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omic Sans MS" panose="030F0702030302020204" pitchFamily="66" charset="0"/>
      <p:regular r:id="rId7"/>
      <p:bold r:id="rId8"/>
      <p:italic r:id="rId9"/>
      <p:boldItalic r:id="rId10"/>
    </p:embeddedFont>
    <p:embeddedFont>
      <p:font typeface="David" panose="020E0502060401010101" pitchFamily="34" charset="-79"/>
      <p:regular r:id="rId11"/>
      <p:bold r:id="rId12"/>
    </p:embeddedFont>
    <p:embeddedFont>
      <p:font typeface="Garamond" panose="02020404030301010803" pitchFamily="18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4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9306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1080"/>
              </a:spcBef>
              <a:buClr>
                <a:schemeClr val="accent1"/>
              </a:buClr>
              <a:buFont typeface="Arial"/>
              <a:buNone/>
            </a:pPr>
            <a:r>
              <a:rPr lang="x-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שקופית כותרת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700" cy="1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5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692398" y="3657596"/>
            <a:ext cx="68157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1">
              <a:spcBef>
                <a:spcPts val="4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ct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ct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ct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ct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ct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ct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ct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ct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7983232" y="5037662"/>
            <a:ext cx="8976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2692397" y="5037662"/>
            <a:ext cx="52146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956900" y="5037662"/>
            <a:ext cx="5511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2692399" y="3522130"/>
            <a:ext cx="68157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תמונה פנורמית עם כיתוב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95400" y="4815414"/>
            <a:ext cx="96096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1041426" y="1041399"/>
            <a:ext cx="10106100" cy="33360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295400" y="5382153"/>
            <a:ext cx="9609600" cy="49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כיתוב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303867" y="982132"/>
            <a:ext cx="9592800" cy="295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303867" y="4343398"/>
            <a:ext cx="9592800" cy="15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90" name="Shape 90"/>
          <p:cNvCxnSpPr/>
          <p:nvPr/>
        </p:nvCxnSpPr>
        <p:spPr>
          <a:xfrm>
            <a:off x="1396169" y="4140198"/>
            <a:ext cx="9407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ציטוט עם כיתוב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446212" y="982132"/>
            <a:ext cx="9296400" cy="23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1">
              <a:spcBef>
                <a:spcPts val="0"/>
              </a:spcBef>
              <a:buClr>
                <a:schemeClr val="dk1"/>
              </a:buClr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674811" y="3352800"/>
            <a:ext cx="8839200" cy="5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1295400" y="4343398"/>
            <a:ext cx="9609600" cy="15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62012" y="87996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r>
              <a:rPr lang="x-none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0600267" y="282786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r>
              <a:rPr lang="x-none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x="1396169" y="4140198"/>
            <a:ext cx="9407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רטיס שם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295401" y="3308580"/>
            <a:ext cx="96096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295400" y="4777380"/>
            <a:ext cx="9609600" cy="8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רטיס שם עם ציטוט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446212" y="982132"/>
            <a:ext cx="9296400" cy="22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1">
              <a:spcBef>
                <a:spcPts val="0"/>
              </a:spcBef>
              <a:buClr>
                <a:schemeClr val="dk1"/>
              </a:buClr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295400" y="3639312"/>
            <a:ext cx="9609600" cy="88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1295400" y="4529667"/>
            <a:ext cx="9609600" cy="134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862012" y="87996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r>
              <a:rPr lang="x-none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0600267" y="259926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r>
              <a:rPr lang="x-none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1396169" y="3429000"/>
            <a:ext cx="9407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או Fals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295400" y="982132"/>
            <a:ext cx="9609600" cy="22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295400" y="3630167"/>
            <a:ext cx="9609600" cy="84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1295400" y="4470398"/>
            <a:ext cx="9609600" cy="14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1396169" y="3429000"/>
            <a:ext cx="9407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כותרת וטקסט אנכי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4436546" y="-584217"/>
            <a:ext cx="3318900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r" rtl="1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כותרת אנכית וטקסט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7498000" y="2483480"/>
            <a:ext cx="4893600" cy="18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2565072" y="-287617"/>
            <a:ext cx="4893600" cy="743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r" rtl="1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38" name="Shape 138"/>
          <p:cNvCxnSpPr/>
          <p:nvPr/>
        </p:nvCxnSpPr>
        <p:spPr>
          <a:xfrm>
            <a:off x="8863889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295400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r" rtl="1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כותרת מקטע עליונה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015068" y="1752606"/>
            <a:ext cx="8158800" cy="182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015066" y="3846051"/>
            <a:ext cx="8158800" cy="95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1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3" name="Shape 33"/>
          <p:cNvCxnSpPr/>
          <p:nvPr/>
        </p:nvCxnSpPr>
        <p:spPr>
          <a:xfrm>
            <a:off x="2012723" y="3710585"/>
            <a:ext cx="81633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שני תכנים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98448" y="2560319"/>
            <a:ext cx="4718400" cy="33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r" rtl="1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181344" y="2560319"/>
            <a:ext cx="4718400" cy="33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r" rtl="1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השוואה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4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1">
              <a:spcBef>
                <a:spcPts val="5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295400" y="3243261"/>
            <a:ext cx="4718400" cy="263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r" rtl="1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6180671" y="2658533"/>
            <a:ext cx="47184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1">
              <a:spcBef>
                <a:spcPts val="5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6180671" y="3243261"/>
            <a:ext cx="4718400" cy="263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r" rtl="1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51" name="Shape 51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כותרת בלבד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57" name="Shape 57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ריק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תוכן עם כיתוב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293811" y="1388533"/>
            <a:ext cx="3718500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418667" y="982130"/>
            <a:ext cx="5469600" cy="48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10490" algn="r" rtl="1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50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69" name="Shape 69"/>
          <p:cNvCxnSpPr/>
          <p:nvPr/>
        </p:nvCxnSpPr>
        <p:spPr>
          <a:xfrm>
            <a:off x="1396169" y="2912533"/>
            <a:ext cx="35145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תמונה עם כיתוב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00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00" cy="47751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1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1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295400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r" rtl="1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r" rtl="1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r" rtl="1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r" rtl="1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r" rtl="1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1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x-none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40" y="1289049"/>
            <a:ext cx="7856100" cy="44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6523628" y="1289049"/>
            <a:ext cx="3493826" cy="138770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832725" y="1123325"/>
            <a:ext cx="9636600" cy="10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sz="6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Yarushalmit movement</a:t>
            </a:r>
          </a:p>
          <a:p>
            <a:pPr lvl="0" rtl="0">
              <a:spcBef>
                <a:spcPts val="0"/>
              </a:spcBef>
              <a:buNone/>
            </a:pPr>
            <a:endParaRPr sz="6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0" dirty="0">
              <a:solidFill>
                <a:schemeClr val="dk1"/>
              </a:solidFill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7967" y="1509573"/>
            <a:ext cx="3534900" cy="1492200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" name="TextBox 1"/>
          <p:cNvSpPr txBox="1"/>
          <p:nvPr/>
        </p:nvSpPr>
        <p:spPr>
          <a:xfrm>
            <a:off x="-384720" y="4437112"/>
            <a:ext cx="3615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 smtClean="0"/>
              <a:t>גיא ביטון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he-IL" sz="2800" dirty="0" smtClean="0"/>
              <a:t>אלומה קץ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he-IL" sz="2800" dirty="0" smtClean="0"/>
              <a:t>סתיו ברזני</a:t>
            </a:r>
            <a:endParaRPr lang="en-GB" sz="2800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295400" y="982127"/>
            <a:ext cx="9601200" cy="86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1"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lang="x-none" sz="3000" b="1" i="0" u="sng" strike="noStrike" cap="none">
                <a:solidFill>
                  <a:srgbClr val="262626"/>
                </a:solidFill>
                <a:latin typeface="David"/>
                <a:ea typeface="David"/>
                <a:cs typeface="David"/>
                <a:sym typeface="David"/>
              </a:rPr>
              <a:t>מהי התנועה הירושלמית</a:t>
            </a:r>
            <a:r>
              <a:rPr lang="x-none" sz="3000" b="1" u="sng">
                <a:latin typeface="David"/>
                <a:ea typeface="David"/>
                <a:cs typeface="David"/>
                <a:sym typeface="David"/>
              </a:rPr>
              <a:t>?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1295400" y="1979725"/>
            <a:ext cx="9601200" cy="351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algn="ctr" rt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x-none">
                <a:latin typeface="David"/>
                <a:ea typeface="David"/>
                <a:cs typeface="David"/>
                <a:sym typeface="David"/>
              </a:rPr>
              <a:t>התנועה הירושלמית מבקשת לכונן בירושלים עיר שהיא קהילה של קהילות. </a:t>
            </a:r>
          </a:p>
          <a:p>
            <a:pPr marL="0" lvl="0" indent="-69850" algn="ctr" rt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x-none">
                <a:latin typeface="David"/>
                <a:ea typeface="David"/>
                <a:cs typeface="David"/>
                <a:sym typeface="David"/>
              </a:rPr>
              <a:t>מתוך אמונה כי מציון צריכה ויכולה לצאת תורה של סובלנות, ערבות הדדית ומעורבות חברתית ותרבותית בתוך הקהילות המגוונות וביניהן. </a:t>
            </a:r>
          </a:p>
          <a:p>
            <a:pPr marL="0" lvl="0" indent="-69850" algn="ctr" rt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x-none">
                <a:latin typeface="David"/>
                <a:ea typeface="David"/>
                <a:cs typeface="David"/>
                <a:sym typeface="David"/>
              </a:rPr>
              <a:t>התנועה הירושלמית שואפת לראות בירושלים עיר המצדיקה את מעמדה כבירה של מדינת ישראל והעם היהודי ומקום מרכזי לשלושת הדתות; עיר אשר מבטיחה לכלל תושביה איכות חיים ושגשוג כלכלי, חברתי ותרבותי.</a:t>
            </a: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>
              <a:latin typeface="David"/>
              <a:ea typeface="David"/>
              <a:cs typeface="David"/>
              <a:sym typeface="David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3000" b="1">
              <a:solidFill>
                <a:srgbClr val="000000"/>
              </a:solidFill>
              <a:latin typeface="David"/>
              <a:ea typeface="David"/>
              <a:cs typeface="David"/>
              <a:sym typeface="David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x-none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1180775" y="857425"/>
            <a:ext cx="9850200" cy="51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lnSpc>
                <a:spcPct val="150000"/>
              </a:lnSpc>
              <a:spcBef>
                <a:spcPts val="0"/>
              </a:spcBef>
              <a:buNone/>
            </a:pPr>
            <a:r>
              <a:rPr lang="x-none" sz="3600" b="1">
                <a:latin typeface="David"/>
                <a:ea typeface="David"/>
                <a:cs typeface="David"/>
                <a:sym typeface="David"/>
              </a:rPr>
              <a:t>הגדרת הצורך</a:t>
            </a:r>
          </a:p>
          <a:p>
            <a:pPr marL="457200" lvl="0" indent="-381000" algn="r" rtl="1">
              <a:lnSpc>
                <a:spcPct val="150000"/>
              </a:lnSpc>
              <a:spcBef>
                <a:spcPts val="0"/>
              </a:spcBef>
              <a:buSzPct val="100000"/>
              <a:buFont typeface="David"/>
              <a:buChar char="●"/>
            </a:pPr>
            <a:r>
              <a:rPr lang="x-none" sz="2400">
                <a:latin typeface="David"/>
                <a:ea typeface="David"/>
                <a:cs typeface="David"/>
                <a:sym typeface="David"/>
              </a:rPr>
              <a:t>אתר נוח לתפעול על ידי צוות העמותה.</a:t>
            </a:r>
          </a:p>
          <a:p>
            <a:pPr marL="457200" lvl="0" indent="-381000" algn="r" rtl="1">
              <a:lnSpc>
                <a:spcPct val="150000"/>
              </a:lnSpc>
              <a:spcBef>
                <a:spcPts val="0"/>
              </a:spcBef>
              <a:buSzPct val="100000"/>
              <a:buFont typeface="David"/>
              <a:buChar char="●"/>
            </a:pPr>
            <a:r>
              <a:rPr lang="x-none" sz="2400">
                <a:latin typeface="David"/>
                <a:ea typeface="David"/>
                <a:cs typeface="David"/>
                <a:sym typeface="David"/>
              </a:rPr>
              <a:t>אפשרות לעדכון והוספת תוכן על ידי צוות העמותה.</a:t>
            </a:r>
          </a:p>
          <a:p>
            <a:pPr marL="457200" lvl="0" indent="-381000" algn="r" rtl="1">
              <a:lnSpc>
                <a:spcPct val="150000"/>
              </a:lnSpc>
              <a:spcBef>
                <a:spcPts val="0"/>
              </a:spcBef>
              <a:buSzPct val="100000"/>
              <a:buFont typeface="David"/>
              <a:buChar char="●"/>
            </a:pPr>
            <a:r>
              <a:rPr lang="x-none" sz="2400">
                <a:latin typeface="David"/>
                <a:ea typeface="David"/>
                <a:cs typeface="David"/>
                <a:sym typeface="David"/>
              </a:rPr>
              <a:t>אתר מותאם לצורכי הארגון.</a:t>
            </a:r>
          </a:p>
          <a:p>
            <a:pPr marL="457200" lvl="0" indent="-381000" algn="r" rtl="1">
              <a:lnSpc>
                <a:spcPct val="150000"/>
              </a:lnSpc>
              <a:spcBef>
                <a:spcPts val="0"/>
              </a:spcBef>
              <a:buSzPct val="100000"/>
              <a:buFont typeface="David"/>
              <a:buChar char="●"/>
            </a:pPr>
            <a:r>
              <a:rPr lang="x-none" sz="2400">
                <a:latin typeface="David"/>
                <a:ea typeface="David"/>
                <a:cs typeface="David"/>
                <a:sym typeface="David"/>
              </a:rPr>
              <a:t>התמצאות קלה ונוחה למשתמשים הצופים באתר.</a:t>
            </a:r>
          </a:p>
          <a:p>
            <a:pPr marL="457200" lvl="0" indent="-381000" algn="r" rtl="1">
              <a:lnSpc>
                <a:spcPct val="150000"/>
              </a:lnSpc>
              <a:spcBef>
                <a:spcPts val="0"/>
              </a:spcBef>
              <a:buSzPct val="100000"/>
              <a:buFont typeface="David"/>
              <a:buChar char="●"/>
            </a:pPr>
            <a:r>
              <a:rPr lang="x-none" sz="2400">
                <a:latin typeface="David"/>
                <a:ea typeface="David"/>
                <a:cs typeface="David"/>
                <a:sym typeface="David"/>
              </a:rPr>
              <a:t>רישום מתנדבים ופעילים.</a:t>
            </a:r>
          </a:p>
          <a:p>
            <a:pPr marL="457200" lvl="0" indent="-381000" algn="r" rtl="1">
              <a:lnSpc>
                <a:spcPct val="150000"/>
              </a:lnSpc>
              <a:spcBef>
                <a:spcPts val="0"/>
              </a:spcBef>
              <a:buSzPct val="100000"/>
              <a:buFont typeface="David"/>
              <a:buChar char="●"/>
            </a:pPr>
            <a:r>
              <a:rPr lang="x-none" sz="2400">
                <a:latin typeface="David"/>
                <a:ea typeface="David"/>
                <a:cs typeface="David"/>
                <a:sym typeface="David"/>
              </a:rPr>
              <a:t>אפשרות לתרום דרך האתר.</a:t>
            </a:r>
          </a:p>
          <a:p>
            <a:pPr marL="457200" lvl="0" indent="-381000" algn="r" rtl="1">
              <a:lnSpc>
                <a:spcPct val="150000"/>
              </a:lnSpc>
              <a:spcBef>
                <a:spcPts val="0"/>
              </a:spcBef>
              <a:buSzPct val="100000"/>
              <a:buFont typeface="David"/>
              <a:buChar char="●"/>
            </a:pPr>
            <a:r>
              <a:rPr lang="x-none" sz="2400">
                <a:latin typeface="David"/>
                <a:ea typeface="David"/>
                <a:cs typeface="David"/>
                <a:sym typeface="David"/>
              </a:rPr>
              <a:t>אתר מוביל במדיה הדיגיטלית.</a:t>
            </a:r>
          </a:p>
          <a:p>
            <a:pPr lvl="0" algn="r" rtl="1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 idx="4294967295"/>
          </p:nvPr>
        </p:nvSpPr>
        <p:spPr>
          <a:xfrm>
            <a:off x="1295401" y="7650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he-IL" sz="3200" b="1" u="sng" dirty="0">
                <a:solidFill>
                  <a:schemeClr val="dk1"/>
                </a:solidFill>
                <a:latin typeface="David"/>
                <a:ea typeface="David"/>
                <a:cs typeface="David"/>
              </a:rPr>
              <a:t>הפתרון- </a:t>
            </a:r>
            <a:r>
              <a:rPr lang="en-GB" sz="3200" b="1" u="sng" dirty="0" err="1">
                <a:solidFill>
                  <a:schemeClr val="dk1"/>
                </a:solidFill>
                <a:latin typeface="David"/>
                <a:ea typeface="David"/>
                <a:cs typeface="David"/>
              </a:rPr>
              <a:t>Yerushalmit</a:t>
            </a:r>
            <a:r>
              <a:rPr lang="en-GB" sz="3200" b="1" u="sng" dirty="0">
                <a:solidFill>
                  <a:schemeClr val="dk1"/>
                </a:solidFill>
                <a:latin typeface="David"/>
                <a:ea typeface="David"/>
                <a:cs typeface="David"/>
              </a:rPr>
              <a:t> </a:t>
            </a:r>
            <a:r>
              <a:rPr lang="en-GB" sz="3200" b="1" u="sng" dirty="0" smtClean="0">
                <a:solidFill>
                  <a:schemeClr val="dk1"/>
                </a:solidFill>
                <a:latin typeface="David"/>
                <a:ea typeface="David"/>
                <a:cs typeface="David"/>
              </a:rPr>
              <a:t>Movement</a:t>
            </a:r>
            <a:endParaRPr lang="x-none" sz="3600" b="1" u="sng">
              <a:solidFill>
                <a:schemeClr val="dk1"/>
              </a:solidFill>
              <a:highlight>
                <a:srgbClr val="FFFFFF"/>
              </a:highlight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1031400" y="2146725"/>
            <a:ext cx="10129200" cy="402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avid"/>
            </a:pPr>
            <a:r>
              <a:rPr lang="x-none" b="1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בניית מערכת שבעזרתה צוות העמותה יתפעל את האתר ללא צורך בעזרת המתכנת.</a:t>
            </a:r>
          </a:p>
          <a:p>
            <a:pPr marL="457200" lvl="0" indent="-38100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avid"/>
            </a:pPr>
            <a:r>
              <a:rPr lang="x-non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האתר יפעל בצורה של שרת לקוח.</a:t>
            </a:r>
          </a:p>
          <a:p>
            <a:pPr marL="457200" lvl="0" indent="-38100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avid"/>
            </a:pPr>
            <a:r>
              <a:rPr lang="x-non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לקוח- אזרחים, מתנדבים, תורמים, צוות הארגון.</a:t>
            </a:r>
          </a:p>
          <a:p>
            <a:pPr marL="457200" lvl="0" indent="-38100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avid"/>
            </a:pPr>
            <a:r>
              <a:rPr lang="x-non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השרת- ישמור מידע אודות המתנדבים והתורמים, ישמור את המידע שהוזן על ידי צוות הארגון.</a:t>
            </a:r>
          </a:p>
          <a:p>
            <a:pPr marL="457200" lvl="0" indent="-38100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avid"/>
            </a:pPr>
            <a:r>
              <a:rPr lang="x-non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אתר המאפשר גלישה נוחה, תפעול ומעבר בין דפי הפורטל בצורה קלה ופשוטה.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אורגני">
  <a:themeElements>
    <a:clrScheme name="אורגני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181</Words>
  <Application>Microsoft Office PowerPoint</Application>
  <PresentationFormat>מותאם אישית</PresentationFormat>
  <Paragraphs>26</Paragraphs>
  <Slides>4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Comic Sans MS</vt:lpstr>
      <vt:lpstr>David</vt:lpstr>
      <vt:lpstr>Garamond</vt:lpstr>
      <vt:lpstr>אורגני</vt:lpstr>
      <vt:lpstr>מצגת של PowerPoint</vt:lpstr>
      <vt:lpstr>מהי התנועה הירושלמית?</vt:lpstr>
      <vt:lpstr>מצגת של PowerPoint</vt:lpstr>
      <vt:lpstr>הפתרון- Yerushalmit Movement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cp:lastModifiedBy>aluma ketz</cp:lastModifiedBy>
  <cp:revision>2</cp:revision>
  <dcterms:modified xsi:type="dcterms:W3CDTF">2016-03-06T21:34:47Z</dcterms:modified>
</cp:coreProperties>
</file>