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ranklin Gothic" panose="020B0604020202020204" charset="0"/>
      <p:bold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J08qhnoer4p4/ZAPMKJN9piit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35" autoAdjust="0"/>
  </p:normalViewPr>
  <p:slideViewPr>
    <p:cSldViewPr snapToGrid="0">
      <p:cViewPr varScale="1">
        <p:scale>
          <a:sx n="57" d="100"/>
          <a:sy n="57" d="100"/>
        </p:scale>
        <p:origin x="16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he-IL" dirty="0"/>
              <a:t>אנחנו עושים את </a:t>
            </a:r>
            <a:r>
              <a:rPr lang="he-IL" dirty="0" err="1"/>
              <a:t>הפרוייקט</a:t>
            </a:r>
            <a:r>
              <a:rPr lang="he-IL" dirty="0"/>
              <a:t> תחת ההנחיה של </a:t>
            </a:r>
            <a:r>
              <a:rPr lang="he-IL" dirty="0" err="1"/>
              <a:t>של</a:t>
            </a:r>
            <a:r>
              <a:rPr lang="he-IL" dirty="0"/>
              <a:t> פרופסור הוגו </a:t>
            </a:r>
            <a:r>
              <a:rPr lang="he-IL" dirty="0" err="1"/>
              <a:t>גוטרמן</a:t>
            </a:r>
            <a:r>
              <a:rPr lang="he-IL" dirty="0"/>
              <a:t> מהמעבדה לרובוטיקה אוטונומית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he-IL" dirty="0" err="1"/>
              <a:t>הפרוייקט</a:t>
            </a:r>
            <a:r>
              <a:rPr lang="he-IL" dirty="0"/>
              <a:t> הוא קיאק אוטונומי שאמור לבצע סריקות בגופי מים רדודים על ידי שימוש בסונר וחיישנים נוספים כגון חיישני סביבה ומיקום</a:t>
            </a:r>
          </a:p>
        </p:txBody>
      </p:sp>
      <p:sp>
        <p:nvSpPr>
          <p:cNvPr id="209" name="Google Shape;2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he-IL" dirty="0"/>
              <a:t>לאורך השנים היו כל מיני מקרים של צורך במיפוי גופי מים רדודים להשבה של גופות (מבצע שומר החומות)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he-IL" dirty="0"/>
              <a:t>בגלל פסולת שנסחפת לפעמים השטח מתחת למים משתנה וספינות שבאות לנמל צריכות לדעת שהן יכולות לעגון</a:t>
            </a:r>
          </a:p>
        </p:txBody>
      </p:sp>
      <p:sp>
        <p:nvSpPr>
          <p:cNvPr id="216" name="Google Shape;21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he-IL" dirty="0"/>
              <a:t>בצד אחד יש את עמדת המפעיל. המפעיל נותן את המשימה ומקבל מידע בזמן אמת מהכלי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he-IL" dirty="0"/>
              <a:t>בצד השני יש את הכלי שבזמן אמת אוסף מידע, סורק את הקרקעית ושולח את המידע למפעיל בתקשורת אלחוטית</a:t>
            </a:r>
            <a:endParaRPr dirty="0"/>
          </a:p>
        </p:txBody>
      </p:sp>
      <p:sp>
        <p:nvSpPr>
          <p:cNvPr id="244" name="Google Shape;24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לקחנו את הסכמה הבסיסית של רכיבים במעגל וציירנו דיאגרמת מתחים כדי שנוכל להיות בטוחים שאנחנו עומדים בדרישות ההספק של המערכת</a:t>
            </a:r>
          </a:p>
        </p:txBody>
      </p:sp>
      <p:sp>
        <p:nvSpPr>
          <p:cNvPr id="272" name="Google Shape;2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לקחנו את התא שעוצב לסונר ובעזרת התייעצויות עם הצוות המכני של המעבדה מצאנו פתרון לבעיית החום של המחשב ותכננו גוף שיוכל להתלבש על תחתית הקיאק.</a:t>
            </a:r>
            <a:endParaRPr dirty="0"/>
          </a:p>
        </p:txBody>
      </p:sp>
      <p:sp>
        <p:nvSpPr>
          <p:cNvPr id="283" name="Google Shape;28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ביצענו אינטגרציה לרכיבים של קופסת האלקטרוניקה שמתלבשת על הכלי.</a:t>
            </a:r>
            <a:endParaRPr dirty="0"/>
          </a:p>
        </p:txBody>
      </p:sp>
      <p:sp>
        <p:nvSpPr>
          <p:cNvPr id="294" name="Google Shape;29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לקחנו את האפיון הבסיסי של המערכת והוספנו מודולים לתקשורת בין הרכיבים </a:t>
            </a:r>
            <a:r>
              <a:rPr lang="he-IL"/>
              <a:t>לצד המפעיל</a:t>
            </a:r>
            <a:endParaRPr lang="he-IL" dirty="0"/>
          </a:p>
        </p:txBody>
      </p:sp>
      <p:sp>
        <p:nvSpPr>
          <p:cNvPr id="306" name="Google Shape;30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1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12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67" name="Google Shape;167;p22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72" name="Google Shape;172;p22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73" name="Google Shape;173;p2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2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81" name="Google Shape;181;p2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4" name="Google Shape;184;p2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2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24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2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4" name="Google Shape;34;p13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40" name="Google Shape;4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1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1" name="Google Shape;51;p14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" name="Google Shape;52;p14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58" name="Google Shape;58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1" name="Google Shape;61;p15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5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6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0" name="Google Shape;70;p16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16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16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6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8" name="Google Shape;88;p16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16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96" name="Google Shape;96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9" name="Google Shape;99;p17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7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12" name="Google Shape;112;p17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7" name="Google Shape;117;p17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7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19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8" name="Google Shape;148;p19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149" name="Google Shape;149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ctrTitle"/>
          </p:nvPr>
        </p:nvSpPr>
        <p:spPr>
          <a:xfrm>
            <a:off x="6367054" y="834190"/>
            <a:ext cx="5491571" cy="279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dirty="0"/>
              <a:t>P-2023-115: Unmanned Surface Vehicle for Searching and Survey of shallow water bodies</a:t>
            </a:r>
            <a:endParaRPr dirty="0"/>
          </a:p>
        </p:txBody>
      </p:sp>
      <p:sp>
        <p:nvSpPr>
          <p:cNvPr id="212" name="Google Shape;212;p1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Students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Yonatan Axelrad 311366249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Yuval Avigdor 203387097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Advisors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Prof. Hugo </a:t>
            </a:r>
            <a:r>
              <a:rPr lang="en-US" dirty="0" err="1"/>
              <a:t>Guterman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תמונה 7">
            <a:extLst>
              <a:ext uri="{FF2B5EF4-FFF2-40B4-BE49-F238E27FC236}">
                <a16:creationId xmlns:a16="http://schemas.microsoft.com/office/drawing/2014/main" id="{4A461B7C-852C-6A0F-B5D0-56C0E3DC23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169894"/>
            <a:ext cx="10723669" cy="51623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B0D3E8-AB58-EA3E-688A-86F01B58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22" y="278129"/>
            <a:ext cx="7532277" cy="610863"/>
          </a:xfrm>
        </p:spPr>
        <p:txBody>
          <a:bodyPr/>
          <a:lstStyle/>
          <a:p>
            <a:r>
              <a:rPr lang="en-US" dirty="0"/>
              <a:t>Time-line</a:t>
            </a:r>
            <a:endParaRPr lang="he-IL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8D340D0-5818-3806-3D7A-A0E84BB54A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" name="Google Shape;311;p9">
            <a:extLst>
              <a:ext uri="{FF2B5EF4-FFF2-40B4-BE49-F238E27FC236}">
                <a16:creationId xmlns:a16="http://schemas.microsoft.com/office/drawing/2014/main" id="{FCD67DDB-57A4-EB65-EDC1-4E11CAD89C99}"/>
              </a:ext>
            </a:extLst>
          </p:cNvPr>
          <p:cNvSpPr txBox="1"/>
          <p:nvPr/>
        </p:nvSpPr>
        <p:spPr>
          <a:xfrm>
            <a:off x="3138917" y="6489296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19.03.2023</a:t>
            </a:r>
          </a:p>
        </p:txBody>
      </p:sp>
    </p:spTree>
    <p:extLst>
      <p:ext uri="{BB962C8B-B14F-4D97-AF65-F5344CB8AC3E}">
        <p14:creationId xmlns:p14="http://schemas.microsoft.com/office/powerpoint/2010/main" val="18258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220" name="Google Shape;220;p2"/>
          <p:cNvSpPr txBox="1">
            <a:spLocks noGrp="1"/>
          </p:cNvSpPr>
          <p:nvPr>
            <p:ph type="body" idx="3"/>
          </p:nvPr>
        </p:nvSpPr>
        <p:spPr>
          <a:xfrm>
            <a:off x="964023" y="27864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Survey of shallow water bodies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Maneuvering in difficult water reservoirs by means of autonomous control.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Assisting in retrieval of sunken objects such as</a:t>
            </a:r>
            <a:br>
              <a:rPr lang="en-US" dirty="0"/>
            </a:br>
            <a:r>
              <a:rPr lang="en-US" dirty="0"/>
              <a:t>Human bodies and fallen aircraft as well as mapping Marinas in order to allow safe passage for ships.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21" name="Google Shape;221;p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222" name="Google Shape;222;p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Design a means of mounting the sonar, the motors and the electronics chamber on the Kayak.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Developing software modules in order to control the platform, communicate in real-time with the operator and log the data collected by on board sensors.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Wireless communication and data display to remote operator in real-time.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223" name="Google Shape;223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4" name="Google Shape;224;p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Unmanned Surface Vehicle for Searching and Survey of shallow water bodies</a:t>
            </a:r>
            <a:endParaRPr/>
          </a:p>
        </p:txBody>
      </p:sp>
      <p:sp>
        <p:nvSpPr>
          <p:cNvPr id="225" name="Google Shape;225;p2"/>
          <p:cNvSpPr txBox="1">
            <a:spLocks noGrp="1"/>
          </p:cNvSpPr>
          <p:nvPr>
            <p:ph type="dt" idx="10"/>
          </p:nvPr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19.03.2023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Technical Goals</a:t>
            </a:r>
            <a:endParaRPr/>
          </a:p>
        </p:txBody>
      </p:sp>
      <p:sp>
        <p:nvSpPr>
          <p:cNvPr id="232" name="Google Shape;232;p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01. Real-time data</a:t>
            </a:r>
            <a:endParaRPr dirty="0"/>
          </a:p>
        </p:txBody>
      </p:sp>
      <p:sp>
        <p:nvSpPr>
          <p:cNvPr id="233" name="Google Shape;233;p3"/>
          <p:cNvSpPr txBox="1">
            <a:spLocks noGrp="1"/>
          </p:cNvSpPr>
          <p:nvPr>
            <p:ph type="body" idx="2"/>
          </p:nvPr>
        </p:nvSpPr>
        <p:spPr>
          <a:xfrm>
            <a:off x="952500" y="27864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Sonar, environmental and location of the system displayed on remote PC.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34" name="Google Shape;234;p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02. Operating distance</a:t>
            </a:r>
            <a:endParaRPr dirty="0"/>
          </a:p>
        </p:txBody>
      </p:sp>
      <p:sp>
        <p:nvSpPr>
          <p:cNvPr id="235" name="Google Shape;235;p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High-bandwidth data up to about 300 meters.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Low-bandwidth  basic telemetry data up to about 2 kilometers.</a:t>
            </a:r>
            <a:endParaRPr dirty="0"/>
          </a:p>
        </p:txBody>
      </p:sp>
      <p:sp>
        <p:nvSpPr>
          <p:cNvPr id="236" name="Google Shape;236;p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03. ASV navigation</a:t>
            </a:r>
            <a:endParaRPr/>
          </a:p>
        </p:txBody>
      </p:sp>
      <p:sp>
        <p:nvSpPr>
          <p:cNvPr id="237" name="Google Shape;237;p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Mission planning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Navigating the pre-determined course with an offset of up to 2 meters. 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Manually operating the system from afar using a Joystick.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38" name="Google Shape;238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9" name="Google Shape;239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Unmanned Surface Vehicle for Searching and Survey of shallow water bodies</a:t>
            </a:r>
            <a:endParaRPr/>
          </a:p>
        </p:txBody>
      </p:sp>
      <p:sp>
        <p:nvSpPr>
          <p:cNvPr id="240" name="Google Shape;240;p3"/>
          <p:cNvSpPr txBox="1">
            <a:spLocks noGrp="1"/>
          </p:cNvSpPr>
          <p:nvPr>
            <p:ph type="dt" idx="10"/>
          </p:nvPr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19.03.2023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57093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Structure of the system</a:t>
            </a:r>
            <a:endParaRPr/>
          </a:p>
        </p:txBody>
      </p:sp>
      <p:sp>
        <p:nvSpPr>
          <p:cNvPr id="248" name="Google Shape;248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49" name="Google Shape;249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Unmanned Surface Vehicle for Searching and Survey of shallow water bodies</a:t>
            </a:r>
            <a:endParaRPr/>
          </a:p>
        </p:txBody>
      </p:sp>
      <p:sp>
        <p:nvSpPr>
          <p:cNvPr id="250" name="Google Shape;250;p4"/>
          <p:cNvSpPr txBox="1">
            <a:spLocks noGrp="1"/>
          </p:cNvSpPr>
          <p:nvPr>
            <p:ph type="dt" idx="10"/>
          </p:nvPr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19.03.2023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545AF-923A-156C-9691-8BC741F1D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44" y="1971040"/>
            <a:ext cx="8401461" cy="42742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Suggested Hardware</a:t>
            </a:r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Motors: two Torqeedo Ultralight 403A Pylon motors</a:t>
            </a:r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body" idx="1"/>
          </p:nvPr>
        </p:nvSpPr>
        <p:spPr>
          <a:xfrm>
            <a:off x="971550" y="315327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/>
              <a:t>Max. input power: 400W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/>
              <a:t>Max. propulsive power: 180W</a:t>
            </a:r>
            <a:endParaRPr/>
          </a:p>
        </p:txBody>
      </p:sp>
      <p:sp>
        <p:nvSpPr>
          <p:cNvPr id="258" name="Google Shape;258;p5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Computer: UP Board series</a:t>
            </a:r>
            <a:endParaRPr/>
          </a:p>
        </p:txBody>
      </p:sp>
      <p:sp>
        <p:nvSpPr>
          <p:cNvPr id="259" name="Google Shape;259;p5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Localization: GPS sensor (NEO-M8N) </a:t>
            </a:r>
            <a:endParaRPr/>
          </a:p>
        </p:txBody>
      </p:sp>
      <p:sp>
        <p:nvSpPr>
          <p:cNvPr id="260" name="Google Shape;260;p5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ADDVANT Bullet transmitters</a:t>
            </a:r>
            <a:endParaRPr dirty="0"/>
          </a:p>
        </p:txBody>
      </p:sp>
      <p:sp>
        <p:nvSpPr>
          <p:cNvPr id="261" name="Google Shape;261;p5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Side Scan Sonar:  Klein UUV-3500</a:t>
            </a:r>
            <a:endParaRPr/>
          </a:p>
        </p:txBody>
      </p:sp>
      <p:sp>
        <p:nvSpPr>
          <p:cNvPr id="262" name="Google Shape;262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63" name="Google Shape;263;p5"/>
          <p:cNvSpPr txBox="1"/>
          <p:nvPr/>
        </p:nvSpPr>
        <p:spPr>
          <a:xfrm>
            <a:off x="3663042" y="290884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Intel® ATOM™ x5-Z8350 Processors 64 bits up to 1.92GHz.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4GB DDR3L RAM</a:t>
            </a:r>
            <a:endParaRPr/>
          </a:p>
        </p:txBody>
      </p:sp>
      <p:sp>
        <p:nvSpPr>
          <p:cNvPr id="264" name="Google Shape;264;p5"/>
          <p:cNvSpPr txBox="1"/>
          <p:nvPr/>
        </p:nvSpPr>
        <p:spPr>
          <a:xfrm>
            <a:off x="971550" y="5126191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Update rate up to 10 Hz.4GB DDR3L RAM</a:t>
            </a:r>
            <a:endParaRPr/>
          </a:p>
        </p:txBody>
      </p:sp>
      <p:sp>
        <p:nvSpPr>
          <p:cNvPr id="265" name="Google Shape;265;p5"/>
          <p:cNvSpPr txBox="1"/>
          <p:nvPr/>
        </p:nvSpPr>
        <p:spPr>
          <a:xfrm>
            <a:off x="3657599" y="5341352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dirty="0"/>
          </a:p>
        </p:txBody>
      </p:sp>
      <p:sp>
        <p:nvSpPr>
          <p:cNvPr id="266" name="Google Shape;266;p5"/>
          <p:cNvSpPr txBox="1"/>
          <p:nvPr/>
        </p:nvSpPr>
        <p:spPr>
          <a:xfrm>
            <a:off x="6367053" y="5163409"/>
            <a:ext cx="23598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Operate frequencies: 455 kHz, 900 kHz.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Beam width - horizontal: 0.34°, vertical: 45°.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Typical range: 150 m @ 455 kHz, 75 m @ 900 kHz.</a:t>
            </a:r>
            <a:endParaRPr/>
          </a:p>
        </p:txBody>
      </p:sp>
      <p:sp>
        <p:nvSpPr>
          <p:cNvPr id="267" name="Google Shape;267;p5"/>
          <p:cNvSpPr txBox="1"/>
          <p:nvPr/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Unmanned Surface Vehicle for Searching and Survey of shallow water bodies</a:t>
            </a:r>
            <a:endParaRPr/>
          </a:p>
        </p:txBody>
      </p:sp>
      <p:sp>
        <p:nvSpPr>
          <p:cNvPr id="268" name="Google Shape;268;p5"/>
          <p:cNvSpPr txBox="1"/>
          <p:nvPr/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19.03.2023</a:t>
            </a:r>
            <a:endParaRPr sz="11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Main chamber</a:t>
            </a:r>
            <a:endParaRPr/>
          </a:p>
        </p:txBody>
      </p:sp>
      <p:sp>
        <p:nvSpPr>
          <p:cNvPr id="275" name="Google Shape;275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6" name="Google Shape;276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Unmanned Surface Vehicle for Searching and Survey of shallow water bodies</a:t>
            </a:r>
            <a:endParaRPr/>
          </a:p>
        </p:txBody>
      </p:sp>
      <p:sp>
        <p:nvSpPr>
          <p:cNvPr id="277" name="Google Shape;277;p6"/>
          <p:cNvSpPr txBox="1">
            <a:spLocks noGrp="1"/>
          </p:cNvSpPr>
          <p:nvPr>
            <p:ph type="dt" idx="10"/>
          </p:nvPr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19.03.2023</a:t>
            </a:r>
          </a:p>
        </p:txBody>
      </p:sp>
      <p:sp>
        <p:nvSpPr>
          <p:cNvPr id="278" name="Google Shape;278;p6"/>
          <p:cNvSpPr txBox="1"/>
          <p:nvPr/>
        </p:nvSpPr>
        <p:spPr>
          <a:xfrm>
            <a:off x="806997" y="2288121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Power considerations and limits.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Communication protocols: TCP/IP, UDP, USB, I2C.</a:t>
            </a:r>
            <a:endParaRPr dirty="0"/>
          </a:p>
        </p:txBody>
      </p:sp>
      <p:pic>
        <p:nvPicPr>
          <p:cNvPr id="2" name="תמונה 11" descr="Diagram&#10;&#10;Description automatically generated">
            <a:extLst>
              <a:ext uri="{FF2B5EF4-FFF2-40B4-BE49-F238E27FC236}">
                <a16:creationId xmlns:a16="http://schemas.microsoft.com/office/drawing/2014/main" id="{15323AC7-095C-FA59-B3CC-DCFCC22249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70" y="879063"/>
            <a:ext cx="7149815" cy="509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Side scan sonar chamber</a:t>
            </a:r>
            <a:endParaRPr/>
          </a:p>
        </p:txBody>
      </p:sp>
      <p:sp>
        <p:nvSpPr>
          <p:cNvPr id="286" name="Google Shape;286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Unmanned Surface Vehicle for Searching and Survey of shallow water bodies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dt" idx="10"/>
          </p:nvPr>
        </p:nvSpPr>
        <p:spPr>
          <a:xfrm>
            <a:off x="4592320" y="6371216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19.03.2023</a:t>
            </a:r>
          </a:p>
        </p:txBody>
      </p:sp>
      <p:pic>
        <p:nvPicPr>
          <p:cNvPr id="289" name="Google Shape;28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7300" y="879063"/>
            <a:ext cx="4303936" cy="194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7"/>
          <p:cNvSpPr txBox="1"/>
          <p:nvPr/>
        </p:nvSpPr>
        <p:spPr>
          <a:xfrm>
            <a:off x="806997" y="2288121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Heat dissipation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Physical Limitation: Size and cable length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Mounting rig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endParaRPr dirty="0"/>
          </a:p>
        </p:txBody>
      </p:sp>
      <p:pic>
        <p:nvPicPr>
          <p:cNvPr id="3" name="Picture 2" descr="A picture containing indoor, appliance&#10;&#10;Description automatically generated">
            <a:extLst>
              <a:ext uri="{FF2B5EF4-FFF2-40B4-BE49-F238E27FC236}">
                <a16:creationId xmlns:a16="http://schemas.microsoft.com/office/drawing/2014/main" id="{103D2227-A1AA-4E90-B421-B1EEC7F10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300" y="3259190"/>
            <a:ext cx="4106274" cy="2931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A3A316-ED6C-AF91-88B3-1FD8771F0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975" y="3259190"/>
            <a:ext cx="3743325" cy="29314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455452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Hardware Implementation</a:t>
            </a:r>
            <a:endParaRPr/>
          </a:p>
        </p:txBody>
      </p:sp>
      <p:sp>
        <p:nvSpPr>
          <p:cNvPr id="297" name="Google Shape;297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98" name="Google Shape;298;p8"/>
          <p:cNvSpPr txBox="1"/>
          <p:nvPr/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Unmanned Surface Vehicle for Searching and Survey of shallow water bodies</a:t>
            </a:r>
            <a:endParaRPr sz="1800" b="0" i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19.03.2023</a:t>
            </a:r>
          </a:p>
        </p:txBody>
      </p:sp>
      <p:pic>
        <p:nvPicPr>
          <p:cNvPr id="302" name="Google Shape;3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324" y="3642259"/>
            <a:ext cx="3745832" cy="28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indoor, floor, wall, desk&#10;&#10;Description automatically generated">
            <a:extLst>
              <a:ext uri="{FF2B5EF4-FFF2-40B4-BE49-F238E27FC236}">
                <a16:creationId xmlns:a16="http://schemas.microsoft.com/office/drawing/2014/main" id="{CB9A88F3-DEF8-E327-F7E7-2828E77E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677" y="3165753"/>
            <a:ext cx="3750912" cy="2813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14DE38-F64A-CCC3-596A-E06CE3AB2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248" y="1724782"/>
            <a:ext cx="2731694" cy="36422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>
            <a:spLocks noGrp="1"/>
          </p:cNvSpPr>
          <p:nvPr>
            <p:ph type="title"/>
          </p:nvPr>
        </p:nvSpPr>
        <p:spPr>
          <a:xfrm>
            <a:off x="570992" y="278129"/>
            <a:ext cx="6455452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Software Implementation</a:t>
            </a:r>
            <a:endParaRPr/>
          </a:p>
        </p:txBody>
      </p:sp>
      <p:sp>
        <p:nvSpPr>
          <p:cNvPr id="309" name="Google Shape;309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10" name="Google Shape;310;p9"/>
          <p:cNvSpPr txBox="1"/>
          <p:nvPr/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Unmanned Surface Vehicle for Searching and Survey of shallow water bodies</a:t>
            </a:r>
            <a:endParaRPr sz="1800" b="0" i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311" name="Google Shape;311;p9"/>
          <p:cNvSpPr txBox="1"/>
          <p:nvPr/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19.03.2023</a:t>
            </a:r>
          </a:p>
        </p:txBody>
      </p:sp>
      <p:pic>
        <p:nvPicPr>
          <p:cNvPr id="313" name="Google Shape;313;p9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334" t="2409"/>
          <a:stretch/>
        </p:blipFill>
        <p:spPr>
          <a:xfrm>
            <a:off x="1781587" y="1063552"/>
            <a:ext cx="5035393" cy="449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9F78F955-7A7B-893E-C3D2-A4A9DBB72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4" y="3562033"/>
            <a:ext cx="4889748" cy="141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303</TotalTime>
  <Words>632</Words>
  <Application>Microsoft Office PowerPoint</Application>
  <PresentationFormat>Widescreen</PresentationFormat>
  <Paragraphs>95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Franklin Gothic</vt:lpstr>
      <vt:lpstr>Noto Sans Symbols</vt:lpstr>
      <vt:lpstr>Libre Franklin</vt:lpstr>
      <vt:lpstr>Arial</vt:lpstr>
      <vt:lpstr>Theme1</vt:lpstr>
      <vt:lpstr>P-2023-115: Unmanned Surface Vehicle for Searching and Survey of shallow water bodies</vt:lpstr>
      <vt:lpstr>Introduction</vt:lpstr>
      <vt:lpstr>Technical Goals</vt:lpstr>
      <vt:lpstr>Structure of the system</vt:lpstr>
      <vt:lpstr>Suggested Hardware</vt:lpstr>
      <vt:lpstr>Main chamber</vt:lpstr>
      <vt:lpstr>Side scan sonar chamber</vt:lpstr>
      <vt:lpstr>Hardware Implementation</vt:lpstr>
      <vt:lpstr>Software Implementation</vt:lpstr>
      <vt:lpstr>Time-line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P-2022-002: Unmanned Surface Vehicle for Searching and Survey of shallow water bodies</dc:title>
  <dc:creator>Ophir Gruteke</dc:creator>
  <cp:lastModifiedBy>יונתן אקסלרד</cp:lastModifiedBy>
  <cp:revision>7</cp:revision>
  <dcterms:created xsi:type="dcterms:W3CDTF">2022-03-20T08:57:31Z</dcterms:created>
  <dcterms:modified xsi:type="dcterms:W3CDTF">2023-03-19T11:11:04Z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