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0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61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99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0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0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8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4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1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lshva/IOT-Final-Pro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בתוך מבנה, אנשים&#10;&#10;התיאור נוצר באופן אוטומטי">
            <a:extLst>
              <a:ext uri="{FF2B5EF4-FFF2-40B4-BE49-F238E27FC236}">
                <a16:creationId xmlns:a16="http://schemas.microsoft.com/office/drawing/2014/main" id="{221B800C-2118-8A41-4E89-619EE6B3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70" y="529861"/>
            <a:ext cx="5646417" cy="5646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12" y="296028"/>
            <a:ext cx="6896534" cy="1080938"/>
          </a:xfrm>
          <a:solidFill>
            <a:schemeClr val="tx2">
              <a:lumMod val="90000"/>
            </a:schemeClr>
          </a:solidFill>
          <a:effectLst>
            <a:softEdge rad="63500"/>
          </a:effectLst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Enhancing Workplace Efficiency and Security with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263" y="6295263"/>
            <a:ext cx="4626430" cy="533417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By Oren Schor &amp; Tal Shvartzberg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A7A58-116B-9D83-43AC-05F19D02C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956-7371-ECD7-C005-F4BD7FF6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Enhancing Workplace Efficiency and Security with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5112-B134-E3C7-BC31-658D6930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5" y="2336873"/>
            <a:ext cx="8458199" cy="3599316"/>
          </a:xfrm>
        </p:spPr>
        <p:txBody>
          <a:bodyPr/>
          <a:lstStyle/>
          <a:p>
            <a:pPr marL="0" indent="0" algn="l">
              <a:buNone/>
            </a:pPr>
            <a:r>
              <a:rPr dirty="0">
                <a:solidFill>
                  <a:schemeClr val="bg1"/>
                </a:solidFill>
              </a:rPr>
              <a:t>Our project leverages the Internet of Things (IoT) technology to transform the modern workplace. </a:t>
            </a:r>
            <a:br>
              <a:rPr lang="en-US"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By integrating smart access control, personalized climate settings, and data-driven management tools, we aim to elevate productivity, security, and employee satisfaction. </a:t>
            </a:r>
            <a:br>
              <a:rPr lang="en-US" dirty="0">
                <a:solidFill>
                  <a:schemeClr val="bg1"/>
                </a:solidFill>
              </a:rPr>
            </a:br>
            <a:endParaRPr lang="he-IL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dirty="0">
                <a:solidFill>
                  <a:schemeClr val="bg1"/>
                </a:solidFill>
              </a:rPr>
              <a:t>This comprehensive system connects seamlessly to the cloud, enabling real-time data analysis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88481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Access Control: Facial Recognition and RFID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2191802"/>
            <a:ext cx="8327571" cy="431429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sz="2000" dirty="0">
                <a:solidFill>
                  <a:schemeClr val="bg1"/>
                </a:solidFill>
              </a:rPr>
              <a:t>Our access control system enhances security and convenience through facial recognition technology, backed by RFID as a secondary verification method. 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Fast Face Recognition</a:t>
            </a:r>
            <a:r>
              <a:rPr lang="en-US" sz="2000" dirty="0">
                <a:solidFill>
                  <a:schemeClr val="bg1"/>
                </a:solidFill>
              </a:rPr>
              <a:t>: Instantly detects and recognizes employees' faces for quick entry.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chemeClr val="bg1"/>
                </a:solidFill>
              </a:rPr>
              <a:t>Image Logging: </a:t>
            </a:r>
            <a:r>
              <a:rPr lang="en-US" sz="2000" dirty="0">
                <a:solidFill>
                  <a:schemeClr val="bg1"/>
                </a:solidFill>
              </a:rPr>
              <a:t>Captures and saves entry images to </a:t>
            </a:r>
            <a:r>
              <a:rPr lang="en-US" sz="2000" b="1" dirty="0">
                <a:solidFill>
                  <a:schemeClr val="bg1"/>
                </a:solidFill>
              </a:rPr>
              <a:t>Google Drive </a:t>
            </a:r>
            <a:r>
              <a:rPr lang="en-US" sz="2000" dirty="0">
                <a:solidFill>
                  <a:schemeClr val="bg1"/>
                </a:solidFill>
              </a:rPr>
              <a:t>for secure record-keeping.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chemeClr val="bg1"/>
                </a:solidFill>
              </a:rPr>
              <a:t>Attendance Tracking: </a:t>
            </a:r>
            <a:r>
              <a:rPr lang="en-US" sz="2000" dirty="0">
                <a:solidFill>
                  <a:schemeClr val="bg1"/>
                </a:solidFill>
              </a:rPr>
              <a:t>Automatically updates a local CSV file for each entry, logging time and identity for accurate attendance records.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In addition, the logs are saved in </a:t>
            </a:r>
            <a:r>
              <a:rPr lang="en-US" sz="2000" b="1" dirty="0" err="1">
                <a:solidFill>
                  <a:schemeClr val="bg1"/>
                </a:solidFill>
              </a:rPr>
              <a:t>InfluxDB</a:t>
            </a:r>
            <a:r>
              <a:rPr lang="en-US" sz="2000" dirty="0">
                <a:solidFill>
                  <a:schemeClr val="bg1"/>
                </a:solidFill>
              </a:rPr>
              <a:t> and synced with </a:t>
            </a:r>
            <a:r>
              <a:rPr lang="en-US" sz="2000" b="1" dirty="0">
                <a:solidFill>
                  <a:schemeClr val="bg1"/>
                </a:solidFill>
              </a:rPr>
              <a:t>Grafana</a:t>
            </a:r>
            <a:r>
              <a:rPr lang="en-US" sz="2000" dirty="0">
                <a:solidFill>
                  <a:schemeClr val="bg1"/>
                </a:solidFill>
              </a:rPr>
              <a:t> for attendance visualizations.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chemeClr val="bg1"/>
                </a:solidFill>
              </a:rPr>
              <a:t>RFID Backup</a:t>
            </a:r>
            <a:r>
              <a:rPr lang="en-US" sz="2000" dirty="0">
                <a:solidFill>
                  <a:schemeClr val="bg1"/>
                </a:solidFill>
              </a:rPr>
              <a:t>: If face recognition fails, RFID cards provide a reliable alternative for entry, ensuring seamless access at all times.</a:t>
            </a:r>
          </a:p>
          <a:p>
            <a:pPr marL="0" indent="0" algn="l">
              <a:buNone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https://github.com/talshva/IOT-Final-Project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BD395-1E8D-8EFE-B7F0-FAA543DB9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579B-9EC0-FC76-0D4F-62BDC46E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Smart Access Control: </a:t>
            </a:r>
            <a:br>
              <a:rPr lang="en-US" dirty="0"/>
            </a:br>
            <a:r>
              <a:rPr lang="en-US" dirty="0"/>
              <a:t>Block Diagram</a:t>
            </a:r>
            <a:endParaRPr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B952A5E9-A70C-01AB-C324-C703279981B1}"/>
              </a:ext>
            </a:extLst>
          </p:cNvPr>
          <p:cNvSpPr/>
          <p:nvPr/>
        </p:nvSpPr>
        <p:spPr>
          <a:xfrm>
            <a:off x="653143" y="2277186"/>
            <a:ext cx="7837714" cy="424335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8" name="תמונה 7" descr="תמונה שמכילה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5E0F4640-8983-74B2-52DF-4CE6B7A0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04" y="3820885"/>
            <a:ext cx="973591" cy="973591"/>
          </a:xfrm>
          <a:prstGeom prst="rect">
            <a:avLst/>
          </a:prstGeom>
        </p:spPr>
      </p:pic>
      <p:pic>
        <p:nvPicPr>
          <p:cNvPr id="10" name="תמונה 9" descr="תמונה שמכילה חשמל, רכיב חשמלי, רכיב מעגל חשמלי, רכיב מעגל פסיבי&#10;&#10;התיאור נוצר באופן אוטומטי">
            <a:extLst>
              <a:ext uri="{FF2B5EF4-FFF2-40B4-BE49-F238E27FC236}">
                <a16:creationId xmlns:a16="http://schemas.microsoft.com/office/drawing/2014/main" id="{A77E76B2-CA36-9547-B5D0-FDDD0580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828" y="4702626"/>
            <a:ext cx="973591" cy="973591"/>
          </a:xfrm>
          <a:prstGeom prst="rect">
            <a:avLst/>
          </a:prstGeom>
        </p:spPr>
      </p:pic>
      <p:pic>
        <p:nvPicPr>
          <p:cNvPr id="12" name="תמונה 11" descr="תמונה שמכילה חשמל, הנדסת חשמל, רכיב מעגל חשמלי, רכיב חשמלי&#10;&#10;התיאור נוצר באופן אוטומטי">
            <a:extLst>
              <a:ext uri="{FF2B5EF4-FFF2-40B4-BE49-F238E27FC236}">
                <a16:creationId xmlns:a16="http://schemas.microsoft.com/office/drawing/2014/main" id="{60E0CEA8-327B-A8EB-A841-7BCEC2030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580" y="4702627"/>
            <a:ext cx="973591" cy="973591"/>
          </a:xfrm>
          <a:prstGeom prst="rect">
            <a:avLst/>
          </a:prstGeom>
        </p:spPr>
      </p:pic>
      <p:pic>
        <p:nvPicPr>
          <p:cNvPr id="16" name="תמונה 15" descr="תמונה שמכילה אומנות קליפיפם, גרפיקה, עיצוב גרפי, סמל&#10;&#10;התיאור נוצר באופן אוטומטי">
            <a:extLst>
              <a:ext uri="{FF2B5EF4-FFF2-40B4-BE49-F238E27FC236}">
                <a16:creationId xmlns:a16="http://schemas.microsoft.com/office/drawing/2014/main" id="{004E4900-B6A4-0C6D-F9E3-B958FDD24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839" y="5779192"/>
            <a:ext cx="531286" cy="531286"/>
          </a:xfrm>
          <a:prstGeom prst="rect">
            <a:avLst/>
          </a:prstGeom>
        </p:spPr>
      </p:pic>
      <p:pic>
        <p:nvPicPr>
          <p:cNvPr id="18" name="תמונה 17" descr="תמונה שמכילה גופן, גרפיקה, לוגו, סמל&#10;&#10;התיאור נוצר באופן אוטומטי">
            <a:extLst>
              <a:ext uri="{FF2B5EF4-FFF2-40B4-BE49-F238E27FC236}">
                <a16:creationId xmlns:a16="http://schemas.microsoft.com/office/drawing/2014/main" id="{D5551272-776F-2494-0C1D-9A862E304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1507" y="5724013"/>
            <a:ext cx="586465" cy="586465"/>
          </a:xfrm>
          <a:prstGeom prst="rect">
            <a:avLst/>
          </a:prstGeom>
        </p:spPr>
      </p:pic>
      <p:pic>
        <p:nvPicPr>
          <p:cNvPr id="20" name="תמונה 19" descr="תמונה שמכילה צבעוני, עיצוב&#10;&#10;התיאור נוצר באופן אוטומטי">
            <a:extLst>
              <a:ext uri="{FF2B5EF4-FFF2-40B4-BE49-F238E27FC236}">
                <a16:creationId xmlns:a16="http://schemas.microsoft.com/office/drawing/2014/main" id="{1F9E5D7E-E2D0-8EA6-6D2A-36B8859730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2505" y="2638086"/>
            <a:ext cx="679677" cy="679677"/>
          </a:xfrm>
          <a:prstGeom prst="rect">
            <a:avLst/>
          </a:prstGeom>
        </p:spPr>
      </p:pic>
      <p:pic>
        <p:nvPicPr>
          <p:cNvPr id="22" name="תמונה 21" descr="תמונה שמכילה גרפיקה, גופן, לוגו, סמל&#10;&#10;התיאור נוצר באופן אוטומטי">
            <a:extLst>
              <a:ext uri="{FF2B5EF4-FFF2-40B4-BE49-F238E27FC236}">
                <a16:creationId xmlns:a16="http://schemas.microsoft.com/office/drawing/2014/main" id="{F34EB447-7016-ABB7-40F5-2CF66A92EA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7464" y="2300598"/>
            <a:ext cx="2628690" cy="977544"/>
          </a:xfrm>
          <a:prstGeom prst="rect">
            <a:avLst/>
          </a:prstGeom>
        </p:spPr>
      </p:pic>
      <p:pic>
        <p:nvPicPr>
          <p:cNvPr id="24" name="תמונה 23" descr="תמונה שמכילה טקסט, גופן, גרפיקה, לוגו&#10;&#10;התיאור נוצר באופן אוטומטי">
            <a:extLst>
              <a:ext uri="{FF2B5EF4-FFF2-40B4-BE49-F238E27FC236}">
                <a16:creationId xmlns:a16="http://schemas.microsoft.com/office/drawing/2014/main" id="{0E940082-07EF-BBFD-B591-A8407E7F87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8243" y="2444769"/>
            <a:ext cx="674021" cy="689202"/>
          </a:xfrm>
          <a:prstGeom prst="rect">
            <a:avLst/>
          </a:prstGeom>
        </p:spPr>
      </p:pic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337AC18B-A749-51D7-29EF-32AEC7D2601E}"/>
              </a:ext>
            </a:extLst>
          </p:cNvPr>
          <p:cNvCxnSpPr>
            <a:cxnSpLocks/>
          </p:cNvCxnSpPr>
          <p:nvPr/>
        </p:nvCxnSpPr>
        <p:spPr>
          <a:xfrm flipH="1">
            <a:off x="3044511" y="4432866"/>
            <a:ext cx="119394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333BFAE5-D35F-E2D1-62AD-3F50580A6FAB}"/>
              </a:ext>
            </a:extLst>
          </p:cNvPr>
          <p:cNvCxnSpPr>
            <a:cxnSpLocks/>
          </p:cNvCxnSpPr>
          <p:nvPr/>
        </p:nvCxnSpPr>
        <p:spPr>
          <a:xfrm flipV="1">
            <a:off x="3120285" y="4565874"/>
            <a:ext cx="1118169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5DD1764C-335D-0B56-4BFE-FCFFF4D1FB71}"/>
              </a:ext>
            </a:extLst>
          </p:cNvPr>
          <p:cNvCxnSpPr>
            <a:cxnSpLocks/>
          </p:cNvCxnSpPr>
          <p:nvPr/>
        </p:nvCxnSpPr>
        <p:spPr>
          <a:xfrm flipV="1">
            <a:off x="1770540" y="5370789"/>
            <a:ext cx="463491" cy="35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EF15AF50-301B-4307-61D3-A53B8E187009}"/>
              </a:ext>
            </a:extLst>
          </p:cNvPr>
          <p:cNvCxnSpPr>
            <a:cxnSpLocks/>
          </p:cNvCxnSpPr>
          <p:nvPr/>
        </p:nvCxnSpPr>
        <p:spPr>
          <a:xfrm>
            <a:off x="2938461" y="5296491"/>
            <a:ext cx="488246" cy="40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F6CE7998-8FB5-185C-B112-6148883014EE}"/>
              </a:ext>
            </a:extLst>
          </p:cNvPr>
          <p:cNvCxnSpPr>
            <a:cxnSpLocks/>
          </p:cNvCxnSpPr>
          <p:nvPr/>
        </p:nvCxnSpPr>
        <p:spPr>
          <a:xfrm flipH="1" flipV="1">
            <a:off x="4858514" y="4565874"/>
            <a:ext cx="1389886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C75A8546-4D33-35E1-4312-53B95C2B7752}"/>
              </a:ext>
            </a:extLst>
          </p:cNvPr>
          <p:cNvCxnSpPr>
            <a:cxnSpLocks/>
          </p:cNvCxnSpPr>
          <p:nvPr/>
        </p:nvCxnSpPr>
        <p:spPr>
          <a:xfrm flipV="1">
            <a:off x="4558899" y="3055090"/>
            <a:ext cx="13100" cy="84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09E3C354-E33F-2760-111E-073A024626CE}"/>
              </a:ext>
            </a:extLst>
          </p:cNvPr>
          <p:cNvCxnSpPr>
            <a:cxnSpLocks/>
          </p:cNvCxnSpPr>
          <p:nvPr/>
        </p:nvCxnSpPr>
        <p:spPr>
          <a:xfrm>
            <a:off x="5380147" y="2789370"/>
            <a:ext cx="446007" cy="2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חץ ישר 61">
            <a:extLst>
              <a:ext uri="{FF2B5EF4-FFF2-40B4-BE49-F238E27FC236}">
                <a16:creationId xmlns:a16="http://schemas.microsoft.com/office/drawing/2014/main" id="{7822A255-2468-771C-799F-92491798F682}"/>
              </a:ext>
            </a:extLst>
          </p:cNvPr>
          <p:cNvCxnSpPr>
            <a:cxnSpLocks/>
          </p:cNvCxnSpPr>
          <p:nvPr/>
        </p:nvCxnSpPr>
        <p:spPr>
          <a:xfrm flipH="1" flipV="1">
            <a:off x="3545778" y="3301554"/>
            <a:ext cx="860297" cy="63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ענן 70">
            <a:extLst>
              <a:ext uri="{FF2B5EF4-FFF2-40B4-BE49-F238E27FC236}">
                <a16:creationId xmlns:a16="http://schemas.microsoft.com/office/drawing/2014/main" id="{8B4EB078-7690-A1DA-FBE4-8BAD180A875E}"/>
              </a:ext>
            </a:extLst>
          </p:cNvPr>
          <p:cNvSpPr/>
          <p:nvPr/>
        </p:nvSpPr>
        <p:spPr>
          <a:xfrm>
            <a:off x="1770540" y="2340219"/>
            <a:ext cx="5882117" cy="1314758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תיבת טקסט 75">
            <a:extLst>
              <a:ext uri="{FF2B5EF4-FFF2-40B4-BE49-F238E27FC236}">
                <a16:creationId xmlns:a16="http://schemas.microsoft.com/office/drawing/2014/main" id="{1AE610F4-01B1-AC4F-A053-F4419D542586}"/>
              </a:ext>
            </a:extLst>
          </p:cNvPr>
          <p:cNvSpPr txBox="1"/>
          <p:nvPr/>
        </p:nvSpPr>
        <p:spPr>
          <a:xfrm>
            <a:off x="5460138" y="4472001"/>
            <a:ext cx="44396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</a:t>
            </a:r>
            <a:endParaRPr lang="he-IL" sz="1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תיבת טקסט 76">
            <a:extLst>
              <a:ext uri="{FF2B5EF4-FFF2-40B4-BE49-F238E27FC236}">
                <a16:creationId xmlns:a16="http://schemas.microsoft.com/office/drawing/2014/main" id="{A01A8B49-7CB3-EF08-C1D7-557AA6F4A006}"/>
              </a:ext>
            </a:extLst>
          </p:cNvPr>
          <p:cNvSpPr txBox="1"/>
          <p:nvPr/>
        </p:nvSpPr>
        <p:spPr>
          <a:xfrm>
            <a:off x="3679369" y="3644068"/>
            <a:ext cx="50411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</a:t>
            </a:r>
            <a:endParaRPr lang="he-IL" sz="12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BC74202A-DCB5-2BD4-F3B2-B3828D008E70}"/>
              </a:ext>
            </a:extLst>
          </p:cNvPr>
          <p:cNvSpPr txBox="1"/>
          <p:nvPr/>
        </p:nvSpPr>
        <p:spPr>
          <a:xfrm>
            <a:off x="4510451" y="3644067"/>
            <a:ext cx="44396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</a:t>
            </a:r>
            <a:endParaRPr lang="he-IL" sz="12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421D58E0-02F7-366F-6E2D-8F526448C850}"/>
              </a:ext>
            </a:extLst>
          </p:cNvPr>
          <p:cNvSpPr txBox="1"/>
          <p:nvPr/>
        </p:nvSpPr>
        <p:spPr>
          <a:xfrm>
            <a:off x="3334781" y="4338369"/>
            <a:ext cx="48866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mqtt</a:t>
            </a:r>
            <a:endParaRPr lang="he-IL" sz="12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תיבת טקסט 79">
            <a:extLst>
              <a:ext uri="{FF2B5EF4-FFF2-40B4-BE49-F238E27FC236}">
                <a16:creationId xmlns:a16="http://schemas.microsoft.com/office/drawing/2014/main" id="{41398E6A-E967-617A-2C63-D4D551F7C2C8}"/>
              </a:ext>
            </a:extLst>
          </p:cNvPr>
          <p:cNvSpPr txBox="1"/>
          <p:nvPr/>
        </p:nvSpPr>
        <p:spPr>
          <a:xfrm>
            <a:off x="3596544" y="4742891"/>
            <a:ext cx="48866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mqtt</a:t>
            </a:r>
            <a:endParaRPr lang="he-IL" sz="1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תיבת טקסט 80">
            <a:extLst>
              <a:ext uri="{FF2B5EF4-FFF2-40B4-BE49-F238E27FC236}">
                <a16:creationId xmlns:a16="http://schemas.microsoft.com/office/drawing/2014/main" id="{0F5BF1DE-F97B-51A6-17B1-17BE7A4AED5D}"/>
              </a:ext>
            </a:extLst>
          </p:cNvPr>
          <p:cNvSpPr txBox="1"/>
          <p:nvPr/>
        </p:nvSpPr>
        <p:spPr>
          <a:xfrm>
            <a:off x="1623168" y="5296491"/>
            <a:ext cx="37382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</a:t>
            </a:r>
            <a:endParaRPr lang="he-IL" sz="1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6CECEC53-99B9-85A8-DFC2-B48543C051A2}"/>
              </a:ext>
            </a:extLst>
          </p:cNvPr>
          <p:cNvSpPr txBox="1"/>
          <p:nvPr/>
        </p:nvSpPr>
        <p:spPr>
          <a:xfrm>
            <a:off x="3182584" y="5298760"/>
            <a:ext cx="95571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Gpio</a:t>
            </a:r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(PWM)</a:t>
            </a:r>
            <a:endParaRPr lang="he-IL" sz="12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תיבת טקסט 82">
            <a:extLst>
              <a:ext uri="{FF2B5EF4-FFF2-40B4-BE49-F238E27FC236}">
                <a16:creationId xmlns:a16="http://schemas.microsoft.com/office/drawing/2014/main" id="{D25C8D7C-004B-D0F8-4516-9D5ACFA7834E}"/>
              </a:ext>
            </a:extLst>
          </p:cNvPr>
          <p:cNvSpPr txBox="1"/>
          <p:nvPr/>
        </p:nvSpPr>
        <p:spPr>
          <a:xfrm>
            <a:off x="5373175" y="2537765"/>
            <a:ext cx="44396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</a:t>
            </a:r>
            <a:endParaRPr lang="he-IL" sz="12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1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Intelligent Climate Management for Enhanced Comfort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2358644"/>
            <a:ext cx="8207829" cy="3599316"/>
          </a:xfrm>
        </p:spPr>
        <p:txBody>
          <a:bodyPr/>
          <a:lstStyle/>
          <a:p>
            <a:pPr marL="0" indent="0" algn="l">
              <a:buNone/>
            </a:pPr>
            <a:r>
              <a:rPr dirty="0">
                <a:solidFill>
                  <a:schemeClr val="bg1"/>
                </a:solidFill>
              </a:rPr>
              <a:t>Our smart climate control system adapts to personal preferences and environmental conditions, ensuring optimal comfort for all employees. </a:t>
            </a:r>
            <a:br>
              <a:rPr lang="en-US"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By analyzing individual preferences and room occupancy, the system dynamically adjusts temperature and humidity, promoting a healthier and more productive workplace environment.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Empowering Management with IoT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36873"/>
            <a:ext cx="8109857" cy="3599316"/>
          </a:xfrm>
        </p:spPr>
        <p:txBody>
          <a:bodyPr/>
          <a:lstStyle/>
          <a:p>
            <a:pPr marL="0" indent="0" algn="l">
              <a:buNone/>
            </a:pPr>
            <a:r>
              <a:rPr dirty="0">
                <a:solidFill>
                  <a:schemeClr val="bg1"/>
                </a:solidFill>
              </a:rPr>
              <a:t>Our system provides managers with actionable insights derived from IoT data.</a:t>
            </a:r>
            <a:br>
              <a:rPr lang="en-US"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This includes access patterns, environmental preferences, and energy usage.</a:t>
            </a:r>
            <a:br>
              <a:rPr lang="en-US"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These insights support informed decision-making, enabling optimizations that boost efficiency, reduce costs, and improve employee well-being.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Towards a Connected and Efficient Workplace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86" y="2387746"/>
            <a:ext cx="8251371" cy="359931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As we improve our system, we imagine an office where IoT technologies make everything work together smoothly. Our project starts the path for new improvements in managing workplaces. We hope for a future where technology and a focus on people combine to make work more productive and enjoyable.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ברלין">
  <a:themeElements>
    <a:clrScheme name="ברלין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ברלין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ברלי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TM04033917[[fn=ברלין]]</Template>
  <TotalTime>47</TotalTime>
  <Words>397</Words>
  <Application>Microsoft Office PowerPoint</Application>
  <PresentationFormat>‫הצגה על המסך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ברלין</vt:lpstr>
      <vt:lpstr>Enhancing Workplace Efficiency and Security with IoT</vt:lpstr>
      <vt:lpstr>Enhancing Workplace Efficiency and Security with IoT</vt:lpstr>
      <vt:lpstr>Smart Access Control: Facial Recognition and RFID</vt:lpstr>
      <vt:lpstr>Smart Access Control:  Block Diagram</vt:lpstr>
      <vt:lpstr>Intelligent Climate Management for Enhanced Comfort</vt:lpstr>
      <vt:lpstr>Empowering Management with IoT Data Insights</vt:lpstr>
      <vt:lpstr>Towards a Connected and Efficient Workplace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Workplace Efficiency and Security with IoT</dc:title>
  <dc:subject/>
  <dc:creator/>
  <cp:keywords/>
  <dc:description>generated using python-pptx</dc:description>
  <cp:lastModifiedBy>Tal Shvartzberg</cp:lastModifiedBy>
  <cp:revision>10</cp:revision>
  <dcterms:created xsi:type="dcterms:W3CDTF">2013-01-27T09:14:16Z</dcterms:created>
  <dcterms:modified xsi:type="dcterms:W3CDTF">2024-02-20T10:52:24Z</dcterms:modified>
  <cp:category/>
</cp:coreProperties>
</file>