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8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1316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628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222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77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529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qa.taltektc.com/api/student?id=TTCO14N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qa.taltektc.com/api/student/TTCO14N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qa.taltektc.com/api/student/TTCO14N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a.taltektc.com/api/student?id=TTCO14N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4A72-2B52-9FF2-1996-33DE0FA5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050" y="2816749"/>
            <a:ext cx="3975652" cy="122450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Apple Braille" pitchFamily="2" charset="0"/>
              </a:rPr>
              <a:t>Rest API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742FA-7715-5CC6-6E57-0C3FB042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050" y="5860509"/>
            <a:ext cx="3734014" cy="997480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TalentTEK Training Center</a:t>
            </a:r>
          </a:p>
        </p:txBody>
      </p:sp>
      <p:pic>
        <p:nvPicPr>
          <p:cNvPr id="1026" name="Picture 2" descr="REST API with Node and Express in 5 minutes - DEV Community 👩‍💻👨‍💻">
            <a:extLst>
              <a:ext uri="{FF2B5EF4-FFF2-40B4-BE49-F238E27FC236}">
                <a16:creationId xmlns:a16="http://schemas.microsoft.com/office/drawing/2014/main" id="{00ACE470-E67D-4E55-A31B-A2E3C28C6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EE4045B9-63CA-3647-73CB-B85270A5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04" y="1297522"/>
            <a:ext cx="1717816" cy="15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1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01D35-B96A-0146-4C4E-7982B07D7093}"/>
              </a:ext>
            </a:extLst>
          </p:cNvPr>
          <p:cNvSpPr/>
          <p:nvPr/>
        </p:nvSpPr>
        <p:spPr>
          <a:xfrm>
            <a:off x="3290669" y="305316"/>
            <a:ext cx="5853331" cy="8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Headers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A6CA-0985-9133-7739-4A9962DA55A3}"/>
              </a:ext>
            </a:extLst>
          </p:cNvPr>
          <p:cNvSpPr/>
          <p:nvPr/>
        </p:nvSpPr>
        <p:spPr>
          <a:xfrm>
            <a:off x="887895" y="1299166"/>
            <a:ext cx="11104408" cy="56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It allows sending extra information in a request, such as JWT and content-type</a:t>
            </a:r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02F2A-BA97-8E04-7353-B4A4028CFAF1}"/>
              </a:ext>
            </a:extLst>
          </p:cNvPr>
          <p:cNvSpPr/>
          <p:nvPr/>
        </p:nvSpPr>
        <p:spPr>
          <a:xfrm>
            <a:off x="887895" y="1992781"/>
            <a:ext cx="4916557" cy="469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JWT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popular token-based authentication standard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JWT is a Based64Url encoded to form the 3 parts (Header, Payload, and Signature)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Authorization: Bearer token {token goes here}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B8A0A-A167-66A4-AB74-90EB0FF0062C}"/>
              </a:ext>
            </a:extLst>
          </p:cNvPr>
          <p:cNvSpPr/>
          <p:nvPr/>
        </p:nvSpPr>
        <p:spPr>
          <a:xfrm>
            <a:off x="7075746" y="1925534"/>
            <a:ext cx="4916557" cy="469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Content-type</a:t>
            </a:r>
          </a:p>
          <a:p>
            <a:pPr algn="ctr"/>
            <a:endParaRPr lang="en-US" sz="2800" b="1" u="sng" dirty="0"/>
          </a:p>
          <a:p>
            <a:pPr marL="514350" indent="-514350">
              <a:buAutoNum type="arabicPeriod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The Content-Type header is used to indicate the media type of the resource</a:t>
            </a:r>
          </a:p>
          <a:p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 Application/JSON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42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01D35-B96A-0146-4C4E-7982B07D7093}"/>
              </a:ext>
            </a:extLst>
          </p:cNvPr>
          <p:cNvSpPr/>
          <p:nvPr/>
        </p:nvSpPr>
        <p:spPr>
          <a:xfrm>
            <a:off x="3290669" y="305316"/>
            <a:ext cx="5853331" cy="8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REST API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A6CA-0985-9133-7739-4A9962DA55A3}"/>
              </a:ext>
            </a:extLst>
          </p:cNvPr>
          <p:cNvSpPr/>
          <p:nvPr/>
        </p:nvSpPr>
        <p:spPr>
          <a:xfrm>
            <a:off x="887895" y="1337482"/>
            <a:ext cx="11104408" cy="56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The five most popular HTTP Methods that we need to understand are:</a:t>
            </a:r>
            <a:endParaRPr lang="en-US" i="1" dirty="0"/>
          </a:p>
        </p:txBody>
      </p:sp>
      <p:pic>
        <p:nvPicPr>
          <p:cNvPr id="6" name="Graphic 5" descr="Download with solid fill">
            <a:extLst>
              <a:ext uri="{FF2B5EF4-FFF2-40B4-BE49-F238E27FC236}">
                <a16:creationId xmlns:a16="http://schemas.microsoft.com/office/drawing/2014/main" id="{A9714CCF-DB34-1475-7865-726B2F79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8404" y="2230850"/>
            <a:ext cx="914400" cy="914400"/>
          </a:xfrm>
          <a:prstGeom prst="rect">
            <a:avLst/>
          </a:prstGeom>
        </p:spPr>
      </p:pic>
      <p:pic>
        <p:nvPicPr>
          <p:cNvPr id="10" name="Graphic 9" descr="Upload with solid fill">
            <a:extLst>
              <a:ext uri="{FF2B5EF4-FFF2-40B4-BE49-F238E27FC236}">
                <a16:creationId xmlns:a16="http://schemas.microsoft.com/office/drawing/2014/main" id="{895E0541-859E-B337-D14D-08A861278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448" y="2229776"/>
            <a:ext cx="914400" cy="914400"/>
          </a:xfrm>
          <a:prstGeom prst="rect">
            <a:avLst/>
          </a:prstGeom>
        </p:spPr>
      </p:pic>
      <p:pic>
        <p:nvPicPr>
          <p:cNvPr id="12" name="Graphic 11" descr="Repeat with solid fill">
            <a:extLst>
              <a:ext uri="{FF2B5EF4-FFF2-40B4-BE49-F238E27FC236}">
                <a16:creationId xmlns:a16="http://schemas.microsoft.com/office/drawing/2014/main" id="{E390DFAA-BA32-A883-25D9-AA7B59F067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2162994"/>
            <a:ext cx="914400" cy="914400"/>
          </a:xfrm>
          <a:prstGeom prst="rect">
            <a:avLst/>
          </a:prstGeom>
        </p:spPr>
      </p:pic>
      <p:pic>
        <p:nvPicPr>
          <p:cNvPr id="14" name="Graphic 13" descr="Filing Box Archive with solid fill">
            <a:extLst>
              <a:ext uri="{FF2B5EF4-FFF2-40B4-BE49-F238E27FC236}">
                <a16:creationId xmlns:a16="http://schemas.microsoft.com/office/drawing/2014/main" id="{2E7D427F-2A16-84E5-512D-3A7960C4B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025" y="2161920"/>
            <a:ext cx="685767" cy="982256"/>
          </a:xfrm>
          <a:prstGeom prst="rect">
            <a:avLst/>
          </a:prstGeom>
        </p:spPr>
      </p:pic>
      <p:pic>
        <p:nvPicPr>
          <p:cNvPr id="16" name="Graphic 15" descr="Clipboard with solid fill">
            <a:extLst>
              <a:ext uri="{FF2B5EF4-FFF2-40B4-BE49-F238E27FC236}">
                <a16:creationId xmlns:a16="http://schemas.microsoft.com/office/drawing/2014/main" id="{F9A5D8BB-A84A-C42A-184A-ABA902D0AB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34358" y="2161920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D52BE6-39B8-5339-F6E2-CDD0C895D850}"/>
              </a:ext>
            </a:extLst>
          </p:cNvPr>
          <p:cNvSpPr/>
          <p:nvPr/>
        </p:nvSpPr>
        <p:spPr>
          <a:xfrm>
            <a:off x="804019" y="3186113"/>
            <a:ext cx="1844753" cy="3157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information about an API resource 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2ED38A-DBE1-87F2-3412-F4659C07300F}"/>
              </a:ext>
            </a:extLst>
          </p:cNvPr>
          <p:cNvSpPr/>
          <p:nvPr/>
        </p:nvSpPr>
        <p:spPr>
          <a:xfrm>
            <a:off x="2970856" y="3165472"/>
            <a:ext cx="1844754" cy="31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API resource 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(store information in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0AED7-7A05-B21B-907A-9BD71F91DCCB}"/>
              </a:ext>
            </a:extLst>
          </p:cNvPr>
          <p:cNvSpPr/>
          <p:nvPr/>
        </p:nvSpPr>
        <p:spPr>
          <a:xfrm>
            <a:off x="5137695" y="3165472"/>
            <a:ext cx="2050982" cy="31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 API resource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(store updated information in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14AE8-64BD-887D-FE47-B3E000EE85B1}"/>
              </a:ext>
            </a:extLst>
          </p:cNvPr>
          <p:cNvSpPr/>
          <p:nvPr/>
        </p:nvSpPr>
        <p:spPr>
          <a:xfrm>
            <a:off x="7566067" y="3165472"/>
            <a:ext cx="2050982" cy="31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partial information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store partial updated information in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FB0C6-6583-3BFB-575F-001BEB26D632}"/>
              </a:ext>
            </a:extLst>
          </p:cNvPr>
          <p:cNvSpPr/>
          <p:nvPr/>
        </p:nvSpPr>
        <p:spPr>
          <a:xfrm>
            <a:off x="9941321" y="3175792"/>
            <a:ext cx="2050982" cy="31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an API resource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remove information in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116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01D35-B96A-0146-4C4E-7982B07D7093}"/>
              </a:ext>
            </a:extLst>
          </p:cNvPr>
          <p:cNvSpPr/>
          <p:nvPr/>
        </p:nvSpPr>
        <p:spPr>
          <a:xfrm>
            <a:off x="3290669" y="305316"/>
            <a:ext cx="5853331" cy="8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Responses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A6CA-0985-9133-7739-4A9962DA55A3}"/>
              </a:ext>
            </a:extLst>
          </p:cNvPr>
          <p:cNvSpPr/>
          <p:nvPr/>
        </p:nvSpPr>
        <p:spPr>
          <a:xfrm>
            <a:off x="887895" y="1299166"/>
            <a:ext cx="11104408" cy="56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With every request made to the server, we get response code/status code and sometimes response body</a:t>
            </a:r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02F2A-BA97-8E04-7353-B4A4028CFAF1}"/>
              </a:ext>
            </a:extLst>
          </p:cNvPr>
          <p:cNvSpPr/>
          <p:nvPr/>
        </p:nvSpPr>
        <p:spPr>
          <a:xfrm>
            <a:off x="887895" y="1992781"/>
            <a:ext cx="5208105" cy="469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Response Code</a:t>
            </a:r>
          </a:p>
          <a:p>
            <a:pPr algn="ctr"/>
            <a:endParaRPr lang="en-US" sz="2800" b="1" u="sng" dirty="0"/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2XX – Success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3XX – Redirection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4XX – Problem with the client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5XX – Problem with the server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B8A0A-A167-66A4-AB74-90EB0FF0062C}"/>
              </a:ext>
            </a:extLst>
          </p:cNvPr>
          <p:cNvSpPr/>
          <p:nvPr/>
        </p:nvSpPr>
        <p:spPr>
          <a:xfrm>
            <a:off x="6326817" y="1992781"/>
            <a:ext cx="5634365" cy="469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Response Body</a:t>
            </a:r>
          </a:p>
          <a:p>
            <a:r>
              <a:rPr lang="en-US" sz="28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"success"</a:t>
            </a:r>
            <a:r>
              <a:rPr lang="en-US" sz="28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"message"</a:t>
            </a:r>
            <a:r>
              <a:rPr lang="en-US" sz="28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"Registration Success",</a:t>
            </a:r>
          </a:p>
          <a:p>
            <a:r>
              <a:rPr lang="en-US" sz="28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US" sz="28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TTCO14NC</a:t>
            </a:r>
            <a:r>
              <a:rPr lang="en-US" sz="2800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28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512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7550" y="0"/>
            <a:ext cx="951766" cy="8668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F170D-1A00-46A6-EDAB-BF4AF9519B48}"/>
              </a:ext>
            </a:extLst>
          </p:cNvPr>
          <p:cNvSpPr/>
          <p:nvPr/>
        </p:nvSpPr>
        <p:spPr>
          <a:xfrm>
            <a:off x="950952" y="1373258"/>
            <a:ext cx="1870841" cy="147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API Concept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A168D-1CCB-F2A8-35A2-0A402407116C}"/>
              </a:ext>
            </a:extLst>
          </p:cNvPr>
          <p:cNvSpPr/>
          <p:nvPr/>
        </p:nvSpPr>
        <p:spPr>
          <a:xfrm>
            <a:off x="3554102" y="1743748"/>
            <a:ext cx="7845972" cy="200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allows interactions between systems by following a set of standards and protocols in order to share features, information, and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4646E-3D1C-F571-31F9-BD0887B79B4E}"/>
              </a:ext>
            </a:extLst>
          </p:cNvPr>
          <p:cNvSpPr/>
          <p:nvPr/>
        </p:nvSpPr>
        <p:spPr>
          <a:xfrm>
            <a:off x="2370081" y="4416056"/>
            <a:ext cx="1870841" cy="147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Full form of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A4079-ED1E-70EB-EA84-A9F756E9BFD6}"/>
              </a:ext>
            </a:extLst>
          </p:cNvPr>
          <p:cNvSpPr/>
          <p:nvPr/>
        </p:nvSpPr>
        <p:spPr>
          <a:xfrm>
            <a:off x="5540039" y="4644658"/>
            <a:ext cx="3084786" cy="147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 – Application</a:t>
            </a:r>
          </a:p>
          <a:p>
            <a:r>
              <a:rPr lang="en-US" sz="2800" dirty="0"/>
              <a:t>P – Programming</a:t>
            </a:r>
          </a:p>
          <a:p>
            <a:r>
              <a:rPr lang="en-US" sz="2800" dirty="0"/>
              <a:t>I - Interface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C76C285-86EC-E2C8-6235-7433072B133B}"/>
              </a:ext>
            </a:extLst>
          </p:cNvPr>
          <p:cNvCxnSpPr>
            <a:cxnSpLocks/>
          </p:cNvCxnSpPr>
          <p:nvPr/>
        </p:nvCxnSpPr>
        <p:spPr>
          <a:xfrm>
            <a:off x="2888404" y="2121132"/>
            <a:ext cx="665698" cy="516051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7E4221F-7C9F-C33B-3418-AE08340F38D6}"/>
              </a:ext>
            </a:extLst>
          </p:cNvPr>
          <p:cNvCxnSpPr>
            <a:cxnSpLocks/>
          </p:cNvCxnSpPr>
          <p:nvPr/>
        </p:nvCxnSpPr>
        <p:spPr>
          <a:xfrm>
            <a:off x="4273137" y="5040744"/>
            <a:ext cx="1133750" cy="339639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4413EA-DE8E-5628-15EF-9FAEB7F1F4EB}"/>
              </a:ext>
            </a:extLst>
          </p:cNvPr>
          <p:cNvSpPr/>
          <p:nvPr/>
        </p:nvSpPr>
        <p:spPr>
          <a:xfrm>
            <a:off x="4638260" y="3114260"/>
            <a:ext cx="1563757" cy="15107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D043AC-B00A-6E4B-16EE-56D5090039F5}"/>
              </a:ext>
            </a:extLst>
          </p:cNvPr>
          <p:cNvCxnSpPr/>
          <p:nvPr/>
        </p:nvCxnSpPr>
        <p:spPr>
          <a:xfrm flipH="1">
            <a:off x="6162261" y="2766392"/>
            <a:ext cx="1417983" cy="662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F14099-4ED6-248B-2852-6A4BEA12A69B}"/>
              </a:ext>
            </a:extLst>
          </p:cNvPr>
          <p:cNvCxnSpPr>
            <a:cxnSpLocks/>
          </p:cNvCxnSpPr>
          <p:nvPr/>
        </p:nvCxnSpPr>
        <p:spPr>
          <a:xfrm>
            <a:off x="3425687" y="2436744"/>
            <a:ext cx="1325217" cy="1007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12E2A5-D61E-DC7E-0F38-EDA9F961C4E8}"/>
              </a:ext>
            </a:extLst>
          </p:cNvPr>
          <p:cNvCxnSpPr>
            <a:cxnSpLocks/>
          </p:cNvCxnSpPr>
          <p:nvPr/>
        </p:nvCxnSpPr>
        <p:spPr>
          <a:xfrm>
            <a:off x="6036365" y="4202594"/>
            <a:ext cx="1325217" cy="1007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D1637C-6FC7-310C-8DC1-F28290CBE6A2}"/>
              </a:ext>
            </a:extLst>
          </p:cNvPr>
          <p:cNvCxnSpPr/>
          <p:nvPr/>
        </p:nvCxnSpPr>
        <p:spPr>
          <a:xfrm>
            <a:off x="5565913" y="1656522"/>
            <a:ext cx="0" cy="1441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7B7589-6BBD-7944-3AA0-5023CD7C97BD}"/>
              </a:ext>
            </a:extLst>
          </p:cNvPr>
          <p:cNvCxnSpPr/>
          <p:nvPr/>
        </p:nvCxnSpPr>
        <p:spPr>
          <a:xfrm>
            <a:off x="5420138" y="4625007"/>
            <a:ext cx="0" cy="1441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451D-711D-50DC-0A72-198D44BD88EE}"/>
              </a:ext>
            </a:extLst>
          </p:cNvPr>
          <p:cNvCxnSpPr/>
          <p:nvPr/>
        </p:nvCxnSpPr>
        <p:spPr>
          <a:xfrm flipH="1">
            <a:off x="3210338" y="4202594"/>
            <a:ext cx="1417983" cy="662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aptop outline">
            <a:extLst>
              <a:ext uri="{FF2B5EF4-FFF2-40B4-BE49-F238E27FC236}">
                <a16:creationId xmlns:a16="http://schemas.microsoft.com/office/drawing/2014/main" id="{C44C97E4-ABE5-2A24-1F97-2F23C8CEB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1287" y="1656522"/>
            <a:ext cx="914400" cy="914400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B8E9301E-D9AB-D989-8D91-0770EC91B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8176" y="851971"/>
            <a:ext cx="735474" cy="735474"/>
          </a:xfrm>
          <a:prstGeom prst="rect">
            <a:avLst/>
          </a:prstGeom>
        </p:spPr>
      </p:pic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6C101601-1DF7-309E-7345-DA1C55C52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8834" y="5820518"/>
            <a:ext cx="662608" cy="662608"/>
          </a:xfrm>
          <a:prstGeom prst="rect">
            <a:avLst/>
          </a:prstGeom>
        </p:spPr>
      </p:pic>
      <p:pic>
        <p:nvPicPr>
          <p:cNvPr id="32" name="Graphic 31" descr="World outline">
            <a:extLst>
              <a:ext uri="{FF2B5EF4-FFF2-40B4-BE49-F238E27FC236}">
                <a16:creationId xmlns:a16="http://schemas.microsoft.com/office/drawing/2014/main" id="{684AE0F1-CBF5-2BC6-E733-FF41FB2EA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0244" y="2279366"/>
            <a:ext cx="768618" cy="768618"/>
          </a:xfrm>
          <a:prstGeom prst="rect">
            <a:avLst/>
          </a:prstGeom>
        </p:spPr>
      </p:pic>
      <p:pic>
        <p:nvPicPr>
          <p:cNvPr id="34" name="Graphic 33" descr="Presentation with media outline">
            <a:extLst>
              <a:ext uri="{FF2B5EF4-FFF2-40B4-BE49-F238E27FC236}">
                <a16:creationId xmlns:a16="http://schemas.microsoft.com/office/drawing/2014/main" id="{947729D0-6200-2EC6-5DF6-29C4E59974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61581" y="4979514"/>
            <a:ext cx="768618" cy="768618"/>
          </a:xfrm>
          <a:prstGeom prst="rect">
            <a:avLst/>
          </a:prstGeom>
        </p:spPr>
      </p:pic>
      <p:pic>
        <p:nvPicPr>
          <p:cNvPr id="36" name="Graphic 35" descr="Remote control outline">
            <a:extLst>
              <a:ext uri="{FF2B5EF4-FFF2-40B4-BE49-F238E27FC236}">
                <a16:creationId xmlns:a16="http://schemas.microsoft.com/office/drawing/2014/main" id="{E8005C0D-6123-710A-931E-B3CC0376E2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81477" y="4408002"/>
            <a:ext cx="914400" cy="914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37EFA70-79D6-3967-DF82-A1F9AF2BDC92}"/>
              </a:ext>
            </a:extLst>
          </p:cNvPr>
          <p:cNvSpPr/>
          <p:nvPr/>
        </p:nvSpPr>
        <p:spPr>
          <a:xfrm>
            <a:off x="9197009" y="2008904"/>
            <a:ext cx="2708575" cy="2970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API acts as an interface between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7596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7550" y="0"/>
            <a:ext cx="951766" cy="86687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9A168D-1CCB-F2A8-35A2-0A402407116C}"/>
              </a:ext>
            </a:extLst>
          </p:cNvPr>
          <p:cNvSpPr/>
          <p:nvPr/>
        </p:nvSpPr>
        <p:spPr>
          <a:xfrm>
            <a:off x="1575749" y="1603521"/>
            <a:ext cx="9691801" cy="275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REST API </a:t>
            </a:r>
          </a:p>
          <a:p>
            <a:pPr marL="514350" indent="-514350">
              <a:buAutoNum type="arabicPeriod"/>
            </a:pPr>
            <a:r>
              <a:rPr lang="en-US" sz="2800" dirty="0"/>
              <a:t>It is an architecture style to develop web applications. </a:t>
            </a:r>
          </a:p>
          <a:p>
            <a:pPr marL="514350" indent="-514350">
              <a:buAutoNum type="arabicPeriod"/>
            </a:pPr>
            <a:r>
              <a:rPr lang="en-US" sz="2800" dirty="0"/>
              <a:t>Uses HTTP protocol as a communication interface.</a:t>
            </a:r>
          </a:p>
          <a:p>
            <a:pPr marL="514350" indent="-514350">
              <a:buAutoNum type="arabicPeriod"/>
            </a:pPr>
            <a:r>
              <a:rPr lang="en-US" sz="2800" dirty="0"/>
              <a:t>It transfers data through HTTP methods.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A4079-ED1E-70EB-EA84-A9F756E9BFD6}"/>
              </a:ext>
            </a:extLst>
          </p:cNvPr>
          <p:cNvSpPr/>
          <p:nvPr/>
        </p:nvSpPr>
        <p:spPr>
          <a:xfrm>
            <a:off x="3754495" y="330888"/>
            <a:ext cx="5287301" cy="112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Representational State Transfer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8907DE1F-B184-0340-B5BD-8446247FB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4670" y="4542243"/>
            <a:ext cx="1557704" cy="1557704"/>
          </a:xfrm>
          <a:prstGeom prst="rect">
            <a:avLst/>
          </a:prstGeom>
        </p:spPr>
      </p:pic>
      <p:pic>
        <p:nvPicPr>
          <p:cNvPr id="12" name="Graphic 11" descr="Cloud outline">
            <a:extLst>
              <a:ext uri="{FF2B5EF4-FFF2-40B4-BE49-F238E27FC236}">
                <a16:creationId xmlns:a16="http://schemas.microsoft.com/office/drawing/2014/main" id="{105F240E-4221-9583-109A-ED7959F84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0606" y="4361729"/>
            <a:ext cx="2231855" cy="2231855"/>
          </a:xfrm>
          <a:prstGeom prst="rect">
            <a:avLst/>
          </a:prstGeom>
        </p:spPr>
      </p:pic>
      <p:pic>
        <p:nvPicPr>
          <p:cNvPr id="14" name="Graphic 13" descr="Computer outline">
            <a:extLst>
              <a:ext uri="{FF2B5EF4-FFF2-40B4-BE49-F238E27FC236}">
                <a16:creationId xmlns:a16="http://schemas.microsoft.com/office/drawing/2014/main" id="{3ACECBE6-185A-7DF2-B69E-3D0C82A78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8086" y="4415443"/>
            <a:ext cx="2051354" cy="205135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F13C68-F8D8-3C81-2D31-A35963C2A2FF}"/>
              </a:ext>
            </a:extLst>
          </p:cNvPr>
          <p:cNvCxnSpPr>
            <a:cxnSpLocks/>
          </p:cNvCxnSpPr>
          <p:nvPr/>
        </p:nvCxnSpPr>
        <p:spPr>
          <a:xfrm>
            <a:off x="3882887" y="5102087"/>
            <a:ext cx="2213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354A10-ECD6-1E1E-E8AB-289F03AD973B}"/>
              </a:ext>
            </a:extLst>
          </p:cNvPr>
          <p:cNvCxnSpPr>
            <a:cxnSpLocks/>
          </p:cNvCxnSpPr>
          <p:nvPr/>
        </p:nvCxnSpPr>
        <p:spPr>
          <a:xfrm>
            <a:off x="7354957" y="5108713"/>
            <a:ext cx="2365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30136-955A-AA07-31CD-880FD4A938D1}"/>
              </a:ext>
            </a:extLst>
          </p:cNvPr>
          <p:cNvCxnSpPr>
            <a:cxnSpLocks/>
          </p:cNvCxnSpPr>
          <p:nvPr/>
        </p:nvCxnSpPr>
        <p:spPr>
          <a:xfrm flipH="1">
            <a:off x="3739054" y="5837583"/>
            <a:ext cx="2105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05F2E-01ED-B7DB-ED5C-6F1734EDB8B5}"/>
              </a:ext>
            </a:extLst>
          </p:cNvPr>
          <p:cNvCxnSpPr>
            <a:cxnSpLocks/>
          </p:cNvCxnSpPr>
          <p:nvPr/>
        </p:nvCxnSpPr>
        <p:spPr>
          <a:xfrm flipH="1">
            <a:off x="7747836" y="5618922"/>
            <a:ext cx="1985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BC7F2C-B52B-88AF-22EF-836B5F6CC09D}"/>
              </a:ext>
            </a:extLst>
          </p:cNvPr>
          <p:cNvSpPr/>
          <p:nvPr/>
        </p:nvSpPr>
        <p:spPr>
          <a:xfrm>
            <a:off x="6398146" y="5233459"/>
            <a:ext cx="642150" cy="668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{..}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76D3C8-F3A1-AB59-944B-9CCDB5842BB1}"/>
              </a:ext>
            </a:extLst>
          </p:cNvPr>
          <p:cNvSpPr/>
          <p:nvPr/>
        </p:nvSpPr>
        <p:spPr>
          <a:xfrm>
            <a:off x="3880547" y="4492385"/>
            <a:ext cx="2057910" cy="668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GET/POST/PUT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PATCH/DELETE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29CB62-1716-ADF6-ABB2-B85423037335}"/>
              </a:ext>
            </a:extLst>
          </p:cNvPr>
          <p:cNvSpPr/>
          <p:nvPr/>
        </p:nvSpPr>
        <p:spPr>
          <a:xfrm>
            <a:off x="4068811" y="5837583"/>
            <a:ext cx="1232452" cy="446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JSON/XML</a:t>
            </a:r>
          </a:p>
        </p:txBody>
      </p:sp>
    </p:spTree>
    <p:extLst>
      <p:ext uri="{BB962C8B-B14F-4D97-AF65-F5344CB8AC3E}">
        <p14:creationId xmlns:p14="http://schemas.microsoft.com/office/powerpoint/2010/main" val="34555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01D35-B96A-0146-4C4E-7982B07D7093}"/>
              </a:ext>
            </a:extLst>
          </p:cNvPr>
          <p:cNvSpPr/>
          <p:nvPr/>
        </p:nvSpPr>
        <p:spPr>
          <a:xfrm>
            <a:off x="3290669" y="305316"/>
            <a:ext cx="5287301" cy="8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Uniform Resource Locator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A6CA-0985-9133-7739-4A9962DA55A3}"/>
              </a:ext>
            </a:extLst>
          </p:cNvPr>
          <p:cNvSpPr/>
          <p:nvPr/>
        </p:nvSpPr>
        <p:spPr>
          <a:xfrm>
            <a:off x="1179443" y="1630017"/>
            <a:ext cx="10416209" cy="273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URL</a:t>
            </a:r>
          </a:p>
          <a:p>
            <a:pPr marL="514350" indent="-514350">
              <a:buAutoNum type="arabicPeriod"/>
            </a:pPr>
            <a:r>
              <a:rPr lang="en-US" sz="2800" dirty="0"/>
              <a:t>It is the </a:t>
            </a:r>
            <a:r>
              <a:rPr lang="en-US" sz="2800" i="1" dirty="0"/>
              <a:t>address</a:t>
            </a:r>
            <a:r>
              <a:rPr lang="en-US" sz="2800" dirty="0"/>
              <a:t> to NOT just identify a resource but also to specify </a:t>
            </a:r>
            <a:r>
              <a:rPr lang="en-US" sz="2800" b="1" i="1" dirty="0"/>
              <a:t>how to access </a:t>
            </a:r>
            <a:r>
              <a:rPr lang="en-US" sz="2800" dirty="0"/>
              <a:t>it. </a:t>
            </a:r>
          </a:p>
          <a:p>
            <a:pPr marL="514350" indent="-514350">
              <a:buAutoNum type="arabicPeriod"/>
            </a:pPr>
            <a:r>
              <a:rPr lang="en-US" sz="2800" dirty="0"/>
              <a:t>In an API, the URL can be named as Base URL, which is the base address used in every request. 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A0D02-69AF-CE73-573A-B99B3F5BB1D8}"/>
              </a:ext>
            </a:extLst>
          </p:cNvPr>
          <p:cNvSpPr/>
          <p:nvPr/>
        </p:nvSpPr>
        <p:spPr>
          <a:xfrm>
            <a:off x="3452349" y="4819550"/>
            <a:ext cx="5287301" cy="126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Example: </a:t>
            </a:r>
            <a:r>
              <a:rPr lang="en-US" sz="3600" b="1" dirty="0">
                <a:solidFill>
                  <a:schemeClr val="accent3"/>
                </a:solidFill>
              </a:rPr>
              <a:t>http://</a:t>
            </a:r>
            <a:r>
              <a:rPr lang="en-US" sz="3600" b="1" dirty="0" err="1">
                <a:solidFill>
                  <a:schemeClr val="accent3"/>
                </a:solidFill>
              </a:rPr>
              <a:t>qa.taltektc.com</a:t>
            </a:r>
            <a:endParaRPr lang="en-US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01D35-B96A-0146-4C4E-7982B07D7093}"/>
              </a:ext>
            </a:extLst>
          </p:cNvPr>
          <p:cNvSpPr/>
          <p:nvPr/>
        </p:nvSpPr>
        <p:spPr>
          <a:xfrm>
            <a:off x="3290669" y="305316"/>
            <a:ext cx="5853331" cy="8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Uniform Resource Identifier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A6CA-0985-9133-7739-4A9962DA55A3}"/>
              </a:ext>
            </a:extLst>
          </p:cNvPr>
          <p:cNvSpPr/>
          <p:nvPr/>
        </p:nvSpPr>
        <p:spPr>
          <a:xfrm>
            <a:off x="1179443" y="1630017"/>
            <a:ext cx="10416209" cy="1563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URI</a:t>
            </a:r>
          </a:p>
          <a:p>
            <a:r>
              <a:rPr lang="en-US" sz="2800" dirty="0"/>
              <a:t>It is used in the URL to specify which resource the client would like to access in a request.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A0D02-69AF-CE73-573A-B99B3F5BB1D8}"/>
              </a:ext>
            </a:extLst>
          </p:cNvPr>
          <p:cNvSpPr/>
          <p:nvPr/>
        </p:nvSpPr>
        <p:spPr>
          <a:xfrm>
            <a:off x="1020416" y="3651596"/>
            <a:ext cx="10734261" cy="224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Example: </a:t>
            </a:r>
            <a:r>
              <a:rPr lang="en-US" sz="2800" b="0" i="0" dirty="0">
                <a:solidFill>
                  <a:srgbClr val="F49100"/>
                </a:solidFill>
                <a:effectLst/>
                <a:latin typeface="Source Code Pro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http://qa.taltektc.com/</a:t>
            </a:r>
            <a:r>
              <a:rPr lang="en-US" sz="2800" b="0" i="0" dirty="0">
                <a:solidFill>
                  <a:schemeClr val="accent5"/>
                </a:solidFill>
                <a:effectLst/>
                <a:latin typeface="Source Code Pro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api/student/TTCO14NC</a:t>
            </a:r>
            <a:br>
              <a:rPr lang="en-US" sz="2800" b="0" i="0" dirty="0">
                <a:solidFill>
                  <a:schemeClr val="accent5"/>
                </a:solidFill>
                <a:effectLst/>
                <a:latin typeface="Source Code Pro" panose="020F0502020204030204" pitchFamily="34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Source Code Pro" panose="020F0502020204030204" pitchFamily="34" charset="0"/>
              </a:rPr>
              <a:t>(green color stuff is URI within the URL)</a:t>
            </a:r>
            <a:br>
              <a:rPr lang="en-US" sz="2800" b="0" i="0" dirty="0">
                <a:solidFill>
                  <a:schemeClr val="bg1"/>
                </a:solidFill>
                <a:effectLst/>
                <a:latin typeface="Source Code Pro" panose="020F0502020204030204" pitchFamily="34" charset="0"/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6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01D35-B96A-0146-4C4E-7982B07D7093}"/>
              </a:ext>
            </a:extLst>
          </p:cNvPr>
          <p:cNvSpPr/>
          <p:nvPr/>
        </p:nvSpPr>
        <p:spPr>
          <a:xfrm>
            <a:off x="3290669" y="305316"/>
            <a:ext cx="5853331" cy="8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Request Body or Payload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A6CA-0985-9133-7739-4A9962DA55A3}"/>
              </a:ext>
            </a:extLst>
          </p:cNvPr>
          <p:cNvSpPr/>
          <p:nvPr/>
        </p:nvSpPr>
        <p:spPr>
          <a:xfrm>
            <a:off x="1205947" y="1324595"/>
            <a:ext cx="5208105" cy="450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body of the request contains all the data that the server needs to successfully process the request. </a:t>
            </a:r>
            <a:br>
              <a:rPr lang="en-US" sz="2800" dirty="0"/>
            </a:br>
            <a:endParaRPr lang="en-US" sz="2800" dirty="0"/>
          </a:p>
          <a:p>
            <a:pPr algn="ctr"/>
            <a:r>
              <a:rPr lang="en-US" sz="2800" i="1" dirty="0"/>
              <a:t>Only used in requests that must send information such as create or update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A0D02-69AF-CE73-573A-B99B3F5BB1D8}"/>
              </a:ext>
            </a:extLst>
          </p:cNvPr>
          <p:cNvSpPr/>
          <p:nvPr/>
        </p:nvSpPr>
        <p:spPr>
          <a:xfrm>
            <a:off x="7639878" y="1386710"/>
            <a:ext cx="3008243" cy="53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Example:</a:t>
            </a:r>
            <a:br>
              <a:rPr lang="en-US" sz="2800" b="0" i="0" dirty="0">
                <a:solidFill>
                  <a:schemeClr val="accent6"/>
                </a:solidFill>
                <a:effectLst/>
                <a:latin typeface="Source Code Pro" panose="020F0502020204030204" pitchFamily="34" charset="0"/>
              </a:rPr>
            </a:b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31411-1A77-B34C-0C2E-F9FB04A39E58}"/>
              </a:ext>
            </a:extLst>
          </p:cNvPr>
          <p:cNvSpPr/>
          <p:nvPr/>
        </p:nvSpPr>
        <p:spPr>
          <a:xfrm>
            <a:off x="6539946" y="2033780"/>
            <a:ext cx="5208105" cy="429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{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"firstName": "Jhon",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"lastName": "Doe",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"email": "jhon.doe20@gmail.com",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"password": "123456",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"confirmPassword": "123456",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"dob": {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     "year": 2013,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       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"month": 12,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       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"day": 31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   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},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 "gender": "male",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 "agree": true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3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01D35-B96A-0146-4C4E-7982B07D7093}"/>
              </a:ext>
            </a:extLst>
          </p:cNvPr>
          <p:cNvSpPr/>
          <p:nvPr/>
        </p:nvSpPr>
        <p:spPr>
          <a:xfrm>
            <a:off x="3290669" y="305316"/>
            <a:ext cx="5853331" cy="8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Request Body or Payload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A6CA-0985-9133-7739-4A9962DA55A3}"/>
              </a:ext>
            </a:extLst>
          </p:cNvPr>
          <p:cNvSpPr/>
          <p:nvPr/>
        </p:nvSpPr>
        <p:spPr>
          <a:xfrm>
            <a:off x="1205947" y="1324595"/>
            <a:ext cx="5208105" cy="450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body of the request contains all the data that the server needs to successfully process the request. </a:t>
            </a:r>
            <a:br>
              <a:rPr lang="en-US" sz="2800" dirty="0"/>
            </a:br>
            <a:endParaRPr lang="en-US" sz="2800" dirty="0"/>
          </a:p>
          <a:p>
            <a:pPr algn="ctr"/>
            <a:r>
              <a:rPr lang="en-US" sz="2800" i="1" dirty="0"/>
              <a:t>Only used in requests that must send information such as create or update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A0D02-69AF-CE73-573A-B99B3F5BB1D8}"/>
              </a:ext>
            </a:extLst>
          </p:cNvPr>
          <p:cNvSpPr/>
          <p:nvPr/>
        </p:nvSpPr>
        <p:spPr>
          <a:xfrm>
            <a:off x="7639878" y="1386710"/>
            <a:ext cx="3008243" cy="53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Example:</a:t>
            </a:r>
            <a:br>
              <a:rPr lang="en-US" sz="2800" b="0" i="0" dirty="0">
                <a:solidFill>
                  <a:schemeClr val="accent6"/>
                </a:solidFill>
                <a:effectLst/>
                <a:latin typeface="Source Code Pro" panose="020F0502020204030204" pitchFamily="34" charset="0"/>
              </a:rPr>
            </a:b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31411-1A77-B34C-0C2E-F9FB04A39E58}"/>
              </a:ext>
            </a:extLst>
          </p:cNvPr>
          <p:cNvSpPr/>
          <p:nvPr/>
        </p:nvSpPr>
        <p:spPr>
          <a:xfrm>
            <a:off x="6539946" y="2033780"/>
            <a:ext cx="5208105" cy="429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{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"firstName": "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Hassan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"lastName": "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Bhuiyan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"email": "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hb_1986@gmail.com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"password": "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123456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"confirmPassword": "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123456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"dob": {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     "year": 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1986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,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       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"month": 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12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,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       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"day": 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31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   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},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 "gender": "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male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",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  "agree": </a:t>
            </a:r>
            <a:r>
              <a:rPr lang="en-US" b="0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9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27E5AC03-36E2-FFFB-EB99-AAD882C0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234" y="0"/>
            <a:ext cx="951766" cy="8668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01D35-B96A-0146-4C4E-7982B07D7093}"/>
              </a:ext>
            </a:extLst>
          </p:cNvPr>
          <p:cNvSpPr/>
          <p:nvPr/>
        </p:nvSpPr>
        <p:spPr>
          <a:xfrm>
            <a:off x="3290669" y="305316"/>
            <a:ext cx="5853331" cy="86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Parameters in URL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A6CA-0985-9133-7739-4A9962DA55A3}"/>
              </a:ext>
            </a:extLst>
          </p:cNvPr>
          <p:cNvSpPr/>
          <p:nvPr/>
        </p:nvSpPr>
        <p:spPr>
          <a:xfrm>
            <a:off x="887895" y="1299166"/>
            <a:ext cx="11104408" cy="56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Information that can be sent in a request by the client in order to influence the response by the server. 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A0D02-69AF-CE73-573A-B99B3F5BB1D8}"/>
              </a:ext>
            </a:extLst>
          </p:cNvPr>
          <p:cNvSpPr/>
          <p:nvPr/>
        </p:nvSpPr>
        <p:spPr>
          <a:xfrm>
            <a:off x="887895" y="1992780"/>
            <a:ext cx="5230496" cy="390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Path Parameter</a:t>
            </a:r>
            <a:br>
              <a:rPr lang="en-US" sz="2400" dirty="0"/>
            </a:br>
            <a:r>
              <a:rPr lang="en-US" sz="2400" dirty="0"/>
              <a:t>A variable in the URI path that helps in pointing toward specific resources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1400" b="0" i="0" dirty="0">
                <a:solidFill>
                  <a:srgbClr val="F49100"/>
                </a:solidFill>
                <a:effectLst/>
                <a:latin typeface="Source Code Pro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http://qa.taltektc.com/</a:t>
            </a:r>
            <a:r>
              <a:rPr lang="en-US" sz="1400" b="0" i="0" dirty="0">
                <a:solidFill>
                  <a:schemeClr val="accent5"/>
                </a:solidFill>
                <a:effectLst/>
                <a:latin typeface="Source Code Pro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api/student/TTCO14NC</a:t>
            </a:r>
            <a:br>
              <a:rPr lang="en-US" sz="2800" b="0" i="0" dirty="0">
                <a:solidFill>
                  <a:schemeClr val="accent5"/>
                </a:solidFill>
                <a:effectLst/>
                <a:latin typeface="Source Code Pro" panose="020F0502020204030204" pitchFamily="34" charset="0"/>
              </a:rPr>
            </a:br>
            <a:br>
              <a:rPr lang="en-US" sz="2800" b="0" i="0" dirty="0">
                <a:solidFill>
                  <a:schemeClr val="accent5"/>
                </a:solidFill>
                <a:effectLst/>
                <a:latin typeface="Source Code Pro" panose="020F0502020204030204" pitchFamily="34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TTCO14NC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 in URI will return particular student info based on the student Id)</a:t>
            </a:r>
            <a:br>
              <a:rPr lang="en-US" sz="2800" b="0" i="0" dirty="0">
                <a:solidFill>
                  <a:schemeClr val="bg1"/>
                </a:solidFill>
                <a:effectLst/>
                <a:latin typeface="Source Code Pro" panose="020F0502020204030204" pitchFamily="34" charset="0"/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0DE73-2F8E-EAED-F511-A7549125FE91}"/>
              </a:ext>
            </a:extLst>
          </p:cNvPr>
          <p:cNvSpPr/>
          <p:nvPr/>
        </p:nvSpPr>
        <p:spPr>
          <a:xfrm>
            <a:off x="6761807" y="1992781"/>
            <a:ext cx="5230496" cy="390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Query Parameter</a:t>
            </a:r>
            <a:br>
              <a:rPr lang="en-US" sz="2400" dirty="0"/>
            </a:br>
            <a:r>
              <a:rPr lang="en-US" sz="2400" dirty="0"/>
              <a:t>A variable in the URI path that helps in querying/filtering </a:t>
            </a:r>
            <a:br>
              <a:rPr lang="en-US" sz="3600" dirty="0"/>
            </a:br>
            <a:r>
              <a:rPr lang="en-US" sz="1400" b="0" i="0" dirty="0">
                <a:solidFill>
                  <a:srgbClr val="F49100"/>
                </a:solidFill>
                <a:effectLst/>
                <a:latin typeface="Source Code Pro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http://qa.taltektc.com/</a:t>
            </a:r>
            <a:r>
              <a:rPr lang="en-US" sz="1400" b="0" i="0" dirty="0">
                <a:solidFill>
                  <a:schemeClr val="accent5"/>
                </a:solidFill>
                <a:effectLst/>
                <a:latin typeface="Source Code Pro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api/student?id=TTCO14NC</a:t>
            </a:r>
            <a:br>
              <a:rPr lang="en-US" sz="2800" b="0" i="0" dirty="0">
                <a:solidFill>
                  <a:schemeClr val="accent5"/>
                </a:solidFill>
                <a:effectLst/>
                <a:latin typeface="Source Code Pro" panose="020F0502020204030204" pitchFamily="34" charset="0"/>
              </a:rPr>
            </a:br>
            <a:br>
              <a:rPr lang="en-US" sz="2800" b="0" i="0" dirty="0">
                <a:solidFill>
                  <a:schemeClr val="accent5"/>
                </a:solidFill>
                <a:effectLst/>
                <a:latin typeface="Source Code Pro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 is another way we can filter out the student info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b="0" i="0" dirty="0">
                <a:solidFill>
                  <a:schemeClr val="bg1"/>
                </a:solidFill>
                <a:effectLst/>
                <a:latin typeface="Source Code Pro" panose="020F0502020204030204" pitchFamily="34" charset="0"/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145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{F4E934F9-202E-9441-81CC-75EAFFABA53B}tf10001072</Template>
  <TotalTime>127</TotalTime>
  <Words>803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Apple Braille</vt:lpstr>
      <vt:lpstr>Franklin Gothic Book</vt:lpstr>
      <vt:lpstr>Source Code Pro</vt:lpstr>
      <vt:lpstr>Times New Roman</vt:lpstr>
      <vt:lpstr>urw-din</vt:lpstr>
      <vt:lpstr>Crop</vt:lpstr>
      <vt:lpstr>Rest API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Fundamentals</dc:title>
  <dc:creator>Hassan Bhuiyan</dc:creator>
  <cp:lastModifiedBy>Hassan Bhuiyan</cp:lastModifiedBy>
  <cp:revision>15</cp:revision>
  <dcterms:created xsi:type="dcterms:W3CDTF">2023-02-02T14:40:40Z</dcterms:created>
  <dcterms:modified xsi:type="dcterms:W3CDTF">2023-02-02T17:30:04Z</dcterms:modified>
</cp:coreProperties>
</file>