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14"/>
  </p:notesMasterIdLst>
  <p:sldIdLst>
    <p:sldId id="257" r:id="rId5"/>
    <p:sldId id="298" r:id="rId6"/>
    <p:sldId id="258" r:id="rId7"/>
    <p:sldId id="312" r:id="rId8"/>
    <p:sldId id="311" r:id="rId9"/>
    <p:sldId id="313" r:id="rId10"/>
    <p:sldId id="314" r:id="rId11"/>
    <p:sldId id="300" r:id="rId12"/>
    <p:sldId id="276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yriad Web Pro" panose="020B0604020202020204" charset="0"/>
      <p:regular r:id="rId19"/>
      <p:bold r:id="rId20"/>
      <p:italic r:id="rId21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Standley" initials="CS" lastIdx="4" clrIdx="0">
    <p:extLst>
      <p:ext uri="{19B8F6BF-5375-455C-9EA6-DF929625EA0E}">
        <p15:presenceInfo xmlns:p15="http://schemas.microsoft.com/office/powerpoint/2012/main" userId="d824ce3e42cc2a6c" providerId="Windows Live"/>
      </p:ext>
    </p:extLst>
  </p:cmAuthor>
  <p:cmAuthor id="2" name="Bilukha, Oleg (CDC/DDPHSIS/CGH/DGHP)" initials="BO(" lastIdx="4" clrIdx="1">
    <p:extLst>
      <p:ext uri="{19B8F6BF-5375-455C-9EA6-DF929625EA0E}">
        <p15:presenceInfo xmlns:p15="http://schemas.microsoft.com/office/powerpoint/2012/main" userId="S::OBB0-SU@cdc.gov::bfffa739-c4d3-47df-8e1c-5b39b98f2009" providerId="AD"/>
      </p:ext>
    </p:extLst>
  </p:cmAuthor>
  <p:cmAuthor id="3" name="Williams, Justin (CDC/DDPHSIS/CGH/OD)" initials="WJ(" lastIdx="2" clrIdx="2">
    <p:extLst>
      <p:ext uri="{19B8F6BF-5375-455C-9EA6-DF929625EA0E}">
        <p15:presenceInfo xmlns:p15="http://schemas.microsoft.com/office/powerpoint/2012/main" userId="S::ayq8@cdc.gov::240684ac-3441-4623-bf1e-579498e4b60a" providerId="AD"/>
      </p:ext>
    </p:extLst>
  </p:cmAuthor>
  <p:cmAuthor id="4" name="Albert, Alison P. (CDC/DDID/NCIRD/DBD)" initials="AAP(" lastIdx="5" clrIdx="3">
    <p:extLst>
      <p:ext uri="{19B8F6BF-5375-455C-9EA6-DF929625EA0E}">
        <p15:presenceInfo xmlns:p15="http://schemas.microsoft.com/office/powerpoint/2012/main" userId="S::aqp0@cdc.gov::2ab78858-ca7c-445e-b152-4f05717733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006A71"/>
    <a:srgbClr val="55BF8B"/>
    <a:srgbClr val="F0A82C"/>
    <a:srgbClr val="292B6E"/>
    <a:srgbClr val="FFFFFF"/>
    <a:srgbClr val="B01519"/>
    <a:srgbClr val="2D2C2C"/>
    <a:srgbClr val="FBAB1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" autoAdjust="0"/>
    <p:restoredTop sz="95775" autoAdjust="0"/>
  </p:normalViewPr>
  <p:slideViewPr>
    <p:cSldViewPr snapToGrid="0">
      <p:cViewPr varScale="1">
        <p:scale>
          <a:sx n="84" d="100"/>
          <a:sy n="84" d="100"/>
        </p:scale>
        <p:origin x="1052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400"/>
              </a:spcAft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6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4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3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2.emf"/><Relationship Id="rId4" Type="http://schemas.openxmlformats.org/officeDocument/2006/relationships/image" Target="../media/image1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0FF5DB-36CF-D14E-BEC9-5D0D6EA0C755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F1E385-8AAA-6F40-AC01-1316A8A4D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440C91-555C-AE4A-8F50-1B5ED95E1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71681B-89BB-1B47-AAFC-EC507E4F7DB2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348B9B6A-E8E5-734F-A6A7-835D4B174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68C3FF-80E7-7F4C-A47C-FE5F8F78FA4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687F6D-B30D-1643-8754-0E4A0C0FEC33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5E0F9F88-07B6-3447-A4DE-6D099018AF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01C117D-B743-844F-9D2E-44A60DF5CC97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picture containing food&#10;&#10;Description automatically generated">
            <a:extLst>
              <a:ext uri="{FF2B5EF4-FFF2-40B4-BE49-F238E27FC236}">
                <a16:creationId xmlns:a16="http://schemas.microsoft.com/office/drawing/2014/main" id="{8DFBF0AC-D018-8A41-98C2-4070D1F5FD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4D0854-1EDA-6B43-B263-5DC3EFEAA991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46A7CCC-B5D6-8E4B-ABAD-4A6364222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58D4E7-5A34-A142-A26C-832B1B455E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EE880A-F42C-DF40-AAC3-1279B2188742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7B97086B-E0F5-7446-B78E-2A1311D60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46364D-F459-4B41-B786-5899E6B673A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59A70C-EFDE-3849-BE8C-8E5F466FF449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F22FAB41-FC25-F645-A348-2A4160B8C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E6A35-AFD8-694E-ABD5-FA0C5260063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iris/bitstream/handle/10665/277191/9789241515122-eng.pdf?sequence=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ho.int/publications/i/item/framework-for-a-public-health-emergency-operations-cent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solidFill>
                  <a:schemeClr val="bg2"/>
                </a:solidFill>
              </a:rPr>
              <a:t>Désactiver un centre d'opérations d'urgence : Points à considérer pour la COVID-19</a:t>
            </a:r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fr-FR" dirty="0"/>
              <a:t>Expliquer le processus de désactivation du Centre d'Opérations d'Urgence (COU) dans le cadre de l'intervention COVID-19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fr-FR" dirty="0"/>
              <a:t>Examiner les indicateurs possibles de la désactivation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fr-FR" dirty="0"/>
              <a:t>Décrire la transition du COU vers les mesures de rétablissement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90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Désactivation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 err="1"/>
              <a:t>Désactiver</a:t>
            </a:r>
            <a:r>
              <a:rPr lang="en-US" dirty="0"/>
              <a:t> un COU</a:t>
            </a:r>
          </a:p>
          <a:p>
            <a:pPr>
              <a:buClr>
                <a:srgbClr val="006A71"/>
              </a:buClr>
            </a:pPr>
            <a:r>
              <a:rPr lang="fr-FR" dirty="0"/>
              <a:t>Se rapporte à la cessation progressive des activités suite à la maîtrise de l'urgence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fr-FR" dirty="0"/>
              <a:t>Il s'agit d'un processus qui doit se dérouler lorsque la situation d'urgence revient à un niveau antérieur à l'incident</a:t>
            </a:r>
            <a:r>
              <a:rPr lang="en-US" dirty="0"/>
              <a:t>. </a:t>
            </a:r>
          </a:p>
          <a:p>
            <a:pPr lvl="1">
              <a:buClr>
                <a:srgbClr val="006A71"/>
              </a:buClr>
            </a:pPr>
            <a:r>
              <a:rPr lang="fr-FR" dirty="0"/>
              <a:t>Doit aboutir à un rapport d'évaluation post-incident pour évaluer les domaines d'amélioration (c.-à-d., examen après action).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Désactivation</a:t>
            </a:r>
            <a:r>
              <a:rPr lang="en-US" dirty="0"/>
              <a:t> du COU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fr-FR" dirty="0"/>
              <a:t>La désactivation du COU est un processus qui débute lorsque le COU est activé et requiert l'attention du personnel de celui-ci, pendant la phase d'intervention d'une urgence de santé publique</a:t>
            </a:r>
            <a:r>
              <a:rPr lang="en-US" dirty="0"/>
              <a:t>.</a:t>
            </a:r>
          </a:p>
          <a:p>
            <a:pPr>
              <a:buClr>
                <a:srgbClr val="006A71"/>
              </a:buClr>
            </a:pPr>
            <a:r>
              <a:rPr lang="fr-FR" dirty="0"/>
              <a:t>L'objectif d'un COU est d'atteindre la désactivation, car celle-ci indique que la menace de santé publique a été stabilisée</a:t>
            </a:r>
            <a:r>
              <a:rPr lang="en-US" dirty="0"/>
              <a:t>.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79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Indicateurs de désactivation du COU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fr-FR" dirty="0"/>
              <a:t>Pendant la phase d'intervention, certains indicateurs favoriseront la transition vers des activités de rétablissement à long terme (c.-à-d. la gestion du programme, la surveillance, la communication des risques). </a:t>
            </a:r>
            <a:r>
              <a:rPr lang="en-US" dirty="0"/>
              <a:t> </a:t>
            </a:r>
          </a:p>
          <a:p>
            <a:pPr>
              <a:buClr>
                <a:srgbClr val="006A71"/>
              </a:buClr>
            </a:pPr>
            <a:r>
              <a:rPr lang="fr-FR" dirty="0"/>
              <a:t>Pour la COVID-19, certains de ces indicateurs pourraient être :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fr-FR" dirty="0"/>
              <a:t>Ne plus avoir besoin de faire appel à plusieurs services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fr-FR" dirty="0"/>
              <a:t>L'épidémie est limitée à quelques zones et le nombre de nouveaux cas est faible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fr-FR" dirty="0"/>
              <a:t>Tous les cas sont liés à des chaînes de transmission connues</a:t>
            </a:r>
            <a:endParaRPr lang="en-US" dirty="0"/>
          </a:p>
          <a:p>
            <a:pPr lvl="1">
              <a:buClr>
                <a:srgbClr val="006A71"/>
              </a:buClr>
            </a:pPr>
            <a:r>
              <a:rPr lang="fr-FR" dirty="0"/>
              <a:t>L'épidémie n'est plus considérée comme une menace de santé publique</a:t>
            </a: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0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du COU vers le rétablissement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895570"/>
            <a:ext cx="8229600" cy="3755451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fr-FR" sz="1950" dirty="0"/>
              <a:t>La transition intervention-rétablissement exige un plan de désactivation du COU qui servira à guider les opérations de rétablissement de manière ordonnée</a:t>
            </a:r>
            <a:r>
              <a:rPr lang="en-US" sz="1950" dirty="0"/>
              <a:t>. </a:t>
            </a:r>
          </a:p>
          <a:p>
            <a:pPr>
              <a:buClr>
                <a:srgbClr val="006A71"/>
              </a:buClr>
            </a:pPr>
            <a:r>
              <a:rPr lang="fr-FR" sz="1950" dirty="0"/>
              <a:t>Les actions suivantes guideront la transition (suite sur la diapo suivante) </a:t>
            </a:r>
            <a:r>
              <a:rPr lang="en-US" sz="1950" dirty="0"/>
              <a:t>:</a:t>
            </a:r>
          </a:p>
          <a:p>
            <a:pPr lvl="1">
              <a:buClr>
                <a:srgbClr val="006A71"/>
              </a:buClr>
            </a:pPr>
            <a:r>
              <a:rPr lang="fr-FR" sz="1950" dirty="0"/>
              <a:t>Identifier les activités clés qui doivent être maintenues pendant la durée de l'épidémie de COVID-19, y compris les divisions chargées de gérer les activités à venir (c'est-à-dire après la désactivation du COU).</a:t>
            </a:r>
            <a:r>
              <a:rPr lang="en-US" sz="1950" dirty="0"/>
              <a:t> </a:t>
            </a:r>
          </a:p>
          <a:p>
            <a:pPr lvl="1">
              <a:buClr>
                <a:srgbClr val="006A71"/>
              </a:buClr>
            </a:pPr>
            <a:r>
              <a:rPr lang="fr-FR" sz="1950" dirty="0"/>
              <a:t>Les initiatives spécifiques à l'incident lancées dans le cadre de la réponse doivent être transférées vers des programmes d’allègement et de prévention pour être poursuivies</a:t>
            </a:r>
            <a:r>
              <a:rPr lang="en-US" sz="1950" dirty="0"/>
              <a:t>. </a:t>
            </a:r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608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Transition du COU vers le rétablissement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14497"/>
            <a:ext cx="8158294" cy="3341688"/>
          </a:xfrm>
        </p:spPr>
        <p:txBody>
          <a:bodyPr/>
          <a:lstStyle/>
          <a:p>
            <a:pPr marL="457200" lvl="1" indent="0">
              <a:buClr>
                <a:srgbClr val="006A71"/>
              </a:buClr>
              <a:buNone/>
            </a:pPr>
            <a:r>
              <a:rPr lang="en-US" sz="1950" dirty="0"/>
              <a:t>(</a:t>
            </a:r>
            <a:r>
              <a:rPr lang="fr-FR" sz="1950" dirty="0"/>
              <a:t>Suite de la diapo précédente)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fr-FR" sz="1950" dirty="0"/>
              <a:t>Remédier aux interruptions de la chaîne d'approvisionnement (équipements de protection individuelle (EPI), fournitures de test, etc.) et normaliser les procédures opérationnelles standardisées (POS). </a:t>
            </a:r>
            <a:endParaRPr lang="en-US" sz="1950" dirty="0"/>
          </a:p>
          <a:p>
            <a:pPr lvl="1">
              <a:buClr>
                <a:srgbClr val="006A71"/>
              </a:buClr>
            </a:pPr>
            <a:r>
              <a:rPr lang="fr-FR" sz="1950" dirty="0"/>
              <a:t>Les ressources et les équipements mis à disposition pour l'intervention doivent être répertoriés et restitués</a:t>
            </a:r>
            <a:r>
              <a:rPr lang="en-US" sz="1950" dirty="0"/>
              <a:t>. </a:t>
            </a:r>
          </a:p>
          <a:p>
            <a:pPr lvl="2">
              <a:buClr>
                <a:srgbClr val="006A71"/>
              </a:buClr>
            </a:pPr>
            <a:r>
              <a:rPr lang="fr-FR" sz="1950" dirty="0"/>
              <a:t>Cela inclut le retour du personnel déployé à ses responsabilités et à son lieu d'affectation antérieurs à l'incident</a:t>
            </a:r>
            <a:r>
              <a:rPr lang="en-US" sz="1950" dirty="0"/>
              <a:t>. </a:t>
            </a:r>
          </a:p>
          <a:p>
            <a:pPr lvl="1">
              <a:buClr>
                <a:srgbClr val="006A71"/>
              </a:buClr>
            </a:pPr>
            <a:r>
              <a:rPr lang="fr-FR" sz="1950" dirty="0"/>
              <a:t>Les comptes financiers créés pour l'incident COVID-19 doivent être finalisés et fermés</a:t>
            </a:r>
            <a:r>
              <a:rPr lang="en-US" sz="1950" dirty="0"/>
              <a:t>. </a:t>
            </a:r>
          </a:p>
          <a:p>
            <a:pPr marL="457200" lvl="1" indent="0">
              <a:buClr>
                <a:srgbClr val="006A71"/>
              </a:buClr>
              <a:buNone/>
            </a:pPr>
            <a:endParaRPr lang="en-US" sz="1950" dirty="0"/>
          </a:p>
          <a:p>
            <a:pPr lvl="1">
              <a:buClr>
                <a:srgbClr val="006A71"/>
              </a:buClr>
            </a:pPr>
            <a:endParaRPr lang="en-US" sz="1950" dirty="0"/>
          </a:p>
          <a:p>
            <a:pPr>
              <a:buClr>
                <a:srgbClr val="006A71"/>
              </a:buClr>
            </a:pPr>
            <a:endParaRPr lang="en-US" sz="1950" dirty="0"/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349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Références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00906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(2018) </a:t>
            </a:r>
            <a:r>
              <a:rPr lang="fr-FR" i="1" dirty="0"/>
              <a:t>Manuel pour le développement d'un centre d'opérations d'urgence en santé publique</a:t>
            </a:r>
            <a:r>
              <a:rPr lang="en-US" i="1" dirty="0"/>
              <a:t>. </a:t>
            </a:r>
            <a:r>
              <a:rPr lang="en-US" dirty="0">
                <a:hlinkClick r:id="rId3"/>
              </a:rPr>
              <a:t>https://apps.who.int/iris/bitstream/handle/10665/277191/9789241515122-eng.pdf?sequence=1</a:t>
            </a:r>
            <a:endParaRPr lang="en-US" dirty="0"/>
          </a:p>
          <a:p>
            <a:pPr>
              <a:buClr>
                <a:srgbClr val="006A71"/>
              </a:buClr>
            </a:pPr>
            <a:r>
              <a:rPr lang="en-US" dirty="0"/>
              <a:t>WHO (2015) </a:t>
            </a:r>
            <a:r>
              <a:rPr lang="fr-FR" i="1" dirty="0"/>
              <a:t>Document définissant le cadre applicable au centre des opérations d'urgence en matière de santé publique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https://www.who.int/publications/i/item/framework-for-a-public-health-emergency-operations-centre</a:t>
            </a: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  <a:p>
            <a:pPr marL="457200" lvl="1" indent="0">
              <a:buClr>
                <a:srgbClr val="006A7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74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012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3BB87ED693489DF545C68D111AB5" ma:contentTypeVersion="18" ma:contentTypeDescription="Create a new document." ma:contentTypeScope="" ma:versionID="1bb985614d6d5f242178b3d6c763e8e5">
  <xsd:schema xmlns:xsd="http://www.w3.org/2001/XMLSchema" xmlns:xs="http://www.w3.org/2001/XMLSchema" xmlns:p="http://schemas.microsoft.com/office/2006/metadata/properties" xmlns:ns1="http://schemas.microsoft.com/sharepoint/v3" xmlns:ns2="52ff0146-47b4-4d51-8c1c-03266fcd63a2" xmlns:ns3="cd03f174-a395-49eb-8ee9-8d943e22f40d" targetNamespace="http://schemas.microsoft.com/office/2006/metadata/properties" ma:root="true" ma:fieldsID="f1d289979c5f6198047010f839de2e29" ns1:_="" ns2:_="" ns3:_="">
    <xsd:import namespace="http://schemas.microsoft.com/sharepoint/v3"/>
    <xsd:import namespace="52ff0146-47b4-4d51-8c1c-03266fcd63a2"/>
    <xsd:import namespace="cd03f174-a395-49eb-8ee9-8d943e22f4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_x0070_n49" minOccurs="0"/>
                <xsd:element ref="ns3:TaxKeywordTaxHTField" minOccurs="0"/>
                <xsd:element ref="ns3:TaxCatchAll" minOccurs="0"/>
                <xsd:element ref="ns2:Cat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f0146-47b4-4d51-8c1c-03266fcd6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Status" ma:index="20" nillable="true" ma:displayName="Status" ma:default="Draft" ma:format="Dropdown" ma:internalName="Status">
      <xsd:simpleType>
        <xsd:restriction base="dms:Choice">
          <xsd:enumeration value="Draft"/>
          <xsd:enumeration value="Final"/>
        </xsd:restriction>
      </xsd:simpleType>
    </xsd:element>
    <xsd:element name="_x0070_n49" ma:index="21" nillable="true" ma:displayName="Person or Group" ma:list="UserInfo" ma:internalName="_x0070_n49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ch" ma:index="25" nillable="true" ma:displayName="Catch" ma:default="New Item" ma:internalName="Catc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3f174-a395-49eb-8ee9-8d943e22f4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9353dbe8-8260-4ccf-8219-3d2995e6fa1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a3280506-6cd4-40ea-8d11-c5017f6a7f66}" ma:internalName="TaxCatchAll" ma:showField="CatchAllData" ma:web="cd03f174-a395-49eb-8ee9-8d943e22f4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Catch xmlns="52ff0146-47b4-4d51-8c1c-03266fcd63a2">New Item</Catch>
    <TaxCatchAll xmlns="cd03f174-a395-49eb-8ee9-8d943e22f40d"/>
    <_ip_UnifiedCompliancePolicyProperties xmlns="http://schemas.microsoft.com/sharepoint/v3" xsi:nil="true"/>
    <Status xmlns="52ff0146-47b4-4d51-8c1c-03266fcd63a2">Draft</Status>
    <_x0070_n49 xmlns="52ff0146-47b4-4d51-8c1c-03266fcd63a2">
      <UserInfo>
        <DisplayName/>
        <AccountId xsi:nil="true"/>
        <AccountType/>
      </UserInfo>
    </_x0070_n49>
    <TaxKeywordTaxHTField xmlns="cd03f174-a395-49eb-8ee9-8d943e22f40d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C1F9774B-38D7-4BDE-8639-79D86975ED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7032D4-11B9-469C-A821-69C99F7C11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2ff0146-47b4-4d51-8c1c-03266fcd63a2"/>
    <ds:schemaRef ds:uri="cd03f174-a395-49eb-8ee9-8d943e22f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1EED69-1140-472C-A4CE-95899EB62831}">
  <ds:schemaRefs>
    <ds:schemaRef ds:uri="52ff0146-47b4-4d51-8c1c-03266fcd63a2"/>
    <ds:schemaRef ds:uri="http://purl.org/dc/dcmitype/"/>
    <ds:schemaRef ds:uri="http://www.w3.org/XML/1998/namespace"/>
    <ds:schemaRef ds:uri="http://schemas.microsoft.com/sharepoint/v3"/>
    <ds:schemaRef ds:uri="cd03f174-a395-49eb-8ee9-8d943e22f40d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5547</TotalTime>
  <Words>539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Arial</vt:lpstr>
      <vt:lpstr>Wingdings</vt:lpstr>
      <vt:lpstr>Myriad Web Pro</vt:lpstr>
      <vt:lpstr>Master</vt:lpstr>
      <vt:lpstr>Désactiver un centre d'opérations d'urgence : Points à considérer pour la COVID-19</vt:lpstr>
      <vt:lpstr>Objectifs</vt:lpstr>
      <vt:lpstr>Désactivation du COU</vt:lpstr>
      <vt:lpstr>Désactivation du COU</vt:lpstr>
      <vt:lpstr>Indicateurs de désactivation du COU</vt:lpstr>
      <vt:lpstr>Transition du COU vers le rétablissement</vt:lpstr>
      <vt:lpstr>Transition du COU vers le rétablissement</vt:lpstr>
      <vt:lpstr>Références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Claire Standley</cp:lastModifiedBy>
  <cp:revision>432</cp:revision>
  <dcterms:created xsi:type="dcterms:W3CDTF">2011-03-17T17:43:16Z</dcterms:created>
  <dcterms:modified xsi:type="dcterms:W3CDTF">2021-12-20T14:24:11Z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8af03ff0-41c5-4c41-b55e-fabb8fae94be_Enabled">
    <vt:lpwstr>True</vt:lpwstr>
  </property>
  <property fmtid="{D5CDD505-2E9C-101B-9397-08002B2CF9AE}" pid="4" name="MSIP_Label_8af03ff0-41c5-4c41-b55e-fabb8fae94be_SiteId">
    <vt:lpwstr>9ce70869-60db-44fd-abe8-d2767077fc8f</vt:lpwstr>
  </property>
  <property fmtid="{D5CDD505-2E9C-101B-9397-08002B2CF9AE}" pid="5" name="MSIP_Label_8af03ff0-41c5-4c41-b55e-fabb8fae94be_Owner">
    <vt:lpwstr>iwh2@cdc.gov</vt:lpwstr>
  </property>
  <property fmtid="{D5CDD505-2E9C-101B-9397-08002B2CF9AE}" pid="6" name="MSIP_Label_8af03ff0-41c5-4c41-b55e-fabb8fae94be_SetDate">
    <vt:lpwstr>2020-05-13T11:48:16.4330843Z</vt:lpwstr>
  </property>
  <property fmtid="{D5CDD505-2E9C-101B-9397-08002B2CF9AE}" pid="7" name="MSIP_Label_8af03ff0-41c5-4c41-b55e-fabb8fae94be_Name">
    <vt:lpwstr>Public</vt:lpwstr>
  </property>
  <property fmtid="{D5CDD505-2E9C-101B-9397-08002B2CF9AE}" pid="8" name="MSIP_Label_8af03ff0-41c5-4c41-b55e-fabb8fae94be_Application">
    <vt:lpwstr>Microsoft Azure Information Protection</vt:lpwstr>
  </property>
  <property fmtid="{D5CDD505-2E9C-101B-9397-08002B2CF9AE}" pid="9" name="MSIP_Label_8af03ff0-41c5-4c41-b55e-fabb8fae94be_ActionId">
    <vt:lpwstr>d740535d-eff5-4c0b-abd9-94bf992c01fe</vt:lpwstr>
  </property>
  <property fmtid="{D5CDD505-2E9C-101B-9397-08002B2CF9AE}" pid="10" name="MSIP_Label_8af03ff0-41c5-4c41-b55e-fabb8fae94be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ContentTypeId">
    <vt:lpwstr>0x010100BB263BB87ED693489DF545C68D111AB5</vt:lpwstr>
  </property>
  <property fmtid="{D5CDD505-2E9C-101B-9397-08002B2CF9AE}" pid="13" name="TaxKeyword">
    <vt:lpwstr/>
  </property>
</Properties>
</file>