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62"/>
    <a:srgbClr val="FFFFFF"/>
    <a:srgbClr val="867875"/>
    <a:srgbClr val="C6BCB6"/>
    <a:srgbClr val="F9F9F9"/>
    <a:srgbClr val="6BABE5"/>
    <a:srgbClr val="8EF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79388" autoAdjust="0"/>
  </p:normalViewPr>
  <p:slideViewPr>
    <p:cSldViewPr snapToGrid="0">
      <p:cViewPr varScale="1">
        <p:scale>
          <a:sx n="85" d="100"/>
          <a:sy n="85" d="100"/>
        </p:scale>
        <p:origin x="40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8D27-B3B2-EF40-B4C8-BAF11DFF36E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CEFE-AE7B-034E-9D0A-01BAE4A2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87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CEFE-AE7B-034E-9D0A-01BAE4A27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ADF1-50F8-4DD8-81B9-F0C97917D6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9EF-9AA4-4AC9-8E4E-1E509E4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/i/item/WHO-2019-nCoV-Country-IAR-templates-presentation-2021.1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who.int/publications/i/item/WHO-2019-nCoV-Country_IAR-2020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pidemic-em.org/case-studies/" TargetMode="External"/><Relationship Id="rId5" Type="http://schemas.openxmlformats.org/officeDocument/2006/relationships/hyperlink" Target="https://doi.org/10.1016/S2214-109X(21)00078-4" TargetMode="External"/><Relationship Id="rId4" Type="http://schemas.openxmlformats.org/officeDocument/2006/relationships/hyperlink" Target="https://extranet.who.int/sph/intra-action-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80738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745" r="53783" b="4560"/>
          <a:stretch/>
        </p:blipFill>
        <p:spPr>
          <a:xfrm>
            <a:off x="9676" y="0"/>
            <a:ext cx="4412012" cy="708415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421688" y="1315233"/>
            <a:ext cx="74892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>
                <a:solidFill>
                  <a:schemeClr val="bg2"/>
                </a:solidFill>
                <a:latin typeface="Georgia" panose="02040502050405020303" pitchFamily="18" charset="0"/>
              </a:rPr>
              <a:t>Reviewing Performance During Response Operations:</a:t>
            </a:r>
          </a:p>
          <a:p>
            <a:r>
              <a:rPr lang="en-US" altLang="en-US" sz="4400" dirty="0">
                <a:solidFill>
                  <a:schemeClr val="bg2"/>
                </a:solidFill>
                <a:latin typeface="Georgia" panose="02040502050405020303" pitchFamily="18" charset="0"/>
              </a:rPr>
              <a:t>Intra-Action Review</a:t>
            </a:r>
            <a:endParaRPr lang="en-US" sz="4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7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Step 1: What went well? What went wrong?</a:t>
            </a:r>
            <a:b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</a:br>
            <a:r>
              <a:rPr lang="en-US" sz="3500" dirty="0">
                <a:solidFill>
                  <a:srgbClr val="002D62"/>
                </a:solidFill>
                <a:latin typeface="Georgia" panose="02040502050405020303" pitchFamily="18" charset="0"/>
              </a:rPr>
              <a:t>(</a:t>
            </a:r>
            <a:r>
              <a:rPr lang="en-US" sz="3500" i="1" dirty="0">
                <a:solidFill>
                  <a:srgbClr val="002D62"/>
                </a:solidFill>
                <a:latin typeface="Georgia" panose="02040502050405020303" pitchFamily="18" charset="0"/>
              </a:rPr>
              <a:t>continued)</a:t>
            </a:r>
            <a:endParaRPr lang="en-US" sz="3500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006A71"/>
              </a:buClr>
            </a:pPr>
            <a:r>
              <a:rPr lang="en-US" sz="2800" dirty="0"/>
              <a:t>Resources</a:t>
            </a:r>
          </a:p>
          <a:p>
            <a:pPr lvl="2">
              <a:buClr>
                <a:srgbClr val="006A71"/>
              </a:buClr>
            </a:pPr>
            <a:r>
              <a:rPr lang="en-US" sz="2500" dirty="0"/>
              <a:t>Human resources capacity</a:t>
            </a:r>
          </a:p>
          <a:p>
            <a:pPr lvl="2">
              <a:buClr>
                <a:srgbClr val="006A71"/>
              </a:buClr>
            </a:pPr>
            <a:r>
              <a:rPr lang="en-US" sz="2500" dirty="0"/>
              <a:t>Relevance of plans and procedures</a:t>
            </a:r>
          </a:p>
          <a:p>
            <a:pPr lvl="2">
              <a:buClr>
                <a:srgbClr val="006A71"/>
              </a:buClr>
            </a:pPr>
            <a:r>
              <a:rPr lang="en-US" sz="2500" dirty="0"/>
              <a:t>Financial and material resource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21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Step 2: What can we do to improve the COVID-19 response?</a:t>
            </a:r>
            <a:endParaRPr lang="en-US" sz="3500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Step 2 uses the previous discussion to </a:t>
            </a:r>
            <a:r>
              <a:rPr lang="en-US" b="1" i="1" dirty="0"/>
              <a:t>institutionalize best practices </a:t>
            </a:r>
            <a:r>
              <a:rPr lang="en-US" dirty="0"/>
              <a:t>and </a:t>
            </a:r>
            <a:r>
              <a:rPr lang="en-US" b="1" i="1" dirty="0"/>
              <a:t>overcome challenges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/>
              <a:t>A plan with specific activities should be developed based on the identified best practices and challenges.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It should build on enabling factors and address limiting factors.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Activities must be practical and realistic.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Not all best practices or challenges need an activity. </a:t>
            </a:r>
          </a:p>
        </p:txBody>
      </p:sp>
    </p:spTree>
    <p:extLst>
      <p:ext uri="{BB962C8B-B14F-4D97-AF65-F5344CB8AC3E}">
        <p14:creationId xmlns:p14="http://schemas.microsoft.com/office/powerpoint/2010/main" val="331512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Step 3: The path forward</a:t>
            </a:r>
            <a:endParaRPr lang="en-US" sz="3500" dirty="0">
              <a:solidFill>
                <a:srgbClr val="002D62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3 determines what the future of the COVID-19 response would be. This will depend on the:</a:t>
            </a:r>
          </a:p>
          <a:p>
            <a:pPr lvl="1"/>
            <a:r>
              <a:rPr lang="en-GB" sz="2500" dirty="0"/>
              <a:t>Identification on what can be done </a:t>
            </a:r>
            <a:r>
              <a:rPr lang="en-GB" sz="2500" b="1" i="1" dirty="0"/>
              <a:t>immediately</a:t>
            </a:r>
            <a:r>
              <a:rPr lang="en-GB" sz="2500" dirty="0"/>
              <a:t> to improve ongoing responses efforts and what can be done in the </a:t>
            </a:r>
            <a:r>
              <a:rPr lang="en-GB" sz="2500" b="1" i="1" dirty="0"/>
              <a:t>mid and long-term</a:t>
            </a:r>
            <a:r>
              <a:rPr lang="en-GB" sz="2500" b="1" dirty="0"/>
              <a:t> </a:t>
            </a:r>
            <a:r>
              <a:rPr lang="en-GB" sz="2500" dirty="0"/>
              <a:t>to improve the future response to the next wave of the COVID-19.</a:t>
            </a:r>
          </a:p>
          <a:p>
            <a:pPr lvl="1"/>
            <a:r>
              <a:rPr lang="en-GB" sz="2500" dirty="0"/>
              <a:t>Establishment of an IAR </a:t>
            </a:r>
            <a:r>
              <a:rPr lang="en-GB" sz="2500" b="1" i="1" dirty="0"/>
              <a:t>Follow-up team</a:t>
            </a:r>
            <a:r>
              <a:rPr lang="en-GB" sz="2500" dirty="0"/>
              <a:t>.</a:t>
            </a:r>
          </a:p>
          <a:p>
            <a:pPr lvl="1"/>
            <a:r>
              <a:rPr lang="en-GB" sz="2500" b="1" i="1" dirty="0"/>
              <a:t>Documentation of progress</a:t>
            </a:r>
            <a:r>
              <a:rPr lang="en-GB" sz="2500" i="1" dirty="0"/>
              <a:t> </a:t>
            </a:r>
            <a:r>
              <a:rPr lang="en-GB" sz="2500" dirty="0"/>
              <a:t>in implementing recommendations and completing activities. </a:t>
            </a:r>
          </a:p>
        </p:txBody>
      </p:sp>
    </p:spTree>
    <p:extLst>
      <p:ext uri="{BB962C8B-B14F-4D97-AF65-F5344CB8AC3E}">
        <p14:creationId xmlns:p14="http://schemas.microsoft.com/office/powerpoint/2010/main" val="113961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3E44E7-A4ED-524E-ADFD-5D42E4AC721B}"/>
              </a:ext>
            </a:extLst>
          </p:cNvPr>
          <p:cNvSpPr/>
          <p:nvPr/>
        </p:nvSpPr>
        <p:spPr>
          <a:xfrm>
            <a:off x="142423" y="0"/>
            <a:ext cx="12292739" cy="685800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867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3102066" y="3244490"/>
            <a:ext cx="6858000" cy="3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Georgetown Center for Global Health Science &amp; Security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WHO (2020). </a:t>
            </a:r>
            <a:r>
              <a:rPr lang="en-US" i="1" dirty="0">
                <a:solidFill>
                  <a:schemeClr val="bg1"/>
                </a:solidFill>
              </a:rPr>
              <a:t>Guidance for conducting a country COVID-19 intra-action review (IAR). </a:t>
            </a:r>
            <a:r>
              <a:rPr lang="en-US" dirty="0">
                <a:hlinkClick r:id="rId2"/>
              </a:rPr>
              <a:t>https://www.who.int/publications/i/item/WHO-2019-nCoV-Country_IAR-2020.1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WHO (2021). </a:t>
            </a:r>
            <a:r>
              <a:rPr lang="en-US" i="1" dirty="0">
                <a:solidFill>
                  <a:schemeClr val="bg1"/>
                </a:solidFill>
              </a:rPr>
              <a:t>Tool 4. Presentation template. </a:t>
            </a:r>
            <a:r>
              <a:rPr lang="en-US" dirty="0">
                <a:hlinkClick r:id="rId3"/>
              </a:rPr>
              <a:t>https://www.who.int/publications/i/item/WHO-2019-nCoV-Country-IAR-templates-presentation-2021.1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WHO (2021). </a:t>
            </a:r>
            <a:r>
              <a:rPr lang="en-US" i="1" dirty="0">
                <a:solidFill>
                  <a:schemeClr val="bg1"/>
                </a:solidFill>
              </a:rPr>
              <a:t>Intra-Action Review: A Video Overview. </a:t>
            </a:r>
            <a:r>
              <a:rPr lang="en-US" dirty="0">
                <a:hlinkClick r:id="rId4"/>
              </a:rPr>
              <a:t>https://extranet.who.int/sph/intra-action-review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Greiner, A et al. (2021). COVID-19 intra-action reviews: potential for a sustained response plan. </a:t>
            </a:r>
            <a:r>
              <a:rPr lang="en-US" i="1" dirty="0">
                <a:solidFill>
                  <a:schemeClr val="bg1"/>
                </a:solidFill>
              </a:rPr>
              <a:t>Lancet Global Health 9(5), E594. </a:t>
            </a:r>
            <a:r>
              <a:rPr lang="en-US" dirty="0">
                <a:hlinkClick r:id="rId5"/>
              </a:rPr>
              <a:t>https://doi.org/10.1016/S2214-109X(21)00078-4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chemeClr val="bg1"/>
                </a:solidFill>
              </a:rPr>
              <a:t>Houser, R (2021).</a:t>
            </a:r>
            <a:r>
              <a:rPr lang="en-US" i="1" dirty="0">
                <a:solidFill>
                  <a:schemeClr val="bg1"/>
                </a:solidFill>
              </a:rPr>
              <a:t> Intra Action Reviews as a New Tool in Public Health Emergency Management and Pandemic Response: A Summary of Uses and Applications, 2020-2021. </a:t>
            </a:r>
            <a:r>
              <a:rPr lang="en-US" i="1" dirty="0">
                <a:hlinkClick r:id="rId6"/>
              </a:rPr>
              <a:t>https://epidemic-em.org/case-studies/</a:t>
            </a:r>
            <a:r>
              <a:rPr lang="en-US" i="1" dirty="0"/>
              <a:t>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C6C188-0D57-A44C-B876-20476D6CD6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1E3160"/>
              </a:clrFrom>
              <a:clrTo>
                <a:srgbClr val="1E31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163" y="5738069"/>
            <a:ext cx="2382032" cy="9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rgbClr val="002D62"/>
                </a:solidFill>
              </a:rPr>
              <a:t>This presentation is intended to: </a:t>
            </a:r>
          </a:p>
          <a:p>
            <a:pPr lvl="1">
              <a:buClr>
                <a:srgbClr val="006A71"/>
              </a:buClr>
            </a:pPr>
            <a:r>
              <a:rPr lang="en-US" dirty="0">
                <a:solidFill>
                  <a:srgbClr val="002D62"/>
                </a:solidFill>
              </a:rPr>
              <a:t>Explain what is an Intra-Action Review </a:t>
            </a:r>
            <a:endParaRPr lang="en-US" dirty="0">
              <a:solidFill>
                <a:srgbClr val="002D62"/>
              </a:solidFill>
              <a:highlight>
                <a:srgbClr val="FFFF00"/>
              </a:highlight>
            </a:endParaRPr>
          </a:p>
          <a:p>
            <a:pPr lvl="1">
              <a:buClr>
                <a:srgbClr val="006A71"/>
              </a:buClr>
            </a:pPr>
            <a:r>
              <a:rPr lang="en-US" dirty="0">
                <a:solidFill>
                  <a:srgbClr val="002D62"/>
                </a:solidFill>
              </a:rPr>
              <a:t>Describe its scope and phases</a:t>
            </a:r>
          </a:p>
          <a:p>
            <a:pPr lvl="1">
              <a:buClr>
                <a:srgbClr val="006A71"/>
              </a:buClr>
            </a:pPr>
            <a:r>
              <a:rPr lang="en-US" dirty="0">
                <a:solidFill>
                  <a:srgbClr val="002D62"/>
                </a:solidFill>
              </a:rPr>
              <a:t>Define steps and expected activities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Intra-Action Review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An Intra-Action Review (IAR) is a country-led </a:t>
            </a:r>
            <a:r>
              <a:rPr lang="en-US" b="1" i="1" dirty="0"/>
              <a:t>qualitative review </a:t>
            </a:r>
            <a:r>
              <a:rPr lang="en-US" dirty="0"/>
              <a:t>of the actions taken during the response of an </a:t>
            </a:r>
            <a:r>
              <a:rPr lang="en-US" b="1" i="1" dirty="0"/>
              <a:t>ongoing emergency </a:t>
            </a:r>
            <a:r>
              <a:rPr lang="en-US" dirty="0"/>
              <a:t>(e.g., COVID-19). </a:t>
            </a:r>
          </a:p>
          <a:p>
            <a:pPr>
              <a:buClr>
                <a:srgbClr val="006A71"/>
              </a:buClr>
            </a:pPr>
            <a:r>
              <a:rPr lang="en-US" dirty="0"/>
              <a:t>It is done through a facilitated discussion that allows stakeholder of the response to: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Identify gaps, lessons and best practices to improve a response plan.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Propose corrective actions to improve and strengthen the continued response.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Contribute to improving the management of concurrent health emergencies.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Scope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Prior to beginning the IAR, the authority requesting the IAR should define its scope to facilitate the process. </a:t>
            </a:r>
          </a:p>
          <a:p>
            <a:pPr>
              <a:buClr>
                <a:srgbClr val="006A71"/>
              </a:buClr>
            </a:pPr>
            <a:r>
              <a:rPr lang="en-US" dirty="0"/>
              <a:t>It should also define: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Period to be examined.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Response pillars to be reviewed.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Number and profiles of participants.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Duration of the review and the format.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Trigger questions to be used.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773FAB-64B6-45CF-85EE-017C3273D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3" t="24576" r="18954" b="12499"/>
          <a:stretch/>
        </p:blipFill>
        <p:spPr>
          <a:xfrm>
            <a:off x="7391404" y="2395335"/>
            <a:ext cx="3334871" cy="32365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0639E1-4141-4105-8405-BF3D6850F1C7}"/>
              </a:ext>
            </a:extLst>
          </p:cNvPr>
          <p:cNvSpPr txBox="1"/>
          <p:nvPr/>
        </p:nvSpPr>
        <p:spPr>
          <a:xfrm flipH="1">
            <a:off x="9737828" y="5379740"/>
            <a:ext cx="15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WHO, 2020</a:t>
            </a:r>
          </a:p>
        </p:txBody>
      </p:sp>
    </p:spTree>
    <p:extLst>
      <p:ext uri="{BB962C8B-B14F-4D97-AF65-F5344CB8AC3E}">
        <p14:creationId xmlns:p14="http://schemas.microsoft.com/office/powerpoint/2010/main" val="152382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Phases of an IAR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30315" y="1484500"/>
            <a:ext cx="5261685" cy="4351338"/>
          </a:xfrm>
        </p:spPr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rgbClr val="2D2D2D"/>
                </a:solidFill>
              </a:rPr>
              <a:t>An IAR must go through different phases to ensure that it is successfully done. </a:t>
            </a:r>
          </a:p>
          <a:p>
            <a:pPr>
              <a:buClr>
                <a:srgbClr val="006A71"/>
              </a:buClr>
            </a:pPr>
            <a:r>
              <a:rPr lang="en-US" dirty="0">
                <a:solidFill>
                  <a:srgbClr val="2D2D2D"/>
                </a:solidFill>
              </a:rPr>
              <a:t>Within each phase there are categories with  specific activities that need to me completed. </a:t>
            </a:r>
          </a:p>
          <a:p>
            <a:pPr lvl="1">
              <a:buClr>
                <a:srgbClr val="006A71"/>
              </a:buClr>
            </a:pPr>
            <a:r>
              <a:rPr lang="en-US" sz="2500" dirty="0">
                <a:solidFill>
                  <a:srgbClr val="2D2D2D"/>
                </a:solidFill>
              </a:rPr>
              <a:t>Pre-IAR: Design and Prepare</a:t>
            </a:r>
          </a:p>
          <a:p>
            <a:pPr lvl="1">
              <a:buClr>
                <a:srgbClr val="006A71"/>
              </a:buClr>
            </a:pPr>
            <a:r>
              <a:rPr lang="en-US" sz="2500" dirty="0">
                <a:solidFill>
                  <a:srgbClr val="2D2D2D"/>
                </a:solidFill>
              </a:rPr>
              <a:t>During IAR: Conduct</a:t>
            </a:r>
          </a:p>
          <a:p>
            <a:pPr lvl="1">
              <a:buClr>
                <a:srgbClr val="006A71"/>
              </a:buClr>
            </a:pPr>
            <a:r>
              <a:rPr lang="en-US" sz="2500" dirty="0">
                <a:solidFill>
                  <a:srgbClr val="2D2D2D"/>
                </a:solidFill>
              </a:rPr>
              <a:t>Post-IAR: Results and Follow up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3ACFDC-7A4F-4A32-AA48-362A9AD1E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6" t="35031" r="11275" b="14510"/>
          <a:stretch/>
        </p:blipFill>
        <p:spPr>
          <a:xfrm>
            <a:off x="47244" y="1484500"/>
            <a:ext cx="6962140" cy="435133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38417-51A4-486B-BDD1-4864EA11B2D8}"/>
              </a:ext>
            </a:extLst>
          </p:cNvPr>
          <p:cNvSpPr txBox="1"/>
          <p:nvPr/>
        </p:nvSpPr>
        <p:spPr>
          <a:xfrm flipH="1">
            <a:off x="47244" y="5806064"/>
            <a:ext cx="15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WHO, 2020</a:t>
            </a:r>
          </a:p>
        </p:txBody>
      </p:sp>
    </p:spTree>
    <p:extLst>
      <p:ext uri="{BB962C8B-B14F-4D97-AF65-F5344CB8AC3E}">
        <p14:creationId xmlns:p14="http://schemas.microsoft.com/office/powerpoint/2010/main" val="35124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80738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4745" r="53783" b="4560"/>
          <a:stretch/>
        </p:blipFill>
        <p:spPr>
          <a:xfrm>
            <a:off x="9676" y="0"/>
            <a:ext cx="4412012" cy="708415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243559" y="1350859"/>
            <a:ext cx="78455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Intra-Action Review Overview:</a:t>
            </a:r>
          </a:p>
          <a:p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0281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COVID-19 Intra-Action Review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Response</a:t>
            </a:r>
          </a:p>
          <a:p>
            <a:pPr lvl="1"/>
            <a:r>
              <a:rPr lang="en-US" dirty="0"/>
              <a:t>Step 1: What went well so far? What went wrong?</a:t>
            </a:r>
          </a:p>
          <a:p>
            <a:pPr lvl="1"/>
            <a:r>
              <a:rPr lang="en-US" dirty="0"/>
              <a:t>Step 2: What can we do to improve the COVID-19 response?</a:t>
            </a:r>
          </a:p>
          <a:p>
            <a:pPr lvl="1"/>
            <a:r>
              <a:rPr lang="en-US" dirty="0"/>
              <a:t>Step 3: The path forward</a:t>
            </a:r>
          </a:p>
        </p:txBody>
      </p:sp>
    </p:spTree>
    <p:extLst>
      <p:ext uri="{BB962C8B-B14F-4D97-AF65-F5344CB8AC3E}">
        <p14:creationId xmlns:p14="http://schemas.microsoft.com/office/powerpoint/2010/main" val="248107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D62"/>
                </a:solidFill>
                <a:latin typeface="Georgia" panose="02040502050405020303" pitchFamily="18" charset="0"/>
              </a:rPr>
              <a:t>Overview of the Response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A description of the COVID-19 response is necessary to effectively evaluate it through an IAR.  </a:t>
            </a:r>
          </a:p>
          <a:p>
            <a:pPr>
              <a:buClr>
                <a:srgbClr val="006A71"/>
              </a:buClr>
            </a:pPr>
            <a:r>
              <a:rPr lang="en-US" dirty="0"/>
              <a:t>It is suggested that the following information is presented to begin the process: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Overview of existing capacities prior to COVID-19 response.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Capacities developed for and during the COVID-19 response.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Response strategy. </a:t>
            </a:r>
          </a:p>
          <a:p>
            <a:pPr lvl="1">
              <a:buClr>
                <a:srgbClr val="006A71"/>
              </a:buClr>
            </a:pPr>
            <a:r>
              <a:rPr lang="en-US" sz="2500" dirty="0"/>
              <a:t>Response timeline during the period under review. </a:t>
            </a:r>
          </a:p>
        </p:txBody>
      </p:sp>
    </p:spTree>
    <p:extLst>
      <p:ext uri="{BB962C8B-B14F-4D97-AF65-F5344CB8AC3E}">
        <p14:creationId xmlns:p14="http://schemas.microsoft.com/office/powerpoint/2010/main" val="5090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" y="45720"/>
            <a:ext cx="1209751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02D62"/>
                </a:solidFill>
                <a:latin typeface="Georgia" panose="02040502050405020303" pitchFamily="18" charset="0"/>
              </a:rPr>
              <a:t>Step 1: What went well? What went wrong?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63" y="5699343"/>
            <a:ext cx="2436246" cy="959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678-302B-47F1-905D-DBE8BBD6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6A71"/>
              </a:buClr>
            </a:pPr>
            <a:r>
              <a:rPr lang="en-US" dirty="0"/>
              <a:t>Step 1 calls for the analysis of the actions taken during the COVID-19 response. Identifying the </a:t>
            </a:r>
            <a:r>
              <a:rPr lang="en-US" b="1" i="1" dirty="0"/>
              <a:t>strengths, challenges, and the contributing factors </a:t>
            </a:r>
            <a:r>
              <a:rPr lang="en-US" dirty="0"/>
              <a:t>to the outcome are essential to the process. </a:t>
            </a:r>
          </a:p>
          <a:p>
            <a:pPr>
              <a:buClr>
                <a:srgbClr val="006A71"/>
              </a:buClr>
            </a:pPr>
            <a:r>
              <a:rPr lang="en-US" dirty="0"/>
              <a:t>The discussion should consider:</a:t>
            </a:r>
          </a:p>
          <a:p>
            <a:pPr lvl="1">
              <a:buClr>
                <a:srgbClr val="006A71"/>
              </a:buClr>
            </a:pPr>
            <a:r>
              <a:rPr lang="en-US" sz="2800" dirty="0"/>
              <a:t>Coordination</a:t>
            </a:r>
          </a:p>
          <a:p>
            <a:pPr lvl="2">
              <a:buClr>
                <a:srgbClr val="006A71"/>
              </a:buClr>
            </a:pPr>
            <a:r>
              <a:rPr lang="en-US" sz="2500" dirty="0"/>
              <a:t>Roles and Responsibilities</a:t>
            </a:r>
          </a:p>
          <a:p>
            <a:pPr lvl="2">
              <a:buClr>
                <a:srgbClr val="006A71"/>
              </a:buClr>
            </a:pPr>
            <a:r>
              <a:rPr lang="en-US" sz="2500" dirty="0"/>
              <a:t>Coordination among health sector and outside health sector</a:t>
            </a:r>
          </a:p>
          <a:p>
            <a:pPr lvl="2">
              <a:buClr>
                <a:srgbClr val="006A71"/>
              </a:buClr>
            </a:pPr>
            <a:r>
              <a:rPr lang="en-US" sz="2500" dirty="0"/>
              <a:t>National/Regional/Local level coordination</a:t>
            </a:r>
          </a:p>
        </p:txBody>
      </p:sp>
    </p:spTree>
    <p:extLst>
      <p:ext uri="{BB962C8B-B14F-4D97-AF65-F5344CB8AC3E}">
        <p14:creationId xmlns:p14="http://schemas.microsoft.com/office/powerpoint/2010/main" val="19397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752</Words>
  <Application>Microsoft Office PowerPoint</Application>
  <PresentationFormat>Widescreen</PresentationFormat>
  <Paragraphs>83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 Theme</vt:lpstr>
      <vt:lpstr>PowerPoint Presentation</vt:lpstr>
      <vt:lpstr>Objectives</vt:lpstr>
      <vt:lpstr>Intra-Action Review</vt:lpstr>
      <vt:lpstr>Scope</vt:lpstr>
      <vt:lpstr>Phases of an IAR</vt:lpstr>
      <vt:lpstr>PowerPoint Presentation</vt:lpstr>
      <vt:lpstr>COVID-19 Intra-Action Review Overview</vt:lpstr>
      <vt:lpstr>Overview of the Response</vt:lpstr>
      <vt:lpstr>Step 1: What went well? What went wrong?</vt:lpstr>
      <vt:lpstr>Step 1: What went well? What went wrong? (continued)</vt:lpstr>
      <vt:lpstr>Step 2: What can we do to improve the COVID-19 response?</vt:lpstr>
      <vt:lpstr>Step 3: The path forward</vt:lpstr>
      <vt:lpstr>References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Boyce</dc:creator>
  <cp:lastModifiedBy>Claire Standley</cp:lastModifiedBy>
  <cp:revision>45</cp:revision>
  <dcterms:created xsi:type="dcterms:W3CDTF">2017-08-28T17:19:53Z</dcterms:created>
  <dcterms:modified xsi:type="dcterms:W3CDTF">2021-11-22T09:24:44Z</dcterms:modified>
</cp:coreProperties>
</file>