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31"/>
  </p:notesMasterIdLst>
  <p:sldIdLst>
    <p:sldId id="257" r:id="rId5"/>
    <p:sldId id="298" r:id="rId6"/>
    <p:sldId id="258" r:id="rId7"/>
    <p:sldId id="280" r:id="rId8"/>
    <p:sldId id="281" r:id="rId9"/>
    <p:sldId id="283" r:id="rId10"/>
    <p:sldId id="284" r:id="rId11"/>
    <p:sldId id="285" r:id="rId12"/>
    <p:sldId id="295" r:id="rId13"/>
    <p:sldId id="296" r:id="rId14"/>
    <p:sldId id="297" r:id="rId15"/>
    <p:sldId id="287" r:id="rId16"/>
    <p:sldId id="288" r:id="rId17"/>
    <p:sldId id="302" r:id="rId18"/>
    <p:sldId id="290" r:id="rId19"/>
    <p:sldId id="259" r:id="rId20"/>
    <p:sldId id="289" r:id="rId21"/>
    <p:sldId id="303" r:id="rId22"/>
    <p:sldId id="282" r:id="rId23"/>
    <p:sldId id="286" r:id="rId24"/>
    <p:sldId id="292" r:id="rId25"/>
    <p:sldId id="291" r:id="rId26"/>
    <p:sldId id="293" r:id="rId27"/>
    <p:sldId id="294" r:id="rId28"/>
    <p:sldId id="300" r:id="rId29"/>
    <p:sldId id="276" r:id="rId30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yriad Web Pro" panose="020B0503030403020204" pitchFamily="34" charset="77"/>
      <p:regular r:id="rId36"/>
      <p:bold r:id="rId37"/>
      <p: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8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Mafundikwa, Eunice (CDC/OCOO/OCIO)" initials="ME(" lastIdx="2" clrIdx="2">
    <p:extLst>
      <p:ext uri="{19B8F6BF-5375-455C-9EA6-DF929625EA0E}">
        <p15:presenceInfo xmlns:p15="http://schemas.microsoft.com/office/powerpoint/2012/main" userId="S::hen7@cdc.gov::07d4b77c-f967-49e3-803b-f0a25687ae27" providerId="AD"/>
      </p:ext>
    </p:extLst>
  </p:cmAuthor>
  <p:cmAuthor id="4" name="Johnson, Valerie (CDC/DDID/NCEZID/OD)" initials="JV(" lastIdx="9" clrIdx="3">
    <p:extLst>
      <p:ext uri="{19B8F6BF-5375-455C-9EA6-DF929625EA0E}">
        <p15:presenceInfo xmlns:p15="http://schemas.microsoft.com/office/powerpoint/2012/main" userId="S::vxj1@cdc.gov::dca7b519-9f5c-4daf-83ff-177d475a60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 autoAdjust="0"/>
    <p:restoredTop sz="73315" autoAdjust="0"/>
  </p:normalViewPr>
  <p:slideViewPr>
    <p:cSldViewPr snapToGrid="0">
      <p:cViewPr varScale="1">
        <p:scale>
          <a:sx n="119" d="100"/>
          <a:sy n="119" d="100"/>
        </p:scale>
        <p:origin x="9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5/25/20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7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5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8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8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bg1"/>
              </a:buCl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94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7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focus of this presentation is on activating an Emergency Operations Center during the COVID-19 response.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objectives of this presentation are to: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dirty="0"/>
              <a:t>Discuss the Emergency Operations Center (EOC) activation process during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--Describe the function of the Preliminary Assessment Team (PAT)</a:t>
            </a:r>
          </a:p>
          <a:p>
            <a:pPr>
              <a:buClr>
                <a:srgbClr val="006A71"/>
              </a:buClr>
            </a:pPr>
            <a:r>
              <a:rPr lang="en-US" dirty="0"/>
              <a:t>--Explain EOC activation modes</a:t>
            </a:r>
          </a:p>
          <a:p>
            <a:pPr>
              <a:buClr>
                <a:srgbClr val="006A71"/>
              </a:buClr>
            </a:pPr>
            <a:r>
              <a:rPr lang="en-US" dirty="0"/>
              <a:t>--Define EOC activation levels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1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5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0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47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8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0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C5544EE-0D49-7240-86B7-25B9BB371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E7A0BDD-49DE-2B4F-A26B-A161BD6AD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C44E0B-2E84-BD4C-9D5D-24D67330509B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21" name="Picture 20" descr="A picture containing food&#10;&#10;Description automatically generated">
            <a:extLst>
              <a:ext uri="{FF2B5EF4-FFF2-40B4-BE49-F238E27FC236}">
                <a16:creationId xmlns:a16="http://schemas.microsoft.com/office/drawing/2014/main" id="{11B32B67-15F6-6A4D-8AB1-305603F6D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67AE58-792F-DD47-BD3F-8076096C1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930EA6-3124-CA4E-ACF8-C78F79F1BE39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7C36F2-FEAF-4040-8B07-2983098B75A6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0C44137B-B550-6240-97C0-DCDEE447A9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2FA5DA-CB34-DC48-BD1F-5D960C038685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 picture containing food&#10;&#10;Description automatically generated">
            <a:extLst>
              <a:ext uri="{FF2B5EF4-FFF2-40B4-BE49-F238E27FC236}">
                <a16:creationId xmlns:a16="http://schemas.microsoft.com/office/drawing/2014/main" id="{AD7C8939-F53B-104C-BD04-73118FF33F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ABE445-A10A-D246-BB92-B7D723B64915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C0CC9E11-354D-764B-8589-0458EBFD8D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80F5A-030E-FC4D-B638-BAF59051EE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A783DA-D805-A347-81AA-59015475D15B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B86B31C1-8A64-034A-8617-A876148D6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6544A-CE9B-0041-8EF5-27D6153BE0F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20" name="Picture 19" descr="A picture containing food&#10;&#10;Description automatically generated">
            <a:extLst>
              <a:ext uri="{FF2B5EF4-FFF2-40B4-BE49-F238E27FC236}">
                <a16:creationId xmlns:a16="http://schemas.microsoft.com/office/drawing/2014/main" id="{2294A6AE-485A-604F-AA26-088B6D60D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6B84D0-B6B6-B74B-B8CF-7BA1C341268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C041B73-6B55-AE4D-BD5A-2C3C5CE2BFAC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hil.cdc.gov/" TargetMode="External"/><Relationship Id="rId5" Type="http://schemas.openxmlformats.org/officeDocument/2006/relationships/hyperlink" Target="https://www.who.int/ihr/publications/9789241565134_eng/en/" TargetMode="External"/><Relationship Id="rId4" Type="http://schemas.openxmlformats.org/officeDocument/2006/relationships/hyperlink" Target="https://apps.who.int/iris/bitstream/handle/10665/277191/9789241515122-eng.pdf?sequence=1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Emergency Operations Center Activation: </a:t>
            </a:r>
            <a:br>
              <a:rPr lang="en-US" altLang="en-US" dirty="0"/>
            </a:br>
            <a:r>
              <a:rPr lang="en-US" altLang="en-US" dirty="0"/>
              <a:t>COVID-19 Considerations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83028" y="974980"/>
            <a:ext cx="86868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Each country should have an established pre-determined criteria to consider if EOC activation is necessary, and at what level. 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These criteria should be consistent with the International Health Regulations 2005 (IHR)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The following criteria are examples of what may trigger EOC activation: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National-level interest and priorities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Number of reported cases and/or deaths (based on previous threshold values; for high-priority diseases like COVID-19, the threshold could be one case)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International impact/Geographical dispersion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Public health threat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Exceeds the management/staffing capability of coordinating Department/Ministry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84018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Assessment Team (PAT) Process</a:t>
            </a:r>
          </a:p>
        </p:txBody>
      </p:sp>
      <p:pic>
        <p:nvPicPr>
          <p:cNvPr id="5" name="Picture 4" descr="MCj04112540000[1]">
            <a:extLst>
              <a:ext uri="{FF2B5EF4-FFF2-40B4-BE49-F238E27FC236}">
                <a16:creationId xmlns:a16="http://schemas.microsoft.com/office/drawing/2014/main" id="{6F6F24D8-ACF4-154D-B268-9C304396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49" y="1077171"/>
            <a:ext cx="4086498" cy="3683152"/>
          </a:xfrm>
          <a:prstGeom prst="rect">
            <a:avLst/>
          </a:prstGeom>
          <a:noFill/>
          <a:ln w="9525">
            <a:solidFill>
              <a:srgbClr val="55BF8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A38EAB-03DF-3F46-A9BE-1263969241C4}"/>
              </a:ext>
            </a:extLst>
          </p:cNvPr>
          <p:cNvSpPr txBox="1"/>
          <p:nvPr/>
        </p:nvSpPr>
        <p:spPr>
          <a:xfrm>
            <a:off x="4525552" y="2571750"/>
            <a:ext cx="1994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</a:rPr>
              <a:t>Determination is made based on  assessment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EF648-EEC0-B24C-A9C5-53B2FB2F4FDD}"/>
              </a:ext>
            </a:extLst>
          </p:cNvPr>
          <p:cNvSpPr txBox="1"/>
          <p:nvPr/>
        </p:nvSpPr>
        <p:spPr>
          <a:xfrm>
            <a:off x="1338217" y="1513058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To activate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CB281-7DA2-D149-A3F5-53420BD15800}"/>
              </a:ext>
            </a:extLst>
          </p:cNvPr>
          <p:cNvSpPr txBox="1"/>
          <p:nvPr/>
        </p:nvSpPr>
        <p:spPr>
          <a:xfrm>
            <a:off x="7379787" y="1504349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Not to activate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630" y="2195941"/>
            <a:ext cx="33092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6A71"/>
              </a:buClr>
            </a:pP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PAT discussion will consider if the available data on the threat meet the criteria previously established by the country to activate the EOC, and at what level of response. </a:t>
            </a:r>
          </a:p>
        </p:txBody>
      </p:sp>
    </p:spTree>
    <p:extLst>
      <p:ext uri="{BB962C8B-B14F-4D97-AF65-F5344CB8AC3E}">
        <p14:creationId xmlns:p14="http://schemas.microsoft.com/office/powerpoint/2010/main" val="4223181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Modes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C2EA34-B476-C748-8CEB-AC8292BC9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3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Modes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128691"/>
              </p:ext>
            </p:extLst>
          </p:nvPr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 dirty="0">
                <a:solidFill>
                  <a:schemeClr val="bg2"/>
                </a:solidFill>
              </a:rPr>
              <a:t>Alert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bg2"/>
                </a:solidFill>
              </a:rPr>
              <a:t>Watch</a:t>
            </a:r>
            <a:r>
              <a:rPr lang="fr-FR" sz="2000" b="1" kern="1200" dirty="0">
                <a:solidFill>
                  <a:schemeClr val="bg2"/>
                </a:solidFill>
              </a:rPr>
              <a:t>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10A99C26-FDDF-4F42-AD02-CB80C59809A9}"/>
              </a:ext>
            </a:extLst>
          </p:cNvPr>
          <p:cNvSpPr/>
          <p:nvPr/>
        </p:nvSpPr>
        <p:spPr>
          <a:xfrm>
            <a:off x="5465788" y="2210107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        Response Mode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25008AE-7B96-BD4F-B411-5E5D91134621}"/>
              </a:ext>
            </a:extLst>
          </p:cNvPr>
          <p:cNvSpPr/>
          <p:nvPr/>
        </p:nvSpPr>
        <p:spPr>
          <a:xfrm>
            <a:off x="2934058" y="2210105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Alert Mode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F3FF213B-2F8D-484F-BD24-679F5AB68BAC}"/>
              </a:ext>
            </a:extLst>
          </p:cNvPr>
          <p:cNvSpPr/>
          <p:nvPr/>
        </p:nvSpPr>
        <p:spPr>
          <a:xfrm>
            <a:off x="457200" y="2210105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Watch Mode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8353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After determining that the activation of an EOC is necessary, an activation mode should be implemented based on the results of the assessment (i.e., the PAT Process). </a:t>
            </a:r>
          </a:p>
        </p:txBody>
      </p:sp>
    </p:spTree>
    <p:extLst>
      <p:ext uri="{BB962C8B-B14F-4D97-AF65-F5344CB8AC3E}">
        <p14:creationId xmlns:p14="http://schemas.microsoft.com/office/powerpoint/2010/main" val="28089409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Modes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/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 dirty="0">
                <a:solidFill>
                  <a:schemeClr val="bg2"/>
                </a:solidFill>
              </a:rPr>
              <a:t>Alert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bg2"/>
                </a:solidFill>
              </a:rPr>
              <a:t>Watch</a:t>
            </a:r>
            <a:r>
              <a:rPr lang="fr-FR" sz="2000" b="1" kern="1200" dirty="0">
                <a:solidFill>
                  <a:schemeClr val="bg2"/>
                </a:solidFill>
              </a:rPr>
              <a:t>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2444350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The EOC is activated based on the needs of the public health emergency.</a:t>
            </a:r>
          </a:p>
          <a:p>
            <a:pPr>
              <a:buClr>
                <a:srgbClr val="006A71"/>
              </a:buClr>
            </a:pPr>
            <a:r>
              <a:rPr lang="en-US" sz="2400" dirty="0"/>
              <a:t>The activation modes and levels of an EOC can vary through the course of the emergency.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An EOC can be active (i.e., in watch mode) before reaching response mode, where the deployment of an Incident Management System (IMS) is required.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Not all emergencies will experience the three activations modes.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718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460975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Watch mode normally aligns with pre-incident activities. </a:t>
            </a:r>
          </a:p>
          <a:p>
            <a:pPr lvl="1"/>
            <a:r>
              <a:rPr lang="en-US" dirty="0"/>
              <a:t>EOC staff monitors conditions for events or incidents that might require a public health response (i.e., high or unexpected cases of COVID-19).</a:t>
            </a:r>
          </a:p>
          <a:p>
            <a:pPr lvl="1"/>
            <a:r>
              <a:rPr lang="en-US" dirty="0"/>
              <a:t>Core personnel conducts routine operations.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F5F9C694-6652-734E-9E3B-38B58B234020}"/>
              </a:ext>
            </a:extLst>
          </p:cNvPr>
          <p:cNvSpPr/>
          <p:nvPr/>
        </p:nvSpPr>
        <p:spPr>
          <a:xfrm>
            <a:off x="5465788" y="2105787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Watch Mode</a:t>
            </a:r>
          </a:p>
        </p:txBody>
      </p:sp>
    </p:spTree>
    <p:extLst>
      <p:ext uri="{BB962C8B-B14F-4D97-AF65-F5344CB8AC3E}">
        <p14:creationId xmlns:p14="http://schemas.microsoft.com/office/powerpoint/2010/main" val="11492246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1012571"/>
            <a:ext cx="4890655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Alert mode can occur pre-incident, incident, or post-incident.</a:t>
            </a:r>
          </a:p>
          <a:p>
            <a:pPr lvl="1"/>
            <a:r>
              <a:rPr lang="en-US" dirty="0"/>
              <a:t>Generally occurs when preparedness actions require involvement in advance of an event. </a:t>
            </a:r>
          </a:p>
          <a:p>
            <a:pPr lvl="1"/>
            <a:r>
              <a:rPr lang="en-US" dirty="0"/>
              <a:t>Results in an increased level of awareness, increased contact with external agencies, event-specific planning, and/or initial mobilization of assets. 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82BA45EE-EF65-4C43-BFA8-29FA7BE4A092}"/>
              </a:ext>
            </a:extLst>
          </p:cNvPr>
          <p:cNvSpPr/>
          <p:nvPr/>
        </p:nvSpPr>
        <p:spPr>
          <a:xfrm>
            <a:off x="5465788" y="2105063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Alert Mode</a:t>
            </a:r>
          </a:p>
        </p:txBody>
      </p:sp>
    </p:spTree>
    <p:extLst>
      <p:ext uri="{BB962C8B-B14F-4D97-AF65-F5344CB8AC3E}">
        <p14:creationId xmlns:p14="http://schemas.microsoft.com/office/powerpoint/2010/main" val="29620455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7928" y="994283"/>
            <a:ext cx="4978399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Response mode is associated with the incident activities.</a:t>
            </a:r>
          </a:p>
          <a:p>
            <a:pPr lvl="1"/>
            <a:r>
              <a:rPr lang="en-US" dirty="0"/>
              <a:t>Usually follows the recommendation generated from a Preliminary Assessment Team (PAT) process and/or at the direction of the Department/ Ministry Director or superiors. </a:t>
            </a:r>
          </a:p>
          <a:p>
            <a:pPr lvl="1"/>
            <a:r>
              <a:rPr lang="en-US" dirty="0"/>
              <a:t>Occurs when the Incident Management Systems (IMS) is activated.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465788" y="2098990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Response Mode</a:t>
            </a:r>
          </a:p>
        </p:txBody>
      </p:sp>
    </p:spTree>
    <p:extLst>
      <p:ext uri="{BB962C8B-B14F-4D97-AF65-F5344CB8AC3E}">
        <p14:creationId xmlns:p14="http://schemas.microsoft.com/office/powerpoint/2010/main" val="40939349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and IMS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Incident Management System refers to the temporary organization structure that is activated to support a response, regardless of cause, size, location, or complexity.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500" dirty="0"/>
          </a:p>
          <a:p>
            <a:r>
              <a:rPr lang="en-US" dirty="0">
                <a:cs typeface="Calibri" panose="020F0502020204030204" pitchFamily="34" charset="0"/>
              </a:rPr>
              <a:t>See the “How do we organize a response” module for more details on IMS.</a:t>
            </a:r>
          </a:p>
          <a:p>
            <a:endParaRPr lang="en-US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465788" y="2098990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Response Mode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7" y="2120917"/>
            <a:ext cx="5348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standardizes the response approach between all levels of government, the private sector, and non-governmental organizations.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relies on the deployment of trained personnel to efficiently coordinate the response</a:t>
            </a:r>
          </a:p>
        </p:txBody>
      </p:sp>
    </p:spTree>
    <p:extLst>
      <p:ext uri="{BB962C8B-B14F-4D97-AF65-F5344CB8AC3E}">
        <p14:creationId xmlns:p14="http://schemas.microsoft.com/office/powerpoint/2010/main" val="7452422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0D4F82-59F9-B445-A589-CF9A39FE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44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Discuss the Emergency Operations Center (EOC) activation process during the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Describe the function of the Preliminary Assessment Team (PAT)</a:t>
            </a:r>
          </a:p>
          <a:p>
            <a:pPr>
              <a:buClr>
                <a:srgbClr val="006A71"/>
              </a:buClr>
            </a:pPr>
            <a:r>
              <a:rPr lang="en-US" dirty="0"/>
              <a:t>Explain EOC activation modes</a:t>
            </a:r>
          </a:p>
          <a:p>
            <a:pPr>
              <a:buClr>
                <a:srgbClr val="006A71"/>
              </a:buClr>
            </a:pPr>
            <a:r>
              <a:rPr lang="en-US" dirty="0"/>
              <a:t>Define EOC activation levels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In Response Mode, the level of effort will change over the course of time, resulting in either EOC deactivation or a change in activation levels. </a:t>
            </a:r>
          </a:p>
          <a:p>
            <a:pPr>
              <a:buClr>
                <a:srgbClr val="006A71"/>
              </a:buClr>
            </a:pPr>
            <a:r>
              <a:rPr lang="en-US" dirty="0"/>
              <a:t>Level of activity often increases as size, scope, and complexity of incident grows. </a:t>
            </a:r>
          </a:p>
          <a:p>
            <a:pPr>
              <a:buClr>
                <a:srgbClr val="006A71"/>
              </a:buClr>
            </a:pPr>
            <a:r>
              <a:rPr lang="en-US" dirty="0"/>
              <a:t>Transitioning from one EOC activation level to another is based on the level of effort (increase or decrease) required to manage the response. 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Does not necessarily refer to total number of personnel involved in response.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200" dirty="0"/>
          </a:p>
          <a:p>
            <a:pPr>
              <a:buClr>
                <a:srgbClr val="006A71"/>
              </a:buClr>
            </a:pPr>
            <a:r>
              <a:rPr lang="en-US" dirty="0"/>
              <a:t>Additional details on activities performed by the EOC in support of COVID-19 response are provided in the “How do we operate our EOC” section. </a:t>
            </a:r>
          </a:p>
        </p:txBody>
      </p:sp>
    </p:spTree>
    <p:extLst>
      <p:ext uri="{BB962C8B-B14F-4D97-AF65-F5344CB8AC3E}">
        <p14:creationId xmlns:p14="http://schemas.microsoft.com/office/powerpoint/2010/main" val="39901343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67043E5-FF8F-AA4F-AE50-28635B46AF13}"/>
              </a:ext>
            </a:extLst>
          </p:cNvPr>
          <p:cNvSpPr/>
          <p:nvPr/>
        </p:nvSpPr>
        <p:spPr>
          <a:xfrm>
            <a:off x="6528837" y="1822478"/>
            <a:ext cx="1121434" cy="2298057"/>
          </a:xfrm>
          <a:prstGeom prst="rect">
            <a:avLst/>
          </a:prstGeom>
          <a:solidFill>
            <a:srgbClr val="B0151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Response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EA42483-303F-E54F-AA25-3E691CCC1500}"/>
              </a:ext>
            </a:extLst>
          </p:cNvPr>
          <p:cNvSpPr/>
          <p:nvPr/>
        </p:nvSpPr>
        <p:spPr>
          <a:xfrm rot="20688899">
            <a:off x="3145552" y="1733003"/>
            <a:ext cx="4674966" cy="621462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Awareness / Response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CECD7D5-6452-DF49-8755-13BAAF61865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1" y="1861448"/>
            <a:ext cx="18405" cy="4711743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E0481-719A-6647-99EC-6FE11606A3D5}"/>
              </a:ext>
            </a:extLst>
          </p:cNvPr>
          <p:cNvSpPr txBox="1"/>
          <p:nvPr/>
        </p:nvSpPr>
        <p:spPr>
          <a:xfrm>
            <a:off x="1213777" y="1485900"/>
            <a:ext cx="2004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Level 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Level 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Level III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Normal Operations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CAFAF53E-CC36-AB4A-B9AE-8361A265C9E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0" y="-1208544"/>
            <a:ext cx="18406" cy="4517105"/>
          </a:xfrm>
          <a:prstGeom prst="line">
            <a:avLst/>
          </a:prstGeom>
          <a:noFill/>
          <a:ln w="57150">
            <a:solidFill>
              <a:schemeClr val="tx1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D8988B5A-5F5C-F548-BC06-E28FC1211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8481" y="813684"/>
            <a:ext cx="0" cy="3412839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8F19E-9DB5-604F-90C4-6B276479BE76}"/>
              </a:ext>
            </a:extLst>
          </p:cNvPr>
          <p:cNvSpPr txBox="1"/>
          <p:nvPr/>
        </p:nvSpPr>
        <p:spPr>
          <a:xfrm>
            <a:off x="3218480" y="1050008"/>
            <a:ext cx="47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Steady State   Partial Activation   Full Activation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30EC9E-D635-F44C-B772-E67CAF60D999}"/>
              </a:ext>
            </a:extLst>
          </p:cNvPr>
          <p:cNvSpPr/>
          <p:nvPr/>
        </p:nvSpPr>
        <p:spPr>
          <a:xfrm>
            <a:off x="3315800" y="3219307"/>
            <a:ext cx="1121433" cy="930079"/>
          </a:xfrm>
          <a:prstGeom prst="rect">
            <a:avLst/>
          </a:prstGeom>
          <a:solidFill>
            <a:srgbClr val="55BF8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Watch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EAB18-F187-314C-8AB6-266C8F0BB94D}"/>
              </a:ext>
            </a:extLst>
          </p:cNvPr>
          <p:cNvSpPr/>
          <p:nvPr/>
        </p:nvSpPr>
        <p:spPr>
          <a:xfrm>
            <a:off x="4922318" y="2380294"/>
            <a:ext cx="1121434" cy="1769092"/>
          </a:xfrm>
          <a:prstGeom prst="rect">
            <a:avLst/>
          </a:prstGeom>
          <a:solidFill>
            <a:srgbClr val="F0A82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Alert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E1F26-8563-4640-A17F-2A352223B859}"/>
              </a:ext>
            </a:extLst>
          </p:cNvPr>
          <p:cNvSpPr txBox="1"/>
          <p:nvPr/>
        </p:nvSpPr>
        <p:spPr>
          <a:xfrm>
            <a:off x="3760910" y="732882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Significance of the event increases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98246-906C-BA4F-96E6-962211DF3755}"/>
              </a:ext>
            </a:extLst>
          </p:cNvPr>
          <p:cNvSpPr txBox="1"/>
          <p:nvPr/>
        </p:nvSpPr>
        <p:spPr>
          <a:xfrm>
            <a:off x="3615404" y="4163556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Critical Information Requirements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8A65C-9C6D-F246-86AD-2EB1FBAEC084}"/>
              </a:ext>
            </a:extLst>
          </p:cNvPr>
          <p:cNvSpPr txBox="1"/>
          <p:nvPr/>
        </p:nvSpPr>
        <p:spPr>
          <a:xfrm rot="16200000">
            <a:off x="1024410" y="2395802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Staffing Increases </a:t>
            </a:r>
          </a:p>
        </p:txBody>
      </p:sp>
    </p:spTree>
    <p:extLst>
      <p:ext uri="{BB962C8B-B14F-4D97-AF65-F5344CB8AC3E}">
        <p14:creationId xmlns:p14="http://schemas.microsoft.com/office/powerpoint/2010/main" val="31368089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 – Level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Level III – The lowest level of activation (Normal Operations/Steady State)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Is activated by default unless a higher level is specified during the EOC activation process.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The EOC performs normal activities when no incident or specific risk or hazard has been identified. </a:t>
            </a:r>
          </a:p>
        </p:txBody>
      </p:sp>
    </p:spTree>
    <p:extLst>
      <p:ext uri="{BB962C8B-B14F-4D97-AF65-F5344CB8AC3E}">
        <p14:creationId xmlns:p14="http://schemas.microsoft.com/office/powerpoint/2010/main" val="13850602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 – Level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Level II – Requires significant increase in staff (Enhanced Steady-State/Partial Activation)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Augmentation of personnel may be necessary due to the high case counts, multiple state involvement, increased media attention, and/or national leadership interest.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EOC team members/organizations are activated to monitor a credible threat, risk, or hazard and/or support the response to a new and potentially evolving incident. </a:t>
            </a:r>
          </a:p>
          <a:p>
            <a:pPr marL="914400" lvl="2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6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 – Level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17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Level I – The highest level of activation (Full Activation)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Is reserved for the largest scale responses, which require an agency- or Ministry-wide effort.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EOC team is activated, including personnel from all assisting agencies, to support the response to a major incident or credible threat.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288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FEMA Emergency Management Institute (2018, June 25) </a:t>
            </a:r>
            <a:r>
              <a:rPr lang="en-US" sz="1800" i="1" dirty="0"/>
              <a:t>IS-700.B: An Introduction to the National Incident Management System. </a:t>
            </a:r>
            <a:r>
              <a:rPr lang="en-US" sz="1800" dirty="0"/>
              <a:t>Retrieved from </a:t>
            </a:r>
            <a:r>
              <a:rPr lang="en-US" sz="1800" dirty="0">
                <a:hlinkClick r:id="rId3"/>
              </a:rPr>
              <a:t>https://emilms.fema.gov/IS0700b/curriculum/1.html</a:t>
            </a:r>
            <a:endParaRPr lang="en-US" sz="1800" dirty="0"/>
          </a:p>
          <a:p>
            <a:pPr>
              <a:buClr>
                <a:srgbClr val="006A71"/>
              </a:buClr>
            </a:pPr>
            <a:r>
              <a:rPr lang="en-US" sz="1800" dirty="0"/>
              <a:t>WHO (2018) </a:t>
            </a:r>
            <a:r>
              <a:rPr lang="en-US" sz="1800" i="1" dirty="0"/>
              <a:t>Handbook for Developing a Public Health Emergency Operations Centre. </a:t>
            </a:r>
            <a:r>
              <a:rPr lang="en-US" sz="1800" dirty="0"/>
              <a:t>Retrieved from </a:t>
            </a:r>
            <a:r>
              <a:rPr lang="en-US" sz="1800" dirty="0">
                <a:hlinkClick r:id="rId4"/>
              </a:rPr>
              <a:t>https://apps.who.int/iris/bitstream/handle/10665/277191/9789241515122-eng.pdf?sequence=1</a:t>
            </a:r>
            <a:endParaRPr lang="en-US" sz="1800" dirty="0"/>
          </a:p>
          <a:p>
            <a:pPr>
              <a:buClr>
                <a:srgbClr val="006A71"/>
              </a:buClr>
            </a:pPr>
            <a:r>
              <a:rPr lang="en-US" sz="1800" dirty="0"/>
              <a:t>WHO (2015) </a:t>
            </a:r>
            <a:r>
              <a:rPr lang="en-US" sz="1800" i="1" dirty="0"/>
              <a:t>Framework for Public Health Emergency Operations Centres</a:t>
            </a:r>
            <a:r>
              <a:rPr lang="en-US" sz="1800" dirty="0"/>
              <a:t>. </a:t>
            </a:r>
            <a:r>
              <a:rPr lang="en-US" sz="1800" dirty="0">
                <a:hlinkClick r:id="rId5"/>
              </a:rPr>
              <a:t>https://www.who.int/ihr/publications/9789241565134_eng/en/</a:t>
            </a:r>
            <a:r>
              <a:rPr lang="en-US" sz="1800" dirty="0"/>
              <a:t> 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All photos retrieved from CDC's Public Health Image Library (accessed May 2020): </a:t>
            </a:r>
            <a:r>
              <a:rPr lang="en-US" sz="1800" dirty="0">
                <a:hlinkClick r:id="rId6"/>
              </a:rPr>
              <a:t>https://phil.cdc.gov/</a:t>
            </a:r>
            <a:endParaRPr lang="en-US" sz="1800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12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Activation of the EOC enhances Department/Ministry ability to provide immediate response in the event of a public health emergency.</a:t>
            </a:r>
          </a:p>
          <a:p>
            <a:pPr>
              <a:buClr>
                <a:srgbClr val="006A71"/>
              </a:buClr>
            </a:pPr>
            <a:r>
              <a:rPr lang="en-US" dirty="0"/>
              <a:t>An activated EOC supports rapid response through various activities, including:</a:t>
            </a:r>
          </a:p>
          <a:p>
            <a:pPr lvl="1"/>
            <a:r>
              <a:rPr lang="en-US" dirty="0"/>
              <a:t>Mobilization of staff and resources</a:t>
            </a:r>
          </a:p>
          <a:p>
            <a:pPr lvl="1"/>
            <a:r>
              <a:rPr lang="en-US" dirty="0"/>
              <a:t>Organization of response actions</a:t>
            </a:r>
          </a:p>
          <a:p>
            <a:pPr lvl="1"/>
            <a:r>
              <a:rPr lang="en-US" dirty="0"/>
              <a:t>A centralized location of technical expertise and subject matter experts (SME) for decision making and the drafting of plans</a:t>
            </a:r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11652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activation of an EOC for a public health emergency can occur under the direction of the Department/Ministry Director or the recommendation for activation obtained from a Preliminary Assessment Team (PAT).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499" y="2200186"/>
            <a:ext cx="83319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rgbClr val="006A7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exact process for activation should be described in the Emergency Response Plan for the responsible health authority as well as the EOC’s own plan or handbook.</a:t>
            </a:r>
          </a:p>
        </p:txBody>
      </p:sp>
    </p:spTree>
    <p:extLst>
      <p:ext uri="{BB962C8B-B14F-4D97-AF65-F5344CB8AC3E}">
        <p14:creationId xmlns:p14="http://schemas.microsoft.com/office/powerpoint/2010/main" val="2149268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Assessment Team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BCE36D-8FC8-4956-A9BB-2262C706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3C64B-377D-B445-A2B7-9947A5462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311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Assessment Team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Preliminary Assessment Team (PAT) is a group of SMEs who are responsible for conducting an initial assessment of an incident or event.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The PAT includes the involvement and input of SMEs from the scientific community and the EOC general staff. </a:t>
            </a:r>
          </a:p>
          <a:p>
            <a:pPr>
              <a:buClr>
                <a:srgbClr val="006A71"/>
              </a:buClr>
            </a:pPr>
            <a:r>
              <a:rPr lang="en-US" dirty="0"/>
              <a:t>The process is initiated in response to a potential public health threat.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084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199" y="205979"/>
            <a:ext cx="8557491" cy="689591"/>
          </a:xfrm>
        </p:spPr>
        <p:txBody>
          <a:bodyPr/>
          <a:lstStyle/>
          <a:p>
            <a:r>
              <a:rPr lang="en-US" dirty="0"/>
              <a:t>Preliminary Assessment Team Process:</a:t>
            </a:r>
            <a:br>
              <a:rPr lang="en-US" dirty="0"/>
            </a:br>
            <a:r>
              <a:rPr lang="en-US" sz="2400" dirty="0"/>
              <a:t>Objectives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Achieving a preliminary assessment of the situation. </a:t>
            </a:r>
          </a:p>
          <a:p>
            <a:pPr>
              <a:buClr>
                <a:srgbClr val="006A71"/>
              </a:buClr>
            </a:pPr>
            <a:r>
              <a:rPr lang="en-US" dirty="0"/>
              <a:t>Identifying response activities and operations. </a:t>
            </a:r>
          </a:p>
          <a:p>
            <a:pPr>
              <a:buClr>
                <a:srgbClr val="006A71"/>
              </a:buClr>
            </a:pPr>
            <a:r>
              <a:rPr lang="en-US" dirty="0"/>
              <a:t>Recommending the activation (if necessary) of the EOC to support response activities for the potential public health threat, impact, and/or need for centrally managed response.</a:t>
            </a:r>
          </a:p>
          <a:p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79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83600" cy="689591"/>
          </a:xfrm>
        </p:spPr>
        <p:txBody>
          <a:bodyPr/>
          <a:lstStyle/>
          <a:p>
            <a:r>
              <a:rPr lang="en-US" dirty="0"/>
              <a:t>Preliminary Assessment Team Process: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/>
              <a:t>Discussion Topics for Infectious Diseases like COVID-19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5979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What are the known facts, unknown facts, and assessments?</a:t>
            </a:r>
          </a:p>
          <a:p>
            <a:pPr>
              <a:buClr>
                <a:srgbClr val="006A71"/>
              </a:buClr>
            </a:pPr>
            <a:r>
              <a:rPr lang="en-US" dirty="0"/>
              <a:t>How was the disease detected? Has the information been validated?</a:t>
            </a:r>
          </a:p>
          <a:p>
            <a:pPr>
              <a:buClr>
                <a:srgbClr val="006A71"/>
              </a:buClr>
            </a:pPr>
            <a:r>
              <a:rPr lang="en-US" dirty="0"/>
              <a:t>Where is the outbreak located and/ or which areas is it impacting? </a:t>
            </a:r>
          </a:p>
          <a:p>
            <a:pPr>
              <a:buClr>
                <a:srgbClr val="006A71"/>
              </a:buClr>
            </a:pPr>
            <a:r>
              <a:rPr lang="en-US" dirty="0"/>
              <a:t>Are there deaths, serious cases requiring hospitalization, or other urgent impacts?</a:t>
            </a:r>
          </a:p>
          <a:p>
            <a:pPr>
              <a:buClr>
                <a:srgbClr val="006A71"/>
              </a:buClr>
            </a:pPr>
            <a:r>
              <a:rPr lang="en-US" dirty="0"/>
              <a:t>What are the most common, less common, and serious symptoms?</a:t>
            </a:r>
          </a:p>
          <a:p>
            <a:pPr>
              <a:buClr>
                <a:srgbClr val="006A71"/>
              </a:buClr>
            </a:pPr>
            <a:r>
              <a:rPr lang="en-US" dirty="0"/>
              <a:t>What actions have been taken?  What actions need to be taken?</a:t>
            </a:r>
          </a:p>
          <a:p>
            <a:pPr>
              <a:buClr>
                <a:srgbClr val="006A71"/>
              </a:buClr>
            </a:pPr>
            <a:r>
              <a:rPr lang="en-US" dirty="0"/>
              <a:t>Are national or local media aware of the threat?  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99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Assessment Team Process:</a:t>
            </a:r>
            <a:br>
              <a:rPr lang="en-US" dirty="0"/>
            </a:br>
            <a:r>
              <a:rPr lang="en-US" sz="2400" dirty="0"/>
              <a:t>Discussion Topics for Infectious Diseases like COVID-19  </a:t>
            </a:r>
            <a:r>
              <a:rPr lang="en-US" sz="1800" i="1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Is there information that the international community and/or authorities can contribute to the assessment? </a:t>
            </a:r>
          </a:p>
          <a:p>
            <a:pPr>
              <a:buClr>
                <a:srgbClr val="006A71"/>
              </a:buClr>
            </a:pPr>
            <a:r>
              <a:rPr lang="en-US" dirty="0"/>
              <a:t>Are there unfilled critical intelligence or information needs? </a:t>
            </a:r>
          </a:p>
          <a:p>
            <a:pPr>
              <a:buClr>
                <a:srgbClr val="006A71"/>
              </a:buClr>
            </a:pPr>
            <a:r>
              <a:rPr lang="en-US" dirty="0"/>
              <a:t>Should the public be notified? </a:t>
            </a:r>
          </a:p>
          <a:p>
            <a:pPr>
              <a:buClr>
                <a:srgbClr val="006A71"/>
              </a:buClr>
            </a:pPr>
            <a:r>
              <a:rPr lang="en-US" dirty="0"/>
              <a:t>Should international authorities be notified?  </a:t>
            </a:r>
          </a:p>
          <a:p>
            <a:pPr>
              <a:buClr>
                <a:srgbClr val="006A71"/>
              </a:buClr>
            </a:pPr>
            <a:r>
              <a:rPr lang="en-US" dirty="0"/>
              <a:t>When does leadership need to be briefed, and by whom? </a:t>
            </a:r>
          </a:p>
          <a:p>
            <a:pPr>
              <a:buClr>
                <a:srgbClr val="006A71"/>
              </a:buClr>
            </a:pPr>
            <a:r>
              <a:rPr lang="en-US" dirty="0"/>
              <a:t>Information on future meetings and next steps.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321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2ff0146-47b4-4d51-8c1c-03266fcd63a2">Draft</Status>
    <_ip_UnifiedCompliancePolicyUIAction xmlns="http://schemas.microsoft.com/sharepoint/v3" xsi:nil="true"/>
    <TaxCatchAll xmlns="cd03f174-a395-49eb-8ee9-8d943e22f40d"/>
    <_ip_UnifiedCompliancePolicyProperties xmlns="http://schemas.microsoft.com/sharepoint/v3" xsi:nil="true"/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  <Catch xmlns="52ff0146-47b4-4d51-8c1c-03266fcd63a2">New Item</Catch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1EED69-1140-472C-A4CE-95899EB62831}">
  <ds:schemaRefs>
    <ds:schemaRef ds:uri="http://purl.org/dc/dcmitype/"/>
    <ds:schemaRef ds:uri="cd03f174-a395-49eb-8ee9-8d943e22f40d"/>
    <ds:schemaRef ds:uri="52ff0146-47b4-4d51-8c1c-03266fcd63a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CD4366D-D487-48A0-9C97-35B56DDC0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5020</TotalTime>
  <Words>1895</Words>
  <Application>Microsoft Macintosh PowerPoint</Application>
  <PresentationFormat>On-screen Show (16:9)</PresentationFormat>
  <Paragraphs>182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Wingdings</vt:lpstr>
      <vt:lpstr>Arial</vt:lpstr>
      <vt:lpstr>Courier New</vt:lpstr>
      <vt:lpstr>Myriad Web Pro</vt:lpstr>
      <vt:lpstr>Master</vt:lpstr>
      <vt:lpstr>Emergency Operations Center Activation:  COVID-19 Considerations</vt:lpstr>
      <vt:lpstr>Objectives</vt:lpstr>
      <vt:lpstr>EOC Activation</vt:lpstr>
      <vt:lpstr>EOC Activation Process</vt:lpstr>
      <vt:lpstr>Preliminary Assessment Team </vt:lpstr>
      <vt:lpstr>Preliminary Assessment Team Process</vt:lpstr>
      <vt:lpstr>Preliminary Assessment Team Process: Objectives </vt:lpstr>
      <vt:lpstr>Preliminary Assessment Team Process:  Discussion Topics for Infectious Diseases like COVID-19</vt:lpstr>
      <vt:lpstr>Preliminary Assessment Team Process: Discussion Topics for Infectious Diseases like COVID-19  continued</vt:lpstr>
      <vt:lpstr>Activation Criteria</vt:lpstr>
      <vt:lpstr>Preliminary Assessment Team (PAT) Process</vt:lpstr>
      <vt:lpstr>EOC Activation Modes</vt:lpstr>
      <vt:lpstr>EOC Activation Modes</vt:lpstr>
      <vt:lpstr>EOC Activation Modes</vt:lpstr>
      <vt:lpstr>Watch Mode</vt:lpstr>
      <vt:lpstr>Alert Mode</vt:lpstr>
      <vt:lpstr>Response Mode</vt:lpstr>
      <vt:lpstr>Response Mode and IMS</vt:lpstr>
      <vt:lpstr>EOC Activation Levels</vt:lpstr>
      <vt:lpstr>EOC Activation Levels</vt:lpstr>
      <vt:lpstr>EOC Activation Levels</vt:lpstr>
      <vt:lpstr>EOC Activation Levels – Level III</vt:lpstr>
      <vt:lpstr>EOC Activation Levels – Level II</vt:lpstr>
      <vt:lpstr>EOC Activation Levels – Level I</vt:lpstr>
      <vt:lpstr>References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Ryan Remmel</cp:lastModifiedBy>
  <cp:revision>352</cp:revision>
  <dcterms:created xsi:type="dcterms:W3CDTF">2011-03-17T17:43:16Z</dcterms:created>
  <dcterms:modified xsi:type="dcterms:W3CDTF">2020-05-25T18:15:14Z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