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8" r:id="rId4"/>
  </p:sldMasterIdLst>
  <p:notesMasterIdLst>
    <p:notesMasterId r:id="rId35"/>
  </p:notesMasterIdLst>
  <p:sldIdLst>
    <p:sldId id="257" r:id="rId5"/>
    <p:sldId id="298" r:id="rId6"/>
    <p:sldId id="258" r:id="rId7"/>
    <p:sldId id="311" r:id="rId8"/>
    <p:sldId id="312" r:id="rId9"/>
    <p:sldId id="313" r:id="rId10"/>
    <p:sldId id="287" r:id="rId11"/>
    <p:sldId id="288" r:id="rId12"/>
    <p:sldId id="290" r:id="rId13"/>
    <p:sldId id="303" r:id="rId14"/>
    <p:sldId id="304" r:id="rId15"/>
    <p:sldId id="305" r:id="rId16"/>
    <p:sldId id="307" r:id="rId17"/>
    <p:sldId id="306" r:id="rId18"/>
    <p:sldId id="309" r:id="rId19"/>
    <p:sldId id="319" r:id="rId20"/>
    <p:sldId id="320" r:id="rId21"/>
    <p:sldId id="289" r:id="rId22"/>
    <p:sldId id="315" r:id="rId23"/>
    <p:sldId id="316" r:id="rId24"/>
    <p:sldId id="317" r:id="rId25"/>
    <p:sldId id="321" r:id="rId26"/>
    <p:sldId id="322" r:id="rId27"/>
    <p:sldId id="282" r:id="rId28"/>
    <p:sldId id="286" r:id="rId29"/>
    <p:sldId id="291" r:id="rId30"/>
    <p:sldId id="293" r:id="rId31"/>
    <p:sldId id="294" r:id="rId32"/>
    <p:sldId id="300" r:id="rId33"/>
    <p:sldId id="323" r:id="rId34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Myriad Web Pro" panose="020B0604020202020204" charset="0"/>
      <p:regular r:id="rId40"/>
      <p:bold r:id="rId41"/>
      <p:italic r:id="rId42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ire Standley" initials="CS" lastIdx="10" clrIdx="0">
    <p:extLst>
      <p:ext uri="{19B8F6BF-5375-455C-9EA6-DF929625EA0E}">
        <p15:presenceInfo xmlns:p15="http://schemas.microsoft.com/office/powerpoint/2012/main" userId="d824ce3e42cc2a6c" providerId="Windows Live"/>
      </p:ext>
    </p:extLst>
  </p:cmAuthor>
  <p:cmAuthor id="2" name="Bilukha, Oleg (CDC/DDPHSIS/CGH/DGHP)" initials="BO(" lastIdx="4" clrIdx="1">
    <p:extLst>
      <p:ext uri="{19B8F6BF-5375-455C-9EA6-DF929625EA0E}">
        <p15:presenceInfo xmlns:p15="http://schemas.microsoft.com/office/powerpoint/2012/main" userId="S::OBB0-SU@cdc.gov::bfffa739-c4d3-47df-8e1c-5b39b98f2009" providerId="AD"/>
      </p:ext>
    </p:extLst>
  </p:cmAuthor>
  <p:cmAuthor id="3" name="Mafundikwa, Eunice (CDC/OCOO/OCIO)" initials="ME(" lastIdx="1" clrIdx="2">
    <p:extLst>
      <p:ext uri="{19B8F6BF-5375-455C-9EA6-DF929625EA0E}">
        <p15:presenceInfo xmlns:p15="http://schemas.microsoft.com/office/powerpoint/2012/main" userId="S::hen7@cdc.gov::07d4b77c-f967-49e3-803b-f0a25687ae27" providerId="AD"/>
      </p:ext>
    </p:extLst>
  </p:cmAuthor>
  <p:cmAuthor id="4" name="Grant, Llelwyn (CDC/OD/OADC)" initials="GL(" lastIdx="10" clrIdx="3">
    <p:extLst>
      <p:ext uri="{19B8F6BF-5375-455C-9EA6-DF929625EA0E}">
        <p15:presenceInfo xmlns:p15="http://schemas.microsoft.com/office/powerpoint/2012/main" userId="S::lcg7@cdc.gov::24c6e2b8-1039-4887-a0fc-c76d6166fe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2D"/>
    <a:srgbClr val="006A71"/>
    <a:srgbClr val="55BF8B"/>
    <a:srgbClr val="F0A82C"/>
    <a:srgbClr val="292B6E"/>
    <a:srgbClr val="FFFFFF"/>
    <a:srgbClr val="B01519"/>
    <a:srgbClr val="2D2C2C"/>
    <a:srgbClr val="FBAB1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5" autoAdjust="0"/>
    <p:restoredTop sz="87011" autoAdjust="0"/>
  </p:normalViewPr>
  <p:slideViewPr>
    <p:cSldViewPr snapToGrid="0">
      <p:cViewPr varScale="1">
        <p:scale>
          <a:sx n="126" d="100"/>
          <a:sy n="126" d="100"/>
        </p:scale>
        <p:origin x="144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F3FA8-6D42-4CA4-8BC6-0DD841B8120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422CC-8D0E-4E0F-9DAE-592D21BC1488}" type="pres">
      <dgm:prSet presAssocID="{CD4F3FA8-6D42-4CA4-8BC6-0DD841B81205}" presName="Name0" presStyleCnt="0">
        <dgm:presLayoutVars>
          <dgm:dir/>
          <dgm:resizeHandles val="exact"/>
        </dgm:presLayoutVars>
      </dgm:prSet>
      <dgm:spPr/>
    </dgm:pt>
  </dgm:ptLst>
  <dgm:cxnLst>
    <dgm:cxn modelId="{6D906671-28B7-4A82-B0AC-01AA9A355938}" type="presOf" srcId="{CD4F3FA8-6D42-4CA4-8BC6-0DD841B81205}" destId="{1D6422CC-8D0E-4E0F-9DAE-592D21BC148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C03299-4BB1-4AD2-828F-715F084383AD}" type="datetimeFigureOut">
              <a:rPr lang="en-US"/>
              <a:pPr>
                <a:defRPr/>
              </a:pPr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38CAEC-4554-485B-9189-C45C7447A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084AA2-EDF3-41B6-9BD5-4D1331E35CE7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12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52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86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49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92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9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70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0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50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5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4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2400"/>
              </a:spcAft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7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914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11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33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717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17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56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36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7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14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2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35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74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1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7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F35E44-72CB-4AFA-8DA6-C89EBC957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210658" y="966372"/>
            <a:ext cx="3684774" cy="34758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314325" y="0"/>
            <a:ext cx="8829676" cy="89557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522515" y="1026256"/>
            <a:ext cx="7617144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2D2D2D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462555" y="1890634"/>
            <a:ext cx="7617144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rgbClr val="2D2D2D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17" name="Picture 16" descr="Logos of the U.S. Department of Health and Human Services and Centers for Disease Control and Prevention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39" y="4280109"/>
            <a:ext cx="1254584" cy="7192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4EDCE1-A912-48DB-9E58-051F8752A375}"/>
              </a:ext>
            </a:extLst>
          </p:cNvPr>
          <p:cNvSpPr txBox="1"/>
          <p:nvPr userDrawn="1"/>
        </p:nvSpPr>
        <p:spPr>
          <a:xfrm>
            <a:off x="4962089" y="4510542"/>
            <a:ext cx="4181912" cy="400110"/>
          </a:xfrm>
          <a:prstGeom prst="rect">
            <a:avLst/>
          </a:prstGeom>
          <a:solidFill>
            <a:srgbClr val="FBAB18"/>
          </a:solidFill>
        </p:spPr>
        <p:txBody>
          <a:bodyPr wrap="square" rtlCol="0">
            <a:spAutoFit/>
          </a:bodyPr>
          <a:lstStyle/>
          <a:p>
            <a:pPr marL="2857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cdc.gov/coronavirus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0023D-2373-43F5-A4AA-FD7F91255A55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5925BE-9EF0-43F9-9D78-64BD587500CA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45E9D-1A1B-4F74-AD8C-354693087FC0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813044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Logos of the U.S. Department of Health and Human Services and Centers for Disease Control and Prevention" title="LOGO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826" y="4334823"/>
            <a:ext cx="1254584" cy="7192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A43ECC-BBFF-4967-9F45-5667FFC0EE1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43820"/>
          </a:xfrm>
          <a:prstGeom prst="rect">
            <a:avLst/>
          </a:prstGeom>
        </p:spPr>
      </p:pic>
      <p:pic>
        <p:nvPicPr>
          <p:cNvPr id="18" name="Picture 17" descr="Georgetown Center for Global Health Science and Security — General ...">
            <a:extLst>
              <a:ext uri="{FF2B5EF4-FFF2-40B4-BE49-F238E27FC236}">
                <a16:creationId xmlns:a16="http://schemas.microsoft.com/office/drawing/2014/main" id="{8EEC2D4A-4283-4198-AD16-7DB09D6921F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3" b="25029"/>
          <a:stretch/>
        </p:blipFill>
        <p:spPr bwMode="auto">
          <a:xfrm>
            <a:off x="7442605" y="4334823"/>
            <a:ext cx="1621200" cy="719250"/>
          </a:xfrm>
          <a:prstGeom prst="round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4676537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685801" y="9097"/>
            <a:ext cx="8458200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1" y="1061976"/>
            <a:ext cx="7453858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685801" y="1890634"/>
            <a:ext cx="7393898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17" name="Picture 16" descr="Logos of the U.S. Department of Health and Human Services and Centers for Disease Control and Prevention" title="LOGO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39" y="4280109"/>
            <a:ext cx="1254584" cy="71925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C3D0F8F-59A2-423C-A3F9-4CCC5E04EB88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2F05D3-C03C-45E4-9FA9-D106B2E80059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6CBDE1-9FE4-4D39-8D29-C02C77614B0D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3103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21" name="Picture 20" descr="Logos of the U.S. Department of Health and Human Services and Centers for Disease Control and Prevention" title="LOGOS">
            <a:extLst>
              <a:ext uri="{FF2B5EF4-FFF2-40B4-BE49-F238E27FC236}">
                <a16:creationId xmlns:a16="http://schemas.microsoft.com/office/drawing/2014/main" id="{5EB3B0CC-979E-4460-961A-7E5D5213A0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39" y="4501098"/>
            <a:ext cx="869114" cy="49826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5274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0040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pic>
        <p:nvPicPr>
          <p:cNvPr id="21" name="Picture 20" descr="Logos of the U.S. Department of Health and Human Services and Centers for Disease Control and Prevention" title="LOGOS">
            <a:extLst>
              <a:ext uri="{FF2B5EF4-FFF2-40B4-BE49-F238E27FC236}">
                <a16:creationId xmlns:a16="http://schemas.microsoft.com/office/drawing/2014/main" id="{84213D48-D055-4EE8-9726-533AB8E26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39" y="4280109"/>
            <a:ext cx="1254584" cy="71925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5510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83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4" name="Picture 3" descr="Logos of the U.S. Department of Health and Human Services and Centers for Disease Control and Prevention" title="LOGOS">
            <a:extLst>
              <a:ext uri="{FF2B5EF4-FFF2-40B4-BE49-F238E27FC236}">
                <a16:creationId xmlns:a16="http://schemas.microsoft.com/office/drawing/2014/main" id="{1338F5EA-D0AF-428F-B372-DAC2A9B1C5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29" y="4280109"/>
            <a:ext cx="1254584" cy="71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60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1EDB832-85DB-47C2-990D-C76F1161C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4" name="Picture 3" descr="Logos of the U.S. Department of Health and Human Services and Centers for Disease Control and Prevention" title="LOGOS">
            <a:extLst>
              <a:ext uri="{FF2B5EF4-FFF2-40B4-BE49-F238E27FC236}">
                <a16:creationId xmlns:a16="http://schemas.microsoft.com/office/drawing/2014/main" id="{1338F5EA-D0AF-428F-B372-DAC2A9B1C51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29" y="4280109"/>
            <a:ext cx="1254584" cy="71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10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Logos of the U.S. Department of Health and Human Services and Centers for Disease Control and Prevention" title="LOGO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326" y="4339940"/>
            <a:ext cx="1254584" cy="7192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8E3E0E-8007-4E08-9AE4-D29BCAE7C5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334256" y="175641"/>
            <a:ext cx="3684774" cy="347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429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24" r:id="rId2"/>
    <p:sldLayoutId id="2147483811" r:id="rId3"/>
    <p:sldLayoutId id="2147483827" r:id="rId4"/>
    <p:sldLayoutId id="2147483815" r:id="rId5"/>
    <p:sldLayoutId id="2147483828" r:id="rId6"/>
    <p:sldLayoutId id="2147483823" r:id="rId7"/>
    <p:sldLayoutId id="2147483826" r:id="rId8"/>
    <p:sldLayoutId id="2147483822" r:id="rId9"/>
    <p:sldLayoutId id="2147483825" r:id="rId10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4.jpeg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4.jpeg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5" Type="http://schemas.openxmlformats.org/officeDocument/2006/relationships/image" Target="../media/image13.emf"/><Relationship Id="rId4" Type="http://schemas.openxmlformats.org/officeDocument/2006/relationships/image" Target="../media/image2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4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ho.int/ihr/publications/9789241565134_eng/en/" TargetMode="External"/><Relationship Id="rId3" Type="http://schemas.openxmlformats.org/officeDocument/2006/relationships/image" Target="../media/image13.emf"/><Relationship Id="rId7" Type="http://schemas.openxmlformats.org/officeDocument/2006/relationships/hyperlink" Target="https://apps.who.int/iris/bitstream/handle/10665/277191/9789241515122-eng.pdf?sequence=1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milms.fema.gov/IS0700b/curriculum/1.html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14.jpeg"/><Relationship Id="rId9" Type="http://schemas.openxmlformats.org/officeDocument/2006/relationships/hyperlink" Target="https://phil.cdc.gov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4.jpeg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4.jpeg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140wg.ang.af.mil/News/Photos/igphoto/2002285430/" TargetMode="External"/><Relationship Id="rId5" Type="http://schemas.openxmlformats.org/officeDocument/2006/relationships/image" Target="../media/image17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2"/>
                </a:solidFill>
              </a:rPr>
              <a:t>Operating an Emergency Operation Center: COVID-19 Considerations</a:t>
            </a:r>
          </a:p>
        </p:txBody>
      </p:sp>
      <p:pic>
        <p:nvPicPr>
          <p:cNvPr id="7172" name="Picture 6" descr="Logos of the United States Department of Health and Human Services and Centers for Disease Control and Preven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6325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64495B-5E96-AB4F-9EF5-67A2A61F951B}"/>
              </a:ext>
            </a:extLst>
          </p:cNvPr>
          <p:cNvSpPr/>
          <p:nvPr/>
        </p:nvSpPr>
        <p:spPr>
          <a:xfrm>
            <a:off x="0" y="3685747"/>
            <a:ext cx="1524000" cy="14006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A7F04BB3-97A8-B74B-8FAC-B928BE4139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5" y="3841750"/>
            <a:ext cx="869535" cy="62865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8A701EC-F404-6240-A6AF-E0CEF4188C08}"/>
              </a:ext>
            </a:extLst>
          </p:cNvPr>
          <p:cNvSpPr/>
          <p:nvPr/>
        </p:nvSpPr>
        <p:spPr>
          <a:xfrm>
            <a:off x="495300" y="4702175"/>
            <a:ext cx="4457700" cy="352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The mark “CDC” is owned by the US Dept. of Health and Human Services and is used with permission..</a:t>
            </a:r>
          </a:p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Use of this logo is not an endorsement by HHS or CDC of any particular product, service, or enterprise.</a:t>
            </a:r>
          </a:p>
        </p:txBody>
      </p:sp>
      <p:pic>
        <p:nvPicPr>
          <p:cNvPr id="10" name="Picture 9" descr="Georgetown Center for Global Health Science and Security — General ...">
            <a:extLst>
              <a:ext uri="{FF2B5EF4-FFF2-40B4-BE49-F238E27FC236}">
                <a16:creationId xmlns:a16="http://schemas.microsoft.com/office/drawing/2014/main" id="{A99F12F0-4BEC-41D3-9D65-A41A02E84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35589"/>
            <a:ext cx="1985555" cy="124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7826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Mode &amp; Watch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75504" y="1158875"/>
            <a:ext cx="7639291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During Watch Mode, the Watch Team is responsible for monitoring potential public health emergencies and reporting to the established authorities any significant threat to the safety of the population. </a:t>
            </a:r>
          </a:p>
          <a:p>
            <a:pPr>
              <a:buClr>
                <a:srgbClr val="006A71"/>
              </a:buClr>
            </a:pPr>
            <a:r>
              <a:rPr lang="en-US" dirty="0"/>
              <a:t>Watch Team refers to the members of the EOC staff that execute the activities associated with Watch Mode. </a:t>
            </a:r>
          </a:p>
        </p:txBody>
      </p:sp>
      <p:pic>
        <p:nvPicPr>
          <p:cNvPr id="6" name="Picture 5" descr="A person standing in a room&#10;&#10;Description automatically generated">
            <a:extLst>
              <a:ext uri="{FF2B5EF4-FFF2-40B4-BE49-F238E27FC236}">
                <a16:creationId xmlns:a16="http://schemas.microsoft.com/office/drawing/2014/main" id="{1321C0E4-41F7-834B-ABF0-459ECE61B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849" y="2812026"/>
            <a:ext cx="2972303" cy="19758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2074CA-319E-A342-8BEA-EE78AB0A8926}"/>
              </a:ext>
            </a:extLst>
          </p:cNvPr>
          <p:cNvSpPr/>
          <p:nvPr/>
        </p:nvSpPr>
        <p:spPr>
          <a:xfrm>
            <a:off x="0" y="4446824"/>
            <a:ext cx="1524000" cy="55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E93086F-8C3D-0F43-A901-1F1B034FEAF0}"/>
              </a:ext>
            </a:extLst>
          </p:cNvPr>
          <p:cNvSpPr/>
          <p:nvPr/>
        </p:nvSpPr>
        <p:spPr>
          <a:xfrm>
            <a:off x="914400" y="4431440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C0136E94-7BCB-C94D-83FB-8553859402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  <p:pic>
        <p:nvPicPr>
          <p:cNvPr id="10" name="Picture 9" descr="Georgetown Center for Global Health Science and Security — General ...">
            <a:extLst>
              <a:ext uri="{FF2B5EF4-FFF2-40B4-BE49-F238E27FC236}">
                <a16:creationId xmlns:a16="http://schemas.microsoft.com/office/drawing/2014/main" id="{E2BFA58D-B45E-48C4-B409-EE44ADCB4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3" b="25029"/>
          <a:stretch/>
        </p:blipFill>
        <p:spPr bwMode="auto">
          <a:xfrm>
            <a:off x="762000" y="4393515"/>
            <a:ext cx="1621200" cy="573780"/>
          </a:xfrm>
          <a:prstGeom prst="round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66178440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Mode &amp; Watch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21803" y="1158875"/>
            <a:ext cx="7639291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In the Watch Team, there are two primary positions: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Duty Officer</a:t>
            </a:r>
          </a:p>
          <a:p>
            <a:pPr lvl="2">
              <a:buClr>
                <a:srgbClr val="006A71"/>
              </a:buClr>
            </a:pPr>
            <a:r>
              <a:rPr lang="en-US" dirty="0"/>
              <a:t>Serves as the Watch Team Leader.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Emergency Communications Specialists or Watch Officers </a:t>
            </a:r>
          </a:p>
          <a:p>
            <a:pPr lvl="2">
              <a:buClr>
                <a:srgbClr val="006A71"/>
              </a:buClr>
            </a:pPr>
            <a:r>
              <a:rPr lang="en-US" dirty="0"/>
              <a:t>Serve as the primary communications operators for the EOC, whether telephonic or electronic.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376281-D69B-C344-A12F-8E4E4CAD55F5}"/>
              </a:ext>
            </a:extLst>
          </p:cNvPr>
          <p:cNvSpPr/>
          <p:nvPr/>
        </p:nvSpPr>
        <p:spPr>
          <a:xfrm>
            <a:off x="0" y="4446824"/>
            <a:ext cx="1524000" cy="55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A39547-A42C-C94D-97DD-8257190A6D8C}"/>
              </a:ext>
            </a:extLst>
          </p:cNvPr>
          <p:cNvSpPr/>
          <p:nvPr/>
        </p:nvSpPr>
        <p:spPr>
          <a:xfrm>
            <a:off x="914400" y="4431440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8A99D1A0-810D-B14D-8D65-C21D943137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  <p:pic>
        <p:nvPicPr>
          <p:cNvPr id="8" name="Picture 7" descr="Georgetown Center for Global Health Science and Security — General ...">
            <a:extLst>
              <a:ext uri="{FF2B5EF4-FFF2-40B4-BE49-F238E27FC236}">
                <a16:creationId xmlns:a16="http://schemas.microsoft.com/office/drawing/2014/main" id="{89B48561-2F5D-4F94-BC0E-FC72ED301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3" b="25029"/>
          <a:stretch/>
        </p:blipFill>
        <p:spPr bwMode="auto">
          <a:xfrm>
            <a:off x="762000" y="4393515"/>
            <a:ext cx="1621200" cy="573780"/>
          </a:xfrm>
          <a:prstGeom prst="round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139478873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486"/>
            <a:ext cx="8229600" cy="689591"/>
          </a:xfrm>
        </p:spPr>
        <p:txBody>
          <a:bodyPr/>
          <a:lstStyle/>
          <a:p>
            <a:r>
              <a:rPr lang="en-US" dirty="0"/>
              <a:t>Watch Mode Activities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EB6EA3-5227-CC4F-99C3-74B07DEBDDE3}"/>
              </a:ext>
            </a:extLst>
          </p:cNvPr>
          <p:cNvSpPr txBox="1">
            <a:spLocks/>
          </p:cNvSpPr>
          <p:nvPr/>
        </p:nvSpPr>
        <p:spPr bwMode="auto">
          <a:xfrm>
            <a:off x="810227" y="1181321"/>
            <a:ext cx="7639291" cy="296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DAA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2D2D2D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32E63"/>
              </a:buClr>
              <a:buFont typeface="Arial" panose="020B0604020202020204" pitchFamily="34" charset="0"/>
              <a:buChar char="–"/>
              <a:defRPr sz="2000" kern="1200">
                <a:solidFill>
                  <a:srgbClr val="2D2D2D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3B26"/>
              </a:buClr>
              <a:buFont typeface="Arial" panose="020B0604020202020204" pitchFamily="34" charset="0"/>
              <a:buChar char="•"/>
              <a:defRPr sz="2000" kern="1200">
                <a:solidFill>
                  <a:srgbClr val="2D2D2D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6A71"/>
              </a:buClr>
            </a:pPr>
            <a:r>
              <a:rPr lang="en-US" dirty="0"/>
              <a:t>Principal activities to be conducted during Watch Mode are: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Monitoring for any domestic and/or global public health threats.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Maintaining a daily log of significant events.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Monitoring EOC reports and email inbox, forwarding relevant information to the pertinent authorities.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Provide support and respond to requests for information in accordance with established protocols and standard operating procedures.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4425CD-C12F-FD47-A24B-15AD9188E604}"/>
              </a:ext>
            </a:extLst>
          </p:cNvPr>
          <p:cNvSpPr/>
          <p:nvPr/>
        </p:nvSpPr>
        <p:spPr>
          <a:xfrm>
            <a:off x="0" y="4446824"/>
            <a:ext cx="1524000" cy="55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4CD5DD-0B01-7542-858E-3B5AA67EC989}"/>
              </a:ext>
            </a:extLst>
          </p:cNvPr>
          <p:cNvSpPr/>
          <p:nvPr/>
        </p:nvSpPr>
        <p:spPr>
          <a:xfrm>
            <a:off x="914400" y="4431440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2FC34683-1BE3-0445-9091-36E93263F9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  <p:pic>
        <p:nvPicPr>
          <p:cNvPr id="9" name="Picture 8" descr="Georgetown Center for Global Health Science and Security — General ...">
            <a:extLst>
              <a:ext uri="{FF2B5EF4-FFF2-40B4-BE49-F238E27FC236}">
                <a16:creationId xmlns:a16="http://schemas.microsoft.com/office/drawing/2014/main" id="{7E8C084C-9812-4BA9-B210-9E5CBAA059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3" b="25029"/>
          <a:stretch/>
        </p:blipFill>
        <p:spPr bwMode="auto">
          <a:xfrm>
            <a:off x="762000" y="4393515"/>
            <a:ext cx="1621200" cy="573780"/>
          </a:xfrm>
          <a:prstGeom prst="round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167327964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6042" y="1158875"/>
            <a:ext cx="7611915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/>
              <a:t>Alert Mode maintains a similar posture as Watch Mode, but with an enhanced level of awareness and focus on a specific emerging event.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It corresponds to the early “stand up” or “standby” phase of activation. </a:t>
            </a:r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r>
              <a:rPr lang="en-US" sz="1800" dirty="0"/>
              <a:t>Jurisdictions without confirmed COVID-19 cases could consider maintaining readiness at Alert Mode, given the global scale of transmission.</a:t>
            </a: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5EA0E546-1F7E-4146-AC7F-18275D021C7C}"/>
              </a:ext>
            </a:extLst>
          </p:cNvPr>
          <p:cNvSpPr/>
          <p:nvPr/>
        </p:nvSpPr>
        <p:spPr>
          <a:xfrm>
            <a:off x="3139277" y="2290257"/>
            <a:ext cx="3221012" cy="1325237"/>
          </a:xfrm>
          <a:prstGeom prst="homePlate">
            <a:avLst/>
          </a:prstGeom>
          <a:solidFill>
            <a:srgbClr val="F0A82C"/>
          </a:solidFill>
          <a:ln>
            <a:solidFill>
              <a:srgbClr val="F0A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Alert Mode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7A311C-A935-5C4C-8D85-C90C08011D4A}"/>
              </a:ext>
            </a:extLst>
          </p:cNvPr>
          <p:cNvSpPr/>
          <p:nvPr/>
        </p:nvSpPr>
        <p:spPr>
          <a:xfrm>
            <a:off x="0" y="4446824"/>
            <a:ext cx="1524000" cy="55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1B8A70B-EBFA-9348-8E4C-451D3F5F9B68}"/>
              </a:ext>
            </a:extLst>
          </p:cNvPr>
          <p:cNvSpPr/>
          <p:nvPr/>
        </p:nvSpPr>
        <p:spPr>
          <a:xfrm>
            <a:off x="914400" y="4431440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7B940600-F494-AE4C-811E-0576DB1D03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  <p:pic>
        <p:nvPicPr>
          <p:cNvPr id="10" name="Picture 9" descr="Georgetown Center for Global Health Science and Security — General ...">
            <a:extLst>
              <a:ext uri="{FF2B5EF4-FFF2-40B4-BE49-F238E27FC236}">
                <a16:creationId xmlns:a16="http://schemas.microsoft.com/office/drawing/2014/main" id="{A418BAA6-F363-4229-82E7-C0A2A4A0EC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3" b="25029"/>
          <a:stretch/>
        </p:blipFill>
        <p:spPr bwMode="auto">
          <a:xfrm>
            <a:off x="762000" y="4393515"/>
            <a:ext cx="1621200" cy="573780"/>
          </a:xfrm>
          <a:prstGeom prst="round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253588350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566" y="1163042"/>
            <a:ext cx="7940233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Alert Mode results in: </a:t>
            </a:r>
          </a:p>
          <a:p>
            <a:pPr lvl="1"/>
            <a:r>
              <a:rPr lang="en-US" dirty="0"/>
              <a:t>Event-specific planning and initial mobilization of assets. </a:t>
            </a:r>
          </a:p>
          <a:p>
            <a:pPr lvl="2"/>
            <a:r>
              <a:rPr lang="en-US" dirty="0"/>
              <a:t>i.e. deployment of PPE to priority sites; training of laboratorians</a:t>
            </a:r>
          </a:p>
          <a:p>
            <a:pPr lvl="1"/>
            <a:r>
              <a:rPr lang="en-US" dirty="0"/>
              <a:t>Initiation of preparatory procedures for activating the Incident Management System (IMS)</a:t>
            </a:r>
          </a:p>
          <a:p>
            <a:pPr lvl="1"/>
            <a:r>
              <a:rPr lang="en-US" dirty="0"/>
              <a:t>Increased contact with external agencies and the deployment of staff to support daily operations.</a:t>
            </a:r>
          </a:p>
          <a:p>
            <a:pPr lvl="2"/>
            <a:r>
              <a:rPr lang="en-US" dirty="0"/>
              <a:t>“Just in time” refresher training</a:t>
            </a:r>
          </a:p>
          <a:p>
            <a:pPr lvl="2"/>
            <a:r>
              <a:rPr lang="en-US" dirty="0"/>
              <a:t>COVID-19 specific training</a:t>
            </a:r>
          </a:p>
        </p:txBody>
      </p:sp>
      <p:pic>
        <p:nvPicPr>
          <p:cNvPr id="5" name="Picture 4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F04284C4-8290-7343-890C-079DCD3DF1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12" y="3374116"/>
            <a:ext cx="2174424" cy="15205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4F5658-C723-C64F-8687-B0B22BDF5A37}"/>
              </a:ext>
            </a:extLst>
          </p:cNvPr>
          <p:cNvSpPr/>
          <p:nvPr/>
        </p:nvSpPr>
        <p:spPr>
          <a:xfrm>
            <a:off x="0" y="4446824"/>
            <a:ext cx="1524000" cy="55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1C96C88-D1E4-D44B-86C0-FE5580F45BC4}"/>
              </a:ext>
            </a:extLst>
          </p:cNvPr>
          <p:cNvSpPr/>
          <p:nvPr/>
        </p:nvSpPr>
        <p:spPr>
          <a:xfrm>
            <a:off x="914400" y="4431440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CC1817A6-6AC5-6043-A4D5-B397845BDF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  <p:pic>
        <p:nvPicPr>
          <p:cNvPr id="9" name="Picture 8" descr="Georgetown Center for Global Health Science and Security — General ...">
            <a:extLst>
              <a:ext uri="{FF2B5EF4-FFF2-40B4-BE49-F238E27FC236}">
                <a16:creationId xmlns:a16="http://schemas.microsoft.com/office/drawing/2014/main" id="{1E2D796D-B02C-4B76-AF4B-A7D9C01887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3" b="25029"/>
          <a:stretch/>
        </p:blipFill>
        <p:spPr bwMode="auto">
          <a:xfrm>
            <a:off x="762000" y="4393515"/>
            <a:ext cx="1621200" cy="573780"/>
          </a:xfrm>
          <a:prstGeom prst="round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204862081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6042" y="1158875"/>
            <a:ext cx="7637178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Response Mode refers to the activities required to manage the incident or emergency.</a:t>
            </a:r>
          </a:p>
          <a:p>
            <a:pPr>
              <a:buClr>
                <a:srgbClr val="006A71"/>
              </a:buClr>
            </a:pPr>
            <a:r>
              <a:rPr lang="en-US" dirty="0"/>
              <a:t>It corresponds to full activation of the EOC, including the IMS.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842614D1-0EA8-4344-AD17-62D14FFC38B3}"/>
              </a:ext>
            </a:extLst>
          </p:cNvPr>
          <p:cNvSpPr/>
          <p:nvPr/>
        </p:nvSpPr>
        <p:spPr>
          <a:xfrm>
            <a:off x="3127702" y="2272609"/>
            <a:ext cx="3221012" cy="1325237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Response Mode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0D922E-1BFD-3644-A086-5413DBA1B2E8}"/>
              </a:ext>
            </a:extLst>
          </p:cNvPr>
          <p:cNvSpPr/>
          <p:nvPr/>
        </p:nvSpPr>
        <p:spPr>
          <a:xfrm>
            <a:off x="0" y="4446824"/>
            <a:ext cx="1524000" cy="55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EE3917-A362-C746-BB36-A36BBD28C692}"/>
              </a:ext>
            </a:extLst>
          </p:cNvPr>
          <p:cNvSpPr/>
          <p:nvPr/>
        </p:nvSpPr>
        <p:spPr>
          <a:xfrm>
            <a:off x="914400" y="4431440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175E090B-32EF-2846-AEF5-9CB06CC12B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  <p:pic>
        <p:nvPicPr>
          <p:cNvPr id="10" name="Picture 9" descr="Georgetown Center for Global Health Science and Security — General ...">
            <a:extLst>
              <a:ext uri="{FF2B5EF4-FFF2-40B4-BE49-F238E27FC236}">
                <a16:creationId xmlns:a16="http://schemas.microsoft.com/office/drawing/2014/main" id="{B8431367-18D9-4619-87EA-3B0D2DC63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3" b="25029"/>
          <a:stretch/>
        </p:blipFill>
        <p:spPr bwMode="auto">
          <a:xfrm>
            <a:off x="762000" y="4393515"/>
            <a:ext cx="1621200" cy="573780"/>
          </a:xfrm>
          <a:prstGeom prst="round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168351817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4481" y="994283"/>
            <a:ext cx="7639291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950" dirty="0"/>
              <a:t>IMS provides a temporary organized structure that supports the response to the incident. 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The term “IMS Response” can be used when referring to the Response Mode. </a:t>
            </a:r>
          </a:p>
          <a:p>
            <a:pPr>
              <a:buClr>
                <a:srgbClr val="006A71"/>
              </a:buClr>
            </a:pPr>
            <a:r>
              <a:rPr lang="en-US" sz="1950" dirty="0"/>
              <a:t>Transitioning to an IMS response requires the establishment of the following: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Central point for information management. 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Routine communication channels to coordinate with other governmental agencies for response and the execution of potential missions.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A9F08-B182-5847-A415-F5A9E62CC75A}"/>
              </a:ext>
            </a:extLst>
          </p:cNvPr>
          <p:cNvSpPr/>
          <p:nvPr/>
        </p:nvSpPr>
        <p:spPr>
          <a:xfrm>
            <a:off x="0" y="4446824"/>
            <a:ext cx="1524000" cy="55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8BCEB0-33F2-0B4B-B1CF-BAF77DDB2EF7}"/>
              </a:ext>
            </a:extLst>
          </p:cNvPr>
          <p:cNvSpPr/>
          <p:nvPr/>
        </p:nvSpPr>
        <p:spPr>
          <a:xfrm>
            <a:off x="914400" y="4431440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2FDDD2EC-CF45-834F-A659-891566AD28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  <p:pic>
        <p:nvPicPr>
          <p:cNvPr id="8" name="Picture 7" descr="Georgetown Center for Global Health Science and Security — General ...">
            <a:extLst>
              <a:ext uri="{FF2B5EF4-FFF2-40B4-BE49-F238E27FC236}">
                <a16:creationId xmlns:a16="http://schemas.microsoft.com/office/drawing/2014/main" id="{3D2ACAE4-D778-4327-9F03-D86E4C87B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3" b="25029"/>
          <a:stretch/>
        </p:blipFill>
        <p:spPr bwMode="auto">
          <a:xfrm>
            <a:off x="762000" y="4393515"/>
            <a:ext cx="1621200" cy="573780"/>
          </a:xfrm>
          <a:prstGeom prst="round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257336250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Mode (</a:t>
            </a:r>
            <a:r>
              <a:rPr lang="en-US" sz="2000" dirty="0"/>
              <a:t>continued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4481" y="994283"/>
            <a:ext cx="7639291" cy="3341688"/>
          </a:xfrm>
        </p:spPr>
        <p:txBody>
          <a:bodyPr/>
          <a:lstStyle/>
          <a:p>
            <a:pPr lvl="1">
              <a:buClr>
                <a:srgbClr val="006A71"/>
              </a:buClr>
            </a:pPr>
            <a:r>
              <a:rPr lang="en-US" dirty="0"/>
              <a:t>Standardized internal reporting method to inform and coordinate information and resources with the lead Department/Ministry.</a:t>
            </a:r>
          </a:p>
          <a:p>
            <a:pPr>
              <a:buClr>
                <a:srgbClr val="006A71"/>
              </a:buClr>
            </a:pPr>
            <a:r>
              <a:rPr lang="en-US" dirty="0"/>
              <a:t>It is common to define different response “levels” within Response Mode, recognizing that different types of incidents will require different scales of response.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A9F08-B182-5847-A415-F5A9E62CC75A}"/>
              </a:ext>
            </a:extLst>
          </p:cNvPr>
          <p:cNvSpPr/>
          <p:nvPr/>
        </p:nvSpPr>
        <p:spPr>
          <a:xfrm>
            <a:off x="0" y="4446824"/>
            <a:ext cx="1524000" cy="55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8BCEB0-33F2-0B4B-B1CF-BAF77DDB2EF7}"/>
              </a:ext>
            </a:extLst>
          </p:cNvPr>
          <p:cNvSpPr/>
          <p:nvPr/>
        </p:nvSpPr>
        <p:spPr>
          <a:xfrm>
            <a:off x="914400" y="4431440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2FDDD2EC-CF45-834F-A659-891566AD28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  <p:pic>
        <p:nvPicPr>
          <p:cNvPr id="8" name="Picture 7" descr="Georgetown Center for Global Health Science and Security — General ...">
            <a:extLst>
              <a:ext uri="{FF2B5EF4-FFF2-40B4-BE49-F238E27FC236}">
                <a16:creationId xmlns:a16="http://schemas.microsoft.com/office/drawing/2014/main" id="{320F4286-03F8-4937-8134-493E31D6B7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3" b="25029"/>
          <a:stretch/>
        </p:blipFill>
        <p:spPr bwMode="auto">
          <a:xfrm>
            <a:off x="762000" y="4393515"/>
            <a:ext cx="1621200" cy="573780"/>
          </a:xfrm>
          <a:prstGeom prst="round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201664464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4481" y="994283"/>
            <a:ext cx="7639291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During the response, the EOC serves as the central public health incident management center for: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Coordinating and supporting staff (Management)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Planning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Operations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Logistics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Finance and administration</a:t>
            </a:r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A9F08-B182-5847-A415-F5A9E62CC75A}"/>
              </a:ext>
            </a:extLst>
          </p:cNvPr>
          <p:cNvSpPr/>
          <p:nvPr/>
        </p:nvSpPr>
        <p:spPr>
          <a:xfrm>
            <a:off x="0" y="4446824"/>
            <a:ext cx="1524000" cy="55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8BCEB0-33F2-0B4B-B1CF-BAF77DDB2EF7}"/>
              </a:ext>
            </a:extLst>
          </p:cNvPr>
          <p:cNvSpPr/>
          <p:nvPr/>
        </p:nvSpPr>
        <p:spPr>
          <a:xfrm>
            <a:off x="914400" y="4431440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2FDDD2EC-CF45-834F-A659-891566AD28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  <p:pic>
        <p:nvPicPr>
          <p:cNvPr id="8" name="Picture 7" descr="Georgetown Center for Global Health Science and Security — General ...">
            <a:extLst>
              <a:ext uri="{FF2B5EF4-FFF2-40B4-BE49-F238E27FC236}">
                <a16:creationId xmlns:a16="http://schemas.microsoft.com/office/drawing/2014/main" id="{A728B165-7CD7-43B9-9759-84802F8534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3" b="25029"/>
          <a:stretch/>
        </p:blipFill>
        <p:spPr bwMode="auto">
          <a:xfrm>
            <a:off x="762000" y="4393515"/>
            <a:ext cx="1621200" cy="573780"/>
          </a:xfrm>
          <a:prstGeom prst="round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409393498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Mode – Management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4481" y="994283"/>
            <a:ext cx="7639291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Management staff are responsible for the overall operation of the EOC and the coordination of response activities. These often include: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Public communication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Liaison with assisting agencies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Situation reporting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Resource mobilization</a:t>
            </a:r>
          </a:p>
          <a:p>
            <a:pPr>
              <a:buClr>
                <a:srgbClr val="006A71"/>
              </a:buClr>
            </a:pPr>
            <a:r>
              <a:rPr lang="en-US" dirty="0"/>
              <a:t>Essential roles include incident manager, EOC facility manager, and public communication officer. </a:t>
            </a:r>
          </a:p>
          <a:p>
            <a:pPr lvl="1">
              <a:buClr>
                <a:srgbClr val="006A71"/>
              </a:buClr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A9F08-B182-5847-A415-F5A9E62CC75A}"/>
              </a:ext>
            </a:extLst>
          </p:cNvPr>
          <p:cNvSpPr/>
          <p:nvPr/>
        </p:nvSpPr>
        <p:spPr>
          <a:xfrm>
            <a:off x="0" y="4446824"/>
            <a:ext cx="1524000" cy="55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8BCEB0-33F2-0B4B-B1CF-BAF77DDB2EF7}"/>
              </a:ext>
            </a:extLst>
          </p:cNvPr>
          <p:cNvSpPr/>
          <p:nvPr/>
        </p:nvSpPr>
        <p:spPr>
          <a:xfrm>
            <a:off x="914400" y="4431440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2FDDD2EC-CF45-834F-A659-891566AD28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  <p:pic>
        <p:nvPicPr>
          <p:cNvPr id="8" name="Picture 7" descr="Georgetown Center for Global Health Science and Security — General ...">
            <a:extLst>
              <a:ext uri="{FF2B5EF4-FFF2-40B4-BE49-F238E27FC236}">
                <a16:creationId xmlns:a16="http://schemas.microsoft.com/office/drawing/2014/main" id="{6EF954D1-227C-4EFD-BEFE-FE993754CE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3" b="25029"/>
          <a:stretch/>
        </p:blipFill>
        <p:spPr bwMode="auto">
          <a:xfrm>
            <a:off x="762000" y="4393515"/>
            <a:ext cx="1621200" cy="573780"/>
          </a:xfrm>
          <a:prstGeom prst="round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50474184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This presentation is intended to: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Discuss how an EOC operates</a:t>
            </a:r>
            <a:endParaRPr lang="en-US" dirty="0">
              <a:highlight>
                <a:srgbClr val="FFFF00"/>
              </a:highlight>
            </a:endParaRPr>
          </a:p>
          <a:p>
            <a:pPr lvl="1">
              <a:buClr>
                <a:srgbClr val="006A71"/>
              </a:buClr>
            </a:pPr>
            <a:r>
              <a:rPr lang="en-US" dirty="0"/>
              <a:t>Explain EOC modes and levels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Define EOC activities during operation, with an emphasis on the context of the COVID-19 response</a:t>
            </a:r>
            <a:r>
              <a:rPr lang="en-US" dirty="0">
                <a:highlight>
                  <a:srgbClr val="FFFF00"/>
                </a:highlight>
              </a:rPr>
              <a:t> </a:t>
            </a: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6EE926-F4F9-0541-9EF1-90585E807D3B}"/>
              </a:ext>
            </a:extLst>
          </p:cNvPr>
          <p:cNvSpPr/>
          <p:nvPr/>
        </p:nvSpPr>
        <p:spPr>
          <a:xfrm>
            <a:off x="0" y="4446824"/>
            <a:ext cx="1524000" cy="55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5F4380A-4B2F-5648-B017-FA001AE5D76F}"/>
              </a:ext>
            </a:extLst>
          </p:cNvPr>
          <p:cNvSpPr/>
          <p:nvPr/>
        </p:nvSpPr>
        <p:spPr>
          <a:xfrm>
            <a:off x="914400" y="4431440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0DA86087-4341-A945-8B0B-C428511795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  <p:pic>
        <p:nvPicPr>
          <p:cNvPr id="9" name="Picture 8" descr="Georgetown Center for Global Health Science and Security — General ...">
            <a:extLst>
              <a:ext uri="{FF2B5EF4-FFF2-40B4-BE49-F238E27FC236}">
                <a16:creationId xmlns:a16="http://schemas.microsoft.com/office/drawing/2014/main" id="{5A624550-6B17-4A1D-9C9C-83517A2F4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3" b="25029"/>
          <a:stretch/>
        </p:blipFill>
        <p:spPr bwMode="auto">
          <a:xfrm>
            <a:off x="762000" y="4393515"/>
            <a:ext cx="1621200" cy="573780"/>
          </a:xfrm>
          <a:prstGeom prst="round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207252904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Mode –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4481" y="994283"/>
            <a:ext cx="7639291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950" dirty="0"/>
              <a:t>The planning section is responsible for on-site and off-site planning to support the EOC. 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On-site refers to the assignment of available resources (human and material) to achieve maximum effect.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Off-site refers to activities to contain the event, such as mapping and deployment of resources. </a:t>
            </a:r>
          </a:p>
          <a:p>
            <a:pPr>
              <a:buClr>
                <a:srgbClr val="006A71"/>
              </a:buClr>
            </a:pPr>
            <a:r>
              <a:rPr lang="en-US" sz="1950" dirty="0"/>
              <a:t>Other planning responsibilities include: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Data collection and processing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Operational communication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Anticipating future events</a:t>
            </a:r>
          </a:p>
          <a:p>
            <a:pPr lvl="1">
              <a:buClr>
                <a:srgbClr val="006A71"/>
              </a:buClr>
            </a:pPr>
            <a:endParaRPr lang="en-US" sz="1950" dirty="0"/>
          </a:p>
          <a:p>
            <a:pPr lvl="1">
              <a:buClr>
                <a:srgbClr val="006A71"/>
              </a:buClr>
            </a:pPr>
            <a:endParaRPr lang="en-US" sz="19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A9F08-B182-5847-A415-F5A9E62CC75A}"/>
              </a:ext>
            </a:extLst>
          </p:cNvPr>
          <p:cNvSpPr/>
          <p:nvPr/>
        </p:nvSpPr>
        <p:spPr>
          <a:xfrm>
            <a:off x="0" y="4446824"/>
            <a:ext cx="1524000" cy="55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8BCEB0-33F2-0B4B-B1CF-BAF77DDB2EF7}"/>
              </a:ext>
            </a:extLst>
          </p:cNvPr>
          <p:cNvSpPr/>
          <p:nvPr/>
        </p:nvSpPr>
        <p:spPr>
          <a:xfrm>
            <a:off x="914400" y="4431440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2FDDD2EC-CF45-834F-A659-891566AD28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  <p:pic>
        <p:nvPicPr>
          <p:cNvPr id="8" name="Picture 7" descr="Georgetown Center for Global Health Science and Security — General ...">
            <a:extLst>
              <a:ext uri="{FF2B5EF4-FFF2-40B4-BE49-F238E27FC236}">
                <a16:creationId xmlns:a16="http://schemas.microsoft.com/office/drawing/2014/main" id="{46305EF1-FF2A-4B8A-902E-19CC2143F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3" b="25029"/>
          <a:stretch/>
        </p:blipFill>
        <p:spPr bwMode="auto">
          <a:xfrm>
            <a:off x="762000" y="4393515"/>
            <a:ext cx="1621200" cy="573780"/>
          </a:xfrm>
          <a:prstGeom prst="round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87769361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Mode –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4481" y="994282"/>
            <a:ext cx="7639291" cy="3498925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950" dirty="0"/>
              <a:t>The operations section is responsible for the coordination, use of resources and technical aspect of the response operations to the public health emergency. </a:t>
            </a:r>
          </a:p>
          <a:p>
            <a:pPr>
              <a:buClr>
                <a:srgbClr val="006A71"/>
              </a:buClr>
            </a:pPr>
            <a:r>
              <a:rPr lang="en-US" sz="1950" dirty="0"/>
              <a:t>Operations functions can include the following response activities: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Triage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Contact tracing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Disease surveillance 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Collection of epidemiological data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Community outreach and case management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Public health interventions  </a:t>
            </a:r>
          </a:p>
          <a:p>
            <a:pPr lvl="1">
              <a:buClr>
                <a:srgbClr val="006A71"/>
              </a:buClr>
            </a:pPr>
            <a:endParaRPr lang="en-US" sz="19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A9F08-B182-5847-A415-F5A9E62CC75A}"/>
              </a:ext>
            </a:extLst>
          </p:cNvPr>
          <p:cNvSpPr/>
          <p:nvPr/>
        </p:nvSpPr>
        <p:spPr>
          <a:xfrm>
            <a:off x="0" y="4446824"/>
            <a:ext cx="1524000" cy="55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8BCEB0-33F2-0B4B-B1CF-BAF77DDB2EF7}"/>
              </a:ext>
            </a:extLst>
          </p:cNvPr>
          <p:cNvSpPr/>
          <p:nvPr/>
        </p:nvSpPr>
        <p:spPr>
          <a:xfrm>
            <a:off x="914400" y="4431440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2FDDD2EC-CF45-834F-A659-891566AD28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  <p:pic>
        <p:nvPicPr>
          <p:cNvPr id="8" name="Picture 7" descr="Georgetown Center for Global Health Science and Security — General ...">
            <a:extLst>
              <a:ext uri="{FF2B5EF4-FFF2-40B4-BE49-F238E27FC236}">
                <a16:creationId xmlns:a16="http://schemas.microsoft.com/office/drawing/2014/main" id="{8444AD98-34D4-4122-B5A3-DC76A6EF83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3" b="25029"/>
          <a:stretch/>
        </p:blipFill>
        <p:spPr bwMode="auto">
          <a:xfrm>
            <a:off x="762000" y="4393515"/>
            <a:ext cx="1621200" cy="573780"/>
          </a:xfrm>
          <a:prstGeom prst="round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291799986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Mode –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4481" y="994282"/>
            <a:ext cx="7639291" cy="3498925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Logistics is responsible for the tactical and operational resources required for the response to the public health emergency. </a:t>
            </a:r>
          </a:p>
          <a:p>
            <a:pPr>
              <a:buClr>
                <a:srgbClr val="006A71"/>
              </a:buClr>
            </a:pPr>
            <a:r>
              <a:rPr lang="en-US" dirty="0"/>
              <a:t>These may include: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Facilities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Personnel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Equipment (PPE, medical equipment, testing reagents, etc.)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Services (responder support, security, patient transportation, etc.)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A9F08-B182-5847-A415-F5A9E62CC75A}"/>
              </a:ext>
            </a:extLst>
          </p:cNvPr>
          <p:cNvSpPr/>
          <p:nvPr/>
        </p:nvSpPr>
        <p:spPr>
          <a:xfrm>
            <a:off x="0" y="4446824"/>
            <a:ext cx="1524000" cy="55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8BCEB0-33F2-0B4B-B1CF-BAF77DDB2EF7}"/>
              </a:ext>
            </a:extLst>
          </p:cNvPr>
          <p:cNvSpPr/>
          <p:nvPr/>
        </p:nvSpPr>
        <p:spPr>
          <a:xfrm>
            <a:off x="914400" y="4431440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2FDDD2EC-CF45-834F-A659-891566AD28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  <p:pic>
        <p:nvPicPr>
          <p:cNvPr id="8" name="Picture 7" descr="Georgetown Center for Global Health Science and Security — General ...">
            <a:extLst>
              <a:ext uri="{FF2B5EF4-FFF2-40B4-BE49-F238E27FC236}">
                <a16:creationId xmlns:a16="http://schemas.microsoft.com/office/drawing/2014/main" id="{B43F814B-CCE6-4ABD-823B-9EBFF6C3BF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3" b="25029"/>
          <a:stretch/>
        </p:blipFill>
        <p:spPr bwMode="auto">
          <a:xfrm>
            <a:off x="762000" y="4393515"/>
            <a:ext cx="1621200" cy="573780"/>
          </a:xfrm>
          <a:prstGeom prst="round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255506312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Mode – Finance and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4481" y="994282"/>
            <a:ext cx="7639291" cy="3498925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The finance and administration section oversee all the financial and administrative tasks that facilitate the response to the emergency. </a:t>
            </a:r>
          </a:p>
          <a:p>
            <a:pPr>
              <a:buClr>
                <a:srgbClr val="006A71"/>
              </a:buClr>
            </a:pPr>
            <a:r>
              <a:rPr lang="en-US" dirty="0"/>
              <a:t>Some of these activities should include: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Establishing and monitoring budgets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Cash flow management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Resource costs tracking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Preparation of administrative records and contracts</a:t>
            </a:r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A9F08-B182-5847-A415-F5A9E62CC75A}"/>
              </a:ext>
            </a:extLst>
          </p:cNvPr>
          <p:cNvSpPr/>
          <p:nvPr/>
        </p:nvSpPr>
        <p:spPr>
          <a:xfrm>
            <a:off x="0" y="4446824"/>
            <a:ext cx="1524000" cy="55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8BCEB0-33F2-0B4B-B1CF-BAF77DDB2EF7}"/>
              </a:ext>
            </a:extLst>
          </p:cNvPr>
          <p:cNvSpPr/>
          <p:nvPr/>
        </p:nvSpPr>
        <p:spPr>
          <a:xfrm>
            <a:off x="914400" y="4431440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2FDDD2EC-CF45-834F-A659-891566AD28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  <p:pic>
        <p:nvPicPr>
          <p:cNvPr id="8" name="Picture 7" descr="Georgetown Center for Global Health Science and Security — General ...">
            <a:extLst>
              <a:ext uri="{FF2B5EF4-FFF2-40B4-BE49-F238E27FC236}">
                <a16:creationId xmlns:a16="http://schemas.microsoft.com/office/drawing/2014/main" id="{3C99CB55-8B7E-4367-B5A5-B8857B786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3" b="25029"/>
          <a:stretch/>
        </p:blipFill>
        <p:spPr bwMode="auto">
          <a:xfrm>
            <a:off x="762000" y="4393515"/>
            <a:ext cx="1621200" cy="573780"/>
          </a:xfrm>
          <a:prstGeom prst="round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7055091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Response Levels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80D4F82-59F9-B445-A589-CF9A39FE6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1F21ECA-10E9-814A-BD9F-6C5A5274C804}"/>
              </a:ext>
            </a:extLst>
          </p:cNvPr>
          <p:cNvSpPr/>
          <p:nvPr/>
        </p:nvSpPr>
        <p:spPr>
          <a:xfrm>
            <a:off x="0" y="4171950"/>
            <a:ext cx="1524000" cy="971550"/>
          </a:xfrm>
          <a:prstGeom prst="rect">
            <a:avLst/>
          </a:prstGeom>
          <a:solidFill>
            <a:srgbClr val="326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food&#10;&#10;Description automatically generated">
            <a:extLst>
              <a:ext uri="{FF2B5EF4-FFF2-40B4-BE49-F238E27FC236}">
                <a16:creationId xmlns:a16="http://schemas.microsoft.com/office/drawing/2014/main" id="{30EB4A08-B5DF-C248-BDA1-C2A443F4A2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B8AAEA-1C48-534D-AD4A-30819AB648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4" y="4646083"/>
            <a:ext cx="1032012" cy="143709"/>
          </a:xfrm>
          <a:prstGeom prst="rect">
            <a:avLst/>
          </a:prstGeom>
        </p:spPr>
      </p:pic>
      <p:pic>
        <p:nvPicPr>
          <p:cNvPr id="9" name="Picture 8" descr="Georgetown Center for Global Health Science and Security — General ...">
            <a:extLst>
              <a:ext uri="{FF2B5EF4-FFF2-40B4-BE49-F238E27FC236}">
                <a16:creationId xmlns:a16="http://schemas.microsoft.com/office/drawing/2014/main" id="{03576436-AEE4-42FF-9EB5-5EC6F32EF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3" b="25029"/>
          <a:stretch/>
        </p:blipFill>
        <p:spPr bwMode="auto">
          <a:xfrm>
            <a:off x="1676400" y="4030406"/>
            <a:ext cx="1621200" cy="759386"/>
          </a:xfrm>
          <a:prstGeom prst="round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31797441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Response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/>
              <a:t>An EOC’s response level (also sometimes referred to as “operational level”) will change over the course of its operation, resulting in either EOC deactivation or a change in response level. 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Transitioning from one EOC activation level to another is based on the required level of effort (increase or decrease) to effectively manage the public health risk.  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Response levels should be defined based on the EOC’s scope, mission, and available resources. </a:t>
            </a:r>
          </a:p>
        </p:txBody>
      </p:sp>
      <p:pic>
        <p:nvPicPr>
          <p:cNvPr id="4" name="Picture 3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A100B317-A6F7-E84A-AD26-B0F20E147A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20"/>
          <a:stretch/>
        </p:blipFill>
        <p:spPr>
          <a:xfrm>
            <a:off x="5632704" y="3355740"/>
            <a:ext cx="2777153" cy="1590295"/>
          </a:xfrm>
          <a:prstGeom prst="rect">
            <a:avLst/>
          </a:prstGeom>
        </p:spPr>
      </p:pic>
      <p:pic>
        <p:nvPicPr>
          <p:cNvPr id="6" name="Picture 5" descr="A room with a desk and chair&#10;&#10;Description automatically generated">
            <a:extLst>
              <a:ext uri="{FF2B5EF4-FFF2-40B4-BE49-F238E27FC236}">
                <a16:creationId xmlns:a16="http://schemas.microsoft.com/office/drawing/2014/main" id="{1B872218-02FB-1048-A11C-3E33CAE3D9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75" y="3355740"/>
            <a:ext cx="2261192" cy="15811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E9876D-9361-BE4A-9201-AA235BE1D00E}"/>
              </a:ext>
            </a:extLst>
          </p:cNvPr>
          <p:cNvSpPr/>
          <p:nvPr/>
        </p:nvSpPr>
        <p:spPr>
          <a:xfrm>
            <a:off x="0" y="4446824"/>
            <a:ext cx="1524000" cy="55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70D53CD-93F2-2F47-BCCF-3DFD09093552}"/>
              </a:ext>
            </a:extLst>
          </p:cNvPr>
          <p:cNvSpPr/>
          <p:nvPr/>
        </p:nvSpPr>
        <p:spPr>
          <a:xfrm>
            <a:off x="914400" y="4431440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6724DCD5-7ABF-074B-AFF8-6C57E1F2A6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  <p:pic>
        <p:nvPicPr>
          <p:cNvPr id="11" name="Picture 10" descr="Georgetown Center for Global Health Science and Security — General ...">
            <a:extLst>
              <a:ext uri="{FF2B5EF4-FFF2-40B4-BE49-F238E27FC236}">
                <a16:creationId xmlns:a16="http://schemas.microsoft.com/office/drawing/2014/main" id="{0A0F716E-63B2-4719-85F3-579020F95C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3" b="25029"/>
          <a:stretch/>
        </p:blipFill>
        <p:spPr bwMode="auto">
          <a:xfrm>
            <a:off x="762000" y="4393515"/>
            <a:ext cx="1621200" cy="573780"/>
          </a:xfrm>
          <a:prstGeom prst="round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99013437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2B0CBE0-D61B-3044-A7B8-E31799DAE779}"/>
              </a:ext>
            </a:extLst>
          </p:cNvPr>
          <p:cNvSpPr/>
          <p:nvPr/>
        </p:nvSpPr>
        <p:spPr>
          <a:xfrm>
            <a:off x="0" y="4446824"/>
            <a:ext cx="1524000" cy="55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D2BFB01-D668-154C-9453-B3135906819E}"/>
              </a:ext>
            </a:extLst>
          </p:cNvPr>
          <p:cNvSpPr/>
          <p:nvPr/>
        </p:nvSpPr>
        <p:spPr>
          <a:xfrm>
            <a:off x="914400" y="4431440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Operational Levels – Level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77853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950" dirty="0"/>
              <a:t>Level III – Lowest level of activation. 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EOC staff may assist with the response but it is largely handled by Ministry/health agency subject matter experts. 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The EOC should continue real-time monitoring of the situation. </a:t>
            </a:r>
          </a:p>
          <a:p>
            <a:pPr>
              <a:buClr>
                <a:srgbClr val="006A71"/>
              </a:buClr>
            </a:pPr>
            <a:r>
              <a:rPr lang="en-US" sz="1940" dirty="0"/>
              <a:t>For COVID-19, these activities might include:</a:t>
            </a:r>
          </a:p>
          <a:p>
            <a:pPr lvl="1">
              <a:buClr>
                <a:srgbClr val="006A71"/>
              </a:buClr>
            </a:pPr>
            <a:r>
              <a:rPr lang="en-US" sz="1940" dirty="0"/>
              <a:t>Real-time collection and analysis of case data</a:t>
            </a:r>
          </a:p>
          <a:p>
            <a:pPr lvl="1">
              <a:buClr>
                <a:srgbClr val="006A71"/>
              </a:buClr>
            </a:pPr>
            <a:r>
              <a:rPr lang="en-US" sz="1940" dirty="0"/>
              <a:t>Continuation of pre-event information flow</a:t>
            </a:r>
          </a:p>
          <a:p>
            <a:pPr lvl="2">
              <a:buClr>
                <a:srgbClr val="006A71"/>
              </a:buClr>
            </a:pPr>
            <a:r>
              <a:rPr lang="en-US" sz="1940" dirty="0"/>
              <a:t>Daily reports</a:t>
            </a:r>
          </a:p>
          <a:p>
            <a:pPr lvl="2">
              <a:buClr>
                <a:srgbClr val="006A71"/>
              </a:buClr>
            </a:pPr>
            <a:r>
              <a:rPr lang="en-US" sz="1940" dirty="0"/>
              <a:t>Development of alert messaging system and follow-up reporting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sz="1950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672E892F-E332-024C-8928-02DE32F131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  <p:pic>
        <p:nvPicPr>
          <p:cNvPr id="9" name="Picture 8" descr="Georgetown Center for Global Health Science and Security — General ...">
            <a:extLst>
              <a:ext uri="{FF2B5EF4-FFF2-40B4-BE49-F238E27FC236}">
                <a16:creationId xmlns:a16="http://schemas.microsoft.com/office/drawing/2014/main" id="{398B08A0-5623-4C47-90C6-0672F7ECE1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3" b="25029"/>
          <a:stretch/>
        </p:blipFill>
        <p:spPr bwMode="auto">
          <a:xfrm>
            <a:off x="762000" y="4393515"/>
            <a:ext cx="1621200" cy="573780"/>
          </a:xfrm>
          <a:prstGeom prst="round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138506025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5E33EF-4176-1241-858D-D41826019564}"/>
              </a:ext>
            </a:extLst>
          </p:cNvPr>
          <p:cNvSpPr txBox="1">
            <a:spLocks/>
          </p:cNvSpPr>
          <p:nvPr/>
        </p:nvSpPr>
        <p:spPr bwMode="auto">
          <a:xfrm>
            <a:off x="528506" y="2413039"/>
            <a:ext cx="8407150" cy="232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DAA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2D2D2D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32E63"/>
              </a:buClr>
              <a:buFont typeface="Arial" panose="020B0604020202020204" pitchFamily="34" charset="0"/>
              <a:buChar char="–"/>
              <a:defRPr sz="2000" kern="1200">
                <a:solidFill>
                  <a:srgbClr val="2D2D2D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3B26"/>
              </a:buClr>
              <a:buFont typeface="Arial" panose="020B0604020202020204" pitchFamily="34" charset="0"/>
              <a:buChar char="•"/>
              <a:defRPr sz="2000" kern="1200">
                <a:solidFill>
                  <a:srgbClr val="2D2D2D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006A71"/>
              </a:buClr>
            </a:pPr>
            <a:r>
              <a:rPr lang="en-US" sz="1950" dirty="0"/>
              <a:t>Activities conducted during Level III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Detection and surveillance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Contact tracing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Epidemiological and laboratory analysis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sz="1950" dirty="0"/>
          </a:p>
          <a:p>
            <a:pPr marL="457200" lvl="1" indent="0">
              <a:buClr>
                <a:srgbClr val="006A71"/>
              </a:buClr>
              <a:buNone/>
            </a:pPr>
            <a:endParaRPr lang="en-US" sz="1950" dirty="0"/>
          </a:p>
          <a:p>
            <a:pPr lvl="1">
              <a:buClr>
                <a:srgbClr val="006A71"/>
              </a:buClr>
            </a:pPr>
            <a:r>
              <a:rPr lang="en-US" sz="1950" dirty="0"/>
              <a:t>Point-of-entry monitoring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Public warning and implementation of protective measures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Protective equipment for responders and care providers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Pharmacological treatment</a:t>
            </a:r>
          </a:p>
          <a:p>
            <a:pPr marL="914400" lvl="2" indent="0">
              <a:buClr>
                <a:srgbClr val="006A71"/>
              </a:buClr>
              <a:buFont typeface="Arial" panose="020B0604020202020204" pitchFamily="34" charset="0"/>
              <a:buNone/>
            </a:pPr>
            <a:endParaRPr lang="en-US" sz="1950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Operational Levels – Level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77852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950" dirty="0"/>
              <a:t>Level II – Enhanced Activation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Involves a larger number of EOC personnel, working alongside Ministry/health agency experts</a:t>
            </a:r>
          </a:p>
          <a:p>
            <a:pPr>
              <a:buClr>
                <a:srgbClr val="006A71"/>
              </a:buClr>
            </a:pPr>
            <a:r>
              <a:rPr lang="en-US" sz="1950" dirty="0"/>
              <a:t>For COVID-19, these activities might include:</a:t>
            </a:r>
          </a:p>
          <a:p>
            <a:pPr marL="914400" lvl="2" indent="0">
              <a:buClr>
                <a:srgbClr val="006A71"/>
              </a:buClr>
              <a:buNone/>
            </a:pPr>
            <a:endParaRPr lang="en-US" sz="19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DFCEEC-EDBB-2743-86FD-0CC4E1F1FCDD}"/>
              </a:ext>
            </a:extLst>
          </p:cNvPr>
          <p:cNvSpPr txBox="1"/>
          <p:nvPr/>
        </p:nvSpPr>
        <p:spPr>
          <a:xfrm>
            <a:off x="5359078" y="2754775"/>
            <a:ext cx="3692325" cy="2152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BBA8CE-42C3-EE44-B912-E20049BBEF4A}"/>
              </a:ext>
            </a:extLst>
          </p:cNvPr>
          <p:cNvSpPr/>
          <p:nvPr/>
        </p:nvSpPr>
        <p:spPr>
          <a:xfrm>
            <a:off x="0" y="4446824"/>
            <a:ext cx="1524000" cy="55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6772F1-DD49-224A-9290-016151389CA0}"/>
              </a:ext>
            </a:extLst>
          </p:cNvPr>
          <p:cNvSpPr/>
          <p:nvPr/>
        </p:nvSpPr>
        <p:spPr>
          <a:xfrm>
            <a:off x="914400" y="4431440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58B76EF3-7F41-F84F-BD6C-73092E83F1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  <p:pic>
        <p:nvPicPr>
          <p:cNvPr id="11" name="Picture 10" descr="Georgetown Center for Global Health Science and Security — General ...">
            <a:extLst>
              <a:ext uri="{FF2B5EF4-FFF2-40B4-BE49-F238E27FC236}">
                <a16:creationId xmlns:a16="http://schemas.microsoft.com/office/drawing/2014/main" id="{7CC8821A-E5BA-43BE-AA98-987FB7EE1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3" b="25029"/>
          <a:stretch/>
        </p:blipFill>
        <p:spPr bwMode="auto">
          <a:xfrm>
            <a:off x="762000" y="4393515"/>
            <a:ext cx="1621200" cy="573780"/>
          </a:xfrm>
          <a:prstGeom prst="round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29012672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Operational Levels – Level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82069"/>
            <a:ext cx="857250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Level I – Full Activation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Level I is reserved for the largest scale responses to a major threat. </a:t>
            </a:r>
          </a:p>
          <a:p>
            <a:pPr>
              <a:buClr>
                <a:srgbClr val="006A71"/>
              </a:buClr>
            </a:pPr>
            <a:r>
              <a:rPr lang="en-US" dirty="0"/>
              <a:t>For COVID-19, these activities might include:</a:t>
            </a:r>
          </a:p>
          <a:p>
            <a:pPr lvl="1">
              <a:buClr>
                <a:srgbClr val="006A71"/>
              </a:buClr>
            </a:pPr>
            <a:r>
              <a:rPr lang="en-US" sz="1900" dirty="0"/>
              <a:t>All activities conducted during Level III and Level II</a:t>
            </a:r>
          </a:p>
          <a:p>
            <a:pPr lvl="1">
              <a:buClr>
                <a:srgbClr val="006A71"/>
              </a:buClr>
            </a:pPr>
            <a:r>
              <a:rPr lang="en-US" sz="1900" dirty="0"/>
              <a:t>24/7 staffing of the EOC, and/or establishment of additional field EOC sites to coordinate specific efforts. </a:t>
            </a:r>
          </a:p>
          <a:p>
            <a:pPr lvl="1">
              <a:buClr>
                <a:srgbClr val="006A71"/>
              </a:buClr>
            </a:pPr>
            <a:r>
              <a:rPr lang="en-US" sz="1900" dirty="0"/>
              <a:t>Deployment of specialized resources and units to manage response</a:t>
            </a:r>
          </a:p>
          <a:p>
            <a:pPr lvl="1">
              <a:buClr>
                <a:srgbClr val="006A71"/>
              </a:buClr>
            </a:pPr>
            <a:r>
              <a:rPr lang="en-US" sz="1900" dirty="0"/>
              <a:t>Cross-border or regional coordination</a:t>
            </a:r>
          </a:p>
          <a:p>
            <a:pPr lvl="1">
              <a:buClr>
                <a:srgbClr val="006A71"/>
              </a:buClr>
            </a:pPr>
            <a:r>
              <a:rPr lang="en-US" sz="1900" dirty="0"/>
              <a:t>Mass pharmaceutical prophylaxis or vaccination, if/when appropriate and available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sz="1800" dirty="0"/>
          </a:p>
          <a:p>
            <a:pPr lvl="1">
              <a:buClr>
                <a:srgbClr val="006A71"/>
              </a:buClr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D617CB-2F94-204F-A085-3753D4A8622E}"/>
              </a:ext>
            </a:extLst>
          </p:cNvPr>
          <p:cNvSpPr/>
          <p:nvPr/>
        </p:nvSpPr>
        <p:spPr>
          <a:xfrm>
            <a:off x="0" y="4446824"/>
            <a:ext cx="1524000" cy="55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4395F9-2834-FF42-AAF4-3ACFAB01248D}"/>
              </a:ext>
            </a:extLst>
          </p:cNvPr>
          <p:cNvSpPr/>
          <p:nvPr/>
        </p:nvSpPr>
        <p:spPr>
          <a:xfrm>
            <a:off x="914400" y="4431440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F1C3916-31D4-504D-929E-8FAE2B7F35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  <p:pic>
        <p:nvPicPr>
          <p:cNvPr id="8" name="Picture 7" descr="Georgetown Center for Global Health Science and Security — General ...">
            <a:extLst>
              <a:ext uri="{FF2B5EF4-FFF2-40B4-BE49-F238E27FC236}">
                <a16:creationId xmlns:a16="http://schemas.microsoft.com/office/drawing/2014/main" id="{B49F219A-70FD-424A-943E-542DCD4C98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3" b="25029"/>
          <a:stretch/>
        </p:blipFill>
        <p:spPr bwMode="auto">
          <a:xfrm>
            <a:off x="762000" y="4393515"/>
            <a:ext cx="1621200" cy="573780"/>
          </a:xfrm>
          <a:prstGeom prst="round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280842886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5558A-433C-D048-9BA7-BA6E4B37F536}"/>
              </a:ext>
            </a:extLst>
          </p:cNvPr>
          <p:cNvSpPr/>
          <p:nvPr/>
        </p:nvSpPr>
        <p:spPr>
          <a:xfrm>
            <a:off x="0" y="4446824"/>
            <a:ext cx="1524000" cy="55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5FD19E1-74EE-D74B-8A18-31AD92F39473}"/>
              </a:ext>
            </a:extLst>
          </p:cNvPr>
          <p:cNvSpPr/>
          <p:nvPr/>
        </p:nvSpPr>
        <p:spPr>
          <a:xfrm>
            <a:off x="914400" y="4431440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0B1A4E88-81B5-F449-96F5-45D7F32AE7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  <p:pic>
        <p:nvPicPr>
          <p:cNvPr id="8" name="Picture 7" descr="Georgetown Center for Global Health Science and Security — General ...">
            <a:extLst>
              <a:ext uri="{FF2B5EF4-FFF2-40B4-BE49-F238E27FC236}">
                <a16:creationId xmlns:a16="http://schemas.microsoft.com/office/drawing/2014/main" id="{857C7485-626B-4BFF-8351-F5A4664018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3" b="25029"/>
          <a:stretch/>
        </p:blipFill>
        <p:spPr bwMode="auto">
          <a:xfrm>
            <a:off x="762000" y="4393515"/>
            <a:ext cx="1621200" cy="573780"/>
          </a:xfrm>
          <a:prstGeom prst="roundRect">
            <a:avLst/>
          </a:prstGeom>
          <a:solidFill>
            <a:schemeClr val="tx2"/>
          </a:solidFill>
        </p:spPr>
      </p:pic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72360" y="900906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FEMA Emergency Management Institute (2018, June 25) </a:t>
            </a:r>
            <a:r>
              <a:rPr lang="en-US" i="1" dirty="0"/>
              <a:t>IS-700.B: An Introduction to the National Incident Management System. </a:t>
            </a:r>
            <a:r>
              <a:rPr lang="en-US" dirty="0"/>
              <a:t>Retrieved from </a:t>
            </a:r>
            <a:r>
              <a:rPr lang="en-US" dirty="0">
                <a:hlinkClick r:id="rId6"/>
              </a:rPr>
              <a:t>https://emilms.fema.gov/IS0700b/curriculum/1.html</a:t>
            </a:r>
            <a:endParaRPr lang="en-US" dirty="0"/>
          </a:p>
          <a:p>
            <a:pPr>
              <a:buClr>
                <a:srgbClr val="006A71"/>
              </a:buClr>
            </a:pPr>
            <a:r>
              <a:rPr lang="en-US" dirty="0"/>
              <a:t>WHO (2018) </a:t>
            </a:r>
            <a:r>
              <a:rPr lang="en-US" i="1" dirty="0"/>
              <a:t>Handbook for Developing a Public Health Emergency Operations Centre. </a:t>
            </a:r>
            <a:r>
              <a:rPr lang="en-US" dirty="0"/>
              <a:t>Retrieved from </a:t>
            </a:r>
            <a:r>
              <a:rPr lang="en-US" dirty="0">
                <a:hlinkClick r:id="rId7"/>
              </a:rPr>
              <a:t>https://apps.who.int/iris/bitstream/handle/10665/277191/9789241515122-eng.pdf?sequence=1</a:t>
            </a:r>
            <a:endParaRPr lang="en-US" dirty="0"/>
          </a:p>
          <a:p>
            <a:pPr>
              <a:buClr>
                <a:srgbClr val="006A71"/>
              </a:buClr>
            </a:pPr>
            <a:r>
              <a:rPr lang="en-US" dirty="0"/>
              <a:t>WHO (2015) </a:t>
            </a:r>
            <a:r>
              <a:rPr lang="en-US" i="1" dirty="0"/>
              <a:t>Framework for Public Health Emergency Operations </a:t>
            </a:r>
            <a:r>
              <a:rPr lang="en-US" i="1" dirty="0" err="1"/>
              <a:t>Centres</a:t>
            </a:r>
            <a:r>
              <a:rPr lang="en-US" dirty="0"/>
              <a:t>. </a:t>
            </a:r>
            <a:r>
              <a:rPr lang="en-US" dirty="0">
                <a:hlinkClick r:id="rId8"/>
              </a:rPr>
              <a:t>https://www.who.int/ihr/publications/9789241565134_eng/en/</a:t>
            </a:r>
            <a:r>
              <a:rPr lang="en-US" dirty="0"/>
              <a:t> </a:t>
            </a:r>
          </a:p>
          <a:p>
            <a:pPr>
              <a:buClr>
                <a:srgbClr val="006A71"/>
              </a:buClr>
            </a:pPr>
            <a:r>
              <a:rPr lang="en-US" dirty="0"/>
              <a:t>All photos retrieved from CDC's Public Health Image Library (accessed May 2020): </a:t>
            </a:r>
            <a:r>
              <a:rPr lang="en-US" dirty="0">
                <a:hlinkClick r:id="rId9"/>
              </a:rPr>
              <a:t>https://phil.cdc.gov/</a:t>
            </a: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749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The activation of an EOC assists with coordination and execution, preparedness and response activities for a public health emergency. </a:t>
            </a:r>
          </a:p>
          <a:p>
            <a:pPr>
              <a:buClr>
                <a:srgbClr val="006A71"/>
              </a:buClr>
            </a:pPr>
            <a:r>
              <a:rPr lang="en-US" dirty="0"/>
              <a:t>An EOC is activated based on the needs of the public health emergency.</a:t>
            </a:r>
          </a:p>
          <a:p>
            <a:pPr>
              <a:buClr>
                <a:srgbClr val="006A71"/>
              </a:buClr>
            </a:pPr>
            <a:r>
              <a:rPr lang="en-US" dirty="0"/>
              <a:t>EOC activities will vary depending on the mode and level of activation, as well as the type of threat or emergency being managed. </a:t>
            </a:r>
          </a:p>
          <a:p>
            <a:pPr>
              <a:buClr>
                <a:srgbClr val="006A71"/>
              </a:buClr>
            </a:pPr>
            <a:r>
              <a:rPr lang="en-US" dirty="0"/>
              <a:t>Additional details on the activation process of an EOC are provided in the “How do we activate our EOC” section. </a:t>
            </a:r>
          </a:p>
          <a:p>
            <a:pPr marL="0" indent="0">
              <a:buClr>
                <a:srgbClr val="006A71"/>
              </a:buClr>
              <a:buNone/>
            </a:pPr>
            <a:r>
              <a:rPr lang="en-US" dirty="0"/>
              <a:t> </a:t>
            </a:r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741903-A5DF-D044-8FB7-29A351D6F4AC}"/>
              </a:ext>
            </a:extLst>
          </p:cNvPr>
          <p:cNvSpPr/>
          <p:nvPr/>
        </p:nvSpPr>
        <p:spPr>
          <a:xfrm>
            <a:off x="0" y="4446824"/>
            <a:ext cx="1524000" cy="55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F3037F-A278-AA4A-9D11-02353B58F39D}"/>
              </a:ext>
            </a:extLst>
          </p:cNvPr>
          <p:cNvSpPr/>
          <p:nvPr/>
        </p:nvSpPr>
        <p:spPr>
          <a:xfrm>
            <a:off x="914400" y="4431440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D002B74B-CBBF-C041-AAF4-1E33F64B4E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  <p:pic>
        <p:nvPicPr>
          <p:cNvPr id="9" name="Picture 8" descr="Georgetown Center for Global Health Science and Security — General ...">
            <a:extLst>
              <a:ext uri="{FF2B5EF4-FFF2-40B4-BE49-F238E27FC236}">
                <a16:creationId xmlns:a16="http://schemas.microsoft.com/office/drawing/2014/main" id="{228F922D-67DE-4077-824E-175B84CB78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3" b="25029"/>
          <a:stretch/>
        </p:blipFill>
        <p:spPr bwMode="auto">
          <a:xfrm>
            <a:off x="762000" y="4393515"/>
            <a:ext cx="1621200" cy="573780"/>
          </a:xfrm>
          <a:prstGeom prst="round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247195664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46479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950" dirty="0"/>
              <a:t>The operational aspect of an EOC relies on the current state of the public health emergency. </a:t>
            </a:r>
          </a:p>
          <a:p>
            <a:pPr lvl="1">
              <a:buClr>
                <a:srgbClr val="006A71"/>
              </a:buClr>
            </a:pPr>
            <a:r>
              <a:rPr lang="en-US" sz="1950" dirty="0"/>
              <a:t>Assessing the threat and where it falls in terms of the EOC modes help determine the levels structure needed to manage the emergency.</a:t>
            </a:r>
            <a:endParaRPr lang="en-US" sz="1950" dirty="0">
              <a:solidFill>
                <a:srgbClr val="FF0000"/>
              </a:solidFill>
            </a:endParaRPr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  <p:pic>
        <p:nvPicPr>
          <p:cNvPr id="8" name="Picture 7" descr="A person sitting at a desk&#10;&#10;Description automatically generated">
            <a:extLst>
              <a:ext uri="{FF2B5EF4-FFF2-40B4-BE49-F238E27FC236}">
                <a16:creationId xmlns:a16="http://schemas.microsoft.com/office/drawing/2014/main" id="{0A8D1FA0-6389-814F-95E2-535A0A2C6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969" y="2688258"/>
            <a:ext cx="3554812" cy="23155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9B328D-6243-3944-8123-B6244BA9F302}"/>
              </a:ext>
            </a:extLst>
          </p:cNvPr>
          <p:cNvSpPr/>
          <p:nvPr/>
        </p:nvSpPr>
        <p:spPr>
          <a:xfrm>
            <a:off x="0" y="4446824"/>
            <a:ext cx="1524000" cy="55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E43BB9D-3C98-E840-AAB0-CDB83E990CBA}"/>
              </a:ext>
            </a:extLst>
          </p:cNvPr>
          <p:cNvSpPr/>
          <p:nvPr/>
        </p:nvSpPr>
        <p:spPr>
          <a:xfrm>
            <a:off x="914400" y="4431440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FEA98CF5-082D-7441-8E79-E7F75E00C4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  <p:pic>
        <p:nvPicPr>
          <p:cNvPr id="10" name="Picture 9" descr="Georgetown Center for Global Health Science and Security — General ...">
            <a:extLst>
              <a:ext uri="{FF2B5EF4-FFF2-40B4-BE49-F238E27FC236}">
                <a16:creationId xmlns:a16="http://schemas.microsoft.com/office/drawing/2014/main" id="{CB1D3CE8-B030-4126-BD05-D283A8578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3" b="25029"/>
          <a:stretch/>
        </p:blipFill>
        <p:spPr bwMode="auto">
          <a:xfrm>
            <a:off x="762000" y="4393515"/>
            <a:ext cx="1621200" cy="573780"/>
          </a:xfrm>
          <a:prstGeom prst="round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7951031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Modes and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950" dirty="0"/>
              <a:t>EOC modes and levels define the steps to follow and the actions to take to address a public health threat (i.e. COVID-19).</a:t>
            </a:r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98B85F-7FD8-A043-A358-BF801CC6F5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6" t="18925" r="12604" b="16106"/>
          <a:stretch/>
        </p:blipFill>
        <p:spPr>
          <a:xfrm>
            <a:off x="2150806" y="1884059"/>
            <a:ext cx="4842387" cy="26165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CFE4EE-0D40-7342-8028-57D0B0CA08C7}"/>
              </a:ext>
            </a:extLst>
          </p:cNvPr>
          <p:cNvSpPr/>
          <p:nvPr/>
        </p:nvSpPr>
        <p:spPr>
          <a:xfrm>
            <a:off x="0" y="4446824"/>
            <a:ext cx="1524000" cy="55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44D385-B8A4-0D45-B1E0-5C983DBF744C}"/>
              </a:ext>
            </a:extLst>
          </p:cNvPr>
          <p:cNvSpPr/>
          <p:nvPr/>
        </p:nvSpPr>
        <p:spPr>
          <a:xfrm>
            <a:off x="914400" y="4431440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7A466F7B-F9D8-0448-A52E-72B20B6B87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  <p:pic>
        <p:nvPicPr>
          <p:cNvPr id="9" name="Picture 8" descr="Georgetown Center for Global Health Science and Security — General ...">
            <a:extLst>
              <a:ext uri="{FF2B5EF4-FFF2-40B4-BE49-F238E27FC236}">
                <a16:creationId xmlns:a16="http://schemas.microsoft.com/office/drawing/2014/main" id="{70AC3FD9-D41A-42A3-BE1F-A4205F568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3" b="25029"/>
          <a:stretch/>
        </p:blipFill>
        <p:spPr bwMode="auto">
          <a:xfrm>
            <a:off x="762000" y="4393515"/>
            <a:ext cx="1621200" cy="573780"/>
          </a:xfrm>
          <a:prstGeom prst="round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3376623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Staff Healthy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82069"/>
            <a:ext cx="8572500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/>
              <a:t>To effectively conduct operations, EOC staff need to stay healthy.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EOCs can take preventive steps against the spread of COVID-19 and other illnesses through all operation modes. Depending on local risk and health guidance, EOCs can: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Limit occupancy (some EOC staff work from home)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Require distance between occupants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Screen entrants for symptoms (i.e.                                                                  temperature checks, checklists, etc.)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Require sick employees to stay home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Use masks or other face coverings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Clean workstations and office often</a:t>
            </a:r>
          </a:p>
          <a:p>
            <a:pPr lvl="1">
              <a:buClr>
                <a:srgbClr val="006A71"/>
              </a:buClr>
            </a:pPr>
            <a:endParaRPr lang="en-US" sz="1800" dirty="0"/>
          </a:p>
          <a:p>
            <a:pPr marL="457200" lvl="1" indent="0">
              <a:buClr>
                <a:srgbClr val="006A71"/>
              </a:buClr>
              <a:buNone/>
            </a:pPr>
            <a:endParaRPr lang="en-US" sz="1800" dirty="0"/>
          </a:p>
          <a:p>
            <a:pPr lvl="1">
              <a:buClr>
                <a:srgbClr val="006A71"/>
              </a:buClr>
            </a:pPr>
            <a:endParaRPr lang="en-US" sz="1800" dirty="0"/>
          </a:p>
          <a:p>
            <a:pPr lvl="1">
              <a:buClr>
                <a:srgbClr val="006A71"/>
              </a:buClr>
            </a:pPr>
            <a:endParaRPr lang="en-US" sz="1800" dirty="0"/>
          </a:p>
          <a:p>
            <a:pPr lvl="1">
              <a:buClr>
                <a:srgbClr val="006A71"/>
              </a:buClr>
            </a:pPr>
            <a:endParaRPr 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D617CB-2F94-204F-A085-3753D4A8622E}"/>
              </a:ext>
            </a:extLst>
          </p:cNvPr>
          <p:cNvSpPr/>
          <p:nvPr/>
        </p:nvSpPr>
        <p:spPr>
          <a:xfrm>
            <a:off x="0" y="4446824"/>
            <a:ext cx="1524000" cy="55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4395F9-2834-FF42-AAF4-3ACFAB01248D}"/>
              </a:ext>
            </a:extLst>
          </p:cNvPr>
          <p:cNvSpPr/>
          <p:nvPr/>
        </p:nvSpPr>
        <p:spPr>
          <a:xfrm>
            <a:off x="914400" y="4431440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F1C3916-31D4-504D-929E-8FAE2B7F35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  <p:pic>
        <p:nvPicPr>
          <p:cNvPr id="4" name="Picture 3" descr="A group of people standing in a room&#10;&#10;Description automatically generated">
            <a:extLst>
              <a:ext uri="{FF2B5EF4-FFF2-40B4-BE49-F238E27FC236}">
                <a16:creationId xmlns:a16="http://schemas.microsoft.com/office/drawing/2014/main" id="{A2BB0453-CA76-C644-9BEB-F2C08D33C6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265" y="2408651"/>
            <a:ext cx="2876316" cy="1917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244E66-BF05-404A-BAC0-B77796E3A943}"/>
              </a:ext>
            </a:extLst>
          </p:cNvPr>
          <p:cNvSpPr txBox="1"/>
          <p:nvPr/>
        </p:nvSpPr>
        <p:spPr>
          <a:xfrm>
            <a:off x="5422490" y="4394812"/>
            <a:ext cx="3283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John Rohrer/ U.S. Air National Guard</a:t>
            </a:r>
            <a:r>
              <a:rPr lang="en-US" sz="1100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9 April 2020. Denver EOC, Colorado, USA.</a:t>
            </a:r>
          </a:p>
        </p:txBody>
      </p:sp>
      <p:pic>
        <p:nvPicPr>
          <p:cNvPr id="10" name="Picture 9" descr="Georgetown Center for Global Health Science and Security — General ...">
            <a:extLst>
              <a:ext uri="{FF2B5EF4-FFF2-40B4-BE49-F238E27FC236}">
                <a16:creationId xmlns:a16="http://schemas.microsoft.com/office/drawing/2014/main" id="{4220D99B-8B17-4968-9496-17E5ACF483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3" b="25029"/>
          <a:stretch/>
        </p:blipFill>
        <p:spPr bwMode="auto">
          <a:xfrm>
            <a:off x="762000" y="4393515"/>
            <a:ext cx="1621200" cy="573780"/>
          </a:xfrm>
          <a:prstGeom prst="round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26823667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Operation Modes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7C2EA34-B476-C748-8CEB-AC8292BC9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63A7687-5829-104F-8A14-79F6C457AD35}"/>
              </a:ext>
            </a:extLst>
          </p:cNvPr>
          <p:cNvSpPr/>
          <p:nvPr/>
        </p:nvSpPr>
        <p:spPr>
          <a:xfrm>
            <a:off x="0" y="4171950"/>
            <a:ext cx="1524000" cy="971550"/>
          </a:xfrm>
          <a:prstGeom prst="rect">
            <a:avLst/>
          </a:prstGeom>
          <a:solidFill>
            <a:srgbClr val="326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food&#10;&#10;Description automatically generated">
            <a:extLst>
              <a:ext uri="{FF2B5EF4-FFF2-40B4-BE49-F238E27FC236}">
                <a16:creationId xmlns:a16="http://schemas.microsoft.com/office/drawing/2014/main" id="{0E4D84CB-ADB4-1F40-AFDC-CAD4377469F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7B8364-7783-1849-8F1C-20140167D7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4" y="4646083"/>
            <a:ext cx="1032012" cy="143709"/>
          </a:xfrm>
          <a:prstGeom prst="rect">
            <a:avLst/>
          </a:prstGeom>
        </p:spPr>
      </p:pic>
      <p:pic>
        <p:nvPicPr>
          <p:cNvPr id="8" name="Picture 7" descr="Georgetown Center for Global Health Science and Security — General ...">
            <a:extLst>
              <a:ext uri="{FF2B5EF4-FFF2-40B4-BE49-F238E27FC236}">
                <a16:creationId xmlns:a16="http://schemas.microsoft.com/office/drawing/2014/main" id="{58A129BA-47BE-40A9-BD78-2ADFA2596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3" b="25029"/>
          <a:stretch/>
        </p:blipFill>
        <p:spPr bwMode="auto">
          <a:xfrm>
            <a:off x="1676400" y="4030406"/>
            <a:ext cx="1621200" cy="759386"/>
          </a:xfrm>
          <a:prstGeom prst="round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0274638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9FE620-7F02-B245-98D5-29C8D753C1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128691"/>
              </p:ext>
            </p:extLst>
          </p:nvPr>
        </p:nvGraphicFramePr>
        <p:xfrm>
          <a:off x="457200" y="36195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hevron 4">
            <a:extLst>
              <a:ext uri="{FF2B5EF4-FFF2-40B4-BE49-F238E27FC236}">
                <a16:creationId xmlns:a16="http://schemas.microsoft.com/office/drawing/2014/main" id="{7C0D2020-4AEE-3140-91A4-986C7EE4DCF9}"/>
              </a:ext>
            </a:extLst>
          </p:cNvPr>
          <p:cNvSpPr txBox="1"/>
          <p:nvPr/>
        </p:nvSpPr>
        <p:spPr>
          <a:xfrm>
            <a:off x="3605697" y="895570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b="1" kern="1200" dirty="0">
                <a:solidFill>
                  <a:schemeClr val="bg2"/>
                </a:solidFill>
              </a:rPr>
              <a:t>Alert Mode</a:t>
            </a:r>
            <a:endParaRPr lang="en-US" sz="2000" b="1" kern="1200" dirty="0">
              <a:solidFill>
                <a:schemeClr val="bg2"/>
              </a:solidFill>
            </a:endParaRPr>
          </a:p>
        </p:txBody>
      </p:sp>
      <p:sp>
        <p:nvSpPr>
          <p:cNvPr id="17" name="Chevron 4">
            <a:extLst>
              <a:ext uri="{FF2B5EF4-FFF2-40B4-BE49-F238E27FC236}">
                <a16:creationId xmlns:a16="http://schemas.microsoft.com/office/drawing/2014/main" id="{F0389CA5-B6AC-DB45-AEC5-95490AA51CC0}"/>
              </a:ext>
            </a:extLst>
          </p:cNvPr>
          <p:cNvSpPr txBox="1"/>
          <p:nvPr/>
        </p:nvSpPr>
        <p:spPr>
          <a:xfrm>
            <a:off x="3613066" y="2272343"/>
            <a:ext cx="1932607" cy="12884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26670" bIns="533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b="1" dirty="0">
                <a:solidFill>
                  <a:schemeClr val="bg2"/>
                </a:solidFill>
              </a:rPr>
              <a:t>Watch</a:t>
            </a:r>
            <a:r>
              <a:rPr lang="fr-FR" sz="2000" b="1" kern="1200" dirty="0">
                <a:solidFill>
                  <a:schemeClr val="bg2"/>
                </a:solidFill>
              </a:rPr>
              <a:t> Mode</a:t>
            </a:r>
            <a:endParaRPr lang="en-US" sz="2000" b="1" kern="1200" dirty="0">
              <a:solidFill>
                <a:schemeClr val="bg2"/>
              </a:solidFill>
            </a:endParaRPr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10A99C26-FDDF-4F42-AD02-CB80C59809A9}"/>
              </a:ext>
            </a:extLst>
          </p:cNvPr>
          <p:cNvSpPr/>
          <p:nvPr/>
        </p:nvSpPr>
        <p:spPr>
          <a:xfrm>
            <a:off x="5465788" y="2210107"/>
            <a:ext cx="3221012" cy="1325237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        Response Mode</a:t>
            </a: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D25008AE-7B96-BD4F-B411-5E5D91134621}"/>
              </a:ext>
            </a:extLst>
          </p:cNvPr>
          <p:cNvSpPr/>
          <p:nvPr/>
        </p:nvSpPr>
        <p:spPr>
          <a:xfrm>
            <a:off x="2934058" y="2210105"/>
            <a:ext cx="3221012" cy="1325237"/>
          </a:xfrm>
          <a:prstGeom prst="homePlate">
            <a:avLst/>
          </a:prstGeom>
          <a:solidFill>
            <a:srgbClr val="F0A82C"/>
          </a:solidFill>
          <a:ln>
            <a:solidFill>
              <a:srgbClr val="F0A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Alert Mode</a:t>
            </a:r>
          </a:p>
        </p:txBody>
      </p:sp>
      <p:sp>
        <p:nvSpPr>
          <p:cNvPr id="22" name="Pentagon 21">
            <a:extLst>
              <a:ext uri="{FF2B5EF4-FFF2-40B4-BE49-F238E27FC236}">
                <a16:creationId xmlns:a16="http://schemas.microsoft.com/office/drawing/2014/main" id="{F3FF213B-2F8D-484F-BD24-679F5AB68BAC}"/>
              </a:ext>
            </a:extLst>
          </p:cNvPr>
          <p:cNvSpPr/>
          <p:nvPr/>
        </p:nvSpPr>
        <p:spPr>
          <a:xfrm>
            <a:off x="457200" y="2210105"/>
            <a:ext cx="3221012" cy="1325237"/>
          </a:xfrm>
          <a:prstGeom prst="homePlate">
            <a:avLst/>
          </a:prstGeom>
          <a:solidFill>
            <a:srgbClr val="55BF8B"/>
          </a:solidFill>
          <a:ln>
            <a:solidFill>
              <a:srgbClr val="55B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Watch Mode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115263C-3CFA-634A-AD42-1AFCB15AC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16398"/>
            <a:ext cx="8120743" cy="8353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Upon standing up an EOC, an activation or operational mode is implemented based on the requirements of the public health emergency at the time.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E2FC9A-5850-6A45-8BC9-C69EC7D3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Operation Modes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82DB22-9F60-5F49-A0DE-F7A0038598A0}"/>
              </a:ext>
            </a:extLst>
          </p:cNvPr>
          <p:cNvSpPr/>
          <p:nvPr/>
        </p:nvSpPr>
        <p:spPr>
          <a:xfrm>
            <a:off x="0" y="4446824"/>
            <a:ext cx="1524000" cy="55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6DE2ADA-BBAC-E643-90A5-CFA2C702006A}"/>
              </a:ext>
            </a:extLst>
          </p:cNvPr>
          <p:cNvSpPr/>
          <p:nvPr/>
        </p:nvSpPr>
        <p:spPr>
          <a:xfrm>
            <a:off x="914400" y="4431440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BE0FDEE3-4079-EB45-A23C-6B3F9013420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  <p:pic>
        <p:nvPicPr>
          <p:cNvPr id="14" name="Picture 13" descr="Georgetown Center for Global Health Science and Security — General ...">
            <a:extLst>
              <a:ext uri="{FF2B5EF4-FFF2-40B4-BE49-F238E27FC236}">
                <a16:creationId xmlns:a16="http://schemas.microsoft.com/office/drawing/2014/main" id="{69B63B03-B149-494B-A264-154F54A3A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3" b="25029"/>
          <a:stretch/>
        </p:blipFill>
        <p:spPr bwMode="auto">
          <a:xfrm>
            <a:off x="762000" y="4393515"/>
            <a:ext cx="1621200" cy="573780"/>
          </a:xfrm>
          <a:prstGeom prst="round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28089409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6042" y="1012571"/>
            <a:ext cx="7637178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/>
              <a:t>A comprehensive emergency management program entails constant monitoring of potential public health hazards and threats.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If monitoring is conducted through the EOC, Watch Mode aligns with day-to-day routine operations. </a:t>
            </a:r>
          </a:p>
          <a:p>
            <a:pPr lvl="1">
              <a:buClr>
                <a:srgbClr val="006A71"/>
              </a:buClr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  <a:p>
            <a:pPr lvl="1">
              <a:buClr>
                <a:srgbClr val="006A71"/>
              </a:buClr>
            </a:pPr>
            <a:endParaRPr lang="en-US" dirty="0"/>
          </a:p>
          <a:p>
            <a:pPr>
              <a:buClr>
                <a:srgbClr val="006A71"/>
              </a:buClr>
            </a:pPr>
            <a:r>
              <a:rPr lang="en-US" sz="1800" dirty="0"/>
              <a:t>Monitoring can also be carried out via a country or municipality’s routine operation and event-based surveillance systems. 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F5F9C694-6652-734E-9E3B-38B58B234020}"/>
              </a:ext>
            </a:extLst>
          </p:cNvPr>
          <p:cNvSpPr/>
          <p:nvPr/>
        </p:nvSpPr>
        <p:spPr>
          <a:xfrm>
            <a:off x="3162427" y="2297284"/>
            <a:ext cx="3221012" cy="1325237"/>
          </a:xfrm>
          <a:prstGeom prst="homePlate">
            <a:avLst/>
          </a:prstGeom>
          <a:solidFill>
            <a:srgbClr val="55BF8B"/>
          </a:solidFill>
          <a:ln>
            <a:solidFill>
              <a:srgbClr val="55B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Watch Mode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F153D2-64EE-4140-BE14-62C14625551D}"/>
              </a:ext>
            </a:extLst>
          </p:cNvPr>
          <p:cNvSpPr/>
          <p:nvPr/>
        </p:nvSpPr>
        <p:spPr>
          <a:xfrm>
            <a:off x="0" y="4446824"/>
            <a:ext cx="1524000" cy="556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421E238-5B3F-E344-BD6E-D469AEFF2188}"/>
              </a:ext>
            </a:extLst>
          </p:cNvPr>
          <p:cNvSpPr/>
          <p:nvPr/>
        </p:nvSpPr>
        <p:spPr>
          <a:xfrm>
            <a:off x="914400" y="4431440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2F508AFC-6CC0-5541-BFFD-D6AC3F1D93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  <p:pic>
        <p:nvPicPr>
          <p:cNvPr id="9" name="Picture 8" descr="Georgetown Center for Global Health Science and Security — General ...">
            <a:extLst>
              <a:ext uri="{FF2B5EF4-FFF2-40B4-BE49-F238E27FC236}">
                <a16:creationId xmlns:a16="http://schemas.microsoft.com/office/drawing/2014/main" id="{2391240D-49AA-4602-985E-47D71F8A3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3" b="25029"/>
          <a:stretch/>
        </p:blipFill>
        <p:spPr bwMode="auto">
          <a:xfrm>
            <a:off x="762000" y="4393515"/>
            <a:ext cx="1621200" cy="573780"/>
          </a:xfrm>
          <a:prstGeom prst="round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114922467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">
  <a:themeElements>
    <a:clrScheme name="Custom 2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2ff0146-47b4-4d51-8c1c-03266fcd63a2">Draft</Status>
    <_ip_UnifiedCompliancePolicyUIAction xmlns="http://schemas.microsoft.com/sharepoint/v3" xsi:nil="true"/>
    <TaxCatchAll xmlns="cd03f174-a395-49eb-8ee9-8d943e22f40d"/>
    <_ip_UnifiedCompliancePolicyProperties xmlns="http://schemas.microsoft.com/sharepoint/v3" xsi:nil="true"/>
    <_x0070_n49 xmlns="52ff0146-47b4-4d51-8c1c-03266fcd63a2">
      <UserInfo>
        <DisplayName/>
        <AccountId xsi:nil="true"/>
        <AccountType/>
      </UserInfo>
    </_x0070_n49>
    <TaxKeywordTaxHTField xmlns="cd03f174-a395-49eb-8ee9-8d943e22f40d">
      <Terms xmlns="http://schemas.microsoft.com/office/infopath/2007/PartnerControls"/>
    </TaxKeywordTaxHTField>
    <Catch xmlns="52ff0146-47b4-4d51-8c1c-03266fcd63a2">New Item</Catch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3BB87ED693489DF545C68D111AB5" ma:contentTypeVersion="19" ma:contentTypeDescription="Create a new document." ma:contentTypeScope="" ma:versionID="0a0c5dcb93ec546cb01c133f618cb45b">
  <xsd:schema xmlns:xsd="http://www.w3.org/2001/XMLSchema" xmlns:xs="http://www.w3.org/2001/XMLSchema" xmlns:p="http://schemas.microsoft.com/office/2006/metadata/properties" xmlns:ns1="http://schemas.microsoft.com/sharepoint/v3" xmlns:ns2="52ff0146-47b4-4d51-8c1c-03266fcd63a2" xmlns:ns3="cd03f174-a395-49eb-8ee9-8d943e22f40d" targetNamespace="http://schemas.microsoft.com/office/2006/metadata/properties" ma:root="true" ma:fieldsID="9adb54431f74084fbff2d7affc8261f9" ns1:_="" ns2:_="" ns3:_="">
    <xsd:import namespace="http://schemas.microsoft.com/sharepoint/v3"/>
    <xsd:import namespace="52ff0146-47b4-4d51-8c1c-03266fcd63a2"/>
    <xsd:import namespace="cd03f174-a395-49eb-8ee9-8d943e22f4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Status" minOccurs="0"/>
                <xsd:element ref="ns2:_x0070_n49" minOccurs="0"/>
                <xsd:element ref="ns3:TaxKeywordTaxHTField" minOccurs="0"/>
                <xsd:element ref="ns3:TaxCatchAll" minOccurs="0"/>
                <xsd:element ref="ns2:Catch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  <xsd:element name="PublishingStartDate" ma:index="26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27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ff0146-47b4-4d51-8c1c-03266fcd63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Status" ma:index="20" nillable="true" ma:displayName="Status" ma:default="Draft" ma:format="Dropdown" ma:internalName="Status">
      <xsd:simpleType>
        <xsd:restriction base="dms:Choice">
          <xsd:enumeration value="Draft"/>
          <xsd:enumeration value="Final"/>
        </xsd:restriction>
      </xsd:simpleType>
    </xsd:element>
    <xsd:element name="_x0070_n49" ma:index="21" nillable="true" ma:displayName="Person or Group" ma:list="UserInfo" ma:internalName="_x0070_n49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atch" ma:index="25" nillable="true" ma:displayName="Catch" ma:default="New Item" ma:indexed="true" ma:internalName="Catch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03f174-a395-49eb-8ee9-8d943e22f40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23" nillable="true" ma:taxonomy="true" ma:internalName="TaxKeywordTaxHTField" ma:taxonomyFieldName="TaxKeyword" ma:displayName="Enterprise Keywords" ma:fieldId="{23f27201-bee3-471e-b2e7-b64fd8b7ca38}" ma:taxonomyMulti="true" ma:sspId="9353dbe8-8260-4ccf-8219-3d2995e6fa1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4" nillable="true" ma:displayName="Taxonomy Catch All Column" ma:hidden="true" ma:list="{a3280506-6cd4-40ea-8d11-c5017f6a7f66}" ma:internalName="TaxCatchAll" ma:showField="CatchAllData" ma:web="cd03f174-a395-49eb-8ee9-8d943e22f4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1EED69-1140-472C-A4CE-95899EB62831}">
  <ds:schemaRefs>
    <ds:schemaRef ds:uri="http://www.w3.org/XML/1998/namespace"/>
    <ds:schemaRef ds:uri="http://schemas.microsoft.com/sharepoint/v3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52ff0146-47b4-4d51-8c1c-03266fcd63a2"/>
    <ds:schemaRef ds:uri="cd03f174-a395-49eb-8ee9-8d943e22f40d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1F9774B-38D7-4BDE-8639-79D86975ED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F7F637-52FE-4BCF-88BE-EE6CC42826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2ff0146-47b4-4d51-8c1c-03266fcd63a2"/>
    <ds:schemaRef ds:uri="cd03f174-a395-49eb-8ee9-8d943e22f4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7125</TotalTime>
  <Words>1667</Words>
  <Application>Microsoft Office PowerPoint</Application>
  <PresentationFormat>On-screen Show (16:9)</PresentationFormat>
  <Paragraphs>212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Myriad Web Pro</vt:lpstr>
      <vt:lpstr>Wingdings</vt:lpstr>
      <vt:lpstr>Calibri</vt:lpstr>
      <vt:lpstr>Arial</vt:lpstr>
      <vt:lpstr>Courier New</vt:lpstr>
      <vt:lpstr>Master</vt:lpstr>
      <vt:lpstr>Operating an Emergency Operation Center: COVID-19 Considerations</vt:lpstr>
      <vt:lpstr>Objectives</vt:lpstr>
      <vt:lpstr>EOC Activation</vt:lpstr>
      <vt:lpstr>EOC Operations</vt:lpstr>
      <vt:lpstr>EOC Modes and Levels</vt:lpstr>
      <vt:lpstr>Keeping Staff Healthy</vt:lpstr>
      <vt:lpstr>EOC Operation Modes</vt:lpstr>
      <vt:lpstr>EOC Operation Modes</vt:lpstr>
      <vt:lpstr>Watch Mode</vt:lpstr>
      <vt:lpstr>Watch Mode &amp; Watch Team</vt:lpstr>
      <vt:lpstr>Watch Mode &amp; Watch Team</vt:lpstr>
      <vt:lpstr>Watch Mode Activities</vt:lpstr>
      <vt:lpstr>Alert Mode</vt:lpstr>
      <vt:lpstr>Alert Mode</vt:lpstr>
      <vt:lpstr>Response Mode</vt:lpstr>
      <vt:lpstr>Response Mode</vt:lpstr>
      <vt:lpstr>Response Mode (continued) </vt:lpstr>
      <vt:lpstr>Response Mode</vt:lpstr>
      <vt:lpstr>Response Mode – Management Staff</vt:lpstr>
      <vt:lpstr>Response Mode – Planning</vt:lpstr>
      <vt:lpstr>Response Mode – Operations</vt:lpstr>
      <vt:lpstr>Response Mode – Logistics</vt:lpstr>
      <vt:lpstr>Response Mode – Finance and Administration</vt:lpstr>
      <vt:lpstr>EOC Response Levels</vt:lpstr>
      <vt:lpstr>EOC Response Levels</vt:lpstr>
      <vt:lpstr>EOC Operational Levels – Level III</vt:lpstr>
      <vt:lpstr>EOC Operational Levels – Level II</vt:lpstr>
      <vt:lpstr>EOC Operational Levels – Level I</vt:lpstr>
      <vt:lpstr>References</vt:lpstr>
      <vt:lpstr>PowerPoint Presentation</vt:lpstr>
    </vt:vector>
  </TitlesOfParts>
  <Company>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nCoV_template_PPT_GEN_PUB</dc:title>
  <dc:creator>Centers for Disease Control and Prevention</dc:creator>
  <cp:lastModifiedBy>Greiner, Ashley (CDC/DDPHSIS/CGH/DGHP)</cp:lastModifiedBy>
  <cp:revision>459</cp:revision>
  <dcterms:created xsi:type="dcterms:W3CDTF">2011-03-17T17:43:16Z</dcterms:created>
  <dcterms:modified xsi:type="dcterms:W3CDTF">2020-06-17T18:30:43Z</dcterms:modified>
  <cp:category>GS Emergency Response</cp:category>
  <cp:contentStatus>CS 315114-A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MSIP_Label_8af03ff0-41c5-4c41-b55e-fabb8fae94be_Enabled">
    <vt:lpwstr>True</vt:lpwstr>
  </property>
  <property fmtid="{D5CDD505-2E9C-101B-9397-08002B2CF9AE}" pid="4" name="MSIP_Label_8af03ff0-41c5-4c41-b55e-fabb8fae94be_SiteId">
    <vt:lpwstr>9ce70869-60db-44fd-abe8-d2767077fc8f</vt:lpwstr>
  </property>
  <property fmtid="{D5CDD505-2E9C-101B-9397-08002B2CF9AE}" pid="5" name="MSIP_Label_8af03ff0-41c5-4c41-b55e-fabb8fae94be_Owner">
    <vt:lpwstr>iwh2@cdc.gov</vt:lpwstr>
  </property>
  <property fmtid="{D5CDD505-2E9C-101B-9397-08002B2CF9AE}" pid="6" name="MSIP_Label_8af03ff0-41c5-4c41-b55e-fabb8fae94be_SetDate">
    <vt:lpwstr>2020-05-13T11:48:16.4330843Z</vt:lpwstr>
  </property>
  <property fmtid="{D5CDD505-2E9C-101B-9397-08002B2CF9AE}" pid="7" name="MSIP_Label_8af03ff0-41c5-4c41-b55e-fabb8fae94be_Name">
    <vt:lpwstr>Public</vt:lpwstr>
  </property>
  <property fmtid="{D5CDD505-2E9C-101B-9397-08002B2CF9AE}" pid="8" name="MSIP_Label_8af03ff0-41c5-4c41-b55e-fabb8fae94be_Application">
    <vt:lpwstr>Microsoft Azure Information Protection</vt:lpwstr>
  </property>
  <property fmtid="{D5CDD505-2E9C-101B-9397-08002B2CF9AE}" pid="9" name="MSIP_Label_8af03ff0-41c5-4c41-b55e-fabb8fae94be_ActionId">
    <vt:lpwstr>d740535d-eff5-4c0b-abd9-94bf992c01fe</vt:lpwstr>
  </property>
  <property fmtid="{D5CDD505-2E9C-101B-9397-08002B2CF9AE}" pid="10" name="MSIP_Label_8af03ff0-41c5-4c41-b55e-fabb8fae94be_Extended_MSFT_Method">
    <vt:lpwstr>Manual</vt:lpwstr>
  </property>
  <property fmtid="{D5CDD505-2E9C-101B-9397-08002B2CF9AE}" pid="11" name="Sensitivity">
    <vt:lpwstr>Public</vt:lpwstr>
  </property>
  <property fmtid="{D5CDD505-2E9C-101B-9397-08002B2CF9AE}" pid="12" name="ContentTypeId">
    <vt:lpwstr>0x010100BB263BB87ED693489DF545C68D111AB5</vt:lpwstr>
  </property>
  <property fmtid="{D5CDD505-2E9C-101B-9397-08002B2CF9AE}" pid="13" name="TaxKeyword">
    <vt:lpwstr/>
  </property>
</Properties>
</file>