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503030403020204" pitchFamily="34" charset="77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6" autoAdjust="0"/>
    <p:restoredTop sz="96208" autoAdjust="0"/>
  </p:normalViewPr>
  <p:slideViewPr>
    <p:cSldViewPr snapToGrid="0">
      <p:cViewPr>
        <p:scale>
          <a:sx n="151" d="100"/>
          <a:sy n="151" d="100"/>
        </p:scale>
        <p:origin x="304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focus of this presentation is on activating an Emergency Operations Center during the COVID-19 response.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objectives of this presentation are to: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dirty="0"/>
              <a:t>Discuss the Emergency Operations Center (EOC) activation process during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--Describe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--Explain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--Define EOC activation levels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2C9C13-9E79-114A-9F00-8670E4FE0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20A2AA-9E74-FC41-B24D-EF791AE6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95D7AA-1D73-134E-8488-F16B9BBD9053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A8027EC9-1747-7746-BC04-79219FFA77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A1E6BD-D2B9-8849-BAE2-7EB36AB8634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D91DAEC-286E-684E-8AA9-B760DBC9602B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7B238DA2-135F-BC48-9F9F-4661E12CBF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34BEB2D-AACA-574E-9355-223606B9C5F6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6DF82A0B-990A-5C4C-AF07-C8E0770774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A5507C-6A88-0C40-89BA-5905072815E9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4C4E73DD-B218-4D4F-AC00-B8ED089C8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9132A-7F82-A541-A42D-EF9E5849B3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77B652-05F2-A941-A03C-C073713F218E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68878973-9239-3640-93C4-EE2651BC5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27D539-0697-924C-9F41-0249B04409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E12FE7-27DF-964B-A9FA-707A30ADDF36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food&#10;&#10;Description automatically generated">
            <a:extLst>
              <a:ext uri="{FF2B5EF4-FFF2-40B4-BE49-F238E27FC236}">
                <a16:creationId xmlns:a16="http://schemas.microsoft.com/office/drawing/2014/main" id="{D6B1276E-B1DD-ED4C-822C-159FD81CB5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40FA29-C27C-0945-829A-121BDF3283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ihr/publications/9789241565134_eng/en/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Emergency Operations Center Activation: </a:t>
            </a:r>
            <a:br>
              <a:rPr lang="en-US" altLang="en-US" dirty="0"/>
            </a:br>
            <a:r>
              <a:rPr lang="en-US" altLang="en-US" dirty="0"/>
              <a:t>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3028" y="974980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Each country should have an established pre-determined criteria to consider if EOC activation is necessary, and at what level.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These criteria should be consistent with the International Health Regulations 2005 (IHR)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The following criteria are examples of what may trigger EOC activation: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National-level interest and priorities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Number of reported cases and/or deaths (based on previous threshold values; for high-priority diseases like COVID-19, the threshold could be one case)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International impact/Geographical dispersion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Public health threat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Exceeds the management/staffing capability of coordinating Department/Ministry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(PAT) Process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Determination is made based on  assessment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To 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Not to activate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309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 discussion will consider if the available data on the threat meet the criteria previously established by the country to activate the EOC, and at what level of response.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Response Mode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After determining that the activation of an EOC is necessary, an activation mode should be implemented based on the results of the assessment (i.e., the PAT Process).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Modes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/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2444350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The EOC is activated based on the needs of the public health emergency.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The activation modes and levels of an EOC can vary through the course of the emergency.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An EOC can be active (i.e., in watch mode) before reaching response mode, where the deployment of an Incident Management System (IMS) is required.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 all emergencies will experience the three activations modes.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Watch mode normally aligns with pre-incident activities. </a:t>
            </a:r>
          </a:p>
          <a:p>
            <a:pPr lvl="1"/>
            <a:r>
              <a:rPr lang="en-US" dirty="0"/>
              <a:t>EOC staff monitors conditions for events or incidents that might require a public health response (i.e., high or unexpected cases of COVID-19).</a:t>
            </a:r>
          </a:p>
          <a:p>
            <a:pPr lvl="1"/>
            <a:r>
              <a:rPr lang="en-US" dirty="0"/>
              <a:t>Core personnel conducts routine operations.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963143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Alert mode can occur pre-incident, incident, or post-incident.</a:t>
            </a:r>
          </a:p>
          <a:p>
            <a:pPr lvl="1"/>
            <a:r>
              <a:rPr lang="en-US" dirty="0"/>
              <a:t>Generally occurs when preparedness actions require involvement in advance of an event. </a:t>
            </a:r>
          </a:p>
          <a:p>
            <a:pPr lvl="1"/>
            <a:r>
              <a:rPr lang="en-US" dirty="0"/>
              <a:t>Results in an increased level of awareness, increased contact with external agencies, event-specific planning, and/or initial mobilization of assets.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44855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Response mode is associated with the incident activities.</a:t>
            </a:r>
          </a:p>
          <a:p>
            <a:pPr lvl="1"/>
            <a:r>
              <a:rPr lang="en-US" dirty="0"/>
              <a:t>Usually follows the recommendation generated from a Preliminary Assessment Team (PAT) process and/or at the direction of the Department/ Ministry Director or superiors. </a:t>
            </a:r>
          </a:p>
          <a:p>
            <a:pPr lvl="1"/>
            <a:r>
              <a:rPr lang="en-US" dirty="0"/>
              <a:t>Occurs when the Incident Management Systems (IMS) is activated.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and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Incident Management System refers to the temporary organization structure that is activated to support a response, regardless of cause, size, location, or complexity.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>
                <a:cs typeface="Calibri" panose="020F0502020204030204" pitchFamily="34" charset="0"/>
              </a:rPr>
              <a:t>See the “How do we organize a response” module for more details on IMS.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" y="2120917"/>
            <a:ext cx="5348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standardizes the response approach between all levels of government, the private sector, and non-governmental organizations.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relies on the deployment of trained personnel to efficiently coordinate the response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Discuss the Emergency Operations Center (EOC) activation process during the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Define EOC activation levels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In Response Mode, the level of effort will change over the course of time, resulting in either EOC deactivation or a change in activation levels. </a:t>
            </a:r>
          </a:p>
          <a:p>
            <a:pPr>
              <a:buClr>
                <a:srgbClr val="006A71"/>
              </a:buClr>
            </a:pPr>
            <a:r>
              <a:rPr lang="en-US" dirty="0"/>
              <a:t>Level of activity often increases as size, scope, and complexity of incident grows. </a:t>
            </a:r>
          </a:p>
          <a:p>
            <a:pPr>
              <a:buClr>
                <a:srgbClr val="006A71"/>
              </a:buClr>
            </a:pPr>
            <a:r>
              <a:rPr lang="en-US" dirty="0"/>
              <a:t>Transitioning from one EOC activation level to another is based on the level of effort (increase or decrease) required to manage the response. 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Does not necessarily refer to total number of personnel involved in response.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600" dirty="0"/>
          </a:p>
          <a:p>
            <a:pPr>
              <a:buClr>
                <a:srgbClr val="006A71"/>
              </a:buClr>
            </a:pPr>
            <a:r>
              <a:rPr lang="en-US" dirty="0"/>
              <a:t>Additional details on activities performed by the EOC in support of COVID-19 response are provided in the “How do we operate our EOC” section.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Awareness / Response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213777" y="1485900"/>
            <a:ext cx="2004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Level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Normal Operations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18480" y="1050008"/>
            <a:ext cx="47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Steady State   Partial Activation   Full Activation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Alert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760910" y="73288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Significance of the event increases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615404" y="4163556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Critical Information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Staffing Increases 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III – The lowest level of activation (Normal Operations/Steady State)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activated by default unless a higher level is specified during the EOC activation process.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EOC performs normal activities when no incident or specific risk or hazard has been identified.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II – Requires significant increase in staff (Enhanced Steady-State/Partial Activation)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Augmentation of personnel may be necessary due to the high case counts, multiple state involvement, increased media attention, and/or national leadership interest.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members/organizations are activated to monitor a credible threat, risk, or hazard and/or support the response to a new and potentially evolving incident. 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Levels – Level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Level I – The highest level of activation (Full Activation)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reserved for the largest scale responses, which require an agency- or Ministry-wide effort.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EOC team is activated, including personnel from all assisting agencies, to support the response to a major incident or credible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FEMA Emergency Management Institute (2018, June 25) </a:t>
            </a:r>
            <a:r>
              <a:rPr lang="en-US" sz="1800" i="1" dirty="0"/>
              <a:t>IS-700.B: An Introduction to the National Incident Management System. </a:t>
            </a:r>
            <a:r>
              <a:rPr lang="en-US" sz="1800" dirty="0"/>
              <a:t>Retrieved from </a:t>
            </a:r>
            <a:r>
              <a:rPr lang="en-US" sz="1800" dirty="0">
                <a:hlinkClick r:id="rId3"/>
              </a:rPr>
              <a:t>https://emilms.fema.gov/IS0700b/curriculum/1.html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(2018) </a:t>
            </a:r>
            <a:r>
              <a:rPr lang="en-US" sz="1800" i="1" dirty="0"/>
              <a:t>Handbook for Developing a Public Health Emergency Operations Centre. </a:t>
            </a:r>
            <a:r>
              <a:rPr lang="en-US" sz="1800" dirty="0"/>
              <a:t>Retrieved from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(2015) </a:t>
            </a:r>
            <a:r>
              <a:rPr lang="en-US" sz="1800" i="1" dirty="0"/>
              <a:t>Framework for Public Health Emergency Operations Centres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https://www.who.int/ihr/publications/9789241565134_eng/en/</a:t>
            </a:r>
            <a:r>
              <a:rPr lang="en-US" sz="1800" dirty="0"/>
              <a:t>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All photos retrieved from CDC's Public Health Image Library (accessed May 2020): </a:t>
            </a:r>
            <a:r>
              <a:rPr lang="en-US" sz="1800" dirty="0">
                <a:hlinkClick r:id="rId6"/>
              </a:rPr>
              <a:t>https://phil.cdc.gov/</a:t>
            </a: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Activation of the EOC enhances Department/Ministry ability to provide immediate response in the event of a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An activated EOC supports rapid response through various activities, including:</a:t>
            </a:r>
          </a:p>
          <a:p>
            <a:pPr lvl="1"/>
            <a:r>
              <a:rPr lang="en-US" dirty="0"/>
              <a:t>Mobilization of staff and resources</a:t>
            </a:r>
          </a:p>
          <a:p>
            <a:pPr lvl="1"/>
            <a:r>
              <a:rPr lang="en-US" dirty="0"/>
              <a:t>Organization of response actions</a:t>
            </a:r>
          </a:p>
          <a:p>
            <a:pPr lvl="1"/>
            <a:r>
              <a:rPr lang="en-US" dirty="0"/>
              <a:t>A centralized location of technical expertise and subject matter experts (SME) for decision making and the drafting of plans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activation of an EOC for a public health emergency can occur under the direction of the Department/Ministry Director or the recommendation for activation obtained from a Preliminary Assessment Team (PAT).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exact process for activation should be described in the Emergency Response Plan for the responsible health authority as well as the EOC’s own plan or handbook.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Preliminary Assessment Team (PAT) is a group of SMEs who are responsible for conducting an initial assessment of an incident or event.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The PAT includes the involvement and input of SMEs from the scientific community and the EOC general staff. </a:t>
            </a:r>
          </a:p>
          <a:p>
            <a:pPr>
              <a:buClr>
                <a:srgbClr val="006A71"/>
              </a:buClr>
            </a:pPr>
            <a:r>
              <a:rPr lang="en-US" dirty="0"/>
              <a:t>The process is initiated in response to a potential public health threat.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Achieving a preliminary assessment of the situation.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Identifying response activities and operations. </a:t>
            </a:r>
          </a:p>
          <a:p>
            <a:pPr>
              <a:buClr>
                <a:srgbClr val="006A71"/>
              </a:buClr>
            </a:pPr>
            <a:r>
              <a:rPr lang="en-US" dirty="0"/>
              <a:t>Recommending the activation (if necessary) of the EOC to support response activities for the potential public health threat, impact, and/or need for centrally managed response.</a:t>
            </a:r>
          </a:p>
          <a:p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Discussion Topics for Infectious Diseases like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are the known facts, unknown facts, and assessments?</a:t>
            </a:r>
          </a:p>
          <a:p>
            <a:pPr>
              <a:buClr>
                <a:srgbClr val="006A71"/>
              </a:buClr>
            </a:pPr>
            <a:r>
              <a:rPr lang="en-US" dirty="0"/>
              <a:t>How was the disease detected? Has the information been validated?</a:t>
            </a:r>
          </a:p>
          <a:p>
            <a:pPr>
              <a:buClr>
                <a:srgbClr val="006A71"/>
              </a:buClr>
            </a:pPr>
            <a:r>
              <a:rPr lang="en-US" dirty="0"/>
              <a:t>Where is the outbreak located and/ or which areas is it impacting?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deaths, serious cases requiring hospitalization, or other urgent impacts?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are the most common, less common, and serious symptoms?</a:t>
            </a:r>
          </a:p>
          <a:p>
            <a:pPr>
              <a:buClr>
                <a:srgbClr val="006A71"/>
              </a:buClr>
            </a:pPr>
            <a:r>
              <a:rPr lang="en-US" dirty="0"/>
              <a:t>What actions have been taken?  What actions need to be taken?</a:t>
            </a:r>
          </a:p>
          <a:p>
            <a:pPr>
              <a:buClr>
                <a:srgbClr val="006A71"/>
              </a:buClr>
            </a:pPr>
            <a:r>
              <a:rPr lang="en-US" dirty="0"/>
              <a:t>Are national or local media aware of the threat?  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Assessment Team Process:</a:t>
            </a:r>
            <a:br>
              <a:rPr lang="en-US" dirty="0"/>
            </a:br>
            <a:r>
              <a:rPr lang="en-US" sz="2400" dirty="0"/>
              <a:t>Discussion Topics for Infectious Diseases like COVID-19  </a:t>
            </a:r>
            <a:r>
              <a:rPr lang="en-US" sz="1800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Is there information that the international community and/or authorities can contribute to the assessment? 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unfilled critical intelligence or information needs?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the public be notified?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international authorities be notified?  </a:t>
            </a:r>
          </a:p>
          <a:p>
            <a:pPr>
              <a:buClr>
                <a:srgbClr val="006A71"/>
              </a:buClr>
            </a:pPr>
            <a:r>
              <a:rPr lang="en-US" dirty="0"/>
              <a:t>When does leadership need to be briefed, and by whom? </a:t>
            </a:r>
          </a:p>
          <a:p>
            <a:pPr>
              <a:buClr>
                <a:srgbClr val="006A71"/>
              </a:buClr>
            </a:pPr>
            <a:r>
              <a:rPr lang="en-US" dirty="0"/>
              <a:t>Information on future meetings and next steps.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1895</Words>
  <Application>Microsoft Macintosh PowerPoint</Application>
  <PresentationFormat>On-screen Show (16:9)</PresentationFormat>
  <Paragraphs>182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Arial</vt:lpstr>
      <vt:lpstr>Courier New</vt:lpstr>
      <vt:lpstr>Myriad Web Pro</vt:lpstr>
      <vt:lpstr>Calibri</vt:lpstr>
      <vt:lpstr>Master</vt:lpstr>
      <vt:lpstr>Emergency Operations Center Activation:  COVID-19 Considerations</vt:lpstr>
      <vt:lpstr>Objectives</vt:lpstr>
      <vt:lpstr>EOC Activation</vt:lpstr>
      <vt:lpstr>EOC Activation Process</vt:lpstr>
      <vt:lpstr>Preliminary Assessment Team </vt:lpstr>
      <vt:lpstr>Preliminary Assessment Team Process</vt:lpstr>
      <vt:lpstr>Preliminary Assessment Team Process: Objectives </vt:lpstr>
      <vt:lpstr>Preliminary Assessment Team Process:  Discussion Topics for Infectious Diseases like COVID-19</vt:lpstr>
      <vt:lpstr>Preliminary Assessment Team Process: Discussion Topics for Infectious Diseases like COVID-19  continued</vt:lpstr>
      <vt:lpstr>Activation Criteria</vt:lpstr>
      <vt:lpstr>Preliminary Assessment Team (PAT) Process</vt:lpstr>
      <vt:lpstr>EOC Activation Modes</vt:lpstr>
      <vt:lpstr>EOC Activation Modes</vt:lpstr>
      <vt:lpstr>EOC Activation Modes</vt:lpstr>
      <vt:lpstr>Watch Mode</vt:lpstr>
      <vt:lpstr>Alert Mode</vt:lpstr>
      <vt:lpstr>Response Mode</vt:lpstr>
      <vt:lpstr>Response Mode and IMS</vt:lpstr>
      <vt:lpstr>EOC Activation Levels</vt:lpstr>
      <vt:lpstr>EOC Activation Levels</vt:lpstr>
      <vt:lpstr>EOC Activation Levels</vt:lpstr>
      <vt:lpstr>EOC Activation Levels – Level III</vt:lpstr>
      <vt:lpstr>EOC Activation Levels – Level II</vt:lpstr>
      <vt:lpstr>EOC Activation Levels – Level I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354</cp:revision>
  <dcterms:created xsi:type="dcterms:W3CDTF">2011-03-17T17:43:16Z</dcterms:created>
  <dcterms:modified xsi:type="dcterms:W3CDTF">2020-06-26T18:54:22Z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