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08" r:id="rId4"/>
  </p:sldMasterIdLst>
  <p:notesMasterIdLst>
    <p:notesMasterId r:id="rId35"/>
  </p:notesMasterIdLst>
  <p:sldIdLst>
    <p:sldId id="257" r:id="rId5"/>
    <p:sldId id="298" r:id="rId6"/>
    <p:sldId id="258" r:id="rId7"/>
    <p:sldId id="311" r:id="rId8"/>
    <p:sldId id="312" r:id="rId9"/>
    <p:sldId id="313" r:id="rId10"/>
    <p:sldId id="287" r:id="rId11"/>
    <p:sldId id="288" r:id="rId12"/>
    <p:sldId id="290" r:id="rId13"/>
    <p:sldId id="303" r:id="rId14"/>
    <p:sldId id="304" r:id="rId15"/>
    <p:sldId id="305" r:id="rId16"/>
    <p:sldId id="307" r:id="rId17"/>
    <p:sldId id="306" r:id="rId18"/>
    <p:sldId id="309" r:id="rId19"/>
    <p:sldId id="319" r:id="rId20"/>
    <p:sldId id="320" r:id="rId21"/>
    <p:sldId id="289" r:id="rId22"/>
    <p:sldId id="315" r:id="rId23"/>
    <p:sldId id="316" r:id="rId24"/>
    <p:sldId id="317" r:id="rId25"/>
    <p:sldId id="321" r:id="rId26"/>
    <p:sldId id="322" r:id="rId27"/>
    <p:sldId id="282" r:id="rId28"/>
    <p:sldId id="286" r:id="rId29"/>
    <p:sldId id="291" r:id="rId30"/>
    <p:sldId id="293" r:id="rId31"/>
    <p:sldId id="294" r:id="rId32"/>
    <p:sldId id="300" r:id="rId33"/>
    <p:sldId id="323" r:id="rId34"/>
  </p:sldIdLst>
  <p:sldSz cx="9144000" cy="5143500" type="screen16x9"/>
  <p:notesSz cx="7315200" cy="96012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Myriad Web Pro" panose="020B0503030403020204" pitchFamily="34" charset="77"/>
      <p:regular r:id="rId40"/>
      <p:bold r:id="rId41"/>
      <p:italic r:id="rId42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ire Standley" initials="CS" lastIdx="10" clrIdx="0">
    <p:extLst>
      <p:ext uri="{19B8F6BF-5375-455C-9EA6-DF929625EA0E}">
        <p15:presenceInfo xmlns:p15="http://schemas.microsoft.com/office/powerpoint/2012/main" userId="d824ce3e42cc2a6c" providerId="Windows Live"/>
      </p:ext>
    </p:extLst>
  </p:cmAuthor>
  <p:cmAuthor id="2" name="Bilukha, Oleg (CDC/DDPHSIS/CGH/DGHP)" initials="BO(" lastIdx="4" clrIdx="1">
    <p:extLst>
      <p:ext uri="{19B8F6BF-5375-455C-9EA6-DF929625EA0E}">
        <p15:presenceInfo xmlns:p15="http://schemas.microsoft.com/office/powerpoint/2012/main" userId="S::OBB0-SU@cdc.gov::bfffa739-c4d3-47df-8e1c-5b39b98f2009" providerId="AD"/>
      </p:ext>
    </p:extLst>
  </p:cmAuthor>
  <p:cmAuthor id="3" name="Mafundikwa, Eunice (CDC/OCOO/OCIO)" initials="ME(" lastIdx="1" clrIdx="2">
    <p:extLst>
      <p:ext uri="{19B8F6BF-5375-455C-9EA6-DF929625EA0E}">
        <p15:presenceInfo xmlns:p15="http://schemas.microsoft.com/office/powerpoint/2012/main" userId="S::hen7@cdc.gov::07d4b77c-f967-49e3-803b-f0a25687ae27" providerId="AD"/>
      </p:ext>
    </p:extLst>
  </p:cmAuthor>
  <p:cmAuthor id="4" name="Grant, Llelwyn (CDC/OD/OADC)" initials="GL(" lastIdx="10" clrIdx="3">
    <p:extLst>
      <p:ext uri="{19B8F6BF-5375-455C-9EA6-DF929625EA0E}">
        <p15:presenceInfo xmlns:p15="http://schemas.microsoft.com/office/powerpoint/2012/main" userId="S::lcg7@cdc.gov::24c6e2b8-1039-4887-a0fc-c76d6166fe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2D"/>
    <a:srgbClr val="006A71"/>
    <a:srgbClr val="55BF8B"/>
    <a:srgbClr val="F0A82C"/>
    <a:srgbClr val="292B6E"/>
    <a:srgbClr val="FFFFFF"/>
    <a:srgbClr val="B01519"/>
    <a:srgbClr val="2D2C2C"/>
    <a:srgbClr val="FBAB1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64" autoAdjust="0"/>
    <p:restoredTop sz="87079" autoAdjust="0"/>
  </p:normalViewPr>
  <p:slideViewPr>
    <p:cSldViewPr snapToGrid="0">
      <p:cViewPr>
        <p:scale>
          <a:sx n="159" d="100"/>
          <a:sy n="159" d="100"/>
        </p:scale>
        <p:origin x="144" y="-3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4F3FA8-6D42-4CA4-8BC6-0DD841B8120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6422CC-8D0E-4E0F-9DAE-592D21BC1488}" type="pres">
      <dgm:prSet presAssocID="{CD4F3FA8-6D42-4CA4-8BC6-0DD841B81205}" presName="Name0" presStyleCnt="0">
        <dgm:presLayoutVars>
          <dgm:dir/>
          <dgm:resizeHandles val="exact"/>
        </dgm:presLayoutVars>
      </dgm:prSet>
      <dgm:spPr/>
    </dgm:pt>
  </dgm:ptLst>
  <dgm:cxnLst>
    <dgm:cxn modelId="{6D906671-28B7-4A82-B0AC-01AA9A355938}" type="presOf" srcId="{CD4F3FA8-6D42-4CA4-8BC6-0DD841B81205}" destId="{1D6422CC-8D0E-4E0F-9DAE-592D21BC148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3C03299-4BB1-4AD2-828F-715F084383AD}" type="datetimeFigureOut">
              <a:rPr lang="en-US"/>
              <a:pPr>
                <a:defRPr/>
              </a:pPr>
              <a:t>6/26/20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38CAEC-4554-485B-9189-C45C7447A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084AA2-EDF3-41B6-9BD5-4D1331E35CE7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12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52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86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49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92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9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70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40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50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5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34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2400"/>
              </a:spcAft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7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9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914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11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33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717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17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7569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36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7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14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028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35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74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1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78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jpeg"/><Relationship Id="rId7" Type="http://schemas.openxmlformats.org/officeDocument/2006/relationships/image" Target="../media/image4.png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g"/><Relationship Id="rId5" Type="http://schemas.openxmlformats.org/officeDocument/2006/relationships/image" Target="../media/image2.emf"/><Relationship Id="rId4" Type="http://schemas.openxmlformats.org/officeDocument/2006/relationships/image" Target="../media/image9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jpeg"/><Relationship Id="rId7" Type="http://schemas.openxmlformats.org/officeDocument/2006/relationships/image" Target="../media/image4.png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g"/><Relationship Id="rId5" Type="http://schemas.openxmlformats.org/officeDocument/2006/relationships/image" Target="../media/image2.emf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5F35E44-72CB-4AFA-8DA6-C89EBC957A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210658" y="966372"/>
            <a:ext cx="3684774" cy="34758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314325" y="0"/>
            <a:ext cx="8829676" cy="89557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522515" y="9097"/>
            <a:ext cx="8621486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522515" y="1026256"/>
            <a:ext cx="7617144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rgbClr val="2D2D2D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462555" y="1890634"/>
            <a:ext cx="7617144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rgbClr val="2D2D2D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EDCE1-A912-48DB-9E58-051F8752A375}"/>
              </a:ext>
            </a:extLst>
          </p:cNvPr>
          <p:cNvSpPr txBox="1"/>
          <p:nvPr userDrawn="1"/>
        </p:nvSpPr>
        <p:spPr>
          <a:xfrm>
            <a:off x="4962089" y="4510542"/>
            <a:ext cx="4181912" cy="400110"/>
          </a:xfrm>
          <a:prstGeom prst="rect">
            <a:avLst/>
          </a:prstGeom>
          <a:solidFill>
            <a:srgbClr val="FBAB18"/>
          </a:solidFill>
        </p:spPr>
        <p:txBody>
          <a:bodyPr wrap="square" rtlCol="0">
            <a:spAutoFit/>
          </a:bodyPr>
          <a:lstStyle/>
          <a:p>
            <a:pPr marL="28575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cdc.gov/coronavirus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00023D-2373-43F5-A4AA-FD7F91255A55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5925BE-9EF0-43F9-9D78-64BD587500CA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45E9D-1A1B-4F74-AD8C-354693087FC0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D42CB06-7F41-0D42-A8A2-F388ECF85F24}"/>
              </a:ext>
            </a:extLst>
          </p:cNvPr>
          <p:cNvSpPr/>
          <p:nvPr userDrawn="1"/>
        </p:nvSpPr>
        <p:spPr>
          <a:xfrm>
            <a:off x="495300" y="4702175"/>
            <a:ext cx="4457700" cy="35285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r>
              <a:rPr lang="en-US" sz="800" dirty="0">
                <a:solidFill>
                  <a:srgbClr val="2D2D2D"/>
                </a:solidFill>
                <a:latin typeface="Calibri" panose="020F0502020204030204" pitchFamily="34" charset="0"/>
              </a:rPr>
              <a:t>The mark “CDC” is owned by the US Dept. of Health and Human Services and is used with permission.</a:t>
            </a:r>
          </a:p>
          <a:p>
            <a:r>
              <a:rPr lang="en-US" sz="800" dirty="0">
                <a:solidFill>
                  <a:srgbClr val="2D2D2D"/>
                </a:solidFill>
                <a:latin typeface="Calibri" panose="020F0502020204030204" pitchFamily="34" charset="0"/>
              </a:rPr>
              <a:t>Use of this logo is not an endorsement by HHS or CDC of any particular product, service, or enterprise.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C224502-6691-EA4E-AF33-DD58E4233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8071" y="3752495"/>
            <a:ext cx="2202419" cy="779487"/>
          </a:xfrm>
          <a:prstGeom prst="roundRect">
            <a:avLst>
              <a:gd name="adj" fmla="val 20191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ED93A3D-3114-C941-934E-321870DB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030" y="3832697"/>
            <a:ext cx="86953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3044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2A43ECC-BBFF-4967-9F45-5667FFC0EE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54382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0D3640-523F-8341-A962-9AE5D401FF53}"/>
              </a:ext>
            </a:extLst>
          </p:cNvPr>
          <p:cNvSpPr/>
          <p:nvPr userDrawn="1"/>
        </p:nvSpPr>
        <p:spPr>
          <a:xfrm>
            <a:off x="5949003" y="4404774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picture containing food&#10;&#10;Description automatically generated">
            <a:extLst>
              <a:ext uri="{FF2B5EF4-FFF2-40B4-BE49-F238E27FC236}">
                <a16:creationId xmlns:a16="http://schemas.microsoft.com/office/drawing/2014/main" id="{ED4B5A9F-7664-3040-B6E5-F70F10C840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7913604" y="4354414"/>
            <a:ext cx="842588" cy="5108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E6062AF-4543-EF4F-895B-C45DA198DBE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543" y="4866336"/>
            <a:ext cx="875574" cy="12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537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685801" y="9097"/>
            <a:ext cx="8458200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1" y="1061976"/>
            <a:ext cx="7453858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685801" y="1890634"/>
            <a:ext cx="7393898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chemeClr val="tx2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3D0F8F-59A2-423C-A3F9-4CCC5E04EB88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2F05D3-C03C-45E4-9FA9-D106B2E80059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6CBDE1-9FE4-4D39-8D29-C02C77614B0D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3103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470DEDA-10D9-2C43-BB49-0825E63A66BC}"/>
              </a:ext>
            </a:extLst>
          </p:cNvPr>
          <p:cNvSpPr/>
          <p:nvPr userDrawn="1"/>
        </p:nvSpPr>
        <p:spPr>
          <a:xfrm>
            <a:off x="150416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food&#10;&#10;Description automatically generated">
            <a:extLst>
              <a:ext uri="{FF2B5EF4-FFF2-40B4-BE49-F238E27FC236}">
                <a16:creationId xmlns:a16="http://schemas.microsoft.com/office/drawing/2014/main" id="{F512A5F7-190E-7549-B636-2E609F28D4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87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274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0040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812E2BD-9BE5-0343-A91B-23ED98DB7BF4}"/>
              </a:ext>
            </a:extLst>
          </p:cNvPr>
          <p:cNvSpPr/>
          <p:nvPr userDrawn="1"/>
        </p:nvSpPr>
        <p:spPr>
          <a:xfrm>
            <a:off x="150416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 descr="A picture containing food&#10;&#10;Description automatically generated">
            <a:extLst>
              <a:ext uri="{FF2B5EF4-FFF2-40B4-BE49-F238E27FC236}">
                <a16:creationId xmlns:a16="http://schemas.microsoft.com/office/drawing/2014/main" id="{289252BE-994C-504F-A40C-9858F7F461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87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510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838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354DB4B-602B-0B4B-90CC-8153EE857C74}"/>
              </a:ext>
            </a:extLst>
          </p:cNvPr>
          <p:cNvSpPr/>
          <p:nvPr userDrawn="1"/>
        </p:nvSpPr>
        <p:spPr>
          <a:xfrm>
            <a:off x="417949" y="4030406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35F88C72-F00D-8A4F-A869-92A1C56EF4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2912518" y="4030406"/>
            <a:ext cx="996875" cy="602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5A6584-58A1-994A-AAC4-D7D77468312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18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960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1EDB832-85DB-47C2-990D-C76F1161C2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F873CC9-036A-0E44-83AF-3A8291A6982E}"/>
              </a:ext>
            </a:extLst>
          </p:cNvPr>
          <p:cNvSpPr/>
          <p:nvPr userDrawn="1"/>
        </p:nvSpPr>
        <p:spPr>
          <a:xfrm>
            <a:off x="417949" y="4030406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food&#10;&#10;Description automatically generated">
            <a:extLst>
              <a:ext uri="{FF2B5EF4-FFF2-40B4-BE49-F238E27FC236}">
                <a16:creationId xmlns:a16="http://schemas.microsoft.com/office/drawing/2014/main" id="{950134B6-614F-1643-B1E2-79275CD7B4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2912518" y="4030406"/>
            <a:ext cx="996875" cy="6020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BB1F25-495F-5747-843A-8986C4A7C6C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18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0105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08E3E0E-8007-4E08-9AE4-D29BCAE7C5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334256" y="175641"/>
            <a:ext cx="3684774" cy="3475844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E5F0004-7952-D947-836B-0EF949E19147}"/>
              </a:ext>
            </a:extLst>
          </p:cNvPr>
          <p:cNvSpPr/>
          <p:nvPr userDrawn="1"/>
        </p:nvSpPr>
        <p:spPr>
          <a:xfrm>
            <a:off x="5949003" y="4404774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picture containing food&#10;&#10;Description automatically generated">
            <a:extLst>
              <a:ext uri="{FF2B5EF4-FFF2-40B4-BE49-F238E27FC236}">
                <a16:creationId xmlns:a16="http://schemas.microsoft.com/office/drawing/2014/main" id="{695CA71D-359B-AB4C-A9A7-D8E33C9108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7913604" y="4354414"/>
            <a:ext cx="842588" cy="5108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21E1AED-7AAD-304A-907F-3A51E0DB8D7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543" y="4866336"/>
            <a:ext cx="875574" cy="12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429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96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24" r:id="rId2"/>
    <p:sldLayoutId id="2147483811" r:id="rId3"/>
    <p:sldLayoutId id="2147483827" r:id="rId4"/>
    <p:sldLayoutId id="2147483815" r:id="rId5"/>
    <p:sldLayoutId id="2147483828" r:id="rId6"/>
    <p:sldLayoutId id="2147483823" r:id="rId7"/>
    <p:sldLayoutId id="2147483826" r:id="rId8"/>
    <p:sldLayoutId id="2147483822" r:id="rId9"/>
    <p:sldLayoutId id="2147483825" r:id="rId10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milms.fema.gov/IS0700b/curriculum/1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hil.cdc.gov/" TargetMode="External"/><Relationship Id="rId5" Type="http://schemas.openxmlformats.org/officeDocument/2006/relationships/hyperlink" Target="https://www.who.int/ihr/publications/9789241565134_eng/en/" TargetMode="External"/><Relationship Id="rId4" Type="http://schemas.openxmlformats.org/officeDocument/2006/relationships/hyperlink" Target="https://apps.who.int/iris/bitstream/handle/10665/277191/9789241515122-eng.pdf?sequence=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140wg.ang.af.mil/News/Photos/igphoto/200228543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2"/>
                </a:solidFill>
              </a:rPr>
              <a:t>Operating an Emergency Operation Center: COVID-19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5227826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Mode &amp; Watch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75504" y="1158875"/>
            <a:ext cx="7639291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During Watch Mode, the Watch Team is responsible for monitoring potential public health emergencies and reporting to the established authorities any significant threat to the safety of the population. </a:t>
            </a:r>
          </a:p>
          <a:p>
            <a:pPr>
              <a:buClr>
                <a:srgbClr val="006A71"/>
              </a:buClr>
            </a:pPr>
            <a:r>
              <a:rPr lang="en-US" dirty="0"/>
              <a:t>Watch Team refers to the members of the EOC staff that execute the activities associated with Watch Mode. </a:t>
            </a:r>
          </a:p>
        </p:txBody>
      </p:sp>
      <p:pic>
        <p:nvPicPr>
          <p:cNvPr id="6" name="Picture 5" descr="A person standing in a room&#10;&#10;Description automatically generated">
            <a:extLst>
              <a:ext uri="{FF2B5EF4-FFF2-40B4-BE49-F238E27FC236}">
                <a16:creationId xmlns:a16="http://schemas.microsoft.com/office/drawing/2014/main" id="{1321C0E4-41F7-834B-ABF0-459ECE61B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849" y="2812026"/>
            <a:ext cx="2972303" cy="197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8440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Mode &amp; Watch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821803" y="1158875"/>
            <a:ext cx="7639291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In the Watch Team, there are two primary positions: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Duty Officer</a:t>
            </a:r>
          </a:p>
          <a:p>
            <a:pPr lvl="2">
              <a:buClr>
                <a:srgbClr val="006A71"/>
              </a:buClr>
            </a:pPr>
            <a:r>
              <a:rPr lang="en-US" dirty="0"/>
              <a:t>Serves as the Watch Team Leader.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Emergency Communications Specialists or Watch Officers </a:t>
            </a:r>
          </a:p>
          <a:p>
            <a:pPr lvl="2">
              <a:buClr>
                <a:srgbClr val="006A71"/>
              </a:buClr>
            </a:pPr>
            <a:r>
              <a:rPr lang="en-US" dirty="0"/>
              <a:t>Serve as the primary communications operators for the EOC, whether telephonic or electronic.  </a:t>
            </a:r>
          </a:p>
        </p:txBody>
      </p:sp>
    </p:spTree>
    <p:extLst>
      <p:ext uri="{BB962C8B-B14F-4D97-AF65-F5344CB8AC3E}">
        <p14:creationId xmlns:p14="http://schemas.microsoft.com/office/powerpoint/2010/main" val="139478873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486"/>
            <a:ext cx="8229600" cy="689591"/>
          </a:xfrm>
        </p:spPr>
        <p:txBody>
          <a:bodyPr/>
          <a:lstStyle/>
          <a:p>
            <a:r>
              <a:rPr lang="en-US" dirty="0"/>
              <a:t>Watch Mode Activities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EB6EA3-5227-CC4F-99C3-74B07DEBDDE3}"/>
              </a:ext>
            </a:extLst>
          </p:cNvPr>
          <p:cNvSpPr txBox="1">
            <a:spLocks/>
          </p:cNvSpPr>
          <p:nvPr/>
        </p:nvSpPr>
        <p:spPr bwMode="auto">
          <a:xfrm>
            <a:off x="810227" y="1181321"/>
            <a:ext cx="7639291" cy="296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DAA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2D2D2D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32E63"/>
              </a:buClr>
              <a:buFont typeface="Arial" panose="020B0604020202020204" pitchFamily="34" charset="0"/>
              <a:buChar char="–"/>
              <a:defRPr sz="2000" kern="1200">
                <a:solidFill>
                  <a:srgbClr val="2D2D2D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3B26"/>
              </a:buClr>
              <a:buFont typeface="Arial" panose="020B0604020202020204" pitchFamily="34" charset="0"/>
              <a:buChar char="•"/>
              <a:defRPr sz="2000" kern="1200">
                <a:solidFill>
                  <a:srgbClr val="2D2D2D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6A71"/>
              </a:buClr>
            </a:pPr>
            <a:r>
              <a:rPr lang="en-US" dirty="0"/>
              <a:t>Principal activities to be conducted during Watch Mode are: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Monitoring for any domestic and/or global public health threats.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Maintaining a daily log of significant events.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Monitoring EOC reports and email inbox, forwarding relevant information to the pertinent authorities.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Provide support and respond to requests for information in accordance with established protocols and standard operating procedures.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7964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6042" y="1158875"/>
            <a:ext cx="7611915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800" dirty="0"/>
              <a:t>Alert Mode maintains a similar posture as Watch Mode, but with an enhanced level of awareness and focus on a specific emerging event.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It corresponds to the early “stand up” or “standby” phase of activation. </a:t>
            </a:r>
          </a:p>
          <a:p>
            <a:pPr>
              <a:buClr>
                <a:srgbClr val="006A71"/>
              </a:buClr>
            </a:pPr>
            <a:endParaRPr lang="en-US" sz="1800" dirty="0"/>
          </a:p>
          <a:p>
            <a:pPr>
              <a:buClr>
                <a:srgbClr val="006A71"/>
              </a:buClr>
            </a:pPr>
            <a:endParaRPr lang="en-US" sz="1800" dirty="0"/>
          </a:p>
          <a:p>
            <a:pPr>
              <a:buClr>
                <a:srgbClr val="006A71"/>
              </a:buClr>
            </a:pPr>
            <a:endParaRPr lang="en-US" sz="1800" dirty="0"/>
          </a:p>
          <a:p>
            <a:pPr>
              <a:buClr>
                <a:srgbClr val="006A71"/>
              </a:buClr>
            </a:pPr>
            <a:endParaRPr lang="en-US" sz="1800" dirty="0"/>
          </a:p>
          <a:p>
            <a:pPr>
              <a:buClr>
                <a:srgbClr val="006A71"/>
              </a:buClr>
            </a:pPr>
            <a:endParaRPr lang="en-US" sz="1800" dirty="0"/>
          </a:p>
          <a:p>
            <a:pPr>
              <a:buClr>
                <a:srgbClr val="006A71"/>
              </a:buClr>
            </a:pPr>
            <a:r>
              <a:rPr lang="en-US" sz="1800" dirty="0"/>
              <a:t>Jurisdictions without confirmed COVID-19 cases could consider maintaining readiness at Alert Mode, given the global scale of transmission.</a:t>
            </a: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5EA0E546-1F7E-4146-AC7F-18275D021C7C}"/>
              </a:ext>
            </a:extLst>
          </p:cNvPr>
          <p:cNvSpPr/>
          <p:nvPr/>
        </p:nvSpPr>
        <p:spPr>
          <a:xfrm>
            <a:off x="3139277" y="2290257"/>
            <a:ext cx="3221012" cy="1325237"/>
          </a:xfrm>
          <a:prstGeom prst="homePlate">
            <a:avLst/>
          </a:prstGeom>
          <a:solidFill>
            <a:srgbClr val="F0A82C"/>
          </a:solidFill>
          <a:ln>
            <a:solidFill>
              <a:srgbClr val="F0A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Alert Mode</a:t>
            </a:r>
          </a:p>
        </p:txBody>
      </p:sp>
    </p:spTree>
    <p:extLst>
      <p:ext uri="{BB962C8B-B14F-4D97-AF65-F5344CB8AC3E}">
        <p14:creationId xmlns:p14="http://schemas.microsoft.com/office/powerpoint/2010/main" val="253588350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46566" y="1163042"/>
            <a:ext cx="7940233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Alert Mode results in: </a:t>
            </a:r>
          </a:p>
          <a:p>
            <a:pPr lvl="1"/>
            <a:r>
              <a:rPr lang="en-US" dirty="0"/>
              <a:t>Event-specific planning and initial mobilization of assets. </a:t>
            </a:r>
          </a:p>
          <a:p>
            <a:pPr lvl="2"/>
            <a:r>
              <a:rPr lang="en-US" dirty="0"/>
              <a:t>i.e. deployment of PPE to priority sites; training of laboratorians</a:t>
            </a:r>
          </a:p>
          <a:p>
            <a:pPr lvl="1"/>
            <a:r>
              <a:rPr lang="en-US" dirty="0"/>
              <a:t>Initiation of preparatory procedures for activating the Incident Management System (IMS)</a:t>
            </a:r>
          </a:p>
          <a:p>
            <a:pPr lvl="1"/>
            <a:r>
              <a:rPr lang="en-US" dirty="0"/>
              <a:t>Increased contact with external agencies and the deployment of staff to support daily operations.</a:t>
            </a:r>
          </a:p>
          <a:p>
            <a:pPr lvl="2"/>
            <a:r>
              <a:rPr lang="en-US" dirty="0"/>
              <a:t>“Just in time” refresher training</a:t>
            </a:r>
          </a:p>
          <a:p>
            <a:pPr lvl="2"/>
            <a:r>
              <a:rPr lang="en-US" dirty="0"/>
              <a:t>COVID-19 specific training</a:t>
            </a:r>
          </a:p>
        </p:txBody>
      </p:sp>
      <p:pic>
        <p:nvPicPr>
          <p:cNvPr id="5" name="Picture 4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F04284C4-8290-7343-890C-079DCD3DF1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12" y="3374116"/>
            <a:ext cx="2174424" cy="152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81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6042" y="1158875"/>
            <a:ext cx="7637178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Response Mode refers to the activities required to manage the incident or emergency.</a:t>
            </a:r>
          </a:p>
          <a:p>
            <a:pPr>
              <a:buClr>
                <a:srgbClr val="006A71"/>
              </a:buClr>
            </a:pPr>
            <a:r>
              <a:rPr lang="en-US" dirty="0"/>
              <a:t>It corresponds to full activation of the EOC, including the IMS.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842614D1-0EA8-4344-AD17-62D14FFC38B3}"/>
              </a:ext>
            </a:extLst>
          </p:cNvPr>
          <p:cNvSpPr/>
          <p:nvPr/>
        </p:nvSpPr>
        <p:spPr>
          <a:xfrm>
            <a:off x="3127702" y="2272609"/>
            <a:ext cx="3221012" cy="1325237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Response Mode</a:t>
            </a:r>
          </a:p>
        </p:txBody>
      </p:sp>
    </p:spTree>
    <p:extLst>
      <p:ext uri="{BB962C8B-B14F-4D97-AF65-F5344CB8AC3E}">
        <p14:creationId xmlns:p14="http://schemas.microsoft.com/office/powerpoint/2010/main" val="168351817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4481" y="994283"/>
            <a:ext cx="7639291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950" dirty="0"/>
              <a:t>IMS provides a temporary organized structure that supports the response to the incident. 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The term “IMS Response” can be used when referring to the Response Mode. </a:t>
            </a:r>
          </a:p>
          <a:p>
            <a:pPr>
              <a:buClr>
                <a:srgbClr val="006A71"/>
              </a:buClr>
            </a:pPr>
            <a:r>
              <a:rPr lang="en-US" sz="1950" dirty="0"/>
              <a:t>Transitioning to an IMS response requires the establishment of the following: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Central point for information management. 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Routine communication channels to coordinate with other governmental agencies for response and the execution of potential missions. </a:t>
            </a:r>
          </a:p>
        </p:txBody>
      </p:sp>
    </p:spTree>
    <p:extLst>
      <p:ext uri="{BB962C8B-B14F-4D97-AF65-F5344CB8AC3E}">
        <p14:creationId xmlns:p14="http://schemas.microsoft.com/office/powerpoint/2010/main" val="257336250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Mode (</a:t>
            </a:r>
            <a:r>
              <a:rPr lang="en-US" sz="2000" dirty="0"/>
              <a:t>continued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4481" y="994283"/>
            <a:ext cx="7639291" cy="3341688"/>
          </a:xfrm>
        </p:spPr>
        <p:txBody>
          <a:bodyPr/>
          <a:lstStyle/>
          <a:p>
            <a:pPr lvl="1">
              <a:buClr>
                <a:srgbClr val="006A71"/>
              </a:buClr>
            </a:pPr>
            <a:r>
              <a:rPr lang="en-US" dirty="0"/>
              <a:t>Standardized internal reporting method to inform and coordinate information and resources with the lead Department/Ministry.</a:t>
            </a:r>
          </a:p>
          <a:p>
            <a:pPr>
              <a:buClr>
                <a:srgbClr val="006A71"/>
              </a:buClr>
            </a:pPr>
            <a:r>
              <a:rPr lang="en-US" dirty="0"/>
              <a:t>It is common to define different response “levels” within Response Mode, recognizing that different types of incidents will require different scales of response. 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4464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4481" y="994283"/>
            <a:ext cx="7639291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During the response, the EOC serves as the central public health incident management center for: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Coordinating and supporting staff (Management)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Planning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Operations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Logistics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Finance and administration</a:t>
            </a:r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3498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Mode – Management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4481" y="994283"/>
            <a:ext cx="7639291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Management staff are responsible for the overall operation of the EOC and the coordination of response activities. These often include: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Public communication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Liaison with assisting agencies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Situation reporting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Resource mobilization</a:t>
            </a:r>
          </a:p>
          <a:p>
            <a:pPr>
              <a:buClr>
                <a:srgbClr val="006A71"/>
              </a:buClr>
            </a:pPr>
            <a:r>
              <a:rPr lang="en-US" dirty="0"/>
              <a:t>Essential roles include incident manager, EOC facility manager, and public communication officer. </a:t>
            </a:r>
          </a:p>
          <a:p>
            <a:pPr lvl="1">
              <a:buClr>
                <a:srgbClr val="006A71"/>
              </a:buClr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74184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This presentation is intended to: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Discuss how an EOC operates</a:t>
            </a:r>
            <a:endParaRPr lang="en-US" dirty="0">
              <a:highlight>
                <a:srgbClr val="FFFF00"/>
              </a:highlight>
            </a:endParaRPr>
          </a:p>
          <a:p>
            <a:pPr lvl="1">
              <a:buClr>
                <a:srgbClr val="006A71"/>
              </a:buClr>
            </a:pPr>
            <a:r>
              <a:rPr lang="en-US" dirty="0"/>
              <a:t>Explain EOC modes and levels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Define EOC activities during operation, with an emphasis on the context of the COVID-19 response</a:t>
            </a:r>
            <a:r>
              <a:rPr lang="en-US" dirty="0">
                <a:highlight>
                  <a:srgbClr val="FFFF00"/>
                </a:highlight>
              </a:rPr>
              <a:t> </a:t>
            </a:r>
            <a:endParaRPr lang="en-US" dirty="0"/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2904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Mode –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4481" y="907465"/>
            <a:ext cx="7639291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950" dirty="0"/>
              <a:t>The planning section is responsible for on-site and off-site planning to support the EOC. 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On-site refers to the assignment of available resources (human and material) to achieve maximum effect.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Off-site refers to activities to contain the event, such as mapping and deployment of resources. </a:t>
            </a:r>
          </a:p>
          <a:p>
            <a:pPr>
              <a:buClr>
                <a:srgbClr val="006A71"/>
              </a:buClr>
            </a:pPr>
            <a:r>
              <a:rPr lang="en-US" sz="1950" dirty="0"/>
              <a:t>Other planning responsibilities include: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Data collection and processing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Operational communication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Anticipating future events</a:t>
            </a:r>
          </a:p>
        </p:txBody>
      </p:sp>
    </p:spTree>
    <p:extLst>
      <p:ext uri="{BB962C8B-B14F-4D97-AF65-F5344CB8AC3E}">
        <p14:creationId xmlns:p14="http://schemas.microsoft.com/office/powerpoint/2010/main" val="387769361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Mode –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4481" y="907464"/>
            <a:ext cx="7639291" cy="3498925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950" dirty="0"/>
              <a:t>The operations section is responsible for the coordination, use of resources and technical aspect of the response operations to the public health emergency. </a:t>
            </a:r>
          </a:p>
          <a:p>
            <a:pPr>
              <a:buClr>
                <a:srgbClr val="006A71"/>
              </a:buClr>
            </a:pPr>
            <a:r>
              <a:rPr lang="en-US" sz="1950" dirty="0"/>
              <a:t>Operations functions can include the following response activities: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Triage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Contact tracing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Disease surveillance 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Collection of epidemiological data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Community outreach and case management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Public health interventions  </a:t>
            </a:r>
          </a:p>
          <a:p>
            <a:pPr lvl="1">
              <a:buClr>
                <a:srgbClr val="006A71"/>
              </a:buClr>
            </a:pP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291799986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Mode –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4481" y="994282"/>
            <a:ext cx="7639291" cy="3498925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Logistics is responsible for the tactical and operational resources required for the response to the public health emergency. </a:t>
            </a:r>
          </a:p>
          <a:p>
            <a:pPr>
              <a:buClr>
                <a:srgbClr val="006A71"/>
              </a:buClr>
            </a:pPr>
            <a:r>
              <a:rPr lang="en-US" dirty="0"/>
              <a:t>These may include: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Facilities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Personnel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Equipment (PPE, medical equipment, testing reagents, etc.)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Services (responder support, security, patient transportation, etc.)</a:t>
            </a:r>
          </a:p>
        </p:txBody>
      </p:sp>
    </p:spTree>
    <p:extLst>
      <p:ext uri="{BB962C8B-B14F-4D97-AF65-F5344CB8AC3E}">
        <p14:creationId xmlns:p14="http://schemas.microsoft.com/office/powerpoint/2010/main" val="255506312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Mode – Finance and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4481" y="994282"/>
            <a:ext cx="7639291" cy="3498925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The finance and administration section oversee all the financial and administrative tasks that facilitate the response to the emergency. </a:t>
            </a:r>
          </a:p>
          <a:p>
            <a:pPr>
              <a:buClr>
                <a:srgbClr val="006A71"/>
              </a:buClr>
            </a:pPr>
            <a:r>
              <a:rPr lang="en-US" dirty="0"/>
              <a:t>Some of these activities should include: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Establishing and monitoring budgets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Cash flow management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Resource costs tracking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Preparation of administrative records and contracts</a:t>
            </a:r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091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Response Levels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80D4F82-59F9-B445-A589-CF9A39FE6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7441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Response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800" dirty="0"/>
              <a:t>An EOC’s response level (also sometimes referred to as “operational level”) will change over the course of its operation, resulting in either EOC deactivation or a change in response level. 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Transitioning from one EOC activation level to another is based on the required level of effort (increase or decrease) to effectively manage the public health risk.  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Response levels should be defined based on the EOC’s scope, mission, and available resources. </a:t>
            </a:r>
          </a:p>
        </p:txBody>
      </p:sp>
      <p:pic>
        <p:nvPicPr>
          <p:cNvPr id="4" name="Picture 3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A100B317-A6F7-E84A-AD26-B0F20E147A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20"/>
          <a:stretch/>
        </p:blipFill>
        <p:spPr>
          <a:xfrm>
            <a:off x="5632704" y="3355740"/>
            <a:ext cx="2777153" cy="1590295"/>
          </a:xfrm>
          <a:prstGeom prst="rect">
            <a:avLst/>
          </a:prstGeom>
        </p:spPr>
      </p:pic>
      <p:pic>
        <p:nvPicPr>
          <p:cNvPr id="6" name="Picture 5" descr="A room with a desk and chair&#10;&#10;Description automatically generated">
            <a:extLst>
              <a:ext uri="{FF2B5EF4-FFF2-40B4-BE49-F238E27FC236}">
                <a16:creationId xmlns:a16="http://schemas.microsoft.com/office/drawing/2014/main" id="{1B872218-02FB-1048-A11C-3E33CAE3D9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75" y="3355740"/>
            <a:ext cx="2261192" cy="158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3437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Operational Levels – Level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77853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950" dirty="0"/>
              <a:t>Level III – Lowest level of activation. 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EOC staff may assist with the response but it is largely handled by Ministry/health agency subject matter experts. 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The EOC should continue real-time monitoring of the situation. </a:t>
            </a:r>
          </a:p>
          <a:p>
            <a:pPr>
              <a:buClr>
                <a:srgbClr val="006A71"/>
              </a:buClr>
            </a:pPr>
            <a:r>
              <a:rPr lang="en-US" sz="1940" dirty="0"/>
              <a:t>For COVID-19, these activities might include:</a:t>
            </a:r>
          </a:p>
          <a:p>
            <a:pPr lvl="1">
              <a:buClr>
                <a:srgbClr val="006A71"/>
              </a:buClr>
            </a:pPr>
            <a:r>
              <a:rPr lang="en-US" sz="1940" dirty="0"/>
              <a:t>Real-time collection and analysis of case data</a:t>
            </a:r>
          </a:p>
          <a:p>
            <a:pPr lvl="1">
              <a:buClr>
                <a:srgbClr val="006A71"/>
              </a:buClr>
            </a:pPr>
            <a:r>
              <a:rPr lang="en-US" sz="1940" dirty="0"/>
              <a:t>Continuation of pre-event information flow</a:t>
            </a:r>
          </a:p>
          <a:p>
            <a:pPr lvl="2">
              <a:buClr>
                <a:srgbClr val="006A71"/>
              </a:buClr>
            </a:pPr>
            <a:r>
              <a:rPr lang="en-US" sz="1940" dirty="0"/>
              <a:t>Daily reports</a:t>
            </a:r>
          </a:p>
          <a:p>
            <a:pPr lvl="2">
              <a:buClr>
                <a:srgbClr val="006A71"/>
              </a:buClr>
            </a:pPr>
            <a:r>
              <a:rPr lang="en-US" sz="1940" dirty="0"/>
              <a:t>Development of alert messaging system and follow-up reporting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138506025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5E33EF-4176-1241-858D-D41826019564}"/>
              </a:ext>
            </a:extLst>
          </p:cNvPr>
          <p:cNvSpPr txBox="1">
            <a:spLocks/>
          </p:cNvSpPr>
          <p:nvPr/>
        </p:nvSpPr>
        <p:spPr bwMode="auto">
          <a:xfrm>
            <a:off x="528506" y="2292724"/>
            <a:ext cx="8407150" cy="232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DAA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2D2D2D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32E63"/>
              </a:buClr>
              <a:buFont typeface="Arial" panose="020B0604020202020204" pitchFamily="34" charset="0"/>
              <a:buChar char="–"/>
              <a:defRPr sz="2000" kern="1200">
                <a:solidFill>
                  <a:srgbClr val="2D2D2D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3B26"/>
              </a:buClr>
              <a:buFont typeface="Arial" panose="020B0604020202020204" pitchFamily="34" charset="0"/>
              <a:buChar char="•"/>
              <a:defRPr sz="2000" kern="1200">
                <a:solidFill>
                  <a:srgbClr val="2D2D2D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006A71"/>
              </a:buClr>
            </a:pPr>
            <a:r>
              <a:rPr lang="en-US" sz="1950" dirty="0"/>
              <a:t>Activities conducted during Level III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Detection and surveillance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Contact tracing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Epidemiological and laboratory analysis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sz="1950" dirty="0"/>
          </a:p>
          <a:p>
            <a:pPr marL="457200" lvl="1" indent="0">
              <a:buClr>
                <a:srgbClr val="006A71"/>
              </a:buClr>
              <a:buNone/>
            </a:pPr>
            <a:endParaRPr lang="en-US" sz="1950" dirty="0"/>
          </a:p>
          <a:p>
            <a:pPr lvl="1">
              <a:buClr>
                <a:srgbClr val="006A71"/>
              </a:buClr>
            </a:pPr>
            <a:r>
              <a:rPr lang="en-US" sz="1950" dirty="0"/>
              <a:t>Point-of-entry monitoring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Public warning and implementation of protective measures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Protective equipment for responders and care providers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Pharmacological treatment</a:t>
            </a:r>
          </a:p>
          <a:p>
            <a:pPr marL="914400" lvl="2" indent="0">
              <a:buClr>
                <a:srgbClr val="006A71"/>
              </a:buClr>
              <a:buFont typeface="Arial" panose="020B0604020202020204" pitchFamily="34" charset="0"/>
              <a:buNone/>
            </a:pPr>
            <a:endParaRPr lang="en-US" sz="1950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Operational Levels – Level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57537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950" dirty="0"/>
              <a:t>Level II – Enhanced Activation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Involves a larger number of EOC personnel, working alongside Ministry/health agency experts</a:t>
            </a:r>
          </a:p>
          <a:p>
            <a:pPr>
              <a:buClr>
                <a:srgbClr val="006A71"/>
              </a:buClr>
            </a:pPr>
            <a:r>
              <a:rPr lang="en-US" sz="1950" dirty="0"/>
              <a:t>For COVID-19, these activities might include:</a:t>
            </a:r>
          </a:p>
          <a:p>
            <a:pPr marL="914400" lvl="2" indent="0">
              <a:buClr>
                <a:srgbClr val="006A71"/>
              </a:buClr>
              <a:buNone/>
            </a:pP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29012672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Operational Levels – Level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45712"/>
            <a:ext cx="8572500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Level I – Full Activation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Level I is reserved for the largest scale responses to a major threat. </a:t>
            </a:r>
          </a:p>
          <a:p>
            <a:pPr>
              <a:buClr>
                <a:srgbClr val="006A71"/>
              </a:buClr>
            </a:pPr>
            <a:r>
              <a:rPr lang="en-US" dirty="0"/>
              <a:t>For COVID-19, these activities might include:</a:t>
            </a:r>
          </a:p>
          <a:p>
            <a:pPr lvl="1">
              <a:buClr>
                <a:srgbClr val="006A71"/>
              </a:buClr>
            </a:pPr>
            <a:r>
              <a:rPr lang="en-US" sz="1900" dirty="0"/>
              <a:t>All activities conducted during Level III and Level II</a:t>
            </a:r>
          </a:p>
          <a:p>
            <a:pPr lvl="1">
              <a:buClr>
                <a:srgbClr val="006A71"/>
              </a:buClr>
            </a:pPr>
            <a:r>
              <a:rPr lang="en-US" sz="1900" dirty="0"/>
              <a:t>24/7 staffing of the EOC, and/or establishment of additional field EOC sites to coordinate specific efforts. </a:t>
            </a:r>
          </a:p>
          <a:p>
            <a:pPr lvl="1">
              <a:buClr>
                <a:srgbClr val="006A71"/>
              </a:buClr>
            </a:pPr>
            <a:r>
              <a:rPr lang="en-US" sz="1900" dirty="0"/>
              <a:t>Deployment of specialized resources and units to manage response</a:t>
            </a:r>
          </a:p>
          <a:p>
            <a:pPr lvl="1">
              <a:buClr>
                <a:srgbClr val="006A71"/>
              </a:buClr>
            </a:pPr>
            <a:r>
              <a:rPr lang="en-US" sz="1900" dirty="0"/>
              <a:t>Cross-border or regional coordination</a:t>
            </a:r>
          </a:p>
          <a:p>
            <a:pPr lvl="1">
              <a:buClr>
                <a:srgbClr val="006A71"/>
              </a:buClr>
            </a:pPr>
            <a:r>
              <a:rPr lang="en-US" sz="1900" dirty="0"/>
              <a:t>Mass pharmaceutical prophylaxis or vaccination, if/when appropriate and available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sz="1800" dirty="0"/>
          </a:p>
          <a:p>
            <a:pPr lvl="1">
              <a:buClr>
                <a:srgbClr val="006A71"/>
              </a:buClr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42886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81325" y="838151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900" dirty="0"/>
              <a:t>FEMA Emergency Management Institute (2018, June 25) </a:t>
            </a:r>
            <a:r>
              <a:rPr lang="en-US" sz="1900" i="1" dirty="0"/>
              <a:t>IS-700.B: An Introduction to the National Incident Management System. </a:t>
            </a:r>
            <a:r>
              <a:rPr lang="en-US" sz="1900" dirty="0"/>
              <a:t>Retrieved from </a:t>
            </a:r>
            <a:r>
              <a:rPr lang="en-US" sz="1900" dirty="0">
                <a:hlinkClick r:id="rId3"/>
              </a:rPr>
              <a:t>https://emilms.fema.gov/IS0700b/curriculum/1.html</a:t>
            </a:r>
            <a:endParaRPr lang="en-US" sz="1900" dirty="0"/>
          </a:p>
          <a:p>
            <a:pPr>
              <a:buClr>
                <a:srgbClr val="006A71"/>
              </a:buClr>
            </a:pPr>
            <a:r>
              <a:rPr lang="en-US" sz="1900" dirty="0"/>
              <a:t>WHO (2018) </a:t>
            </a:r>
            <a:r>
              <a:rPr lang="en-US" sz="1900" i="1" dirty="0"/>
              <a:t>Handbook for Developing a Public Health Emergency Operations Centre. </a:t>
            </a:r>
            <a:r>
              <a:rPr lang="en-US" sz="1900" dirty="0"/>
              <a:t>Retrieved from </a:t>
            </a:r>
            <a:r>
              <a:rPr lang="en-US" sz="1900" dirty="0">
                <a:hlinkClick r:id="rId4"/>
              </a:rPr>
              <a:t>https://apps.who.int/iris/bitstream/handle/10665/277191/9789241515122-eng.pdf?sequence=1</a:t>
            </a:r>
            <a:endParaRPr lang="en-US" sz="1900" dirty="0"/>
          </a:p>
          <a:p>
            <a:pPr>
              <a:buClr>
                <a:srgbClr val="006A71"/>
              </a:buClr>
            </a:pPr>
            <a:r>
              <a:rPr lang="en-US" sz="1900" dirty="0"/>
              <a:t>WHO (2015) </a:t>
            </a:r>
            <a:r>
              <a:rPr lang="en-US" sz="1900" i="1" dirty="0"/>
              <a:t>Framework for Public Health Emergency Operations </a:t>
            </a:r>
            <a:r>
              <a:rPr lang="en-US" sz="1900" i="1" dirty="0" err="1"/>
              <a:t>Centres</a:t>
            </a:r>
            <a:r>
              <a:rPr lang="en-US" sz="1900" dirty="0"/>
              <a:t>. </a:t>
            </a:r>
            <a:r>
              <a:rPr lang="en-US" sz="1900" dirty="0">
                <a:hlinkClick r:id="rId5"/>
              </a:rPr>
              <a:t>https://www.who.int/ihr/publications/9789241565134_eng/en/</a:t>
            </a:r>
            <a:r>
              <a:rPr lang="en-US" sz="1900" dirty="0"/>
              <a:t> </a:t>
            </a:r>
          </a:p>
          <a:p>
            <a:pPr>
              <a:buClr>
                <a:srgbClr val="006A71"/>
              </a:buClr>
            </a:pPr>
            <a:r>
              <a:rPr lang="en-US" sz="1900" dirty="0"/>
              <a:t>All photos retrieved from CDC's Public Health Image Library (accessed May 2020): </a:t>
            </a:r>
            <a:r>
              <a:rPr lang="en-US" sz="1900" dirty="0">
                <a:hlinkClick r:id="rId6"/>
              </a:rPr>
              <a:t>https://phil.cdc.gov/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7993749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The activation of an EOC assists with coordination and execution, preparedness and response activities for a public health emergency. </a:t>
            </a:r>
          </a:p>
          <a:p>
            <a:pPr>
              <a:buClr>
                <a:srgbClr val="006A71"/>
              </a:buClr>
            </a:pPr>
            <a:r>
              <a:rPr lang="en-US" dirty="0"/>
              <a:t>An EOC is activated based on the needs of the public health emergency.</a:t>
            </a:r>
          </a:p>
          <a:p>
            <a:pPr>
              <a:buClr>
                <a:srgbClr val="006A71"/>
              </a:buClr>
            </a:pPr>
            <a:r>
              <a:rPr lang="en-US" dirty="0"/>
              <a:t>EOC activities will vary depending on the mode and level of activation, as well as the type of threat or emergency being managed. </a:t>
            </a:r>
          </a:p>
          <a:p>
            <a:pPr>
              <a:buClr>
                <a:srgbClr val="006A71"/>
              </a:buClr>
            </a:pPr>
            <a:r>
              <a:rPr lang="en-US" dirty="0"/>
              <a:t>Additional details on the activation process of an EOC are provided in the “How do we activate our EOC” section. </a:t>
            </a:r>
          </a:p>
          <a:p>
            <a:pPr marL="0" indent="0">
              <a:buClr>
                <a:srgbClr val="006A71"/>
              </a:buClr>
              <a:buNone/>
            </a:pPr>
            <a:r>
              <a:rPr lang="en-US" dirty="0"/>
              <a:t> </a:t>
            </a:r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5664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746479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950" dirty="0"/>
              <a:t>The operational aspect of an EOC relies on the current state of the public health emergency. 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Assessing the threat and where it falls in terms of the EOC modes help determine the levels structure needed to manage the emergency.</a:t>
            </a:r>
            <a:endParaRPr lang="en-US" sz="1950" dirty="0">
              <a:solidFill>
                <a:srgbClr val="FF0000"/>
              </a:solidFill>
            </a:endParaRPr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  <p:pic>
        <p:nvPicPr>
          <p:cNvPr id="8" name="Picture 7" descr="A person sitting at a desk&#10;&#10;Description automatically generated">
            <a:extLst>
              <a:ext uri="{FF2B5EF4-FFF2-40B4-BE49-F238E27FC236}">
                <a16:creationId xmlns:a16="http://schemas.microsoft.com/office/drawing/2014/main" id="{0A8D1FA0-6389-814F-95E2-535A0A2C6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969" y="2688258"/>
            <a:ext cx="3554812" cy="231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031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Modes and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950" dirty="0"/>
              <a:t>EOC modes and levels define the steps to follow and the actions to take to address a public health threat (i.e. COVID-19).</a:t>
            </a:r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98B85F-7FD8-A043-A358-BF801CC6F5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6" t="18925" r="12604" b="16106"/>
          <a:stretch/>
        </p:blipFill>
        <p:spPr>
          <a:xfrm>
            <a:off x="2300644" y="1929161"/>
            <a:ext cx="4542712" cy="24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6231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Staff Healthy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82069"/>
            <a:ext cx="8572500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800" dirty="0"/>
              <a:t>To effectively conduct operations, EOC staff need to stay healthy.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EOCs can take preventive steps against the spread of COVID-19 and other illnesses through all operation modes. Depending on local risk and health guidance, EOCs can: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Limit occupancy (some EOC staff work from home)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Require distance between occupants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Screen entrants for symptoms (i.e.                                                                  temperature checks, checklists, etc.)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Require sick employees to stay home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Use masks or other face coverings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Clean workstations and office often</a:t>
            </a:r>
          </a:p>
          <a:p>
            <a:pPr lvl="1">
              <a:buClr>
                <a:srgbClr val="006A71"/>
              </a:buClr>
            </a:pPr>
            <a:endParaRPr lang="en-US" sz="1800" dirty="0"/>
          </a:p>
          <a:p>
            <a:pPr marL="457200" lvl="1" indent="0">
              <a:buClr>
                <a:srgbClr val="006A71"/>
              </a:buClr>
              <a:buNone/>
            </a:pPr>
            <a:endParaRPr lang="en-US" sz="1800" dirty="0"/>
          </a:p>
          <a:p>
            <a:pPr lvl="1">
              <a:buClr>
                <a:srgbClr val="006A71"/>
              </a:buClr>
            </a:pPr>
            <a:endParaRPr lang="en-US" sz="1800" dirty="0"/>
          </a:p>
          <a:p>
            <a:pPr lvl="1">
              <a:buClr>
                <a:srgbClr val="006A71"/>
              </a:buClr>
            </a:pPr>
            <a:endParaRPr lang="en-US" sz="1800" dirty="0"/>
          </a:p>
          <a:p>
            <a:pPr lvl="1">
              <a:buClr>
                <a:srgbClr val="006A71"/>
              </a:buClr>
            </a:pPr>
            <a:endParaRPr lang="en-US" sz="1800" dirty="0"/>
          </a:p>
        </p:txBody>
      </p:sp>
      <p:pic>
        <p:nvPicPr>
          <p:cNvPr id="4" name="Picture 3" descr="A group of people standing in a room&#10;&#10;Description automatically generated">
            <a:extLst>
              <a:ext uri="{FF2B5EF4-FFF2-40B4-BE49-F238E27FC236}">
                <a16:creationId xmlns:a16="http://schemas.microsoft.com/office/drawing/2014/main" id="{A2BB0453-CA76-C644-9BEB-F2C08D33C6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265" y="2408651"/>
            <a:ext cx="2876316" cy="19175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244E66-BF05-404A-BAC0-B77796E3A943}"/>
              </a:ext>
            </a:extLst>
          </p:cNvPr>
          <p:cNvSpPr txBox="1"/>
          <p:nvPr/>
        </p:nvSpPr>
        <p:spPr>
          <a:xfrm>
            <a:off x="5422490" y="4394812"/>
            <a:ext cx="3283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John Rohrer/ U.S. Air National Guard</a:t>
            </a:r>
            <a:r>
              <a:rPr lang="en-US" sz="1100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9 April 2020. Denver EOC, Colorado, USA.</a:t>
            </a:r>
          </a:p>
        </p:txBody>
      </p:sp>
    </p:spTree>
    <p:extLst>
      <p:ext uri="{BB962C8B-B14F-4D97-AF65-F5344CB8AC3E}">
        <p14:creationId xmlns:p14="http://schemas.microsoft.com/office/powerpoint/2010/main" val="268236674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Operation Modes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7C2EA34-B476-C748-8CEB-AC8292BC9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6382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79FE620-7F02-B245-98D5-29C8D753C1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6128691"/>
              </p:ext>
            </p:extLst>
          </p:nvPr>
        </p:nvGraphicFramePr>
        <p:xfrm>
          <a:off x="457200" y="361950"/>
          <a:ext cx="8382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hevron 4">
            <a:extLst>
              <a:ext uri="{FF2B5EF4-FFF2-40B4-BE49-F238E27FC236}">
                <a16:creationId xmlns:a16="http://schemas.microsoft.com/office/drawing/2014/main" id="{7C0D2020-4AEE-3140-91A4-986C7EE4DCF9}"/>
              </a:ext>
            </a:extLst>
          </p:cNvPr>
          <p:cNvSpPr txBox="1"/>
          <p:nvPr/>
        </p:nvSpPr>
        <p:spPr>
          <a:xfrm>
            <a:off x="3605697" y="895570"/>
            <a:ext cx="1932607" cy="12884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53340" rIns="26670" bIns="5334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000" b="1" kern="1200" dirty="0">
                <a:solidFill>
                  <a:schemeClr val="bg2"/>
                </a:solidFill>
              </a:rPr>
              <a:t>Alert Mode</a:t>
            </a:r>
            <a:endParaRPr lang="en-US" sz="2000" b="1" kern="1200" dirty="0">
              <a:solidFill>
                <a:schemeClr val="bg2"/>
              </a:solidFill>
            </a:endParaRPr>
          </a:p>
        </p:txBody>
      </p:sp>
      <p:sp>
        <p:nvSpPr>
          <p:cNvPr id="17" name="Chevron 4">
            <a:extLst>
              <a:ext uri="{FF2B5EF4-FFF2-40B4-BE49-F238E27FC236}">
                <a16:creationId xmlns:a16="http://schemas.microsoft.com/office/drawing/2014/main" id="{F0389CA5-B6AC-DB45-AEC5-95490AA51CC0}"/>
              </a:ext>
            </a:extLst>
          </p:cNvPr>
          <p:cNvSpPr txBox="1"/>
          <p:nvPr/>
        </p:nvSpPr>
        <p:spPr>
          <a:xfrm>
            <a:off x="3613066" y="2272343"/>
            <a:ext cx="1932607" cy="12884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53340" rIns="26670" bIns="5334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000" b="1" dirty="0">
                <a:solidFill>
                  <a:schemeClr val="bg2"/>
                </a:solidFill>
              </a:rPr>
              <a:t>Watch</a:t>
            </a:r>
            <a:r>
              <a:rPr lang="fr-FR" sz="2000" b="1" kern="1200" dirty="0">
                <a:solidFill>
                  <a:schemeClr val="bg2"/>
                </a:solidFill>
              </a:rPr>
              <a:t> Mode</a:t>
            </a:r>
            <a:endParaRPr lang="en-US" sz="2000" b="1" kern="1200" dirty="0">
              <a:solidFill>
                <a:schemeClr val="bg2"/>
              </a:solidFill>
            </a:endParaRPr>
          </a:p>
        </p:txBody>
      </p:sp>
      <p:sp>
        <p:nvSpPr>
          <p:cNvPr id="23" name="Pentagon 22">
            <a:extLst>
              <a:ext uri="{FF2B5EF4-FFF2-40B4-BE49-F238E27FC236}">
                <a16:creationId xmlns:a16="http://schemas.microsoft.com/office/drawing/2014/main" id="{10A99C26-FDDF-4F42-AD02-CB80C59809A9}"/>
              </a:ext>
            </a:extLst>
          </p:cNvPr>
          <p:cNvSpPr/>
          <p:nvPr/>
        </p:nvSpPr>
        <p:spPr>
          <a:xfrm>
            <a:off x="5465788" y="2210107"/>
            <a:ext cx="3221012" cy="1325237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        Response Mode</a:t>
            </a:r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D25008AE-7B96-BD4F-B411-5E5D91134621}"/>
              </a:ext>
            </a:extLst>
          </p:cNvPr>
          <p:cNvSpPr/>
          <p:nvPr/>
        </p:nvSpPr>
        <p:spPr>
          <a:xfrm>
            <a:off x="2934058" y="2210105"/>
            <a:ext cx="3221012" cy="1325237"/>
          </a:xfrm>
          <a:prstGeom prst="homePlate">
            <a:avLst/>
          </a:prstGeom>
          <a:solidFill>
            <a:srgbClr val="F0A82C"/>
          </a:solidFill>
          <a:ln>
            <a:solidFill>
              <a:srgbClr val="F0A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Alert Mode</a:t>
            </a:r>
          </a:p>
        </p:txBody>
      </p:sp>
      <p:sp>
        <p:nvSpPr>
          <p:cNvPr id="22" name="Pentagon 21">
            <a:extLst>
              <a:ext uri="{FF2B5EF4-FFF2-40B4-BE49-F238E27FC236}">
                <a16:creationId xmlns:a16="http://schemas.microsoft.com/office/drawing/2014/main" id="{F3FF213B-2F8D-484F-BD24-679F5AB68BAC}"/>
              </a:ext>
            </a:extLst>
          </p:cNvPr>
          <p:cNvSpPr/>
          <p:nvPr/>
        </p:nvSpPr>
        <p:spPr>
          <a:xfrm>
            <a:off x="457200" y="2210105"/>
            <a:ext cx="3221012" cy="1325237"/>
          </a:xfrm>
          <a:prstGeom prst="homePlate">
            <a:avLst/>
          </a:prstGeom>
          <a:solidFill>
            <a:srgbClr val="55BF8B"/>
          </a:solidFill>
          <a:ln>
            <a:solidFill>
              <a:srgbClr val="55B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Watch Mode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115263C-3CFA-634A-AD42-1AFCB15AC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16398"/>
            <a:ext cx="8120743" cy="8353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Upon standing up an EOC, an activation or operational mode is implemented based on the requirements of the public health emergency at the time.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E2FC9A-5850-6A45-8BC9-C69EC7D3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Operation Modes</a:t>
            </a:r>
          </a:p>
        </p:txBody>
      </p:sp>
    </p:spTree>
    <p:extLst>
      <p:ext uri="{BB962C8B-B14F-4D97-AF65-F5344CB8AC3E}">
        <p14:creationId xmlns:p14="http://schemas.microsoft.com/office/powerpoint/2010/main" val="280894099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6042" y="1012571"/>
            <a:ext cx="7637178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800" dirty="0"/>
              <a:t>A comprehensive emergency management program entails constant monitoring of potential public health hazards and threats.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If monitoring is conducted through the EOC, Watch Mode aligns with day-to-day routine operations. </a:t>
            </a:r>
          </a:p>
          <a:p>
            <a:pPr lvl="1">
              <a:buClr>
                <a:srgbClr val="006A71"/>
              </a:buClr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  <a:p>
            <a:pPr>
              <a:buClr>
                <a:srgbClr val="006A71"/>
              </a:buClr>
            </a:pPr>
            <a:r>
              <a:rPr lang="en-US" sz="1800" dirty="0"/>
              <a:t>Monitoring can also be carried out via a country or municipality’s routine operation and event-based surveillance systems. 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F5F9C694-6652-734E-9E3B-38B58B234020}"/>
              </a:ext>
            </a:extLst>
          </p:cNvPr>
          <p:cNvSpPr/>
          <p:nvPr/>
        </p:nvSpPr>
        <p:spPr>
          <a:xfrm>
            <a:off x="3162427" y="2297284"/>
            <a:ext cx="3221012" cy="1325237"/>
          </a:xfrm>
          <a:prstGeom prst="homePlate">
            <a:avLst/>
          </a:prstGeom>
          <a:solidFill>
            <a:srgbClr val="55BF8B"/>
          </a:solidFill>
          <a:ln>
            <a:solidFill>
              <a:srgbClr val="55B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Watch Mode</a:t>
            </a:r>
          </a:p>
        </p:txBody>
      </p:sp>
    </p:spTree>
    <p:extLst>
      <p:ext uri="{BB962C8B-B14F-4D97-AF65-F5344CB8AC3E}">
        <p14:creationId xmlns:p14="http://schemas.microsoft.com/office/powerpoint/2010/main" val="114922467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ster">
  <a:themeElements>
    <a:clrScheme name="Custom 2">
      <a:dk1>
        <a:srgbClr val="0F56DC"/>
      </a:dk1>
      <a:lt1>
        <a:srgbClr val="FFC000"/>
      </a:lt1>
      <a:dk2>
        <a:srgbClr val="FFFFFF"/>
      </a:dk2>
      <a:lt2>
        <a:srgbClr val="FFFFFF"/>
      </a:lt2>
      <a:accent1>
        <a:srgbClr val="4983F2"/>
      </a:accent1>
      <a:accent2>
        <a:srgbClr val="007D57"/>
      </a:accent2>
      <a:accent3>
        <a:srgbClr val="9A3B26"/>
      </a:accent3>
      <a:accent4>
        <a:srgbClr val="7F7F7F"/>
      </a:accent4>
      <a:accent5>
        <a:srgbClr val="0F56DC"/>
      </a:accent5>
      <a:accent6>
        <a:srgbClr val="002060"/>
      </a:accent6>
      <a:hlink>
        <a:srgbClr val="0F56DC"/>
      </a:hlink>
      <a:folHlink>
        <a:srgbClr val="3077FF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52ff0146-47b4-4d51-8c1c-03266fcd63a2">Draft</Status>
    <_ip_UnifiedCompliancePolicyUIAction xmlns="http://schemas.microsoft.com/sharepoint/v3" xsi:nil="true"/>
    <TaxCatchAll xmlns="cd03f174-a395-49eb-8ee9-8d943e22f40d"/>
    <_ip_UnifiedCompliancePolicyProperties xmlns="http://schemas.microsoft.com/sharepoint/v3" xsi:nil="true"/>
    <_x0070_n49 xmlns="52ff0146-47b4-4d51-8c1c-03266fcd63a2">
      <UserInfo>
        <DisplayName/>
        <AccountId xsi:nil="true"/>
        <AccountType/>
      </UserInfo>
    </_x0070_n49>
    <TaxKeywordTaxHTField xmlns="cd03f174-a395-49eb-8ee9-8d943e22f40d">
      <Terms xmlns="http://schemas.microsoft.com/office/infopath/2007/PartnerControls"/>
    </TaxKeywordTaxHTField>
    <Catch xmlns="52ff0146-47b4-4d51-8c1c-03266fcd63a2">New Item</Catch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263BB87ED693489DF545C68D111AB5" ma:contentTypeVersion="19" ma:contentTypeDescription="Create a new document." ma:contentTypeScope="" ma:versionID="0a0c5dcb93ec546cb01c133f618cb45b">
  <xsd:schema xmlns:xsd="http://www.w3.org/2001/XMLSchema" xmlns:xs="http://www.w3.org/2001/XMLSchema" xmlns:p="http://schemas.microsoft.com/office/2006/metadata/properties" xmlns:ns1="http://schemas.microsoft.com/sharepoint/v3" xmlns:ns2="52ff0146-47b4-4d51-8c1c-03266fcd63a2" xmlns:ns3="cd03f174-a395-49eb-8ee9-8d943e22f40d" targetNamespace="http://schemas.microsoft.com/office/2006/metadata/properties" ma:root="true" ma:fieldsID="9adb54431f74084fbff2d7affc8261f9" ns1:_="" ns2:_="" ns3:_="">
    <xsd:import namespace="http://schemas.microsoft.com/sharepoint/v3"/>
    <xsd:import namespace="52ff0146-47b4-4d51-8c1c-03266fcd63a2"/>
    <xsd:import namespace="cd03f174-a395-49eb-8ee9-8d943e22f4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Status" minOccurs="0"/>
                <xsd:element ref="ns2:_x0070_n49" minOccurs="0"/>
                <xsd:element ref="ns3:TaxKeywordTaxHTField" minOccurs="0"/>
                <xsd:element ref="ns3:TaxCatchAll" minOccurs="0"/>
                <xsd:element ref="ns2:Catch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  <xsd:element name="PublishingStartDate" ma:index="26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27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ff0146-47b4-4d51-8c1c-03266fcd63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Status" ma:index="20" nillable="true" ma:displayName="Status" ma:default="Draft" ma:format="Dropdown" ma:internalName="Status">
      <xsd:simpleType>
        <xsd:restriction base="dms:Choice">
          <xsd:enumeration value="Draft"/>
          <xsd:enumeration value="Final"/>
        </xsd:restriction>
      </xsd:simpleType>
    </xsd:element>
    <xsd:element name="_x0070_n49" ma:index="21" nillable="true" ma:displayName="Person or Group" ma:list="UserInfo" ma:internalName="_x0070_n49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atch" ma:index="25" nillable="true" ma:displayName="Catch" ma:default="New Item" ma:indexed="true" ma:internalName="Catch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03f174-a395-49eb-8ee9-8d943e22f40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KeywordTaxHTField" ma:index="23" nillable="true" ma:taxonomy="true" ma:internalName="TaxKeywordTaxHTField" ma:taxonomyFieldName="TaxKeyword" ma:displayName="Enterprise Keywords" ma:fieldId="{23f27201-bee3-471e-b2e7-b64fd8b7ca38}" ma:taxonomyMulti="true" ma:sspId="9353dbe8-8260-4ccf-8219-3d2995e6fa1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24" nillable="true" ma:displayName="Taxonomy Catch All Column" ma:hidden="true" ma:list="{a3280506-6cd4-40ea-8d11-c5017f6a7f66}" ma:internalName="TaxCatchAll" ma:showField="CatchAllData" ma:web="cd03f174-a395-49eb-8ee9-8d943e22f4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1EED69-1140-472C-A4CE-95899EB62831}">
  <ds:schemaRefs>
    <ds:schemaRef ds:uri="http://www.w3.org/XML/1998/namespace"/>
    <ds:schemaRef ds:uri="http://schemas.microsoft.com/sharepoint/v3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52ff0146-47b4-4d51-8c1c-03266fcd63a2"/>
    <ds:schemaRef ds:uri="cd03f174-a395-49eb-8ee9-8d943e22f40d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2F7F637-52FE-4BCF-88BE-EE6CC42826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2ff0146-47b4-4d51-8c1c-03266fcd63a2"/>
    <ds:schemaRef ds:uri="cd03f174-a395-49eb-8ee9-8d943e22f4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F9774B-38D7-4BDE-8639-79D86975ED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7139</TotalTime>
  <Words>1641</Words>
  <Application>Microsoft Macintosh PowerPoint</Application>
  <PresentationFormat>On-screen Show (16:9)</PresentationFormat>
  <Paragraphs>209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Wingdings</vt:lpstr>
      <vt:lpstr>Arial</vt:lpstr>
      <vt:lpstr>Courier New</vt:lpstr>
      <vt:lpstr>Myriad Web Pro</vt:lpstr>
      <vt:lpstr>Calibri</vt:lpstr>
      <vt:lpstr>Master</vt:lpstr>
      <vt:lpstr>Operating an Emergency Operation Center: COVID-19 Considerations</vt:lpstr>
      <vt:lpstr>Objectives</vt:lpstr>
      <vt:lpstr>EOC Activation</vt:lpstr>
      <vt:lpstr>EOC Operations</vt:lpstr>
      <vt:lpstr>EOC Modes and Levels</vt:lpstr>
      <vt:lpstr>Keeping Staff Healthy</vt:lpstr>
      <vt:lpstr>EOC Operation Modes</vt:lpstr>
      <vt:lpstr>EOC Operation Modes</vt:lpstr>
      <vt:lpstr>Watch Mode</vt:lpstr>
      <vt:lpstr>Watch Mode &amp; Watch Team</vt:lpstr>
      <vt:lpstr>Watch Mode &amp; Watch Team</vt:lpstr>
      <vt:lpstr>Watch Mode Activities</vt:lpstr>
      <vt:lpstr>Alert Mode</vt:lpstr>
      <vt:lpstr>Alert Mode</vt:lpstr>
      <vt:lpstr>Response Mode</vt:lpstr>
      <vt:lpstr>Response Mode</vt:lpstr>
      <vt:lpstr>Response Mode (continued) </vt:lpstr>
      <vt:lpstr>Response Mode</vt:lpstr>
      <vt:lpstr>Response Mode – Management Staff</vt:lpstr>
      <vt:lpstr>Response Mode – Planning</vt:lpstr>
      <vt:lpstr>Response Mode – Operations</vt:lpstr>
      <vt:lpstr>Response Mode – Logistics</vt:lpstr>
      <vt:lpstr>Response Mode – Finance and Administration</vt:lpstr>
      <vt:lpstr>EOC Response Levels</vt:lpstr>
      <vt:lpstr>EOC Response Levels</vt:lpstr>
      <vt:lpstr>EOC Operational Levels – Level III</vt:lpstr>
      <vt:lpstr>EOC Operational Levels – Level II</vt:lpstr>
      <vt:lpstr>EOC Operational Levels – Level I</vt:lpstr>
      <vt:lpstr>References</vt:lpstr>
      <vt:lpstr>PowerPoint Presentation</vt:lpstr>
    </vt:vector>
  </TitlesOfParts>
  <Company>CDC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nCoV_template_PPT_GEN_PUB</dc:title>
  <dc:creator>Centers for Disease Control and Prevention</dc:creator>
  <cp:lastModifiedBy>Ryan Remmel</cp:lastModifiedBy>
  <cp:revision>463</cp:revision>
  <dcterms:created xsi:type="dcterms:W3CDTF">2011-03-17T17:43:16Z</dcterms:created>
  <dcterms:modified xsi:type="dcterms:W3CDTF">2020-06-26T19:06:30Z</dcterms:modified>
  <cp:category>GS Emergency Response</cp:category>
  <cp:contentStatus>CS 315114-A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MSIP_Label_8af03ff0-41c5-4c41-b55e-fabb8fae94be_Enabled">
    <vt:lpwstr>True</vt:lpwstr>
  </property>
  <property fmtid="{D5CDD505-2E9C-101B-9397-08002B2CF9AE}" pid="4" name="MSIP_Label_8af03ff0-41c5-4c41-b55e-fabb8fae94be_SiteId">
    <vt:lpwstr>9ce70869-60db-44fd-abe8-d2767077fc8f</vt:lpwstr>
  </property>
  <property fmtid="{D5CDD505-2E9C-101B-9397-08002B2CF9AE}" pid="5" name="MSIP_Label_8af03ff0-41c5-4c41-b55e-fabb8fae94be_Owner">
    <vt:lpwstr>iwh2@cdc.gov</vt:lpwstr>
  </property>
  <property fmtid="{D5CDD505-2E9C-101B-9397-08002B2CF9AE}" pid="6" name="MSIP_Label_8af03ff0-41c5-4c41-b55e-fabb8fae94be_SetDate">
    <vt:lpwstr>2020-05-13T11:48:16.4330843Z</vt:lpwstr>
  </property>
  <property fmtid="{D5CDD505-2E9C-101B-9397-08002B2CF9AE}" pid="7" name="MSIP_Label_8af03ff0-41c5-4c41-b55e-fabb8fae94be_Name">
    <vt:lpwstr>Public</vt:lpwstr>
  </property>
  <property fmtid="{D5CDD505-2E9C-101B-9397-08002B2CF9AE}" pid="8" name="MSIP_Label_8af03ff0-41c5-4c41-b55e-fabb8fae94be_Application">
    <vt:lpwstr>Microsoft Azure Information Protection</vt:lpwstr>
  </property>
  <property fmtid="{D5CDD505-2E9C-101B-9397-08002B2CF9AE}" pid="9" name="MSIP_Label_8af03ff0-41c5-4c41-b55e-fabb8fae94be_ActionId">
    <vt:lpwstr>d740535d-eff5-4c0b-abd9-94bf992c01fe</vt:lpwstr>
  </property>
  <property fmtid="{D5CDD505-2E9C-101B-9397-08002B2CF9AE}" pid="10" name="MSIP_Label_8af03ff0-41c5-4c41-b55e-fabb8fae94be_Extended_MSFT_Method">
    <vt:lpwstr>Manual</vt:lpwstr>
  </property>
  <property fmtid="{D5CDD505-2E9C-101B-9397-08002B2CF9AE}" pid="11" name="Sensitivity">
    <vt:lpwstr>Public</vt:lpwstr>
  </property>
  <property fmtid="{D5CDD505-2E9C-101B-9397-08002B2CF9AE}" pid="12" name="ContentTypeId">
    <vt:lpwstr>0x010100BB263BB87ED693489DF545C68D111AB5</vt:lpwstr>
  </property>
  <property fmtid="{D5CDD505-2E9C-101B-9397-08002B2CF9AE}" pid="13" name="TaxKeyword">
    <vt:lpwstr/>
  </property>
</Properties>
</file>