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1"/>
  </p:notesMasterIdLst>
  <p:sldIdLst>
    <p:sldId id="257" r:id="rId5"/>
    <p:sldId id="298" r:id="rId6"/>
    <p:sldId id="258" r:id="rId7"/>
    <p:sldId id="280" r:id="rId8"/>
    <p:sldId id="281" r:id="rId9"/>
    <p:sldId id="283" r:id="rId10"/>
    <p:sldId id="284" r:id="rId11"/>
    <p:sldId id="285" r:id="rId12"/>
    <p:sldId id="295" r:id="rId13"/>
    <p:sldId id="296" r:id="rId14"/>
    <p:sldId id="297" r:id="rId15"/>
    <p:sldId id="287" r:id="rId16"/>
    <p:sldId id="288" r:id="rId17"/>
    <p:sldId id="302" r:id="rId18"/>
    <p:sldId id="290" r:id="rId19"/>
    <p:sldId id="259" r:id="rId20"/>
    <p:sldId id="289" r:id="rId21"/>
    <p:sldId id="303" r:id="rId22"/>
    <p:sldId id="282" r:id="rId23"/>
    <p:sldId id="286" r:id="rId24"/>
    <p:sldId id="292" r:id="rId25"/>
    <p:sldId id="291" r:id="rId26"/>
    <p:sldId id="293" r:id="rId27"/>
    <p:sldId id="294" r:id="rId28"/>
    <p:sldId id="300" r:id="rId29"/>
    <p:sldId id="276" r:id="rId30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yriad Web Pro" panose="020B0503030403020204" pitchFamily="34" charset="77"/>
      <p:regular r:id="rId36"/>
      <p:bold r:id="rId37"/>
      <p: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8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2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Johnson, Valerie (CDC/DDID/NCEZID/OD)" initials="JV(" lastIdx="9" clrIdx="3">
    <p:extLst>
      <p:ext uri="{19B8F6BF-5375-455C-9EA6-DF929625EA0E}">
        <p15:presenceInfo xmlns:p15="http://schemas.microsoft.com/office/powerpoint/2012/main" userId="S::vxj1@cdc.gov::dca7b519-9f5c-4daf-83ff-177d475a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8" autoAdjust="0"/>
    <p:restoredTop sz="73385" autoAdjust="0"/>
  </p:normalViewPr>
  <p:slideViewPr>
    <p:cSldViewPr snapToGrid="0">
      <p:cViewPr>
        <p:scale>
          <a:sx n="115" d="100"/>
          <a:sy n="115" d="100"/>
        </p:scale>
        <p:origin x="920" y="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ms.fema.gov/IS0700b/curriculum/1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s.who.int/iris/bitstream/handle/10665/277191/9789241515122-eng.pdf?sequence=1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9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focus of this presentation is on activating an Emergency Operations Center during the COVID-19 response.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objectives of this presentation are to: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dirty="0"/>
              <a:t>Discuss the Emergency Operations Center (EOC) activation process during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--Describe the function of the Preliminary Assessment Team (PAT)</a:t>
            </a:r>
          </a:p>
          <a:p>
            <a:pPr>
              <a:buClr>
                <a:srgbClr val="006A71"/>
              </a:buClr>
            </a:pPr>
            <a:r>
              <a:rPr lang="en-US" dirty="0"/>
              <a:t>--Explain EOC activation modes</a:t>
            </a:r>
          </a:p>
          <a:p>
            <a:pPr>
              <a:buClr>
                <a:srgbClr val="006A71"/>
              </a:buClr>
            </a:pPr>
            <a:r>
              <a:rPr lang="en-US" dirty="0"/>
              <a:t>--Define EOC activation levels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 Emergency Management Institute (2018, June 25)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IS-700.B: An Introduction to the National Incident Management System.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3"/>
              </a:rPr>
              <a:t>https://emilms.fema.gov/IS0700b/curriculum/1.html</a:t>
            </a:r>
            <a:endParaRPr lang="en-US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(2018)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Handbook for Developing a Public Health Emergency Operations Centre.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 from </a:t>
            </a:r>
            <a:r>
              <a:rPr lang="en-US" dirty="0">
                <a:hlinkClick r:id="rId4"/>
              </a:rPr>
              <a:t>https://apps.who.int/iris/bitstream/handle/10665/277191/9789241515122-eng.pdf?sequence=1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4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8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544EE-0D49-7240-86B7-25B9BB371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E7A0BDD-49DE-2B4F-A26B-A161BD6AD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44E0B-2E84-BD4C-9D5D-24D67330509B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11B32B67-15F6-6A4D-8AB1-305603F6D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67AE58-792F-DD47-BD3F-8076096C1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930EA6-3124-CA4E-ACF8-C78F79F1BE39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7C36F2-FEAF-4040-8B07-2983098B75A6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0C44137B-B550-6240-97C0-DCDEE447A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2FA5DA-CB34-DC48-BD1F-5D960C038685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:a16="http://schemas.microsoft.com/office/drawing/2014/main" id="{AD7C8939-F53B-104C-BD04-73118FF33F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ABE445-A10A-D246-BB92-B7D723B64915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C0CC9E11-354D-764B-8589-0458EBFD8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80F5A-030E-FC4D-B638-BAF59051EE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A783DA-D805-A347-81AA-59015475D15B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B86B31C1-8A64-034A-8617-A876148D6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6544A-CE9B-0041-8EF5-27D6153BE0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20" name="Picture 19" descr="A picture containing food&#10;&#10;Description automatically generated">
            <a:extLst>
              <a:ext uri="{FF2B5EF4-FFF2-40B4-BE49-F238E27FC236}">
                <a16:creationId xmlns:a16="http://schemas.microsoft.com/office/drawing/2014/main" id="{2294A6AE-485A-604F-AA26-088B6D60D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6B84D0-B6B6-B74B-B8CF-7BA1C34126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041B73-6B55-AE4D-BD5A-2C3C5CE2BFAC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fema.gov/is/courseoverview.aspx?code=IS-700.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il.cdc.gov/" TargetMode="External"/><Relationship Id="rId5" Type="http://schemas.openxmlformats.org/officeDocument/2006/relationships/hyperlink" Target="https://www.who.int/fr/publications/i/item/framework-for-a-public-health-emergency-operations-centre" TargetMode="External"/><Relationship Id="rId4" Type="http://schemas.openxmlformats.org/officeDocument/2006/relationships/hyperlink" Target="https://apps.who.int/iris/bitstream/handle/10665/277191/9789241515122-eng.pdf?sequence=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Activation du </a:t>
            </a:r>
            <a:r>
              <a:rPr lang="en-US" altLang="en-US" dirty="0" err="1"/>
              <a:t>centre</a:t>
            </a:r>
            <a:r>
              <a:rPr lang="en-US" altLang="en-US" dirty="0"/>
              <a:t> des </a:t>
            </a:r>
            <a:r>
              <a:rPr lang="en-US" altLang="en-US" dirty="0" err="1"/>
              <a:t>opérations</a:t>
            </a:r>
            <a:r>
              <a:rPr lang="en-US" altLang="en-US" dirty="0"/>
              <a:t> </a:t>
            </a:r>
            <a:r>
              <a:rPr lang="en-US" altLang="en-US" dirty="0" err="1"/>
              <a:t>d'urgence</a:t>
            </a:r>
            <a:r>
              <a:rPr lang="en-US" altLang="en-US" dirty="0"/>
              <a:t> : </a:t>
            </a:r>
            <a:r>
              <a:rPr lang="en-US" altLang="en-US" dirty="0" err="1"/>
              <a:t>Considérations</a:t>
            </a:r>
            <a:r>
              <a:rPr lang="en-US" altLang="en-US" dirty="0"/>
              <a:t> sur le COVID-19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Critères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9847" y="952044"/>
            <a:ext cx="86868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600" dirty="0" err="1"/>
              <a:t>Chaque</a:t>
            </a:r>
            <a:r>
              <a:rPr lang="en-US" sz="1600" dirty="0"/>
              <a:t> pays </a:t>
            </a:r>
            <a:r>
              <a:rPr lang="en-US" sz="1600" dirty="0" err="1"/>
              <a:t>devrait</a:t>
            </a:r>
            <a:r>
              <a:rPr lang="en-US" sz="1600" dirty="0"/>
              <a:t> </a:t>
            </a:r>
            <a:r>
              <a:rPr lang="en-US" sz="1600" dirty="0" err="1"/>
              <a:t>avoir</a:t>
            </a:r>
            <a:r>
              <a:rPr lang="en-US" sz="1600" dirty="0"/>
              <a:t> </a:t>
            </a:r>
            <a:r>
              <a:rPr lang="en-US" sz="1600" dirty="0" err="1"/>
              <a:t>défini</a:t>
            </a:r>
            <a:r>
              <a:rPr lang="en-US" sz="1600" dirty="0"/>
              <a:t> des </a:t>
            </a:r>
            <a:r>
              <a:rPr lang="en-US" sz="1600" dirty="0" err="1"/>
              <a:t>critères</a:t>
            </a:r>
            <a:r>
              <a:rPr lang="en-US" sz="1600" dirty="0"/>
              <a:t> </a:t>
            </a:r>
            <a:r>
              <a:rPr lang="en-US" sz="1600" dirty="0" err="1"/>
              <a:t>prédéterminés</a:t>
            </a:r>
            <a:r>
              <a:rPr lang="en-US" sz="1600" dirty="0"/>
              <a:t> pour </a:t>
            </a:r>
            <a:r>
              <a:rPr lang="en-US" sz="1600" dirty="0" err="1"/>
              <a:t>décider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l'activation</a:t>
            </a:r>
            <a:r>
              <a:rPr lang="en-US" sz="1600" dirty="0"/>
              <a:t> du COU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nécessaire</a:t>
            </a:r>
            <a:r>
              <a:rPr lang="en-US" sz="1600" dirty="0"/>
              <a:t>, et </a:t>
            </a:r>
            <a:r>
              <a:rPr lang="en-US" sz="1600" dirty="0" err="1"/>
              <a:t>à</a:t>
            </a:r>
            <a:r>
              <a:rPr lang="en-US" sz="1600" dirty="0"/>
              <a:t> </a:t>
            </a:r>
            <a:r>
              <a:rPr lang="en-US" sz="1600" dirty="0" err="1"/>
              <a:t>quel</a:t>
            </a:r>
            <a:r>
              <a:rPr lang="en-US" sz="1600" dirty="0"/>
              <a:t> </a:t>
            </a:r>
            <a:r>
              <a:rPr lang="en-US" sz="1600" dirty="0" err="1"/>
              <a:t>niveau</a:t>
            </a:r>
            <a:r>
              <a:rPr lang="en-US" sz="1600" dirty="0"/>
              <a:t>. </a:t>
            </a:r>
          </a:p>
          <a:p>
            <a:pPr>
              <a:buClr>
                <a:srgbClr val="006A71"/>
              </a:buClr>
            </a:pPr>
            <a:r>
              <a:rPr lang="en-US" sz="1600" dirty="0" err="1"/>
              <a:t>Ces</a:t>
            </a:r>
            <a:r>
              <a:rPr lang="en-US" sz="1600" dirty="0"/>
              <a:t> </a:t>
            </a:r>
            <a:r>
              <a:rPr lang="en-US" sz="1600" dirty="0" err="1"/>
              <a:t>critères</a:t>
            </a:r>
            <a:r>
              <a:rPr lang="en-US" sz="1600" dirty="0"/>
              <a:t> </a:t>
            </a:r>
            <a:r>
              <a:rPr lang="en-US" sz="1600" dirty="0" err="1"/>
              <a:t>doivent</a:t>
            </a:r>
            <a:r>
              <a:rPr lang="en-US" sz="1600" dirty="0"/>
              <a:t> </a:t>
            </a:r>
            <a:r>
              <a:rPr lang="en-US" sz="1600" dirty="0" err="1"/>
              <a:t>être</a:t>
            </a:r>
            <a:r>
              <a:rPr lang="en-US" sz="1600" dirty="0"/>
              <a:t> </a:t>
            </a:r>
            <a:r>
              <a:rPr lang="en-US" sz="1600" dirty="0" err="1"/>
              <a:t>conformes</a:t>
            </a:r>
            <a:r>
              <a:rPr lang="en-US" sz="1600" dirty="0"/>
              <a:t> au </a:t>
            </a:r>
            <a:r>
              <a:rPr lang="en-US" sz="1600" dirty="0" err="1"/>
              <a:t>Règlement</a:t>
            </a:r>
            <a:r>
              <a:rPr lang="en-US" sz="1600" dirty="0"/>
              <a:t> sanitaire international de 2005 (RSI).</a:t>
            </a:r>
          </a:p>
          <a:p>
            <a:pPr>
              <a:buClr>
                <a:srgbClr val="006A71"/>
              </a:buClr>
            </a:pPr>
            <a:r>
              <a:rPr lang="en-US" sz="1600" dirty="0"/>
              <a:t>Les </a:t>
            </a:r>
            <a:r>
              <a:rPr lang="en-US" sz="1600" dirty="0" err="1"/>
              <a:t>critères</a:t>
            </a:r>
            <a:r>
              <a:rPr lang="en-US" sz="1600" dirty="0"/>
              <a:t> </a:t>
            </a:r>
            <a:r>
              <a:rPr lang="en-US" sz="1600" dirty="0" err="1"/>
              <a:t>suivants</a:t>
            </a:r>
            <a:r>
              <a:rPr lang="en-US" sz="1600" dirty="0"/>
              <a:t> </a:t>
            </a:r>
            <a:r>
              <a:rPr lang="en-US" sz="1600" dirty="0" err="1"/>
              <a:t>sont</a:t>
            </a:r>
            <a:r>
              <a:rPr lang="en-US" sz="1600" dirty="0"/>
              <a:t> des </a:t>
            </a:r>
            <a:r>
              <a:rPr lang="en-US" sz="1600" dirty="0" err="1"/>
              <a:t>exemples</a:t>
            </a:r>
            <a:r>
              <a:rPr lang="en-US" sz="1600" dirty="0"/>
              <a:t> de </a:t>
            </a:r>
            <a:r>
              <a:rPr lang="en-US" sz="1600" dirty="0" err="1"/>
              <a:t>ce</a:t>
            </a:r>
            <a:r>
              <a:rPr lang="en-US" sz="1600" dirty="0"/>
              <a:t> qui </a:t>
            </a:r>
            <a:r>
              <a:rPr lang="en-US" sz="1600" dirty="0" err="1"/>
              <a:t>peut</a:t>
            </a:r>
            <a:r>
              <a:rPr lang="en-US" sz="1600" dirty="0"/>
              <a:t> </a:t>
            </a:r>
            <a:r>
              <a:rPr lang="en-US" sz="1600" dirty="0" err="1"/>
              <a:t>déclencher</a:t>
            </a:r>
            <a:r>
              <a:rPr lang="en-US" sz="1600" dirty="0"/>
              <a:t> </a:t>
            </a:r>
            <a:r>
              <a:rPr lang="en-US" sz="1600" dirty="0" err="1"/>
              <a:t>l'activation</a:t>
            </a:r>
            <a:r>
              <a:rPr lang="en-US" sz="1600" dirty="0"/>
              <a:t> d'un COU :</a:t>
            </a:r>
          </a:p>
          <a:p>
            <a:pPr lvl="1">
              <a:buClr>
                <a:srgbClr val="006A71"/>
              </a:buClr>
            </a:pPr>
            <a:r>
              <a:rPr lang="en-US" sz="1600" dirty="0" err="1"/>
              <a:t>Intérêt</a:t>
            </a:r>
            <a:r>
              <a:rPr lang="en-US" sz="1600" dirty="0"/>
              <a:t> et </a:t>
            </a:r>
            <a:r>
              <a:rPr lang="en-US" sz="1600" dirty="0" err="1"/>
              <a:t>priorités</a:t>
            </a:r>
            <a:r>
              <a:rPr lang="en-US" sz="1600" dirty="0"/>
              <a:t> au </a:t>
            </a:r>
            <a:r>
              <a:rPr lang="en-US" sz="1600" dirty="0" err="1"/>
              <a:t>niveau</a:t>
            </a:r>
            <a:r>
              <a:rPr lang="en-US" sz="1600" dirty="0"/>
              <a:t> national</a:t>
            </a:r>
          </a:p>
          <a:p>
            <a:pPr lvl="1">
              <a:buClr>
                <a:srgbClr val="006A71"/>
              </a:buClr>
            </a:pPr>
            <a:r>
              <a:rPr lang="en-US" sz="1600" dirty="0" err="1"/>
              <a:t>Nombre</a:t>
            </a:r>
            <a:r>
              <a:rPr lang="en-US" sz="1600" dirty="0"/>
              <a:t> de </a:t>
            </a:r>
            <a:r>
              <a:rPr lang="en-US" sz="1600" dirty="0" err="1"/>
              <a:t>cas</a:t>
            </a:r>
            <a:r>
              <a:rPr lang="en-US" sz="1600" dirty="0"/>
              <a:t> et/</a:t>
            </a:r>
            <a:r>
              <a:rPr lang="en-US" sz="1600" dirty="0" err="1"/>
              <a:t>ou</a:t>
            </a:r>
            <a:r>
              <a:rPr lang="en-US" sz="1600" dirty="0"/>
              <a:t> de </a:t>
            </a:r>
            <a:r>
              <a:rPr lang="en-US" sz="1600" dirty="0" err="1"/>
              <a:t>décès</a:t>
            </a:r>
            <a:r>
              <a:rPr lang="en-US" sz="1600" dirty="0"/>
              <a:t> </a:t>
            </a:r>
            <a:r>
              <a:rPr lang="en-US" sz="1600" dirty="0" err="1"/>
              <a:t>signalés</a:t>
            </a:r>
            <a:r>
              <a:rPr lang="en-US" sz="1600" dirty="0"/>
              <a:t> (sur la base des </a:t>
            </a:r>
            <a:r>
              <a:rPr lang="en-US" sz="1600" dirty="0" err="1"/>
              <a:t>valeurs</a:t>
            </a:r>
            <a:r>
              <a:rPr lang="en-US" sz="1600" dirty="0"/>
              <a:t> </a:t>
            </a:r>
            <a:r>
              <a:rPr lang="en-US" sz="1600" dirty="0" err="1"/>
              <a:t>seuils</a:t>
            </a:r>
            <a:r>
              <a:rPr lang="en-US" sz="1600" dirty="0"/>
              <a:t> </a:t>
            </a:r>
            <a:r>
              <a:rPr lang="en-US" sz="1600" dirty="0" err="1"/>
              <a:t>précédentes</a:t>
            </a:r>
            <a:r>
              <a:rPr lang="en-US" sz="1600" dirty="0"/>
              <a:t> ; pour les maladies </a:t>
            </a:r>
            <a:r>
              <a:rPr lang="en-US" sz="1600" dirty="0" err="1"/>
              <a:t>hautement</a:t>
            </a:r>
            <a:r>
              <a:rPr lang="en-US" sz="1600" dirty="0"/>
              <a:t> </a:t>
            </a:r>
            <a:r>
              <a:rPr lang="en-US" sz="1600" dirty="0" err="1"/>
              <a:t>prioritaires</a:t>
            </a:r>
            <a:r>
              <a:rPr lang="en-US" sz="1600" dirty="0"/>
              <a:t> </a:t>
            </a:r>
            <a:r>
              <a:rPr lang="en-US" sz="1600" dirty="0" err="1"/>
              <a:t>comme</a:t>
            </a:r>
            <a:r>
              <a:rPr lang="en-US" sz="1600" dirty="0"/>
              <a:t> la COVID-19, le </a:t>
            </a:r>
            <a:r>
              <a:rPr lang="en-US" sz="1600" dirty="0" err="1"/>
              <a:t>seuil</a:t>
            </a:r>
            <a:r>
              <a:rPr lang="en-US" sz="1600" dirty="0"/>
              <a:t> </a:t>
            </a:r>
            <a:r>
              <a:rPr lang="en-US" sz="1600" dirty="0" err="1"/>
              <a:t>pourrait</a:t>
            </a:r>
            <a:r>
              <a:rPr lang="en-US" sz="1600" dirty="0"/>
              <a:t> </a:t>
            </a:r>
            <a:r>
              <a:rPr lang="en-US" sz="1600" dirty="0" err="1"/>
              <a:t>être</a:t>
            </a:r>
            <a:r>
              <a:rPr lang="en-US" sz="1600" dirty="0"/>
              <a:t> d'un </a:t>
            </a:r>
            <a:r>
              <a:rPr lang="en-US" sz="1600" dirty="0" err="1"/>
              <a:t>seul</a:t>
            </a:r>
            <a:r>
              <a:rPr lang="en-US" sz="1600" dirty="0"/>
              <a:t> </a:t>
            </a:r>
            <a:r>
              <a:rPr lang="en-US" sz="1600" dirty="0" err="1"/>
              <a:t>cas</a:t>
            </a:r>
            <a:r>
              <a:rPr lang="en-US" sz="1600" dirty="0"/>
              <a:t>)</a:t>
            </a:r>
          </a:p>
          <a:p>
            <a:pPr lvl="1">
              <a:buClr>
                <a:srgbClr val="006A71"/>
              </a:buClr>
            </a:pPr>
            <a:r>
              <a:rPr lang="en-US" sz="1600" dirty="0"/>
              <a:t>Impact international/dispersion </a:t>
            </a:r>
            <a:r>
              <a:rPr lang="en-US" sz="1600" dirty="0" err="1"/>
              <a:t>géographique</a:t>
            </a:r>
            <a:endParaRPr lang="en-US" sz="1600" dirty="0"/>
          </a:p>
          <a:p>
            <a:pPr lvl="1">
              <a:buClr>
                <a:srgbClr val="006A71"/>
              </a:buClr>
            </a:pPr>
            <a:r>
              <a:rPr lang="en-US" sz="1600" dirty="0"/>
              <a:t>Menace pour la </a:t>
            </a:r>
            <a:r>
              <a:rPr lang="en-US" sz="1600" dirty="0" err="1"/>
              <a:t>santé</a:t>
            </a:r>
            <a:r>
              <a:rPr lang="en-US" sz="1600" dirty="0"/>
              <a:t> </a:t>
            </a:r>
            <a:r>
              <a:rPr lang="en-US" sz="1600" dirty="0" err="1"/>
              <a:t>publique</a:t>
            </a:r>
            <a:endParaRPr lang="en-US" sz="1600" dirty="0"/>
          </a:p>
          <a:p>
            <a:pPr lvl="1">
              <a:buClr>
                <a:srgbClr val="006A71"/>
              </a:buClr>
            </a:pPr>
            <a:r>
              <a:rPr lang="en-US" sz="1600" dirty="0" err="1"/>
              <a:t>Dépasse</a:t>
            </a:r>
            <a:r>
              <a:rPr lang="en-US" sz="1600" dirty="0"/>
              <a:t> la </a:t>
            </a:r>
            <a:r>
              <a:rPr lang="en-US" sz="1600" dirty="0" err="1"/>
              <a:t>capacité</a:t>
            </a:r>
            <a:r>
              <a:rPr lang="en-US" sz="1600" dirty="0"/>
              <a:t> de gestion/de dotation </a:t>
            </a:r>
            <a:r>
              <a:rPr lang="en-US" sz="1600" dirty="0" err="1"/>
              <a:t>en</a:t>
            </a:r>
            <a:r>
              <a:rPr lang="en-US" sz="1600" dirty="0"/>
              <a:t> personnel du </a:t>
            </a:r>
            <a:r>
              <a:rPr lang="en-US" sz="1600" dirty="0" err="1"/>
              <a:t>département</a:t>
            </a:r>
            <a:r>
              <a:rPr lang="en-US" sz="1600" dirty="0"/>
              <a:t>/</a:t>
            </a:r>
            <a:r>
              <a:rPr lang="en-US" sz="1600" dirty="0" err="1"/>
              <a:t>ministère</a:t>
            </a:r>
            <a:r>
              <a:rPr lang="en-US" sz="1600" dirty="0"/>
              <a:t> </a:t>
            </a:r>
            <a:r>
              <a:rPr lang="en-US" sz="1600" dirty="0" err="1"/>
              <a:t>coordinateur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4018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(EEP)</a:t>
            </a:r>
          </a:p>
        </p:txBody>
      </p:sp>
      <p:pic>
        <p:nvPicPr>
          <p:cNvPr id="5" name="Picture 4" descr="MCj04112540000[1]">
            <a:extLst>
              <a:ext uri="{FF2B5EF4-FFF2-40B4-BE49-F238E27FC236}">
                <a16:creationId xmlns:a16="http://schemas.microsoft.com/office/drawing/2014/main" id="{6F6F24D8-ACF4-154D-B268-9C304396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49" y="1077171"/>
            <a:ext cx="4086498" cy="3683152"/>
          </a:xfrm>
          <a:prstGeom prst="rect">
            <a:avLst/>
          </a:prstGeom>
          <a:noFill/>
          <a:ln w="9525">
            <a:solidFill>
              <a:srgbClr val="55BF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A38EAB-03DF-3F46-A9BE-1263969241C4}"/>
              </a:ext>
            </a:extLst>
          </p:cNvPr>
          <p:cNvSpPr txBox="1"/>
          <p:nvPr/>
        </p:nvSpPr>
        <p:spPr>
          <a:xfrm>
            <a:off x="4525552" y="2571750"/>
            <a:ext cx="199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La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</a:rPr>
              <a:t>décision</a:t>
            </a: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</a:rPr>
              <a:t>est</a:t>
            </a: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</a:rPr>
              <a:t>prise</a:t>
            </a: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 sur la base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</a:rPr>
              <a:t>d'une</a:t>
            </a: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</a:rPr>
              <a:t>évaluation</a:t>
            </a: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EF648-EEC0-B24C-A9C5-53B2FB2F4FDD}"/>
              </a:ext>
            </a:extLst>
          </p:cNvPr>
          <p:cNvSpPr txBox="1"/>
          <p:nvPr/>
        </p:nvSpPr>
        <p:spPr>
          <a:xfrm>
            <a:off x="1338217" y="1513058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À</a:t>
            </a:r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activer</a:t>
            </a:r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CB281-7DA2-D149-A3F5-53420BD15800}"/>
              </a:ext>
            </a:extLst>
          </p:cNvPr>
          <p:cNvSpPr txBox="1"/>
          <p:nvPr/>
        </p:nvSpPr>
        <p:spPr>
          <a:xfrm>
            <a:off x="7379787" y="1504349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À</a:t>
            </a:r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 ne pas </a:t>
            </a:r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activer</a:t>
            </a:r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30" y="2195941"/>
            <a:ext cx="34522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6A71"/>
              </a:buClr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discussion de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l'EEP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permettra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déterminer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les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disponibles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relatives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menace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répondent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aux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critères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précédemment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définis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le pays pour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activer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 COU, et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niveau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réponse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318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89670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922988" y="2467035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réponse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3391258" y="246703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alerte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900650" y="2453283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veille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7"/>
            <a:ext cx="8120743" cy="1155943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Après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déterminé</a:t>
            </a:r>
            <a:r>
              <a:rPr lang="en-US" dirty="0"/>
              <a:t> que </a:t>
            </a:r>
            <a:r>
              <a:rPr lang="en-US" dirty="0" err="1"/>
              <a:t>l'activation</a:t>
            </a:r>
            <a:r>
              <a:rPr lang="en-US" dirty="0"/>
              <a:t> d'un COU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nécessaire</a:t>
            </a:r>
            <a:r>
              <a:rPr lang="en-US" dirty="0"/>
              <a:t>, un mode </a:t>
            </a:r>
            <a:r>
              <a:rPr lang="en-US" dirty="0" err="1"/>
              <a:t>d'activation</a:t>
            </a:r>
            <a:r>
              <a:rPr lang="en-US" dirty="0"/>
              <a:t> doit </a:t>
            </a:r>
            <a:r>
              <a:rPr lang="en-US" dirty="0" err="1"/>
              <a:t>être</a:t>
            </a:r>
            <a:r>
              <a:rPr lang="en-US" dirty="0"/>
              <a:t> 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œuvre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des </a:t>
            </a:r>
            <a:r>
              <a:rPr lang="en-US" dirty="0" err="1"/>
              <a:t>résultats</a:t>
            </a:r>
            <a:r>
              <a:rPr lang="en-US" dirty="0"/>
              <a:t> de </a:t>
            </a:r>
            <a:r>
              <a:rPr lang="en-US" dirty="0" err="1"/>
              <a:t>l'évaluation</a:t>
            </a:r>
            <a:r>
              <a:rPr lang="en-US" dirty="0"/>
              <a:t> (le </a:t>
            </a:r>
            <a:r>
              <a:rPr lang="en-US" dirty="0" err="1"/>
              <a:t>processus</a:t>
            </a:r>
            <a:r>
              <a:rPr lang="en-US" dirty="0"/>
              <a:t> EEP). </a:t>
            </a:r>
          </a:p>
        </p:txBody>
      </p:sp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401530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7"/>
            <a:ext cx="8120743" cy="3266032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 COU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activé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fonction</a:t>
            </a:r>
            <a:r>
              <a:rPr lang="en-US" sz="2400" dirty="0"/>
              <a:t> des </a:t>
            </a:r>
            <a:r>
              <a:rPr lang="en-US" sz="2400" dirty="0" err="1"/>
              <a:t>besoins</a:t>
            </a:r>
            <a:r>
              <a:rPr lang="en-US" sz="2400" dirty="0"/>
              <a:t> de </a:t>
            </a:r>
            <a:r>
              <a:rPr lang="en-US" sz="2400" dirty="0" err="1"/>
              <a:t>l'urgence</a:t>
            </a:r>
            <a:r>
              <a:rPr lang="en-US" sz="2400" dirty="0"/>
              <a:t> de </a:t>
            </a:r>
            <a:r>
              <a:rPr lang="en-US" sz="2400" dirty="0" err="1"/>
              <a:t>santé</a:t>
            </a:r>
            <a:r>
              <a:rPr lang="en-US" sz="2400" dirty="0"/>
              <a:t> </a:t>
            </a:r>
            <a:r>
              <a:rPr lang="en-US" sz="2400" dirty="0" err="1"/>
              <a:t>publique</a:t>
            </a:r>
            <a:r>
              <a:rPr lang="en-US" sz="2400" dirty="0"/>
              <a:t>.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Les modes et </a:t>
            </a:r>
            <a:r>
              <a:rPr lang="en-US" sz="2400" dirty="0" err="1"/>
              <a:t>niveaux</a:t>
            </a:r>
            <a:r>
              <a:rPr lang="en-US" sz="2400" dirty="0"/>
              <a:t> </a:t>
            </a:r>
            <a:r>
              <a:rPr lang="en-US" sz="2400" dirty="0" err="1"/>
              <a:t>d'activation</a:t>
            </a:r>
            <a:r>
              <a:rPr lang="en-US" sz="2400" dirty="0"/>
              <a:t> d'un COU </a:t>
            </a:r>
            <a:r>
              <a:rPr lang="en-US" sz="2400" dirty="0" err="1"/>
              <a:t>peuvent</a:t>
            </a:r>
            <a:r>
              <a:rPr lang="en-US" sz="2400" dirty="0"/>
              <a:t> varier au </a:t>
            </a:r>
            <a:r>
              <a:rPr lang="en-US" sz="2400" dirty="0" err="1"/>
              <a:t>cours</a:t>
            </a:r>
            <a:r>
              <a:rPr lang="en-US" sz="2400" dirty="0"/>
              <a:t> de </a:t>
            </a:r>
            <a:r>
              <a:rPr lang="en-US" sz="2400" dirty="0" err="1"/>
              <a:t>l'urgence</a:t>
            </a:r>
            <a:r>
              <a:rPr lang="en-US" sz="2400" dirty="0"/>
              <a:t>. </a:t>
            </a:r>
          </a:p>
          <a:p>
            <a:pPr lvl="1">
              <a:buClr>
                <a:srgbClr val="006A71"/>
              </a:buClr>
              <a:buFont typeface="Police système Courant"/>
              <a:buChar char="-"/>
            </a:pPr>
            <a:r>
              <a:rPr lang="en-US" dirty="0"/>
              <a:t>Un COU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actif</a:t>
            </a:r>
            <a:r>
              <a:rPr lang="en-US" dirty="0"/>
              <a:t> (c.-</a:t>
            </a:r>
            <a:r>
              <a:rPr lang="en-US" dirty="0" err="1"/>
              <a:t>à</a:t>
            </a:r>
            <a:r>
              <a:rPr lang="en-US" dirty="0"/>
              <a:t>-d.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veille</a:t>
            </a:r>
            <a:r>
              <a:rPr lang="en-US" dirty="0"/>
              <a:t>)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d'atteindre</a:t>
            </a:r>
            <a:r>
              <a:rPr lang="en-US" dirty="0"/>
              <a:t> le mode </a:t>
            </a:r>
            <a:r>
              <a:rPr lang="en-US" dirty="0" err="1"/>
              <a:t>réponse</a:t>
            </a:r>
            <a:r>
              <a:rPr lang="en-US" dirty="0"/>
              <a:t>, pour </a:t>
            </a:r>
            <a:r>
              <a:rPr lang="en-US" dirty="0" err="1"/>
              <a:t>lequel</a:t>
            </a:r>
            <a:r>
              <a:rPr lang="en-US" dirty="0"/>
              <a:t> le </a:t>
            </a:r>
            <a:r>
              <a:rPr lang="en-US" dirty="0" err="1"/>
              <a:t>déploiement</a:t>
            </a:r>
            <a:r>
              <a:rPr lang="en-US" dirty="0"/>
              <a:t> d'un </a:t>
            </a:r>
            <a:r>
              <a:rPr lang="en-US" dirty="0" err="1"/>
              <a:t>système</a:t>
            </a:r>
            <a:r>
              <a:rPr lang="en-US" dirty="0"/>
              <a:t> de gestion des incidents (IMS)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requis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  <a:buFont typeface="Police système Courant"/>
              <a:buChar char="-"/>
            </a:pPr>
            <a:r>
              <a:rPr lang="en-US" dirty="0"/>
              <a:t>Les trois modes </a:t>
            </a:r>
            <a:r>
              <a:rPr lang="en-US" dirty="0" err="1"/>
              <a:t>d'activation</a:t>
            </a:r>
            <a:r>
              <a:rPr lang="en-US" dirty="0"/>
              <a:t> ne </a:t>
            </a:r>
            <a:r>
              <a:rPr lang="en-US" dirty="0" err="1"/>
              <a:t>s'appliquent</a:t>
            </a:r>
            <a:r>
              <a:rPr lang="en-US" dirty="0"/>
              <a:t> pas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urgences.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1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veille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95570"/>
            <a:ext cx="460975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 mode </a:t>
            </a:r>
            <a:r>
              <a:rPr lang="en-US" sz="2400" dirty="0" err="1"/>
              <a:t>veille</a:t>
            </a:r>
            <a:r>
              <a:rPr lang="en-US" sz="2400" dirty="0"/>
              <a:t> </a:t>
            </a:r>
            <a:r>
              <a:rPr lang="en-US" sz="2400" dirty="0" err="1"/>
              <a:t>s'aligne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général</a:t>
            </a:r>
            <a:r>
              <a:rPr lang="en-US" sz="2400" dirty="0"/>
              <a:t> sur les </a:t>
            </a:r>
            <a:r>
              <a:rPr lang="en-US" sz="2400" dirty="0" err="1"/>
              <a:t>activités</a:t>
            </a:r>
            <a:r>
              <a:rPr lang="en-US" sz="2400" dirty="0"/>
              <a:t> </a:t>
            </a:r>
            <a:r>
              <a:rPr lang="en-US" sz="2400" dirty="0" err="1"/>
              <a:t>avant</a:t>
            </a:r>
            <a:r>
              <a:rPr lang="en-US" sz="2400" dirty="0"/>
              <a:t> </a:t>
            </a:r>
            <a:r>
              <a:rPr lang="en-US" sz="2400" dirty="0" err="1"/>
              <a:t>l'incident</a:t>
            </a:r>
            <a:r>
              <a:rPr lang="en-US" sz="2400" dirty="0"/>
              <a:t>. </a:t>
            </a:r>
          </a:p>
          <a:p>
            <a:pPr lvl="1"/>
            <a:r>
              <a:rPr lang="en-US" dirty="0"/>
              <a:t>Le personnel du COU surveille les conditions pour les </a:t>
            </a:r>
            <a:r>
              <a:rPr lang="en-US" dirty="0" err="1"/>
              <a:t>événements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les incidents qui </a:t>
            </a:r>
            <a:r>
              <a:rPr lang="en-US" dirty="0" err="1"/>
              <a:t>pourraient</a:t>
            </a:r>
            <a:r>
              <a:rPr lang="en-US" dirty="0"/>
              <a:t> </a:t>
            </a:r>
            <a:r>
              <a:rPr lang="en-US" dirty="0" err="1"/>
              <a:t>nécessiter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intervention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 (</a:t>
            </a:r>
            <a:r>
              <a:rPr lang="en-US" dirty="0" err="1"/>
              <a:t>c'est</a:t>
            </a:r>
            <a:r>
              <a:rPr lang="en-US" dirty="0"/>
              <a:t>-</a:t>
            </a:r>
            <a:r>
              <a:rPr lang="en-US" dirty="0" err="1"/>
              <a:t>à</a:t>
            </a:r>
            <a:r>
              <a:rPr lang="en-US" dirty="0"/>
              <a:t>-dire des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élevés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inattendus</a:t>
            </a:r>
            <a:r>
              <a:rPr lang="en-US" dirty="0"/>
              <a:t> de COVID-19).</a:t>
            </a:r>
          </a:p>
          <a:p>
            <a:pPr lvl="1"/>
            <a:r>
              <a:rPr lang="en-US" dirty="0"/>
              <a:t>Le personnel de la cellule de base </a:t>
            </a:r>
            <a:r>
              <a:rPr lang="en-US" dirty="0" err="1"/>
              <a:t>effectue</a:t>
            </a:r>
            <a:r>
              <a:rPr lang="en-US" dirty="0"/>
              <a:t> les </a:t>
            </a:r>
            <a:r>
              <a:rPr lang="en-US" dirty="0" err="1"/>
              <a:t>opérations</a:t>
            </a:r>
            <a:r>
              <a:rPr lang="en-US" dirty="0"/>
              <a:t> de routine.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5465788" y="2105787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veille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alerte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1012571"/>
            <a:ext cx="489065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Le mode </a:t>
            </a:r>
            <a:r>
              <a:rPr lang="en-US" dirty="0" err="1"/>
              <a:t>alerte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intervenir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, pendant </a:t>
            </a:r>
            <a:r>
              <a:rPr lang="en-US" dirty="0" err="1"/>
              <a:t>ou</a:t>
            </a:r>
            <a:r>
              <a:rPr lang="en-US" dirty="0"/>
              <a:t> après </a:t>
            </a:r>
            <a:r>
              <a:rPr lang="en-US" dirty="0" err="1"/>
              <a:t>l'incident</a:t>
            </a:r>
            <a:r>
              <a:rPr lang="en-US" dirty="0"/>
              <a:t>.</a:t>
            </a:r>
          </a:p>
          <a:p>
            <a:pPr lvl="1"/>
            <a:r>
              <a:rPr lang="en-US" sz="1800" dirty="0"/>
              <a:t>Se </a:t>
            </a:r>
            <a:r>
              <a:rPr lang="en-US" sz="1800" dirty="0" err="1"/>
              <a:t>produit</a:t>
            </a:r>
            <a:r>
              <a:rPr lang="en-US" sz="1800" dirty="0"/>
              <a:t> </a:t>
            </a:r>
            <a:r>
              <a:rPr lang="en-US" sz="1800" dirty="0" err="1"/>
              <a:t>généralement</a:t>
            </a:r>
            <a:r>
              <a:rPr lang="en-US" sz="1800" dirty="0"/>
              <a:t> </a:t>
            </a:r>
            <a:r>
              <a:rPr lang="en-US" sz="1800" dirty="0" err="1"/>
              <a:t>lorsque</a:t>
            </a:r>
            <a:r>
              <a:rPr lang="en-US" sz="1800" dirty="0"/>
              <a:t> les actions de </a:t>
            </a:r>
            <a:r>
              <a:rPr lang="en-US" sz="1800" dirty="0" err="1"/>
              <a:t>préparation</a:t>
            </a:r>
            <a:r>
              <a:rPr lang="en-US" sz="1800" dirty="0"/>
              <a:t> </a:t>
            </a:r>
            <a:r>
              <a:rPr lang="en-US" sz="1800" dirty="0" err="1"/>
              <a:t>nécessitent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implication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amont</a:t>
            </a:r>
            <a:r>
              <a:rPr lang="en-US" sz="1800" dirty="0"/>
              <a:t> d'un </a:t>
            </a:r>
            <a:r>
              <a:rPr lang="en-US" sz="1800" dirty="0" err="1"/>
              <a:t>événement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 err="1"/>
              <a:t>Entraîne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sensibilisation</a:t>
            </a:r>
            <a:r>
              <a:rPr lang="en-US" sz="1800" dirty="0"/>
              <a:t> </a:t>
            </a:r>
            <a:r>
              <a:rPr lang="en-US" sz="1800" dirty="0" err="1"/>
              <a:t>renforcée</a:t>
            </a:r>
            <a:r>
              <a:rPr lang="en-US" sz="1800" dirty="0"/>
              <a:t>, un contact </a:t>
            </a:r>
            <a:r>
              <a:rPr lang="en-US" sz="1800" dirty="0" err="1"/>
              <a:t>renforcé</a:t>
            </a:r>
            <a:r>
              <a:rPr lang="en-US" sz="1800" dirty="0"/>
              <a:t> avec les </a:t>
            </a:r>
            <a:r>
              <a:rPr lang="en-US" sz="1800" dirty="0" err="1"/>
              <a:t>organismes</a:t>
            </a:r>
            <a:r>
              <a:rPr lang="en-US" sz="1800" dirty="0"/>
              <a:t> </a:t>
            </a:r>
            <a:r>
              <a:rPr lang="en-US" sz="1800" dirty="0" err="1"/>
              <a:t>extérieurs</a:t>
            </a:r>
            <a:r>
              <a:rPr lang="en-US" sz="1800" dirty="0"/>
              <a:t>, </a:t>
            </a:r>
            <a:r>
              <a:rPr lang="en-US" sz="1800" dirty="0" err="1"/>
              <a:t>une</a:t>
            </a:r>
            <a:r>
              <a:rPr lang="en-US" sz="1800" dirty="0"/>
              <a:t> planification </a:t>
            </a:r>
            <a:r>
              <a:rPr lang="en-US" sz="1800" dirty="0" err="1"/>
              <a:t>spécifique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l'événement</a:t>
            </a:r>
            <a:r>
              <a:rPr lang="en-US" sz="1800" dirty="0"/>
              <a:t> et/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mobilisation</a:t>
            </a:r>
            <a:r>
              <a:rPr lang="en-US" sz="1800" dirty="0"/>
              <a:t> </a:t>
            </a:r>
            <a:r>
              <a:rPr lang="en-US" sz="1800" dirty="0" err="1"/>
              <a:t>initiale</a:t>
            </a:r>
            <a:r>
              <a:rPr lang="en-US" sz="1800" dirty="0"/>
              <a:t> des </a:t>
            </a:r>
            <a:r>
              <a:rPr lang="en-US" sz="1800" dirty="0" err="1"/>
              <a:t>ressources</a:t>
            </a:r>
            <a:r>
              <a:rPr lang="en-US" sz="1800" dirty="0"/>
              <a:t>.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2BA45EE-EF65-4C43-BFA8-29FA7BE4A092}"/>
              </a:ext>
            </a:extLst>
          </p:cNvPr>
          <p:cNvSpPr/>
          <p:nvPr/>
        </p:nvSpPr>
        <p:spPr>
          <a:xfrm>
            <a:off x="5465788" y="2105063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alerte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45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7928" y="994283"/>
            <a:ext cx="4978399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Le mode </a:t>
            </a:r>
            <a:r>
              <a:rPr lang="en-US" sz="2400" dirty="0" err="1"/>
              <a:t>réponse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associé</a:t>
            </a:r>
            <a:r>
              <a:rPr lang="en-US" sz="2400" dirty="0"/>
              <a:t> aux </a:t>
            </a:r>
            <a:r>
              <a:rPr lang="en-US" sz="2400" dirty="0" err="1"/>
              <a:t>activités</a:t>
            </a:r>
            <a:r>
              <a:rPr lang="en-US" sz="2400" dirty="0"/>
              <a:t> de </a:t>
            </a:r>
            <a:r>
              <a:rPr lang="en-US" sz="2400" dirty="0" err="1"/>
              <a:t>l'incident</a:t>
            </a:r>
            <a:r>
              <a:rPr lang="en-US" sz="2400" dirty="0"/>
              <a:t>.</a:t>
            </a:r>
          </a:p>
          <a:p>
            <a:pPr lvl="1"/>
            <a:r>
              <a:rPr lang="en-US" dirty="0"/>
              <a:t>Suit </a:t>
            </a:r>
            <a:r>
              <a:rPr lang="en-US" dirty="0" err="1"/>
              <a:t>généralement</a:t>
            </a:r>
            <a:r>
              <a:rPr lang="en-US" dirty="0"/>
              <a:t> la </a:t>
            </a:r>
            <a:r>
              <a:rPr lang="en-US" dirty="0" err="1"/>
              <a:t>recommandation</a:t>
            </a:r>
            <a:r>
              <a:rPr lang="en-US" dirty="0"/>
              <a:t> </a:t>
            </a:r>
            <a:r>
              <a:rPr lang="en-US" dirty="0" err="1"/>
              <a:t>générée</a:t>
            </a:r>
            <a:r>
              <a:rPr lang="en-US" dirty="0"/>
              <a:t> par 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(EEP)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demande</a:t>
            </a:r>
            <a:r>
              <a:rPr lang="en-US" dirty="0"/>
              <a:t> du </a:t>
            </a:r>
            <a:r>
              <a:rPr lang="en-US" dirty="0" err="1"/>
              <a:t>directeur</a:t>
            </a:r>
            <a:r>
              <a:rPr lang="en-US" dirty="0"/>
              <a:t> du </a:t>
            </a:r>
            <a:r>
              <a:rPr lang="en-US" dirty="0" err="1"/>
              <a:t>département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du </a:t>
            </a:r>
            <a:r>
              <a:rPr lang="en-US" dirty="0" err="1"/>
              <a:t>ministère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supérieurs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produit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de gestion des incidents (IMS)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activé</a:t>
            </a:r>
            <a:r>
              <a:rPr lang="en-US" dirty="0"/>
              <a:t>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réponse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réponse</a:t>
            </a:r>
            <a:r>
              <a:rPr lang="en-US" dirty="0"/>
              <a:t> et 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229600" cy="334168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système</a:t>
            </a:r>
            <a:r>
              <a:rPr lang="en-US" dirty="0"/>
              <a:t> de gestion des incidents (IMS) fait </a:t>
            </a:r>
            <a:r>
              <a:rPr lang="en-US" dirty="0" err="1"/>
              <a:t>référence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structure </a:t>
            </a:r>
            <a:r>
              <a:rPr lang="en-US" dirty="0" err="1"/>
              <a:t>organisationnelle</a:t>
            </a:r>
            <a:r>
              <a:rPr lang="en-US" dirty="0"/>
              <a:t> </a:t>
            </a:r>
            <a:r>
              <a:rPr lang="en-US" dirty="0" err="1"/>
              <a:t>temporaire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activée</a:t>
            </a:r>
            <a:r>
              <a:rPr lang="en-US" dirty="0"/>
              <a:t> pour </a:t>
            </a:r>
            <a:r>
              <a:rPr lang="en-US" dirty="0" err="1"/>
              <a:t>soutenir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, </a:t>
            </a:r>
            <a:r>
              <a:rPr lang="en-US" dirty="0" err="1"/>
              <a:t>quel</a:t>
            </a:r>
            <a:r>
              <a:rPr lang="en-US" dirty="0"/>
              <a:t> que </a:t>
            </a:r>
            <a:r>
              <a:rPr lang="en-US" dirty="0" err="1"/>
              <a:t>soit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cause, </a:t>
            </a:r>
            <a:r>
              <a:rPr lang="en-US" dirty="0" err="1"/>
              <a:t>sa</a:t>
            </a:r>
            <a:r>
              <a:rPr lang="en-US" dirty="0"/>
              <a:t> taille, son emplacement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complexité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 err="1">
                <a:cs typeface="Calibri" panose="020F0502020204030204" pitchFamily="34" charset="0"/>
              </a:rPr>
              <a:t>Voir</a:t>
            </a:r>
            <a:r>
              <a:rPr lang="en-US" dirty="0">
                <a:cs typeface="Calibri" panose="020F0502020204030204" pitchFamily="34" charset="0"/>
              </a:rPr>
              <a:t> le module "Comment </a:t>
            </a:r>
            <a:r>
              <a:rPr lang="en-US" dirty="0" err="1">
                <a:cs typeface="Calibri" panose="020F0502020204030204" pitchFamily="34" charset="0"/>
              </a:rPr>
              <a:t>organiser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une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réponse</a:t>
            </a:r>
            <a:r>
              <a:rPr lang="en-US" dirty="0">
                <a:cs typeface="Calibri" panose="020F0502020204030204" pitchFamily="34" charset="0"/>
              </a:rPr>
              <a:t> ?" pour plus de </a:t>
            </a:r>
            <a:r>
              <a:rPr lang="en-US" dirty="0" err="1">
                <a:cs typeface="Calibri" panose="020F0502020204030204" pitchFamily="34" charset="0"/>
              </a:rPr>
              <a:t>détails</a:t>
            </a:r>
            <a:r>
              <a:rPr lang="en-US" dirty="0">
                <a:cs typeface="Calibri" panose="020F0502020204030204" pitchFamily="34" charset="0"/>
              </a:rPr>
              <a:t> sur </a:t>
            </a:r>
            <a:r>
              <a:rPr lang="en-US" dirty="0" err="1">
                <a:cs typeface="Calibri" panose="020F0502020204030204" pitchFamily="34" charset="0"/>
              </a:rPr>
              <a:t>l'IMS</a:t>
            </a:r>
            <a:r>
              <a:rPr lang="en-US" dirty="0"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CA619F2-E14F-294D-A54A-8B0004BE5C21}"/>
              </a:ext>
            </a:extLst>
          </p:cNvPr>
          <p:cNvSpPr/>
          <p:nvPr/>
        </p:nvSpPr>
        <p:spPr>
          <a:xfrm>
            <a:off x="5465788" y="2098990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 </a:t>
            </a:r>
            <a:r>
              <a:rPr lang="en-US" b="1" dirty="0" err="1">
                <a:solidFill>
                  <a:srgbClr val="FFFFFF"/>
                </a:solidFill>
              </a:rPr>
              <a:t>réponse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274" y="1953649"/>
            <a:ext cx="5348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Police système Courant"/>
              <a:buChar char="-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standardise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l'approche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réponse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tous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les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niveaux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gouvernement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secteur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privé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les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organisations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gouvernementales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Police système Courant"/>
              <a:buChar char="-"/>
            </a:pP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s'appuie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sur le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déploiement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d'un personnel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qualifié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coordonner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efficacement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réponse</a:t>
            </a:r>
            <a:r>
              <a:rPr lang="en-US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242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Discuter</a:t>
            </a:r>
            <a:r>
              <a:rPr lang="en-US" dirty="0"/>
              <a:t> du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</a:t>
            </a:r>
            <a:r>
              <a:rPr lang="en-US" dirty="0" err="1"/>
              <a:t>centre</a:t>
            </a:r>
            <a:r>
              <a:rPr lang="en-US" dirty="0"/>
              <a:t> des </a:t>
            </a:r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(COU) </a:t>
            </a:r>
            <a:r>
              <a:rPr lang="en-US" dirty="0" err="1"/>
              <a:t>lors</a:t>
            </a:r>
            <a:r>
              <a:rPr lang="en-US" dirty="0"/>
              <a:t> de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COVID-19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Décrire</a:t>
            </a:r>
            <a:r>
              <a:rPr lang="en-US" dirty="0"/>
              <a:t> la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(EEP)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Expliquer</a:t>
            </a:r>
            <a:r>
              <a:rPr lang="en-US" dirty="0"/>
              <a:t> les modes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réponse</a:t>
            </a:r>
            <a:r>
              <a:rPr lang="en-US" dirty="0"/>
              <a:t>,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d'effort</a:t>
            </a:r>
            <a:r>
              <a:rPr lang="en-US" dirty="0"/>
              <a:t> </a:t>
            </a:r>
            <a:r>
              <a:rPr lang="en-US" dirty="0" err="1"/>
              <a:t>changera</a:t>
            </a:r>
            <a:r>
              <a:rPr lang="en-US" dirty="0"/>
              <a:t> au fil du temps, </a:t>
            </a:r>
            <a:r>
              <a:rPr lang="en-US" dirty="0" err="1"/>
              <a:t>entraînant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la </a:t>
            </a:r>
            <a:r>
              <a:rPr lang="en-US" dirty="0" err="1"/>
              <a:t>désactivation</a:t>
            </a:r>
            <a:r>
              <a:rPr lang="en-US" dirty="0"/>
              <a:t> du COU, </a:t>
            </a:r>
            <a:r>
              <a:rPr lang="en-US" dirty="0" err="1"/>
              <a:t>soit</a:t>
            </a:r>
            <a:r>
              <a:rPr lang="en-US" dirty="0"/>
              <a:t> un </a:t>
            </a:r>
            <a:r>
              <a:rPr lang="en-US" dirty="0" err="1"/>
              <a:t>changement</a:t>
            </a:r>
            <a:r>
              <a:rPr lang="en-US" dirty="0"/>
              <a:t> des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d'activité</a:t>
            </a:r>
            <a:r>
              <a:rPr lang="en-US" dirty="0"/>
              <a:t> </a:t>
            </a:r>
            <a:r>
              <a:rPr lang="en-US" dirty="0" err="1"/>
              <a:t>augmente</a:t>
            </a:r>
            <a:r>
              <a:rPr lang="en-US" dirty="0"/>
              <a:t> </a:t>
            </a:r>
            <a:r>
              <a:rPr lang="en-US" dirty="0" err="1"/>
              <a:t>souvent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la taille, de la </a:t>
            </a:r>
            <a:r>
              <a:rPr lang="en-US" dirty="0" err="1"/>
              <a:t>portée</a:t>
            </a:r>
            <a:r>
              <a:rPr lang="en-US" dirty="0"/>
              <a:t> et de la </a:t>
            </a:r>
            <a:r>
              <a:rPr lang="en-US" dirty="0" err="1"/>
              <a:t>complexité</a:t>
            </a:r>
            <a:r>
              <a:rPr lang="en-US" dirty="0"/>
              <a:t> de </a:t>
            </a:r>
            <a:r>
              <a:rPr lang="en-US" dirty="0" err="1"/>
              <a:t>l'incident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/>
              <a:t>La transition d'un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 </a:t>
            </a:r>
            <a:r>
              <a:rPr lang="en-US" dirty="0" err="1"/>
              <a:t>à</a:t>
            </a:r>
            <a:r>
              <a:rPr lang="en-US" dirty="0"/>
              <a:t> un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basée</a:t>
            </a:r>
            <a:r>
              <a:rPr lang="en-US" dirty="0"/>
              <a:t> sur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d'effort</a:t>
            </a:r>
            <a:r>
              <a:rPr lang="en-US" dirty="0"/>
              <a:t> (augmentation </a:t>
            </a:r>
            <a:r>
              <a:rPr lang="en-US" dirty="0" err="1"/>
              <a:t>ou</a:t>
            </a:r>
            <a:r>
              <a:rPr lang="en-US" dirty="0"/>
              <a:t> diminution) </a:t>
            </a:r>
            <a:r>
              <a:rPr lang="en-US" dirty="0" err="1"/>
              <a:t>requis</a:t>
            </a:r>
            <a:r>
              <a:rPr lang="en-US" dirty="0"/>
              <a:t> pour </a:t>
            </a:r>
            <a:r>
              <a:rPr lang="en-US" dirty="0" err="1"/>
              <a:t>gérer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.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Ne fait pas </a:t>
            </a:r>
            <a:r>
              <a:rPr lang="en-US" sz="1800" dirty="0" err="1"/>
              <a:t>forcément</a:t>
            </a:r>
            <a:r>
              <a:rPr lang="en-US" sz="1800" dirty="0"/>
              <a:t> </a:t>
            </a:r>
            <a:r>
              <a:rPr lang="en-US" sz="1800" dirty="0" err="1"/>
              <a:t>référence</a:t>
            </a:r>
            <a:r>
              <a:rPr lang="en-US" sz="1800" dirty="0"/>
              <a:t> au </a:t>
            </a:r>
            <a:r>
              <a:rPr lang="en-US" sz="1800" dirty="0" err="1"/>
              <a:t>nombre</a:t>
            </a:r>
            <a:r>
              <a:rPr lang="en-US" sz="1800" dirty="0"/>
              <a:t> total de </a:t>
            </a:r>
            <a:r>
              <a:rPr lang="en-US" sz="1800" dirty="0" err="1"/>
              <a:t>personnes</a:t>
            </a:r>
            <a:r>
              <a:rPr lang="en-US" sz="1800" dirty="0"/>
              <a:t> </a:t>
            </a:r>
            <a:r>
              <a:rPr lang="en-US" sz="1800" dirty="0" err="1"/>
              <a:t>impliquées</a:t>
            </a:r>
            <a:r>
              <a:rPr lang="en-US" sz="1800" dirty="0"/>
              <a:t> dans la </a:t>
            </a:r>
            <a:r>
              <a:rPr lang="en-US" sz="1800" dirty="0" err="1"/>
              <a:t>réponse</a:t>
            </a:r>
            <a:r>
              <a:rPr lang="en-US" sz="1800" dirty="0"/>
              <a:t>. </a:t>
            </a:r>
            <a:endParaRPr lang="en-US" sz="600" dirty="0"/>
          </a:p>
          <a:p>
            <a:pPr>
              <a:buClr>
                <a:srgbClr val="006A71"/>
              </a:buClr>
            </a:pPr>
            <a:r>
              <a:rPr lang="en-US" dirty="0"/>
              <a:t>Des </a:t>
            </a:r>
            <a:r>
              <a:rPr lang="en-US" dirty="0" err="1"/>
              <a:t>détails</a:t>
            </a:r>
            <a:r>
              <a:rPr lang="en-US" dirty="0"/>
              <a:t> </a:t>
            </a:r>
            <a:r>
              <a:rPr lang="en-US" dirty="0" err="1"/>
              <a:t>supplémentaires</a:t>
            </a:r>
            <a:r>
              <a:rPr lang="en-US" dirty="0"/>
              <a:t> sur les </a:t>
            </a:r>
            <a:r>
              <a:rPr lang="en-US" dirty="0" err="1"/>
              <a:t>activités</a:t>
            </a:r>
            <a:r>
              <a:rPr lang="en-US" dirty="0"/>
              <a:t> </a:t>
            </a:r>
            <a:r>
              <a:rPr lang="en-US" dirty="0" err="1"/>
              <a:t>réalisées</a:t>
            </a:r>
            <a:r>
              <a:rPr lang="en-US" dirty="0"/>
              <a:t> par le COU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l'appui</a:t>
            </a:r>
            <a:r>
              <a:rPr lang="en-US" dirty="0"/>
              <a:t> de la </a:t>
            </a:r>
            <a:r>
              <a:rPr lang="en-US" dirty="0" err="1"/>
              <a:t>réponse</a:t>
            </a:r>
            <a:r>
              <a:rPr lang="en-US" dirty="0"/>
              <a:t> dans le cadre de </a:t>
            </a:r>
            <a:r>
              <a:rPr lang="en-US" dirty="0" err="1"/>
              <a:t>l'épidémie</a:t>
            </a:r>
            <a:r>
              <a:rPr lang="en-US" dirty="0"/>
              <a:t> de la COVID-19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fournis</a:t>
            </a:r>
            <a:r>
              <a:rPr lang="en-US" dirty="0"/>
              <a:t> dans la </a:t>
            </a:r>
            <a:r>
              <a:rPr lang="en-US" dirty="0" err="1"/>
              <a:t>rubrique</a:t>
            </a:r>
            <a:r>
              <a:rPr lang="en-US" dirty="0"/>
              <a:t> "Comment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COU ?". </a:t>
            </a:r>
          </a:p>
        </p:txBody>
      </p:sp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67043E5-FF8F-AA4F-AE50-28635B46AF13}"/>
              </a:ext>
            </a:extLst>
          </p:cNvPr>
          <p:cNvSpPr/>
          <p:nvPr/>
        </p:nvSpPr>
        <p:spPr>
          <a:xfrm>
            <a:off x="6528837" y="1822478"/>
            <a:ext cx="1121434" cy="2298057"/>
          </a:xfrm>
          <a:prstGeom prst="rect">
            <a:avLst/>
          </a:prstGeom>
          <a:solidFill>
            <a:srgbClr val="B0151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FF"/>
                </a:solidFill>
              </a:rPr>
              <a:t>Réponse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EA42483-303F-E54F-AA25-3E691CCC1500}"/>
              </a:ext>
            </a:extLst>
          </p:cNvPr>
          <p:cNvSpPr/>
          <p:nvPr/>
        </p:nvSpPr>
        <p:spPr>
          <a:xfrm rot="20688899">
            <a:off x="3145552" y="1733003"/>
            <a:ext cx="4674966" cy="621462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Sensibilisation</a:t>
            </a:r>
            <a:r>
              <a:rPr lang="en-US" dirty="0">
                <a:solidFill>
                  <a:srgbClr val="FFFFFF"/>
                </a:solidFill>
              </a:rPr>
              <a:t> / </a:t>
            </a:r>
            <a:r>
              <a:rPr lang="en-US" dirty="0" err="1">
                <a:solidFill>
                  <a:srgbClr val="FFFFFF"/>
                </a:solidFill>
              </a:rPr>
              <a:t>Réponse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151585"/>
            <a:ext cx="8229600" cy="689591"/>
          </a:xfrm>
        </p:spPr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CECD7D5-6452-DF49-8755-13BAAF61865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1" y="1861448"/>
            <a:ext cx="18405" cy="4711743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E0481-719A-6647-99EC-6FE11606A3D5}"/>
              </a:ext>
            </a:extLst>
          </p:cNvPr>
          <p:cNvSpPr txBox="1"/>
          <p:nvPr/>
        </p:nvSpPr>
        <p:spPr>
          <a:xfrm>
            <a:off x="1213777" y="1485900"/>
            <a:ext cx="20047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Niveau</a:t>
            </a:r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 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Niveau</a:t>
            </a:r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 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Niveau</a:t>
            </a:r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 III</a:t>
            </a: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400" b="1" dirty="0" err="1">
                <a:solidFill>
                  <a:srgbClr val="006A71"/>
                </a:solidFill>
                <a:latin typeface="Calibri" panose="020F0502020204030204" pitchFamily="34" charset="0"/>
              </a:rPr>
              <a:t>Opérations</a:t>
            </a:r>
            <a:r>
              <a:rPr lang="en-US" sz="1400" b="1" dirty="0">
                <a:solidFill>
                  <a:srgbClr val="006A71"/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6A71"/>
                </a:solidFill>
                <a:latin typeface="Calibri" panose="020F0502020204030204" pitchFamily="34" charset="0"/>
              </a:rPr>
              <a:t>habituelles</a:t>
            </a:r>
            <a:endParaRPr lang="en-US" sz="1400" b="1" dirty="0">
              <a:solidFill>
                <a:srgbClr val="006A7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CAFAF53E-CC36-AB4A-B9AE-8361A265C9E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65150" y="-1208544"/>
            <a:ext cx="18406" cy="4517105"/>
          </a:xfrm>
          <a:prstGeom prst="line">
            <a:avLst/>
          </a:prstGeom>
          <a:noFill/>
          <a:ln w="571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D8988B5A-5F5C-F548-BC06-E28FC1211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8481" y="813684"/>
            <a:ext cx="0" cy="3412839"/>
          </a:xfrm>
          <a:prstGeom prst="line">
            <a:avLst/>
          </a:prstGeom>
          <a:noFill/>
          <a:ln w="57150">
            <a:solidFill>
              <a:srgbClr val="006A7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8F19E-9DB5-604F-90C4-6B276479BE76}"/>
              </a:ext>
            </a:extLst>
          </p:cNvPr>
          <p:cNvSpPr txBox="1"/>
          <p:nvPr/>
        </p:nvSpPr>
        <p:spPr>
          <a:xfrm>
            <a:off x="3229198" y="1038975"/>
            <a:ext cx="471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État stable    Activation </a:t>
            </a:r>
            <a:r>
              <a:rPr lang="en-US" sz="1600" b="1" dirty="0" err="1">
                <a:solidFill>
                  <a:srgbClr val="006A71"/>
                </a:solidFill>
                <a:latin typeface="Calibri" panose="020F0502020204030204" pitchFamily="34" charset="0"/>
              </a:rPr>
              <a:t>partielle</a:t>
            </a:r>
            <a:r>
              <a:rPr lang="en-US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    Activation </a:t>
            </a:r>
            <a:r>
              <a:rPr lang="en-US" sz="1600" b="1" dirty="0" err="1">
                <a:solidFill>
                  <a:srgbClr val="006A71"/>
                </a:solidFill>
                <a:latin typeface="Calibri" panose="020F0502020204030204" pitchFamily="34" charset="0"/>
              </a:rPr>
              <a:t>totale</a:t>
            </a:r>
            <a:r>
              <a:rPr lang="en-US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30EC9E-D635-F44C-B772-E67CAF60D999}"/>
              </a:ext>
            </a:extLst>
          </p:cNvPr>
          <p:cNvSpPr/>
          <p:nvPr/>
        </p:nvSpPr>
        <p:spPr>
          <a:xfrm>
            <a:off x="3315800" y="3219307"/>
            <a:ext cx="1121433" cy="930079"/>
          </a:xfrm>
          <a:prstGeom prst="rect">
            <a:avLst/>
          </a:prstGeom>
          <a:solidFill>
            <a:srgbClr val="55BF8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FF"/>
                </a:solidFill>
              </a:rPr>
              <a:t>Veille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EAB18-F187-314C-8AB6-266C8F0BB94D}"/>
              </a:ext>
            </a:extLst>
          </p:cNvPr>
          <p:cNvSpPr/>
          <p:nvPr/>
        </p:nvSpPr>
        <p:spPr>
          <a:xfrm>
            <a:off x="4922318" y="2380294"/>
            <a:ext cx="1121434" cy="1769092"/>
          </a:xfrm>
          <a:prstGeom prst="rect">
            <a:avLst/>
          </a:prstGeom>
          <a:solidFill>
            <a:srgbClr val="F0A82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FF"/>
                </a:solidFill>
              </a:rPr>
              <a:t>Alerte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E1F26-8563-4640-A17F-2A352223B859}"/>
              </a:ext>
            </a:extLst>
          </p:cNvPr>
          <p:cNvSpPr txBox="1"/>
          <p:nvPr/>
        </p:nvSpPr>
        <p:spPr>
          <a:xfrm>
            <a:off x="3380281" y="719226"/>
            <a:ext cx="44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L'importance</a:t>
            </a:r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 de </a:t>
            </a:r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l'événement</a:t>
            </a:r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 se </a:t>
            </a:r>
            <a:r>
              <a:rPr lang="en-US" b="1" dirty="0" err="1">
                <a:solidFill>
                  <a:srgbClr val="006A71"/>
                </a:solidFill>
                <a:latin typeface="Calibri" panose="020F0502020204030204" pitchFamily="34" charset="0"/>
              </a:rPr>
              <a:t>renforce</a:t>
            </a:r>
            <a:endParaRPr lang="en-US" b="1" dirty="0">
              <a:solidFill>
                <a:srgbClr val="006A7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98246-906C-BA4F-96E6-962211DF3755}"/>
              </a:ext>
            </a:extLst>
          </p:cNvPr>
          <p:cNvSpPr txBox="1"/>
          <p:nvPr/>
        </p:nvSpPr>
        <p:spPr>
          <a:xfrm>
            <a:off x="3453341" y="4208117"/>
            <a:ext cx="4059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Exigences </a:t>
            </a:r>
            <a:r>
              <a:rPr lang="en-US" sz="1600" b="1" dirty="0" err="1">
                <a:solidFill>
                  <a:srgbClr val="006A71"/>
                </a:solidFill>
                <a:latin typeface="Calibri" panose="020F0502020204030204" pitchFamily="34" charset="0"/>
              </a:rPr>
              <a:t>en</a:t>
            </a:r>
            <a:r>
              <a:rPr lang="en-US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 matière </a:t>
            </a:r>
            <a:r>
              <a:rPr lang="en-US" sz="1600" b="1" dirty="0" err="1">
                <a:solidFill>
                  <a:srgbClr val="006A71"/>
                </a:solidFill>
                <a:latin typeface="Calibri" panose="020F0502020204030204" pitchFamily="34" charset="0"/>
              </a:rPr>
              <a:t>d'informations</a:t>
            </a:r>
            <a:r>
              <a:rPr lang="en-US" sz="1600" b="1" dirty="0">
                <a:solidFill>
                  <a:srgbClr val="006A71"/>
                </a:solidFill>
                <a:latin typeface="Calibri" panose="020F0502020204030204" pitchFamily="34" charset="0"/>
              </a:rPr>
              <a:t> critiques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8A65C-9C6D-F246-86AD-2EB1FBAEC084}"/>
              </a:ext>
            </a:extLst>
          </p:cNvPr>
          <p:cNvSpPr txBox="1"/>
          <p:nvPr/>
        </p:nvSpPr>
        <p:spPr>
          <a:xfrm rot="16200000">
            <a:off x="1024410" y="2395802"/>
            <a:ext cx="4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A71"/>
                </a:solidFill>
                <a:latin typeface="Calibri" panose="020F0502020204030204" pitchFamily="34" charset="0"/>
              </a:rPr>
              <a:t>Augmentation du personnel</a:t>
            </a:r>
          </a:p>
        </p:txBody>
      </p:sp>
    </p:spTree>
    <p:extLst>
      <p:ext uri="{BB962C8B-B14F-4D97-AF65-F5344CB8AC3E}">
        <p14:creationId xmlns:p14="http://schemas.microsoft.com/office/powerpoint/2010/main" val="31368089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 - </a:t>
            </a:r>
            <a:r>
              <a:rPr lang="en-US" dirty="0" err="1"/>
              <a:t>Niveau</a:t>
            </a:r>
            <a:r>
              <a:rPr lang="en-US" dirty="0"/>
              <a:t>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 err="1"/>
              <a:t>Niveau</a:t>
            </a:r>
            <a:r>
              <a:rPr lang="en-US" sz="2400" dirty="0"/>
              <a:t> III – </a:t>
            </a:r>
            <a:r>
              <a:rPr lang="en-US" sz="2400" dirty="0" err="1"/>
              <a:t>Niveau</a:t>
            </a:r>
            <a:r>
              <a:rPr lang="en-US" sz="2400" dirty="0"/>
              <a:t> </a:t>
            </a:r>
            <a:r>
              <a:rPr lang="en-US" sz="2400" dirty="0" err="1"/>
              <a:t>d'activation</a:t>
            </a:r>
            <a:r>
              <a:rPr lang="en-US" sz="2400" dirty="0"/>
              <a:t> le plus bas (</a:t>
            </a:r>
            <a:r>
              <a:rPr lang="en-US" sz="2400" dirty="0" err="1"/>
              <a:t>Opérations</a:t>
            </a:r>
            <a:r>
              <a:rPr lang="en-US" sz="2400" dirty="0"/>
              <a:t> </a:t>
            </a:r>
            <a:r>
              <a:rPr lang="en-US" sz="2400" dirty="0" err="1"/>
              <a:t>habituelles</a:t>
            </a:r>
            <a:r>
              <a:rPr lang="en-US" sz="2400" dirty="0"/>
              <a:t>/</a:t>
            </a:r>
            <a:r>
              <a:rPr lang="en-US" sz="2400" dirty="0" err="1"/>
              <a:t>état</a:t>
            </a:r>
            <a:r>
              <a:rPr lang="en-US" sz="2400" dirty="0"/>
              <a:t> stable)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Est </a:t>
            </a:r>
            <a:r>
              <a:rPr lang="en-US" dirty="0" err="1"/>
              <a:t>activé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, </a:t>
            </a:r>
            <a:r>
              <a:rPr lang="en-US" dirty="0" err="1"/>
              <a:t>sauf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supérieur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spécifié</a:t>
            </a:r>
            <a:r>
              <a:rPr lang="en-US" dirty="0"/>
              <a:t> pendant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 COU </a:t>
            </a:r>
            <a:r>
              <a:rPr lang="en-US" dirty="0" err="1"/>
              <a:t>effectue</a:t>
            </a:r>
            <a:r>
              <a:rPr lang="en-US" dirty="0"/>
              <a:t> des </a:t>
            </a:r>
            <a:r>
              <a:rPr lang="en-US" dirty="0" err="1"/>
              <a:t>activités</a:t>
            </a:r>
            <a:r>
              <a:rPr lang="en-US" dirty="0"/>
              <a:t> </a:t>
            </a:r>
            <a:r>
              <a:rPr lang="en-US" dirty="0" err="1"/>
              <a:t>habituelles</a:t>
            </a:r>
            <a:r>
              <a:rPr lang="en-US" dirty="0"/>
              <a:t> </a:t>
            </a:r>
            <a:r>
              <a:rPr lang="en-US" dirty="0" err="1"/>
              <a:t>lorsqu'aucun</a:t>
            </a:r>
            <a:r>
              <a:rPr lang="en-US" dirty="0"/>
              <a:t> incident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risque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danger </a:t>
            </a:r>
            <a:r>
              <a:rPr lang="en-US" dirty="0" err="1"/>
              <a:t>spécifique</a:t>
            </a:r>
            <a:r>
              <a:rPr lang="en-US" dirty="0"/>
              <a:t> </a:t>
            </a:r>
            <a:r>
              <a:rPr lang="en-US" dirty="0" err="1"/>
              <a:t>n'a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identifié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 - </a:t>
            </a:r>
            <a:r>
              <a:rPr lang="en-US" dirty="0" err="1"/>
              <a:t>Niveau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 err="1"/>
              <a:t>Niveau</a:t>
            </a:r>
            <a:r>
              <a:rPr lang="en-US" sz="2400" dirty="0"/>
              <a:t> II - </a:t>
            </a:r>
            <a:r>
              <a:rPr lang="en-US" sz="2400" dirty="0" err="1"/>
              <a:t>Nécessite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augmentation significative de </a:t>
            </a:r>
            <a:r>
              <a:rPr lang="en-US" sz="2400" dirty="0" err="1"/>
              <a:t>l'effectif</a:t>
            </a:r>
            <a:r>
              <a:rPr lang="en-US" sz="2400" dirty="0"/>
              <a:t> (</a:t>
            </a:r>
            <a:r>
              <a:rPr lang="en-US" sz="2400" dirty="0" err="1"/>
              <a:t>amélioration</a:t>
            </a:r>
            <a:r>
              <a:rPr lang="en-US" sz="2400" dirty="0"/>
              <a:t> de </a:t>
            </a:r>
            <a:r>
              <a:rPr lang="en-US" sz="2400" dirty="0" err="1"/>
              <a:t>l'état</a:t>
            </a:r>
            <a:r>
              <a:rPr lang="en-US" sz="2400" dirty="0"/>
              <a:t> </a:t>
            </a:r>
            <a:r>
              <a:rPr lang="en-US" sz="2400" dirty="0" err="1"/>
              <a:t>d'équilibre</a:t>
            </a:r>
            <a:r>
              <a:rPr lang="en-US" sz="2400" dirty="0"/>
              <a:t>/activation </a:t>
            </a:r>
            <a:r>
              <a:rPr lang="en-US" sz="2400" dirty="0" err="1"/>
              <a:t>partielle</a:t>
            </a:r>
            <a:r>
              <a:rPr lang="en-US" sz="2400" dirty="0"/>
              <a:t>)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 </a:t>
            </a:r>
            <a:r>
              <a:rPr lang="en-US" dirty="0" err="1"/>
              <a:t>renforcement</a:t>
            </a:r>
            <a:r>
              <a:rPr lang="en-US" dirty="0"/>
              <a:t> du personnel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nécessaire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raison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, de </a:t>
            </a:r>
            <a:r>
              <a:rPr lang="en-US" dirty="0" err="1"/>
              <a:t>l'implication</a:t>
            </a:r>
            <a:r>
              <a:rPr lang="en-US" dirty="0"/>
              <a:t> de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États</a:t>
            </a:r>
            <a:r>
              <a:rPr lang="en-US" dirty="0"/>
              <a:t>, de </a:t>
            </a:r>
            <a:r>
              <a:rPr lang="en-US" dirty="0" err="1"/>
              <a:t>l'attention</a:t>
            </a:r>
            <a:r>
              <a:rPr lang="en-US" dirty="0"/>
              <a:t> accrue des </a:t>
            </a:r>
            <a:r>
              <a:rPr lang="en-US" dirty="0" err="1"/>
              <a:t>médias</a:t>
            </a:r>
            <a:r>
              <a:rPr lang="en-US" dirty="0"/>
              <a:t> et/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l'intérêt</a:t>
            </a:r>
            <a:r>
              <a:rPr lang="en-US" dirty="0"/>
              <a:t> des </a:t>
            </a:r>
            <a:r>
              <a:rPr lang="en-US" dirty="0" err="1"/>
              <a:t>dirigeants</a:t>
            </a:r>
            <a:r>
              <a:rPr lang="en-US" dirty="0"/>
              <a:t> </a:t>
            </a:r>
            <a:r>
              <a:rPr lang="en-US" dirty="0" err="1"/>
              <a:t>nationaux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Les </a:t>
            </a:r>
            <a:r>
              <a:rPr lang="en-US" dirty="0" err="1"/>
              <a:t>membres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/des </a:t>
            </a:r>
            <a:r>
              <a:rPr lang="en-US" dirty="0" err="1"/>
              <a:t>organisations</a:t>
            </a:r>
            <a:r>
              <a:rPr lang="en-US" dirty="0"/>
              <a:t> du COU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mobilisés</a:t>
            </a:r>
            <a:r>
              <a:rPr lang="en-US" dirty="0"/>
              <a:t> pour </a:t>
            </a:r>
            <a:r>
              <a:rPr lang="en-US" dirty="0" err="1"/>
              <a:t>surveiller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menace, un </a:t>
            </a:r>
            <a:r>
              <a:rPr lang="en-US" dirty="0" err="1"/>
              <a:t>risque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un danger </a:t>
            </a:r>
            <a:r>
              <a:rPr lang="en-US" dirty="0" err="1"/>
              <a:t>crédibles</a:t>
            </a:r>
            <a:r>
              <a:rPr lang="en-US" dirty="0"/>
              <a:t> et/</a:t>
            </a:r>
            <a:r>
              <a:rPr lang="en-US" dirty="0" err="1"/>
              <a:t>ou</a:t>
            </a:r>
            <a:r>
              <a:rPr lang="en-US" dirty="0"/>
              <a:t> pour </a:t>
            </a:r>
            <a:r>
              <a:rPr lang="en-US" dirty="0" err="1"/>
              <a:t>soutenir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un incident nouveau et </a:t>
            </a:r>
            <a:r>
              <a:rPr lang="en-US" dirty="0" err="1"/>
              <a:t>potentiellement</a:t>
            </a:r>
            <a:r>
              <a:rPr lang="en-US" dirty="0"/>
              <a:t> </a:t>
            </a:r>
            <a:r>
              <a:rPr lang="en-US" dirty="0" err="1"/>
              <a:t>évolutif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 - </a:t>
            </a:r>
            <a:r>
              <a:rPr lang="en-US" dirty="0" err="1"/>
              <a:t>Niveau</a:t>
            </a:r>
            <a:r>
              <a:rPr lang="en-US" dirty="0"/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1517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 err="1"/>
              <a:t>Niveau</a:t>
            </a:r>
            <a:r>
              <a:rPr lang="en-US" sz="2400" dirty="0"/>
              <a:t> I - Le plus haut </a:t>
            </a:r>
            <a:r>
              <a:rPr lang="en-US" sz="2400" dirty="0" err="1"/>
              <a:t>niveau</a:t>
            </a:r>
            <a:r>
              <a:rPr lang="en-US" sz="2400" dirty="0"/>
              <a:t> </a:t>
            </a:r>
            <a:r>
              <a:rPr lang="en-US" sz="2400" dirty="0" err="1"/>
              <a:t>d'activation</a:t>
            </a:r>
            <a:r>
              <a:rPr lang="en-US" sz="2400" dirty="0"/>
              <a:t> (Activation </a:t>
            </a:r>
            <a:r>
              <a:rPr lang="en-US" sz="2400" dirty="0" err="1"/>
              <a:t>totale</a:t>
            </a:r>
            <a:r>
              <a:rPr lang="en-US" sz="2400" dirty="0"/>
              <a:t>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Est </a:t>
            </a:r>
            <a:r>
              <a:rPr lang="en-US" dirty="0" err="1"/>
              <a:t>réservé</a:t>
            </a:r>
            <a:r>
              <a:rPr lang="en-US" dirty="0"/>
              <a:t> aux </a:t>
            </a:r>
            <a:r>
              <a:rPr lang="en-US" dirty="0" err="1"/>
              <a:t>réponses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échelle</a:t>
            </a:r>
            <a:r>
              <a:rPr lang="en-US" dirty="0"/>
              <a:t>, qui </a:t>
            </a:r>
            <a:r>
              <a:rPr lang="en-US" dirty="0" err="1"/>
              <a:t>nécessitent</a:t>
            </a:r>
            <a:r>
              <a:rPr lang="en-US" dirty="0"/>
              <a:t> un effort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l'échelle</a:t>
            </a:r>
            <a:r>
              <a:rPr lang="en-US" dirty="0"/>
              <a:t> de </a:t>
            </a:r>
            <a:r>
              <a:rPr lang="en-US" dirty="0" err="1"/>
              <a:t>l'agence</a:t>
            </a:r>
            <a:r>
              <a:rPr lang="en-US" dirty="0"/>
              <a:t> - </a:t>
            </a:r>
            <a:r>
              <a:rPr lang="en-US" dirty="0" err="1"/>
              <a:t>ou</a:t>
            </a:r>
            <a:r>
              <a:rPr lang="en-US" dirty="0"/>
              <a:t> du </a:t>
            </a:r>
            <a:r>
              <a:rPr lang="en-US" dirty="0" err="1"/>
              <a:t>ministère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en-US" dirty="0" err="1"/>
              <a:t>L'équipe</a:t>
            </a:r>
            <a:r>
              <a:rPr lang="en-US" dirty="0"/>
              <a:t> du COU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mobilisée</a:t>
            </a:r>
            <a:r>
              <a:rPr lang="en-US" dirty="0"/>
              <a:t>, y </a:t>
            </a:r>
            <a:r>
              <a:rPr lang="en-US" dirty="0" err="1"/>
              <a:t>compris</a:t>
            </a:r>
            <a:r>
              <a:rPr lang="en-US" dirty="0"/>
              <a:t> le personnel de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organismes</a:t>
            </a:r>
            <a:r>
              <a:rPr lang="en-US" dirty="0"/>
              <a:t> </a:t>
            </a:r>
            <a:r>
              <a:rPr lang="en-US" dirty="0" err="1"/>
              <a:t>d'assistance</a:t>
            </a:r>
            <a:r>
              <a:rPr lang="en-US" dirty="0"/>
              <a:t>, pour </a:t>
            </a:r>
            <a:r>
              <a:rPr lang="en-US" dirty="0" err="1"/>
              <a:t>soutenir</a:t>
            </a:r>
            <a:r>
              <a:rPr lang="en-US" dirty="0"/>
              <a:t>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un incident </a:t>
            </a:r>
            <a:r>
              <a:rPr lang="en-US" dirty="0" err="1"/>
              <a:t>majeur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menace </a:t>
            </a:r>
            <a:r>
              <a:rPr lang="en-US" dirty="0" err="1"/>
              <a:t>crédible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Références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FEMA Emergency Management Institute (2018, June 25) </a:t>
            </a:r>
            <a:r>
              <a:rPr lang="en-US" sz="1800" i="1" dirty="0"/>
              <a:t>IS-700.B: An Introduction to the National Incident Management System. </a:t>
            </a:r>
            <a:r>
              <a:rPr lang="en-US" sz="1800" i="1" dirty="0">
                <a:hlinkClick r:id="rId3"/>
              </a:rPr>
              <a:t>https://training.fema.gov/is/courseoverview.aspx?code=IS-700.b</a:t>
            </a:r>
            <a:endParaRPr lang="en-US" sz="1800" i="1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(2018) </a:t>
            </a:r>
            <a:r>
              <a:rPr lang="en-US" sz="1800" i="1" dirty="0"/>
              <a:t>Handbook for Developing a Public Health Emergency Operations Centre. </a:t>
            </a:r>
            <a:r>
              <a:rPr lang="en-US" sz="1800" dirty="0">
                <a:hlinkClick r:id="rId4"/>
              </a:rPr>
              <a:t>https://apps.who.int/iris/bitstream/handle/10665/277191/9789241515122-eng.pdf?sequence=1</a:t>
            </a: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WHO (2015) </a:t>
            </a:r>
            <a:r>
              <a:rPr lang="fr-FR" sz="1800" i="1" dirty="0"/>
              <a:t>Cadre pour un centre d’opérations d’urgence de santé publique</a:t>
            </a:r>
            <a:r>
              <a:rPr lang="en-US" sz="1800" dirty="0"/>
              <a:t>. </a:t>
            </a:r>
            <a:r>
              <a:rPr lang="fr-FR" sz="1800" dirty="0">
                <a:hlinkClick r:id="rId5"/>
              </a:rPr>
              <a:t>https://www.who.int/fr/publications/i/item/framework-for-a-public-health-emergency-operations-centre</a:t>
            </a:r>
            <a:endParaRPr lang="fr-FR" sz="1800" dirty="0"/>
          </a:p>
          <a:p>
            <a:pPr>
              <a:buClr>
                <a:srgbClr val="006A71"/>
              </a:buClr>
            </a:pPr>
            <a:r>
              <a:rPr lang="en-US" sz="1800" dirty="0" err="1"/>
              <a:t>Toutes</a:t>
            </a:r>
            <a:r>
              <a:rPr lang="en-US" sz="1800" dirty="0"/>
              <a:t> les photos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extraites</a:t>
            </a:r>
            <a:r>
              <a:rPr lang="en-US" sz="1800" dirty="0"/>
              <a:t> de la </a:t>
            </a:r>
            <a:r>
              <a:rPr lang="en-US" sz="1800" dirty="0" err="1"/>
              <a:t>bibliothèque</a:t>
            </a:r>
            <a:r>
              <a:rPr lang="en-US" sz="1800" dirty="0"/>
              <a:t> </a:t>
            </a:r>
            <a:r>
              <a:rPr lang="en-US" sz="1800" dirty="0" err="1"/>
              <a:t>d'images</a:t>
            </a:r>
            <a:r>
              <a:rPr lang="en-US" sz="1800" dirty="0"/>
              <a:t> de </a:t>
            </a:r>
            <a:r>
              <a:rPr lang="en-US" sz="1800" dirty="0" err="1"/>
              <a:t>santé</a:t>
            </a:r>
            <a:r>
              <a:rPr lang="en-US" sz="1800" dirty="0"/>
              <a:t> </a:t>
            </a:r>
            <a:r>
              <a:rPr lang="en-US" sz="1800" dirty="0" err="1"/>
              <a:t>publique</a:t>
            </a:r>
            <a:r>
              <a:rPr lang="en-US" sz="1800" dirty="0"/>
              <a:t> du CDC (</a:t>
            </a:r>
            <a:r>
              <a:rPr lang="en-US" sz="1800" dirty="0" err="1"/>
              <a:t>consulté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2020) : </a:t>
            </a:r>
            <a:r>
              <a:rPr lang="en-US" sz="1800" dirty="0">
                <a:hlinkClick r:id="rId6"/>
              </a:rPr>
              <a:t>https://phil.cdc.gov/</a:t>
            </a: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L'activation</a:t>
            </a:r>
            <a:r>
              <a:rPr lang="en-US" dirty="0"/>
              <a:t> du COU </a:t>
            </a:r>
            <a:r>
              <a:rPr lang="en-US" dirty="0" err="1"/>
              <a:t>renforce</a:t>
            </a:r>
            <a:r>
              <a:rPr lang="en-US" dirty="0"/>
              <a:t> la </a:t>
            </a:r>
            <a:r>
              <a:rPr lang="en-US" dirty="0" err="1"/>
              <a:t>capacité</a:t>
            </a:r>
            <a:r>
              <a:rPr lang="en-US" dirty="0"/>
              <a:t> du </a:t>
            </a:r>
            <a:r>
              <a:rPr lang="en-US" dirty="0" err="1"/>
              <a:t>ministère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du </a:t>
            </a:r>
            <a:r>
              <a:rPr lang="en-US" dirty="0" err="1"/>
              <a:t>département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fournir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immédiate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r>
              <a:rPr lang="en-US" dirty="0"/>
              <a:t>Un COU </a:t>
            </a:r>
            <a:r>
              <a:rPr lang="en-US" dirty="0" err="1"/>
              <a:t>activé</a:t>
            </a:r>
            <a:r>
              <a:rPr lang="en-US" dirty="0"/>
              <a:t> </a:t>
            </a:r>
            <a:r>
              <a:rPr lang="en-US" dirty="0" err="1"/>
              <a:t>soutient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via </a:t>
            </a:r>
            <a:r>
              <a:rPr lang="en-US" dirty="0" err="1"/>
              <a:t>diverses</a:t>
            </a:r>
            <a:r>
              <a:rPr lang="en-US" dirty="0"/>
              <a:t> actions, </a:t>
            </a:r>
            <a:r>
              <a:rPr lang="en-US" dirty="0" err="1"/>
              <a:t>notamment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Mobilisation</a:t>
            </a:r>
            <a:r>
              <a:rPr lang="en-US" dirty="0"/>
              <a:t> du personnel et des </a:t>
            </a:r>
            <a:r>
              <a:rPr lang="en-US" dirty="0" err="1"/>
              <a:t>ressources</a:t>
            </a:r>
            <a:endParaRPr lang="en-US" dirty="0"/>
          </a:p>
          <a:p>
            <a:pPr lvl="1"/>
            <a:r>
              <a:rPr lang="en-US" dirty="0" err="1"/>
              <a:t>Organisation</a:t>
            </a:r>
            <a:r>
              <a:rPr lang="en-US" dirty="0"/>
              <a:t> des actions de </a:t>
            </a:r>
            <a:r>
              <a:rPr lang="en-US" dirty="0" err="1"/>
              <a:t>réponse</a:t>
            </a:r>
            <a:endParaRPr lang="en-US" dirty="0"/>
          </a:p>
          <a:p>
            <a:pPr lvl="1"/>
            <a:r>
              <a:rPr lang="en-US" dirty="0"/>
              <a:t>Un lieu </a:t>
            </a:r>
            <a:r>
              <a:rPr lang="en-US" dirty="0" err="1"/>
              <a:t>centralisé</a:t>
            </a:r>
            <a:r>
              <a:rPr lang="en-US" dirty="0"/>
              <a:t> </a:t>
            </a:r>
            <a:r>
              <a:rPr lang="en-US" dirty="0" err="1"/>
              <a:t>d'expertise</a:t>
            </a:r>
            <a:r>
              <a:rPr lang="en-US" dirty="0"/>
              <a:t> technique et </a:t>
            </a:r>
            <a:r>
              <a:rPr lang="en-US" dirty="0" err="1"/>
              <a:t>d'experts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matière (PME) pour la </a:t>
            </a:r>
            <a:r>
              <a:rPr lang="en-US" dirty="0" err="1"/>
              <a:t>prise</a:t>
            </a:r>
            <a:r>
              <a:rPr lang="en-US" dirty="0"/>
              <a:t> de </a:t>
            </a:r>
            <a:r>
              <a:rPr lang="en-US" dirty="0" err="1"/>
              <a:t>décision</a:t>
            </a:r>
            <a:r>
              <a:rPr lang="en-US" dirty="0"/>
              <a:t> et </a:t>
            </a:r>
            <a:r>
              <a:rPr lang="en-US" dirty="0" err="1"/>
              <a:t>l'élaboration</a:t>
            </a:r>
            <a:r>
              <a:rPr lang="en-US" dirty="0"/>
              <a:t> de plans</a:t>
            </a:r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Procédure</a:t>
            </a:r>
            <a:r>
              <a:rPr lang="en-US" dirty="0"/>
              <a:t> </a:t>
            </a:r>
            <a:r>
              <a:rPr lang="en-US" dirty="0" err="1"/>
              <a:t>d'activation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11652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L'activation</a:t>
            </a:r>
            <a:r>
              <a:rPr lang="en-US" dirty="0"/>
              <a:t> d'un COU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de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se faire sous la supervision du </a:t>
            </a:r>
            <a:r>
              <a:rPr lang="en-US" dirty="0" err="1"/>
              <a:t>directeur</a:t>
            </a:r>
            <a:r>
              <a:rPr lang="en-US" dirty="0"/>
              <a:t> du </a:t>
            </a:r>
            <a:r>
              <a:rPr lang="en-US" dirty="0" err="1"/>
              <a:t>département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du </a:t>
            </a:r>
            <a:r>
              <a:rPr lang="en-US" dirty="0" err="1"/>
              <a:t>ministère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sur </a:t>
            </a:r>
            <a:r>
              <a:rPr lang="en-US" dirty="0" err="1"/>
              <a:t>recommandation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(EEP).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499" y="2200186"/>
            <a:ext cx="8331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rgbClr val="006A7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processus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exact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d'activation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doit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être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décrit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dans le plan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d'intervention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d'urgence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l'autorité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sanitaire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responsable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ainsi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dans le plan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sz="2000" dirty="0" err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manuel</a:t>
            </a:r>
            <a:r>
              <a:rPr lang="en-US" sz="20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 COU.</a:t>
            </a:r>
          </a:p>
        </p:txBody>
      </p:sp>
    </p:spTree>
    <p:extLst>
      <p:ext uri="{BB962C8B-B14F-4D97-AF65-F5344CB8AC3E}">
        <p14:creationId xmlns:p14="http://schemas.microsoft.com/office/powerpoint/2010/main" val="2149268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BCE36D-8FC8-4956-A9BB-2262C706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31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(EEP)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groupe</a:t>
            </a:r>
            <a:r>
              <a:rPr lang="en-US" dirty="0"/>
              <a:t> de PME chargé de </a:t>
            </a:r>
            <a:r>
              <a:rPr lang="en-US" dirty="0" err="1"/>
              <a:t>réaliser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évaluation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d'un incident </a:t>
            </a:r>
            <a:r>
              <a:rPr lang="en-US" dirty="0" err="1"/>
              <a:t>ou</a:t>
            </a:r>
            <a:r>
              <a:rPr lang="en-US" dirty="0"/>
              <a:t> d'un </a:t>
            </a:r>
            <a:r>
              <a:rPr lang="en-US" dirty="0" err="1"/>
              <a:t>événement</a:t>
            </a:r>
            <a:r>
              <a:rPr lang="en-US" dirty="0"/>
              <a:t>.</a:t>
            </a:r>
          </a:p>
          <a:p>
            <a:pPr marL="512762" lvl="1" indent="0">
              <a:buClr>
                <a:srgbClr val="006A71"/>
              </a:buClr>
              <a:buNone/>
            </a:pPr>
            <a:r>
              <a:rPr lang="en-US" dirty="0"/>
              <a:t>- L'EEP </a:t>
            </a:r>
            <a:r>
              <a:rPr lang="en-US" dirty="0" err="1"/>
              <a:t>comprend</a:t>
            </a:r>
            <a:r>
              <a:rPr lang="en-US" dirty="0"/>
              <a:t> </a:t>
            </a:r>
            <a:r>
              <a:rPr lang="en-US" dirty="0" err="1"/>
              <a:t>l'implication</a:t>
            </a:r>
            <a:r>
              <a:rPr lang="en-US" dirty="0"/>
              <a:t> et la contribution des PME de la </a:t>
            </a:r>
            <a:r>
              <a:rPr lang="en-US" dirty="0" err="1"/>
              <a:t>communauté</a:t>
            </a:r>
            <a:r>
              <a:rPr lang="en-US" dirty="0"/>
              <a:t> </a:t>
            </a:r>
            <a:r>
              <a:rPr lang="en-US" dirty="0" err="1"/>
              <a:t>scientifique</a:t>
            </a:r>
            <a:r>
              <a:rPr lang="en-US" dirty="0"/>
              <a:t> et du personnel </a:t>
            </a:r>
            <a:r>
              <a:rPr lang="en-US" dirty="0" err="1"/>
              <a:t>général</a:t>
            </a:r>
            <a:r>
              <a:rPr lang="en-US" dirty="0"/>
              <a:t> du COU. </a:t>
            </a:r>
          </a:p>
          <a:p>
            <a:pPr>
              <a:buClr>
                <a:srgbClr val="006A71"/>
              </a:buClr>
            </a:pPr>
            <a:r>
              <a:rPr lang="en-US" dirty="0"/>
              <a:t>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déclenché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menace </a:t>
            </a:r>
            <a:r>
              <a:rPr lang="en-US" dirty="0" err="1"/>
              <a:t>potentielle</a:t>
            </a:r>
            <a:r>
              <a:rPr lang="en-US" dirty="0"/>
              <a:t> pour 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608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199" y="205979"/>
            <a:ext cx="8557491" cy="689591"/>
          </a:xfrm>
        </p:spPr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: </a:t>
            </a:r>
            <a:r>
              <a:rPr lang="en-US" dirty="0" err="1"/>
              <a:t>Objectifs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Réaliser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de la situation. 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Identifier les </a:t>
            </a:r>
            <a:r>
              <a:rPr lang="en-US" dirty="0" err="1"/>
              <a:t>activités</a:t>
            </a:r>
            <a:r>
              <a:rPr lang="en-US" dirty="0"/>
              <a:t> et les </a:t>
            </a:r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d'intervention</a:t>
            </a:r>
            <a:r>
              <a:rPr lang="en-US" dirty="0"/>
              <a:t>.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Recommander</a:t>
            </a:r>
            <a:r>
              <a:rPr lang="en-US" dirty="0"/>
              <a:t> </a:t>
            </a:r>
            <a:r>
              <a:rPr lang="en-US" dirty="0" err="1"/>
              <a:t>l'activation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nécessaire</a:t>
            </a:r>
            <a:r>
              <a:rPr lang="en-US" dirty="0"/>
              <a:t>) du COU pour </a:t>
            </a:r>
            <a:r>
              <a:rPr lang="en-US" dirty="0" err="1"/>
              <a:t>soutenir</a:t>
            </a:r>
            <a:r>
              <a:rPr lang="en-US" dirty="0"/>
              <a:t> les </a:t>
            </a:r>
            <a:r>
              <a:rPr lang="en-US" dirty="0" err="1"/>
              <a:t>activités</a:t>
            </a:r>
            <a:r>
              <a:rPr lang="en-US" dirty="0"/>
              <a:t> de </a:t>
            </a:r>
            <a:r>
              <a:rPr lang="en-US" dirty="0" err="1"/>
              <a:t>réponses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de menace </a:t>
            </a:r>
            <a:r>
              <a:rPr lang="en-US" dirty="0" err="1"/>
              <a:t>potentielle</a:t>
            </a:r>
            <a:r>
              <a:rPr lang="en-US" dirty="0"/>
              <a:t> pour la </a:t>
            </a:r>
            <a:r>
              <a:rPr lang="en-US" dirty="0" err="1"/>
              <a:t>santé</a:t>
            </a:r>
            <a:r>
              <a:rPr lang="en-US" dirty="0"/>
              <a:t> </a:t>
            </a:r>
            <a:r>
              <a:rPr lang="en-US" dirty="0" err="1"/>
              <a:t>publique</a:t>
            </a:r>
            <a:r>
              <a:rPr lang="en-US" dirty="0"/>
              <a:t>, </a:t>
            </a:r>
            <a:r>
              <a:rPr lang="en-US" dirty="0" err="1"/>
              <a:t>d'impact</a:t>
            </a:r>
            <a:r>
              <a:rPr lang="en-US" dirty="0"/>
              <a:t> et/</a:t>
            </a:r>
            <a:r>
              <a:rPr lang="en-US" dirty="0" err="1"/>
              <a:t>ou</a:t>
            </a:r>
            <a:r>
              <a:rPr lang="en-US" dirty="0"/>
              <a:t> de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gérée</a:t>
            </a:r>
            <a:r>
              <a:rPr lang="en-US" dirty="0"/>
              <a:t> de manière </a:t>
            </a:r>
            <a:r>
              <a:rPr lang="en-US" dirty="0" err="1"/>
              <a:t>centralisée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2079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83600" cy="689591"/>
          </a:xfrm>
        </p:spPr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: </a:t>
            </a:r>
            <a:r>
              <a:rPr lang="en-US" sz="2400" dirty="0" err="1"/>
              <a:t>Sujets</a:t>
            </a:r>
            <a:r>
              <a:rPr lang="en-US" sz="2400" dirty="0"/>
              <a:t> de discussion sur les maladies </a:t>
            </a:r>
            <a:r>
              <a:rPr lang="en-US" sz="2400" dirty="0" err="1"/>
              <a:t>infectieuses</a:t>
            </a:r>
            <a:r>
              <a:rPr lang="en-US" sz="2400" dirty="0"/>
              <a:t> </a:t>
            </a:r>
            <a:r>
              <a:rPr lang="en-US" sz="2400" dirty="0" err="1"/>
              <a:t>comme</a:t>
            </a:r>
            <a:r>
              <a:rPr lang="en-US" sz="2400" dirty="0"/>
              <a:t> la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00050" y="900906"/>
            <a:ext cx="85979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Quels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faits </a:t>
            </a:r>
            <a:r>
              <a:rPr lang="en-US" dirty="0" err="1"/>
              <a:t>connus</a:t>
            </a:r>
            <a:r>
              <a:rPr lang="en-US" dirty="0"/>
              <a:t>, les faits inconnus et les </a:t>
            </a:r>
            <a:r>
              <a:rPr lang="en-US" dirty="0" err="1"/>
              <a:t>évaluations</a:t>
            </a:r>
            <a:r>
              <a:rPr lang="en-US" dirty="0"/>
              <a:t> ?</a:t>
            </a:r>
          </a:p>
          <a:p>
            <a:pPr>
              <a:buClr>
                <a:srgbClr val="006A71"/>
              </a:buClr>
            </a:pPr>
            <a:r>
              <a:rPr lang="en-US" dirty="0"/>
              <a:t>Comment la </a:t>
            </a:r>
            <a:r>
              <a:rPr lang="en-US" dirty="0" err="1"/>
              <a:t>maladie</a:t>
            </a:r>
            <a:r>
              <a:rPr lang="en-US" dirty="0"/>
              <a:t> a-t-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détectée</a:t>
            </a:r>
            <a:r>
              <a:rPr lang="en-US" dirty="0"/>
              <a:t> ?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ont-elles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vérifiées</a:t>
            </a:r>
            <a:r>
              <a:rPr lang="en-US" dirty="0"/>
              <a:t> ?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Où</a:t>
            </a:r>
            <a:r>
              <a:rPr lang="en-US" dirty="0"/>
              <a:t> se </a:t>
            </a:r>
            <a:r>
              <a:rPr lang="en-US" dirty="0" err="1"/>
              <a:t>situe</a:t>
            </a:r>
            <a:r>
              <a:rPr lang="en-US" dirty="0"/>
              <a:t> </a:t>
            </a:r>
            <a:r>
              <a:rPr lang="en-US" dirty="0" err="1"/>
              <a:t>l'épidémie</a:t>
            </a:r>
            <a:r>
              <a:rPr lang="en-US" dirty="0"/>
              <a:t>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zones </a:t>
            </a:r>
            <a:r>
              <a:rPr lang="en-US" dirty="0" err="1"/>
              <a:t>qu'elle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? </a:t>
            </a:r>
          </a:p>
          <a:p>
            <a:pPr>
              <a:buClr>
                <a:srgbClr val="006A71"/>
              </a:buClr>
            </a:pPr>
            <a:r>
              <a:rPr lang="en-US" dirty="0"/>
              <a:t>Y a-t-il des </a:t>
            </a:r>
            <a:r>
              <a:rPr lang="en-US" dirty="0" err="1"/>
              <a:t>décès</a:t>
            </a:r>
            <a:r>
              <a:rPr lang="en-US" dirty="0"/>
              <a:t>, des </a:t>
            </a:r>
            <a:r>
              <a:rPr lang="en-US" dirty="0" err="1"/>
              <a:t>cas</a:t>
            </a:r>
            <a:r>
              <a:rPr lang="en-US" dirty="0"/>
              <a:t> graves </a:t>
            </a:r>
            <a:r>
              <a:rPr lang="en-US" dirty="0" err="1"/>
              <a:t>nécessitant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hospitalisation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d'autres</a:t>
            </a:r>
            <a:r>
              <a:rPr lang="en-US" dirty="0"/>
              <a:t> impacts </a:t>
            </a:r>
            <a:r>
              <a:rPr lang="en-US" dirty="0" err="1"/>
              <a:t>urgents</a:t>
            </a:r>
            <a:r>
              <a:rPr lang="en-US" dirty="0"/>
              <a:t> ?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Quels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les </a:t>
            </a:r>
            <a:r>
              <a:rPr lang="en-US" dirty="0" err="1"/>
              <a:t>symptômes</a:t>
            </a:r>
            <a:r>
              <a:rPr lang="en-US" dirty="0"/>
              <a:t> les plus courants, les </a:t>
            </a:r>
            <a:r>
              <a:rPr lang="en-US" dirty="0" err="1"/>
              <a:t>moins</a:t>
            </a:r>
            <a:r>
              <a:rPr lang="en-US" dirty="0"/>
              <a:t> courants et les plus graves ?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mesures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prises</a:t>
            </a:r>
            <a:r>
              <a:rPr lang="en-US" dirty="0"/>
              <a:t> ?  </a:t>
            </a: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mesures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prises</a:t>
            </a:r>
            <a:r>
              <a:rPr lang="en-US" dirty="0"/>
              <a:t> ?</a:t>
            </a:r>
          </a:p>
          <a:p>
            <a:pPr>
              <a:buClr>
                <a:srgbClr val="006A71"/>
              </a:buClr>
            </a:pPr>
            <a:r>
              <a:rPr lang="en-US" dirty="0"/>
              <a:t>Les </a:t>
            </a:r>
            <a:r>
              <a:rPr lang="en-US" dirty="0" err="1"/>
              <a:t>médias</a:t>
            </a:r>
            <a:r>
              <a:rPr lang="en-US" dirty="0"/>
              <a:t> </a:t>
            </a:r>
            <a:r>
              <a:rPr lang="en-US" dirty="0" err="1"/>
              <a:t>nationaux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locaux</a:t>
            </a:r>
            <a:r>
              <a:rPr lang="en-US" dirty="0"/>
              <a:t> </a:t>
            </a:r>
            <a:r>
              <a:rPr lang="en-US" dirty="0" err="1"/>
              <a:t>sont-ils</a:t>
            </a:r>
            <a:r>
              <a:rPr lang="en-US" dirty="0"/>
              <a:t> au courant de la menace ?</a:t>
            </a:r>
          </a:p>
        </p:txBody>
      </p:sp>
    </p:spTree>
    <p:extLst>
      <p:ext uri="{BB962C8B-B14F-4D97-AF65-F5344CB8AC3E}">
        <p14:creationId xmlns:p14="http://schemas.microsoft.com/office/powerpoint/2010/main" val="2244609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85894" y="469284"/>
            <a:ext cx="8229600" cy="689591"/>
          </a:xfrm>
        </p:spPr>
        <p:txBody>
          <a:bodyPr/>
          <a:lstStyle/>
          <a:p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l'équipe</a:t>
            </a:r>
            <a:r>
              <a:rPr lang="en-US" dirty="0"/>
              <a:t> </a:t>
            </a:r>
            <a:r>
              <a:rPr lang="en-US" dirty="0" err="1"/>
              <a:t>d'évaluation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r>
              <a:rPr lang="en-US" dirty="0"/>
              <a:t> : </a:t>
            </a:r>
            <a:r>
              <a:rPr lang="en-US" sz="2000" dirty="0" err="1"/>
              <a:t>Sujets</a:t>
            </a:r>
            <a:r>
              <a:rPr lang="en-US" sz="2000" dirty="0"/>
              <a:t> de discussion pour les maladies </a:t>
            </a:r>
            <a:r>
              <a:rPr lang="en-US" sz="2000" dirty="0" err="1"/>
              <a:t>infectieuses</a:t>
            </a:r>
            <a:r>
              <a:rPr lang="en-US" sz="2000" dirty="0"/>
              <a:t> </a:t>
            </a:r>
            <a:r>
              <a:rPr lang="en-US" sz="2000" dirty="0" err="1"/>
              <a:t>comme</a:t>
            </a:r>
            <a:r>
              <a:rPr lang="en-US" sz="2000" dirty="0"/>
              <a:t> la COVID-19</a:t>
            </a:r>
            <a:r>
              <a:rPr lang="en-US" sz="1800" i="1" dirty="0"/>
              <a:t> </a:t>
            </a:r>
            <a:br>
              <a:rPr lang="en-US" sz="1800" i="1" dirty="0"/>
            </a:br>
            <a:r>
              <a:rPr lang="en-US" sz="1800" i="1" dirty="0"/>
              <a:t>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La </a:t>
            </a:r>
            <a:r>
              <a:rPr lang="en-US" dirty="0" err="1"/>
              <a:t>communauté</a:t>
            </a:r>
            <a:r>
              <a:rPr lang="en-US" dirty="0"/>
              <a:t> et/</a:t>
            </a:r>
            <a:r>
              <a:rPr lang="en-US" dirty="0" err="1"/>
              <a:t>ou</a:t>
            </a:r>
            <a:r>
              <a:rPr lang="en-US" dirty="0"/>
              <a:t> les </a:t>
            </a:r>
            <a:r>
              <a:rPr lang="en-US" dirty="0" err="1"/>
              <a:t>autorités</a:t>
            </a:r>
            <a:r>
              <a:rPr lang="en-US" dirty="0"/>
              <a:t> </a:t>
            </a:r>
            <a:r>
              <a:rPr lang="en-US" dirty="0" err="1"/>
              <a:t>internationales</a:t>
            </a:r>
            <a:r>
              <a:rPr lang="en-US" dirty="0"/>
              <a:t> </a:t>
            </a:r>
            <a:r>
              <a:rPr lang="en-US" dirty="0" err="1"/>
              <a:t>peuvent-elles</a:t>
            </a:r>
            <a:r>
              <a:rPr lang="en-US" dirty="0"/>
              <a:t> </a:t>
            </a:r>
            <a:r>
              <a:rPr lang="en-US" dirty="0" err="1"/>
              <a:t>contribuer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l'évaluation</a:t>
            </a:r>
            <a:r>
              <a:rPr lang="en-US" dirty="0"/>
              <a:t> ?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Existe</a:t>
            </a:r>
            <a:r>
              <a:rPr lang="en-US" dirty="0"/>
              <a:t>-t-il des </a:t>
            </a:r>
            <a:r>
              <a:rPr lang="en-US" dirty="0" err="1"/>
              <a:t>besoins</a:t>
            </a:r>
            <a:r>
              <a:rPr lang="en-US" dirty="0"/>
              <a:t> critiques non </a:t>
            </a:r>
            <a:r>
              <a:rPr lang="en-US" dirty="0" err="1"/>
              <a:t>satisfaits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matière de </a:t>
            </a:r>
            <a:r>
              <a:rPr lang="en-US" dirty="0" err="1"/>
              <a:t>renseignement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? </a:t>
            </a:r>
          </a:p>
          <a:p>
            <a:pPr>
              <a:buClr>
                <a:srgbClr val="006A71"/>
              </a:buClr>
            </a:pPr>
            <a:r>
              <a:rPr lang="en-US" dirty="0"/>
              <a:t>Le public doit-il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informé</a:t>
            </a:r>
            <a:r>
              <a:rPr lang="en-US" dirty="0"/>
              <a:t> ? </a:t>
            </a:r>
          </a:p>
          <a:p>
            <a:pPr>
              <a:buClr>
                <a:srgbClr val="006A71"/>
              </a:buClr>
            </a:pPr>
            <a:r>
              <a:rPr lang="en-US" dirty="0"/>
              <a:t>Les </a:t>
            </a:r>
            <a:r>
              <a:rPr lang="en-US" dirty="0" err="1"/>
              <a:t>autorités</a:t>
            </a:r>
            <a:r>
              <a:rPr lang="en-US" dirty="0"/>
              <a:t> </a:t>
            </a:r>
            <a:r>
              <a:rPr lang="en-US" dirty="0" err="1"/>
              <a:t>internationales</a:t>
            </a:r>
            <a:r>
              <a:rPr lang="en-US" dirty="0"/>
              <a:t> </a:t>
            </a:r>
            <a:r>
              <a:rPr lang="en-US" dirty="0" err="1"/>
              <a:t>doivent-elles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informées</a:t>
            </a:r>
            <a:r>
              <a:rPr lang="en-US" dirty="0"/>
              <a:t> ? 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Quand</a:t>
            </a:r>
            <a:r>
              <a:rPr lang="en-US" dirty="0"/>
              <a:t> les </a:t>
            </a:r>
            <a:r>
              <a:rPr lang="en-US" dirty="0" err="1"/>
              <a:t>dirigeants</a:t>
            </a:r>
            <a:r>
              <a:rPr lang="en-US" dirty="0"/>
              <a:t> </a:t>
            </a:r>
            <a:r>
              <a:rPr lang="en-US" dirty="0" err="1"/>
              <a:t>doivent-ils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informés</a:t>
            </a:r>
            <a:r>
              <a:rPr lang="en-US" dirty="0"/>
              <a:t>, et par qui ? </a:t>
            </a:r>
          </a:p>
          <a:p>
            <a:pPr>
              <a:buClr>
                <a:srgbClr val="006A71"/>
              </a:buClr>
            </a:pPr>
            <a:r>
              <a:rPr lang="en-US" dirty="0" err="1"/>
              <a:t>Informations</a:t>
            </a:r>
            <a:r>
              <a:rPr lang="en-US" dirty="0"/>
              <a:t> sur les </a:t>
            </a:r>
            <a:r>
              <a:rPr lang="en-US" dirty="0" err="1"/>
              <a:t>réunions</a:t>
            </a:r>
            <a:r>
              <a:rPr lang="en-US" dirty="0"/>
              <a:t> futures et les </a:t>
            </a:r>
            <a:r>
              <a:rPr lang="en-US" dirty="0" err="1"/>
              <a:t>prochaines</a:t>
            </a:r>
            <a:r>
              <a:rPr lang="en-US" dirty="0"/>
              <a:t> étapes.</a:t>
            </a:r>
          </a:p>
        </p:txBody>
      </p:sp>
    </p:spTree>
    <p:extLst>
      <p:ext uri="{BB962C8B-B14F-4D97-AF65-F5344CB8AC3E}">
        <p14:creationId xmlns:p14="http://schemas.microsoft.com/office/powerpoint/2010/main" val="985832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1EED69-1140-472C-A4CE-95899EB62831}">
  <ds:schemaRefs>
    <ds:schemaRef ds:uri="http://purl.org/dc/dcmitype/"/>
    <ds:schemaRef ds:uri="cd03f174-a395-49eb-8ee9-8d943e22f40d"/>
    <ds:schemaRef ds:uri="52ff0146-47b4-4d51-8c1c-03266fcd63a2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CD4366D-D487-48A0-9C97-35B56DDC0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1984</Words>
  <Application>Microsoft Macintosh PowerPoint</Application>
  <PresentationFormat>Affichage à l'écran (16:9)</PresentationFormat>
  <Paragraphs>175</Paragraphs>
  <Slides>26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Wingdings</vt:lpstr>
      <vt:lpstr>Arial</vt:lpstr>
      <vt:lpstr>Courier New</vt:lpstr>
      <vt:lpstr>Myriad Web Pro</vt:lpstr>
      <vt:lpstr>Police système Courant</vt:lpstr>
      <vt:lpstr>Calibri</vt:lpstr>
      <vt:lpstr>Master</vt:lpstr>
      <vt:lpstr>Activation du centre des opérations d'urgence : Considérations sur le COVID-19</vt:lpstr>
      <vt:lpstr>Objectifs</vt:lpstr>
      <vt:lpstr>Activation du COU</vt:lpstr>
      <vt:lpstr>Procédure d'activation du COU</vt:lpstr>
      <vt:lpstr>Équipe d'évaluation préliminaire </vt:lpstr>
      <vt:lpstr>Processus de l'équipe d'évaluation préliminaire</vt:lpstr>
      <vt:lpstr>Processus de l'équipe d'évaluation préliminaire : Objectifs </vt:lpstr>
      <vt:lpstr>Processus de l'équipe d'évaluation préliminaire : Sujets de discussion sur les maladies infectieuses comme la COVID-19</vt:lpstr>
      <vt:lpstr>Processus de l'équipe d'évaluation préliminaire : Sujets de discussion pour les maladies infectieuses comme la COVID-19  (suite)</vt:lpstr>
      <vt:lpstr>Critères d'activation</vt:lpstr>
      <vt:lpstr>Processus de l'équipe d'évaluation préliminaire (EEP)</vt:lpstr>
      <vt:lpstr>Modes d'activation du COU</vt:lpstr>
      <vt:lpstr>Modes d'activation du COU</vt:lpstr>
      <vt:lpstr>Modes d'activation du COU</vt:lpstr>
      <vt:lpstr>Mode veille</vt:lpstr>
      <vt:lpstr>Mode alerte</vt:lpstr>
      <vt:lpstr>Mode réponse</vt:lpstr>
      <vt:lpstr>Mode réponse et IMS</vt:lpstr>
      <vt:lpstr>Niveaux d'activation du COU</vt:lpstr>
      <vt:lpstr>Niveaux d'activation du COU</vt:lpstr>
      <vt:lpstr>Niveaux d'activation du COU</vt:lpstr>
      <vt:lpstr>Niveaux d'activation du COU - Niveau III</vt:lpstr>
      <vt:lpstr>Niveaux d'activation du COU - Niveau II</vt:lpstr>
      <vt:lpstr>Niveaux d'activation du COU - Niveau I</vt:lpstr>
      <vt:lpstr>Références</vt:lpstr>
      <vt:lpstr>Présentation PowerPoint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L P</cp:lastModifiedBy>
  <cp:revision>356</cp:revision>
  <dcterms:created xsi:type="dcterms:W3CDTF">2011-03-17T17:43:16Z</dcterms:created>
  <dcterms:modified xsi:type="dcterms:W3CDTF">2021-12-21T15:35:35Z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