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72" r:id="rId4"/>
    <p:sldId id="273" r:id="rId5"/>
    <p:sldId id="274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62"/>
    <a:srgbClr val="FFFFFF"/>
    <a:srgbClr val="867875"/>
    <a:srgbClr val="C6BCB6"/>
    <a:srgbClr val="F9F9F9"/>
    <a:srgbClr val="6BABE5"/>
    <a:srgbClr val="8EF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82" autoAdjust="0"/>
    <p:restoredTop sz="79443" autoAdjust="0"/>
  </p:normalViewPr>
  <p:slideViewPr>
    <p:cSldViewPr snapToGrid="0">
      <p:cViewPr>
        <p:scale>
          <a:sx n="36" d="100"/>
          <a:sy n="36" d="100"/>
        </p:scale>
        <p:origin x="1964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08D27-B3B2-EF40-B4C8-BAF11DFF36E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2CEFE-AE7B-034E-9D0A-01BAE4A2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77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2CEFE-AE7B-034E-9D0A-01BAE4A271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38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2CEFE-AE7B-034E-9D0A-01BAE4A271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64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2CEFE-AE7B-034E-9D0A-01BAE4A271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6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2CEFE-AE7B-034E-9D0A-01BAE4A271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54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2CEFE-AE7B-034E-9D0A-01BAE4A271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3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2CEFE-AE7B-034E-9D0A-01BAE4A271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12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2CEFE-AE7B-034E-9D0A-01BAE4A271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1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2CEFE-AE7B-034E-9D0A-01BAE4A271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47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2CEFE-AE7B-034E-9D0A-01BAE4A271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87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2CEFE-AE7B-034E-9D0A-01BAE4A271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55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2CEFE-AE7B-034E-9D0A-01BAE4A271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34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ADF1-50F8-4DD8-81B9-F0C97917D69D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9EF-9AA4-4AC9-8E4E-1E509E4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7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ADF1-50F8-4DD8-81B9-F0C97917D69D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9EF-9AA4-4AC9-8E4E-1E509E4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7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ADF1-50F8-4DD8-81B9-F0C97917D69D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9EF-9AA4-4AC9-8E4E-1E509E4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7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ADF1-50F8-4DD8-81B9-F0C97917D69D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9EF-9AA4-4AC9-8E4E-1E509E4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2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ADF1-50F8-4DD8-81B9-F0C97917D69D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9EF-9AA4-4AC9-8E4E-1E509E4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7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ADF1-50F8-4DD8-81B9-F0C97917D69D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9EF-9AA4-4AC9-8E4E-1E509E4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7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ADF1-50F8-4DD8-81B9-F0C97917D69D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9EF-9AA4-4AC9-8E4E-1E509E4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4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ADF1-50F8-4DD8-81B9-F0C97917D69D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9EF-9AA4-4AC9-8E4E-1E509E4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2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ADF1-50F8-4DD8-81B9-F0C97917D69D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9EF-9AA4-4AC9-8E4E-1E509E4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ADF1-50F8-4DD8-81B9-F0C97917D69D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9EF-9AA4-4AC9-8E4E-1E509E4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8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ADF1-50F8-4DD8-81B9-F0C97917D69D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9EF-9AA4-4AC9-8E4E-1E509E4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8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4ADF1-50F8-4DD8-81B9-F0C97917D69D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BA9EF-9AA4-4AC9-8E4E-1E509E4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3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who.int/publications/i/item/WHO-2019-nCoV-Country_IAR-2020.1" TargetMode="External"/><Relationship Id="rId7" Type="http://schemas.openxmlformats.org/officeDocument/2006/relationships/hyperlink" Target="https://epidemic-em.org/case-studie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16/S2214-109X(21)00078-4" TargetMode="External"/><Relationship Id="rId5" Type="http://schemas.openxmlformats.org/officeDocument/2006/relationships/hyperlink" Target="https://extranet.who.int/sph/intra-action-review" TargetMode="External"/><Relationship Id="rId4" Type="http://schemas.openxmlformats.org/officeDocument/2006/relationships/hyperlink" Target="https://www.who.int/publications/i/item/WHO-2019-nCoV-Country-IAR-templates-presentation-2021.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9676" y="92925"/>
            <a:ext cx="12192000" cy="7080738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6" t="4745" r="53783" b="4560"/>
          <a:stretch/>
        </p:blipFill>
        <p:spPr>
          <a:xfrm>
            <a:off x="9676" y="0"/>
            <a:ext cx="4412012" cy="7084159"/>
          </a:xfrm>
          <a:prstGeom prst="rect">
            <a:avLst/>
          </a:prstGeom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CC71881-48FF-B54F-B7C8-FF18CED6998C}"/>
              </a:ext>
            </a:extLst>
          </p:cNvPr>
          <p:cNvSpPr txBox="1"/>
          <p:nvPr/>
        </p:nvSpPr>
        <p:spPr>
          <a:xfrm>
            <a:off x="4727275" y="1190445"/>
            <a:ext cx="657332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bg1"/>
                </a:solidFill>
                <a:latin typeface="Georgia" panose="02040502050405020303" pitchFamily="18" charset="0"/>
              </a:rPr>
              <a:t>Examen des résultats au cours des opérations d'intervention/réponse :</a:t>
            </a:r>
          </a:p>
          <a:p>
            <a:r>
              <a:rPr lang="fr-FR" sz="4400" dirty="0">
                <a:solidFill>
                  <a:schemeClr val="bg1"/>
                </a:solidFill>
                <a:latin typeface="Georgia" panose="02040502050405020303" pitchFamily="18" charset="0"/>
              </a:rPr>
              <a:t>Revue intra-action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4171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" y="45720"/>
            <a:ext cx="1209751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>
                <a:solidFill>
                  <a:srgbClr val="002D62"/>
                </a:solidFill>
                <a:latin typeface="Georgia" panose="02040502050405020303" pitchFamily="18" charset="0"/>
              </a:rPr>
              <a:t>Étape 1 : </a:t>
            </a:r>
            <a:r>
              <a:rPr lang="en-US" sz="3500" dirty="0" err="1">
                <a:solidFill>
                  <a:srgbClr val="002D62"/>
                </a:solidFill>
                <a:latin typeface="Georgia" panose="02040502050405020303" pitchFamily="18" charset="0"/>
              </a:rPr>
              <a:t>Qu'est-ce</a:t>
            </a:r>
            <a:r>
              <a:rPr lang="en-US" sz="3500" dirty="0">
                <a:solidFill>
                  <a:srgbClr val="002D62"/>
                </a:solidFill>
                <a:latin typeface="Georgia" panose="02040502050405020303" pitchFamily="18" charset="0"/>
              </a:rPr>
              <a:t> qui </a:t>
            </a:r>
            <a:r>
              <a:rPr lang="en-US" sz="3500" dirty="0" err="1">
                <a:solidFill>
                  <a:srgbClr val="002D62"/>
                </a:solidFill>
                <a:latin typeface="Georgia" panose="02040502050405020303" pitchFamily="18" charset="0"/>
              </a:rPr>
              <a:t>s'est</a:t>
            </a:r>
            <a:r>
              <a:rPr lang="en-US" sz="3500" dirty="0">
                <a:solidFill>
                  <a:srgbClr val="002D62"/>
                </a:solidFill>
                <a:latin typeface="Georgia" panose="02040502050405020303" pitchFamily="18" charset="0"/>
              </a:rPr>
              <a:t> bien passé ? </a:t>
            </a:r>
            <a:r>
              <a:rPr lang="en-US" sz="3500" dirty="0" err="1">
                <a:solidFill>
                  <a:srgbClr val="002D62"/>
                </a:solidFill>
                <a:latin typeface="Georgia" panose="02040502050405020303" pitchFamily="18" charset="0"/>
              </a:rPr>
              <a:t>Qu'est-ce</a:t>
            </a:r>
            <a:r>
              <a:rPr lang="en-US" sz="3500" dirty="0">
                <a:solidFill>
                  <a:srgbClr val="002D62"/>
                </a:solidFill>
                <a:latin typeface="Georgia" panose="02040502050405020303" pitchFamily="18" charset="0"/>
              </a:rPr>
              <a:t> qui </a:t>
            </a:r>
            <a:r>
              <a:rPr lang="en-US" sz="3500" dirty="0" err="1">
                <a:solidFill>
                  <a:srgbClr val="002D62"/>
                </a:solidFill>
                <a:latin typeface="Georgia" panose="02040502050405020303" pitchFamily="18" charset="0"/>
              </a:rPr>
              <a:t>n'a</a:t>
            </a:r>
            <a:r>
              <a:rPr lang="en-US" sz="3500" dirty="0">
                <a:solidFill>
                  <a:srgbClr val="002D62"/>
                </a:solidFill>
                <a:latin typeface="Georgia" panose="02040502050405020303" pitchFamily="18" charset="0"/>
              </a:rPr>
              <a:t> pas </a:t>
            </a:r>
            <a:r>
              <a:rPr lang="en-US" sz="3500" dirty="0" err="1">
                <a:solidFill>
                  <a:srgbClr val="002D62"/>
                </a:solidFill>
                <a:latin typeface="Georgia" panose="02040502050405020303" pitchFamily="18" charset="0"/>
              </a:rPr>
              <a:t>marché</a:t>
            </a:r>
            <a:r>
              <a:rPr lang="en-US" sz="3500" dirty="0">
                <a:solidFill>
                  <a:srgbClr val="002D62"/>
                </a:solidFill>
                <a:latin typeface="Georgia" panose="02040502050405020303" pitchFamily="18" charset="0"/>
              </a:rPr>
              <a:t> ? (suite)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463" y="5699343"/>
            <a:ext cx="2436246" cy="9599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13678-302B-47F1-905D-DBE8BBD69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8361"/>
            <a:ext cx="10515600" cy="3968601"/>
          </a:xfrm>
        </p:spPr>
        <p:txBody>
          <a:bodyPr>
            <a:normAutofit/>
          </a:bodyPr>
          <a:lstStyle/>
          <a:p>
            <a:pPr marL="914400" lvl="2" indent="0">
              <a:buClr>
                <a:srgbClr val="006A71"/>
              </a:buClr>
              <a:buNone/>
            </a:pPr>
            <a:endParaRPr lang="en-US" sz="2500" dirty="0"/>
          </a:p>
          <a:p>
            <a:pPr lvl="2">
              <a:buClr>
                <a:srgbClr val="006A71"/>
              </a:buClr>
            </a:pPr>
            <a:r>
              <a:rPr lang="en-US" sz="2800" dirty="0" err="1"/>
              <a:t>Ressources</a:t>
            </a:r>
            <a:endParaRPr lang="en-US" sz="2800" dirty="0"/>
          </a:p>
          <a:p>
            <a:pPr lvl="2">
              <a:buClr>
                <a:srgbClr val="006A71"/>
              </a:buClr>
            </a:pPr>
            <a:r>
              <a:rPr lang="en-US" sz="2500" dirty="0" err="1"/>
              <a:t>Capacité</a:t>
            </a:r>
            <a:r>
              <a:rPr lang="en-US" sz="2500" dirty="0"/>
              <a:t> des </a:t>
            </a:r>
            <a:r>
              <a:rPr lang="en-US" sz="2500" dirty="0" err="1"/>
              <a:t>ressources</a:t>
            </a:r>
            <a:r>
              <a:rPr lang="en-US" sz="2500" dirty="0"/>
              <a:t> </a:t>
            </a:r>
            <a:r>
              <a:rPr lang="en-US" sz="2500" dirty="0" err="1"/>
              <a:t>humaines</a:t>
            </a:r>
            <a:endParaRPr lang="en-US" sz="2500" dirty="0"/>
          </a:p>
          <a:p>
            <a:pPr lvl="2">
              <a:buClr>
                <a:srgbClr val="006A71"/>
              </a:buClr>
            </a:pPr>
            <a:r>
              <a:rPr lang="en-US" sz="2500" dirty="0"/>
              <a:t>Pertinence des plans et des </a:t>
            </a:r>
            <a:r>
              <a:rPr lang="en-US" sz="2500" dirty="0" err="1"/>
              <a:t>procédures</a:t>
            </a:r>
            <a:endParaRPr lang="en-US" sz="2500" dirty="0"/>
          </a:p>
          <a:p>
            <a:pPr lvl="2">
              <a:buClr>
                <a:srgbClr val="006A71"/>
              </a:buClr>
            </a:pPr>
            <a:r>
              <a:rPr lang="en-US" sz="2500" dirty="0" err="1"/>
              <a:t>Besoins</a:t>
            </a:r>
            <a:r>
              <a:rPr lang="en-US" sz="2500" dirty="0"/>
              <a:t> </a:t>
            </a:r>
            <a:r>
              <a:rPr lang="en-US" sz="2500" dirty="0" err="1"/>
              <a:t>en</a:t>
            </a:r>
            <a:r>
              <a:rPr lang="en-US" sz="2500" dirty="0"/>
              <a:t> </a:t>
            </a:r>
            <a:r>
              <a:rPr lang="en-US" sz="2500" dirty="0" err="1"/>
              <a:t>ressources</a:t>
            </a:r>
            <a:r>
              <a:rPr lang="en-US" sz="2500" dirty="0"/>
              <a:t> </a:t>
            </a:r>
            <a:r>
              <a:rPr lang="en-US" sz="2500" dirty="0" err="1"/>
              <a:t>financières</a:t>
            </a:r>
            <a:r>
              <a:rPr lang="en-US" sz="2500" dirty="0"/>
              <a:t> et </a:t>
            </a:r>
            <a:r>
              <a:rPr lang="en-US" sz="2500" dirty="0" err="1"/>
              <a:t>matérielles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1213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AE00650-265C-4802-841C-592FFEC59E45}"/>
              </a:ext>
            </a:extLst>
          </p:cNvPr>
          <p:cNvSpPr/>
          <p:nvPr/>
        </p:nvSpPr>
        <p:spPr>
          <a:xfrm>
            <a:off x="47244" y="45720"/>
            <a:ext cx="1209751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98709"/>
            <a:ext cx="10790208" cy="2138747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rgbClr val="002D62"/>
                </a:solidFill>
                <a:latin typeface="Georgia" panose="02040502050405020303" pitchFamily="18" charset="0"/>
              </a:rPr>
              <a:t>Étape 2 : Que </a:t>
            </a:r>
            <a:r>
              <a:rPr lang="en-US" sz="4200" dirty="0" err="1">
                <a:solidFill>
                  <a:srgbClr val="002D62"/>
                </a:solidFill>
                <a:latin typeface="Georgia" panose="02040502050405020303" pitchFamily="18" charset="0"/>
              </a:rPr>
              <a:t>peut</a:t>
            </a:r>
            <a:r>
              <a:rPr lang="en-US" sz="4200" dirty="0">
                <a:solidFill>
                  <a:srgbClr val="002D62"/>
                </a:solidFill>
                <a:latin typeface="Georgia" panose="02040502050405020303" pitchFamily="18" charset="0"/>
              </a:rPr>
              <a:t>-on faire pour </a:t>
            </a:r>
            <a:r>
              <a:rPr lang="en-US" sz="4200" dirty="0" err="1">
                <a:solidFill>
                  <a:srgbClr val="002D62"/>
                </a:solidFill>
                <a:latin typeface="Georgia" panose="02040502050405020303" pitchFamily="18" charset="0"/>
              </a:rPr>
              <a:t>améliorer</a:t>
            </a:r>
            <a:r>
              <a:rPr lang="en-US" sz="4200" dirty="0">
                <a:solidFill>
                  <a:srgbClr val="002D62"/>
                </a:solidFill>
                <a:latin typeface="Georgia" panose="02040502050405020303" pitchFamily="18" charset="0"/>
              </a:rPr>
              <a:t> la </a:t>
            </a:r>
            <a:r>
              <a:rPr lang="en-US" sz="4200" dirty="0" err="1">
                <a:solidFill>
                  <a:srgbClr val="002D62"/>
                </a:solidFill>
                <a:latin typeface="Georgia" panose="02040502050405020303" pitchFamily="18" charset="0"/>
              </a:rPr>
              <a:t>réponse</a:t>
            </a:r>
            <a:r>
              <a:rPr lang="en-US" sz="4200" dirty="0">
                <a:solidFill>
                  <a:srgbClr val="002D62"/>
                </a:solidFill>
                <a:latin typeface="Georgia" panose="02040502050405020303" pitchFamily="18" charset="0"/>
              </a:rPr>
              <a:t> au COVID-19 ?</a:t>
            </a:r>
            <a:br>
              <a:rPr lang="en-US" sz="4200" dirty="0">
                <a:solidFill>
                  <a:srgbClr val="002D62"/>
                </a:solidFill>
                <a:latin typeface="Georgia" panose="02040502050405020303" pitchFamily="18" charset="0"/>
              </a:rPr>
            </a:br>
            <a:endParaRPr lang="en-US" sz="3500" dirty="0">
              <a:solidFill>
                <a:srgbClr val="002D62"/>
              </a:solidFill>
              <a:latin typeface="Georgia" panose="020405020504050203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463" y="5699343"/>
            <a:ext cx="2436246" cy="9599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13678-302B-47F1-905D-DBE8BBD69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5835"/>
            <a:ext cx="10393392" cy="4141128"/>
          </a:xfrm>
        </p:spPr>
        <p:txBody>
          <a:bodyPr>
            <a:normAutofit/>
          </a:bodyPr>
          <a:lstStyle/>
          <a:p>
            <a:pPr lvl="1">
              <a:buClr>
                <a:srgbClr val="006A71"/>
              </a:buClr>
            </a:pPr>
            <a:endParaRPr lang="en-US" sz="1400" dirty="0"/>
          </a:p>
          <a:p>
            <a:pPr lvl="1">
              <a:buClr>
                <a:srgbClr val="006A71"/>
              </a:buClr>
            </a:pPr>
            <a:r>
              <a:rPr lang="en-US" dirty="0" err="1"/>
              <a:t>L'étape</a:t>
            </a:r>
            <a:r>
              <a:rPr lang="en-US" dirty="0"/>
              <a:t> 2 </a:t>
            </a:r>
            <a:r>
              <a:rPr lang="en-US" dirty="0" err="1"/>
              <a:t>utilise</a:t>
            </a:r>
            <a:r>
              <a:rPr lang="en-US" dirty="0"/>
              <a:t> la discussion </a:t>
            </a:r>
            <a:r>
              <a:rPr lang="en-US" dirty="0" err="1"/>
              <a:t>précédente</a:t>
            </a:r>
            <a:r>
              <a:rPr lang="en-US" dirty="0"/>
              <a:t> pour </a:t>
            </a:r>
            <a:r>
              <a:rPr lang="en-US" dirty="0" err="1"/>
              <a:t>institutionnaliser</a:t>
            </a:r>
            <a:r>
              <a:rPr lang="en-US" dirty="0"/>
              <a:t> les </a:t>
            </a:r>
            <a:r>
              <a:rPr lang="en-US" dirty="0" err="1"/>
              <a:t>meilleures</a:t>
            </a:r>
            <a:r>
              <a:rPr lang="en-US" dirty="0"/>
              <a:t> pratiques et </a:t>
            </a:r>
            <a:r>
              <a:rPr lang="en-US" dirty="0" err="1"/>
              <a:t>surmonter</a:t>
            </a:r>
            <a:r>
              <a:rPr lang="en-US" dirty="0"/>
              <a:t> les </a:t>
            </a:r>
            <a:r>
              <a:rPr lang="en-US" dirty="0" err="1"/>
              <a:t>défis</a:t>
            </a:r>
            <a:r>
              <a:rPr lang="en-US" dirty="0"/>
              <a:t>.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Un plan </a:t>
            </a:r>
            <a:r>
              <a:rPr lang="en-US" dirty="0" err="1"/>
              <a:t>comportant</a:t>
            </a:r>
            <a:r>
              <a:rPr lang="en-US" dirty="0"/>
              <a:t> des </a:t>
            </a:r>
            <a:r>
              <a:rPr lang="en-US" dirty="0" err="1"/>
              <a:t>mesures</a:t>
            </a:r>
            <a:r>
              <a:rPr lang="en-US" dirty="0"/>
              <a:t> </a:t>
            </a:r>
            <a:r>
              <a:rPr lang="en-US" dirty="0" err="1"/>
              <a:t>spécifiques</a:t>
            </a:r>
            <a:r>
              <a:rPr lang="en-US" dirty="0"/>
              <a:t> doit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élaboré</a:t>
            </a:r>
            <a:r>
              <a:rPr lang="en-US" dirty="0"/>
              <a:t> sur la base des </a:t>
            </a:r>
            <a:r>
              <a:rPr lang="en-US" dirty="0" err="1"/>
              <a:t>meilleures</a:t>
            </a:r>
            <a:r>
              <a:rPr lang="en-US" dirty="0"/>
              <a:t> pratiques et des </a:t>
            </a:r>
            <a:r>
              <a:rPr lang="en-US" dirty="0" err="1"/>
              <a:t>défis</a:t>
            </a:r>
            <a:r>
              <a:rPr lang="en-US" dirty="0"/>
              <a:t> </a:t>
            </a:r>
            <a:r>
              <a:rPr lang="en-US" dirty="0" err="1"/>
              <a:t>identifiés</a:t>
            </a:r>
            <a:r>
              <a:rPr lang="en-US" dirty="0"/>
              <a:t>.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Il doit </a:t>
            </a:r>
            <a:r>
              <a:rPr lang="en-US" dirty="0" err="1"/>
              <a:t>s'appuyer</a:t>
            </a:r>
            <a:r>
              <a:rPr lang="en-US" dirty="0"/>
              <a:t> sur les </a:t>
            </a:r>
            <a:r>
              <a:rPr lang="en-US" dirty="0" err="1"/>
              <a:t>facteurs</a:t>
            </a:r>
            <a:r>
              <a:rPr lang="en-US" dirty="0"/>
              <a:t> </a:t>
            </a:r>
            <a:r>
              <a:rPr lang="en-US" dirty="0" err="1"/>
              <a:t>favorables</a:t>
            </a:r>
            <a:r>
              <a:rPr lang="en-US" dirty="0"/>
              <a:t> et </a:t>
            </a:r>
            <a:r>
              <a:rPr lang="en-US" dirty="0" err="1"/>
              <a:t>s'attaquer</a:t>
            </a:r>
            <a:r>
              <a:rPr lang="en-US" dirty="0"/>
              <a:t> aux </a:t>
            </a:r>
            <a:r>
              <a:rPr lang="en-US" dirty="0" err="1"/>
              <a:t>facteurs</a:t>
            </a:r>
            <a:r>
              <a:rPr lang="en-US" dirty="0"/>
              <a:t> </a:t>
            </a:r>
            <a:r>
              <a:rPr lang="en-US" dirty="0" err="1"/>
              <a:t>limitatifs</a:t>
            </a:r>
            <a:r>
              <a:rPr lang="en-US" dirty="0"/>
              <a:t>.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Les </a:t>
            </a:r>
            <a:r>
              <a:rPr lang="en-US" dirty="0" err="1"/>
              <a:t>mesures</a:t>
            </a:r>
            <a:r>
              <a:rPr lang="en-US" dirty="0"/>
              <a:t> </a:t>
            </a:r>
            <a:r>
              <a:rPr lang="en-US" dirty="0" err="1"/>
              <a:t>doivent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pratiques et </a:t>
            </a:r>
            <a:r>
              <a:rPr lang="en-US" dirty="0" err="1"/>
              <a:t>réalistes</a:t>
            </a:r>
            <a:r>
              <a:rPr lang="en-US" dirty="0"/>
              <a:t>.</a:t>
            </a:r>
          </a:p>
          <a:p>
            <a:pPr lvl="1">
              <a:buClr>
                <a:srgbClr val="006A71"/>
              </a:buClr>
            </a:pPr>
            <a:r>
              <a:rPr lang="en-US" dirty="0" err="1"/>
              <a:t>Toutes</a:t>
            </a:r>
            <a:r>
              <a:rPr lang="en-US" dirty="0"/>
              <a:t> les </a:t>
            </a:r>
            <a:r>
              <a:rPr lang="en-US" dirty="0" err="1"/>
              <a:t>meilleures</a:t>
            </a:r>
            <a:r>
              <a:rPr lang="en-US" dirty="0"/>
              <a:t> pratiques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tous</a:t>
            </a:r>
            <a:r>
              <a:rPr lang="en-US" dirty="0"/>
              <a:t> les </a:t>
            </a:r>
            <a:r>
              <a:rPr lang="en-US" dirty="0" err="1"/>
              <a:t>défis</a:t>
            </a:r>
            <a:r>
              <a:rPr lang="en-US" dirty="0"/>
              <a:t> ne </a:t>
            </a:r>
            <a:r>
              <a:rPr lang="en-US" dirty="0" err="1"/>
              <a:t>nécessitent</a:t>
            </a:r>
            <a:r>
              <a:rPr lang="en-US" dirty="0"/>
              <a:t> pas </a:t>
            </a:r>
            <a:r>
              <a:rPr lang="en-US" dirty="0" err="1"/>
              <a:t>toujours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quelconque</a:t>
            </a:r>
            <a:r>
              <a:rPr lang="en-US" dirty="0"/>
              <a:t> </a:t>
            </a:r>
            <a:r>
              <a:rPr lang="en-US" dirty="0" err="1"/>
              <a:t>mesure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15122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3ED48D-76D2-4AB5-82CD-B2857D546455}"/>
              </a:ext>
            </a:extLst>
          </p:cNvPr>
          <p:cNvSpPr/>
          <p:nvPr/>
        </p:nvSpPr>
        <p:spPr>
          <a:xfrm>
            <a:off x="47244" y="45720"/>
            <a:ext cx="1209751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>
                <a:solidFill>
                  <a:srgbClr val="002D62"/>
                </a:solidFill>
                <a:latin typeface="Georgia" panose="02040502050405020303" pitchFamily="18" charset="0"/>
              </a:rPr>
              <a:t>Étape 3 : La projection dans </a:t>
            </a:r>
            <a:r>
              <a:rPr lang="en-US" sz="4200" dirty="0" err="1">
                <a:solidFill>
                  <a:srgbClr val="002D62"/>
                </a:solidFill>
                <a:latin typeface="Georgia" panose="02040502050405020303" pitchFamily="18" charset="0"/>
              </a:rPr>
              <a:t>l’avenir</a:t>
            </a:r>
            <a:endParaRPr lang="en-US" sz="3500" dirty="0">
              <a:solidFill>
                <a:srgbClr val="002D62"/>
              </a:solidFill>
              <a:latin typeface="Georgia" panose="020405020504050203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463" y="5699343"/>
            <a:ext cx="2436246" cy="9599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13678-302B-47F1-905D-DBE8BBD6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GB" sz="1600" dirty="0"/>
          </a:p>
          <a:p>
            <a:pPr marL="457200" lvl="1" indent="0">
              <a:buNone/>
            </a:pPr>
            <a:r>
              <a:rPr lang="en-GB" sz="2500" dirty="0" err="1"/>
              <a:t>L'étape</a:t>
            </a:r>
            <a:r>
              <a:rPr lang="en-GB" sz="2500" dirty="0"/>
              <a:t> 3  </a:t>
            </a:r>
            <a:r>
              <a:rPr lang="en-GB" sz="2500" dirty="0" err="1"/>
              <a:t>va</a:t>
            </a:r>
            <a:r>
              <a:rPr lang="en-GB" sz="2500" dirty="0"/>
              <a:t> </a:t>
            </a:r>
            <a:r>
              <a:rPr lang="en-GB" sz="2500" dirty="0" err="1"/>
              <a:t>déterminer</a:t>
            </a:r>
            <a:r>
              <a:rPr lang="en-GB" sz="2500" dirty="0"/>
              <a:t> </a:t>
            </a:r>
            <a:r>
              <a:rPr lang="en-GB" sz="2500" dirty="0" err="1"/>
              <a:t>ce</a:t>
            </a:r>
            <a:r>
              <a:rPr lang="en-GB" sz="2500" dirty="0"/>
              <a:t> que sera </a:t>
            </a:r>
            <a:r>
              <a:rPr lang="en-GB" sz="2500" dirty="0" err="1"/>
              <a:t>l'avenir</a:t>
            </a:r>
            <a:r>
              <a:rPr lang="en-GB" sz="2500" dirty="0"/>
              <a:t> de la </a:t>
            </a:r>
            <a:r>
              <a:rPr lang="en-GB" sz="2500" dirty="0" err="1"/>
              <a:t>réponse</a:t>
            </a:r>
            <a:r>
              <a:rPr lang="en-GB" sz="2500" dirty="0"/>
              <a:t> </a:t>
            </a:r>
            <a:r>
              <a:rPr lang="en-GB" sz="2500" dirty="0" err="1"/>
              <a:t>à</a:t>
            </a:r>
            <a:r>
              <a:rPr lang="en-GB" sz="2500" dirty="0"/>
              <a:t> la COVID-19. </a:t>
            </a:r>
            <a:r>
              <a:rPr lang="en-GB" sz="2500" dirty="0" err="1"/>
              <a:t>Cela</a:t>
            </a:r>
            <a:r>
              <a:rPr lang="en-GB" sz="2500" dirty="0"/>
              <a:t> </a:t>
            </a:r>
            <a:r>
              <a:rPr lang="en-GB" sz="2500" dirty="0" err="1"/>
              <a:t>dépendra</a:t>
            </a:r>
            <a:r>
              <a:rPr lang="en-GB" sz="2500" dirty="0"/>
              <a:t> de :</a:t>
            </a:r>
          </a:p>
          <a:p>
            <a:pPr marL="457200" lvl="1" indent="0">
              <a:buNone/>
            </a:pPr>
            <a:r>
              <a:rPr lang="en-GB" sz="2500" dirty="0"/>
              <a:t>- Une identification sur </a:t>
            </a:r>
            <a:r>
              <a:rPr lang="en-GB" sz="2500" dirty="0" err="1"/>
              <a:t>ce</a:t>
            </a:r>
            <a:r>
              <a:rPr lang="en-GB" sz="2500" dirty="0"/>
              <a:t> qui </a:t>
            </a:r>
            <a:r>
              <a:rPr lang="en-GB" sz="2500" dirty="0" err="1"/>
              <a:t>peut</a:t>
            </a:r>
            <a:r>
              <a:rPr lang="en-GB" sz="2500" dirty="0"/>
              <a:t> </a:t>
            </a:r>
            <a:r>
              <a:rPr lang="en-GB" sz="2500" dirty="0" err="1"/>
              <a:t>être</a:t>
            </a:r>
            <a:r>
              <a:rPr lang="en-GB" sz="2500" dirty="0"/>
              <a:t> fait </a:t>
            </a:r>
            <a:r>
              <a:rPr lang="en-GB" sz="2500" dirty="0" err="1"/>
              <a:t>immédiatement</a:t>
            </a:r>
            <a:r>
              <a:rPr lang="en-GB" sz="2500" dirty="0"/>
              <a:t> pour </a:t>
            </a:r>
            <a:r>
              <a:rPr lang="en-GB" sz="2500" dirty="0" err="1"/>
              <a:t>améliorer</a:t>
            </a:r>
            <a:r>
              <a:rPr lang="en-GB" sz="2500" dirty="0"/>
              <a:t> les efforts de la </a:t>
            </a:r>
            <a:r>
              <a:rPr lang="en-GB" sz="2500" dirty="0" err="1"/>
              <a:t>réponse</a:t>
            </a:r>
            <a:r>
              <a:rPr lang="en-GB" sz="2500" dirty="0"/>
              <a:t> </a:t>
            </a:r>
            <a:r>
              <a:rPr lang="en-GB" sz="2500" dirty="0" err="1"/>
              <a:t>en</a:t>
            </a:r>
            <a:r>
              <a:rPr lang="en-GB" sz="2500" dirty="0"/>
              <a:t> </a:t>
            </a:r>
            <a:r>
              <a:rPr lang="en-GB" sz="2500" dirty="0" err="1"/>
              <a:t>cours</a:t>
            </a:r>
            <a:r>
              <a:rPr lang="en-GB" sz="2500" dirty="0"/>
              <a:t> et </a:t>
            </a:r>
            <a:r>
              <a:rPr lang="en-GB" sz="2500" dirty="0" err="1"/>
              <a:t>ce</a:t>
            </a:r>
            <a:r>
              <a:rPr lang="en-GB" sz="2500" dirty="0"/>
              <a:t> qui </a:t>
            </a:r>
            <a:r>
              <a:rPr lang="en-GB" sz="2500" dirty="0" err="1"/>
              <a:t>peut</a:t>
            </a:r>
            <a:r>
              <a:rPr lang="en-GB" sz="2500" dirty="0"/>
              <a:t> </a:t>
            </a:r>
            <a:r>
              <a:rPr lang="en-GB" sz="2500" dirty="0" err="1"/>
              <a:t>être</a:t>
            </a:r>
            <a:r>
              <a:rPr lang="en-GB" sz="2500" dirty="0"/>
              <a:t> fait </a:t>
            </a:r>
            <a:r>
              <a:rPr lang="en-GB" sz="2500" dirty="0" err="1"/>
              <a:t>à</a:t>
            </a:r>
            <a:r>
              <a:rPr lang="en-GB" sz="2500" dirty="0"/>
              <a:t> </a:t>
            </a:r>
            <a:r>
              <a:rPr lang="en-GB" sz="2500" dirty="0" err="1"/>
              <a:t>moyen</a:t>
            </a:r>
            <a:r>
              <a:rPr lang="en-GB" sz="2500" dirty="0"/>
              <a:t> et long </a:t>
            </a:r>
            <a:r>
              <a:rPr lang="en-GB" sz="2500" dirty="0" err="1"/>
              <a:t>terme</a:t>
            </a:r>
            <a:r>
              <a:rPr lang="en-GB" sz="2500" dirty="0"/>
              <a:t> pour </a:t>
            </a:r>
            <a:r>
              <a:rPr lang="en-GB" sz="2500" dirty="0" err="1"/>
              <a:t>améliorer</a:t>
            </a:r>
            <a:r>
              <a:rPr lang="en-GB" sz="2500" dirty="0"/>
              <a:t> la </a:t>
            </a:r>
            <a:r>
              <a:rPr lang="en-GB" sz="2500" dirty="0" err="1"/>
              <a:t>réponse</a:t>
            </a:r>
            <a:r>
              <a:rPr lang="en-GB" sz="2500" dirty="0"/>
              <a:t> future </a:t>
            </a:r>
            <a:r>
              <a:rPr lang="en-GB" sz="2500" dirty="0" err="1"/>
              <a:t>à</a:t>
            </a:r>
            <a:r>
              <a:rPr lang="en-GB" sz="2500" dirty="0"/>
              <a:t> la </a:t>
            </a:r>
            <a:r>
              <a:rPr lang="en-GB" sz="2500" dirty="0" err="1"/>
              <a:t>prochaine</a:t>
            </a:r>
            <a:r>
              <a:rPr lang="en-GB" sz="2500" dirty="0"/>
              <a:t> vague de la COVID-19.</a:t>
            </a:r>
          </a:p>
          <a:p>
            <a:pPr marL="457200" lvl="1" indent="0">
              <a:buNone/>
            </a:pPr>
            <a:r>
              <a:rPr lang="en-GB" sz="2500" dirty="0"/>
              <a:t>- La mise </a:t>
            </a:r>
            <a:r>
              <a:rPr lang="en-GB" sz="2500" dirty="0" err="1"/>
              <a:t>en</a:t>
            </a:r>
            <a:r>
              <a:rPr lang="en-GB" sz="2500" dirty="0"/>
              <a:t> place </a:t>
            </a:r>
            <a:r>
              <a:rPr lang="en-GB" sz="2500" dirty="0" err="1"/>
              <a:t>d'une</a:t>
            </a:r>
            <a:r>
              <a:rPr lang="en-GB" sz="2500" dirty="0"/>
              <a:t> </a:t>
            </a:r>
            <a:r>
              <a:rPr lang="en-GB" sz="2500" dirty="0" err="1"/>
              <a:t>équipe</a:t>
            </a:r>
            <a:r>
              <a:rPr lang="en-GB" sz="2500" dirty="0"/>
              <a:t> de </a:t>
            </a:r>
            <a:r>
              <a:rPr lang="en-GB" sz="2500" dirty="0" err="1"/>
              <a:t>suivi</a:t>
            </a:r>
            <a:r>
              <a:rPr lang="en-GB" sz="2500" dirty="0"/>
              <a:t> de la RIA.</a:t>
            </a:r>
          </a:p>
          <a:p>
            <a:pPr marL="457200" lvl="1" indent="0">
              <a:buNone/>
            </a:pPr>
            <a:r>
              <a:rPr lang="en-GB" sz="2500" dirty="0"/>
              <a:t>- Une documentation des </a:t>
            </a:r>
            <a:r>
              <a:rPr lang="en-GB" sz="2500" dirty="0" err="1"/>
              <a:t>progrès</a:t>
            </a:r>
            <a:r>
              <a:rPr lang="en-GB" sz="2500" dirty="0"/>
              <a:t> </a:t>
            </a:r>
            <a:r>
              <a:rPr lang="en-GB" sz="2500" dirty="0" err="1"/>
              <a:t>réalisés</a:t>
            </a:r>
            <a:r>
              <a:rPr lang="en-GB" sz="2500" dirty="0"/>
              <a:t> dans la mise </a:t>
            </a:r>
            <a:r>
              <a:rPr lang="en-GB" sz="2500" dirty="0" err="1"/>
              <a:t>en</a:t>
            </a:r>
            <a:r>
              <a:rPr lang="en-GB" sz="2500" dirty="0"/>
              <a:t> </a:t>
            </a:r>
            <a:r>
              <a:rPr lang="en-GB" sz="2500" dirty="0" err="1"/>
              <a:t>œuvre</a:t>
            </a:r>
            <a:r>
              <a:rPr lang="en-GB" sz="2500" dirty="0"/>
              <a:t> des </a:t>
            </a:r>
            <a:r>
              <a:rPr lang="en-GB" sz="2500" dirty="0" err="1"/>
              <a:t>recommandations</a:t>
            </a:r>
            <a:r>
              <a:rPr lang="en-GB" sz="2500" dirty="0"/>
              <a:t> et </a:t>
            </a:r>
            <a:r>
              <a:rPr lang="en-GB" sz="2500" dirty="0" err="1"/>
              <a:t>l'achèvement</a:t>
            </a:r>
            <a:r>
              <a:rPr lang="en-GB" sz="2500" dirty="0"/>
              <a:t> des </a:t>
            </a:r>
            <a:r>
              <a:rPr lang="en-GB" sz="2500" dirty="0" err="1"/>
              <a:t>mesures</a:t>
            </a:r>
            <a:r>
              <a:rPr lang="en-GB" sz="25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39616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23E44E7-A4ED-524E-ADFD-5D42E4AC721B}"/>
              </a:ext>
            </a:extLst>
          </p:cNvPr>
          <p:cNvSpPr/>
          <p:nvPr/>
        </p:nvSpPr>
        <p:spPr>
          <a:xfrm>
            <a:off x="142423" y="0"/>
            <a:ext cx="12292739" cy="6858000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85800" cy="6858000"/>
          </a:xfrm>
          <a:prstGeom prst="rect">
            <a:avLst/>
          </a:prstGeom>
          <a:solidFill>
            <a:srgbClr val="867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3102066" y="3244490"/>
            <a:ext cx="6858000" cy="36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Georgetown Center for Global Health Science &amp; Security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Sources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006A71"/>
              </a:buClr>
            </a:pPr>
            <a:r>
              <a:rPr lang="en-US" dirty="0">
                <a:solidFill>
                  <a:schemeClr val="bg1"/>
                </a:solidFill>
              </a:rPr>
              <a:t>WHO (2020). </a:t>
            </a:r>
            <a:r>
              <a:rPr lang="en-US" i="1" dirty="0">
                <a:solidFill>
                  <a:schemeClr val="bg1"/>
                </a:solidFill>
              </a:rPr>
              <a:t>Guidance for conducting a country COVID-19 intra-action review (IAR). </a:t>
            </a:r>
            <a:r>
              <a:rPr lang="en-US" dirty="0">
                <a:hlinkClick r:id="rId3"/>
              </a:rPr>
              <a:t>https://www.who.int/publications/i/item/WHO-2019-nCoV-Country_IAR-2020.1</a:t>
            </a:r>
            <a:endParaRPr lang="en-US" dirty="0"/>
          </a:p>
          <a:p>
            <a:pPr>
              <a:buClr>
                <a:srgbClr val="006A71"/>
              </a:buClr>
            </a:pPr>
            <a:r>
              <a:rPr lang="en-US" dirty="0">
                <a:solidFill>
                  <a:schemeClr val="bg1"/>
                </a:solidFill>
              </a:rPr>
              <a:t>WHO (2021). </a:t>
            </a:r>
            <a:r>
              <a:rPr lang="en-US" i="1" dirty="0">
                <a:solidFill>
                  <a:schemeClr val="bg1"/>
                </a:solidFill>
              </a:rPr>
              <a:t>Tool 4. Presentation template. </a:t>
            </a:r>
            <a:r>
              <a:rPr lang="en-US" dirty="0">
                <a:hlinkClick r:id="rId4"/>
              </a:rPr>
              <a:t>https://www.who.int/publications/i/item/WHO-2019-nCoV-Country-IAR-templates-presentation-2021.1</a:t>
            </a:r>
            <a:endParaRPr lang="en-US" dirty="0"/>
          </a:p>
          <a:p>
            <a:pPr>
              <a:buClr>
                <a:srgbClr val="006A71"/>
              </a:buClr>
            </a:pPr>
            <a:r>
              <a:rPr lang="en-US" dirty="0">
                <a:solidFill>
                  <a:schemeClr val="bg1"/>
                </a:solidFill>
              </a:rPr>
              <a:t>WHO (2021). </a:t>
            </a:r>
            <a:r>
              <a:rPr lang="en-US" i="1" dirty="0">
                <a:solidFill>
                  <a:schemeClr val="bg1"/>
                </a:solidFill>
              </a:rPr>
              <a:t>Intra-Action Review: A Video Overview. </a:t>
            </a:r>
            <a:r>
              <a:rPr lang="en-US" dirty="0">
                <a:hlinkClick r:id="rId5"/>
              </a:rPr>
              <a:t>https://extranet.who.int/sph/intra-action-review</a:t>
            </a:r>
            <a:r>
              <a:rPr lang="en-US" dirty="0"/>
              <a:t> </a:t>
            </a:r>
          </a:p>
          <a:p>
            <a:pPr>
              <a:buClr>
                <a:srgbClr val="006A71"/>
              </a:buClr>
            </a:pPr>
            <a:r>
              <a:rPr lang="en-US" dirty="0">
                <a:solidFill>
                  <a:schemeClr val="bg1"/>
                </a:solidFill>
              </a:rPr>
              <a:t>Greiner, A et al. (2021). COVID-19 intra-action reviews: potential for a sustained response plan. </a:t>
            </a:r>
            <a:r>
              <a:rPr lang="en-US" i="1" dirty="0">
                <a:solidFill>
                  <a:schemeClr val="bg1"/>
                </a:solidFill>
              </a:rPr>
              <a:t>Lancet Global Health 9(5), E594. </a:t>
            </a:r>
            <a:r>
              <a:rPr lang="en-US" dirty="0">
                <a:hlinkClick r:id="rId6"/>
              </a:rPr>
              <a:t>https://doi.org/10.1016/S2214-109X(21)00078-4</a:t>
            </a:r>
            <a:r>
              <a:rPr lang="en-US" dirty="0"/>
              <a:t> </a:t>
            </a:r>
          </a:p>
          <a:p>
            <a:pPr>
              <a:buClr>
                <a:srgbClr val="006A71"/>
              </a:buClr>
            </a:pPr>
            <a:r>
              <a:rPr lang="en-US" dirty="0">
                <a:solidFill>
                  <a:schemeClr val="bg1"/>
                </a:solidFill>
              </a:rPr>
              <a:t>Houser, R (2021).</a:t>
            </a:r>
            <a:r>
              <a:rPr lang="en-US" i="1" dirty="0">
                <a:solidFill>
                  <a:schemeClr val="bg1"/>
                </a:solidFill>
              </a:rPr>
              <a:t> Intra Action Reviews as a New Tool in Public Health Emergency Management and Pandemic Response: A Summary of Uses and Applications, 2020-2021. </a:t>
            </a:r>
            <a:r>
              <a:rPr lang="en-US" i="1" dirty="0">
                <a:hlinkClick r:id="rId7"/>
              </a:rPr>
              <a:t>https://epidemic-em.org/case-studies/</a:t>
            </a:r>
            <a:r>
              <a:rPr lang="en-US" i="1" dirty="0"/>
              <a:t> 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C6C188-0D57-A44C-B876-20476D6CD66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1E3160"/>
              </a:clrFrom>
              <a:clrTo>
                <a:srgbClr val="1E316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163" y="5738069"/>
            <a:ext cx="2382032" cy="93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4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" y="45720"/>
            <a:ext cx="1209751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7511"/>
          </a:xfrm>
        </p:spPr>
        <p:txBody>
          <a:bodyPr/>
          <a:lstStyle/>
          <a:p>
            <a:r>
              <a:rPr lang="en-US" dirty="0">
                <a:solidFill>
                  <a:srgbClr val="002D62"/>
                </a:solidFill>
                <a:latin typeface="Georgia" panose="02040502050405020303" pitchFamily="18" charset="0"/>
              </a:rPr>
              <a:t>OBJECTIFS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Clr>
                <a:srgbClr val="006A71"/>
              </a:buClr>
              <a:buNone/>
            </a:pPr>
            <a:r>
              <a:rPr lang="en-US" sz="2800" dirty="0" err="1">
                <a:solidFill>
                  <a:srgbClr val="002D62"/>
                </a:solidFill>
              </a:rPr>
              <a:t>Cette</a:t>
            </a:r>
            <a:r>
              <a:rPr lang="en-US" sz="2800" dirty="0">
                <a:solidFill>
                  <a:srgbClr val="002D62"/>
                </a:solidFill>
              </a:rPr>
              <a:t> </a:t>
            </a:r>
            <a:r>
              <a:rPr lang="en-US" sz="2800" dirty="0" err="1">
                <a:solidFill>
                  <a:srgbClr val="002D62"/>
                </a:solidFill>
              </a:rPr>
              <a:t>présentation</a:t>
            </a:r>
            <a:r>
              <a:rPr lang="en-US" sz="2800" dirty="0">
                <a:solidFill>
                  <a:srgbClr val="002D62"/>
                </a:solidFill>
              </a:rPr>
              <a:t> a pour but de : 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sz="2800" dirty="0">
              <a:solidFill>
                <a:srgbClr val="002D62"/>
              </a:solidFill>
            </a:endParaRPr>
          </a:p>
          <a:p>
            <a:pPr lvl="1">
              <a:buClr>
                <a:srgbClr val="006A71"/>
              </a:buClr>
            </a:pPr>
            <a:r>
              <a:rPr lang="en-US" dirty="0" err="1">
                <a:solidFill>
                  <a:srgbClr val="002D62"/>
                </a:solidFill>
              </a:rPr>
              <a:t>Expliquer</a:t>
            </a:r>
            <a:r>
              <a:rPr lang="en-US" dirty="0">
                <a:solidFill>
                  <a:srgbClr val="002D62"/>
                </a:solidFill>
              </a:rPr>
              <a:t> </a:t>
            </a:r>
            <a:r>
              <a:rPr lang="en-US" dirty="0" err="1">
                <a:solidFill>
                  <a:srgbClr val="002D62"/>
                </a:solidFill>
              </a:rPr>
              <a:t>ce</a:t>
            </a:r>
            <a:r>
              <a:rPr lang="en-US" dirty="0">
                <a:solidFill>
                  <a:srgbClr val="002D62"/>
                </a:solidFill>
              </a:rPr>
              <a:t> </a:t>
            </a:r>
            <a:r>
              <a:rPr lang="en-US" dirty="0" err="1">
                <a:solidFill>
                  <a:srgbClr val="002D62"/>
                </a:solidFill>
              </a:rPr>
              <a:t>qu'est</a:t>
            </a:r>
            <a:r>
              <a:rPr lang="en-US" dirty="0">
                <a:solidFill>
                  <a:srgbClr val="002D62"/>
                </a:solidFill>
              </a:rPr>
              <a:t> </a:t>
            </a:r>
            <a:r>
              <a:rPr lang="en-US" dirty="0" err="1">
                <a:solidFill>
                  <a:srgbClr val="002D62"/>
                </a:solidFill>
              </a:rPr>
              <a:t>une</a:t>
            </a:r>
            <a:r>
              <a:rPr lang="en-US" dirty="0">
                <a:solidFill>
                  <a:srgbClr val="002D62"/>
                </a:solidFill>
              </a:rPr>
              <a:t> revue intra-action. </a:t>
            </a:r>
          </a:p>
          <a:p>
            <a:pPr lvl="1">
              <a:buClr>
                <a:srgbClr val="006A71"/>
              </a:buClr>
            </a:pPr>
            <a:r>
              <a:rPr lang="en-US" dirty="0" err="1">
                <a:solidFill>
                  <a:srgbClr val="002D62"/>
                </a:solidFill>
              </a:rPr>
              <a:t>Décrire</a:t>
            </a:r>
            <a:r>
              <a:rPr lang="en-US" dirty="0">
                <a:solidFill>
                  <a:srgbClr val="002D62"/>
                </a:solidFill>
              </a:rPr>
              <a:t> </a:t>
            </a:r>
            <a:r>
              <a:rPr lang="en-US" dirty="0" err="1">
                <a:solidFill>
                  <a:srgbClr val="002D62"/>
                </a:solidFill>
              </a:rPr>
              <a:t>sa</a:t>
            </a:r>
            <a:r>
              <a:rPr lang="en-US" dirty="0">
                <a:solidFill>
                  <a:srgbClr val="002D62"/>
                </a:solidFill>
              </a:rPr>
              <a:t> </a:t>
            </a:r>
            <a:r>
              <a:rPr lang="en-US" dirty="0" err="1">
                <a:solidFill>
                  <a:srgbClr val="002D62"/>
                </a:solidFill>
              </a:rPr>
              <a:t>portée</a:t>
            </a:r>
            <a:r>
              <a:rPr lang="en-US" dirty="0">
                <a:solidFill>
                  <a:srgbClr val="002D62"/>
                </a:solidFill>
              </a:rPr>
              <a:t> et </a:t>
            </a:r>
            <a:r>
              <a:rPr lang="en-US" dirty="0" err="1">
                <a:solidFill>
                  <a:srgbClr val="002D62"/>
                </a:solidFill>
              </a:rPr>
              <a:t>ses</a:t>
            </a:r>
            <a:r>
              <a:rPr lang="en-US" dirty="0">
                <a:solidFill>
                  <a:srgbClr val="002D62"/>
                </a:solidFill>
              </a:rPr>
              <a:t> phases</a:t>
            </a:r>
          </a:p>
          <a:p>
            <a:pPr lvl="1">
              <a:buClr>
                <a:srgbClr val="006A71"/>
              </a:buClr>
            </a:pPr>
            <a:r>
              <a:rPr lang="en-US" dirty="0" err="1">
                <a:solidFill>
                  <a:srgbClr val="002D62"/>
                </a:solidFill>
              </a:rPr>
              <a:t>Définir</a:t>
            </a:r>
            <a:r>
              <a:rPr lang="en-US" dirty="0">
                <a:solidFill>
                  <a:srgbClr val="002D62"/>
                </a:solidFill>
              </a:rPr>
              <a:t> les étapes et les </a:t>
            </a:r>
            <a:r>
              <a:rPr lang="en-US" dirty="0" err="1">
                <a:solidFill>
                  <a:srgbClr val="002D62"/>
                </a:solidFill>
              </a:rPr>
              <a:t>mesures</a:t>
            </a:r>
            <a:r>
              <a:rPr lang="en-US" dirty="0">
                <a:solidFill>
                  <a:srgbClr val="002D62"/>
                </a:solidFill>
              </a:rPr>
              <a:t> </a:t>
            </a:r>
            <a:r>
              <a:rPr lang="en-US" dirty="0" err="1">
                <a:solidFill>
                  <a:srgbClr val="002D62"/>
                </a:solidFill>
              </a:rPr>
              <a:t>attendues</a:t>
            </a:r>
            <a:endParaRPr lang="en-US" dirty="0">
              <a:solidFill>
                <a:srgbClr val="002D6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463" y="5699343"/>
            <a:ext cx="2436246" cy="95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3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B8118D2-7FA5-4A02-8081-47B3A769077D}"/>
              </a:ext>
            </a:extLst>
          </p:cNvPr>
          <p:cNvSpPr/>
          <p:nvPr/>
        </p:nvSpPr>
        <p:spPr>
          <a:xfrm>
            <a:off x="47244" y="45720"/>
            <a:ext cx="1209751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D62"/>
                </a:solidFill>
                <a:latin typeface="Georgia" panose="02040502050405020303" pitchFamily="18" charset="0"/>
              </a:rPr>
              <a:t>Revue Intra-Action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2155" y="1690688"/>
            <a:ext cx="10515600" cy="5167311"/>
          </a:xfrm>
        </p:spPr>
        <p:txBody>
          <a:bodyPr>
            <a:normAutofit/>
          </a:bodyPr>
          <a:lstStyle/>
          <a:p>
            <a:pPr lvl="1">
              <a:buClr>
                <a:srgbClr val="006A71"/>
              </a:buClr>
            </a:pPr>
            <a:endParaRPr lang="en-US" dirty="0"/>
          </a:p>
          <a:p>
            <a:pPr marL="457200" lvl="1" indent="0">
              <a:buClr>
                <a:srgbClr val="006A71"/>
              </a:buClr>
              <a:buNone/>
            </a:pPr>
            <a:r>
              <a:rPr lang="en-US" dirty="0"/>
              <a:t>Une revue intra-action (RIA) </a:t>
            </a:r>
            <a:r>
              <a:rPr lang="en-US" dirty="0" err="1"/>
              <a:t>est</a:t>
            </a:r>
            <a:r>
              <a:rPr lang="en-US" dirty="0"/>
              <a:t> un examen </a:t>
            </a:r>
            <a:r>
              <a:rPr lang="en-US" dirty="0" err="1"/>
              <a:t>qualitatif</a:t>
            </a:r>
            <a:r>
              <a:rPr lang="en-US" dirty="0"/>
              <a:t>, </a:t>
            </a:r>
            <a:r>
              <a:rPr lang="en-US" dirty="0" err="1"/>
              <a:t>mené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l’échelle</a:t>
            </a:r>
            <a:r>
              <a:rPr lang="en-US" dirty="0"/>
              <a:t> d’un pays, des actions </a:t>
            </a:r>
            <a:r>
              <a:rPr lang="en-US" dirty="0" err="1"/>
              <a:t>prises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l’occasion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crise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cours</a:t>
            </a:r>
            <a:r>
              <a:rPr lang="en-US" dirty="0"/>
              <a:t> (par ex, la Covid 19)</a:t>
            </a:r>
          </a:p>
          <a:p>
            <a:pPr marL="457200" lvl="1" indent="0">
              <a:buClr>
                <a:srgbClr val="006A71"/>
              </a:buClr>
              <a:buNone/>
            </a:pPr>
            <a:r>
              <a:rPr lang="en-US" dirty="0" err="1"/>
              <a:t>Cet</a:t>
            </a:r>
            <a:r>
              <a:rPr lang="en-US" dirty="0"/>
              <a:t> examen se </a:t>
            </a:r>
            <a:r>
              <a:rPr lang="en-US" dirty="0" err="1"/>
              <a:t>déroule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travers </a:t>
            </a:r>
            <a:r>
              <a:rPr lang="en-US" dirty="0" err="1"/>
              <a:t>une</a:t>
            </a:r>
            <a:r>
              <a:rPr lang="en-US" dirty="0"/>
              <a:t> discussion </a:t>
            </a:r>
            <a:r>
              <a:rPr lang="en-US" dirty="0" err="1"/>
              <a:t>facilitée</a:t>
            </a:r>
            <a:r>
              <a:rPr lang="en-US" dirty="0"/>
              <a:t> </a:t>
            </a:r>
            <a:r>
              <a:rPr lang="en-US" dirty="0" err="1"/>
              <a:t>permettant</a:t>
            </a:r>
            <a:r>
              <a:rPr lang="en-US" dirty="0"/>
              <a:t> aux parties </a:t>
            </a:r>
            <a:r>
              <a:rPr lang="en-US" dirty="0" err="1"/>
              <a:t>prenantes</a:t>
            </a:r>
            <a:r>
              <a:rPr lang="en-US" dirty="0"/>
              <a:t> de :</a:t>
            </a:r>
            <a:br>
              <a:rPr lang="en-US" dirty="0"/>
            </a:br>
            <a:r>
              <a:rPr lang="en-US" dirty="0"/>
              <a:t>- identifier les obstacles, les </a:t>
            </a:r>
            <a:r>
              <a:rPr lang="en-US" dirty="0" err="1"/>
              <a:t>leçons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tirer</a:t>
            </a:r>
            <a:r>
              <a:rPr lang="en-US" dirty="0"/>
              <a:t> et les </a:t>
            </a:r>
            <a:r>
              <a:rPr lang="en-US" dirty="0" err="1"/>
              <a:t>meilleures</a:t>
            </a:r>
            <a:r>
              <a:rPr lang="en-US" dirty="0"/>
              <a:t> pratiques pour </a:t>
            </a:r>
            <a:r>
              <a:rPr lang="en-US" dirty="0" err="1"/>
              <a:t>améliorer</a:t>
            </a:r>
            <a:r>
              <a:rPr lang="en-US" dirty="0"/>
              <a:t> un plan </a:t>
            </a:r>
            <a:r>
              <a:rPr lang="en-US" dirty="0" err="1"/>
              <a:t>d’intervention</a:t>
            </a:r>
            <a:r>
              <a:rPr lang="en-US" dirty="0"/>
              <a:t>.</a:t>
            </a:r>
          </a:p>
          <a:p>
            <a:pPr lvl="1">
              <a:buClr>
                <a:srgbClr val="006A71"/>
              </a:buClr>
              <a:buFontTx/>
              <a:buChar char="-"/>
            </a:pPr>
            <a:r>
              <a:rPr lang="en-US" dirty="0"/>
              <a:t>Proposer des actions de correction pour </a:t>
            </a:r>
            <a:r>
              <a:rPr lang="en-US" dirty="0" err="1"/>
              <a:t>améliorer</a:t>
            </a:r>
            <a:r>
              <a:rPr lang="en-US" dirty="0"/>
              <a:t> et </a:t>
            </a:r>
            <a:r>
              <a:rPr lang="en-US" dirty="0" err="1"/>
              <a:t>renforcer</a:t>
            </a:r>
            <a:r>
              <a:rPr lang="en-US" dirty="0"/>
              <a:t> la </a:t>
            </a:r>
            <a:r>
              <a:rPr lang="en-US" dirty="0" err="1"/>
              <a:t>réponse</a:t>
            </a:r>
            <a:r>
              <a:rPr lang="en-US" dirty="0"/>
              <a:t> </a:t>
            </a:r>
            <a:r>
              <a:rPr lang="en-US" dirty="0" err="1"/>
              <a:t>continuelle</a:t>
            </a:r>
            <a:r>
              <a:rPr lang="en-US" dirty="0"/>
              <a:t>.</a:t>
            </a:r>
          </a:p>
          <a:p>
            <a:pPr lvl="1">
              <a:buClr>
                <a:srgbClr val="006A71"/>
              </a:buClr>
              <a:buFontTx/>
              <a:buChar char="-"/>
            </a:pPr>
            <a:r>
              <a:rPr lang="en-US" dirty="0" err="1"/>
              <a:t>Contribuer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l’amélioration</a:t>
            </a:r>
            <a:r>
              <a:rPr lang="en-US" dirty="0"/>
              <a:t> de la gestion des urgences </a:t>
            </a:r>
            <a:r>
              <a:rPr lang="en-US" dirty="0" err="1"/>
              <a:t>sanitaires</a:t>
            </a:r>
            <a:r>
              <a:rPr lang="en-US" dirty="0"/>
              <a:t> </a:t>
            </a:r>
            <a:r>
              <a:rPr lang="en-US" dirty="0" err="1"/>
              <a:t>concomitantes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463" y="5699343"/>
            <a:ext cx="2436246" cy="95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DC562F-E886-492D-B9D7-D69AE5C3081B}"/>
              </a:ext>
            </a:extLst>
          </p:cNvPr>
          <p:cNvSpPr/>
          <p:nvPr/>
        </p:nvSpPr>
        <p:spPr>
          <a:xfrm>
            <a:off x="47244" y="45720"/>
            <a:ext cx="1209751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D62"/>
                </a:solidFill>
                <a:latin typeface="Georgia" panose="02040502050405020303" pitchFamily="18" charset="0"/>
              </a:rPr>
              <a:t>Champ </a:t>
            </a:r>
            <a:r>
              <a:rPr lang="en-US" dirty="0" err="1">
                <a:solidFill>
                  <a:srgbClr val="002D62"/>
                </a:solidFill>
                <a:latin typeface="Georgia" panose="02040502050405020303" pitchFamily="18" charset="0"/>
              </a:rPr>
              <a:t>d’application</a:t>
            </a:r>
            <a:endParaRPr lang="en-US" dirty="0">
              <a:solidFill>
                <a:srgbClr val="002D62"/>
              </a:solidFill>
              <a:latin typeface="Georgia" panose="02040502050405020303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buClr>
                <a:srgbClr val="006A71"/>
              </a:buClr>
            </a:pPr>
            <a:r>
              <a:rPr lang="en-US" sz="1400" dirty="0"/>
              <a:t>. </a:t>
            </a:r>
          </a:p>
          <a:p>
            <a:pPr marL="457200" lvl="1" indent="0">
              <a:buClr>
                <a:srgbClr val="006A71"/>
              </a:buClr>
              <a:buNone/>
            </a:pPr>
            <a:r>
              <a:rPr lang="en-US" dirty="0"/>
              <a:t>Avant de </a:t>
            </a:r>
            <a:r>
              <a:rPr lang="en-US" dirty="0" err="1"/>
              <a:t>démarrer</a:t>
            </a:r>
            <a:r>
              <a:rPr lang="en-US" dirty="0"/>
              <a:t> la RIA, </a:t>
            </a:r>
            <a:r>
              <a:rPr lang="en-US" dirty="0" err="1"/>
              <a:t>l'autorité</a:t>
            </a:r>
            <a:r>
              <a:rPr lang="en-US" dirty="0"/>
              <a:t> </a:t>
            </a:r>
            <a:r>
              <a:rPr lang="en-US" dirty="0" err="1"/>
              <a:t>demandeuse</a:t>
            </a:r>
            <a:r>
              <a:rPr lang="en-US" dirty="0"/>
              <a:t> doit </a:t>
            </a:r>
          </a:p>
          <a:p>
            <a:pPr marL="457200" lvl="1" indent="0">
              <a:buClr>
                <a:srgbClr val="006A71"/>
              </a:buClr>
              <a:buNone/>
            </a:pPr>
            <a:r>
              <a:rPr lang="en-US" dirty="0" err="1"/>
              <a:t>définir</a:t>
            </a:r>
            <a:r>
              <a:rPr lang="en-US" dirty="0"/>
              <a:t> son champ </a:t>
            </a:r>
            <a:r>
              <a:rPr lang="en-US" dirty="0" err="1"/>
              <a:t>d'application</a:t>
            </a:r>
            <a:r>
              <a:rPr lang="en-US" dirty="0"/>
              <a:t> pour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faciliter</a:t>
            </a:r>
            <a:r>
              <a:rPr lang="en-US" dirty="0"/>
              <a:t> le </a:t>
            </a:r>
          </a:p>
          <a:p>
            <a:pPr marL="457200" lvl="1" indent="0">
              <a:buClr>
                <a:srgbClr val="006A71"/>
              </a:buClr>
              <a:buNone/>
            </a:pPr>
            <a:r>
              <a:rPr lang="en-US" dirty="0" err="1"/>
              <a:t>processus</a:t>
            </a:r>
            <a:r>
              <a:rPr lang="en-US" dirty="0"/>
              <a:t>. 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  <a:p>
            <a:pPr marL="457200" lvl="1" indent="0">
              <a:buClr>
                <a:srgbClr val="006A71"/>
              </a:buClr>
              <a:buNone/>
            </a:pPr>
            <a:r>
              <a:rPr lang="en-US" dirty="0"/>
              <a:t>Elle doit </a:t>
            </a:r>
            <a:r>
              <a:rPr lang="en-US" dirty="0" err="1"/>
              <a:t>également</a:t>
            </a:r>
            <a:r>
              <a:rPr lang="en-US" dirty="0"/>
              <a:t> </a:t>
            </a:r>
            <a:r>
              <a:rPr lang="en-US" dirty="0" err="1"/>
              <a:t>définir</a:t>
            </a:r>
            <a:r>
              <a:rPr lang="en-US" dirty="0"/>
              <a:t> :</a:t>
            </a:r>
          </a:p>
          <a:p>
            <a:pPr marL="457200" lvl="1" indent="0">
              <a:buClr>
                <a:srgbClr val="006A71"/>
              </a:buClr>
              <a:buNone/>
            </a:pPr>
            <a:r>
              <a:rPr lang="en-US" dirty="0"/>
              <a:t>La </a:t>
            </a:r>
            <a:r>
              <a:rPr lang="en-US" dirty="0" err="1"/>
              <a:t>période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examiner. </a:t>
            </a:r>
          </a:p>
          <a:p>
            <a:pPr marL="457200" lvl="1" indent="0">
              <a:buClr>
                <a:srgbClr val="006A71"/>
              </a:buClr>
              <a:buNone/>
            </a:pPr>
            <a:r>
              <a:rPr lang="en-US" dirty="0"/>
              <a:t>Les axes </a:t>
            </a:r>
            <a:r>
              <a:rPr lang="en-US" dirty="0" err="1"/>
              <a:t>d'intervention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examiner.</a:t>
            </a:r>
          </a:p>
          <a:p>
            <a:pPr marL="457200" lvl="1" indent="0">
              <a:buClr>
                <a:srgbClr val="006A71"/>
              </a:buClr>
              <a:buNone/>
            </a:pPr>
            <a:r>
              <a:rPr lang="en-US" dirty="0"/>
              <a:t>Le </a:t>
            </a:r>
            <a:r>
              <a:rPr lang="en-US" dirty="0" err="1"/>
              <a:t>nombre</a:t>
            </a:r>
            <a:r>
              <a:rPr lang="en-US" dirty="0"/>
              <a:t> et le </a:t>
            </a:r>
            <a:r>
              <a:rPr lang="en-US" dirty="0" err="1"/>
              <a:t>profil</a:t>
            </a:r>
            <a:r>
              <a:rPr lang="en-US" dirty="0"/>
              <a:t> des participants. </a:t>
            </a:r>
          </a:p>
          <a:p>
            <a:pPr marL="457200" lvl="1" indent="0">
              <a:buClr>
                <a:srgbClr val="006A71"/>
              </a:buClr>
              <a:buNone/>
            </a:pPr>
            <a:r>
              <a:rPr lang="en-US" dirty="0"/>
              <a:t>La durée de la revue et son format. </a:t>
            </a:r>
          </a:p>
          <a:p>
            <a:pPr marL="457200" lvl="1" indent="0">
              <a:buClr>
                <a:srgbClr val="006A71"/>
              </a:buClr>
              <a:buNone/>
            </a:pPr>
            <a:r>
              <a:rPr lang="en-US" dirty="0"/>
              <a:t>Les questions </a:t>
            </a:r>
            <a:r>
              <a:rPr lang="en-US" dirty="0" err="1"/>
              <a:t>déterminantes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utiliser</a:t>
            </a:r>
            <a:r>
              <a:rPr lang="en-US" dirty="0"/>
              <a:t>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463" y="5699343"/>
            <a:ext cx="2436246" cy="959948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C773FAB-64B6-45CF-85EE-017C3273DE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23" t="24576" r="18954" b="12499"/>
          <a:stretch/>
        </p:blipFill>
        <p:spPr>
          <a:xfrm>
            <a:off x="8141830" y="3063548"/>
            <a:ext cx="3334871" cy="32365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0639E1-4141-4105-8405-BF3D6850F1C7}"/>
              </a:ext>
            </a:extLst>
          </p:cNvPr>
          <p:cNvSpPr txBox="1"/>
          <p:nvPr/>
        </p:nvSpPr>
        <p:spPr>
          <a:xfrm flipH="1">
            <a:off x="9737828" y="5379740"/>
            <a:ext cx="156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WHO, 2020</a:t>
            </a:r>
          </a:p>
        </p:txBody>
      </p:sp>
    </p:spTree>
    <p:extLst>
      <p:ext uri="{BB962C8B-B14F-4D97-AF65-F5344CB8AC3E}">
        <p14:creationId xmlns:p14="http://schemas.microsoft.com/office/powerpoint/2010/main" val="152382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" y="45720"/>
            <a:ext cx="1209751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D62"/>
                </a:solidFill>
                <a:latin typeface="Georgia" panose="02040502050405020303" pitchFamily="18" charset="0"/>
              </a:rPr>
              <a:t>Les Phases </a:t>
            </a:r>
            <a:r>
              <a:rPr lang="en-US" dirty="0" err="1">
                <a:solidFill>
                  <a:srgbClr val="002D62"/>
                </a:solidFill>
                <a:latin typeface="Georgia" panose="02040502050405020303" pitchFamily="18" charset="0"/>
              </a:rPr>
              <a:t>d’une</a:t>
            </a:r>
            <a:r>
              <a:rPr lang="en-US" dirty="0">
                <a:solidFill>
                  <a:srgbClr val="002D62"/>
                </a:solidFill>
                <a:latin typeface="Georgia" panose="02040502050405020303" pitchFamily="18" charset="0"/>
              </a:rPr>
              <a:t> RIA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930315" y="1484500"/>
            <a:ext cx="5214441" cy="4351338"/>
          </a:xfrm>
        </p:spPr>
        <p:txBody>
          <a:bodyPr>
            <a:normAutofit/>
          </a:bodyPr>
          <a:lstStyle/>
          <a:p>
            <a:pPr marL="457200" lvl="1" indent="0">
              <a:buClr>
                <a:srgbClr val="006A71"/>
              </a:buClr>
              <a:buNone/>
            </a:pPr>
            <a:r>
              <a:rPr lang="en-US" sz="2500" dirty="0"/>
              <a:t>Une RIA doit passer par </a:t>
            </a:r>
            <a:r>
              <a:rPr lang="en-US" sz="2500" dirty="0" err="1"/>
              <a:t>différentes</a:t>
            </a:r>
            <a:r>
              <a:rPr lang="en-US" sz="2500" dirty="0"/>
              <a:t> phases pour </a:t>
            </a:r>
            <a:r>
              <a:rPr lang="en-US" sz="2500" dirty="0" err="1"/>
              <a:t>être</a:t>
            </a:r>
            <a:r>
              <a:rPr lang="en-US" sz="2500" dirty="0"/>
              <a:t> </a:t>
            </a:r>
            <a:r>
              <a:rPr lang="en-US" sz="2500" dirty="0" err="1"/>
              <a:t>menée</a:t>
            </a:r>
            <a:r>
              <a:rPr lang="en-US" sz="2500" dirty="0"/>
              <a:t> </a:t>
            </a:r>
            <a:r>
              <a:rPr lang="en-US" sz="2500" dirty="0" err="1"/>
              <a:t>à</a:t>
            </a:r>
            <a:r>
              <a:rPr lang="en-US" sz="2500" dirty="0"/>
              <a:t> bien. </a:t>
            </a:r>
          </a:p>
          <a:p>
            <a:pPr marL="457200" lvl="1" indent="0">
              <a:buClr>
                <a:srgbClr val="006A71"/>
              </a:buClr>
              <a:buNone/>
            </a:pPr>
            <a:r>
              <a:rPr lang="en-US" sz="2500" dirty="0" err="1"/>
              <a:t>Chaque</a:t>
            </a:r>
            <a:r>
              <a:rPr lang="en-US" sz="2500" dirty="0"/>
              <a:t> phase </a:t>
            </a:r>
            <a:r>
              <a:rPr lang="en-US" sz="2500" dirty="0" err="1"/>
              <a:t>comporte</a:t>
            </a:r>
            <a:r>
              <a:rPr lang="en-US" sz="2500" dirty="0"/>
              <a:t> des </a:t>
            </a:r>
            <a:r>
              <a:rPr lang="en-US" sz="2500" dirty="0" err="1"/>
              <a:t>catégories</a:t>
            </a:r>
            <a:r>
              <a:rPr lang="en-US" sz="2500" dirty="0"/>
              <a:t> </a:t>
            </a:r>
            <a:r>
              <a:rPr lang="en-US" sz="2500" dirty="0" err="1"/>
              <a:t>d'activités</a:t>
            </a:r>
            <a:r>
              <a:rPr lang="en-US" sz="2500" dirty="0"/>
              <a:t> </a:t>
            </a:r>
            <a:r>
              <a:rPr lang="en-US" sz="2500" dirty="0" err="1"/>
              <a:t>ou</a:t>
            </a:r>
            <a:r>
              <a:rPr lang="en-US" sz="2500" dirty="0"/>
              <a:t> </a:t>
            </a:r>
            <a:r>
              <a:rPr lang="en-US" sz="2500" dirty="0" err="1"/>
              <a:t>mesures</a:t>
            </a:r>
            <a:r>
              <a:rPr lang="en-US" sz="2500" dirty="0"/>
              <a:t> </a:t>
            </a:r>
            <a:r>
              <a:rPr lang="en-US" sz="2500" dirty="0" err="1"/>
              <a:t>spécifiques</a:t>
            </a:r>
            <a:r>
              <a:rPr lang="en-US" sz="2500" dirty="0"/>
              <a:t> qui </a:t>
            </a:r>
            <a:r>
              <a:rPr lang="en-US" sz="2500" dirty="0" err="1"/>
              <a:t>devront</a:t>
            </a:r>
            <a:r>
              <a:rPr lang="en-US" sz="2500" dirty="0"/>
              <a:t> </a:t>
            </a:r>
            <a:r>
              <a:rPr lang="en-US" sz="2500" dirty="0" err="1"/>
              <a:t>être</a:t>
            </a:r>
            <a:r>
              <a:rPr lang="en-US" sz="2500" dirty="0"/>
              <a:t> </a:t>
            </a:r>
            <a:r>
              <a:rPr lang="en-US" sz="2500" dirty="0" err="1"/>
              <a:t>réalisées</a:t>
            </a:r>
            <a:r>
              <a:rPr lang="en-US" sz="2500" dirty="0"/>
              <a:t> : </a:t>
            </a:r>
          </a:p>
          <a:p>
            <a:pPr marL="457200" lvl="1" indent="0">
              <a:buClr>
                <a:srgbClr val="006A71"/>
              </a:buClr>
              <a:buNone/>
            </a:pPr>
            <a:r>
              <a:rPr lang="en-US" sz="2500" dirty="0"/>
              <a:t>Avant la RIA : conception et </a:t>
            </a:r>
            <a:r>
              <a:rPr lang="en-US" sz="2500" dirty="0" err="1"/>
              <a:t>préparation</a:t>
            </a:r>
            <a:endParaRPr lang="en-US" sz="2500" dirty="0"/>
          </a:p>
          <a:p>
            <a:pPr marL="457200" lvl="1" indent="0">
              <a:buClr>
                <a:srgbClr val="006A71"/>
              </a:buClr>
              <a:buNone/>
            </a:pPr>
            <a:r>
              <a:rPr lang="en-US" sz="2500" dirty="0"/>
              <a:t>Pendant la RIA : </a:t>
            </a:r>
            <a:r>
              <a:rPr lang="en-US" sz="2500" dirty="0" err="1"/>
              <a:t>réalisation</a:t>
            </a:r>
            <a:endParaRPr lang="en-US" sz="2500" dirty="0"/>
          </a:p>
          <a:p>
            <a:pPr marL="457200" lvl="1" indent="0">
              <a:buClr>
                <a:srgbClr val="006A71"/>
              </a:buClr>
              <a:buNone/>
            </a:pPr>
            <a:r>
              <a:rPr lang="en-US" sz="2500" dirty="0"/>
              <a:t>Après la RIA : </a:t>
            </a:r>
            <a:r>
              <a:rPr lang="en-US" sz="2500" dirty="0" err="1"/>
              <a:t>résultats</a:t>
            </a:r>
            <a:r>
              <a:rPr lang="en-US" sz="2500" dirty="0"/>
              <a:t> et </a:t>
            </a:r>
            <a:r>
              <a:rPr lang="en-US" sz="2500" dirty="0" err="1"/>
              <a:t>suivi</a:t>
            </a:r>
            <a:endParaRPr lang="en-US" sz="25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463" y="5699343"/>
            <a:ext cx="2436246" cy="959948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3ACFDC-7A4F-4A32-AA48-362A9AD1E8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36" t="35031" r="11275" b="14510"/>
          <a:stretch/>
        </p:blipFill>
        <p:spPr>
          <a:xfrm>
            <a:off x="168014" y="1428091"/>
            <a:ext cx="6962140" cy="4351337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938417-51A4-486B-BDD1-4864EA11B2D8}"/>
              </a:ext>
            </a:extLst>
          </p:cNvPr>
          <p:cNvSpPr txBox="1"/>
          <p:nvPr/>
        </p:nvSpPr>
        <p:spPr>
          <a:xfrm flipH="1">
            <a:off x="47244" y="5806064"/>
            <a:ext cx="156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WHO, 2020</a:t>
            </a:r>
          </a:p>
        </p:txBody>
      </p:sp>
    </p:spTree>
    <p:extLst>
      <p:ext uri="{BB962C8B-B14F-4D97-AF65-F5344CB8AC3E}">
        <p14:creationId xmlns:p14="http://schemas.microsoft.com/office/powerpoint/2010/main" val="351241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080738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6" t="4745" r="53783" b="4560"/>
          <a:stretch/>
        </p:blipFill>
        <p:spPr>
          <a:xfrm>
            <a:off x="9676" y="0"/>
            <a:ext cx="4412012" cy="7084159"/>
          </a:xfrm>
          <a:prstGeom prst="rect">
            <a:avLst/>
          </a:prstGeom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729318" y="1350859"/>
            <a:ext cx="84723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eorgia" panose="02040502050405020303" pitchFamily="18" charset="0"/>
              </a:rPr>
              <a:t>Aperçu de la Revue Intra-Action :</a:t>
            </a:r>
          </a:p>
          <a:p>
            <a:r>
              <a:rPr lang="en-US" sz="4400" dirty="0">
                <a:solidFill>
                  <a:schemeClr val="bg1"/>
                </a:solidFill>
                <a:latin typeface="Georgia" panose="02040502050405020303" pitchFamily="18" charset="0"/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2028186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" y="45720"/>
            <a:ext cx="1209751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350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D62"/>
                </a:solidFill>
                <a:latin typeface="Georgia" panose="02040502050405020303" pitchFamily="18" charset="0"/>
              </a:rPr>
              <a:t>Aperçu de la Revue Intra-Action COVID-19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463" y="5699343"/>
            <a:ext cx="2436246" cy="9599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13678-302B-47F1-905D-DBE8BBD6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800" dirty="0"/>
              <a:t>Aperçu de la </a:t>
            </a:r>
            <a:r>
              <a:rPr lang="en-US" sz="2800" dirty="0" err="1"/>
              <a:t>réponse</a:t>
            </a: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dirty="0"/>
              <a:t>Étape 1 : </a:t>
            </a:r>
            <a:r>
              <a:rPr lang="en-US" dirty="0" err="1"/>
              <a:t>Qu'est-ce</a:t>
            </a:r>
            <a:r>
              <a:rPr lang="en-US" dirty="0"/>
              <a:t> qui </a:t>
            </a:r>
            <a:r>
              <a:rPr lang="en-US" dirty="0" err="1"/>
              <a:t>s'est</a:t>
            </a:r>
            <a:r>
              <a:rPr lang="en-US" dirty="0"/>
              <a:t> bien passé </a:t>
            </a:r>
            <a:r>
              <a:rPr lang="en-US" dirty="0" err="1"/>
              <a:t>jusqu'à</a:t>
            </a:r>
            <a:r>
              <a:rPr lang="en-US" dirty="0"/>
              <a:t> </a:t>
            </a:r>
            <a:r>
              <a:rPr lang="en-US" dirty="0" err="1"/>
              <a:t>présent</a:t>
            </a:r>
            <a:r>
              <a:rPr lang="en-US" dirty="0"/>
              <a:t> ? </a:t>
            </a:r>
            <a:r>
              <a:rPr lang="en-US" dirty="0" err="1"/>
              <a:t>Qu'est-ce</a:t>
            </a:r>
            <a:r>
              <a:rPr lang="en-US" dirty="0"/>
              <a:t> qui </a:t>
            </a:r>
            <a:r>
              <a:rPr lang="en-US" dirty="0" err="1"/>
              <a:t>n'a</a:t>
            </a:r>
            <a:r>
              <a:rPr lang="en-US" dirty="0"/>
              <a:t> pas </a:t>
            </a:r>
            <a:r>
              <a:rPr lang="en-US" dirty="0" err="1"/>
              <a:t>marché</a:t>
            </a:r>
            <a:r>
              <a:rPr lang="en-US" dirty="0"/>
              <a:t> ?</a:t>
            </a:r>
          </a:p>
          <a:p>
            <a:pPr marL="457200" lvl="1" indent="0">
              <a:buNone/>
            </a:pPr>
            <a:r>
              <a:rPr lang="en-US" dirty="0"/>
              <a:t>Étape 2 : Que </a:t>
            </a:r>
            <a:r>
              <a:rPr lang="en-US" dirty="0" err="1"/>
              <a:t>peut</a:t>
            </a:r>
            <a:r>
              <a:rPr lang="en-US" dirty="0"/>
              <a:t>-on faire pour </a:t>
            </a:r>
            <a:r>
              <a:rPr lang="en-US" dirty="0" err="1"/>
              <a:t>améliorer</a:t>
            </a:r>
            <a:r>
              <a:rPr lang="en-US" dirty="0"/>
              <a:t> la </a:t>
            </a:r>
            <a:r>
              <a:rPr lang="en-US" dirty="0" err="1"/>
              <a:t>réponse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la COVID-19 ?</a:t>
            </a:r>
          </a:p>
          <a:p>
            <a:pPr marL="457200" lvl="1" indent="0">
              <a:buNone/>
            </a:pPr>
            <a:r>
              <a:rPr lang="en-US" dirty="0"/>
              <a:t>Étape 3 : La projection dans </a:t>
            </a:r>
            <a:r>
              <a:rPr lang="en-US" dirty="0" err="1"/>
              <a:t>l’avenir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71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5E79C09-909F-4489-89FF-E47BF28AF05C}"/>
              </a:ext>
            </a:extLst>
          </p:cNvPr>
          <p:cNvSpPr/>
          <p:nvPr/>
        </p:nvSpPr>
        <p:spPr>
          <a:xfrm>
            <a:off x="47244" y="45720"/>
            <a:ext cx="1209751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D62"/>
                </a:solidFill>
                <a:latin typeface="Georgia" panose="02040502050405020303" pitchFamily="18" charset="0"/>
              </a:rPr>
              <a:t>Aperçu de la </a:t>
            </a:r>
            <a:r>
              <a:rPr lang="en-US" dirty="0" err="1">
                <a:solidFill>
                  <a:srgbClr val="002D62"/>
                </a:solidFill>
                <a:latin typeface="Georgia" panose="02040502050405020303" pitchFamily="18" charset="0"/>
              </a:rPr>
              <a:t>Réponse</a:t>
            </a:r>
            <a:endParaRPr lang="en-US" dirty="0">
              <a:solidFill>
                <a:srgbClr val="002D62"/>
              </a:solidFill>
              <a:latin typeface="Georgia" panose="020405020504050203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463" y="5699343"/>
            <a:ext cx="2436246" cy="9599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13678-302B-47F1-905D-DBE8BBD6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Clr>
                <a:srgbClr val="006A71"/>
              </a:buClr>
              <a:buNone/>
            </a:pPr>
            <a:endParaRPr lang="en-US" sz="1400" dirty="0"/>
          </a:p>
          <a:p>
            <a:pPr marL="457200" lvl="1" indent="0">
              <a:buClr>
                <a:srgbClr val="006A71"/>
              </a:buClr>
              <a:buNone/>
            </a:pPr>
            <a:r>
              <a:rPr lang="en-US" sz="2800" dirty="0"/>
              <a:t>Une description de la </a:t>
            </a:r>
            <a:r>
              <a:rPr lang="en-US" sz="2800" dirty="0" err="1"/>
              <a:t>réponse</a:t>
            </a:r>
            <a:r>
              <a:rPr lang="en-US" sz="2800" dirty="0"/>
              <a:t> au COVID-19 </a:t>
            </a:r>
            <a:r>
              <a:rPr lang="en-US" sz="2800" dirty="0" err="1"/>
              <a:t>est</a:t>
            </a:r>
            <a:r>
              <a:rPr lang="en-US" sz="2800" dirty="0"/>
              <a:t> </a:t>
            </a:r>
            <a:r>
              <a:rPr lang="en-US" sz="2800" dirty="0" err="1"/>
              <a:t>nécessaire</a:t>
            </a:r>
            <a:r>
              <a:rPr lang="en-US" sz="2800" dirty="0"/>
              <a:t> pour </a:t>
            </a:r>
            <a:r>
              <a:rPr lang="en-US" sz="2800" dirty="0" err="1"/>
              <a:t>l'évaluer</a:t>
            </a:r>
            <a:r>
              <a:rPr lang="en-US" sz="2800" dirty="0"/>
              <a:t> </a:t>
            </a:r>
            <a:r>
              <a:rPr lang="en-US" sz="2800" dirty="0" err="1"/>
              <a:t>efficacement</a:t>
            </a:r>
            <a:r>
              <a:rPr lang="en-US" sz="2800" dirty="0"/>
              <a:t> par le </a:t>
            </a:r>
            <a:r>
              <a:rPr lang="en-US" sz="2800" dirty="0" err="1"/>
              <a:t>biais</a:t>
            </a:r>
            <a:r>
              <a:rPr lang="en-US" sz="2800" dirty="0"/>
              <a:t> </a:t>
            </a:r>
            <a:r>
              <a:rPr lang="en-US" sz="2800" dirty="0" err="1"/>
              <a:t>d'une</a:t>
            </a:r>
            <a:r>
              <a:rPr lang="en-US" sz="2800" dirty="0"/>
              <a:t> RAI.  </a:t>
            </a:r>
          </a:p>
          <a:p>
            <a:pPr marL="457200" lvl="1" indent="0">
              <a:buClr>
                <a:srgbClr val="006A71"/>
              </a:buClr>
              <a:buNone/>
            </a:pPr>
            <a:r>
              <a:rPr lang="en-US" sz="2800" dirty="0"/>
              <a:t>Il </a:t>
            </a:r>
            <a:r>
              <a:rPr lang="en-US" sz="2800" dirty="0" err="1"/>
              <a:t>est</a:t>
            </a:r>
            <a:r>
              <a:rPr lang="en-US" sz="2800" dirty="0"/>
              <a:t> </a:t>
            </a:r>
            <a:r>
              <a:rPr lang="en-US" sz="2800" dirty="0" err="1"/>
              <a:t>suggéré</a:t>
            </a:r>
            <a:r>
              <a:rPr lang="en-US" sz="2800" dirty="0"/>
              <a:t> de </a:t>
            </a:r>
            <a:r>
              <a:rPr lang="en-US" sz="2800" dirty="0" err="1"/>
              <a:t>présenter</a:t>
            </a:r>
            <a:r>
              <a:rPr lang="en-US" sz="2800" dirty="0"/>
              <a:t> les </a:t>
            </a:r>
            <a:r>
              <a:rPr lang="en-US" sz="2800" dirty="0" err="1"/>
              <a:t>informations</a:t>
            </a:r>
            <a:r>
              <a:rPr lang="en-US" sz="2800" dirty="0"/>
              <a:t> </a:t>
            </a:r>
            <a:r>
              <a:rPr lang="en-US" sz="2800" dirty="0" err="1"/>
              <a:t>suivantes</a:t>
            </a:r>
            <a:r>
              <a:rPr lang="en-US" sz="2800" dirty="0"/>
              <a:t> pour </a:t>
            </a:r>
            <a:r>
              <a:rPr lang="en-US" sz="2800" dirty="0" err="1"/>
              <a:t>entamer</a:t>
            </a:r>
            <a:r>
              <a:rPr lang="en-US" sz="2800" dirty="0"/>
              <a:t> le </a:t>
            </a:r>
            <a:r>
              <a:rPr lang="en-US" sz="2800" dirty="0" err="1"/>
              <a:t>processus</a:t>
            </a:r>
            <a:r>
              <a:rPr lang="en-US" sz="2800" dirty="0"/>
              <a:t> : </a:t>
            </a:r>
          </a:p>
          <a:p>
            <a:pPr marL="457200" lvl="1" indent="0">
              <a:buClr>
                <a:srgbClr val="006A71"/>
              </a:buClr>
              <a:buNone/>
            </a:pPr>
            <a:r>
              <a:rPr lang="en-US" dirty="0"/>
              <a:t>Vue </a:t>
            </a:r>
            <a:r>
              <a:rPr lang="en-US" dirty="0" err="1"/>
              <a:t>d'ensemble</a:t>
            </a:r>
            <a:r>
              <a:rPr lang="en-US" dirty="0"/>
              <a:t> des </a:t>
            </a:r>
            <a:r>
              <a:rPr lang="en-US" dirty="0" err="1"/>
              <a:t>capacités</a:t>
            </a:r>
            <a:r>
              <a:rPr lang="en-US" dirty="0"/>
              <a:t> </a:t>
            </a:r>
            <a:r>
              <a:rPr lang="en-US" dirty="0" err="1"/>
              <a:t>existantes</a:t>
            </a:r>
            <a:r>
              <a:rPr lang="en-US" dirty="0"/>
              <a:t> </a:t>
            </a:r>
            <a:r>
              <a:rPr lang="en-US" dirty="0" err="1"/>
              <a:t>avant</a:t>
            </a:r>
            <a:r>
              <a:rPr lang="en-US" dirty="0"/>
              <a:t> les interventions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réponse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la COVID-19. </a:t>
            </a:r>
          </a:p>
          <a:p>
            <a:pPr marL="457200" lvl="1" indent="0">
              <a:buClr>
                <a:srgbClr val="006A71"/>
              </a:buClr>
              <a:buNone/>
            </a:pPr>
            <a:r>
              <a:rPr lang="en-US" dirty="0" err="1"/>
              <a:t>Capacités</a:t>
            </a:r>
            <a:r>
              <a:rPr lang="en-US" dirty="0"/>
              <a:t> </a:t>
            </a:r>
            <a:r>
              <a:rPr lang="en-US" dirty="0" err="1"/>
              <a:t>développées</a:t>
            </a:r>
            <a:r>
              <a:rPr lang="en-US" dirty="0"/>
              <a:t> pour et pendant les interventions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réponse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la COVID-19. </a:t>
            </a:r>
          </a:p>
          <a:p>
            <a:pPr marL="457200" lvl="1" indent="0">
              <a:buClr>
                <a:srgbClr val="006A71"/>
              </a:buClr>
              <a:buNone/>
            </a:pPr>
            <a:r>
              <a:rPr lang="en-US" dirty="0" err="1"/>
              <a:t>Stratégie</a:t>
            </a:r>
            <a:r>
              <a:rPr lang="en-US" dirty="0"/>
              <a:t> des interventions. </a:t>
            </a:r>
          </a:p>
          <a:p>
            <a:pPr marL="457200" lvl="1" indent="0">
              <a:buClr>
                <a:srgbClr val="006A71"/>
              </a:buClr>
              <a:buNone/>
            </a:pPr>
            <a:r>
              <a:rPr lang="en-US" dirty="0"/>
              <a:t>Le </a:t>
            </a:r>
            <a:r>
              <a:rPr lang="en-US" dirty="0" err="1"/>
              <a:t>calendrier</a:t>
            </a:r>
            <a:r>
              <a:rPr lang="en-US" dirty="0"/>
              <a:t> des interventions, pendant la </a:t>
            </a:r>
            <a:r>
              <a:rPr lang="en-US" dirty="0" err="1"/>
              <a:t>période</a:t>
            </a:r>
            <a:r>
              <a:rPr lang="en-US" dirty="0"/>
              <a:t> </a:t>
            </a:r>
            <a:r>
              <a:rPr lang="en-US" dirty="0" err="1"/>
              <a:t>examinée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0909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" y="45720"/>
            <a:ext cx="1209751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rgbClr val="002D62"/>
                </a:solidFill>
                <a:latin typeface="Georgia" panose="02040502050405020303" pitchFamily="18" charset="0"/>
              </a:rPr>
              <a:t>Étape 1 : </a:t>
            </a:r>
            <a:r>
              <a:rPr lang="en-US" sz="4200" dirty="0" err="1">
                <a:solidFill>
                  <a:srgbClr val="002D62"/>
                </a:solidFill>
                <a:latin typeface="Georgia" panose="02040502050405020303" pitchFamily="18" charset="0"/>
              </a:rPr>
              <a:t>Qu'est-ce</a:t>
            </a:r>
            <a:r>
              <a:rPr lang="en-US" sz="4200" dirty="0">
                <a:solidFill>
                  <a:srgbClr val="002D62"/>
                </a:solidFill>
                <a:latin typeface="Georgia" panose="02040502050405020303" pitchFamily="18" charset="0"/>
              </a:rPr>
              <a:t> qui </a:t>
            </a:r>
            <a:r>
              <a:rPr lang="en-US" sz="4200" dirty="0" err="1">
                <a:solidFill>
                  <a:srgbClr val="002D62"/>
                </a:solidFill>
                <a:latin typeface="Georgia" panose="02040502050405020303" pitchFamily="18" charset="0"/>
              </a:rPr>
              <a:t>s'est</a:t>
            </a:r>
            <a:r>
              <a:rPr lang="en-US" sz="4200" dirty="0">
                <a:solidFill>
                  <a:srgbClr val="002D62"/>
                </a:solidFill>
                <a:latin typeface="Georgia" panose="02040502050405020303" pitchFamily="18" charset="0"/>
              </a:rPr>
              <a:t> bien passé ? </a:t>
            </a:r>
            <a:r>
              <a:rPr lang="en-US" sz="4200" dirty="0" err="1">
                <a:solidFill>
                  <a:srgbClr val="002D62"/>
                </a:solidFill>
                <a:latin typeface="Georgia" panose="02040502050405020303" pitchFamily="18" charset="0"/>
              </a:rPr>
              <a:t>Qu'est-ce</a:t>
            </a:r>
            <a:r>
              <a:rPr lang="en-US" sz="4200" dirty="0">
                <a:solidFill>
                  <a:srgbClr val="002D62"/>
                </a:solidFill>
                <a:latin typeface="Georgia" panose="02040502050405020303" pitchFamily="18" charset="0"/>
              </a:rPr>
              <a:t> qui </a:t>
            </a:r>
            <a:r>
              <a:rPr lang="en-US" sz="4200" dirty="0" err="1">
                <a:solidFill>
                  <a:srgbClr val="002D62"/>
                </a:solidFill>
                <a:latin typeface="Georgia" panose="02040502050405020303" pitchFamily="18" charset="0"/>
              </a:rPr>
              <a:t>n'a</a:t>
            </a:r>
            <a:r>
              <a:rPr lang="en-US" sz="4200" dirty="0">
                <a:solidFill>
                  <a:srgbClr val="002D62"/>
                </a:solidFill>
                <a:latin typeface="Georgia" panose="02040502050405020303" pitchFamily="18" charset="0"/>
              </a:rPr>
              <a:t> pas </a:t>
            </a:r>
            <a:r>
              <a:rPr lang="en-US" sz="4200" dirty="0" err="1">
                <a:solidFill>
                  <a:srgbClr val="002D62"/>
                </a:solidFill>
                <a:latin typeface="Georgia" panose="02040502050405020303" pitchFamily="18" charset="0"/>
              </a:rPr>
              <a:t>marché</a:t>
            </a:r>
            <a:r>
              <a:rPr lang="en-US" sz="4200" dirty="0">
                <a:solidFill>
                  <a:srgbClr val="002D62"/>
                </a:solidFill>
                <a:latin typeface="Georgia" panose="02040502050405020303" pitchFamily="18" charset="0"/>
              </a:rPr>
              <a:t> 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463" y="5699343"/>
            <a:ext cx="2436246" cy="9599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13678-302B-47F1-905D-DBE8BBD6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Clr>
                <a:srgbClr val="006A71"/>
              </a:buClr>
            </a:pPr>
            <a:endParaRPr lang="en-US" sz="1400" dirty="0"/>
          </a:p>
          <a:p>
            <a:pPr marL="914400" lvl="2" indent="0">
              <a:buClr>
                <a:srgbClr val="006A71"/>
              </a:buClr>
              <a:buNone/>
            </a:pPr>
            <a:r>
              <a:rPr lang="en-US" sz="2400" dirty="0" err="1"/>
              <a:t>L'étape</a:t>
            </a:r>
            <a:r>
              <a:rPr lang="en-US" sz="2400" dirty="0"/>
              <a:t> 1 </a:t>
            </a:r>
            <a:r>
              <a:rPr lang="en-US" sz="2400" dirty="0" err="1"/>
              <a:t>prévoit</a:t>
            </a:r>
            <a:r>
              <a:rPr lang="en-US" sz="2400" dirty="0"/>
              <a:t> </a:t>
            </a:r>
            <a:r>
              <a:rPr lang="en-US" sz="2400" dirty="0" err="1"/>
              <a:t>l'analyse</a:t>
            </a:r>
            <a:r>
              <a:rPr lang="en-US" sz="2400" dirty="0"/>
              <a:t> des actions </a:t>
            </a:r>
            <a:r>
              <a:rPr lang="en-US" sz="2400" dirty="0" err="1"/>
              <a:t>entreprises</a:t>
            </a:r>
            <a:r>
              <a:rPr lang="en-US" sz="2400" dirty="0"/>
              <a:t> </a:t>
            </a:r>
            <a:r>
              <a:rPr lang="en-US" sz="2400" dirty="0" err="1"/>
              <a:t>lors</a:t>
            </a:r>
            <a:r>
              <a:rPr lang="en-US" sz="2400" dirty="0"/>
              <a:t> de la </a:t>
            </a:r>
            <a:r>
              <a:rPr lang="en-US" sz="2400" dirty="0" err="1"/>
              <a:t>réponse</a:t>
            </a:r>
            <a:r>
              <a:rPr lang="en-US" sz="2400" dirty="0"/>
              <a:t> au COVID-19. </a:t>
            </a:r>
            <a:r>
              <a:rPr lang="en-US" sz="2400" dirty="0" err="1"/>
              <a:t>L'identification</a:t>
            </a:r>
            <a:r>
              <a:rPr lang="en-US" sz="2400" dirty="0"/>
              <a:t> des forces, des </a:t>
            </a:r>
            <a:r>
              <a:rPr lang="en-US" sz="2400" dirty="0" err="1"/>
              <a:t>défis</a:t>
            </a:r>
            <a:r>
              <a:rPr lang="en-US" sz="2400" dirty="0"/>
              <a:t> et des </a:t>
            </a:r>
            <a:r>
              <a:rPr lang="en-US" sz="2400" dirty="0" err="1"/>
              <a:t>facteurs</a:t>
            </a:r>
            <a:r>
              <a:rPr lang="en-US" sz="2400" dirty="0"/>
              <a:t> </a:t>
            </a:r>
            <a:r>
              <a:rPr lang="en-US" sz="2400" dirty="0" err="1"/>
              <a:t>contribuant</a:t>
            </a:r>
            <a:r>
              <a:rPr lang="en-US" sz="2400" dirty="0"/>
              <a:t> au </a:t>
            </a:r>
            <a:r>
              <a:rPr lang="en-US" sz="2400" dirty="0" err="1"/>
              <a:t>résultat</a:t>
            </a:r>
            <a:r>
              <a:rPr lang="en-US" sz="2400" dirty="0"/>
              <a:t>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dirty="0" err="1"/>
              <a:t>essentielle</a:t>
            </a:r>
            <a:r>
              <a:rPr lang="en-US" sz="2400" dirty="0"/>
              <a:t> au </a:t>
            </a:r>
            <a:r>
              <a:rPr lang="en-US" sz="2400" dirty="0" err="1"/>
              <a:t>processus</a:t>
            </a:r>
            <a:r>
              <a:rPr lang="en-US" sz="2400" dirty="0"/>
              <a:t>. </a:t>
            </a:r>
          </a:p>
          <a:p>
            <a:pPr marL="914400" lvl="2" indent="0">
              <a:buClr>
                <a:srgbClr val="006A71"/>
              </a:buClr>
              <a:buNone/>
            </a:pPr>
            <a:r>
              <a:rPr lang="en-US" sz="2400" dirty="0"/>
              <a:t>La discussion doit porter sur les points </a:t>
            </a:r>
            <a:r>
              <a:rPr lang="en-US" sz="2400" dirty="0" err="1"/>
              <a:t>suivants</a:t>
            </a:r>
            <a:r>
              <a:rPr lang="en-US" sz="2400" dirty="0"/>
              <a:t> :</a:t>
            </a:r>
          </a:p>
          <a:p>
            <a:pPr marL="914400" lvl="2" indent="0">
              <a:buClr>
                <a:srgbClr val="006A71"/>
              </a:buClr>
              <a:buNone/>
            </a:pPr>
            <a:r>
              <a:rPr lang="en-US" sz="2400" dirty="0"/>
              <a:t>La coordination</a:t>
            </a:r>
          </a:p>
          <a:p>
            <a:pPr marL="914400" lvl="2" indent="0">
              <a:buClr>
                <a:srgbClr val="006A71"/>
              </a:buClr>
              <a:buNone/>
            </a:pPr>
            <a:r>
              <a:rPr lang="en-US" sz="2400" dirty="0" err="1"/>
              <a:t>Rôles</a:t>
            </a:r>
            <a:r>
              <a:rPr lang="en-US" sz="2400" dirty="0"/>
              <a:t> et </a:t>
            </a:r>
            <a:r>
              <a:rPr lang="en-US" sz="2400" dirty="0" err="1"/>
              <a:t>responsabilités</a:t>
            </a:r>
            <a:endParaRPr lang="en-US" sz="2400" dirty="0"/>
          </a:p>
          <a:p>
            <a:pPr marL="914400" lvl="2" indent="0">
              <a:buClr>
                <a:srgbClr val="006A71"/>
              </a:buClr>
              <a:buNone/>
            </a:pPr>
            <a:r>
              <a:rPr lang="en-US" sz="2400" dirty="0"/>
              <a:t>Coordination entre le </a:t>
            </a:r>
            <a:r>
              <a:rPr lang="en-US" sz="2400" dirty="0" err="1"/>
              <a:t>secteur</a:t>
            </a:r>
            <a:r>
              <a:rPr lang="en-US" sz="2400" dirty="0"/>
              <a:t> de la </a:t>
            </a:r>
            <a:r>
              <a:rPr lang="en-US" sz="2400" dirty="0" err="1"/>
              <a:t>Santé</a:t>
            </a:r>
            <a:r>
              <a:rPr lang="en-US" sz="2400" dirty="0"/>
              <a:t> et les </a:t>
            </a:r>
            <a:r>
              <a:rPr lang="en-US" sz="2400" dirty="0" err="1"/>
              <a:t>secteurs</a:t>
            </a:r>
            <a:r>
              <a:rPr lang="en-US" sz="2400" dirty="0"/>
              <a:t> </a:t>
            </a:r>
            <a:r>
              <a:rPr lang="en-US" sz="2400" dirty="0" err="1"/>
              <a:t>extérieurs</a:t>
            </a:r>
            <a:r>
              <a:rPr lang="en-US" sz="2400" dirty="0"/>
              <a:t> </a:t>
            </a:r>
            <a:r>
              <a:rPr lang="en-US" sz="2400" dirty="0" err="1"/>
              <a:t>à</a:t>
            </a:r>
            <a:r>
              <a:rPr lang="en-US" sz="2400" dirty="0"/>
              <a:t> </a:t>
            </a:r>
            <a:r>
              <a:rPr lang="en-US" sz="2400" dirty="0" err="1"/>
              <a:t>celui</a:t>
            </a:r>
            <a:r>
              <a:rPr lang="en-US" sz="2400" dirty="0"/>
              <a:t> de la </a:t>
            </a:r>
            <a:r>
              <a:rPr lang="en-US" sz="2400" dirty="0" err="1"/>
              <a:t>Santé</a:t>
            </a:r>
            <a:endParaRPr lang="en-US" sz="2400" dirty="0"/>
          </a:p>
          <a:p>
            <a:pPr marL="914400" lvl="2" indent="0">
              <a:buClr>
                <a:srgbClr val="006A71"/>
              </a:buClr>
              <a:buNone/>
            </a:pPr>
            <a:r>
              <a:rPr lang="en-US" sz="2400" dirty="0"/>
              <a:t>Coordination au </a:t>
            </a:r>
            <a:r>
              <a:rPr lang="en-US" sz="2400" dirty="0" err="1"/>
              <a:t>niveau</a:t>
            </a:r>
            <a:r>
              <a:rPr lang="en-US" sz="2400" dirty="0"/>
              <a:t> national/</a:t>
            </a:r>
            <a:r>
              <a:rPr lang="en-US" sz="2400" dirty="0" err="1"/>
              <a:t>régional</a:t>
            </a:r>
            <a:r>
              <a:rPr lang="en-US" sz="2400" dirty="0"/>
              <a:t>/local</a:t>
            </a:r>
          </a:p>
        </p:txBody>
      </p:sp>
    </p:spTree>
    <p:extLst>
      <p:ext uri="{BB962C8B-B14F-4D97-AF65-F5344CB8AC3E}">
        <p14:creationId xmlns:p14="http://schemas.microsoft.com/office/powerpoint/2010/main" val="1939748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865</Words>
  <Application>Microsoft Office PowerPoint</Application>
  <PresentationFormat>Widescreen</PresentationFormat>
  <Paragraphs>96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Georgia</vt:lpstr>
      <vt:lpstr>Office Theme</vt:lpstr>
      <vt:lpstr>PowerPoint Presentation</vt:lpstr>
      <vt:lpstr>OBJECTIFS</vt:lpstr>
      <vt:lpstr>Revue Intra-Action</vt:lpstr>
      <vt:lpstr>Champ d’application</vt:lpstr>
      <vt:lpstr>Les Phases d’une RIA</vt:lpstr>
      <vt:lpstr>PowerPoint Presentation</vt:lpstr>
      <vt:lpstr>Aperçu de la Revue Intra-Action COVID-19</vt:lpstr>
      <vt:lpstr>Aperçu de la Réponse</vt:lpstr>
      <vt:lpstr>Étape 1 : Qu'est-ce qui s'est bien passé ? Qu'est-ce qui n'a pas marché ?</vt:lpstr>
      <vt:lpstr>Étape 1 : Qu'est-ce qui s'est bien passé ? Qu'est-ce qui n'a pas marché ? (suite)</vt:lpstr>
      <vt:lpstr>Étape 2 : Que peut-on faire pour améliorer la réponse au COVID-19 ? </vt:lpstr>
      <vt:lpstr>Étape 3 : La projection dans l’avenir</vt:lpstr>
      <vt:lpstr>Sources</vt:lpstr>
    </vt:vector>
  </TitlesOfParts>
  <Company>Georgetown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Boyce</dc:creator>
  <cp:lastModifiedBy>Claire Standley</cp:lastModifiedBy>
  <cp:revision>51</cp:revision>
  <dcterms:created xsi:type="dcterms:W3CDTF">2017-08-28T17:19:53Z</dcterms:created>
  <dcterms:modified xsi:type="dcterms:W3CDTF">2021-12-20T15:28:06Z</dcterms:modified>
</cp:coreProperties>
</file>