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Myriad Web Pro" charset="0"/>
      <p:regular r:id="rId36"/>
      <p:bold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=""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=""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=""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=""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460" autoAdjust="0"/>
    <p:restoredTop sz="73375" autoAdjust="0"/>
  </p:normalViewPr>
  <p:slideViewPr>
    <p:cSldViewPr snapToGrid="0">
      <p:cViewPr varScale="1">
        <p:scale>
          <a:sx n="85" d="100"/>
          <a:sy n="85" d="100"/>
        </p:scale>
        <p:origin x="-1234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материалам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сайта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материалам сайта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Целью этой презентации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объяснение процесса активации Оперативного штаба во время реагирования на угрозу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COVID-19.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Обсудить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процесс активации Оперативного штаба во время реагирования на угрозу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COVID-19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smtClean="0"/>
              <a:t>--</a:t>
            </a:r>
            <a:r>
              <a:rPr lang="ru-RU" dirty="0" smtClean="0"/>
              <a:t>Описать функции команды для предварительной оценки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smtClean="0"/>
              <a:t>--</a:t>
            </a:r>
            <a:r>
              <a:rPr lang="ru-RU" dirty="0" smtClean="0"/>
              <a:t>Объяснить режимы активации Оперативного штаба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smtClean="0"/>
              <a:t>--</a:t>
            </a:r>
            <a:r>
              <a:rPr lang="ru-RU" dirty="0" smtClean="0"/>
              <a:t>Сформулировать уровни активации Оперативного</a:t>
            </a:r>
            <a:r>
              <a:rPr lang="ru-RU" baseline="0" dirty="0" smtClean="0"/>
              <a:t> штаба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материалам сайта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материалам сайта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материалам сайта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материалам сайта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C5544EE-0D49-7240-86B7-25B9BB371E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="" xmlns:a16="http://schemas.microsoft.com/office/drawing/2014/main" id="{DE7A0BDD-49DE-2B4F-A26B-A161BD6AD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=""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=""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11B32B67-15F6-6A4D-8AB1-305603F6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E67AE58-792F-DD47-BD3F-8076096C17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="" xmlns:a16="http://schemas.microsoft.com/office/drawing/2014/main" id="{2D930EA6-3124-CA4E-ACF8-C78F79F1BE39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637C36F2-FEAF-4040-8B07-2983098B75A6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0C44137B-B550-6240-97C0-DCDEE447A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=""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="" xmlns:a16="http://schemas.microsoft.com/office/drawing/2014/main" id="{CD2FA5DA-CB34-DC48-BD1F-5D960C038685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AD7C8939-F53B-104C-BD04-73118FF33F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=""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CFABE445-A10A-D246-BB92-B7D723B64915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C0CC9E11-354D-764B-8589-0458EBFD8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F80F5A-030E-FC4D-B638-BAF59051EE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9FA783DA-D805-A347-81AA-59015475D15B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B86B31C1-8A64-034A-8617-A876148D6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7C6544A-CE9B-0041-8EF5-27D6153BE0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2294A6AE-485A-604F-AA26-088B6D60D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56B84D0-B6B6-B74B-B8CF-7BA1C341268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="" xmlns:a16="http://schemas.microsoft.com/office/drawing/2014/main" id="{8C041B73-6B55-AE4D-BD5A-2C3C5CE2BFAC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ho.int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Активация Оперативного штаба: </a:t>
            </a:r>
            <a:br>
              <a:rPr lang="ru-RU"/>
            </a:br>
            <a:r>
              <a:rPr lang="ru-RU"/>
              <a:t>правила в связи COVID-19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Критерии активации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974980"/>
            <a:ext cx="91440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400" dirty="0"/>
              <a:t>В каждой стране должны быть установлены заранее определенные критерии для рассмотрения вопроса о необходимости активации Оперативного штаба и его уровня. </a:t>
            </a:r>
          </a:p>
          <a:p>
            <a:pPr>
              <a:buClr>
                <a:srgbClr val="006A71"/>
              </a:buClr>
            </a:pPr>
            <a:r>
              <a:rPr lang="ru-RU" sz="1400" dirty="0"/>
              <a:t>Эти критерии должны соответствовать Международным медико-санитарным правилам 2005 года (ММСП).</a:t>
            </a:r>
          </a:p>
          <a:p>
            <a:pPr>
              <a:buClr>
                <a:srgbClr val="006A71"/>
              </a:buClr>
            </a:pPr>
            <a:r>
              <a:rPr lang="ru-RU" sz="1400" dirty="0"/>
              <a:t>Следующие критерии являются примерами того, что может послужить основанием для активации Оперативного штаба: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Интерес и приоритеты на национальном уровне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Количество зарегистрированных случаев и/или смертей (на основе предыдущих пороговых значений; для высокоприоритетных заболеваний, таких как COVID-19, пороговым значением может быть один случай)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Международное воздействие/географическое распространение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Угроза общественному здравоохранению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Превышает управленческие/кадровые возможности координирующего департамента/министерства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Процесс принятия решения командой для предварительной оценки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=""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chemeClr val="bg2"/>
                </a:solidFill>
                <a:latin typeface="Calibri" panose="020F0502020204030204" pitchFamily="34" charset="0"/>
              </a:rPr>
              <a:t>Решение принимается по итогам оценки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Создавать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Не создавать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309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ru-RU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Команда для предварительной оценки в ходе обсуждения проанализирует, соответствуют ли доступные данные об угрозе ранее разработанным в стране критериям активации Оперативного штаба, а также уровень реагирования. </a:t>
            </a:r>
          </a:p>
        </p:txBody>
      </p:sp>
    </p:spTree>
    <p:extLst>
      <p:ext uri="{BB962C8B-B14F-4D97-AF65-F5344CB8AC3E}">
        <p14:creationId xmlns=""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Режимы работы Оперативного штаба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Режимы работы Оперативного штаба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=""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>
                <a:solidFill>
                  <a:schemeClr val="bg2"/>
                </a:solidFill>
              </a:rPr>
              <a:t>Режим уведомления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=""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>
                <a:solidFill>
                  <a:schemeClr val="bg2"/>
                </a:solidFill>
              </a:rPr>
              <a:t>Режим наблюдения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=""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        Режим реагирования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=""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FFFF"/>
                </a:solidFill>
              </a:rPr>
              <a:t>Режим </a:t>
            </a:r>
            <a:r>
              <a:rPr lang="ru-RU" b="1" dirty="0" smtClean="0">
                <a:solidFill>
                  <a:srgbClr val="FFFFFF"/>
                </a:solidFill>
              </a:rPr>
              <a:t/>
            </a:r>
            <a:br>
              <a:rPr lang="ru-RU" b="1" dirty="0" smtClean="0">
                <a:solidFill>
                  <a:srgbClr val="FFFFFF"/>
                </a:solidFill>
              </a:rPr>
            </a:br>
            <a:r>
              <a:rPr lang="ru-RU" b="1" dirty="0" smtClean="0">
                <a:solidFill>
                  <a:srgbClr val="FFFFFF"/>
                </a:solidFill>
              </a:rPr>
              <a:t>уведомления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22" name="Pentagon 21">
            <a:extLst>
              <a:ext uri="{FF2B5EF4-FFF2-40B4-BE49-F238E27FC236}">
                <a16:creationId xmlns=""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наблюдения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После определения необходимости активации Оперативного штаба на основании проведенной оценки (т.е. решения команды) устанавливается режим его работы. </a:t>
            </a:r>
          </a:p>
        </p:txBody>
      </p:sp>
    </p:spTree>
    <p:extLst>
      <p:ext uri="{BB962C8B-B14F-4D97-AF65-F5344CB8AC3E}">
        <p14:creationId xmlns=""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Режимы работы Оперативного штаба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C79FE620-7F02-B245-98D5-29C8D753C1F9}"/>
              </a:ext>
            </a:extLst>
          </p:cNvPr>
          <p:cNvGraphicFramePr/>
          <p:nvPr/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=""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>
                <a:solidFill>
                  <a:schemeClr val="bg2"/>
                </a:solidFill>
              </a:rPr>
              <a:t>Режим уведомления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=""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>
                <a:solidFill>
                  <a:schemeClr val="bg2"/>
                </a:solidFill>
              </a:rPr>
              <a:t>Режим наблюдения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2444350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dirty="0"/>
              <a:t>Оперативный штаб создается на основании потребностей, сложившихся в соответствии с угрозой общественному здравоохранению.</a:t>
            </a:r>
          </a:p>
          <a:p>
            <a:pPr>
              <a:buClr>
                <a:srgbClr val="006A71"/>
              </a:buClr>
            </a:pPr>
            <a:r>
              <a:rPr lang="ru-RU" dirty="0"/>
              <a:t>Режимы и уровни работы Оперативного штаба могут варьироваться в процессе развития чрезвычайной ситуации.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Оперативный штаб может начать работу (в режиме наблюдения) до перехода в режим реагирования, когда требуется развертывание системы управления инцидентами.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Не во всех чрезвычайных ситуациях потребуется использование всех трех режимов работы.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наблюдения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5506" y="1158875"/>
            <a:ext cx="562087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dirty="0"/>
              <a:t>Режим наблюдения обычно связан с деятельностью, предшествующей инциденту. </a:t>
            </a:r>
          </a:p>
          <a:p>
            <a:pPr lvl="1"/>
            <a:r>
              <a:rPr lang="ru-RU" sz="1800" dirty="0"/>
              <a:t>Сотрудники Оперативного штаба отслеживают условия возникновения событий или инцидентов в сфере общественного здравоохранения, которые могут потребовать реагирования (например высокая заболеваемость COVID-19 или неожиданные случаи).</a:t>
            </a:r>
          </a:p>
          <a:p>
            <a:pPr lvl="1"/>
            <a:r>
              <a:rPr lang="ru-RU" sz="1800" dirty="0"/>
              <a:t>Основной персонал выполняет рутинные операции.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=""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922988" y="2078893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наблюдения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012571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dirty="0"/>
              <a:t>Режим уведомления может иметь место до, во время или после инцидента.</a:t>
            </a:r>
          </a:p>
          <a:p>
            <a:pPr lvl="1"/>
            <a:r>
              <a:rPr lang="ru-RU" sz="1800" dirty="0"/>
              <a:t>Обычно активируется, когда действия по обеспечению готовности требуют мобилизации сил в преддверии события. </a:t>
            </a:r>
          </a:p>
          <a:p>
            <a:pPr lvl="1"/>
            <a:r>
              <a:rPr lang="ru-RU" sz="1800" dirty="0"/>
              <a:t>Результатами являются повышенная готовность, более активное взаимодействие с внешними агентствами, планирование в связи с событием и/или мобилизация активов.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=""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уведомления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94283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dirty="0"/>
              <a:t>Режим реагирования связан с действиями при наступлении инцидента.</a:t>
            </a:r>
          </a:p>
          <a:p>
            <a:pPr lvl="1"/>
            <a:r>
              <a:rPr lang="ru-RU" sz="1800" dirty="0"/>
              <a:t>Обычно вводится по рекомендации команды для предварительной оценки и/или по указанию руководителя департамента/министра или вышестоящего руководства. </a:t>
            </a:r>
          </a:p>
          <a:p>
            <a:pPr lvl="1"/>
            <a:r>
              <a:rPr lang="ru-RU" sz="1800" dirty="0"/>
              <a:t>Имеет место после активации системы управления инцидентами.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=""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реагирования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реагирования и системы управления инцидентами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600" dirty="0"/>
              <a:t>Система управления инцидентами относится к временной организационной структуре, которая используется для поддержки реагирования, независимо от причины, размера, местоположения или сложности.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r>
              <a:rPr lang="ru-RU" sz="1800" dirty="0"/>
              <a:t>Более подробную информацию о системе управления инцидентами см. в модуле "Как мы организуем реагирование".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=""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806446" y="2116919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rgbClr val="FFFFFF"/>
                </a:solidFill>
              </a:rPr>
              <a:t>Режим реагирования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081"/>
            <a:ext cx="560166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Стандартизирует подход к реагированию между всеми уровнями правительства, частным сектором и неправительственными организациями.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Опирается на привлечение подготовленного персонала для эффективной координации </a:t>
            </a:r>
            <a:r>
              <a:rPr lang="ru-RU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реагирования.</a:t>
            </a:r>
          </a:p>
        </p:txBody>
      </p:sp>
    </p:spTree>
    <p:extLst>
      <p:ext uri="{BB962C8B-B14F-4D97-AF65-F5344CB8AC3E}">
        <p14:creationId xmlns=""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работы Оперативного штаба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Объяснить процесс активации Оперативного штаба в контексте реагирования на COVID-19</a:t>
            </a:r>
          </a:p>
          <a:p>
            <a:pPr>
              <a:buClr>
                <a:srgbClr val="006A71"/>
              </a:buClr>
            </a:pPr>
            <a:r>
              <a:rPr lang="ru-RU"/>
              <a:t>Описать функцию команды по выполнению предварительной оценки</a:t>
            </a:r>
          </a:p>
          <a:p>
            <a:pPr>
              <a:buClr>
                <a:srgbClr val="006A71"/>
              </a:buClr>
            </a:pPr>
            <a:r>
              <a:rPr lang="ru-RU"/>
              <a:t>Объяснить режимы активации Оперативного штаба</a:t>
            </a:r>
          </a:p>
          <a:p>
            <a:pPr>
              <a:buClr>
                <a:srgbClr val="006A71"/>
              </a:buClr>
            </a:pPr>
            <a:r>
              <a:rPr lang="ru-RU"/>
              <a:t>Определить уровни активации Оперативного штаба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работы Оперативного штаба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В режиме реагирования уровень прилагаемых усилий будет меняться с течением времени, что приведет либо к роспуску Оперативного штаба, либо к изменению уровней работы. 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Уровень работы часто возрастает по мере увеличения размера, масштаба и сложности инцидента. 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Переход от одного уровня работы Оперативного штаба к другому основан на объеме усилий (увеличение или уменьшение), необходимых для управления реагированием. </a:t>
            </a:r>
          </a:p>
          <a:p>
            <a:pPr lvl="1">
              <a:buClr>
                <a:srgbClr val="006A71"/>
              </a:buClr>
            </a:pPr>
            <a:r>
              <a:rPr lang="ru-RU" sz="1400" dirty="0"/>
              <a:t>Это не обязательно связано с числом сотрудников, задействованных в реагировании.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400" dirty="0"/>
          </a:p>
          <a:p>
            <a:pPr>
              <a:buClr>
                <a:srgbClr val="006A71"/>
              </a:buClr>
            </a:pPr>
            <a:r>
              <a:rPr lang="ru-RU" sz="1600" dirty="0"/>
              <a:t>Дополнительная информация о деятельности, осуществляемой Оперативным штабом в поддержку реагирования на COVID-19, представлена в разделе "Как осуществляется управление Оперативным штабом". </a:t>
            </a:r>
          </a:p>
        </p:txBody>
      </p:sp>
    </p:spTree>
    <p:extLst>
      <p:ext uri="{BB962C8B-B14F-4D97-AF65-F5344CB8AC3E}">
        <p14:creationId xmlns=""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rgbClr val="FFFFFF"/>
                </a:solidFill>
              </a:rPr>
              <a:t>Реагиро-вание</a:t>
            </a:r>
            <a:endParaRPr lang="ru-RU" sz="1600" b="1" dirty="0">
              <a:solidFill>
                <a:srgbClr val="FFFFFF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=""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rgbClr val="FFFFFF"/>
                </a:solidFill>
              </a:rPr>
              <a:t>Осведомленность/реагирование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работы Оперативного штаба</a:t>
            </a:r>
          </a:p>
        </p:txBody>
      </p:sp>
      <p:sp>
        <p:nvSpPr>
          <p:cNvPr id="10" name="Line 9">
            <a:extLst>
              <a:ext uri="{FF2B5EF4-FFF2-40B4-BE49-F238E27FC236}">
                <a16:creationId xmlns=""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213777" y="1485900"/>
            <a:ext cx="2004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Уровень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Уровень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Уровень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Нормальный режим работы</a:t>
            </a:r>
          </a:p>
        </p:txBody>
      </p:sp>
      <p:sp>
        <p:nvSpPr>
          <p:cNvPr id="13" name="Line 9">
            <a:extLst>
              <a:ext uri="{FF2B5EF4-FFF2-40B4-BE49-F238E27FC236}">
                <a16:creationId xmlns=""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=""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18480" y="1050008"/>
            <a:ext cx="471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006A71"/>
                </a:solidFill>
                <a:latin typeface="Calibri" panose="020F0502020204030204" pitchFamily="34" charset="0"/>
              </a:rPr>
              <a:t>Сост. Готовности Частичное </a:t>
            </a:r>
            <a:r>
              <a:rPr lang="ru-RU" sz="1200" b="1" dirty="0">
                <a:solidFill>
                  <a:srgbClr val="006A71"/>
                </a:solidFill>
                <a:latin typeface="Calibri" panose="020F0502020204030204" pitchFamily="34" charset="0"/>
              </a:rPr>
              <a:t>развертывание Полное развертывание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rgbClr val="FFFFFF"/>
                </a:solidFill>
              </a:rPr>
              <a:t>Наблю-дение</a:t>
            </a:r>
            <a:endParaRPr lang="ru-RU" sz="1600" b="1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rgbClr val="FFFFFF"/>
                </a:solidFill>
              </a:rPr>
              <a:t>Уведом-ления</a:t>
            </a:r>
            <a:endParaRPr lang="ru-RU" sz="1600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760910" y="73288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Значимость события повышается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615404" y="4163556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Потребность в информации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rgbClr val="006A71"/>
                </a:solidFill>
                <a:latin typeface="Calibri" panose="020F0502020204030204" pitchFamily="34" charset="0"/>
              </a:rPr>
              <a:t>Увеличение числа сотрудников </a:t>
            </a:r>
          </a:p>
        </p:txBody>
      </p:sp>
    </p:spTree>
    <p:extLst>
      <p:ext uri="{BB962C8B-B14F-4D97-AF65-F5344CB8AC3E}">
        <p14:creationId xmlns=""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работы Оперативного штаба – уровень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2400"/>
              <a:t>Уровень III – самый низкий уровень активации (нормальный режим работы/состояние готовности)</a:t>
            </a:r>
          </a:p>
          <a:p>
            <a:pPr lvl="1">
              <a:buClr>
                <a:srgbClr val="006A71"/>
              </a:buClr>
            </a:pPr>
            <a:r>
              <a:rPr lang="ru-RU"/>
              <a:t>Вводится по умолчанию за исключением случаев, когда в процессе активации Оперативного штаба задается более высокий уровень. </a:t>
            </a:r>
          </a:p>
          <a:p>
            <a:pPr lvl="1">
              <a:buClr>
                <a:srgbClr val="006A71"/>
              </a:buClr>
            </a:pPr>
            <a:r>
              <a:rPr lang="ru-RU"/>
              <a:t>Оперативный штаб выполняет обычные задачи при отсутствии инцидентов или особых рисков или опасностей. </a:t>
            </a:r>
          </a:p>
        </p:txBody>
      </p:sp>
    </p:spTree>
    <p:extLst>
      <p:ext uri="{BB962C8B-B14F-4D97-AF65-F5344CB8AC3E}">
        <p14:creationId xmlns=""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работы Оперативного штаба – уровень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dirty="0"/>
              <a:t>Уровень II требует существенного увеличения численности персонала (режим повышенной готовности/частичная активация)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Может потребоваться увеличение численности персонала в связи с большим количеством случаев, охватом нескольких штатов, повышенным вниманием СМИ и/или интересом руководства страны.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Члены команды/организации Оперативного штаба активируются для отслеживания наличия реальной угрозы, риска или опасности и/или помощи в реагировании на новый и потенциально развивающийся инцидент. 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Уровни работы Оперативного штаба – уровень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2400"/>
              <a:t>Уровень I – самый масштабный уровень задействования (полное задействование)</a:t>
            </a:r>
          </a:p>
          <a:p>
            <a:pPr lvl="1">
              <a:buClr>
                <a:srgbClr val="006A71"/>
              </a:buClr>
            </a:pPr>
            <a:r>
              <a:rPr lang="ru-RU"/>
              <a:t>Применяется для самых масштабных ответных мер, требующих усилий всего агентства или министерства. </a:t>
            </a:r>
          </a:p>
          <a:p>
            <a:pPr lvl="1">
              <a:buClr>
                <a:srgbClr val="006A71"/>
              </a:buClr>
            </a:pPr>
            <a:r>
              <a:rPr lang="ru-RU"/>
              <a:t>Мобилизуется команда Оперативного штаба, включающая сотрудников всех вспомогательных агентств, для поддержки реагирования на крупный инцидент или реальную угрозу.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FEMA </a:t>
            </a:r>
            <a:r>
              <a:rPr lang="ru-RU" sz="1600" dirty="0" err="1"/>
              <a:t>Emergency</a:t>
            </a:r>
            <a:r>
              <a:rPr lang="ru-RU" sz="1600" dirty="0"/>
              <a:t> </a:t>
            </a:r>
            <a:r>
              <a:rPr lang="ru-RU" sz="1600" dirty="0" err="1"/>
              <a:t>Management</a:t>
            </a:r>
            <a:r>
              <a:rPr lang="ru-RU" sz="1600" dirty="0"/>
              <a:t> </a:t>
            </a:r>
            <a:r>
              <a:rPr lang="ru-RU" sz="1600" dirty="0" err="1"/>
              <a:t>Institute</a:t>
            </a:r>
            <a:r>
              <a:rPr lang="ru-RU" sz="1600" dirty="0"/>
              <a:t> (2018, </a:t>
            </a:r>
            <a:r>
              <a:rPr lang="ru-RU" sz="1600" dirty="0" err="1"/>
              <a:t>June</a:t>
            </a:r>
            <a:r>
              <a:rPr lang="ru-RU" sz="1600" dirty="0"/>
              <a:t> 25) </a:t>
            </a:r>
            <a:r>
              <a:rPr lang="ru-RU" sz="1600" i="1" dirty="0"/>
              <a:t>IS-700.B: </a:t>
            </a:r>
            <a:r>
              <a:rPr lang="ru-RU" sz="1600" i="1" dirty="0" err="1"/>
              <a:t>An</a:t>
            </a:r>
            <a:r>
              <a:rPr lang="ru-RU" sz="1600" i="1" dirty="0"/>
              <a:t> </a:t>
            </a:r>
            <a:r>
              <a:rPr lang="ru-RU" sz="1600" i="1" dirty="0" err="1"/>
              <a:t>Introduction</a:t>
            </a:r>
            <a:r>
              <a:rPr lang="ru-RU" sz="1600" i="1" dirty="0"/>
              <a:t> </a:t>
            </a:r>
            <a:r>
              <a:rPr lang="ru-RU" sz="1600" i="1" dirty="0" err="1"/>
              <a:t>to</a:t>
            </a:r>
            <a:r>
              <a:rPr lang="ru-RU" sz="1600" i="1" dirty="0"/>
              <a:t> </a:t>
            </a:r>
            <a:r>
              <a:rPr lang="ru-RU" sz="1600" i="1" dirty="0" err="1"/>
              <a:t>the</a:t>
            </a:r>
            <a:r>
              <a:rPr lang="ru-RU" sz="1600" i="1" dirty="0"/>
              <a:t> </a:t>
            </a:r>
            <a:r>
              <a:rPr lang="ru-RU" sz="1600" i="1" dirty="0" err="1"/>
              <a:t>National</a:t>
            </a:r>
            <a:r>
              <a:rPr lang="ru-RU" sz="1600" i="1" dirty="0"/>
              <a:t> </a:t>
            </a:r>
            <a:r>
              <a:rPr lang="ru-RU" sz="1600" i="1" dirty="0" err="1"/>
              <a:t>Incident</a:t>
            </a:r>
            <a:r>
              <a:rPr lang="ru-RU" sz="1600" i="1" dirty="0"/>
              <a:t> </a:t>
            </a:r>
            <a:r>
              <a:rPr lang="ru-RU" sz="1600" i="1" dirty="0" err="1"/>
              <a:t>Management</a:t>
            </a:r>
            <a:r>
              <a:rPr lang="ru-RU" sz="1600" i="1" dirty="0"/>
              <a:t> </a:t>
            </a:r>
            <a:r>
              <a:rPr lang="ru-RU" sz="1600" i="1" dirty="0" err="1"/>
              <a:t>System</a:t>
            </a:r>
            <a:r>
              <a:rPr lang="ru-RU" sz="1600" i="1" dirty="0"/>
              <a:t>. </a:t>
            </a:r>
            <a:r>
              <a:rPr lang="ru-RU" sz="1600" i="1" dirty="0">
                <a:hlinkClick r:id="rId3"/>
              </a:rPr>
              <a:t>https://training.fema.gov/is/courseoverview.aspx?code=IS-700.b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ВОЗ (2018) </a:t>
            </a:r>
            <a:r>
              <a:rPr lang="ru-RU" sz="1600" i="1" dirty="0" err="1"/>
              <a:t>Handbook</a:t>
            </a:r>
            <a:r>
              <a:rPr lang="ru-RU" sz="1600" i="1" dirty="0"/>
              <a:t> </a:t>
            </a:r>
            <a:r>
              <a:rPr lang="ru-RU" sz="1600" i="1" dirty="0" err="1"/>
              <a:t>for</a:t>
            </a:r>
            <a:r>
              <a:rPr lang="ru-RU" sz="1600" i="1" dirty="0"/>
              <a:t> </a:t>
            </a:r>
            <a:r>
              <a:rPr lang="ru-RU" sz="1600" i="1" dirty="0" err="1"/>
              <a:t>Developing</a:t>
            </a:r>
            <a:r>
              <a:rPr lang="ru-RU" sz="1600" i="1" dirty="0"/>
              <a:t> </a:t>
            </a:r>
            <a:r>
              <a:rPr lang="ru-RU" sz="1600" i="1" dirty="0" err="1"/>
              <a:t>a</a:t>
            </a:r>
            <a:r>
              <a:rPr lang="ru-RU" sz="1600" i="1" dirty="0"/>
              <a:t> </a:t>
            </a:r>
            <a:r>
              <a:rPr lang="ru-RU" sz="1600" i="1" dirty="0" err="1"/>
              <a:t>Public</a:t>
            </a:r>
            <a:r>
              <a:rPr lang="ru-RU" sz="1600" i="1" dirty="0"/>
              <a:t> </a:t>
            </a:r>
            <a:r>
              <a:rPr lang="ru-RU" sz="1600" i="1" dirty="0" err="1"/>
              <a:t>Health</a:t>
            </a:r>
            <a:r>
              <a:rPr lang="ru-RU" sz="1600" i="1" dirty="0"/>
              <a:t> </a:t>
            </a:r>
            <a:r>
              <a:rPr lang="ru-RU" sz="1600" i="1" dirty="0" err="1"/>
              <a:t>Emergency</a:t>
            </a:r>
            <a:r>
              <a:rPr lang="ru-RU" sz="1600" i="1" dirty="0"/>
              <a:t> </a:t>
            </a:r>
            <a:r>
              <a:rPr lang="ru-RU" sz="1600" i="1" dirty="0" err="1"/>
              <a:t>Operations</a:t>
            </a:r>
            <a:r>
              <a:rPr lang="ru-RU" sz="1600" i="1" dirty="0"/>
              <a:t> </a:t>
            </a:r>
            <a:r>
              <a:rPr lang="ru-RU" sz="1600" i="1" dirty="0" err="1"/>
              <a:t>Centre</a:t>
            </a:r>
            <a:r>
              <a:rPr lang="ru-RU" sz="1600" i="1" dirty="0"/>
              <a:t>. </a:t>
            </a:r>
            <a:r>
              <a:rPr lang="ru-RU" sz="1600" dirty="0">
                <a:hlinkClick r:id="rId4"/>
              </a:rPr>
              <a:t>https://apps.who.int/iris/bitstream/handle/10665/277191/9789241515122-eng.pdf?sequence=1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ВОЗ (2015) </a:t>
            </a:r>
            <a:r>
              <a:rPr lang="ru-RU" sz="1600" i="1" dirty="0" err="1"/>
              <a:t>Framework</a:t>
            </a:r>
            <a:r>
              <a:rPr lang="ru-RU" sz="1600" i="1" dirty="0"/>
              <a:t> </a:t>
            </a:r>
            <a:r>
              <a:rPr lang="ru-RU" sz="1600" i="1" dirty="0" err="1"/>
              <a:t>for</a:t>
            </a:r>
            <a:r>
              <a:rPr lang="ru-RU" sz="1600" i="1" dirty="0"/>
              <a:t> </a:t>
            </a:r>
            <a:r>
              <a:rPr lang="ru-RU" sz="1600" i="1" dirty="0" err="1"/>
              <a:t>Public</a:t>
            </a:r>
            <a:r>
              <a:rPr lang="ru-RU" sz="1600" i="1" dirty="0"/>
              <a:t> </a:t>
            </a:r>
            <a:r>
              <a:rPr lang="ru-RU" sz="1600" i="1" dirty="0" err="1"/>
              <a:t>Health</a:t>
            </a:r>
            <a:r>
              <a:rPr lang="ru-RU" sz="1600" i="1" dirty="0"/>
              <a:t> </a:t>
            </a:r>
            <a:r>
              <a:rPr lang="ru-RU" sz="1600" i="1" dirty="0" err="1"/>
              <a:t>Emergency</a:t>
            </a:r>
            <a:r>
              <a:rPr lang="ru-RU" sz="1600" i="1" dirty="0"/>
              <a:t> </a:t>
            </a:r>
            <a:r>
              <a:rPr lang="ru-RU" sz="1600" i="1" dirty="0" err="1"/>
              <a:t>Operations</a:t>
            </a:r>
            <a:r>
              <a:rPr lang="ru-RU" sz="1600" i="1" dirty="0"/>
              <a:t> </a:t>
            </a:r>
            <a:r>
              <a:rPr lang="ru-RU" sz="1600" i="1" dirty="0" err="1"/>
              <a:t>Centres</a:t>
            </a:r>
            <a:r>
              <a:rPr lang="ru-RU" sz="1600" dirty="0"/>
              <a:t>. </a:t>
            </a:r>
            <a:r>
              <a:rPr lang="ru-RU" sz="1600" dirty="0">
                <a:hlinkClick r:id="rId5"/>
              </a:rPr>
              <a:t>https://www.who.int/publications/i/item/framework-for-a-public-health-emergency-operations-centre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Все фото взяты из публичной библиотеки фотографий на тему здравоохранения Центров по контролю и профилактике заболеваний (май 2020):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Активация Оперативного штаба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Активация Оперативного штаба расширяет возможности департамента/министерства по обеспечению немедленного реагирования в случае чрезвычайной ситуации в сфере общественного здоровья.</a:t>
            </a:r>
          </a:p>
          <a:p>
            <a:pPr>
              <a:buClr>
                <a:srgbClr val="006A71"/>
              </a:buClr>
            </a:pPr>
            <a:r>
              <a:rPr lang="ru-RU"/>
              <a:t>Работающий Оперативный штаб обеспечивает быстрое реагирование посредством различных действий, включая:</a:t>
            </a:r>
          </a:p>
          <a:p>
            <a:pPr lvl="1"/>
            <a:r>
              <a:rPr lang="ru-RU"/>
              <a:t>Мобилизацию сотрудников и ресурсов</a:t>
            </a:r>
          </a:p>
          <a:p>
            <a:pPr lvl="1"/>
            <a:r>
              <a:rPr lang="ru-RU"/>
              <a:t>Организацию работы по реагированию</a:t>
            </a:r>
          </a:p>
          <a:p>
            <a:pPr lvl="1"/>
            <a:r>
              <a:rPr lang="ru-RU"/>
              <a:t>Центр объединения технических специалистов и тематических экспертов для принятия решений и разработки планов</a:t>
            </a:r>
          </a:p>
        </p:txBody>
      </p:sp>
    </p:spTree>
    <p:extLst>
      <p:ext uri="{BB962C8B-B14F-4D97-AF65-F5344CB8AC3E}">
        <p14:creationId xmlns=""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Процесс активации Оперативного штаба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dirty="0"/>
              <a:t>Активация Оперативного штаба в случае чрезвычайной ситуации в сфере здравоохранения осуществляется по указанию руководителя департамента/министра или на основании рекомендации об активации, полученной от команды для предварительной оценки.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496021"/>
            <a:ext cx="8331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Детальный процесс активации должен быть представлен в плане действий в чрезвычайных ситуациях соответствующего органа здравоохранения, а также в плане или руководстве Оперативного штаба.</a:t>
            </a:r>
          </a:p>
        </p:txBody>
      </p:sp>
    </p:spTree>
    <p:extLst>
      <p:ext uri="{BB962C8B-B14F-4D97-AF65-F5344CB8AC3E}">
        <p14:creationId xmlns=""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Команда для предварительной оценки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A33C64B-377D-B445-A2B7-9947A546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Процесс принятия решения командой для предварительной оценки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Команда для предварительной оценки представляет собой группу тематических экспертов, которые несут ответственность за проведение первичной оценки инцидента или события. </a:t>
            </a:r>
          </a:p>
          <a:p>
            <a:pPr lvl="1">
              <a:buClr>
                <a:srgbClr val="006A71"/>
              </a:buClr>
            </a:pPr>
            <a:r>
              <a:rPr lang="ru-RU"/>
              <a:t>Команда для предварительной оценки использует помощь и поддержку тематических экспертов научного сообщества и сотрудников Оперативного штаба. </a:t>
            </a:r>
          </a:p>
          <a:p>
            <a:pPr>
              <a:buClr>
                <a:srgbClr val="006A71"/>
              </a:buClr>
            </a:pPr>
            <a:r>
              <a:rPr lang="ru-RU"/>
              <a:t>Этот процесс инициируется для реагирования на потенциальную угрозу общественному здоровью.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86509" y="546637"/>
            <a:ext cx="8557491" cy="689591"/>
          </a:xfrm>
        </p:spPr>
        <p:txBody>
          <a:bodyPr/>
          <a:lstStyle/>
          <a:p>
            <a:r>
              <a:rPr lang="ru-RU" dirty="0"/>
              <a:t>Процесс принятия решения командой для предварительной оценки:</a:t>
            </a:r>
            <a:br>
              <a:rPr lang="ru-RU" dirty="0"/>
            </a:br>
            <a:r>
              <a:rPr lang="ru-RU" sz="2400" dirty="0"/>
              <a:t>Задачи</a:t>
            </a:r>
            <a:r>
              <a:rPr lang="ru-R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Обеспечить предварительную оценку ситуации. </a:t>
            </a:r>
          </a:p>
          <a:p>
            <a:pPr>
              <a:buClr>
                <a:srgbClr val="006A71"/>
              </a:buClr>
            </a:pPr>
            <a:r>
              <a:rPr lang="ru-RU"/>
              <a:t>Определить ответные действия и меры. </a:t>
            </a:r>
          </a:p>
          <a:p>
            <a:pPr>
              <a:buClr>
                <a:srgbClr val="006A71"/>
              </a:buClr>
            </a:pPr>
            <a:r>
              <a:rPr lang="ru-RU"/>
              <a:t>Рекомендовать активацию (при необходимости) Оперативного штаба для поддержания мер по реагированию на случай потенциальной угрозы общественному здоровью, ее последствий и/или необходимости в централизованном реагировании.</a:t>
            </a:r>
          </a:p>
          <a:p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02024" y="385273"/>
            <a:ext cx="8483600" cy="689591"/>
          </a:xfrm>
        </p:spPr>
        <p:txBody>
          <a:bodyPr/>
          <a:lstStyle/>
          <a:p>
            <a:r>
              <a:rPr lang="ru-RU" sz="2000" dirty="0"/>
              <a:t>Процесс принятия решения командой для предварительной оценки</a:t>
            </a:r>
            <a:r>
              <a:rPr lang="ru-RU" sz="2000" dirty="0" smtClean="0"/>
              <a:t>: </a:t>
            </a:r>
            <a:br>
              <a:rPr lang="ru-RU" sz="2000" dirty="0" smtClean="0"/>
            </a:br>
            <a:r>
              <a:rPr lang="ru-RU" sz="1800" dirty="0" smtClean="0"/>
              <a:t>темы </a:t>
            </a:r>
            <a:r>
              <a:rPr lang="ru-RU" sz="1800" dirty="0"/>
              <a:t>для обсуждения на случай инфекционных заболеваний, таких как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Каковы известные факты, неизвестные факты и результаты оценок?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Как было выявлено заболевание? Проверялась ли информация?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В каком месте наблюдается вспышка заболевания и/или какие области она затронула?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Наблюдаются ли смертельные случаи, серьезные случаи, требующие госпитализации, или другие серьезные последствия?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Каковы наиболее частые, менее частые и серьезные симптомы?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Какие меры были предприняты?  Какие меры необходимо предпринять?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Знают ли об угрозы национальные или местные СМИ?  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5128" y="465956"/>
            <a:ext cx="8516471" cy="689591"/>
          </a:xfrm>
        </p:spPr>
        <p:txBody>
          <a:bodyPr/>
          <a:lstStyle/>
          <a:p>
            <a:r>
              <a:rPr lang="ru-RU" sz="1800" dirty="0"/>
              <a:t>Процесс принятия решения командой для предварительной оценки:</a:t>
            </a:r>
            <a:br>
              <a:rPr lang="ru-RU" sz="1800" dirty="0"/>
            </a:br>
            <a:r>
              <a:rPr lang="ru-RU" sz="1800" dirty="0"/>
              <a:t>темы для обсуждения на случай инфекционных заболеваний, таких как COVID-19, </a:t>
            </a:r>
            <a:r>
              <a:rPr lang="ru-RU" sz="1800" i="1" dirty="0"/>
              <a:t>продолжение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Есть ли информация о том, что международное сообщество и/или местные власти могут помочь в оценке?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Существуют ли незаполненные критические потребности в оперативных данных или информации?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Необходимо ли информировать население?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Необходимо ли информировать международные органы власти? 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Когда необходимо сообщить руководству страны, и кто это должен сделать?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Информация о дальнейших встречах и шагах.</a:t>
            </a:r>
            <a:endParaRPr lang="ru-RU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5046</TotalTime>
  <Words>1501</Words>
  <Application>Microsoft Macintosh PowerPoint</Application>
  <PresentationFormat>Экран (16:9)</PresentationFormat>
  <Paragraphs>180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Wingdings</vt:lpstr>
      <vt:lpstr>Myriad Web Pro</vt:lpstr>
      <vt:lpstr>Courier New</vt:lpstr>
      <vt:lpstr>Master</vt:lpstr>
      <vt:lpstr>Активация Оперативного штаба:  правила в связи COVID-19</vt:lpstr>
      <vt:lpstr>Задачи</vt:lpstr>
      <vt:lpstr>Активация Оперативного штаба</vt:lpstr>
      <vt:lpstr>Процесс активации Оперативного штаба</vt:lpstr>
      <vt:lpstr>Команда для предварительной оценки </vt:lpstr>
      <vt:lpstr>Процесс принятия решения командой для предварительной оценки</vt:lpstr>
      <vt:lpstr>Процесс принятия решения командой для предварительной оценки: Задачи </vt:lpstr>
      <vt:lpstr>Процесс принятия решения командой для предварительной оценки:  темы для обсуждения на случай инфекционных заболеваний, таких как COVID-19</vt:lpstr>
      <vt:lpstr>Процесс принятия решения командой для предварительной оценки: темы для обсуждения на случай инфекционных заболеваний, таких как COVID-19, продолжение</vt:lpstr>
      <vt:lpstr>Критерии активации</vt:lpstr>
      <vt:lpstr>Процесс принятия решения командой для предварительной оценки</vt:lpstr>
      <vt:lpstr>Режимы работы Оперативного штаба</vt:lpstr>
      <vt:lpstr>Режимы работы Оперативного штаба</vt:lpstr>
      <vt:lpstr>Режимы работы Оперативного штаба</vt:lpstr>
      <vt:lpstr>Режим наблюдения</vt:lpstr>
      <vt:lpstr>Режим уведомления</vt:lpstr>
      <vt:lpstr>Режим реагирования</vt:lpstr>
      <vt:lpstr>Режим реагирования и системы управления инцидентами</vt:lpstr>
      <vt:lpstr>Уровни работы Оперативного штаба</vt:lpstr>
      <vt:lpstr>Уровни работы Оперативного штаба</vt:lpstr>
      <vt:lpstr>Уровни работы Оперативного штаба</vt:lpstr>
      <vt:lpstr>Уровни работы Оперативного штаба – уровень III</vt:lpstr>
      <vt:lpstr>Уровни работы Оперативного штаба – уровень II</vt:lpstr>
      <vt:lpstr>Уровни работы Оперативного штаба – уровень I</vt:lpstr>
      <vt:lpstr>Источники</vt:lpstr>
      <vt:lpstr>Слайд 26</vt:lpstr>
    </vt:vector>
  </TitlesOfParts>
  <Company>CDC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HP</cp:lastModifiedBy>
  <cp:revision>357</cp:revision>
  <dcterms:created xsi:type="dcterms:W3CDTF">2011-03-17T17:43:16Z</dcterms:created>
  <dcterms:modified xsi:type="dcterms:W3CDTF">2021-12-21T12:33:56Z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