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84" y="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2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EFFBD7C-017A-4A6E-B61A-57F0D6F9D3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EBC3DE-75CF-4D1A-B7BE-9F54A60BC1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AD529-B94F-41E8-8156-3DF01ADD854C}" type="datetimeFigureOut">
              <a:rPr lang="es-ES" smtClean="0"/>
              <a:t>05/10/2020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F121D0-61DE-4D50-B36C-931331C773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599E1-736E-44CB-B23F-FE36FF4BF7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2CC83-4102-4B37-B005-7FD7C60575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742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1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20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2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22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2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2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2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2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2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2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3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6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7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8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9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0615" r="19752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14325" y="0"/>
            <a:ext cx="8829676" cy="895570"/>
          </a:xfrm>
          <a:prstGeom prst="rect">
            <a:avLst/>
          </a:prstGeom>
          <a:gradFill>
            <a:gsLst>
              <a:gs pos="0">
                <a:srgbClr val="55BF8B"/>
              </a:gs>
              <a:gs pos="96000">
                <a:srgbClr val="145E71"/>
              </a:gs>
              <a:gs pos="100000">
                <a:srgbClr val="145E71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None/>
              <a:defRPr sz="2000" b="1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98E5"/>
              </a:buClr>
              <a:buSzPts val="2800"/>
              <a:buNone/>
              <a:defRPr>
                <a:solidFill>
                  <a:srgbClr val="8898E5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98E5"/>
              </a:buClr>
              <a:buSzPts val="2400"/>
              <a:buNone/>
              <a:defRPr>
                <a:solidFill>
                  <a:srgbClr val="8898E5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rgbClr val="2D2D2D"/>
              </a:buClr>
              <a:buSzPts val="1800"/>
              <a:buNone/>
              <a:defRPr sz="18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>
                <a:solidFill>
                  <a:schemeClr val="dk2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4pPr>
            <a:lvl5pPr marL="2286000" lvl="4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Calibri"/>
              <a:buNone/>
            </a:pPr>
            <a:r>
              <a:rPr lang="es-ES" sz="2000" b="1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cdc.gov/coronavirus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9" name="Google Shape;19;p2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65" y="3841750"/>
            <a:ext cx="86953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1697445" y="3752495"/>
            <a:ext cx="2202419" cy="779487"/>
          </a:xfrm>
          <a:prstGeom prst="roundRect">
            <a:avLst>
              <a:gd name="adj" fmla="val 20191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La marca “CDC” pertenece al Departamento de Salud y Servicios Humanos de EE. UU y se usa con permiso.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El uso de este logo no implica la aprobación por parte de HHS o CDC de ningún producto, servicio o empresa en particular.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OSING">
  <p:cSld name="1_CLOSING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1"/>
          <p:cNvPicPr preferRelativeResize="0"/>
          <p:nvPr/>
        </p:nvPicPr>
        <p:blipFill rotWithShape="1">
          <a:blip r:embed="rId2">
            <a:alphaModFix/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/>
          <p:nvPr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Para obtener más información, contacte con CDC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1-800-CDC-INFO (232-4636)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TTY:  1-888-232-6348    www.cdc.gov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Logos of the U.S. Department of Health and Human Services and the Centers for Disease Control and Prevention." title="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6855"/>
            <a:ext cx="9144000" cy="887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121" name="Google Shape;121;p11"/>
            <p:cNvSpPr/>
            <p:nvPr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 extrusionOk="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 extrusionOk="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 extrusionOk="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 extrusionOk="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 extrusionOk="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 extrusionOk="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 extrusionOk="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 extrusionOk="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29" name="Google Shape;12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5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 descr="A picture containing foo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762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631" y="4866336"/>
            <a:ext cx="875574" cy="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1"/>
          <p:cNvSpPr/>
          <p:nvPr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">
  <p:cSld name="DATA SLIDE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DAA"/>
              </a:buClr>
              <a:buSzPts val="2000"/>
              <a:buFont typeface="Noto Sans Symbols"/>
              <a:buChar char="▪"/>
              <a:defRPr sz="2000">
                <a:solidFill>
                  <a:srgbClr val="2D2D2D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2E63"/>
              </a:buClr>
              <a:buSzPts val="2000"/>
              <a:buChar char="–"/>
              <a:defRPr sz="2000">
                <a:solidFill>
                  <a:srgbClr val="2D2D2D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3B26"/>
              </a:buClr>
              <a:buSzPts val="2000"/>
              <a:buChar char="•"/>
              <a:defRPr sz="2000">
                <a:solidFill>
                  <a:srgbClr val="2D2D2D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–"/>
              <a:defRPr sz="2000">
                <a:solidFill>
                  <a:srgbClr val="5F5F5F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»"/>
              <a:defRPr sz="2000">
                <a:solidFill>
                  <a:srgbClr val="5F5F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34" name="Google Shape;34;p3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" name="Google Shape;37;p3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10" y="4493208"/>
            <a:ext cx="510990" cy="3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>
  <p:cSld name="1_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55BF8B"/>
              </a:gs>
              <a:gs pos="96000">
                <a:srgbClr val="145E71"/>
              </a:gs>
              <a:gs pos="100000">
                <a:srgbClr val="145E71"/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98E5"/>
              </a:buClr>
              <a:buSzPts val="2800"/>
              <a:buNone/>
              <a:defRPr>
                <a:solidFill>
                  <a:srgbClr val="8898E5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98E5"/>
              </a:buClr>
              <a:buSzPts val="2400"/>
              <a:buNone/>
              <a:defRPr>
                <a:solidFill>
                  <a:srgbClr val="8898E5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98E5"/>
              </a:buClr>
              <a:buSzPts val="2000"/>
              <a:buNone/>
              <a:defRPr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1111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>
                <a:solidFill>
                  <a:schemeClr val="dk2"/>
                </a:solidFill>
              </a:defRPr>
            </a:lvl2pPr>
            <a:lvl3pPr marL="1371600" lvl="2" indent="-3810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3pPr>
            <a:lvl4pPr marL="1828800" lvl="3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4pPr>
            <a:lvl5pPr marL="2286000" lvl="4" indent="-355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" name="Google Shape;60;p5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61" name="Google Shape;61;p5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Para obtener más información, contacte con CDC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1-800-CDC-INFO (232-4636)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TTY:  1-888-232-6348    www.cdc.gov</a:t>
            </a: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200" b="0" i="0" u="none" strike="noStrike" cap="none" dirty="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Los resultados y conclusiones de este informe corresponden a sus autores y no necesariamente representan la postura oficial de los Centros de Control y Prevención de Enfermedades.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4" descr="Logos of the U.S. Department of Health and Human Services and the Centers for Disease Control and Prevention." title="Log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46855"/>
            <a:ext cx="9144000" cy="887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4"/>
          <p:cNvGrpSpPr/>
          <p:nvPr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43" name="Google Shape;43;p4"/>
            <p:cNvSpPr/>
            <p:nvPr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 extrusionOk="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 extrusionOk="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 extrusionOk="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 extrusionOk="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 extrusionOk="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 extrusionOk="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 extrusionOk="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 extrusionOk="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1" name="Google Shape;51;p4"/>
          <p:cNvPicPr preferRelativeResize="0"/>
          <p:nvPr/>
        </p:nvPicPr>
        <p:blipFill rotWithShape="1">
          <a:blip r:embed="rId4">
            <a:alphaModFix/>
          </a:blip>
          <a:srcRect l="20615" r="19752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 descr="A picture containing foo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762" b="19294"/>
          <a:stretch/>
        </p:blipFill>
        <p:spPr>
          <a:xfrm>
            <a:off x="6066692" y="4354414"/>
            <a:ext cx="842588" cy="51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631" y="4866336"/>
            <a:ext cx="875574" cy="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/>
          <p:nvPr/>
        </p:nvSpPr>
        <p:spPr>
          <a:xfrm>
            <a:off x="7404921" y="4409128"/>
            <a:ext cx="1591642" cy="563319"/>
          </a:xfrm>
          <a:prstGeom prst="roundRect">
            <a:avLst>
              <a:gd name="adj" fmla="val 20191"/>
            </a:avLst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ATA SLIDE">
  <p:cSld name="1_DATA SLIDE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229600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DAA"/>
              </a:buClr>
              <a:buSzPts val="2000"/>
              <a:buFont typeface="Noto Sans Symbols"/>
              <a:buChar char="▪"/>
              <a:defRPr sz="2000">
                <a:solidFill>
                  <a:srgbClr val="2D2D2D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32E63"/>
              </a:buClr>
              <a:buSzPts val="2000"/>
              <a:buChar char="–"/>
              <a:defRPr sz="2000">
                <a:solidFill>
                  <a:srgbClr val="2D2D2D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A3B26"/>
              </a:buClr>
              <a:buSzPts val="2000"/>
              <a:buChar char="•"/>
              <a:defRPr sz="2000">
                <a:solidFill>
                  <a:srgbClr val="2D2D2D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–"/>
              <a:defRPr sz="2000">
                <a:solidFill>
                  <a:srgbClr val="5F5F5F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Char char="»"/>
              <a:defRPr sz="2000">
                <a:solidFill>
                  <a:srgbClr val="5F5F5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73" name="Google Shape;73;p6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 SLIDE 2 column">
  <p:cSld name="DATA SLIDE 2 column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5" name="Google Shape;85;p7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86" name="Google Shape;86;p7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8" name="Google Shape;88;p7"/>
          <p:cNvSpPr/>
          <p:nvPr/>
        </p:nvSpPr>
        <p:spPr>
          <a:xfrm>
            <a:off x="914400" y="4424667"/>
            <a:ext cx="1404530" cy="497096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7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010" y="4493208"/>
            <a:ext cx="510990" cy="36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ATA SLIDE 2 column">
  <p:cSld name="1_DATA SLIDE 2 column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06A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41900"/>
              </a:buClr>
              <a:buSzPts val="1680"/>
              <a:buFont typeface="Noto Sans Symbols"/>
              <a:buChar char="▪"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84"/>
              </a:buClr>
              <a:buSzPts val="2000"/>
              <a:buFont typeface="Arial"/>
              <a:buChar char="•"/>
              <a:defRPr sz="2000">
                <a:solidFill>
                  <a:srgbClr val="5F5F5F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>
                <a:solidFill>
                  <a:srgbClr val="5F5F5F"/>
                </a:solidFill>
              </a:defRPr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Courier New"/>
              <a:buChar char="o"/>
              <a:defRPr sz="1800">
                <a:solidFill>
                  <a:schemeClr val="lt2"/>
                </a:solidFill>
              </a:defRPr>
            </a:lvl4pPr>
            <a:lvl5pPr marL="2286000" lvl="4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Char char="•"/>
              <a:defRPr sz="1800">
                <a:solidFill>
                  <a:schemeClr val="lt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7"/>
              <a:buFont typeface="Arial"/>
              <a:buNone/>
            </a:pPr>
            <a:endParaRPr sz="166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0" name="Google Shape;100;p8"/>
          <p:cNvGrpSpPr/>
          <p:nvPr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01" name="Google Shape;101;p8"/>
            <p:cNvSpPr/>
            <p:nvPr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lor_background">
  <p:cSld name="1_color_background">
    <p:bg>
      <p:bgPr>
        <a:solidFill>
          <a:srgbClr val="006A7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98E5"/>
              </a:buClr>
              <a:buSzPts val="1800"/>
              <a:buNone/>
              <a:defRPr sz="1800">
                <a:solidFill>
                  <a:srgbClr val="8898E5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98E5"/>
              </a:buClr>
              <a:buSzPts val="1600"/>
              <a:buNone/>
              <a:defRPr sz="1600">
                <a:solidFill>
                  <a:srgbClr val="8898E5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9" descr="A picture containing foo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924" y="4646083"/>
            <a:ext cx="1032012" cy="1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lor_background">
  <p:cSld name="2_color_background">
    <p:bg>
      <p:bgPr>
        <a:solidFill>
          <a:srgbClr val="006A7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7069" y="506186"/>
            <a:ext cx="4484352" cy="4346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98E5"/>
              </a:buClr>
              <a:buSzPts val="1800"/>
              <a:buNone/>
              <a:defRPr sz="1800">
                <a:solidFill>
                  <a:srgbClr val="8898E5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98E5"/>
              </a:buClr>
              <a:buSzPts val="1600"/>
              <a:buNone/>
              <a:defRPr sz="1600">
                <a:solidFill>
                  <a:srgbClr val="8898E5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98E5"/>
              </a:buClr>
              <a:buSzPts val="1400"/>
              <a:buNone/>
              <a:defRPr sz="1400">
                <a:solidFill>
                  <a:srgbClr val="8898E5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1886913" y="4019550"/>
            <a:ext cx="2036355" cy="720713"/>
          </a:xfrm>
          <a:prstGeom prst="roundRect">
            <a:avLst>
              <a:gd name="adj" fmla="val 20191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" name="Google Shape;114;p10" descr="A picture containing foo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r="3390" b="19294"/>
          <a:stretch/>
        </p:blipFill>
        <p:spPr>
          <a:xfrm>
            <a:off x="440924" y="4030406"/>
            <a:ext cx="996875" cy="60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924" y="4646083"/>
            <a:ext cx="1032012" cy="14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D2D2D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D2D2D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D2D2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2D2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000" b="1" i="0" u="none" strike="noStrike" dirty="0">
                <a:latin typeface="Arial"/>
                <a:ea typeface="Arial"/>
                <a:cs typeface="Arial"/>
                <a:sym typeface="Arial"/>
              </a:rPr>
              <a:t>Establec</a:t>
            </a: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imiento y puesta en marcha de </a:t>
            </a:r>
            <a:r>
              <a:rPr lang="es-ES" sz="2000" b="1" i="0" u="none" strike="noStrike" dirty="0">
                <a:latin typeface="Arial"/>
                <a:ea typeface="Arial"/>
                <a:cs typeface="Arial"/>
                <a:sym typeface="Arial"/>
              </a:rPr>
              <a:t>un Centro de Operaciones en Emergencia para apoyar la respuesta a la COVID-19</a:t>
            </a:r>
            <a:endParaRPr sz="2000" dirty="0"/>
          </a:p>
        </p:txBody>
      </p:sp>
      <p:pic>
        <p:nvPicPr>
          <p:cNvPr id="139" name="Google Shape;139;p12" descr="Logos of the United States Department of Health and Human Services and Centers for Disease Control and Preven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Estructura del SGI </a:t>
            </a:r>
            <a:r>
              <a:rPr lang="es-ES" sz="1000" b="1" i="0" u="none" strike="noStrike">
                <a:latin typeface="Calibri"/>
                <a:ea typeface="Calibri"/>
                <a:cs typeface="Calibri"/>
                <a:sym typeface="Calibri"/>
              </a:rPr>
              <a:t>*puede ampliarse según sea necesario*</a:t>
            </a:r>
            <a:endParaRPr/>
          </a:p>
        </p:txBody>
      </p:sp>
      <p:cxnSp>
        <p:nvCxnSpPr>
          <p:cNvPr id="214" name="Google Shape;214;p21"/>
          <p:cNvCxnSpPr>
            <a:stCxn id="215" idx="2"/>
          </p:cNvCxnSpPr>
          <p:nvPr/>
        </p:nvCxnSpPr>
        <p:spPr>
          <a:xfrm>
            <a:off x="4636525" y="1466875"/>
            <a:ext cx="14100" cy="520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6" name="Google Shape;216;p21"/>
          <p:cNvCxnSpPr/>
          <p:nvPr/>
        </p:nvCxnSpPr>
        <p:spPr>
          <a:xfrm>
            <a:off x="1527505" y="2023317"/>
            <a:ext cx="0" cy="2661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7" name="Google Shape;217;p21"/>
          <p:cNvCxnSpPr/>
          <p:nvPr/>
        </p:nvCxnSpPr>
        <p:spPr>
          <a:xfrm>
            <a:off x="5728446" y="2023317"/>
            <a:ext cx="0" cy="2544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18" name="Google Shape;218;p21"/>
          <p:cNvCxnSpPr/>
          <p:nvPr/>
        </p:nvCxnSpPr>
        <p:spPr>
          <a:xfrm>
            <a:off x="8111690" y="2022329"/>
            <a:ext cx="0" cy="2661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15" name="Google Shape;215;p21"/>
          <p:cNvSpPr/>
          <p:nvPr/>
        </p:nvSpPr>
        <p:spPr>
          <a:xfrm>
            <a:off x="3113125" y="872575"/>
            <a:ext cx="3046800" cy="5943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E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Incidentes/Emergencias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847450" y="2248675"/>
            <a:ext cx="16044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E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2981050" y="2248675"/>
            <a:ext cx="16044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E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Operaciones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4962250" y="2267875"/>
            <a:ext cx="15909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E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Logística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6874250" y="2248675"/>
            <a:ext cx="19290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E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Finanzas/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E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1"/>
          <p:cNvCxnSpPr/>
          <p:nvPr/>
        </p:nvCxnSpPr>
        <p:spPr>
          <a:xfrm>
            <a:off x="1552083" y="2026571"/>
            <a:ext cx="6512400" cy="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4" name="Google Shape;224;p21"/>
          <p:cNvCxnSpPr/>
          <p:nvPr/>
        </p:nvCxnSpPr>
        <p:spPr>
          <a:xfrm>
            <a:off x="4720350" y="1706925"/>
            <a:ext cx="2057400" cy="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5" name="Google Shape;225;p21"/>
          <p:cNvSpPr/>
          <p:nvPr/>
        </p:nvSpPr>
        <p:spPr>
          <a:xfrm>
            <a:off x="6853950" y="13596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de Gestión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1380850" y="29289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Recolección de datos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1380850" y="36021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Planificación estratégica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1380850" y="42753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 y evaluación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21"/>
          <p:cNvCxnSpPr/>
          <p:nvPr/>
        </p:nvCxnSpPr>
        <p:spPr>
          <a:xfrm rot="10800000">
            <a:off x="3263275" y="2840450"/>
            <a:ext cx="9900" cy="17418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1"/>
          <p:cNvCxnSpPr/>
          <p:nvPr/>
        </p:nvCxnSpPr>
        <p:spPr>
          <a:xfrm rot="10800000">
            <a:off x="5244475" y="2840450"/>
            <a:ext cx="9900" cy="17418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1"/>
          <p:cNvCxnSpPr/>
          <p:nvPr/>
        </p:nvCxnSpPr>
        <p:spPr>
          <a:xfrm rot="10800000">
            <a:off x="7149475" y="2840450"/>
            <a:ext cx="9900" cy="17418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2" name="Google Shape;232;p21"/>
          <p:cNvCxnSpPr/>
          <p:nvPr/>
        </p:nvCxnSpPr>
        <p:spPr>
          <a:xfrm rot="10800000">
            <a:off x="1152250" y="2840450"/>
            <a:ext cx="9900" cy="17418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3" name="Google Shape;233;p21"/>
          <p:cNvCxnSpPr/>
          <p:nvPr/>
        </p:nvCxnSpPr>
        <p:spPr>
          <a:xfrm>
            <a:off x="4036152" y="2029221"/>
            <a:ext cx="0" cy="2430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4" name="Google Shape;234;p21"/>
          <p:cNvCxnSpPr/>
          <p:nvPr/>
        </p:nvCxnSpPr>
        <p:spPr>
          <a:xfrm>
            <a:off x="1164775" y="31893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21"/>
          <p:cNvCxnSpPr/>
          <p:nvPr/>
        </p:nvCxnSpPr>
        <p:spPr>
          <a:xfrm>
            <a:off x="1164775" y="38625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1164775" y="46119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21"/>
          <p:cNvSpPr/>
          <p:nvPr/>
        </p:nvSpPr>
        <p:spPr>
          <a:xfrm>
            <a:off x="3465063" y="29153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Vigilancia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3467725" y="35820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PCI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3467725" y="42487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>
            <a:off x="3263275" y="31757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3263275" y="38424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21"/>
          <p:cNvCxnSpPr/>
          <p:nvPr/>
        </p:nvCxnSpPr>
        <p:spPr>
          <a:xfrm>
            <a:off x="3263275" y="45853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21"/>
          <p:cNvSpPr/>
          <p:nvPr/>
        </p:nvSpPr>
        <p:spPr>
          <a:xfrm>
            <a:off x="5459663" y="29289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la cadena de suministro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5460988" y="35896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Apoyo en el terreno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5487013" y="42503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Logística sanitaria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21"/>
          <p:cNvCxnSpPr/>
          <p:nvPr/>
        </p:nvCxnSpPr>
        <p:spPr>
          <a:xfrm>
            <a:off x="7167025" y="31893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21"/>
          <p:cNvCxnSpPr/>
          <p:nvPr/>
        </p:nvCxnSpPr>
        <p:spPr>
          <a:xfrm>
            <a:off x="5244475" y="38625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5244475" y="46119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21"/>
          <p:cNvSpPr/>
          <p:nvPr/>
        </p:nvSpPr>
        <p:spPr>
          <a:xfrm>
            <a:off x="7419363" y="29289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finanzas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7418038" y="36092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1"/>
          <p:cNvCxnSpPr/>
          <p:nvPr/>
        </p:nvCxnSpPr>
        <p:spPr>
          <a:xfrm>
            <a:off x="5221900" y="31893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21"/>
          <p:cNvCxnSpPr/>
          <p:nvPr/>
        </p:nvCxnSpPr>
        <p:spPr>
          <a:xfrm>
            <a:off x="7167025" y="3869675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21"/>
          <p:cNvCxnSpPr/>
          <p:nvPr/>
        </p:nvCxnSpPr>
        <p:spPr>
          <a:xfrm>
            <a:off x="7186075" y="4573250"/>
            <a:ext cx="279600" cy="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21"/>
          <p:cNvSpPr/>
          <p:nvPr/>
        </p:nvSpPr>
        <p:spPr>
          <a:xfrm>
            <a:off x="7418038" y="4295075"/>
            <a:ext cx="1429800" cy="520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RRHH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Estructura del SGI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Beneficios del SGI: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Proporciona estructuras organizativas, funciones, terminología y procesos normalizados para su uso en todos los niveles de la respuesta de emergencia, incluso con colaboradores externos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Proporciona una manera estandarizada de gestionar los objetivos y organizar los organismos participantes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Apoya el intercambio de información entre los participantes clave para llevar a cabo una respuesta unificada en caso de emergencia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/>
              <a:t>Puede emplearse en situaciones tanto de pequeña como de gran envergadura</a:t>
            </a: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Creación de un COE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El proceso de creación debe incluir: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Priorización (la COVID-19 frente a un desarrollo a largo plazo)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Misión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Procesos de comunicaciones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Enfoque operativo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Diseño y estructura de la organización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Notificación de la respuesta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Consideraciones sobre el diseño de las </a:t>
            </a:r>
          </a:p>
          <a:p>
            <a:pPr marL="74295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instalaciones</a:t>
            </a:r>
            <a:endParaRPr lang="es-ES" dirty="0"/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0415" y="1960077"/>
            <a:ext cx="3092061" cy="1739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 txBox="1"/>
          <p:nvPr/>
        </p:nvSpPr>
        <p:spPr>
          <a:xfrm>
            <a:off x="5430415" y="3734409"/>
            <a:ext cx="3092062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1" u="none" strike="noStrike" cap="none" dirty="0">
                <a:solidFill>
                  <a:srgbClr val="2D2C2C"/>
                </a:solidFill>
                <a:latin typeface="Calibri"/>
                <a:ea typeface="Calibri"/>
                <a:cs typeface="Calibri"/>
                <a:sym typeface="Calibri"/>
              </a:rPr>
              <a:t>Agosto de 2017, COE de Salud Pública Nacional en Conakry (Guinea), justo antes de la reunión informativa semanal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1" u="none" strike="noStrike" cap="none" dirty="0">
                <a:solidFill>
                  <a:srgbClr val="2D2C2C"/>
                </a:solidFill>
                <a:latin typeface="Calibri"/>
                <a:ea typeface="Calibri"/>
                <a:cs typeface="Calibri"/>
                <a:sym typeface="Calibri"/>
              </a:rPr>
              <a:t>(Foto: Claire </a:t>
            </a:r>
            <a:r>
              <a:rPr lang="es-ES" sz="1000" b="0" i="1" u="none" strike="noStrike" cap="none" dirty="0" err="1">
                <a:solidFill>
                  <a:srgbClr val="2D2C2C"/>
                </a:solidFill>
                <a:latin typeface="Calibri"/>
                <a:ea typeface="Calibri"/>
                <a:cs typeface="Calibri"/>
                <a:sym typeface="Calibri"/>
              </a:rPr>
              <a:t>Standley</a:t>
            </a:r>
            <a:r>
              <a:rPr lang="es-ES" sz="1000" b="0" i="1" u="none" strike="noStrike" cap="none" dirty="0">
                <a:solidFill>
                  <a:srgbClr val="2D2C2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Priorización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Definir las prioridades inmediatas para apoyar la respuesta a la COVID-19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Identificar el cronograma para revisar y actualizar la misión y las autoridades de los COE para un desarrollo a más largo plazo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Definir la misión del COE</a:t>
            </a:r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Análisis de la misión: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¿Qué hará el COE?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¿Qué funciones realizará el COE?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¿Cómo se dotará de personal al COE?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¿Bajo qué condiciones operará el COE?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•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Énfasis inicial en la respuesta a la COVID-19</a:t>
            </a: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Definir la misión del COE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Revisar la documentación para identificar las responsabilidades: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Regulaciones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Legislación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Leyes y códigos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Directivas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Memorandos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Procedimientos operativos estándar</a:t>
            </a:r>
            <a:endParaRPr dirty="0"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Comunicaciones</a:t>
            </a: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body" idx="1"/>
          </p:nvPr>
        </p:nvSpPr>
        <p:spPr>
          <a:xfrm>
            <a:off x="457200" y="1034628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¿Con quién se comunicará el COE?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Identificar a todos los colaboradores pertinentes a la COVID-19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¿Qué comunicaciones recibirá y emitirá el COE?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Notificaciones, advertencias, informes, datos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¿Con qué frecuencia se efectuarán las comunicaciones?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Diariamente (para informes de situación), inmediatamente (alertas), etc. 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¿Cuál es el procedimiento estándar para comunicarse con las partes interesadas?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Teléfono, correo electrónico, WhatsApp </a:t>
            </a:r>
            <a:r>
              <a:rPr lang="es-ES" dirty="0"/>
              <a:t>(</a:t>
            </a: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definido localmente)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¿Hay sistemas alternos/redundantes?</a:t>
            </a:r>
            <a:endParaRPr dirty="0"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Enfoque operativo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400"/>
              <a:buChar char="▪"/>
            </a:pPr>
            <a:r>
              <a:rPr lang="es-ES" sz="2400" b="0" i="0" u="none" strike="noStrike">
                <a:latin typeface="Calibri"/>
                <a:ea typeface="Calibri"/>
                <a:cs typeface="Calibri"/>
                <a:sym typeface="Calibri"/>
              </a:rPr>
              <a:t>¿Trabajan 24 horas al día y 7 días a la semana o en horario de oficina?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A71"/>
              </a:buClr>
              <a:buSzPts val="2400"/>
              <a:buChar char="▪"/>
            </a:pPr>
            <a:r>
              <a:rPr lang="es-ES" sz="2400" b="0" i="0" u="none" strike="noStrike">
                <a:latin typeface="Calibri"/>
                <a:ea typeface="Calibri"/>
                <a:cs typeface="Calibri"/>
                <a:sym typeface="Calibri"/>
              </a:rPr>
              <a:t>¿Tendrán un servicio de atención telefónica?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A71"/>
              </a:buClr>
              <a:buSzPts val="2400"/>
              <a:buChar char="▪"/>
            </a:pPr>
            <a:r>
              <a:rPr lang="es-ES" sz="2400" b="0" i="0" u="none" strike="noStrike">
                <a:latin typeface="Calibri"/>
                <a:ea typeface="Calibri"/>
                <a:cs typeface="Calibri"/>
                <a:sym typeface="Calibri"/>
              </a:rPr>
              <a:t>¿Cómo quieren trabajar?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A71"/>
              </a:buClr>
              <a:buSzPts val="2400"/>
              <a:buChar char="–"/>
            </a:pPr>
            <a:r>
              <a:rPr lang="es-ES" sz="2400" b="0" i="0" u="none" strike="noStrike">
                <a:latin typeface="Calibri"/>
                <a:ea typeface="Calibri"/>
                <a:cs typeface="Calibri"/>
                <a:sym typeface="Calibri"/>
              </a:rPr>
              <a:t>¿Un representante para cada región u organización del ministerio?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Diseño organizativo</a:t>
            </a:r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400"/>
              <a:buChar char="▪"/>
            </a:pPr>
            <a:r>
              <a:rPr lang="es-ES" sz="2400" b="0" i="0" u="none" strike="noStrike">
                <a:latin typeface="Calibri"/>
                <a:ea typeface="Calibri"/>
                <a:cs typeface="Calibri"/>
                <a:sym typeface="Calibri"/>
              </a:rPr>
              <a:t>Determinado por: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A71"/>
              </a:buClr>
              <a:buSzPts val="2400"/>
              <a:buChar char="–"/>
            </a:pPr>
            <a:r>
              <a:rPr lang="es-ES" sz="2400" b="0" i="0" u="none" strike="noStrike">
                <a:latin typeface="Calibri"/>
                <a:ea typeface="Calibri"/>
                <a:cs typeface="Calibri"/>
                <a:sym typeface="Calibri"/>
              </a:rPr>
              <a:t>Funciones y responsabilidades del personal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A71"/>
              </a:buClr>
              <a:buSzPts val="2400"/>
              <a:buChar char="–"/>
            </a:pPr>
            <a:r>
              <a:rPr lang="es-ES" sz="2400" b="0" i="0" u="none" strike="noStrike">
                <a:latin typeface="Calibri"/>
                <a:ea typeface="Calibri"/>
                <a:cs typeface="Calibri"/>
                <a:sym typeface="Calibri"/>
              </a:rPr>
              <a:t>Habilidad y conocimiento del personal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A71"/>
              </a:buClr>
              <a:buSzPts val="2400"/>
              <a:buChar char="–"/>
            </a:pPr>
            <a:r>
              <a:rPr lang="es-ES" sz="2400" b="0" i="0" u="none" strike="noStrike">
                <a:latin typeface="Calibri"/>
                <a:ea typeface="Calibri"/>
                <a:cs typeface="Calibri"/>
                <a:sym typeface="Calibri"/>
              </a:rPr>
              <a:t>Número de trabajadores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Notificación de la respuesta</a:t>
            </a:r>
            <a:endParaRPr/>
          </a:p>
        </p:txBody>
      </p:sp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Específico del evento: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Informes de situación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Informes de cambio de turno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Planificación de Acción para Incidentes </a:t>
            </a:r>
            <a:endParaRPr sz="2000" b="0" i="0" u="none" strike="noStrike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(PAI)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Informes sobre el terreno (menos </a:t>
            </a:r>
            <a:endParaRPr sz="2000" b="0" i="0" u="none" strike="noStrike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detallados que los informes de situación, </a:t>
            </a:r>
            <a:b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</a:b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pueden centrarse en un lugar específico)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Redes epidemiológicas o marcos de notificación de ámbito nacional o regional</a:t>
            </a:r>
            <a:endParaRPr dirty="0"/>
          </a:p>
        </p:txBody>
      </p:sp>
      <p:pic>
        <p:nvPicPr>
          <p:cNvPr id="320" name="Google Shape;320;p30" descr="P13100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4865" y="895570"/>
            <a:ext cx="2835591" cy="225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Esta presentación tiene como finalidad: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Describir el propósito de un COE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Proporcionar sugerencias sobre cómo un COE puede apoyar la respuesta a la COVID-19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Enumerar los posibles componentes y diseño de un COE</a:t>
            </a: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Consideraciones sobre el diseño de las instalaciones</a:t>
            </a: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Ubicación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Tamaño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Trazado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Uso de las instalaciones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Tecnología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Amenazas/Vulnerabilidades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dirty="0"/>
              <a:t>C</a:t>
            </a: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ostos (es decir, el alquiler)</a:t>
            </a:r>
            <a:endParaRPr dirty="0"/>
          </a:p>
        </p:txBody>
      </p:sp>
      <p:pic>
        <p:nvPicPr>
          <p:cNvPr id="328" name="Google Shape;32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463" y="1003041"/>
            <a:ext cx="4294287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Ubicación</a:t>
            </a:r>
            <a:endParaRPr/>
          </a:p>
        </p:txBody>
      </p:sp>
      <p:sp>
        <p:nvSpPr>
          <p:cNvPr id="335" name="Google Shape;335;p32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Al elegir una ubicación considere: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¿Qué tan cerca está de las organizaciones colaboradoras?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¿Está disponible para su uso?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¿Existen restricciones reglamentarias?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¿Existen estructuras que sean compatibles?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¿Cómo es el apoyo a la infraestructura?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Cronograma: ¿</a:t>
            </a:r>
            <a:r>
              <a:rPr lang="es-ES" dirty="0"/>
              <a:t>T</a:t>
            </a: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emporal para responder a la COVID-19 o más permanente?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Tamaño</a:t>
            </a:r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tamaño dependerá de las necesidades del personal para llevar a cabo la misión predefinida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tamaño ideal permitiría albergar a todo el personal necesario para responder a un incidente a gran escala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•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¿Cuántas personas están empleando para responder a la COVID-19?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El trazado del COE debe cumplir con los requisitos de diseño de la organización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Trazado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Comunicación y contacto visual entre los responsables de la toma de decisiones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Espacio para: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Coordinación operativa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Toma de decisiones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Colaboración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Comunicaciones</a:t>
            </a:r>
            <a:endParaRPr/>
          </a:p>
        </p:txBody>
      </p:sp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7192" y="1673845"/>
            <a:ext cx="3206485" cy="256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Uso de las instalaciones</a:t>
            </a:r>
            <a:endParaRPr/>
          </a:p>
        </p:txBody>
      </p:sp>
      <p:sp>
        <p:nvSpPr>
          <p:cNvPr id="357" name="Google Shape;357;p35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¿El COE tendrá un espacio de uso exclusivo, disponible en cualquier momento y durante el tiempo que sea necesario?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¿Se usará después de responder a la COVID-19?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¿La instalación será utilizada solo para responder a la COVID-19?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¿El personal trabajará diariamente en el COE?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¿Se llevará a cabo el entrenamiento en el COE?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Si el espacio es compartido, considere: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¿Cuánto tiempo llevará hacer la transición?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¿Quién se encargará de mantener el equipo a punto?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¿Qué sucede con las personas reemplazadas?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Tecnología</a:t>
            </a:r>
            <a:endParaRPr/>
          </a:p>
        </p:txBody>
      </p:sp>
      <p:sp>
        <p:nvSpPr>
          <p:cNvPr id="364" name="Google Shape;364;p36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¿Qué tecnologías están disponibles y </a:t>
            </a:r>
            <a:b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pueden implementarse para mejorar</a:t>
            </a:r>
            <a:b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 el rendimiento de los COE?</a:t>
            </a: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  <p:grpSp>
        <p:nvGrpSpPr>
          <p:cNvPr id="365" name="Google Shape;365;p36"/>
          <p:cNvGrpSpPr/>
          <p:nvPr/>
        </p:nvGrpSpPr>
        <p:grpSpPr>
          <a:xfrm>
            <a:off x="4746350" y="805563"/>
            <a:ext cx="4110539" cy="4019241"/>
            <a:chOff x="53326" y="16134"/>
            <a:chExt cx="4110539" cy="4019241"/>
          </a:xfrm>
        </p:grpSpPr>
        <p:sp>
          <p:nvSpPr>
            <p:cNvPr id="366" name="Google Shape;366;p36"/>
            <p:cNvSpPr/>
            <p:nvPr/>
          </p:nvSpPr>
          <p:spPr>
            <a:xfrm>
              <a:off x="1701635" y="1646709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6"/>
            <p:cNvSpPr txBox="1"/>
            <p:nvPr/>
          </p:nvSpPr>
          <p:spPr>
            <a:xfrm>
              <a:off x="1827056" y="1772130"/>
              <a:ext cx="605585" cy="605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2100"/>
                <a:buFont typeface="Arial"/>
                <a:buNone/>
              </a:pPr>
              <a:r>
                <a:rPr lang="es-ES" sz="210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COE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6"/>
            <p:cNvSpPr/>
            <p:nvPr/>
          </p:nvSpPr>
          <p:spPr>
            <a:xfrm rot="-5400000">
              <a:off x="1742776" y="1241541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6"/>
            <p:cNvSpPr txBox="1"/>
            <p:nvPr/>
          </p:nvSpPr>
          <p:spPr>
            <a:xfrm rot="-5400000">
              <a:off x="2110495" y="1240282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1701635" y="16134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1827056" y="141555"/>
              <a:ext cx="605585" cy="605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Tel</a:t>
              </a:r>
              <a:r>
                <a:rPr lang="es-ES" sz="810" b="1" dirty="0">
                  <a:solidFill>
                    <a:schemeClr val="accent6"/>
                  </a:solidFill>
                </a:rPr>
                <a:t>é</a:t>
              </a:r>
              <a:r>
                <a:rPr lang="es-ES" sz="810" b="1" i="0" u="none" strike="noStrike" cap="none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fonos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dirty="0">
                  <a:solidFill>
                    <a:schemeClr val="accent6"/>
                  </a:solidFill>
                </a:rPr>
                <a:t>c</a:t>
              </a:r>
              <a:r>
                <a:rPr lang="es-ES" sz="810" b="1" i="0" u="none" strike="noStrike" cap="none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elulares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 rot="-3000000">
              <a:off x="2266832" y="1432282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6"/>
            <p:cNvSpPr txBox="1"/>
            <p:nvPr/>
          </p:nvSpPr>
          <p:spPr>
            <a:xfrm rot="-3000000">
              <a:off x="2634552" y="1431023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749748" y="397616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6"/>
            <p:cNvSpPr txBox="1"/>
            <p:nvPr/>
          </p:nvSpPr>
          <p:spPr>
            <a:xfrm>
              <a:off x="2875169" y="523037"/>
              <a:ext cx="605585" cy="605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Sistemas</a:t>
              </a:r>
              <a:endParaRPr sz="810" b="1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dirty="0">
                  <a:solidFill>
                    <a:schemeClr val="accent6"/>
                  </a:solidFill>
                </a:rPr>
                <a:t>s</a:t>
              </a:r>
              <a:r>
                <a:rPr lang="es-ES" sz="810" b="1" i="0" u="none" strike="noStrike" cap="none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atelitales</a:t>
              </a:r>
              <a:endParaRPr sz="810" b="1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 rot="-600000">
              <a:off x="2545677" y="1915255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6"/>
            <p:cNvSpPr txBox="1"/>
            <p:nvPr/>
          </p:nvSpPr>
          <p:spPr>
            <a:xfrm rot="-600000">
              <a:off x="2913397" y="1913996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3307438" y="1363563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6"/>
            <p:cNvSpPr txBox="1"/>
            <p:nvPr/>
          </p:nvSpPr>
          <p:spPr>
            <a:xfrm>
              <a:off x="3432859" y="1488984"/>
              <a:ext cx="605585" cy="605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Tabletas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6"/>
            <p:cNvSpPr/>
            <p:nvPr/>
          </p:nvSpPr>
          <p:spPr>
            <a:xfrm rot="1800000">
              <a:off x="2448835" y="2464472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6"/>
            <p:cNvSpPr txBox="1"/>
            <p:nvPr/>
          </p:nvSpPr>
          <p:spPr>
            <a:xfrm rot="1800000">
              <a:off x="2816555" y="2463213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3113754" y="2461996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6"/>
            <p:cNvSpPr txBox="1"/>
            <p:nvPr/>
          </p:nvSpPr>
          <p:spPr>
            <a:xfrm>
              <a:off x="3239175" y="2587417"/>
              <a:ext cx="605585" cy="605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Radio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 rot="4200000">
              <a:off x="2021620" y="2822948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6"/>
            <p:cNvSpPr txBox="1"/>
            <p:nvPr/>
          </p:nvSpPr>
          <p:spPr>
            <a:xfrm rot="4200000">
              <a:off x="2389340" y="2821689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259324" y="3178948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6"/>
            <p:cNvSpPr txBox="1"/>
            <p:nvPr/>
          </p:nvSpPr>
          <p:spPr>
            <a:xfrm>
              <a:off x="2384745" y="3304369"/>
              <a:ext cx="605585" cy="605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 rot="6600000">
              <a:off x="1463931" y="2822948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6"/>
            <p:cNvSpPr txBox="1"/>
            <p:nvPr/>
          </p:nvSpPr>
          <p:spPr>
            <a:xfrm rot="-4200000">
              <a:off x="1831651" y="2821689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143946" y="3178948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6"/>
            <p:cNvSpPr txBox="1"/>
            <p:nvPr/>
          </p:nvSpPr>
          <p:spPr>
            <a:xfrm>
              <a:off x="1152536" y="3304369"/>
              <a:ext cx="841128" cy="605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Videoproyector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 rot="9000000">
              <a:off x="1036716" y="2464472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6"/>
            <p:cNvSpPr txBox="1"/>
            <p:nvPr/>
          </p:nvSpPr>
          <p:spPr>
            <a:xfrm rot="-1800000">
              <a:off x="1404436" y="2463213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95828" y="2377721"/>
              <a:ext cx="1050000" cy="940800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95826" y="2612671"/>
              <a:ext cx="10500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endParaRPr sz="81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Videoconferencia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 rot="-10200000">
              <a:off x="939874" y="1915255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6"/>
            <p:cNvSpPr txBox="1"/>
            <p:nvPr/>
          </p:nvSpPr>
          <p:spPr>
            <a:xfrm rot="600000">
              <a:off x="1307594" y="1913996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95832" y="1363563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6"/>
            <p:cNvSpPr txBox="1"/>
            <p:nvPr/>
          </p:nvSpPr>
          <p:spPr>
            <a:xfrm>
              <a:off x="53326" y="1488996"/>
              <a:ext cx="898800" cy="60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Teleconferencia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6"/>
            <p:cNvSpPr/>
            <p:nvPr/>
          </p:nvSpPr>
          <p:spPr>
            <a:xfrm rot="-7800000">
              <a:off x="1218719" y="1432282"/>
              <a:ext cx="774146" cy="36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25400" cap="flat" cmpd="sng">
              <a:solidFill>
                <a:srgbClr val="3867B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6"/>
            <p:cNvSpPr txBox="1"/>
            <p:nvPr/>
          </p:nvSpPr>
          <p:spPr>
            <a:xfrm rot="3000000">
              <a:off x="1586439" y="1431023"/>
              <a:ext cx="38707" cy="387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Open Sans"/>
                <a:buNone/>
              </a:pPr>
              <a:endParaRPr sz="500" b="0" i="0" u="none" strike="noStrike" cap="none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653522" y="397616"/>
              <a:ext cx="856427" cy="856427"/>
            </a:xfrm>
            <a:prstGeom prst="ellipse">
              <a:avLst/>
            </a:prstGeom>
            <a:solidFill>
              <a:srgbClr val="4783F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6"/>
            <p:cNvSpPr txBox="1"/>
            <p:nvPr/>
          </p:nvSpPr>
          <p:spPr>
            <a:xfrm>
              <a:off x="778943" y="523037"/>
              <a:ext cx="605585" cy="605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10"/>
                <a:buFont typeface="Arial"/>
                <a:buNone/>
              </a:pPr>
              <a:r>
                <a:rPr lang="es-ES" sz="810" b="1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Televisión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 dirty="0">
                <a:latin typeface="Calibri"/>
                <a:ea typeface="Calibri"/>
                <a:cs typeface="Calibri"/>
                <a:sym typeface="Calibri"/>
              </a:rPr>
              <a:t>Amenazas y vulnerabilidades</a:t>
            </a:r>
            <a:endParaRPr dirty="0"/>
          </a:p>
        </p:txBody>
      </p:sp>
      <p:sp>
        <p:nvSpPr>
          <p:cNvPr id="410" name="Google Shape;410;p37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1800"/>
              <a:buChar char="▪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Deberían eliminarse, minimizarse, mitigarse y planificarse para mantener la seguridad del personal: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Interrupción del suministro eléctrico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Ataque físico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Fuego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Interrupción de las telecomunicaciones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Factores ambientales (calefacción y aire acondicionado)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–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Desastres climáticos o naturales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•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Inundación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Char char="•"/>
            </a:pPr>
            <a:r>
              <a:rPr lang="es-ES" sz="1800" b="0" i="0" u="none" strike="noStrike" dirty="0">
                <a:latin typeface="Calibri"/>
                <a:ea typeface="Calibri"/>
                <a:cs typeface="Calibri"/>
                <a:sym typeface="Calibri"/>
              </a:rPr>
              <a:t>Terremotos</a:t>
            </a:r>
            <a:endParaRPr dirty="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  <a:p>
            <a:pPr marL="230188" lvl="0" indent="-1158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A7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 dirty="0">
                <a:latin typeface="Calibri"/>
                <a:ea typeface="Calibri"/>
                <a:cs typeface="Calibri"/>
                <a:sym typeface="Calibri"/>
              </a:rPr>
              <a:t>Consideraciones finales</a:t>
            </a:r>
            <a:endParaRPr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body" idx="1"/>
          </p:nvPr>
        </p:nvSpPr>
        <p:spPr>
          <a:xfrm>
            <a:off x="457200" y="1007109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Nunca se insistirá lo suficiente sobre la importancia de un SGI o una estructura de respuesta similar para uso interno de la organización y la coordinación con los colaboradores externos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flexibilidad y la adaptación de la estructura y las operaciones de respuesta son fundamentales para la mejora continua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La preparación anticipada, que incluye la capacitación del personal nuevo y la realización de simulacros, garantiza una respuesta mucho más eficaz y eficiente cuando se produce una emergencia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Sin embargo, incluso el establecimiento "justo a tiempo" de una estructura de SGI o de un COE puede ser beneficioso durante emergencias como la de COVID-19</a:t>
            </a:r>
            <a:endParaRPr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¿Qué es un COE?</a:t>
            </a:r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sz="2400" b="1" i="0" u="none" strike="noStrike" dirty="0">
                <a:solidFill>
                  <a:srgbClr val="2D2C2C"/>
                </a:solidFill>
                <a:latin typeface="Arial"/>
                <a:ea typeface="Arial"/>
                <a:cs typeface="Arial"/>
                <a:sym typeface="Arial"/>
              </a:rPr>
              <a:t>El lugar físico en el que normalmente tiene lugar la coordinación de la información y de los recursos para apoyar las actividades de gestión de </a:t>
            </a:r>
            <a:endParaRPr sz="2400" b="1" i="0" u="none" strike="noStrike" dirty="0">
              <a:solidFill>
                <a:srgbClr val="2D2C2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-ES" sz="2400" b="1" i="0" u="none" strike="noStrike" dirty="0">
                <a:solidFill>
                  <a:srgbClr val="2D2C2C"/>
                </a:solidFill>
                <a:latin typeface="Arial"/>
                <a:ea typeface="Arial"/>
                <a:cs typeface="Arial"/>
                <a:sym typeface="Arial"/>
              </a:rPr>
              <a:t>incidentes.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¿Por qué tener un COE?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Para apoyar a los responsables de la toma de decisiones en el cumplimiento de sus tareas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Para generar la capacidad de recibir, analizar, mostrar y supervisar información 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Para poder identificar, organizar, desplegar y rastrear los recursos 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Para poder comunicarse, colaborar y coordinar desde un lugar centralizado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Todas estas acciones son fundamentales para dar una respuesta eficaz a la COVID-19.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¿Por qué tener un COE?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Para responder a la COVID-19, los COE pueden: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Rastrear y analizar los datos epidemiológicos de múltiples fuentes; es decir, los resultados de laboratorio, la información para la vigilancia de los contactos, los datos de los ingresos hospitalarios, etc.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Supervisar y rastrear las asignaciones de recursos, incluyendo los equipos de pruebas, los EPP y el personal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Proporcionar mensajes operacionales y de riesgo público centralizados y coordinados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¿Qué hace un COE?</a:t>
            </a: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body" idx="1"/>
          </p:nvPr>
        </p:nvSpPr>
        <p:spPr>
          <a:xfrm>
            <a:off x="457200" y="1095504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 responsable de la visión general estratégica u operacional de la respuesta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Generalmente, no controla directamente los recursos del área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Entre las funciones habituales se incluyen: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/>
              <a:t>R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ecopilar y analizar la información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/>
              <a:t>T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omar decisiones que protejan la vida y la propiedad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/>
              <a:t>M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antener la continuidad de la organización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/>
              <a:t>D</a:t>
            </a: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ifundir las decisiones a todos los organismos y personas interesadas 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En la mayoría de los COE hay una persona a cargo, y es el Gerente de Emergencias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Principios organizativos de los COE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Ofrece una estructura de gestión que da lugar a mejores decisiones y a un uso más eficaz de los recursos disponibles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Diseñado para incidentes y respuestas que pueden involucrar a múltiples organismos y jurisdicciones políticas.  </a:t>
            </a:r>
            <a:endParaRPr dirty="0"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Debe ser modular: capaz de expandirse o contraerse conforme el incidente crece o termina</a:t>
            </a:r>
            <a:endParaRPr dirty="0"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r>
              <a:rPr lang="es-ES" sz="2000" b="0" i="0" u="none" strike="noStrike" dirty="0">
                <a:latin typeface="Calibri"/>
                <a:ea typeface="Calibri"/>
                <a:cs typeface="Calibri"/>
                <a:sym typeface="Calibri"/>
              </a:rPr>
              <a:t>Estas características son esenciales para la naturaleza dinámica, politizada y de alto impacto de la respuesta a la COVID-19.</a:t>
            </a:r>
            <a:endParaRPr dirty="0"/>
          </a:p>
          <a:p>
            <a:pPr marL="230188" lvl="0" indent="-103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Principios organizativos de los COE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457200" y="1158875"/>
            <a:ext cx="8158294" cy="334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0188" lvl="0" indent="-2301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Uno de los sistemas de gestión reconocidos mundialmente es el Sistema de Gestión de Incidentes (SGI)</a:t>
            </a:r>
            <a:endParaRPr/>
          </a:p>
          <a:p>
            <a:pPr marL="230188" lvl="0" indent="-2301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▪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Estructura básica: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Liderazgo (Gerente de Emergencias o Incidentes)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Cuatro secciones: Planificación, Operaciones, Logística y Finanzas/Administración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A71"/>
              </a:buClr>
              <a:buSzPts val="2000"/>
              <a:buChar char="–"/>
            </a:pPr>
            <a:r>
              <a:rPr lang="es-ES" sz="2000" b="0" i="0" u="none" strike="noStrike">
                <a:latin typeface="Calibri"/>
                <a:ea typeface="Calibri"/>
                <a:cs typeface="Calibri"/>
                <a:sym typeface="Calibri"/>
              </a:rPr>
              <a:t>Personal de Gestión o Mando: Funcionario de Seguridad, Funcionario de Enlace (también llamado Funcionario de Vinculación con colaboradores), Funcionario de Información Pública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447869" y="205979"/>
            <a:ext cx="8229600" cy="68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800" b="1" i="0" u="none" strike="noStrike">
                <a:latin typeface="Calibri"/>
                <a:ea typeface="Calibri"/>
                <a:cs typeface="Calibri"/>
                <a:sym typeface="Calibri"/>
              </a:rPr>
              <a:t>Estructura básica del SGI</a:t>
            </a:r>
            <a:endParaRPr/>
          </a:p>
        </p:txBody>
      </p:sp>
      <p:cxnSp>
        <p:nvCxnSpPr>
          <p:cNvPr id="195" name="Google Shape;195;p20"/>
          <p:cNvCxnSpPr>
            <a:stCxn id="196" idx="2"/>
          </p:cNvCxnSpPr>
          <p:nvPr/>
        </p:nvCxnSpPr>
        <p:spPr>
          <a:xfrm>
            <a:off x="4584700" y="1893077"/>
            <a:ext cx="0" cy="11175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7" name="Google Shape;197;p20"/>
          <p:cNvCxnSpPr/>
          <p:nvPr/>
        </p:nvCxnSpPr>
        <p:spPr>
          <a:xfrm>
            <a:off x="1222705" y="3013917"/>
            <a:ext cx="0" cy="266189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8" name="Google Shape;198;p20"/>
          <p:cNvCxnSpPr/>
          <p:nvPr/>
        </p:nvCxnSpPr>
        <p:spPr>
          <a:xfrm>
            <a:off x="3426552" y="3019821"/>
            <a:ext cx="0" cy="243014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99" name="Google Shape;199;p20"/>
          <p:cNvCxnSpPr/>
          <p:nvPr/>
        </p:nvCxnSpPr>
        <p:spPr>
          <a:xfrm>
            <a:off x="5576046" y="3013917"/>
            <a:ext cx="0" cy="25433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200" name="Google Shape;200;p20"/>
          <p:cNvCxnSpPr/>
          <p:nvPr/>
        </p:nvCxnSpPr>
        <p:spPr>
          <a:xfrm>
            <a:off x="7730690" y="3012929"/>
            <a:ext cx="0" cy="266189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96" name="Google Shape;196;p20"/>
          <p:cNvSpPr/>
          <p:nvPr/>
        </p:nvSpPr>
        <p:spPr>
          <a:xfrm>
            <a:off x="2590800" y="1105677"/>
            <a:ext cx="3987800" cy="7874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Gerente de Incidentes/Emergencias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394446" y="3239277"/>
            <a:ext cx="1828800" cy="725151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528046" y="3239277"/>
            <a:ext cx="1828800" cy="725151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Operaciones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4648200" y="3239277"/>
            <a:ext cx="1828800" cy="725151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Logística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6781800" y="3239275"/>
            <a:ext cx="2173800" cy="725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Finanzas/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0"/>
          <p:cNvCxnSpPr/>
          <p:nvPr/>
        </p:nvCxnSpPr>
        <p:spPr>
          <a:xfrm>
            <a:off x="1213058" y="3019821"/>
            <a:ext cx="6512530" cy="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206" name="Google Shape;206;p20"/>
          <p:cNvCxnSpPr>
            <a:endCxn id="207" idx="1"/>
          </p:cNvCxnSpPr>
          <p:nvPr/>
        </p:nvCxnSpPr>
        <p:spPr>
          <a:xfrm>
            <a:off x="4572000" y="2316525"/>
            <a:ext cx="2057400" cy="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07" name="Google Shape;207;p20"/>
          <p:cNvSpPr/>
          <p:nvPr/>
        </p:nvSpPr>
        <p:spPr>
          <a:xfrm>
            <a:off x="6629400" y="1893075"/>
            <a:ext cx="2057400" cy="8469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de Gestión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1485</Words>
  <Application>Microsoft Office PowerPoint</Application>
  <PresentationFormat>Presentación en pantalla (16:9)</PresentationFormat>
  <Paragraphs>233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Calibri</vt:lpstr>
      <vt:lpstr>Noto Sans Symbols</vt:lpstr>
      <vt:lpstr>Arial</vt:lpstr>
      <vt:lpstr>Courier New</vt:lpstr>
      <vt:lpstr>Open Sans</vt:lpstr>
      <vt:lpstr>Master</vt:lpstr>
      <vt:lpstr>Establecimiento y puesta en marcha de un Centro de Operaciones en Emergencia para apoyar la respuesta a la COVID-19</vt:lpstr>
      <vt:lpstr>Objetivos</vt:lpstr>
      <vt:lpstr>¿Qué es un COE?</vt:lpstr>
      <vt:lpstr>¿Por qué tener un COE?</vt:lpstr>
      <vt:lpstr>¿Por qué tener un COE?</vt:lpstr>
      <vt:lpstr>¿Qué hace un COE?</vt:lpstr>
      <vt:lpstr>Principios organizativos de los COE</vt:lpstr>
      <vt:lpstr>Principios organizativos de los COE</vt:lpstr>
      <vt:lpstr>Estructura básica del SGI</vt:lpstr>
      <vt:lpstr>Estructura del SGI *puede ampliarse según sea necesario*</vt:lpstr>
      <vt:lpstr>Estructura del SGI</vt:lpstr>
      <vt:lpstr>Creación de un COE</vt:lpstr>
      <vt:lpstr>Priorización</vt:lpstr>
      <vt:lpstr>Definir la misión del COE</vt:lpstr>
      <vt:lpstr>Definir la misión del COE</vt:lpstr>
      <vt:lpstr>Comunicaciones</vt:lpstr>
      <vt:lpstr>Enfoque operativo</vt:lpstr>
      <vt:lpstr>Diseño organizativo</vt:lpstr>
      <vt:lpstr>Notificación de la respuesta</vt:lpstr>
      <vt:lpstr>Consideraciones sobre el diseño de las instalaciones</vt:lpstr>
      <vt:lpstr>Ubicación</vt:lpstr>
      <vt:lpstr>Tamaño</vt:lpstr>
      <vt:lpstr>Trazado</vt:lpstr>
      <vt:lpstr>Uso de las instalaciones</vt:lpstr>
      <vt:lpstr>Tecnología</vt:lpstr>
      <vt:lpstr>Amenazas y vulnerabilidades</vt:lpstr>
      <vt:lpstr>Consideraciones finales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Establecimiento y puesta en marcha de un Centro de Operaciones en Emergencia para apoyar la respuesta a la COVID-19</dc:title>
  <dc:creator>Elena Sanjosé</dc:creator>
  <cp:lastModifiedBy>Elena Sanjosé</cp:lastModifiedBy>
  <cp:revision>6</cp:revision>
  <dcterms:modified xsi:type="dcterms:W3CDTF">2020-10-05T14:22:32Z</dcterms:modified>
</cp:coreProperties>
</file>