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2"/>
    <a:srgbClr val="FFFFFF"/>
    <a:srgbClr val="867875"/>
    <a:srgbClr val="C6BCB6"/>
    <a:srgbClr val="F9F9F9"/>
    <a:srgbClr val="6BABE5"/>
    <a:srgbClr val="8EF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79388" autoAdjust="0"/>
  </p:normalViewPr>
  <p:slideViewPr>
    <p:cSldViewPr snapToGrid="0">
      <p:cViewPr varScale="1">
        <p:scale>
          <a:sx n="76" d="100"/>
          <a:sy n="76" d="100"/>
        </p:scale>
        <p:origin x="10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D27-B3B2-EF40-B4C8-BAF11DFF36E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CEFE-AE7B-034E-9D0A-01BAE4A2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ADF1-50F8-4DD8-81B9-F0C97917D69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i/item/WHO-2019-nCoV-Country-IAR-templates-presentation-2021.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who.int/publications/i/item/WHO-2019-nCoV-Country_IAR-2020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idemic-em.org/case-studies/" TargetMode="External"/><Relationship Id="rId5" Type="http://schemas.openxmlformats.org/officeDocument/2006/relationships/hyperlink" Target="https://doi.org/10.1016/S2214-109X(21)00078-4" TargetMode="External"/><Relationship Id="rId4" Type="http://schemas.openxmlformats.org/officeDocument/2006/relationships/hyperlink" Target="https://extranet.who.int/sph/intra-action-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/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21688" y="1315233"/>
            <a:ext cx="748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Revisando</a:t>
            </a:r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el</a:t>
            </a:r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Desempeño</a:t>
            </a:r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 Durante las </a:t>
            </a:r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Operaciones</a:t>
            </a:r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 de Respuesta:</a:t>
            </a:r>
          </a:p>
          <a:p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Evaluación</a:t>
            </a:r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 Interna Durante la </a:t>
            </a:r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Aplicación</a:t>
            </a:r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 de </a:t>
            </a:r>
            <a:r>
              <a:rPr lang="en-US" altLang="en-US" sz="4400" dirty="0" err="1">
                <a:solidFill>
                  <a:schemeClr val="bg2"/>
                </a:solidFill>
                <a:latin typeface="Georgia" panose="02040502050405020303" pitchFamily="18" charset="0"/>
              </a:rPr>
              <a:t>Medidas</a:t>
            </a:r>
            <a:endParaRPr lang="en-US" altLang="en-US" sz="4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Paso 1: ¿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Qué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salió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bien? ¿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Qué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salió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mal? </a:t>
            </a: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(</a:t>
            </a:r>
            <a:r>
              <a:rPr lang="en-US" sz="3500" i="1" dirty="0" err="1">
                <a:solidFill>
                  <a:srgbClr val="002D62"/>
                </a:solidFill>
                <a:latin typeface="Georgia" panose="02040502050405020303" pitchFamily="18" charset="0"/>
              </a:rPr>
              <a:t>continuación</a:t>
            </a:r>
            <a:r>
              <a:rPr lang="en-US" sz="3500" i="1" dirty="0">
                <a:solidFill>
                  <a:srgbClr val="002D62"/>
                </a:solidFill>
                <a:latin typeface="Georgia" panose="02040502050405020303" pitchFamily="18" charset="0"/>
              </a:rPr>
              <a:t>)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006A71"/>
              </a:buClr>
            </a:pPr>
            <a:r>
              <a:rPr lang="en-US" sz="2800" dirty="0" err="1"/>
              <a:t>Recursos</a:t>
            </a:r>
            <a:endParaRPr lang="en-US" sz="2800" dirty="0"/>
          </a:p>
          <a:p>
            <a:pPr lvl="2">
              <a:buClr>
                <a:srgbClr val="006A71"/>
              </a:buClr>
            </a:pPr>
            <a:r>
              <a:rPr lang="en-US" sz="2500" dirty="0"/>
              <a:t>La </a:t>
            </a:r>
            <a:r>
              <a:rPr lang="en-US" sz="2500" dirty="0" err="1"/>
              <a:t>capacidad</a:t>
            </a:r>
            <a:r>
              <a:rPr lang="en-US" sz="2500" dirty="0"/>
              <a:t> de </a:t>
            </a:r>
            <a:r>
              <a:rPr lang="en-US" sz="2500" dirty="0" err="1"/>
              <a:t>los</a:t>
            </a:r>
            <a:r>
              <a:rPr lang="en-US" sz="2500" dirty="0"/>
              <a:t> </a:t>
            </a:r>
            <a:r>
              <a:rPr lang="en-US" sz="2500" dirty="0" err="1"/>
              <a:t>recursos</a:t>
            </a:r>
            <a:r>
              <a:rPr lang="en-US" sz="2500" dirty="0"/>
              <a:t> </a:t>
            </a:r>
            <a:r>
              <a:rPr lang="en-US" sz="2500" dirty="0" err="1"/>
              <a:t>humanos</a:t>
            </a:r>
            <a:endParaRPr lang="en-US" sz="2500" dirty="0"/>
          </a:p>
          <a:p>
            <a:pPr lvl="2">
              <a:buClr>
                <a:srgbClr val="006A71"/>
              </a:buClr>
            </a:pPr>
            <a:r>
              <a:rPr lang="en-US" sz="2500" dirty="0"/>
              <a:t>La </a:t>
            </a:r>
            <a:r>
              <a:rPr lang="en-US" sz="2500" dirty="0" err="1"/>
              <a:t>relevancia</a:t>
            </a:r>
            <a:r>
              <a:rPr lang="en-US" sz="2500" dirty="0"/>
              <a:t> de </a:t>
            </a:r>
            <a:r>
              <a:rPr lang="en-US" sz="2500" dirty="0" err="1"/>
              <a:t>los</a:t>
            </a:r>
            <a:r>
              <a:rPr lang="en-US" sz="2500" dirty="0"/>
              <a:t> planes y </a:t>
            </a:r>
            <a:r>
              <a:rPr lang="en-US" sz="2500" dirty="0" err="1"/>
              <a:t>procedimientos</a:t>
            </a:r>
            <a:endParaRPr lang="en-US" sz="2500" dirty="0"/>
          </a:p>
          <a:p>
            <a:pPr lvl="2">
              <a:buClr>
                <a:srgbClr val="006A71"/>
              </a:buClr>
            </a:pPr>
            <a:r>
              <a:rPr lang="en-US" sz="2500" dirty="0"/>
              <a:t>Los </a:t>
            </a:r>
            <a:r>
              <a:rPr lang="en-US" sz="2500" dirty="0" err="1"/>
              <a:t>requisitos</a:t>
            </a:r>
            <a:r>
              <a:rPr lang="en-US" sz="2500" dirty="0"/>
              <a:t> de </a:t>
            </a:r>
            <a:r>
              <a:rPr lang="en-US" sz="2500" dirty="0" err="1"/>
              <a:t>los</a:t>
            </a:r>
            <a:r>
              <a:rPr lang="en-US" sz="2500" dirty="0"/>
              <a:t> </a:t>
            </a:r>
            <a:r>
              <a:rPr lang="en-US" sz="2500" dirty="0" err="1"/>
              <a:t>recursos</a:t>
            </a:r>
            <a:r>
              <a:rPr lang="en-US" sz="2500" dirty="0"/>
              <a:t> </a:t>
            </a:r>
            <a:r>
              <a:rPr lang="en-US" sz="2500" dirty="0" err="1"/>
              <a:t>financieros</a:t>
            </a:r>
            <a:r>
              <a:rPr lang="en-US" sz="2500" dirty="0"/>
              <a:t> y </a:t>
            </a:r>
            <a:r>
              <a:rPr lang="en-US" sz="2500" dirty="0" err="1"/>
              <a:t>materiales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2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Paso 2: ¿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Qué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podemos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hacer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para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mejorar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la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respuesta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a COVID-19?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El Paso 2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discusión</a:t>
            </a:r>
            <a:r>
              <a:rPr lang="en-US" dirty="0"/>
              <a:t> previa, para </a:t>
            </a:r>
            <a:r>
              <a:rPr lang="en-US" b="1" i="1" dirty="0" err="1"/>
              <a:t>institucionalizar</a:t>
            </a:r>
            <a:r>
              <a:rPr lang="en-US" b="1" i="1" dirty="0"/>
              <a:t> las </a:t>
            </a:r>
            <a:r>
              <a:rPr lang="en-US" b="1" i="1" dirty="0" err="1"/>
              <a:t>mejores</a:t>
            </a:r>
            <a:r>
              <a:rPr lang="en-US" b="1" i="1" dirty="0"/>
              <a:t> </a:t>
            </a:r>
            <a:r>
              <a:rPr lang="en-US" b="1" i="1" dirty="0" err="1"/>
              <a:t>prácticas</a:t>
            </a:r>
            <a:r>
              <a:rPr lang="en-US" dirty="0"/>
              <a:t> y </a:t>
            </a:r>
            <a:r>
              <a:rPr lang="en-US" b="1" i="1" dirty="0" err="1"/>
              <a:t>superar</a:t>
            </a:r>
            <a:r>
              <a:rPr lang="en-US" b="1" i="1" dirty="0"/>
              <a:t> </a:t>
            </a:r>
            <a:r>
              <a:rPr lang="en-US" b="1" i="1" dirty="0" err="1"/>
              <a:t>los</a:t>
            </a:r>
            <a:r>
              <a:rPr lang="en-US" b="1" i="1" dirty="0"/>
              <a:t> </a:t>
            </a:r>
            <a:r>
              <a:rPr lang="en-US" b="1" i="1" dirty="0" err="1"/>
              <a:t>desafíos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un plan con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,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desafíos</a:t>
            </a:r>
            <a:r>
              <a:rPr lang="en-US" dirty="0"/>
              <a:t> </a:t>
            </a:r>
            <a:r>
              <a:rPr lang="en-US" dirty="0" err="1"/>
              <a:t>identificados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Se </a:t>
            </a:r>
            <a:r>
              <a:rPr lang="en-US" sz="2500" dirty="0" err="1"/>
              <a:t>debe</a:t>
            </a:r>
            <a:r>
              <a:rPr lang="en-US" sz="2500" dirty="0"/>
              <a:t> </a:t>
            </a:r>
            <a:r>
              <a:rPr lang="en-US" sz="2500" dirty="0" err="1"/>
              <a:t>construir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la base de </a:t>
            </a:r>
            <a:r>
              <a:rPr lang="en-US" sz="2500" dirty="0" err="1"/>
              <a:t>los</a:t>
            </a:r>
            <a:r>
              <a:rPr lang="en-US" sz="2500" dirty="0"/>
              <a:t> </a:t>
            </a:r>
            <a:r>
              <a:rPr lang="en-US" sz="2500" dirty="0" err="1"/>
              <a:t>factores</a:t>
            </a:r>
            <a:r>
              <a:rPr lang="en-US" sz="2500" dirty="0"/>
              <a:t> </a:t>
            </a:r>
            <a:r>
              <a:rPr lang="en-US" sz="2500" dirty="0" err="1"/>
              <a:t>habilitantes</a:t>
            </a:r>
            <a:r>
              <a:rPr lang="en-US" sz="2500" dirty="0"/>
              <a:t>, y </a:t>
            </a:r>
            <a:r>
              <a:rPr lang="en-US" sz="2500" dirty="0" err="1"/>
              <a:t>abordar</a:t>
            </a:r>
            <a:r>
              <a:rPr lang="en-US" sz="2500" dirty="0"/>
              <a:t> </a:t>
            </a:r>
            <a:r>
              <a:rPr lang="en-US" sz="2500" dirty="0" err="1"/>
              <a:t>los</a:t>
            </a:r>
            <a:r>
              <a:rPr lang="en-US" sz="2500" dirty="0"/>
              <a:t> </a:t>
            </a:r>
            <a:r>
              <a:rPr lang="en-US" sz="2500" dirty="0" err="1"/>
              <a:t>factores</a:t>
            </a:r>
            <a:r>
              <a:rPr lang="en-US" sz="2500" dirty="0"/>
              <a:t> </a:t>
            </a:r>
            <a:r>
              <a:rPr lang="en-US" sz="2500" dirty="0" err="1"/>
              <a:t>limitantes</a:t>
            </a:r>
            <a:r>
              <a:rPr lang="en-US" sz="250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Las </a:t>
            </a:r>
            <a:r>
              <a:rPr lang="en-US" sz="2500" dirty="0" err="1"/>
              <a:t>actividades</a:t>
            </a:r>
            <a:r>
              <a:rPr lang="en-US" sz="2500" dirty="0"/>
              <a:t> </a:t>
            </a:r>
            <a:r>
              <a:rPr lang="en-US" sz="2500" dirty="0" err="1"/>
              <a:t>deben</a:t>
            </a:r>
            <a:r>
              <a:rPr lang="en-US" sz="2500" dirty="0"/>
              <a:t> ser </a:t>
            </a:r>
            <a:r>
              <a:rPr lang="en-US" sz="2500" dirty="0" err="1"/>
              <a:t>prácticas</a:t>
            </a:r>
            <a:r>
              <a:rPr lang="en-US" sz="2500" dirty="0"/>
              <a:t> y </a:t>
            </a:r>
            <a:r>
              <a:rPr lang="en-US" sz="2500" dirty="0" err="1"/>
              <a:t>realistas</a:t>
            </a:r>
            <a:r>
              <a:rPr lang="en-US" sz="2500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No </a:t>
            </a:r>
            <a:r>
              <a:rPr lang="en-US" sz="2500" dirty="0" err="1"/>
              <a:t>toda</a:t>
            </a:r>
            <a:r>
              <a:rPr lang="en-US" sz="2500" dirty="0"/>
              <a:t> major </a:t>
            </a:r>
            <a:r>
              <a:rPr lang="en-US" sz="2500" dirty="0" err="1"/>
              <a:t>práctica</a:t>
            </a:r>
            <a:r>
              <a:rPr lang="en-US" sz="2500" dirty="0"/>
              <a:t>, </a:t>
            </a:r>
            <a:r>
              <a:rPr lang="en-US" sz="2500" dirty="0" err="1"/>
              <a:t>ni</a:t>
            </a:r>
            <a:r>
              <a:rPr lang="en-US" sz="2500" dirty="0"/>
              <a:t> </a:t>
            </a:r>
            <a:r>
              <a:rPr lang="en-US" sz="2500" dirty="0" err="1"/>
              <a:t>todo</a:t>
            </a:r>
            <a:r>
              <a:rPr lang="en-US" sz="2500" dirty="0"/>
              <a:t> </a:t>
            </a:r>
            <a:r>
              <a:rPr lang="en-US" sz="2500" dirty="0" err="1"/>
              <a:t>desafío</a:t>
            </a:r>
            <a:r>
              <a:rPr lang="en-US" sz="2500" dirty="0"/>
              <a:t>, </a:t>
            </a:r>
            <a:r>
              <a:rPr lang="en-US" sz="2500" dirty="0" err="1"/>
              <a:t>requiere</a:t>
            </a:r>
            <a:r>
              <a:rPr lang="en-US" sz="2500" dirty="0"/>
              <a:t> </a:t>
            </a:r>
            <a:r>
              <a:rPr lang="en-US" sz="2500" dirty="0" err="1"/>
              <a:t>una</a:t>
            </a:r>
            <a:r>
              <a:rPr lang="en-US" sz="2500" dirty="0"/>
              <a:t> </a:t>
            </a:r>
            <a:r>
              <a:rPr lang="en-US" sz="2500" dirty="0" err="1"/>
              <a:t>actividad</a:t>
            </a:r>
            <a:r>
              <a:rPr lang="en-US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512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Paso 3: El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camino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a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seguir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 Paso 3 </a:t>
            </a:r>
            <a:r>
              <a:rPr lang="en-GB" dirty="0" err="1"/>
              <a:t>determina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futuro</a:t>
            </a:r>
            <a:r>
              <a:rPr lang="en-GB" dirty="0"/>
              <a:t> de las </a:t>
            </a:r>
            <a:r>
              <a:rPr lang="en-GB" dirty="0" err="1"/>
              <a:t>respuestas</a:t>
            </a:r>
            <a:r>
              <a:rPr lang="en-GB" dirty="0"/>
              <a:t> a COVID-19.  </a:t>
            </a:r>
            <a:r>
              <a:rPr lang="en-GB" dirty="0" err="1"/>
              <a:t>Esto</a:t>
            </a:r>
            <a:r>
              <a:rPr lang="en-GB" dirty="0"/>
              <a:t> </a:t>
            </a:r>
            <a:r>
              <a:rPr lang="en-GB" dirty="0" err="1"/>
              <a:t>dependerá</a:t>
            </a:r>
            <a:r>
              <a:rPr lang="en-GB" dirty="0"/>
              <a:t> de:</a:t>
            </a:r>
          </a:p>
          <a:p>
            <a:pPr lvl="1"/>
            <a:r>
              <a:rPr lang="en-GB" sz="2500" dirty="0"/>
              <a:t>La </a:t>
            </a:r>
            <a:r>
              <a:rPr lang="en-GB" sz="2500" dirty="0" err="1"/>
              <a:t>identificación</a:t>
            </a:r>
            <a:r>
              <a:rPr lang="en-GB" sz="2500" dirty="0"/>
              <a:t> de lo que se </a:t>
            </a:r>
            <a:r>
              <a:rPr lang="en-GB" sz="2500" dirty="0" err="1"/>
              <a:t>puede</a:t>
            </a:r>
            <a:r>
              <a:rPr lang="en-GB" sz="2500" dirty="0"/>
              <a:t> </a:t>
            </a:r>
            <a:r>
              <a:rPr lang="en-GB" sz="2500" dirty="0" err="1"/>
              <a:t>hacer</a:t>
            </a:r>
            <a:r>
              <a:rPr lang="en-GB" sz="2500" dirty="0"/>
              <a:t> </a:t>
            </a:r>
            <a:r>
              <a:rPr lang="en-GB" sz="2500" b="1" i="1" dirty="0" err="1"/>
              <a:t>inmediatamente</a:t>
            </a:r>
            <a:r>
              <a:rPr lang="en-GB" sz="2500" b="1" i="1" dirty="0"/>
              <a:t> </a:t>
            </a:r>
            <a:r>
              <a:rPr lang="en-GB" sz="2500" dirty="0"/>
              <a:t>para </a:t>
            </a:r>
            <a:r>
              <a:rPr lang="en-GB" sz="2500" dirty="0" err="1"/>
              <a:t>mejorar</a:t>
            </a:r>
            <a:r>
              <a:rPr lang="en-GB" sz="2500" dirty="0"/>
              <a:t> las </a:t>
            </a:r>
            <a:r>
              <a:rPr lang="en-GB" sz="2500" dirty="0" err="1"/>
              <a:t>respuestas</a:t>
            </a:r>
            <a:r>
              <a:rPr lang="en-GB" sz="2500" dirty="0"/>
              <a:t> </a:t>
            </a:r>
            <a:r>
              <a:rPr lang="en-GB" sz="2500" dirty="0" err="1"/>
              <a:t>en</a:t>
            </a:r>
            <a:r>
              <a:rPr lang="en-GB" sz="2500" dirty="0"/>
              <a:t> </a:t>
            </a:r>
            <a:r>
              <a:rPr lang="en-GB" sz="2500" dirty="0" err="1"/>
              <a:t>curso</a:t>
            </a:r>
            <a:r>
              <a:rPr lang="en-GB" sz="2500" dirty="0"/>
              <a:t>, y lo que se </a:t>
            </a:r>
            <a:r>
              <a:rPr lang="en-GB" sz="2500" dirty="0" err="1"/>
              <a:t>puede</a:t>
            </a:r>
            <a:r>
              <a:rPr lang="en-GB" sz="2500" dirty="0"/>
              <a:t> </a:t>
            </a:r>
            <a:r>
              <a:rPr lang="en-GB" sz="2500" dirty="0" err="1"/>
              <a:t>hacer</a:t>
            </a:r>
            <a:r>
              <a:rPr lang="en-GB" sz="2500" dirty="0"/>
              <a:t> a lo largo del </a:t>
            </a:r>
            <a:r>
              <a:rPr lang="en-GB" sz="2500" b="1" i="1" dirty="0" err="1"/>
              <a:t>mediano</a:t>
            </a:r>
            <a:r>
              <a:rPr lang="en-GB" sz="2500" b="1" i="1" dirty="0"/>
              <a:t> y largo </a:t>
            </a:r>
            <a:r>
              <a:rPr lang="en-GB" sz="2500" b="1" i="1" dirty="0" err="1"/>
              <a:t>plazo</a:t>
            </a:r>
            <a:r>
              <a:rPr lang="en-GB" sz="2500" dirty="0"/>
              <a:t>, para </a:t>
            </a:r>
            <a:r>
              <a:rPr lang="en-GB" sz="2500" dirty="0" err="1"/>
              <a:t>mejorar</a:t>
            </a:r>
            <a:r>
              <a:rPr lang="en-GB" sz="2500" dirty="0"/>
              <a:t> la </a:t>
            </a:r>
            <a:r>
              <a:rPr lang="en-GB" sz="2500" dirty="0" err="1"/>
              <a:t>respuesta</a:t>
            </a:r>
            <a:r>
              <a:rPr lang="en-GB" sz="2500" dirty="0"/>
              <a:t> </a:t>
            </a:r>
            <a:r>
              <a:rPr lang="en-GB" sz="2500" dirty="0" err="1"/>
              <a:t>futura</a:t>
            </a:r>
            <a:r>
              <a:rPr lang="en-GB" sz="2500" dirty="0"/>
              <a:t> a la </a:t>
            </a:r>
            <a:r>
              <a:rPr lang="en-GB" sz="2500" dirty="0" err="1"/>
              <a:t>próxima</a:t>
            </a:r>
            <a:r>
              <a:rPr lang="en-GB" sz="2500" dirty="0"/>
              <a:t> ola de COVID-19.</a:t>
            </a:r>
          </a:p>
          <a:p>
            <a:pPr lvl="1"/>
            <a:r>
              <a:rPr lang="en-GB" sz="2500" dirty="0"/>
              <a:t>El </a:t>
            </a:r>
            <a:r>
              <a:rPr lang="en-GB" sz="2500" dirty="0" err="1"/>
              <a:t>establecimiento</a:t>
            </a:r>
            <a:r>
              <a:rPr lang="en-GB" sz="2500" dirty="0"/>
              <a:t> de un </a:t>
            </a:r>
            <a:r>
              <a:rPr lang="en-GB" sz="2500" b="1" i="1" dirty="0" err="1"/>
              <a:t>equipo</a:t>
            </a:r>
            <a:r>
              <a:rPr lang="en-GB" sz="2500" b="1" i="1" dirty="0"/>
              <a:t> de </a:t>
            </a:r>
            <a:r>
              <a:rPr lang="en-GB" sz="2500" b="1" i="1" dirty="0" err="1"/>
              <a:t>seguimiento</a:t>
            </a:r>
            <a:r>
              <a:rPr lang="en-GB" sz="2500" dirty="0"/>
              <a:t> de la IAR.</a:t>
            </a:r>
          </a:p>
          <a:p>
            <a:pPr lvl="1"/>
            <a:r>
              <a:rPr lang="en-GB" sz="2500" dirty="0"/>
              <a:t>La </a:t>
            </a:r>
            <a:r>
              <a:rPr lang="en-GB" sz="2500" b="1" i="1" dirty="0" err="1"/>
              <a:t>documentación</a:t>
            </a:r>
            <a:r>
              <a:rPr lang="en-GB" sz="2500" b="1" i="1" dirty="0"/>
              <a:t> del </a:t>
            </a:r>
            <a:r>
              <a:rPr lang="en-GB" sz="2500" b="1" i="1" dirty="0" err="1"/>
              <a:t>progreso</a:t>
            </a:r>
            <a:r>
              <a:rPr lang="en-GB" sz="2500" b="1" i="1" dirty="0"/>
              <a:t> </a:t>
            </a:r>
            <a:r>
              <a:rPr lang="en-GB" sz="2500" dirty="0"/>
              <a:t>de la </a:t>
            </a:r>
            <a:r>
              <a:rPr lang="en-GB" sz="2500" dirty="0" err="1"/>
              <a:t>implementación</a:t>
            </a:r>
            <a:r>
              <a:rPr lang="en-GB" sz="2500" dirty="0"/>
              <a:t> de las </a:t>
            </a:r>
            <a:r>
              <a:rPr lang="en-GB" sz="2500" dirty="0" err="1"/>
              <a:t>recomendaciones</a:t>
            </a:r>
            <a:r>
              <a:rPr lang="en-GB" sz="2500" dirty="0"/>
              <a:t> y la </a:t>
            </a:r>
            <a:r>
              <a:rPr lang="en-GB" sz="2500" dirty="0" err="1"/>
              <a:t>finalización</a:t>
            </a:r>
            <a:r>
              <a:rPr lang="en-GB" sz="2500" dirty="0"/>
              <a:t> de las </a:t>
            </a:r>
            <a:r>
              <a:rPr lang="en-GB" sz="2500" dirty="0" err="1"/>
              <a:t>actividades</a:t>
            </a:r>
            <a:r>
              <a:rPr lang="en-GB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3961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3E44E7-A4ED-524E-ADFD-5D42E4AC721B}"/>
              </a:ext>
            </a:extLst>
          </p:cNvPr>
          <p:cNvSpPr/>
          <p:nvPr/>
        </p:nvSpPr>
        <p:spPr>
          <a:xfrm>
            <a:off x="142423" y="0"/>
            <a:ext cx="12292739" cy="68580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867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102066" y="3244490"/>
            <a:ext cx="6858000" cy="3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Georgetown Center for Global Health Science &amp; Security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Referencias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OMS (2020). </a:t>
            </a:r>
            <a:r>
              <a:rPr lang="en-US" i="1" dirty="0">
                <a:solidFill>
                  <a:schemeClr val="bg1"/>
                </a:solidFill>
              </a:rPr>
              <a:t>Guidance for conducting a country COVID-19 intra-action review (IAR)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Orientación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realizar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evaluación</a:t>
            </a:r>
            <a:r>
              <a:rPr lang="en-US" dirty="0">
                <a:solidFill>
                  <a:schemeClr val="bg1"/>
                </a:solidFill>
              </a:rPr>
              <a:t> interna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para COVID-19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país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en-US" dirty="0">
                <a:hlinkClick r:id="rId2"/>
              </a:rPr>
              <a:t>https://www.who.int/publications/i/item/WHO-2019-nCoV-Country_IAR-2020.1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OMS (2021). </a:t>
            </a:r>
            <a:r>
              <a:rPr lang="en-US" i="1" dirty="0">
                <a:solidFill>
                  <a:schemeClr val="bg1"/>
                </a:solidFill>
              </a:rPr>
              <a:t>Tool 4. Presentation template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Herramienta</a:t>
            </a:r>
            <a:r>
              <a:rPr lang="en-US" dirty="0">
                <a:solidFill>
                  <a:schemeClr val="bg1"/>
                </a:solidFill>
              </a:rPr>
              <a:t> 4. Plantilla de </a:t>
            </a:r>
            <a:r>
              <a:rPr lang="en-US" dirty="0" err="1">
                <a:solidFill>
                  <a:schemeClr val="bg1"/>
                </a:solidFill>
              </a:rPr>
              <a:t>presentación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en-US" dirty="0">
                <a:hlinkClick r:id="rId3"/>
              </a:rPr>
              <a:t>https://www.who.int/publications/i/item/WHO-2019-nCoV-Country-IAR-templates-presentation-2021.1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OMS (2021). </a:t>
            </a:r>
            <a:r>
              <a:rPr lang="en-US" i="1" dirty="0">
                <a:solidFill>
                  <a:schemeClr val="bg1"/>
                </a:solidFill>
              </a:rPr>
              <a:t>Intra-Action Review: A Video Overview.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Reseñas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evaluaciones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: Una </a:t>
            </a:r>
            <a:r>
              <a:rPr lang="en-US" dirty="0" err="1">
                <a:solidFill>
                  <a:schemeClr val="bg1"/>
                </a:solidFill>
              </a:rPr>
              <a:t>reseña</a:t>
            </a:r>
            <a:r>
              <a:rPr lang="en-US">
                <a:solidFill>
                  <a:schemeClr val="bg1"/>
                </a:solidFill>
              </a:rPr>
              <a:t> de </a:t>
            </a:r>
            <a:r>
              <a:rPr lang="en-US" dirty="0">
                <a:solidFill>
                  <a:schemeClr val="bg1"/>
                </a:solidFill>
              </a:rPr>
              <a:t>video]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4"/>
              </a:rPr>
              <a:t>https://extranet.who.int/sph/intra-action-review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Greiner, A et al. (2021). </a:t>
            </a:r>
            <a:r>
              <a:rPr lang="en-US" i="1" dirty="0">
                <a:solidFill>
                  <a:schemeClr val="bg1"/>
                </a:solidFill>
              </a:rPr>
              <a:t>COVID-19 intra-action reviews: potential for a sustained response plan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Reseñas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evaluaciones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para COVID-19: La </a:t>
            </a:r>
            <a:r>
              <a:rPr lang="en-US" dirty="0" err="1">
                <a:solidFill>
                  <a:schemeClr val="bg1"/>
                </a:solidFill>
              </a:rPr>
              <a:t>posibilidad</a:t>
            </a:r>
            <a:r>
              <a:rPr lang="en-US" dirty="0">
                <a:solidFill>
                  <a:schemeClr val="bg1"/>
                </a:solidFill>
              </a:rPr>
              <a:t> de un plan de </a:t>
            </a:r>
            <a:r>
              <a:rPr lang="en-US" dirty="0" err="1">
                <a:solidFill>
                  <a:schemeClr val="bg1"/>
                </a:solidFill>
              </a:rPr>
              <a:t>respuesta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prolongado</a:t>
            </a:r>
            <a:r>
              <a:rPr lang="en-US" dirty="0">
                <a:solidFill>
                  <a:schemeClr val="bg1"/>
                </a:solidFill>
              </a:rPr>
              <a:t>]. </a:t>
            </a:r>
            <a:r>
              <a:rPr lang="en-US" i="1" dirty="0">
                <a:solidFill>
                  <a:schemeClr val="bg1"/>
                </a:solidFill>
              </a:rPr>
              <a:t>Lancet Global Health 9(5), E594. </a:t>
            </a:r>
            <a:r>
              <a:rPr lang="en-US" dirty="0">
                <a:hlinkClick r:id="rId5"/>
              </a:rPr>
              <a:t>https://doi.org/10.1016/S2214-109X(21)00078-4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Houser, R (2021).</a:t>
            </a:r>
            <a:r>
              <a:rPr lang="en-US" i="1" dirty="0">
                <a:solidFill>
                  <a:schemeClr val="bg1"/>
                </a:solidFill>
              </a:rPr>
              <a:t> Intra Action Reviews as a New Tool in Public Health Emergency Management and Pandemic Response: A Summary of Uses and Applications, 2020-2021 </a:t>
            </a:r>
            <a:r>
              <a:rPr lang="en-US" dirty="0">
                <a:solidFill>
                  <a:schemeClr val="bg1"/>
                </a:solidFill>
              </a:rPr>
              <a:t>[Las </a:t>
            </a:r>
            <a:r>
              <a:rPr lang="en-US" dirty="0" err="1">
                <a:solidFill>
                  <a:schemeClr val="bg1"/>
                </a:solidFill>
              </a:rPr>
              <a:t>reseñas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evaluaciones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herramienta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manejo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emergencias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salud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pública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respuestas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pandemias</a:t>
            </a:r>
            <a:r>
              <a:rPr lang="en-US" dirty="0">
                <a:solidFill>
                  <a:schemeClr val="bg1"/>
                </a:solidFill>
              </a:rPr>
              <a:t>: Un </a:t>
            </a:r>
            <a:r>
              <a:rPr lang="en-US" dirty="0" err="1">
                <a:solidFill>
                  <a:schemeClr val="bg1"/>
                </a:solidFill>
              </a:rPr>
              <a:t>resumen</a:t>
            </a:r>
            <a:r>
              <a:rPr lang="en-US" dirty="0">
                <a:solidFill>
                  <a:schemeClr val="bg1"/>
                </a:solidFill>
              </a:rPr>
              <a:t> de sus </a:t>
            </a:r>
            <a:r>
              <a:rPr lang="en-US" dirty="0" err="1">
                <a:solidFill>
                  <a:schemeClr val="bg1"/>
                </a:solidFill>
              </a:rPr>
              <a:t>usos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aplicaciones</a:t>
            </a:r>
            <a:r>
              <a:rPr lang="en-US" dirty="0">
                <a:solidFill>
                  <a:schemeClr val="bg1"/>
                </a:solidFill>
              </a:rPr>
              <a:t>, 2020-2021]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en-US" i="1" dirty="0">
                <a:hlinkClick r:id="rId6"/>
              </a:rPr>
              <a:t>https://epidemic-em.org/case-studies/</a:t>
            </a:r>
            <a:r>
              <a:rPr lang="en-US" i="1" dirty="0"/>
              <a:t>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6C188-0D57-A44C-B876-20476D6CD6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1E3160"/>
              </a:clrFrom>
              <a:clrTo>
                <a:srgbClr val="1E31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63" y="5738069"/>
            <a:ext cx="2382032" cy="9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Objetivos</a:t>
            </a:r>
            <a:endParaRPr lang="en-US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Esta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presentación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pretende</a:t>
            </a:r>
            <a:r>
              <a:rPr lang="en-US" dirty="0">
                <a:solidFill>
                  <a:srgbClr val="002D62"/>
                </a:solidFill>
              </a:rPr>
              <a:t>: </a:t>
            </a:r>
          </a:p>
          <a:p>
            <a:pPr lvl="1"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Explicar</a:t>
            </a:r>
            <a:r>
              <a:rPr lang="en-US" dirty="0">
                <a:solidFill>
                  <a:srgbClr val="002D62"/>
                </a:solidFill>
              </a:rPr>
              <a:t> lo que es </a:t>
            </a:r>
            <a:r>
              <a:rPr lang="en-US" dirty="0" err="1">
                <a:solidFill>
                  <a:srgbClr val="002D62"/>
                </a:solidFill>
              </a:rPr>
              <a:t>una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Evaluación</a:t>
            </a:r>
            <a:r>
              <a:rPr lang="en-US" dirty="0">
                <a:solidFill>
                  <a:srgbClr val="002D62"/>
                </a:solidFill>
              </a:rPr>
              <a:t> Interna Durante la </a:t>
            </a:r>
            <a:r>
              <a:rPr lang="en-US" dirty="0" err="1">
                <a:solidFill>
                  <a:srgbClr val="002D62"/>
                </a:solidFill>
              </a:rPr>
              <a:t>Aplicación</a:t>
            </a:r>
            <a:r>
              <a:rPr lang="en-US" dirty="0">
                <a:solidFill>
                  <a:srgbClr val="002D62"/>
                </a:solidFill>
              </a:rPr>
              <a:t> de </a:t>
            </a:r>
            <a:r>
              <a:rPr lang="en-US" dirty="0" err="1">
                <a:solidFill>
                  <a:srgbClr val="002D62"/>
                </a:solidFill>
              </a:rPr>
              <a:t>Medidas</a:t>
            </a:r>
            <a:r>
              <a:rPr lang="en-US" dirty="0">
                <a:solidFill>
                  <a:srgbClr val="002D62"/>
                </a:solidFill>
              </a:rPr>
              <a:t> </a:t>
            </a:r>
            <a:endParaRPr lang="en-US" dirty="0">
              <a:solidFill>
                <a:srgbClr val="002D62"/>
              </a:solidFill>
              <a:highlight>
                <a:srgbClr val="FFFF00"/>
              </a:highlight>
            </a:endParaRPr>
          </a:p>
          <a:p>
            <a:pPr lvl="1"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Describir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su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alcance</a:t>
            </a:r>
            <a:r>
              <a:rPr lang="en-US" dirty="0">
                <a:solidFill>
                  <a:srgbClr val="002D62"/>
                </a:solidFill>
              </a:rPr>
              <a:t> y </a:t>
            </a:r>
            <a:r>
              <a:rPr lang="en-US" dirty="0" err="1">
                <a:solidFill>
                  <a:srgbClr val="002D62"/>
                </a:solidFill>
              </a:rPr>
              <a:t>fases</a:t>
            </a:r>
            <a:endParaRPr lang="en-US" dirty="0">
              <a:solidFill>
                <a:srgbClr val="002D62"/>
              </a:solidFill>
            </a:endParaRPr>
          </a:p>
          <a:p>
            <a:pPr lvl="1">
              <a:buClr>
                <a:srgbClr val="006A71"/>
              </a:buClr>
            </a:pPr>
            <a:r>
              <a:rPr lang="en-US" dirty="0" err="1">
                <a:solidFill>
                  <a:srgbClr val="002D62"/>
                </a:solidFill>
              </a:rPr>
              <a:t>Definir</a:t>
            </a:r>
            <a:r>
              <a:rPr lang="en-US" dirty="0">
                <a:solidFill>
                  <a:srgbClr val="002D62"/>
                </a:solidFill>
              </a:rPr>
              <a:t> las </a:t>
            </a:r>
            <a:r>
              <a:rPr lang="en-US" dirty="0" err="1">
                <a:solidFill>
                  <a:srgbClr val="002D62"/>
                </a:solidFill>
              </a:rPr>
              <a:t>actividades</a:t>
            </a:r>
            <a:r>
              <a:rPr lang="en-US" dirty="0">
                <a:solidFill>
                  <a:srgbClr val="002D62"/>
                </a:solidFill>
              </a:rPr>
              <a:t> </a:t>
            </a:r>
            <a:r>
              <a:rPr lang="en-US" dirty="0" err="1">
                <a:solidFill>
                  <a:srgbClr val="002D62"/>
                </a:solidFill>
              </a:rPr>
              <a:t>esperadas</a:t>
            </a:r>
            <a:r>
              <a:rPr lang="en-US" dirty="0">
                <a:solidFill>
                  <a:srgbClr val="002D62"/>
                </a:solidFill>
              </a:rPr>
              <a:t> y </a:t>
            </a:r>
            <a:r>
              <a:rPr lang="en-US" dirty="0" err="1">
                <a:solidFill>
                  <a:srgbClr val="002D62"/>
                </a:solidFill>
              </a:rPr>
              <a:t>los</a:t>
            </a:r>
            <a:r>
              <a:rPr lang="en-US">
                <a:solidFill>
                  <a:srgbClr val="002D62"/>
                </a:solidFill>
              </a:rPr>
              <a:t> pasos</a:t>
            </a:r>
            <a:endParaRPr lang="en-US" dirty="0">
              <a:solidFill>
                <a:srgbClr val="002D6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Evaluación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Interna Durante la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Aplicación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de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Medidas</a:t>
            </a:r>
            <a:endParaRPr lang="en-US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Una </a:t>
            </a:r>
            <a:r>
              <a:rPr lang="en-US" dirty="0" err="1"/>
              <a:t>Evaluación</a:t>
            </a:r>
            <a:r>
              <a:rPr lang="en-US" dirty="0"/>
              <a:t> Interna Durante la </a:t>
            </a: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Medidas</a:t>
            </a:r>
            <a:r>
              <a:rPr lang="en-US" dirty="0"/>
              <a:t> (IAR, </a:t>
            </a:r>
            <a:r>
              <a:rPr lang="en-US" dirty="0" err="1"/>
              <a:t>por</a:t>
            </a:r>
            <a:r>
              <a:rPr lang="en-US" dirty="0"/>
              <a:t> sus </a:t>
            </a:r>
            <a:r>
              <a:rPr lang="en-US" dirty="0" err="1"/>
              <a:t>siglas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inglés</a:t>
            </a:r>
            <a:r>
              <a:rPr lang="en-US" dirty="0"/>
              <a:t>)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i="1" dirty="0" err="1"/>
              <a:t>revisión</a:t>
            </a:r>
            <a:r>
              <a:rPr lang="en-US" b="1" i="1" dirty="0"/>
              <a:t> </a:t>
            </a:r>
            <a:r>
              <a:rPr lang="en-US" b="1" i="1" dirty="0" err="1"/>
              <a:t>cualitativa</a:t>
            </a:r>
            <a:r>
              <a:rPr lang="en-US" b="1" i="1" dirty="0"/>
              <a:t> </a:t>
            </a:r>
            <a:r>
              <a:rPr lang="en-US" dirty="0" err="1"/>
              <a:t>liderada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 de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emprendidas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i="1" dirty="0" err="1"/>
              <a:t>emergencia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</a:t>
            </a:r>
            <a:r>
              <a:rPr lang="en-US" b="1" i="1" dirty="0" err="1"/>
              <a:t>curso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dirty="0" err="1"/>
              <a:t>p.ej</a:t>
            </a:r>
            <a:r>
              <a:rPr lang="en-US" dirty="0"/>
              <a:t>., COVID-19). </a:t>
            </a:r>
          </a:p>
          <a:p>
            <a:pPr>
              <a:buClr>
                <a:srgbClr val="006A71"/>
              </a:buClr>
            </a:pPr>
            <a:r>
              <a:rPr lang="en-US" dirty="0"/>
              <a:t>Se </a:t>
            </a:r>
            <a:r>
              <a:rPr lang="en-US" dirty="0" err="1"/>
              <a:t>realiza</a:t>
            </a:r>
            <a:r>
              <a:rPr lang="en-US" dirty="0"/>
              <a:t> a traves de la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facilitada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que las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interesadas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: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Identifiquen</a:t>
            </a:r>
            <a:r>
              <a:rPr lang="en-US" dirty="0"/>
              <a:t> </a:t>
            </a:r>
            <a:r>
              <a:rPr lang="en-US" dirty="0" err="1"/>
              <a:t>brechas</a:t>
            </a:r>
            <a:r>
              <a:rPr lang="en-US" dirty="0"/>
              <a:t>, </a:t>
            </a:r>
            <a:r>
              <a:rPr lang="en-US" dirty="0" err="1"/>
              <a:t>aprendizajes</a:t>
            </a:r>
            <a:r>
              <a:rPr lang="en-US" dirty="0"/>
              <a:t> y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, para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un plan de </a:t>
            </a:r>
            <a:r>
              <a:rPr lang="en-US" dirty="0" err="1"/>
              <a:t>respuesta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Propongan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correctivas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y </a:t>
            </a:r>
            <a:r>
              <a:rPr lang="en-US" dirty="0" err="1"/>
              <a:t>fortalecer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continua.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Contribuyan</a:t>
            </a:r>
            <a:r>
              <a:rPr lang="en-US" dirty="0"/>
              <a:t> a </a:t>
            </a:r>
            <a:r>
              <a:rPr lang="en-US" dirty="0" err="1"/>
              <a:t>mejorar</a:t>
            </a:r>
            <a:r>
              <a:rPr lang="en-US" dirty="0"/>
              <a:t> la gestion de </a:t>
            </a:r>
            <a:r>
              <a:rPr lang="en-US" dirty="0" err="1"/>
              <a:t>emergencias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  <a:r>
              <a:rPr lang="en-US" dirty="0" err="1"/>
              <a:t>concurrentes</a:t>
            </a:r>
            <a:r>
              <a:rPr lang="en-US" dirty="0"/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Alcance</a:t>
            </a:r>
            <a:endParaRPr lang="en-US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Antes de </a:t>
            </a:r>
            <a:r>
              <a:rPr lang="en-US" dirty="0" err="1"/>
              <a:t>comenzar</a:t>
            </a:r>
            <a:r>
              <a:rPr lang="en-US" dirty="0"/>
              <a:t> la IAR, la </a:t>
            </a:r>
            <a:r>
              <a:rPr lang="en-US" dirty="0" err="1"/>
              <a:t>autoridad</a:t>
            </a:r>
            <a:r>
              <a:rPr lang="en-US" dirty="0"/>
              <a:t> que </a:t>
            </a:r>
            <a:r>
              <a:rPr lang="en-US" dirty="0" err="1"/>
              <a:t>solicita</a:t>
            </a:r>
            <a:r>
              <a:rPr lang="en-US" dirty="0"/>
              <a:t> la IAR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, para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: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El </a:t>
            </a:r>
            <a:r>
              <a:rPr lang="en-US" sz="2500" dirty="0" err="1"/>
              <a:t>periodo</a:t>
            </a:r>
            <a:r>
              <a:rPr lang="en-US" sz="2500" dirty="0"/>
              <a:t> que </a:t>
            </a:r>
            <a:r>
              <a:rPr lang="en-US" sz="2500" dirty="0" err="1"/>
              <a:t>será</a:t>
            </a:r>
            <a:r>
              <a:rPr lang="en-US" sz="2500" dirty="0"/>
              <a:t> </a:t>
            </a:r>
            <a:r>
              <a:rPr lang="en-US" sz="2500" dirty="0" err="1"/>
              <a:t>examinado</a:t>
            </a:r>
            <a:r>
              <a:rPr lang="en-US" sz="2500" dirty="0"/>
              <a:t>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Los </a:t>
            </a:r>
            <a:r>
              <a:rPr lang="en-US" dirty="0" err="1"/>
              <a:t>pilares</a:t>
            </a:r>
            <a:r>
              <a:rPr lang="en-US" dirty="0"/>
              <a:t> de </a:t>
            </a:r>
            <a:r>
              <a:rPr lang="en-US" dirty="0" err="1"/>
              <a:t>respuestas</a:t>
            </a:r>
            <a:r>
              <a:rPr lang="en-US" dirty="0"/>
              <a:t> que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revisados</a:t>
            </a:r>
            <a:endParaRPr lang="en-US" sz="2500" dirty="0"/>
          </a:p>
          <a:p>
            <a:pPr lvl="1">
              <a:buClr>
                <a:srgbClr val="006A71"/>
              </a:buClr>
            </a:pPr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perfiles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(as) </a:t>
            </a:r>
            <a:r>
              <a:rPr lang="en-US" dirty="0" err="1"/>
              <a:t>participantes</a:t>
            </a:r>
            <a:endParaRPr lang="en-US" sz="2500" dirty="0"/>
          </a:p>
          <a:p>
            <a:pPr lvl="1">
              <a:buClr>
                <a:srgbClr val="006A71"/>
              </a:buClr>
            </a:pPr>
            <a:r>
              <a:rPr lang="en-US" sz="2500" dirty="0"/>
              <a:t>La </a:t>
            </a:r>
            <a:r>
              <a:rPr lang="en-US" sz="2500" dirty="0" err="1"/>
              <a:t>duración</a:t>
            </a:r>
            <a:r>
              <a:rPr lang="en-US" sz="2500" dirty="0"/>
              <a:t> de la </a:t>
            </a:r>
            <a:r>
              <a:rPr lang="en-US" sz="2500" dirty="0" err="1"/>
              <a:t>revisión</a:t>
            </a:r>
            <a:r>
              <a:rPr lang="en-US" sz="2500" dirty="0"/>
              <a:t> y </a:t>
            </a:r>
            <a:r>
              <a:rPr lang="en-US" sz="2500" dirty="0" err="1"/>
              <a:t>su</a:t>
            </a:r>
            <a:r>
              <a:rPr lang="en-US" sz="2500" dirty="0"/>
              <a:t> </a:t>
            </a:r>
            <a:r>
              <a:rPr lang="en-US" sz="2500" dirty="0" err="1"/>
              <a:t>formato</a:t>
            </a:r>
            <a:endParaRPr lang="en-US" sz="2500" dirty="0"/>
          </a:p>
          <a:p>
            <a:pPr lvl="1">
              <a:buClr>
                <a:srgbClr val="006A71"/>
              </a:buClr>
            </a:pPr>
            <a:r>
              <a:rPr lang="en-US" sz="2500" dirty="0"/>
              <a:t>Las </a:t>
            </a:r>
            <a:r>
              <a:rPr lang="en-US" sz="2500" dirty="0" err="1"/>
              <a:t>preguntas</a:t>
            </a:r>
            <a:r>
              <a:rPr lang="en-US" sz="2500" dirty="0"/>
              <a:t> </a:t>
            </a:r>
            <a:r>
              <a:rPr lang="en-US" sz="2500" dirty="0" err="1"/>
              <a:t>detonantes</a:t>
            </a:r>
            <a:r>
              <a:rPr lang="en-US" sz="2500" dirty="0"/>
              <a:t> que </a:t>
            </a:r>
            <a:r>
              <a:rPr lang="en-US" sz="2500" dirty="0" err="1"/>
              <a:t>serán</a:t>
            </a:r>
            <a:r>
              <a:rPr lang="en-US" sz="2500" dirty="0"/>
              <a:t> </a:t>
            </a:r>
            <a:r>
              <a:rPr lang="en-US" sz="2500" dirty="0" err="1"/>
              <a:t>empleadas</a:t>
            </a:r>
            <a:r>
              <a:rPr lang="en-US" sz="25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773FAB-64B6-45CF-85EE-017C3273D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3" t="24576" r="18954" b="12499"/>
          <a:stretch/>
        </p:blipFill>
        <p:spPr>
          <a:xfrm>
            <a:off x="8119068" y="2207173"/>
            <a:ext cx="3386295" cy="3424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639E1-4141-4105-8405-BF3D6850F1C7}"/>
              </a:ext>
            </a:extLst>
          </p:cNvPr>
          <p:cNvSpPr txBox="1"/>
          <p:nvPr/>
        </p:nvSpPr>
        <p:spPr>
          <a:xfrm flipH="1">
            <a:off x="9737828" y="5379740"/>
            <a:ext cx="1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OMS, 2020</a:t>
            </a:r>
          </a:p>
        </p:txBody>
      </p:sp>
    </p:spTree>
    <p:extLst>
      <p:ext uri="{BB962C8B-B14F-4D97-AF65-F5344CB8AC3E}">
        <p14:creationId xmlns:p14="http://schemas.microsoft.com/office/powerpoint/2010/main" val="152382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Las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fases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de la IAR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30315" y="1484500"/>
            <a:ext cx="5261685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</a:rPr>
              <a:t>Una IAR </a:t>
            </a:r>
            <a:r>
              <a:rPr lang="en-US" dirty="0" err="1">
                <a:solidFill>
                  <a:srgbClr val="2D2D2D"/>
                </a:solidFill>
              </a:rPr>
              <a:t>debe</a:t>
            </a:r>
            <a:r>
              <a:rPr lang="en-US" dirty="0">
                <a:solidFill>
                  <a:srgbClr val="2D2D2D"/>
                </a:solidFill>
              </a:rPr>
              <a:t> pasar </a:t>
            </a:r>
            <a:r>
              <a:rPr lang="en-US" dirty="0" err="1">
                <a:solidFill>
                  <a:srgbClr val="2D2D2D"/>
                </a:solidFill>
              </a:rPr>
              <a:t>por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distintas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fases</a:t>
            </a:r>
            <a:r>
              <a:rPr lang="en-US" dirty="0">
                <a:solidFill>
                  <a:srgbClr val="2D2D2D"/>
                </a:solidFill>
              </a:rPr>
              <a:t>, para </a:t>
            </a:r>
            <a:r>
              <a:rPr lang="en-US" dirty="0" err="1">
                <a:solidFill>
                  <a:srgbClr val="2D2D2D"/>
                </a:solidFill>
              </a:rPr>
              <a:t>asegurar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su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realización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existosa</a:t>
            </a:r>
            <a:r>
              <a:rPr lang="en-US" dirty="0">
                <a:solidFill>
                  <a:srgbClr val="2D2D2D"/>
                </a:solidFill>
              </a:rPr>
              <a:t>. </a:t>
            </a:r>
          </a:p>
          <a:p>
            <a:pPr>
              <a:buClr>
                <a:srgbClr val="006A71"/>
              </a:buClr>
            </a:pPr>
            <a:r>
              <a:rPr lang="en-US" dirty="0" err="1">
                <a:solidFill>
                  <a:srgbClr val="2D2D2D"/>
                </a:solidFill>
              </a:rPr>
              <a:t>Dentro</a:t>
            </a:r>
            <a:r>
              <a:rPr lang="en-US" dirty="0">
                <a:solidFill>
                  <a:srgbClr val="2D2D2D"/>
                </a:solidFill>
              </a:rPr>
              <a:t> de </a:t>
            </a:r>
            <a:r>
              <a:rPr lang="en-US" dirty="0" err="1">
                <a:solidFill>
                  <a:srgbClr val="2D2D2D"/>
                </a:solidFill>
              </a:rPr>
              <a:t>cada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fase</a:t>
            </a:r>
            <a:r>
              <a:rPr lang="en-US" dirty="0">
                <a:solidFill>
                  <a:srgbClr val="2D2D2D"/>
                </a:solidFill>
              </a:rPr>
              <a:t>, hay </a:t>
            </a:r>
            <a:r>
              <a:rPr lang="en-US" dirty="0" err="1">
                <a:solidFill>
                  <a:srgbClr val="2D2D2D"/>
                </a:solidFill>
              </a:rPr>
              <a:t>categorías</a:t>
            </a:r>
            <a:r>
              <a:rPr lang="en-US" dirty="0">
                <a:solidFill>
                  <a:srgbClr val="2D2D2D"/>
                </a:solidFill>
              </a:rPr>
              <a:t> con </a:t>
            </a:r>
            <a:r>
              <a:rPr lang="en-US" dirty="0" err="1">
                <a:solidFill>
                  <a:srgbClr val="2D2D2D"/>
                </a:solidFill>
              </a:rPr>
              <a:t>actividades</a:t>
            </a:r>
            <a:r>
              <a:rPr lang="en-US" dirty="0">
                <a:solidFill>
                  <a:srgbClr val="2D2D2D"/>
                </a:solidFill>
              </a:rPr>
              <a:t> </a:t>
            </a:r>
            <a:r>
              <a:rPr lang="en-US" dirty="0" err="1">
                <a:solidFill>
                  <a:srgbClr val="2D2D2D"/>
                </a:solidFill>
              </a:rPr>
              <a:t>específicas</a:t>
            </a:r>
            <a:r>
              <a:rPr lang="en-US" dirty="0">
                <a:solidFill>
                  <a:srgbClr val="2D2D2D"/>
                </a:solidFill>
              </a:rPr>
              <a:t> que </a:t>
            </a:r>
            <a:r>
              <a:rPr lang="en-US" dirty="0" err="1">
                <a:solidFill>
                  <a:srgbClr val="2D2D2D"/>
                </a:solidFill>
              </a:rPr>
              <a:t>deben</a:t>
            </a:r>
            <a:r>
              <a:rPr lang="en-US" dirty="0">
                <a:solidFill>
                  <a:srgbClr val="2D2D2D"/>
                </a:solidFill>
              </a:rPr>
              <a:t> ser </a:t>
            </a:r>
            <a:r>
              <a:rPr lang="en-US" dirty="0" err="1">
                <a:solidFill>
                  <a:srgbClr val="2D2D2D"/>
                </a:solidFill>
              </a:rPr>
              <a:t>completadas</a:t>
            </a:r>
            <a:r>
              <a:rPr lang="en-US" dirty="0">
                <a:solidFill>
                  <a:srgbClr val="2D2D2D"/>
                </a:solidFill>
              </a:rPr>
              <a:t>.  </a:t>
            </a:r>
          </a:p>
          <a:p>
            <a:pPr lvl="1">
              <a:buClr>
                <a:srgbClr val="006A71"/>
              </a:buClr>
            </a:pPr>
            <a:r>
              <a:rPr lang="en-US" sz="2500" dirty="0">
                <a:solidFill>
                  <a:srgbClr val="2D2D2D"/>
                </a:solidFill>
              </a:rPr>
              <a:t>Antes de la IAR: </a:t>
            </a:r>
            <a:r>
              <a:rPr lang="en-US" sz="2500" dirty="0" err="1">
                <a:solidFill>
                  <a:srgbClr val="2D2D2D"/>
                </a:solidFill>
              </a:rPr>
              <a:t>diseñar</a:t>
            </a:r>
            <a:r>
              <a:rPr lang="en-US" sz="2500" dirty="0">
                <a:solidFill>
                  <a:srgbClr val="2D2D2D"/>
                </a:solidFill>
              </a:rPr>
              <a:t> y </a:t>
            </a:r>
            <a:r>
              <a:rPr lang="en-US" sz="2500" dirty="0" err="1">
                <a:solidFill>
                  <a:srgbClr val="2D2D2D"/>
                </a:solidFill>
              </a:rPr>
              <a:t>preparar</a:t>
            </a:r>
            <a:endParaRPr lang="en-US" sz="2500" dirty="0">
              <a:solidFill>
                <a:srgbClr val="2D2D2D"/>
              </a:solidFill>
            </a:endParaRPr>
          </a:p>
          <a:p>
            <a:pPr lvl="1">
              <a:buClr>
                <a:srgbClr val="006A71"/>
              </a:buClr>
            </a:pPr>
            <a:r>
              <a:rPr lang="en-US" sz="2500" dirty="0">
                <a:solidFill>
                  <a:srgbClr val="2D2D2D"/>
                </a:solidFill>
              </a:rPr>
              <a:t>Durante la IAR: </a:t>
            </a:r>
            <a:r>
              <a:rPr lang="en-US" sz="2500" dirty="0" err="1">
                <a:solidFill>
                  <a:srgbClr val="2D2D2D"/>
                </a:solidFill>
              </a:rPr>
              <a:t>dirigir</a:t>
            </a:r>
            <a:endParaRPr lang="en-US" sz="2500" dirty="0">
              <a:solidFill>
                <a:srgbClr val="2D2D2D"/>
              </a:solidFill>
            </a:endParaRPr>
          </a:p>
          <a:p>
            <a:pPr lvl="1">
              <a:buClr>
                <a:srgbClr val="006A71"/>
              </a:buClr>
            </a:pPr>
            <a:r>
              <a:rPr lang="en-US" sz="2500" dirty="0" err="1">
                <a:solidFill>
                  <a:srgbClr val="2D2D2D"/>
                </a:solidFill>
              </a:rPr>
              <a:t>Después</a:t>
            </a:r>
            <a:r>
              <a:rPr lang="en-US" sz="2500" dirty="0">
                <a:solidFill>
                  <a:srgbClr val="2D2D2D"/>
                </a:solidFill>
              </a:rPr>
              <a:t> de la IAR: </a:t>
            </a:r>
            <a:r>
              <a:rPr lang="en-US" sz="2500" dirty="0" err="1">
                <a:solidFill>
                  <a:srgbClr val="2D2D2D"/>
                </a:solidFill>
              </a:rPr>
              <a:t>resultados</a:t>
            </a:r>
            <a:r>
              <a:rPr lang="en-US" sz="2500" dirty="0">
                <a:solidFill>
                  <a:srgbClr val="2D2D2D"/>
                </a:solidFill>
              </a:rPr>
              <a:t> y </a:t>
            </a:r>
            <a:r>
              <a:rPr lang="en-US" sz="2500" dirty="0" err="1">
                <a:solidFill>
                  <a:srgbClr val="2D2D2D"/>
                </a:solidFill>
              </a:rPr>
              <a:t>seguimiento</a:t>
            </a:r>
            <a:endParaRPr lang="en-US" sz="2500" dirty="0">
              <a:solidFill>
                <a:srgbClr val="2D2D2D"/>
              </a:solidFill>
            </a:endParaRPr>
          </a:p>
          <a:p>
            <a:pPr marL="457200" lvl="1" indent="0">
              <a:buClr>
                <a:srgbClr val="006A71"/>
              </a:buClr>
              <a:buNone/>
            </a:pP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3ACFDC-7A4F-4A32-AA48-362A9AD1E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35031" r="11275" b="14510"/>
          <a:stretch/>
        </p:blipFill>
        <p:spPr>
          <a:xfrm>
            <a:off x="47244" y="1484500"/>
            <a:ext cx="6962140" cy="435133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38417-51A4-486B-BDD1-4864EA11B2D8}"/>
              </a:ext>
            </a:extLst>
          </p:cNvPr>
          <p:cNvSpPr txBox="1"/>
          <p:nvPr/>
        </p:nvSpPr>
        <p:spPr>
          <a:xfrm flipH="1">
            <a:off x="47244" y="5806064"/>
            <a:ext cx="1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OMS, 2020</a:t>
            </a:r>
          </a:p>
        </p:txBody>
      </p:sp>
    </p:spTree>
    <p:extLst>
      <p:ext uri="{BB962C8B-B14F-4D97-AF65-F5344CB8AC3E}">
        <p14:creationId xmlns:p14="http://schemas.microsoft.com/office/powerpoint/2010/main" val="35124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/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243559" y="1350859"/>
            <a:ext cx="7845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Reseña</a:t>
            </a:r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 de la </a:t>
            </a:r>
            <a:r>
              <a:rPr lang="en-US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Evaluación</a:t>
            </a:r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 Interna Durante la </a:t>
            </a:r>
            <a:r>
              <a:rPr lang="en-US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Aplicación</a:t>
            </a:r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 de </a:t>
            </a:r>
            <a:r>
              <a:rPr lang="en-US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Medidas</a:t>
            </a:r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0281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Reseña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de la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Evaluación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Interna Durante la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Aplicación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de </a:t>
            </a:r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Medidas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de COVID-19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Reseña</a:t>
            </a:r>
            <a:r>
              <a:rPr lang="en-US" dirty="0"/>
              <a:t> de la </a:t>
            </a:r>
            <a:r>
              <a:rPr lang="en-US" dirty="0" err="1"/>
              <a:t>respuesta</a:t>
            </a:r>
            <a:endParaRPr lang="en-US" dirty="0"/>
          </a:p>
          <a:p>
            <a:pPr lvl="1"/>
            <a:r>
              <a:rPr lang="en-US" dirty="0"/>
              <a:t>Paso 1: ¿Que </a:t>
            </a:r>
            <a:r>
              <a:rPr lang="en-US" dirty="0" err="1"/>
              <a:t>salió</a:t>
            </a:r>
            <a:r>
              <a:rPr lang="en-US" dirty="0"/>
              <a:t> bien hasta la </a:t>
            </a:r>
            <a:r>
              <a:rPr lang="en-US" dirty="0" err="1"/>
              <a:t>fecha</a:t>
            </a:r>
            <a:r>
              <a:rPr lang="en-US" dirty="0"/>
              <a:t>?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salió</a:t>
            </a:r>
            <a:r>
              <a:rPr lang="en-US" dirty="0"/>
              <a:t> mal?</a:t>
            </a:r>
          </a:p>
          <a:p>
            <a:pPr lvl="1"/>
            <a:r>
              <a:rPr lang="en-US" dirty="0"/>
              <a:t>Paso 2: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a COVID-19?</a:t>
            </a:r>
          </a:p>
          <a:p>
            <a:pPr lvl="1"/>
            <a:r>
              <a:rPr lang="en-US" dirty="0"/>
              <a:t>Paso 3: El </a:t>
            </a:r>
            <a:r>
              <a:rPr lang="en-US" dirty="0" err="1"/>
              <a:t>camino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D62"/>
                </a:solidFill>
                <a:latin typeface="Georgia" panose="02040502050405020303" pitchFamily="18" charset="0"/>
              </a:rPr>
              <a:t>Reseña</a:t>
            </a:r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 de la Respuesta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Se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respuesta</a:t>
            </a:r>
            <a:r>
              <a:rPr lang="en-US" dirty="0"/>
              <a:t> a COVID-19,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evaluarla</a:t>
            </a:r>
            <a:r>
              <a:rPr lang="en-US" dirty="0"/>
              <a:t> </a:t>
            </a:r>
            <a:r>
              <a:rPr lang="en-US" dirty="0" err="1"/>
              <a:t>eficazmente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la IAR. 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Sugerimos</a:t>
            </a:r>
            <a:r>
              <a:rPr lang="en-US" dirty="0"/>
              <a:t> </a:t>
            </a:r>
            <a:r>
              <a:rPr lang="en-US" dirty="0" err="1"/>
              <a:t>presentar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, 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: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Una </a:t>
            </a:r>
            <a:r>
              <a:rPr lang="en-US" sz="2500" dirty="0" err="1"/>
              <a:t>reseña</a:t>
            </a:r>
            <a:r>
              <a:rPr lang="en-US" sz="2500" dirty="0"/>
              <a:t> de las </a:t>
            </a:r>
            <a:r>
              <a:rPr lang="en-US" sz="2500" dirty="0" err="1"/>
              <a:t>capacidades</a:t>
            </a:r>
            <a:r>
              <a:rPr lang="en-US" sz="2500" dirty="0"/>
              <a:t> que </a:t>
            </a:r>
            <a:r>
              <a:rPr lang="en-US" sz="2500" dirty="0" err="1"/>
              <a:t>existían</a:t>
            </a:r>
            <a:r>
              <a:rPr lang="en-US" sz="2500" dirty="0"/>
              <a:t>, antes de la </a:t>
            </a:r>
            <a:r>
              <a:rPr lang="en-US" sz="2500" dirty="0" err="1"/>
              <a:t>respuesta</a:t>
            </a:r>
            <a:r>
              <a:rPr lang="en-US" sz="2500" dirty="0"/>
              <a:t> a COVID-19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Las </a:t>
            </a:r>
            <a:r>
              <a:rPr lang="en-US" sz="2500" dirty="0" err="1"/>
              <a:t>capacidades</a:t>
            </a:r>
            <a:r>
              <a:rPr lang="en-US" sz="2500" dirty="0"/>
              <a:t> </a:t>
            </a:r>
            <a:r>
              <a:rPr lang="en-US" sz="2500" dirty="0" err="1"/>
              <a:t>desarrolladas</a:t>
            </a:r>
            <a:r>
              <a:rPr lang="en-US" sz="2500" dirty="0"/>
              <a:t> para y </a:t>
            </a:r>
            <a:r>
              <a:rPr lang="en-US" sz="2500" dirty="0" err="1"/>
              <a:t>durante</a:t>
            </a:r>
            <a:r>
              <a:rPr lang="en-US" sz="2500" dirty="0"/>
              <a:t> la </a:t>
            </a:r>
            <a:r>
              <a:rPr lang="en-US" sz="2500" dirty="0" err="1"/>
              <a:t>respuesta</a:t>
            </a:r>
            <a:r>
              <a:rPr lang="en-US" sz="2500" dirty="0"/>
              <a:t> a COVID-19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La </a:t>
            </a:r>
            <a:r>
              <a:rPr lang="en-US" sz="2500" dirty="0" err="1"/>
              <a:t>estrategia</a:t>
            </a:r>
            <a:r>
              <a:rPr lang="en-US" sz="2500" dirty="0"/>
              <a:t> de </a:t>
            </a:r>
            <a:r>
              <a:rPr lang="en-US" sz="2500" dirty="0" err="1"/>
              <a:t>respuesta</a:t>
            </a:r>
            <a:r>
              <a:rPr lang="en-US" sz="2500" dirty="0"/>
              <a:t>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Un </a:t>
            </a:r>
            <a:r>
              <a:rPr lang="en-US" sz="2500" dirty="0" err="1"/>
              <a:t>cronograma</a:t>
            </a:r>
            <a:r>
              <a:rPr lang="en-US" sz="2500" dirty="0"/>
              <a:t> de la </a:t>
            </a:r>
            <a:r>
              <a:rPr lang="en-US" sz="2500" dirty="0" err="1"/>
              <a:t>respuesta</a:t>
            </a:r>
            <a:r>
              <a:rPr lang="en-US" sz="2500" dirty="0"/>
              <a:t> </a:t>
            </a:r>
            <a:r>
              <a:rPr lang="en-US" sz="2500" dirty="0" err="1"/>
              <a:t>durante</a:t>
            </a:r>
            <a:r>
              <a:rPr lang="en-US" sz="2500" dirty="0"/>
              <a:t> </a:t>
            </a:r>
            <a:r>
              <a:rPr lang="en-US" sz="2500" dirty="0" err="1"/>
              <a:t>el</a:t>
            </a:r>
            <a:r>
              <a:rPr lang="en-US" sz="2500" dirty="0"/>
              <a:t> </a:t>
            </a:r>
            <a:r>
              <a:rPr lang="en-US" sz="2500" dirty="0" err="1"/>
              <a:t>plazo</a:t>
            </a:r>
            <a:r>
              <a:rPr lang="en-US" sz="2500" dirty="0"/>
              <a:t> bajo </a:t>
            </a:r>
            <a:r>
              <a:rPr lang="en-US" sz="2500" dirty="0" err="1"/>
              <a:t>revisión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0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Paso 1: ¿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Qué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salió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bien? ¿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Qué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</a:t>
            </a:r>
            <a:r>
              <a:rPr lang="en-US" sz="4200" dirty="0" err="1">
                <a:solidFill>
                  <a:srgbClr val="002D62"/>
                </a:solidFill>
                <a:latin typeface="Georgia" panose="02040502050405020303" pitchFamily="18" charset="0"/>
              </a:rPr>
              <a:t>salió</a:t>
            </a:r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 mal?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El Paso 1 </a:t>
            </a:r>
            <a:r>
              <a:rPr lang="en-US" dirty="0" err="1"/>
              <a:t>conlleva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de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a COVID-19. Es </a:t>
            </a:r>
            <a:r>
              <a:rPr lang="en-US" dirty="0" err="1"/>
              <a:t>esencial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,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b="1" i="1" dirty="0"/>
              <a:t>las </a:t>
            </a:r>
            <a:r>
              <a:rPr lang="en-US" b="1" i="1" dirty="0" err="1"/>
              <a:t>fortalezas</a:t>
            </a:r>
            <a:r>
              <a:rPr lang="en-US" b="1" i="1" dirty="0"/>
              <a:t>, </a:t>
            </a:r>
            <a:r>
              <a:rPr lang="en-US" b="1" i="1" dirty="0" err="1"/>
              <a:t>los</a:t>
            </a:r>
            <a:r>
              <a:rPr lang="en-US" b="1" i="1" dirty="0"/>
              <a:t> </a:t>
            </a:r>
            <a:r>
              <a:rPr lang="en-US" b="1" i="1" dirty="0" err="1"/>
              <a:t>desafíos</a:t>
            </a:r>
            <a:r>
              <a:rPr lang="en-US" b="1" i="1" dirty="0"/>
              <a:t> y </a:t>
            </a:r>
            <a:r>
              <a:rPr lang="en-US" b="1" i="1" dirty="0" err="1"/>
              <a:t>los</a:t>
            </a:r>
            <a:r>
              <a:rPr lang="en-US" b="1" i="1" dirty="0"/>
              <a:t> </a:t>
            </a:r>
            <a:r>
              <a:rPr lang="en-US" b="1" i="1" dirty="0" err="1"/>
              <a:t>factores</a:t>
            </a:r>
            <a:r>
              <a:rPr lang="en-US" b="1" i="1" dirty="0"/>
              <a:t> </a:t>
            </a:r>
            <a:r>
              <a:rPr lang="en-US" b="1" i="1" dirty="0" err="1"/>
              <a:t>contribuyentes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La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:</a:t>
            </a:r>
          </a:p>
          <a:p>
            <a:pPr lvl="1">
              <a:buClr>
                <a:srgbClr val="006A71"/>
              </a:buClr>
            </a:pPr>
            <a:r>
              <a:rPr lang="en-US" sz="2800" dirty="0"/>
              <a:t>La </a:t>
            </a:r>
            <a:r>
              <a:rPr lang="en-US" sz="2800" dirty="0" err="1"/>
              <a:t>coordinación</a:t>
            </a:r>
            <a:endParaRPr lang="en-US" sz="2800" dirty="0"/>
          </a:p>
          <a:p>
            <a:pPr lvl="2">
              <a:buClr>
                <a:srgbClr val="006A71"/>
              </a:buClr>
            </a:pPr>
            <a:r>
              <a:rPr lang="en-US" sz="2500" dirty="0"/>
              <a:t>Los roles y </a:t>
            </a:r>
            <a:r>
              <a:rPr lang="en-US" sz="2500" dirty="0" err="1"/>
              <a:t>responsabilidades</a:t>
            </a:r>
            <a:endParaRPr lang="en-US" sz="2500" dirty="0"/>
          </a:p>
          <a:p>
            <a:pPr lvl="2">
              <a:buClr>
                <a:srgbClr val="006A71"/>
              </a:buClr>
            </a:pPr>
            <a:r>
              <a:rPr lang="en-US" sz="2500" dirty="0"/>
              <a:t>La </a:t>
            </a:r>
            <a:r>
              <a:rPr lang="en-US" sz="2500" dirty="0" err="1"/>
              <a:t>coordinación</a:t>
            </a:r>
            <a:r>
              <a:rPr lang="en-US" sz="2500" dirty="0"/>
              <a:t> entre </a:t>
            </a:r>
            <a:r>
              <a:rPr lang="en-US" sz="2500" dirty="0" err="1"/>
              <a:t>el</a:t>
            </a:r>
            <a:r>
              <a:rPr lang="en-US" sz="2500" dirty="0"/>
              <a:t> sector de </a:t>
            </a:r>
            <a:r>
              <a:rPr lang="en-US" sz="2500" dirty="0" err="1"/>
              <a:t>salud</a:t>
            </a:r>
            <a:r>
              <a:rPr lang="en-US" sz="2500" dirty="0"/>
              <a:t> y </a:t>
            </a:r>
            <a:r>
              <a:rPr lang="en-US" sz="2500" dirty="0" err="1"/>
              <a:t>el</a:t>
            </a:r>
            <a:r>
              <a:rPr lang="en-US" sz="2500" dirty="0"/>
              <a:t> sector de </a:t>
            </a:r>
            <a:r>
              <a:rPr lang="en-US" sz="2500" dirty="0" err="1"/>
              <a:t>salud</a:t>
            </a:r>
            <a:r>
              <a:rPr lang="en-US" sz="2500" dirty="0"/>
              <a:t> exterior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La </a:t>
            </a:r>
            <a:r>
              <a:rPr lang="en-US" sz="2500" dirty="0" err="1"/>
              <a:t>coordinación</a:t>
            </a:r>
            <a:r>
              <a:rPr lang="en-US" sz="2500" dirty="0"/>
              <a:t> a </a:t>
            </a:r>
            <a:r>
              <a:rPr lang="en-US" sz="2500" dirty="0" err="1"/>
              <a:t>nivel</a:t>
            </a:r>
            <a:r>
              <a:rPr lang="en-US" sz="2500" dirty="0"/>
              <a:t> </a:t>
            </a:r>
            <a:r>
              <a:rPr lang="en-US" sz="2500" dirty="0" err="1"/>
              <a:t>nacional</a:t>
            </a:r>
            <a:r>
              <a:rPr lang="en-US" sz="2500" dirty="0"/>
              <a:t>/regional/local</a:t>
            </a:r>
          </a:p>
        </p:txBody>
      </p:sp>
    </p:spTree>
    <p:extLst>
      <p:ext uri="{BB962C8B-B14F-4D97-AF65-F5344CB8AC3E}">
        <p14:creationId xmlns:p14="http://schemas.microsoft.com/office/powerpoint/2010/main" val="19397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989</Words>
  <Application>Microsoft Office PowerPoint</Application>
  <PresentationFormat>Widescreen</PresentationFormat>
  <Paragraphs>83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PowerPoint Presentation</vt:lpstr>
      <vt:lpstr>Objetivos</vt:lpstr>
      <vt:lpstr>Evaluación Interna Durante la Aplicación de Medidas</vt:lpstr>
      <vt:lpstr>Alcance</vt:lpstr>
      <vt:lpstr>Las fases de la IAR</vt:lpstr>
      <vt:lpstr>PowerPoint Presentation</vt:lpstr>
      <vt:lpstr>Reseña de la Evaluación Interna Durante la Aplicación de Medidas de COVID-19</vt:lpstr>
      <vt:lpstr>Reseña de la Respuesta</vt:lpstr>
      <vt:lpstr>Paso 1: ¿Qué salió bien? ¿Qué salió mal?</vt:lpstr>
      <vt:lpstr>Paso 1: ¿Qué salió bien? ¿Qué salió mal? (continuación)</vt:lpstr>
      <vt:lpstr>Paso 2: ¿Qué podemos hacer para mejorar la respuesta a COVID-19?</vt:lpstr>
      <vt:lpstr>Paso 3: El camino a seguir</vt:lpstr>
      <vt:lpstr>Referencias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Boyce</dc:creator>
  <cp:lastModifiedBy>Emily Goldman</cp:lastModifiedBy>
  <cp:revision>93</cp:revision>
  <dcterms:created xsi:type="dcterms:W3CDTF">2017-08-28T17:19:53Z</dcterms:created>
  <dcterms:modified xsi:type="dcterms:W3CDTF">2023-05-19T18:12:49Z</dcterms:modified>
</cp:coreProperties>
</file>