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08" r:id="rId4"/>
  </p:sldMasterIdLst>
  <p:notesMasterIdLst>
    <p:notesMasterId r:id="rId14"/>
  </p:notesMasterIdLst>
  <p:sldIdLst>
    <p:sldId id="257" r:id="rId5"/>
    <p:sldId id="298" r:id="rId6"/>
    <p:sldId id="258" r:id="rId7"/>
    <p:sldId id="312" r:id="rId8"/>
    <p:sldId id="311" r:id="rId9"/>
    <p:sldId id="313" r:id="rId10"/>
    <p:sldId id="314" r:id="rId11"/>
    <p:sldId id="300" r:id="rId12"/>
    <p:sldId id="276" r:id="rId13"/>
  </p:sldIdLst>
  <p:sldSz cx="9144000" cy="5143500" type="screen16x9"/>
  <p:notesSz cx="7315200" cy="96012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yriad Web Pro" panose="020B0503030403020204" pitchFamily="34" charset="77"/>
      <p:regular r:id="rId19"/>
      <p:bold r:id="rId20"/>
      <p:italic r:id="rId21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ire Standley" initials="CS" lastIdx="4" clrIdx="0">
    <p:extLst>
      <p:ext uri="{19B8F6BF-5375-455C-9EA6-DF929625EA0E}">
        <p15:presenceInfo xmlns:p15="http://schemas.microsoft.com/office/powerpoint/2012/main" userId="d824ce3e42cc2a6c" providerId="Windows Live"/>
      </p:ext>
    </p:extLst>
  </p:cmAuthor>
  <p:cmAuthor id="2" name="Bilukha, Oleg (CDC/DDPHSIS/CGH/DGHP)" initials="BO(" lastIdx="4" clrIdx="1">
    <p:extLst>
      <p:ext uri="{19B8F6BF-5375-455C-9EA6-DF929625EA0E}">
        <p15:presenceInfo xmlns:p15="http://schemas.microsoft.com/office/powerpoint/2012/main" userId="S::OBB0-SU@cdc.gov::bfffa739-c4d3-47df-8e1c-5b39b98f2009" providerId="AD"/>
      </p:ext>
    </p:extLst>
  </p:cmAuthor>
  <p:cmAuthor id="3" name="Williams, Justin (CDC/DDPHSIS/CGH/OD)" initials="WJ(" lastIdx="2" clrIdx="2">
    <p:extLst>
      <p:ext uri="{19B8F6BF-5375-455C-9EA6-DF929625EA0E}">
        <p15:presenceInfo xmlns:p15="http://schemas.microsoft.com/office/powerpoint/2012/main" userId="S::ayq8@cdc.gov::240684ac-3441-4623-bf1e-579498e4b60a" providerId="AD"/>
      </p:ext>
    </p:extLst>
  </p:cmAuthor>
  <p:cmAuthor id="4" name="Albert, Alison P. (CDC/DDID/NCIRD/DBD)" initials="AAP(" lastIdx="5" clrIdx="3">
    <p:extLst>
      <p:ext uri="{19B8F6BF-5375-455C-9EA6-DF929625EA0E}">
        <p15:presenceInfo xmlns:p15="http://schemas.microsoft.com/office/powerpoint/2012/main" userId="S::aqp0@cdc.gov::2ab78858-ca7c-445e-b152-4f05717733a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2D"/>
    <a:srgbClr val="006A71"/>
    <a:srgbClr val="55BF8B"/>
    <a:srgbClr val="F0A82C"/>
    <a:srgbClr val="292B6E"/>
    <a:srgbClr val="FFFFFF"/>
    <a:srgbClr val="B01519"/>
    <a:srgbClr val="2D2C2C"/>
    <a:srgbClr val="FBAB1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2" autoAdjust="0"/>
    <p:restoredTop sz="72956" autoAdjust="0"/>
  </p:normalViewPr>
  <p:slideViewPr>
    <p:cSldViewPr snapToGrid="0">
      <p:cViewPr varScale="1">
        <p:scale>
          <a:sx n="104" d="100"/>
          <a:sy n="104" d="100"/>
        </p:scale>
        <p:origin x="2288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9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3C03299-4BB1-4AD2-828F-715F084383AD}" type="datetimeFigureOut">
              <a:rPr lang="en-US"/>
              <a:pPr>
                <a:defRPr/>
              </a:pPr>
              <a:t>8/8/21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B38CAEC-4554-485B-9189-C45C7447A4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83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F084AA2-EDF3-41B6-9BD5-4D1331E35CE7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12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2400"/>
              </a:spcAft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7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577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65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14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38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147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36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62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10.jpeg"/><Relationship Id="rId7" Type="http://schemas.microsoft.com/office/2007/relationships/hdphoto" Target="../media/hdphoto2.wdp"/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10.jpeg"/><Relationship Id="rId7" Type="http://schemas.microsoft.com/office/2007/relationships/hdphoto" Target="../media/hdphoto2.wdp"/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5F35E44-72CB-4AFA-8DA6-C89EBC957A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5" r="19754"/>
          <a:stretch/>
        </p:blipFill>
        <p:spPr>
          <a:xfrm>
            <a:off x="5210658" y="966372"/>
            <a:ext cx="3684774" cy="347584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2B0A619-F6AA-4053-9D4A-55C4BC7B0046}"/>
              </a:ext>
            </a:extLst>
          </p:cNvPr>
          <p:cNvSpPr/>
          <p:nvPr userDrawn="1"/>
        </p:nvSpPr>
        <p:spPr>
          <a:xfrm>
            <a:off x="314325" y="0"/>
            <a:ext cx="8829676" cy="895570"/>
          </a:xfrm>
          <a:prstGeom prst="rect">
            <a:avLst/>
          </a:prstGeom>
          <a:gradFill flip="none" rotWithShape="1">
            <a:gsLst>
              <a:gs pos="0">
                <a:srgbClr val="55BF8B"/>
              </a:gs>
              <a:gs pos="96000">
                <a:srgbClr val="145E7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>
          <a:xfrm>
            <a:off x="522515" y="9097"/>
            <a:ext cx="8621486" cy="8668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3000"/>
              </a:lnSpc>
              <a:defRPr sz="28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ubtitle 2"/>
          <p:cNvSpPr>
            <a:spLocks noGrp="1"/>
          </p:cNvSpPr>
          <p:nvPr userDrawn="1">
            <p:ph type="subTitle" idx="1"/>
          </p:nvPr>
        </p:nvSpPr>
        <p:spPr>
          <a:xfrm>
            <a:off x="522515" y="1026256"/>
            <a:ext cx="7617144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rgbClr val="2D2D2D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/>
          </p:nvPr>
        </p:nvSpPr>
        <p:spPr>
          <a:xfrm>
            <a:off x="462555" y="1890634"/>
            <a:ext cx="7617144" cy="7794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 baseline="0">
                <a:solidFill>
                  <a:srgbClr val="2D2D2D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EDCE1-A912-48DB-9E58-051F8752A375}"/>
              </a:ext>
            </a:extLst>
          </p:cNvPr>
          <p:cNvSpPr txBox="1"/>
          <p:nvPr userDrawn="1"/>
        </p:nvSpPr>
        <p:spPr>
          <a:xfrm>
            <a:off x="4962089" y="4510542"/>
            <a:ext cx="4181912" cy="400110"/>
          </a:xfrm>
          <a:prstGeom prst="rect">
            <a:avLst/>
          </a:prstGeom>
          <a:solidFill>
            <a:srgbClr val="FBAB18"/>
          </a:solidFill>
        </p:spPr>
        <p:txBody>
          <a:bodyPr wrap="square" rtlCol="0">
            <a:spAutoFit/>
          </a:bodyPr>
          <a:lstStyle/>
          <a:p>
            <a:pPr marL="28575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cdc.gov/coronavirus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00023D-2373-43F5-A4AA-FD7F91255A55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5925BE-9EF0-43F9-9D78-64BD587500CA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245E9D-1A1B-4F74-AD8C-354693087FC0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8C131138-E77E-EC43-AA41-66878DD0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65" y="3841750"/>
            <a:ext cx="869535" cy="628650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DEF69D4-1CDD-3B46-91BA-2C4BE25B3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97445" y="3752495"/>
            <a:ext cx="2202419" cy="779487"/>
          </a:xfrm>
          <a:prstGeom prst="roundRect">
            <a:avLst>
              <a:gd name="adj" fmla="val 20191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A0FF5DB-36CF-D14E-BEC9-5D0D6EA0C755}"/>
              </a:ext>
            </a:extLst>
          </p:cNvPr>
          <p:cNvSpPr/>
          <p:nvPr userDrawn="1"/>
        </p:nvSpPr>
        <p:spPr>
          <a:xfrm>
            <a:off x="495300" y="4702175"/>
            <a:ext cx="4457700" cy="35285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ES" sz="8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La marca “CDC” pertenece al Departamento de Salud y Servicios Humanos de EE. UU y se usa con permiso.</a:t>
            </a:r>
            <a:endParaRPr lang="es-E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ES" sz="8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El uso de este logo no implica la aprobación por parte de HHS o CDC de ningún producto, servicio o empresa en particular.</a:t>
            </a:r>
            <a:endParaRPr lang="es-E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813044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0"/>
          <a:stretch/>
        </p:blipFill>
        <p:spPr>
          <a:xfrm>
            <a:off x="1956" y="4251554"/>
            <a:ext cx="9144000" cy="88316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For more information, contact CDC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1-800-CDC-INFO (232-4636)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TTY:  1-888-232-6348    www.cdc.gov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Los resultados y conclusiones de este informe corresponden a sus autores y no necesariamente representan la postura oficial de los Centros de Control y Prevención de Enfermedades.</a:t>
            </a:r>
            <a:endParaRPr lang="en-US" sz="1200" dirty="0">
              <a:solidFill>
                <a:srgbClr val="2D2D2D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3" descr="Logos of the U.S. Department of Health and Human Services and the Centers for Disease Control and Prevention." title="Logo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6855"/>
            <a:ext cx="9144000" cy="887868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6" name="bk object 25"/>
            <p:cNvSpPr/>
            <p:nvPr userDrawn="1"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bk object 26"/>
            <p:cNvSpPr/>
            <p:nvPr userDrawn="1"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bk object 27"/>
            <p:cNvSpPr/>
            <p:nvPr userDrawn="1"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bk object 28"/>
            <p:cNvSpPr/>
            <p:nvPr userDrawn="1"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bk object 29"/>
            <p:cNvSpPr/>
            <p:nvPr userDrawn="1"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bk object 30"/>
            <p:cNvSpPr/>
            <p:nvPr userDrawn="1"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bk object 31"/>
            <p:cNvSpPr/>
            <p:nvPr userDrawn="1"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bk object 32"/>
            <p:cNvSpPr/>
            <p:nvPr userDrawn="1"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52A43ECC-BBFF-4967-9F45-5667FFC0EE1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543820"/>
          </a:xfrm>
          <a:prstGeom prst="rect">
            <a:avLst/>
          </a:prstGeom>
        </p:spPr>
      </p:pic>
      <p:pic>
        <p:nvPicPr>
          <p:cNvPr id="19" name="Picture 18" descr="A picture containing food&#10;&#10;Description automatically generated">
            <a:extLst>
              <a:ext uri="{FF2B5EF4-FFF2-40B4-BE49-F238E27FC236}">
                <a16:creationId xmlns:a16="http://schemas.microsoft.com/office/drawing/2014/main" id="{008B5863-1264-AC43-B7C3-F3DE40DE9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3" b="19294"/>
          <a:stretch/>
        </p:blipFill>
        <p:spPr>
          <a:xfrm>
            <a:off x="6066692" y="4354414"/>
            <a:ext cx="842588" cy="5108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DFF5F0F-B626-AF4D-8260-C1C025CB9B6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31" y="4866336"/>
            <a:ext cx="875574" cy="121925"/>
          </a:xfrm>
          <a:prstGeom prst="rect">
            <a:avLst/>
          </a:prstGeom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0BB39E9-8388-974E-9726-032F9C03F7A0}"/>
              </a:ext>
            </a:extLst>
          </p:cNvPr>
          <p:cNvSpPr/>
          <p:nvPr userDrawn="1"/>
        </p:nvSpPr>
        <p:spPr>
          <a:xfrm>
            <a:off x="7404921" y="4409128"/>
            <a:ext cx="1591642" cy="563319"/>
          </a:xfrm>
          <a:prstGeom prst="roundRect">
            <a:avLst>
              <a:gd name="adj" fmla="val 20191"/>
            </a:avLst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5372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B0A619-F6AA-4053-9D4A-55C4BC7B004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55BF8B"/>
              </a:gs>
              <a:gs pos="96000">
                <a:srgbClr val="145E7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>
          <a:xfrm>
            <a:off x="685801" y="9097"/>
            <a:ext cx="8458200" cy="8668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3000"/>
              </a:lnSpc>
              <a:defRPr sz="28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1" y="1061976"/>
            <a:ext cx="7453858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/>
          </p:nvPr>
        </p:nvSpPr>
        <p:spPr>
          <a:xfrm>
            <a:off x="685801" y="1890634"/>
            <a:ext cx="7393898" cy="7794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 baseline="0">
                <a:solidFill>
                  <a:schemeClr val="tx2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3D0F8F-59A2-423C-A3F9-4CCC5E04EB88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2F05D3-C03C-45E4-9FA9-D106B2E80059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6CBDE1-9FE4-4D39-8D29-C02C77614B0D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31030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200" y="205979"/>
            <a:ext cx="8229600" cy="68959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5" name="Text Placeholder 7"/>
          <p:cNvSpPr>
            <a:spLocks noGrp="1"/>
          </p:cNvSpPr>
          <p:nvPr userDrawn="1"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230188" indent="-230188">
              <a:buClr>
                <a:srgbClr val="005DAA"/>
              </a:buClr>
              <a:buFont typeface="Wingdings" panose="05000000000000000000" pitchFamily="2" charset="2"/>
              <a:buChar char="§"/>
              <a:defRPr sz="2000">
                <a:solidFill>
                  <a:srgbClr val="2D2D2D"/>
                </a:solidFill>
              </a:defRPr>
            </a:lvl1pPr>
            <a:lvl2pPr>
              <a:buClr>
                <a:srgbClr val="532E63"/>
              </a:buClr>
              <a:defRPr sz="2000">
                <a:solidFill>
                  <a:srgbClr val="2D2D2D"/>
                </a:solidFill>
              </a:defRPr>
            </a:lvl2pPr>
            <a:lvl3pPr>
              <a:buClr>
                <a:srgbClr val="9A3B26"/>
              </a:buClr>
              <a:defRPr sz="2000">
                <a:solidFill>
                  <a:srgbClr val="2D2D2D"/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56BCB5-3FA6-46A4-BD0C-A091D9F1922D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B91796-8B0E-4339-853E-86194B92F336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4E0A8E-0F30-4F8C-A535-BEEA20A4E70F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0C9011F-7514-6040-A830-4DD54B7F8A41}"/>
              </a:ext>
            </a:extLst>
          </p:cNvPr>
          <p:cNvSpPr/>
          <p:nvPr userDrawn="1"/>
        </p:nvSpPr>
        <p:spPr>
          <a:xfrm>
            <a:off x="914400" y="4424667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A picture containing food&#10;&#10;Description automatically generated">
            <a:extLst>
              <a:ext uri="{FF2B5EF4-FFF2-40B4-BE49-F238E27FC236}">
                <a16:creationId xmlns:a16="http://schemas.microsoft.com/office/drawing/2014/main" id="{BB7B8C12-0AC1-0B44-B2C9-0DC2E78091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0" y="4493208"/>
            <a:ext cx="510990" cy="36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2743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200" y="205979"/>
            <a:ext cx="8229600" cy="68959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5" name="Text Placeholder 7"/>
          <p:cNvSpPr>
            <a:spLocks noGrp="1"/>
          </p:cNvSpPr>
          <p:nvPr userDrawn="1"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230188" indent="-230188">
              <a:buClr>
                <a:srgbClr val="005DAA"/>
              </a:buClr>
              <a:buFont typeface="Wingdings" panose="05000000000000000000" pitchFamily="2" charset="2"/>
              <a:buChar char="§"/>
              <a:defRPr sz="2000">
                <a:solidFill>
                  <a:srgbClr val="2D2D2D"/>
                </a:solidFill>
              </a:defRPr>
            </a:lvl1pPr>
            <a:lvl2pPr>
              <a:buClr>
                <a:srgbClr val="532E63"/>
              </a:buClr>
              <a:defRPr sz="2000">
                <a:solidFill>
                  <a:srgbClr val="2D2D2D"/>
                </a:solidFill>
              </a:defRPr>
            </a:lvl2pPr>
            <a:lvl3pPr>
              <a:buClr>
                <a:srgbClr val="9A3B26"/>
              </a:buClr>
              <a:defRPr sz="2000">
                <a:solidFill>
                  <a:srgbClr val="2D2D2D"/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56BCB5-3FA6-46A4-BD0C-A091D9F1922D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B91796-8B0E-4339-853E-86194B92F336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4E0A8E-0F30-4F8C-A535-BEEA20A4E70F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90040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16945D-7463-43F9-B460-2CF43DA200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9C951-7795-4013-A98F-41CA15626A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138E91-A144-4218-9895-5E4D3582A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F4E6B6-BDAE-40A5-9E22-D7B6320CBA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71CFAF4-5909-4817-B92D-CE4D29DFF7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E6DC0A-1388-4428-BA38-59223C425A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18103-E3F0-462E-A0BE-161EC7EA9C7C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2A256B-3279-4135-9C44-56940C3F4D28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7CDBA5-E900-4510-9676-E670A0189CF4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9B86D37-AC6F-204A-8F33-0B1F369D93DD}"/>
              </a:ext>
            </a:extLst>
          </p:cNvPr>
          <p:cNvSpPr/>
          <p:nvPr userDrawn="1"/>
        </p:nvSpPr>
        <p:spPr>
          <a:xfrm>
            <a:off x="914400" y="4424667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A picture containing food&#10;&#10;Description automatically generated">
            <a:extLst>
              <a:ext uri="{FF2B5EF4-FFF2-40B4-BE49-F238E27FC236}">
                <a16:creationId xmlns:a16="http://schemas.microsoft.com/office/drawing/2014/main" id="{FBFEC73D-5949-B243-B329-FA0793A877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0" y="4493208"/>
            <a:ext cx="510990" cy="36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510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SLID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16945D-7463-43F9-B460-2CF43DA200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9C951-7795-4013-A98F-41CA15626A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138E91-A144-4218-9895-5E4D3582A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F4E6B6-BDAE-40A5-9E22-D7B6320CBA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71CFAF4-5909-4817-B92D-CE4D29DFF7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E6DC0A-1388-4428-BA38-59223C425A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18103-E3F0-462E-A0BE-161EC7EA9C7C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2A256B-3279-4135-9C44-56940C3F4D28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7CDBA5-E900-4510-9676-E670A0189CF4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5838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or_background">
    <p:bg>
      <p:bgPr>
        <a:solidFill>
          <a:srgbClr val="006A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711E41E-E54C-B74B-929C-C2184496F426}"/>
              </a:ext>
            </a:extLst>
          </p:cNvPr>
          <p:cNvSpPr/>
          <p:nvPr userDrawn="1"/>
        </p:nvSpPr>
        <p:spPr>
          <a:xfrm>
            <a:off x="1886913" y="4019550"/>
            <a:ext cx="2036355" cy="720713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4CC194F1-5663-CF41-A895-CAC3FC8F5C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0" b="19294"/>
          <a:stretch/>
        </p:blipFill>
        <p:spPr>
          <a:xfrm>
            <a:off x="440924" y="4030406"/>
            <a:ext cx="996875" cy="6020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7414F5-9469-A449-B253-A35E1DDD2C0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24" y="4646083"/>
            <a:ext cx="1032012" cy="1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960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or_background">
    <p:bg>
      <p:bgPr>
        <a:solidFill>
          <a:srgbClr val="006A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D1EDB832-85DB-47C2-990D-C76F1161C2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069" y="506186"/>
            <a:ext cx="4484352" cy="4346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65FD73E-1106-524F-8B38-1DC3C72069E6}"/>
              </a:ext>
            </a:extLst>
          </p:cNvPr>
          <p:cNvSpPr/>
          <p:nvPr userDrawn="1"/>
        </p:nvSpPr>
        <p:spPr>
          <a:xfrm>
            <a:off x="1886913" y="4019550"/>
            <a:ext cx="2036355" cy="720713"/>
          </a:xfrm>
          <a:prstGeom prst="roundRect">
            <a:avLst>
              <a:gd name="adj" fmla="val 20191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52620D11-ED5B-F04C-9B29-65636F892D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0" b="19294"/>
          <a:stretch/>
        </p:blipFill>
        <p:spPr>
          <a:xfrm>
            <a:off x="440924" y="4030406"/>
            <a:ext cx="996875" cy="6020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165FEE-C2AD-F04C-AB6A-19498900415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24" y="4646083"/>
            <a:ext cx="1032012" cy="1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0105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0"/>
          <a:stretch/>
        </p:blipFill>
        <p:spPr>
          <a:xfrm>
            <a:off x="1956" y="4251554"/>
            <a:ext cx="9144000" cy="88316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For more information, contact CDC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1-800-CDC-INFO (232-4636)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TTY:  1-888-232-6348    www.cdc.gov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Los resultados y conclusiones de este informe corresponden a sus autores y no necesariamente representan la postura oficial de los Centros de Control y Prevención de Enfermedades.</a:t>
            </a:r>
            <a:endParaRPr lang="en-US" sz="1200" dirty="0">
              <a:solidFill>
                <a:srgbClr val="2D2D2D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3" descr="Logos of the U.S. Department of Health and Human Services and the Centers for Disease Control and Prevention." title="Logo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6855"/>
            <a:ext cx="9144000" cy="887868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6" name="bk object 25"/>
            <p:cNvSpPr/>
            <p:nvPr userDrawn="1"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bk object 26"/>
            <p:cNvSpPr/>
            <p:nvPr userDrawn="1"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bk object 27"/>
            <p:cNvSpPr/>
            <p:nvPr userDrawn="1"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bk object 28"/>
            <p:cNvSpPr/>
            <p:nvPr userDrawn="1"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bk object 29"/>
            <p:cNvSpPr/>
            <p:nvPr userDrawn="1"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bk object 30"/>
            <p:cNvSpPr/>
            <p:nvPr userDrawn="1"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bk object 31"/>
            <p:cNvSpPr/>
            <p:nvPr userDrawn="1"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bk object 32"/>
            <p:cNvSpPr/>
            <p:nvPr userDrawn="1"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08E3E0E-8007-4E08-9AE4-D29BCAE7C5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5" r="19754"/>
          <a:stretch/>
        </p:blipFill>
        <p:spPr>
          <a:xfrm>
            <a:off x="5334256" y="175641"/>
            <a:ext cx="3684774" cy="3475844"/>
          </a:xfrm>
          <a:prstGeom prst="rect">
            <a:avLst/>
          </a:prstGeom>
        </p:spPr>
      </p:pic>
      <p:pic>
        <p:nvPicPr>
          <p:cNvPr id="17" name="Picture 16" descr="A picture containing food&#10;&#10;Description automatically generated">
            <a:extLst>
              <a:ext uri="{FF2B5EF4-FFF2-40B4-BE49-F238E27FC236}">
                <a16:creationId xmlns:a16="http://schemas.microsoft.com/office/drawing/2014/main" id="{A066A1FC-CEDB-8F4E-BF5E-FE6CBB01B2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3" b="19294"/>
          <a:stretch/>
        </p:blipFill>
        <p:spPr>
          <a:xfrm>
            <a:off x="6066692" y="4354414"/>
            <a:ext cx="842588" cy="5108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3376CDB-4925-7C45-8F65-0B13D81F5E9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31" y="4866336"/>
            <a:ext cx="875574" cy="121925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833F6B6-DE73-BF4D-B0D7-64EE52BCF60A}"/>
              </a:ext>
            </a:extLst>
          </p:cNvPr>
          <p:cNvSpPr/>
          <p:nvPr userDrawn="1"/>
        </p:nvSpPr>
        <p:spPr>
          <a:xfrm>
            <a:off x="7404921" y="4409128"/>
            <a:ext cx="1591642" cy="563319"/>
          </a:xfrm>
          <a:prstGeom prst="roundRect">
            <a:avLst>
              <a:gd name="adj" fmla="val 20191"/>
            </a:avLst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84295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996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24" r:id="rId2"/>
    <p:sldLayoutId id="2147483811" r:id="rId3"/>
    <p:sldLayoutId id="2147483827" r:id="rId4"/>
    <p:sldLayoutId id="2147483815" r:id="rId5"/>
    <p:sldLayoutId id="2147483828" r:id="rId6"/>
    <p:sldLayoutId id="2147483823" r:id="rId7"/>
    <p:sldLayoutId id="2147483826" r:id="rId8"/>
    <p:sldLayoutId id="2147483822" r:id="rId9"/>
    <p:sldLayoutId id="2147483825" r:id="rId10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who.int/iris/bitstream/handle/10665/277191/9789241515122-eng.pdf?sequence=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ho.int/publications/i/item/framework-for-a-public-health-emergency-operations-centr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 dirty="0">
                <a:solidFill>
                  <a:schemeClr val="bg2"/>
                </a:solidFill>
              </a:rPr>
              <a:t>Desactivación del </a:t>
            </a:r>
            <a:r>
              <a:rPr lang="es-ES" dirty="0">
                <a:solidFill>
                  <a:schemeClr val="bg2"/>
                </a:solidFill>
              </a:rPr>
              <a:t>Centro de Operaciones en Emergencia</a:t>
            </a:r>
            <a:r>
              <a:rPr lang="es-x-int-SDL" dirty="0">
                <a:solidFill>
                  <a:schemeClr val="bg2"/>
                </a:solidFill>
              </a:rPr>
              <a:t>: Consideraciones ante </a:t>
            </a:r>
            <a:r>
              <a:rPr lang="es-ES" dirty="0">
                <a:solidFill>
                  <a:schemeClr val="bg2"/>
                </a:solidFill>
              </a:rPr>
              <a:t>la COVID</a:t>
            </a:r>
            <a:r>
              <a:rPr lang="es-x-int-SDL" dirty="0">
                <a:solidFill>
                  <a:schemeClr val="bg2"/>
                </a:solidFill>
              </a:rPr>
              <a:t>-19</a:t>
            </a:r>
          </a:p>
        </p:txBody>
      </p:sp>
      <p:pic>
        <p:nvPicPr>
          <p:cNvPr id="7172" name="Picture 6" descr="Logos of the United States Department of Health and Human Services and Centers for Disease Control and Preventi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86325"/>
            <a:ext cx="1905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78263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 dirty="0"/>
              <a:t>Explicar el proceso de desactivación del </a:t>
            </a:r>
            <a:r>
              <a:rPr lang="es-ES" dirty="0"/>
              <a:t>Centro de Operaciones en Emergencia</a:t>
            </a:r>
            <a:r>
              <a:rPr lang="es-x-int-SDL" dirty="0"/>
              <a:t> (EOC, por sus siglas en inglés) en el contexto de la respuesta a</a:t>
            </a:r>
            <a:r>
              <a:rPr lang="es-ES" dirty="0"/>
              <a:t> </a:t>
            </a:r>
            <a:r>
              <a:rPr lang="es-x-int-SDL" dirty="0"/>
              <a:t>l</a:t>
            </a:r>
            <a:r>
              <a:rPr lang="es-ES" dirty="0"/>
              <a:t>a</a:t>
            </a:r>
            <a:r>
              <a:rPr lang="es-x-int-SDL" dirty="0"/>
              <a:t> COVID-19</a:t>
            </a:r>
          </a:p>
          <a:p>
            <a:pPr>
              <a:buClr>
                <a:srgbClr val="006A71"/>
              </a:buClr>
            </a:pPr>
            <a:r>
              <a:rPr lang="es-x-int-SDL" dirty="0"/>
              <a:t>Debatir sobre posibles indicadores para la desactivación</a:t>
            </a:r>
          </a:p>
          <a:p>
            <a:pPr>
              <a:buClr>
                <a:srgbClr val="006A71"/>
              </a:buClr>
            </a:pPr>
            <a:r>
              <a:rPr lang="es-x-int-SDL" dirty="0"/>
              <a:t>Describir la transición del EOC a los esfuerzos de recuperación</a:t>
            </a:r>
          </a:p>
        </p:txBody>
      </p:sp>
    </p:spTree>
    <p:extLst>
      <p:ext uri="{BB962C8B-B14F-4D97-AF65-F5344CB8AC3E}">
        <p14:creationId xmlns:p14="http://schemas.microsoft.com/office/powerpoint/2010/main" val="207252904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Desactivación del EOC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/>
              <a:t>Desactivación de un EOC</a:t>
            </a:r>
          </a:p>
          <a:p>
            <a:pPr lvl="1">
              <a:buClr>
                <a:srgbClr val="006A71"/>
              </a:buClr>
            </a:pPr>
            <a:r>
              <a:rPr lang="es-x-int-SDL"/>
              <a:t>Se relaciona con el cese progresivo de las actividades cuando la emergencia está bajo control. </a:t>
            </a:r>
          </a:p>
          <a:p>
            <a:pPr lvl="1">
              <a:buClr>
                <a:srgbClr val="006A71"/>
              </a:buClr>
            </a:pPr>
            <a:r>
              <a:rPr lang="es-x-int-SDL"/>
              <a:t>Es un proceso que debe ocurrir cuando se exhibe la transición de la emergencia a un nivel previo al incidente. </a:t>
            </a:r>
          </a:p>
          <a:p>
            <a:pPr lvl="1">
              <a:buClr>
                <a:srgbClr val="006A71"/>
              </a:buClr>
            </a:pPr>
            <a:r>
              <a:rPr lang="es-x-int-SDL"/>
              <a:t>Debe culminar con el informe de la evaluación posterior al incidente para evaluar las áreas a mejorar (es decir, la revisión posterior a las medidas).  </a:t>
            </a:r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5664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Desactivación del EOC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/>
              <a:t>La desactivación del EOC es un proceso que comienza mientras el EOC está activado y requiere la atención del personal del EOC durante la fase de respuesta ante la emergencia de salud pública.</a:t>
            </a:r>
          </a:p>
          <a:p>
            <a:pPr>
              <a:buClr>
                <a:srgbClr val="006A71"/>
              </a:buClr>
            </a:pPr>
            <a:r>
              <a:rPr lang="es-x-int-SDL"/>
              <a:t>El objetivo de un EOC es alcanzar la desactivación, porque esto indica que la amenaza de salud pública se ha estabilizado.</a:t>
            </a:r>
          </a:p>
          <a:p>
            <a:pPr marL="0" indent="0">
              <a:buClr>
                <a:srgbClr val="006A7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7986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Indicadores de desactivación del EOC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 dirty="0"/>
              <a:t>Durante la fase de respuesta, habrá indicadores que alienten la transición a actividades de recuperación a largo plazo (por ejemplo, administración del programa, vigilancia, comunicación del riesgo). </a:t>
            </a:r>
          </a:p>
          <a:p>
            <a:pPr>
              <a:buClr>
                <a:srgbClr val="006A71"/>
              </a:buClr>
            </a:pPr>
            <a:r>
              <a:rPr lang="es-x-int-SDL" dirty="0"/>
              <a:t>Para </a:t>
            </a:r>
            <a:r>
              <a:rPr lang="es-ES" dirty="0"/>
              <a:t>la COVID</a:t>
            </a:r>
            <a:r>
              <a:rPr lang="es-x-int-SDL" dirty="0"/>
              <a:t>-19, algunos indicadores pueden ser:</a:t>
            </a:r>
          </a:p>
          <a:p>
            <a:pPr lvl="1">
              <a:buClr>
                <a:srgbClr val="006A71"/>
              </a:buClr>
            </a:pPr>
            <a:r>
              <a:rPr lang="es-x-int-SDL" dirty="0"/>
              <a:t>Ya no se requiere la participación de diferentes departamentos</a:t>
            </a:r>
          </a:p>
          <a:p>
            <a:pPr lvl="1">
              <a:buClr>
                <a:srgbClr val="006A71"/>
              </a:buClr>
            </a:pPr>
            <a:r>
              <a:rPr lang="es-x-int-SDL" dirty="0"/>
              <a:t>El brote se limita a unas pocas áreas y hay pocos casos nuevos</a:t>
            </a:r>
          </a:p>
          <a:p>
            <a:pPr lvl="1">
              <a:buClr>
                <a:srgbClr val="006A71"/>
              </a:buClr>
            </a:pPr>
            <a:r>
              <a:rPr lang="es-x-int-SDL" dirty="0"/>
              <a:t>Todos los casos se relacionan con cadenas de transmisión conocidas</a:t>
            </a:r>
          </a:p>
          <a:p>
            <a:pPr lvl="1">
              <a:buClr>
                <a:srgbClr val="006A71"/>
              </a:buClr>
            </a:pPr>
            <a:r>
              <a:rPr lang="es-x-int-SDL" dirty="0"/>
              <a:t>El brote ya no se considera una amenaza de la salud pública</a:t>
            </a:r>
          </a:p>
          <a:p>
            <a:pPr>
              <a:buClr>
                <a:srgbClr val="006A71"/>
              </a:buClr>
            </a:pPr>
            <a:endParaRPr lang="en-US" dirty="0"/>
          </a:p>
          <a:p>
            <a:pPr marL="0" indent="0">
              <a:buClr>
                <a:srgbClr val="006A71"/>
              </a:buClr>
              <a:buNone/>
            </a:pPr>
            <a:endParaRPr lang="en-US" dirty="0"/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10317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Transición del EOC a la recuperación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 sz="1950" dirty="0"/>
              <a:t>La transición de la respuesta a la recuperación requiere un plan de desactivación del EOC que guíe las operaciones de recuperación de manera ordenada. </a:t>
            </a:r>
          </a:p>
          <a:p>
            <a:pPr>
              <a:buClr>
                <a:srgbClr val="006A71"/>
              </a:buClr>
            </a:pPr>
            <a:r>
              <a:rPr lang="es-x-int-SDL" sz="1950" dirty="0"/>
              <a:t>Las siguientes medidas guiarán la transición (continúa en la próxima diapositiva):</a:t>
            </a:r>
          </a:p>
          <a:p>
            <a:pPr lvl="1">
              <a:buClr>
                <a:srgbClr val="006A71"/>
              </a:buClr>
            </a:pPr>
            <a:r>
              <a:rPr lang="es-x-int-SDL" sz="1950" dirty="0"/>
              <a:t>Identificar las actividades clave que deben mantenerse mientras dure el brote </a:t>
            </a:r>
            <a:r>
              <a:rPr lang="es-ES" sz="1950" dirty="0"/>
              <a:t>de la COVID</a:t>
            </a:r>
            <a:r>
              <a:rPr lang="es-x-int-SDL" sz="1950" dirty="0"/>
              <a:t>-19, que incluye las divisiones para administrar las actividades a futuro (es decir, después de la desactivación del EOC). </a:t>
            </a:r>
          </a:p>
          <a:p>
            <a:pPr lvl="1">
              <a:buClr>
                <a:srgbClr val="006A71"/>
              </a:buClr>
            </a:pPr>
            <a:r>
              <a:rPr lang="es-x-int-SDL" sz="1950" dirty="0"/>
              <a:t>Las iniciativas específicas del incidente que comenzaron como parte de la respuesta deben cambiar a los programas de atenuación y prevención para su continuación. </a:t>
            </a:r>
          </a:p>
          <a:p>
            <a:pPr>
              <a:buClr>
                <a:srgbClr val="006A71"/>
              </a:buClr>
            </a:pPr>
            <a:endParaRPr lang="en-US" sz="1950" dirty="0"/>
          </a:p>
          <a:p>
            <a:pPr marL="0" indent="0">
              <a:buClr>
                <a:srgbClr val="006A71"/>
              </a:buClr>
              <a:buNone/>
            </a:pPr>
            <a:endParaRPr lang="en-US" dirty="0"/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6086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Transición del EOC a la recuperación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 marL="457200" lvl="1" indent="0">
              <a:buClr>
                <a:srgbClr val="006A71"/>
              </a:buClr>
              <a:buNone/>
            </a:pPr>
            <a:r>
              <a:rPr lang="es-x-int-SDL" sz="1800" dirty="0"/>
              <a:t>(Continúa de la diapositiva anterior)</a:t>
            </a:r>
          </a:p>
          <a:p>
            <a:pPr lvl="1">
              <a:buClr>
                <a:srgbClr val="006A71"/>
              </a:buClr>
            </a:pPr>
            <a:r>
              <a:rPr lang="es-x-int-SDL" sz="1800" dirty="0"/>
              <a:t>Recuperar las interrupciones de la cadena de abastecimiento (equipo de protección personal (PPE, por sus siglas en inglés), suministros para pruebas, etc.) y normalizar los procedimientos operativos estandarizados (SOP). </a:t>
            </a:r>
          </a:p>
          <a:p>
            <a:pPr lvl="1">
              <a:buClr>
                <a:srgbClr val="006A71"/>
              </a:buClr>
            </a:pPr>
            <a:r>
              <a:rPr lang="es-x-int-SDL" sz="1800" dirty="0"/>
              <a:t>Los recursos y equipos conseguidos para la respuesta deben contabilizarse y devolverse. </a:t>
            </a:r>
          </a:p>
          <a:p>
            <a:pPr lvl="2">
              <a:buClr>
                <a:srgbClr val="006A71"/>
              </a:buClr>
            </a:pPr>
            <a:r>
              <a:rPr lang="es-x-int-SDL" sz="1800" dirty="0"/>
              <a:t>Esto incluye la devolución del personal a sus responsabilidades y sitios laborales previos al incidente. </a:t>
            </a:r>
          </a:p>
          <a:p>
            <a:pPr lvl="1">
              <a:buClr>
                <a:srgbClr val="006A71"/>
              </a:buClr>
            </a:pPr>
            <a:r>
              <a:rPr lang="es-x-int-SDL" sz="1800" dirty="0"/>
              <a:t>Las cuentas financieras creadas para el incidente </a:t>
            </a:r>
            <a:r>
              <a:rPr lang="es-ES" sz="1800" dirty="0"/>
              <a:t>de la COVID</a:t>
            </a:r>
            <a:r>
              <a:rPr lang="es-x-int-SDL" sz="1800" dirty="0"/>
              <a:t>-19 deben darse de baja y cerrarse. </a:t>
            </a:r>
          </a:p>
          <a:p>
            <a:pPr marL="457200" lvl="1" indent="0">
              <a:buClr>
                <a:srgbClr val="006A71"/>
              </a:buClr>
              <a:buNone/>
            </a:pPr>
            <a:endParaRPr lang="en-US" sz="1950" dirty="0"/>
          </a:p>
          <a:p>
            <a:pPr lvl="1">
              <a:buClr>
                <a:srgbClr val="006A71"/>
              </a:buClr>
            </a:pPr>
            <a:endParaRPr lang="en-US" sz="1950" dirty="0"/>
          </a:p>
          <a:p>
            <a:pPr>
              <a:buClr>
                <a:srgbClr val="006A71"/>
              </a:buClr>
            </a:pPr>
            <a:endParaRPr lang="en-US" sz="1950" dirty="0"/>
          </a:p>
          <a:p>
            <a:pPr marL="0" indent="0">
              <a:buClr>
                <a:srgbClr val="006A71"/>
              </a:buClr>
              <a:buNone/>
            </a:pPr>
            <a:endParaRPr lang="en-US" dirty="0"/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73491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x-int-SDL"/>
              <a:t>Referencias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900906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s-x-int-SDL" dirty="0"/>
              <a:t>WHO (2018) </a:t>
            </a:r>
            <a:r>
              <a:rPr lang="es-x-int-SDL" i="1" dirty="0"/>
              <a:t>Handbook for Developing a Public Health Emergency Operations Centre (Manual para desarrollar un </a:t>
            </a:r>
            <a:r>
              <a:rPr lang="es-ES" i="1" dirty="0"/>
              <a:t>Centro de Operaciones en Emergencia</a:t>
            </a:r>
            <a:r>
              <a:rPr lang="es-x-int-SDL" i="1" dirty="0"/>
              <a:t> para salud pública </a:t>
            </a:r>
            <a:r>
              <a:rPr lang="es-x-int-SDL" dirty="0"/>
              <a:t>de la OMS, 2018</a:t>
            </a:r>
            <a:r>
              <a:rPr lang="es-x-int-SDL" i="1"/>
              <a:t>). </a:t>
            </a:r>
            <a:r>
              <a:rPr lang="es-x-int-SDL">
                <a:hlinkClick r:id="rId3"/>
              </a:rPr>
              <a:t>https</a:t>
            </a:r>
            <a:r>
              <a:rPr lang="es-x-int-SDL" dirty="0">
                <a:hlinkClick r:id="rId3"/>
              </a:rPr>
              <a:t>://apps.who.int/iris/bitstream/handle/10665/277191/9789241515122-eng.pdf?sequence=1</a:t>
            </a:r>
          </a:p>
          <a:p>
            <a:pPr>
              <a:buClr>
                <a:srgbClr val="006A71"/>
              </a:buClr>
            </a:pPr>
            <a:r>
              <a:rPr lang="es-x-int-SDL" dirty="0"/>
              <a:t>WHO (2015) </a:t>
            </a:r>
            <a:r>
              <a:rPr lang="es-x-int-SDL" i="1" dirty="0"/>
              <a:t>Framework for a Public Health Emergency Operations Centres (Marco para Centros de operaciones de emergencia para salud pública </a:t>
            </a:r>
            <a:r>
              <a:rPr lang="es-x-int-SDL" dirty="0"/>
              <a:t>de la OMS, 2015</a:t>
            </a:r>
            <a:r>
              <a:rPr lang="es-x-int-SDL" i="1" dirty="0"/>
              <a:t>).</a:t>
            </a:r>
            <a:r>
              <a:rPr lang="es-x-int-SDL" dirty="0"/>
              <a:t> </a:t>
            </a:r>
            <a:r>
              <a:rPr lang="en-US" dirty="0">
                <a:hlinkClick r:id="rId4"/>
              </a:rPr>
              <a:t>https://www.who.int/publications/i/item/framework-for-a-public-health-emergency-operations-centre</a:t>
            </a:r>
            <a:endParaRPr lang="en-US" dirty="0"/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37490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30121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aster">
  <a:themeElements>
    <a:clrScheme name="Custom 2">
      <a:dk1>
        <a:srgbClr val="0F56DC"/>
      </a:dk1>
      <a:lt1>
        <a:srgbClr val="FFC000"/>
      </a:lt1>
      <a:dk2>
        <a:srgbClr val="FFFFFF"/>
      </a:dk2>
      <a:lt2>
        <a:srgbClr val="FFFFFF"/>
      </a:lt2>
      <a:accent1>
        <a:srgbClr val="4983F2"/>
      </a:accent1>
      <a:accent2>
        <a:srgbClr val="007D57"/>
      </a:accent2>
      <a:accent3>
        <a:srgbClr val="9A3B26"/>
      </a:accent3>
      <a:accent4>
        <a:srgbClr val="7F7F7F"/>
      </a:accent4>
      <a:accent5>
        <a:srgbClr val="0F56DC"/>
      </a:accent5>
      <a:accent6>
        <a:srgbClr val="002060"/>
      </a:accent6>
      <a:hlink>
        <a:srgbClr val="0F56DC"/>
      </a:hlink>
      <a:folHlink>
        <a:srgbClr val="3077FF"/>
      </a:folHlink>
    </a:clrScheme>
    <a:fontScheme name="CDC Myriad Web Pro">
      <a:majorFont>
        <a:latin typeface="Myriad Web Pro"/>
        <a:ea typeface=""/>
        <a:cs typeface=""/>
      </a:majorFont>
      <a:minorFont>
        <a:latin typeface="Myriad Web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000000"/>
            </a:solidFill>
            <a:latin typeface="Calibri" panose="020F05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263BB87ED693489DF545C68D111AB5" ma:contentTypeVersion="18" ma:contentTypeDescription="Create a new document." ma:contentTypeScope="" ma:versionID="1bb985614d6d5f242178b3d6c763e8e5">
  <xsd:schema xmlns:xsd="http://www.w3.org/2001/XMLSchema" xmlns:xs="http://www.w3.org/2001/XMLSchema" xmlns:p="http://schemas.microsoft.com/office/2006/metadata/properties" xmlns:ns1="http://schemas.microsoft.com/sharepoint/v3" xmlns:ns2="52ff0146-47b4-4d51-8c1c-03266fcd63a2" xmlns:ns3="cd03f174-a395-49eb-8ee9-8d943e22f40d" targetNamespace="http://schemas.microsoft.com/office/2006/metadata/properties" ma:root="true" ma:fieldsID="f1d289979c5f6198047010f839de2e29" ns1:_="" ns2:_="" ns3:_="">
    <xsd:import namespace="http://schemas.microsoft.com/sharepoint/v3"/>
    <xsd:import namespace="52ff0146-47b4-4d51-8c1c-03266fcd63a2"/>
    <xsd:import namespace="cd03f174-a395-49eb-8ee9-8d943e22f4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Status" minOccurs="0"/>
                <xsd:element ref="ns2:_x0070_n49" minOccurs="0"/>
                <xsd:element ref="ns3:TaxKeywordTaxHTField" minOccurs="0"/>
                <xsd:element ref="ns3:TaxCatchAll" minOccurs="0"/>
                <xsd:element ref="ns2:Catc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ff0146-47b4-4d51-8c1c-03266fcd63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Status" ma:index="20" nillable="true" ma:displayName="Status" ma:default="Draft" ma:format="Dropdown" ma:internalName="Status">
      <xsd:simpleType>
        <xsd:restriction base="dms:Choice">
          <xsd:enumeration value="Draft"/>
          <xsd:enumeration value="Final"/>
        </xsd:restriction>
      </xsd:simpleType>
    </xsd:element>
    <xsd:element name="_x0070_n49" ma:index="21" nillable="true" ma:displayName="Person or Group" ma:list="UserInfo" ma:internalName="_x0070_n49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atch" ma:index="25" nillable="true" ma:displayName="Catch" ma:default="New Item" ma:internalName="Catch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03f174-a395-49eb-8ee9-8d943e22f40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KeywordTaxHTField" ma:index="23" nillable="true" ma:taxonomy="true" ma:internalName="TaxKeywordTaxHTField" ma:taxonomyFieldName="TaxKeyword" ma:displayName="Enterprise Keywords" ma:fieldId="{23f27201-bee3-471e-b2e7-b64fd8b7ca38}" ma:taxonomyMulti="true" ma:sspId="9353dbe8-8260-4ccf-8219-3d2995e6fa1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24" nillable="true" ma:displayName="Taxonomy Catch All Column" ma:hidden="true" ma:list="{a3280506-6cd4-40ea-8d11-c5017f6a7f66}" ma:internalName="TaxCatchAll" ma:showField="CatchAllData" ma:web="cd03f174-a395-49eb-8ee9-8d943e22f4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Catch xmlns="52ff0146-47b4-4d51-8c1c-03266fcd63a2">New Item</Catch>
    <TaxCatchAll xmlns="cd03f174-a395-49eb-8ee9-8d943e22f40d"/>
    <_ip_UnifiedCompliancePolicyProperties xmlns="http://schemas.microsoft.com/sharepoint/v3" xsi:nil="true"/>
    <Status xmlns="52ff0146-47b4-4d51-8c1c-03266fcd63a2">Draft</Status>
    <_x0070_n49 xmlns="52ff0146-47b4-4d51-8c1c-03266fcd63a2">
      <UserInfo>
        <DisplayName/>
        <AccountId xsi:nil="true"/>
        <AccountType/>
      </UserInfo>
    </_x0070_n49>
    <TaxKeywordTaxHTField xmlns="cd03f174-a395-49eb-8ee9-8d943e22f40d">
      <Terms xmlns="http://schemas.microsoft.com/office/infopath/2007/PartnerControls"/>
    </TaxKeywordTaxHTFiel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7032D4-11B9-469C-A821-69C99F7C11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2ff0146-47b4-4d51-8c1c-03266fcd63a2"/>
    <ds:schemaRef ds:uri="cd03f174-a395-49eb-8ee9-8d943e22f4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C1EED69-1140-472C-A4CE-95899EB62831}">
  <ds:schemaRefs>
    <ds:schemaRef ds:uri="http://purl.org/dc/elements/1.1/"/>
    <ds:schemaRef ds:uri="http://purl.org/dc/dcmitype/"/>
    <ds:schemaRef ds:uri="http://schemas.microsoft.com/office/infopath/2007/PartnerControls"/>
    <ds:schemaRef ds:uri="52ff0146-47b4-4d51-8c1c-03266fcd63a2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purl.org/dc/terms/"/>
    <ds:schemaRef ds:uri="http://schemas.openxmlformats.org/package/2006/metadata/core-properties"/>
    <ds:schemaRef ds:uri="cd03f174-a395-49eb-8ee9-8d943e22f40d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1F9774B-38D7-4BDE-8639-79D86975ED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5495</TotalTime>
  <Words>595</Words>
  <Application>Microsoft Macintosh PowerPoint</Application>
  <PresentationFormat>On-screen Show (16:9)</PresentationFormat>
  <Paragraphs>49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Wingdings</vt:lpstr>
      <vt:lpstr>Arial</vt:lpstr>
      <vt:lpstr>Courier New</vt:lpstr>
      <vt:lpstr>Myriad Web Pro</vt:lpstr>
      <vt:lpstr>Master</vt:lpstr>
      <vt:lpstr>Desactivación del Centro de Operaciones en Emergencia: Consideraciones ante la COVID-19</vt:lpstr>
      <vt:lpstr>Objetivos</vt:lpstr>
      <vt:lpstr>Desactivación del EOC</vt:lpstr>
      <vt:lpstr>Desactivación del EOC</vt:lpstr>
      <vt:lpstr>Indicadores de desactivación del EOC</vt:lpstr>
      <vt:lpstr>Transición del EOC a la recuperación</vt:lpstr>
      <vt:lpstr>Transición del EOC a la recuperación</vt:lpstr>
      <vt:lpstr>Referencias</vt:lpstr>
      <vt:lpstr>PowerPoint Presentation</vt:lpstr>
    </vt:vector>
  </TitlesOfParts>
  <Company>CDC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nCoV_template_PPT_GEN_PUB</dc:title>
  <dc:creator>Centers for Disease Control and Prevention</dc:creator>
  <cp:lastModifiedBy>Microsoft Office User</cp:lastModifiedBy>
  <cp:revision>434</cp:revision>
  <dcterms:created xsi:type="dcterms:W3CDTF">2011-03-17T17:43:16Z</dcterms:created>
  <dcterms:modified xsi:type="dcterms:W3CDTF">2021-08-08T04:35:13Z</dcterms:modified>
  <cp:category>GS Emergency Response</cp:category>
  <cp:contentStatus>CS 315114-A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MSIP_Label_8af03ff0-41c5-4c41-b55e-fabb8fae94be_Enabled">
    <vt:lpwstr>True</vt:lpwstr>
  </property>
  <property fmtid="{D5CDD505-2E9C-101B-9397-08002B2CF9AE}" pid="4" name="MSIP_Label_8af03ff0-41c5-4c41-b55e-fabb8fae94be_SiteId">
    <vt:lpwstr>9ce70869-60db-44fd-abe8-d2767077fc8f</vt:lpwstr>
  </property>
  <property fmtid="{D5CDD505-2E9C-101B-9397-08002B2CF9AE}" pid="5" name="MSIP_Label_8af03ff0-41c5-4c41-b55e-fabb8fae94be_Owner">
    <vt:lpwstr>iwh2@cdc.gov</vt:lpwstr>
  </property>
  <property fmtid="{D5CDD505-2E9C-101B-9397-08002B2CF9AE}" pid="6" name="MSIP_Label_8af03ff0-41c5-4c41-b55e-fabb8fae94be_SetDate">
    <vt:lpwstr>2020-05-13T11:48:16.4330843Z</vt:lpwstr>
  </property>
  <property fmtid="{D5CDD505-2E9C-101B-9397-08002B2CF9AE}" pid="7" name="MSIP_Label_8af03ff0-41c5-4c41-b55e-fabb8fae94be_Name">
    <vt:lpwstr>Public</vt:lpwstr>
  </property>
  <property fmtid="{D5CDD505-2E9C-101B-9397-08002B2CF9AE}" pid="8" name="MSIP_Label_8af03ff0-41c5-4c41-b55e-fabb8fae94be_Application">
    <vt:lpwstr>Microsoft Azure Information Protection</vt:lpwstr>
  </property>
  <property fmtid="{D5CDD505-2E9C-101B-9397-08002B2CF9AE}" pid="9" name="MSIP_Label_8af03ff0-41c5-4c41-b55e-fabb8fae94be_ActionId">
    <vt:lpwstr>d740535d-eff5-4c0b-abd9-94bf992c01fe</vt:lpwstr>
  </property>
  <property fmtid="{D5CDD505-2E9C-101B-9397-08002B2CF9AE}" pid="10" name="MSIP_Label_8af03ff0-41c5-4c41-b55e-fabb8fae94be_Extended_MSFT_Method">
    <vt:lpwstr>Manual</vt:lpwstr>
  </property>
  <property fmtid="{D5CDD505-2E9C-101B-9397-08002B2CF9AE}" pid="11" name="Sensitivity">
    <vt:lpwstr>Public</vt:lpwstr>
  </property>
  <property fmtid="{D5CDD505-2E9C-101B-9397-08002B2CF9AE}" pid="12" name="ContentTypeId">
    <vt:lpwstr>0x010100BB263BB87ED693489DF545C68D111AB5</vt:lpwstr>
  </property>
  <property fmtid="{D5CDD505-2E9C-101B-9397-08002B2CF9AE}" pid="13" name="TaxKeyword">
    <vt:lpwstr/>
  </property>
</Properties>
</file>