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7 - Как мы можем подготовить персонал и центр оперативного управления в чрезвычайных ситуаций</a:t>
            </a: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5" name="Google Shape;225;p1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9" name="Google Shape;239;p1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p1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0" name="Google Shape;260;p1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7" name="Google Shape;267;p1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5" name="Google Shape;275;p1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2" name="Google Shape;282;p1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9" name="Google Shape;289;p1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6" name="Google Shape;296;p2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p2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0" name="Google Shape;310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7" name="Google Shape;317;p2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4" name="Google Shape;324;p2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1" name="Google Shape;331;p2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5" name="Google Shape;345;p2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p2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5" name="Google Shape;375;p2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8" name="Google Shape;388;p3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5" name="Google Shape;395;p3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2" name="Google Shape;402;p3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9" name="Google Shape;409;p3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6" name="Google Shape;416;p3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3" name="Google Shape;423;p3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0" name="Google Shape;430;p3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7" name="Google Shape;437;p3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4" name="Google Shape;444;p3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p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2" name="Google Shape;452;p4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8" name="Google Shape;188;p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8" name="Google Shape;218;p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0615" r="19753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14325" y="0"/>
            <a:ext cx="8829676" cy="89557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None/>
              <a:defRPr sz="2000" b="1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rgbClr val="2D2D2D"/>
              </a:buClr>
              <a:buSzPts val="1800"/>
              <a:buNone/>
              <a:defRPr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Calibri"/>
              <a:buNone/>
            </a:pPr>
            <a:r>
              <a:rPr lang="ru-RU" sz="2000" b="1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cdc.gov/coronavirus</a:t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9" name="Google Shape;19;p2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65" y="3841750"/>
            <a:ext cx="86953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The mark “CDC” is owned by the US Dept. of Health and Human Services and is used with permission.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Use of this logo is not an endorsement by HHS or CDC of any particular product, service, or enterprise.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For more information, contact CDC</a:t>
            </a: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The findings and conclusions in this report are those of the authors and do not necessarily represent the official position of the Centers for Disease Control and Prevention.</a:t>
            </a:r>
            <a:endParaRPr/>
          </a:p>
        </p:txBody>
      </p:sp>
      <p:pic>
        <p:nvPicPr>
          <p:cNvPr id="119" name="Google Shape;119;p11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121" name="Google Shape;121;p11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 l="20615" r="19753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">
  <p:cSld name="DATA SLID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34" name="Google Shape;34;p3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" name="Google Shape;37;p3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or_background">
  <p:cSld name="1_color_background">
    <p:bg>
      <p:bgPr>
        <a:solidFill>
          <a:srgbClr val="006A7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4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OSING">
  <p:cSld name="1_CLOSING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For more information, contact CDC</a:t>
            </a: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The findings and conclusions in this report are those of the authors and do not necessarily represent the official position of the Centers for Disease Control and Prevention.</a:t>
            </a:r>
            <a:endParaRPr/>
          </a:p>
        </p:txBody>
      </p:sp>
      <p:pic>
        <p:nvPicPr>
          <p:cNvPr id="47" name="Google Shape;47;p5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49" name="Google Shape;49;p5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7" name="Google Shape;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5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67" name="Google Shape;67;p6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">
  <p:cSld name="1_DATA SLIDE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79" name="Google Shape;79;p7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 2 column">
  <p:cSld name="DATA SLIDE 2 column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8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92" name="Google Shape;92;p8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8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8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 2 column">
  <p:cSld name="1_DATA SLIDE 2 column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07" name="Google Shape;107;p9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lor_background">
  <p:cSld name="2_color_background">
    <p:bg>
      <p:bgPr>
        <a:solidFill>
          <a:srgbClr val="006A7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0" descr="A picture containing foo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D2D2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D2D2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net.who.int/iris/restricted/bitstream/handle/10665/311537/WHO-WHE-CPI-2019.4-eng.pdf;jsessionid=D8534058405EEC17A4B2F6640C78BB32?sequence=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s.who.int/iris/bitstream/handle/10665/311545/9789241515139-eng.pdf?sequence=1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70810/WHO_HSE_GAR_ARO_2012.1_eng.pdf?sequence=1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s.who.int/iris/bitstream/handle/10665/196135/9789241565134_eng.pdf?sequence=1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Готовность центра оперативного управления в чрезвычайных ситуациях: </a:t>
            </a:r>
            <a:r>
              <a:rPr lang="ru-RU" sz="2400" dirty="0">
                <a:solidFill>
                  <a:schemeClr val="bg2"/>
                </a:solidFill>
              </a:rPr>
              <a:t>рекомендации в отношении  </a:t>
            </a:r>
            <a:r>
              <a:rPr lang="ru-RU" sz="2400" dirty="0"/>
              <a:t>COVID-19</a:t>
            </a:r>
            <a:endParaRPr sz="2400" dirty="0"/>
          </a:p>
        </p:txBody>
      </p:sp>
      <p:pic>
        <p:nvPicPr>
          <p:cNvPr id="139" name="Google Shape;139;p12" descr="Logos of the United States Department of Health and Human Services and Centers for Disease Control and Preven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Оценка риска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35855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Оценка риска – это критически важный процесс, лежащий в основе всех аспектов управления чрезвычайными ситуациями, но особенно связанный с предварительной готовностью.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Она относится к стандартизированному процессу сбора и документирования информации для определения уровня риска.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Она включают в себя следующие мероприятия: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Идентификацию опасности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Оценку уязвимости или угрозы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Оценку риска 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Наблюдение за потенциальными или развивающимися угрозами или их отслеживание, например, COVID-19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Ответные действия</a:t>
            </a: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457200" y="11079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Реагирование относится к использованию ресурсов предварительной готовности в ответ на чрезвычайную ситуацию в области общественного здравоохранения.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В условиях COVID-19 ответные меры включают в себя следующие действия: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Мобилизацию лечебно-профилактических ресурсов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Расширенное наблюдение и контроль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Отслеживание контактов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Вмешательство 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Пожалуйста, ознакомьтесь с модулем «Как мы работаем с нашим Центром оперативного управления в чрезвычайной ситуации» для получения более подробной информации о мерах реагирования в условиях COVID-19.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Восстановительные работы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457199" y="1151520"/>
            <a:ext cx="8323385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Восстановление означает, что чрезвычайная ситуация в области общественного здравоохранения взята под контроль, меры реагирования постепенно прекращаются, и возобновляются обычные мероприятия в области общественного здравоохранения.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Они включают в себя следующие мероприятия: 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Восстановление рутинного наблюдения и контроля (см. также модуль по деактивации Центра оперативного управления в чрезвычайных ситуациях)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Восстановление пострадавшей инфраструктуры и ресурсов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Проведение анализа результатов выполненных действий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Разработку и реализацию плана действий по снижению будущих рисков для здоровья населения и совершенствованию ответных мер в будущем.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Предварительная готовность: Обучение и учения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– компетентность персонала </a:t>
            </a:r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29"/>
              <a:buChar char="▪"/>
            </a:pPr>
            <a:r>
              <a:rPr lang="ru-RU" sz="1929" dirty="0"/>
              <a:t>Установление компетентности персонала должно соответствовать Центру оперативного управления в чрезвычайных ситуациях и его функциям.</a:t>
            </a:r>
            <a:endParaRPr dirty="0"/>
          </a:p>
          <a:p>
            <a:pPr marL="230188" lvl="0" indent="-230188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▪"/>
            </a:pPr>
            <a:r>
              <a:rPr lang="ru-RU" sz="1929" dirty="0"/>
              <a:t>Компетентность может отличаться в зависимости от Центра оперативного управления в чрезвычайных ситуациях, но должна включать в себя следующие основные характеристики:</a:t>
            </a:r>
            <a:endParaRPr dirty="0"/>
          </a:p>
          <a:p>
            <a:pPr marL="742950" lvl="1" indent="-285750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–"/>
            </a:pPr>
            <a:r>
              <a:rPr lang="ru-RU" sz="1929" dirty="0"/>
              <a:t>Лидерство</a:t>
            </a:r>
            <a:endParaRPr dirty="0"/>
          </a:p>
          <a:p>
            <a:pPr marL="742950" lvl="1" indent="-285750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–"/>
            </a:pPr>
            <a:r>
              <a:rPr lang="ru-RU" sz="1929" dirty="0"/>
              <a:t>Структуры, функции и взаимодействие при управлении чрезвычайными ситуациями</a:t>
            </a:r>
            <a:endParaRPr dirty="0"/>
          </a:p>
          <a:p>
            <a:pPr marL="742950" lvl="1" indent="-285750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–"/>
            </a:pPr>
            <a:r>
              <a:rPr lang="ru-RU" sz="1929" dirty="0"/>
              <a:t>Информационные технологии</a:t>
            </a:r>
            <a:endParaRPr dirty="0"/>
          </a:p>
          <a:p>
            <a:pPr marL="742950" lvl="1" indent="-285750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–"/>
            </a:pPr>
            <a:r>
              <a:rPr lang="ru-RU" sz="1929" dirty="0"/>
              <a:t>Учебно-методические разработки и уменьшение ограничений</a:t>
            </a:r>
            <a:endParaRPr dirty="0"/>
          </a:p>
          <a:p>
            <a:pPr marL="230188" lvl="0" indent="-230188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▪"/>
            </a:pPr>
            <a:r>
              <a:rPr lang="ru-RU" sz="1929" dirty="0"/>
              <a:t>Также могут потребоваться специфические навыки реагирования, например, физическое дистанцирование и использование СИЗ в условиях COVID-19.</a:t>
            </a:r>
            <a:endParaRPr dirty="0"/>
          </a:p>
        </p:txBody>
      </p:sp>
      <p:sp>
        <p:nvSpPr>
          <p:cNvPr id="256" name="Google Shape;256;p25"/>
          <p:cNvSpPr/>
          <p:nvPr/>
        </p:nvSpPr>
        <p:spPr>
          <a:xfrm>
            <a:off x="3469063" y="4172826"/>
            <a:ext cx="56036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600"/>
              <a:buFont typeface="Calibri"/>
              <a:buNone/>
            </a:pPr>
            <a:r>
              <a:rPr lang="ru-RU" sz="1600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Более подробную информацию о компетентности персонала можно найти в Руководстве ВОЗ </a:t>
            </a:r>
            <a:r>
              <a:rPr lang="ru-RU" sz="1600" i="1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Handbook for Developing a Public Health Emergency Operations Centre Part C</a:t>
            </a:r>
            <a:r>
              <a:rPr lang="ru-RU" sz="1600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1600" i="1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 Обучение и тренировки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Предварительная готовность: Обучение и учения  </a:t>
            </a: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Фаза готовности в управлении чрезвычайными ситуациями относится к действиям, проводимым в ожидании чрезвычайной ситуации (например, COVID-19). 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Обучение и учения по обеспечению предварительной готовности относятся к повышению потенциала персонала для реагирования на чрезвычайную ситуацию в области общественного здравоохранения.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В этом контексте персонал Центра оперативного управления в чрезвычайных ситуациях готов к активации Центра.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</a:t>
            </a:r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22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800" dirty="0"/>
              <a:t>Обучение определяется как любой учебный опыт и/или деятельность, улучшающие знания, навыки и/или способности для достижения определенного профессионального уровня.  </a:t>
            </a:r>
            <a:endParaRPr sz="1800"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800" dirty="0"/>
              <a:t>Для эффективного обучения персонала Центра оперативного управления в чрезвычайных ситуациях необходимо выполнить следующие шаги:</a:t>
            </a:r>
            <a:endParaRPr sz="1800" dirty="0"/>
          </a:p>
        </p:txBody>
      </p:sp>
      <p:sp>
        <p:nvSpPr>
          <p:cNvPr id="271" name="Google Shape;271;p27"/>
          <p:cNvSpPr txBox="1"/>
          <p:nvPr/>
        </p:nvSpPr>
        <p:spPr>
          <a:xfrm>
            <a:off x="1774370" y="2732314"/>
            <a:ext cx="6841123" cy="199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Font typeface="Arial"/>
              <a:buChar char="–"/>
            </a:pPr>
            <a:r>
              <a:rPr lang="ru-RU" sz="16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Провести оценку потребностей в обучении</a:t>
            </a:r>
            <a:endParaRPr sz="1600" dirty="0"/>
          </a:p>
          <a:p>
            <a:pPr marL="742950" marR="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Font typeface="Arial"/>
              <a:buChar char="–"/>
            </a:pPr>
            <a:r>
              <a:rPr lang="ru-RU" sz="16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Разработать программу обучения</a:t>
            </a:r>
            <a:endParaRPr sz="1600" dirty="0"/>
          </a:p>
          <a:p>
            <a:pPr marL="742950" marR="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Font typeface="Arial"/>
              <a:buChar char="–"/>
            </a:pPr>
            <a:r>
              <a:rPr lang="ru-RU" sz="16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Определить компетенции персонала</a:t>
            </a:r>
            <a:endParaRPr sz="1600" dirty="0"/>
          </a:p>
          <a:p>
            <a:pPr marL="742950" marR="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Font typeface="Arial"/>
              <a:buChar char="–"/>
            </a:pPr>
            <a:r>
              <a:rPr lang="ru-RU" sz="16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Определить типы предлагаем</a:t>
            </a:r>
            <a:r>
              <a:rPr lang="ru-RU" sz="1600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ого обучения</a:t>
            </a:r>
            <a:endParaRPr sz="1600" dirty="0"/>
          </a:p>
          <a:p>
            <a:pPr marL="742950" marR="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Font typeface="Arial"/>
              <a:buChar char="–"/>
            </a:pPr>
            <a:r>
              <a:rPr lang="ru-RU" sz="16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Подготовить программу о</a:t>
            </a:r>
            <a:r>
              <a:rPr lang="ru-RU" sz="1600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бучения</a:t>
            </a:r>
            <a:endParaRPr sz="1600" dirty="0"/>
          </a:p>
          <a:p>
            <a:pPr marL="742950" marR="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Font typeface="Arial"/>
              <a:buChar char="–"/>
            </a:pPr>
            <a:r>
              <a:rPr lang="ru-RU" sz="16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Определить методы оценки обучения</a:t>
            </a:r>
            <a:endParaRPr sz="160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– Разработка программы обучения</a:t>
            </a:r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Разработка подходящей программы обучения – это первый шаг в процессе обучения. 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Процесс состоит из: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Проведения (или анализа) оценки потребностей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Определения целей и задач обучения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Разработки контента, выбора методов и определения необходимых материалов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Определения ожидаемых результатов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Выбора методов контроля, оценки и обзора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– Виды обучения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487508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Обучение Центра оперативного управления в чрезвычайных ситуациях может проводиться с внедрением различных методов и может быть ориентировано на разную аудиторию.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Методы обучения могут включать: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Очные и онлайн курсы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Стажировки, стипендии и командировки на места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Участие в учениях, ориентации, наставничестве и </a:t>
            </a:r>
            <a:r>
              <a:rPr lang="ru-RU" sz="1900" dirty="0" err="1"/>
              <a:t>командообразующих</a:t>
            </a:r>
            <a:r>
              <a:rPr lang="ru-RU" sz="1900" dirty="0"/>
              <a:t> сессиях</a:t>
            </a:r>
            <a:endParaRPr dirty="0"/>
          </a:p>
          <a:p>
            <a:pPr marL="1143000" lvl="2" indent="-22860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•"/>
            </a:pPr>
            <a:r>
              <a:rPr lang="ru-RU" sz="1900" dirty="0"/>
              <a:t>Возможно потребуется адаптация этих курсов во время COVID-19, чтобы обеспечить социальное дистанцирование или другие требования по профилактике инфекций.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Участие в планировании и разработке оперативных процедур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– Типы обучения (</a:t>
            </a:r>
            <a:r>
              <a:rPr lang="ru-RU" sz="2000"/>
              <a:t>продолжение</a:t>
            </a:r>
            <a:r>
              <a:rPr lang="ru-RU"/>
              <a:t>)</a:t>
            </a:r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Типы обучения: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Индивидуальное (требуется личное обучение и участие в курсах, семинарах и мастер-классах)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Для организации (включает обучение и тренировки, улучшающие условия обучения для всего персонала Центра оперативного управления в чрезвычайных ситуациях)</a:t>
            </a:r>
            <a:endParaRPr/>
          </a:p>
          <a:p>
            <a:pPr marL="742950" lvl="1" indent="-16510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None/>
            </a:pPr>
            <a:endParaRPr sz="19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Цели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Цель настоящей презентации: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ru-RU" dirty="0"/>
              <a:t>Объяснение важности действий по управлению в чрезвычайных ситуациях путем внедрения цикла управления чрезвычайными ситуациями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ru-RU" dirty="0"/>
              <a:t>Описание обучения и учений для обеспечения готовности центра оперативного управления в чрезвычайных ситуациях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ru-RU" dirty="0"/>
              <a:t>Обсуждение анализа принятых мер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– Проведение оценки потребностей в обучении</a:t>
            </a: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Оценка потребностей в обучении проводится для определения целей обучения.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Цели обучения разрабатываются на основе оценки навыков, необходимых для Центра оперативного управления в чрезвычайных ситуациях, потребностей в обучении и существующих возможностей для сотрудничества с различными секторами.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Оценка потребностей в обучении может проводиться с помощью: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Презентаций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Учений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Самостоятельной отчетности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Оценки реагирования (анализ принятых мер)</a:t>
            </a:r>
            <a:endParaRPr dirty="0"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Обучение – Программа обучения Центра оперативного управления в чрезвычайных ситуациях</a:t>
            </a:r>
            <a:endParaRPr dirty="0"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ru-RU" sz="1900" dirty="0"/>
              <a:t>Программа обучения Центра оперативного управления в чрезвычайных ситуациях должна разрабатываться на основе поставленных целей и ожидаемых результатов, определенных в начале учебного процесса.  </a:t>
            </a:r>
            <a:endParaRPr dirty="0"/>
          </a:p>
          <a:p>
            <a:pPr marL="230188" lvl="0" indent="-230188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ru-RU" sz="1900" dirty="0"/>
              <a:t>Персонал Центра оперативного управления в чрезвычайных ситуациях и тот персонал, чьи компетенции будут улучшены в ходе обучения, должен подготовить и обновлять программы обучения.  </a:t>
            </a: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None/>
            </a:pPr>
            <a:endParaRPr sz="19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r>
              <a:rPr lang="ru-RU" sz="1800" dirty="0"/>
              <a:t>Более подробную информацию о программах обучения Центра оперативного управления в чрезвычайных ситуациях можно найти в Руководстве ВОЗ </a:t>
            </a:r>
            <a:r>
              <a:rPr lang="ru-RU" sz="1800" i="1" dirty="0" err="1"/>
              <a:t>Handbook</a:t>
            </a:r>
            <a:r>
              <a:rPr lang="ru-RU" sz="1800" i="1" dirty="0"/>
              <a:t> </a:t>
            </a:r>
            <a:r>
              <a:rPr lang="ru-RU" sz="1800" i="1" dirty="0" err="1"/>
              <a:t>for</a:t>
            </a:r>
            <a:r>
              <a:rPr lang="ru-RU" sz="1800" i="1" dirty="0"/>
              <a:t> </a:t>
            </a:r>
            <a:r>
              <a:rPr lang="ru-RU" sz="1800" i="1" dirty="0" err="1"/>
              <a:t>Developing</a:t>
            </a:r>
            <a:r>
              <a:rPr lang="ru-RU" sz="1800" i="1" dirty="0"/>
              <a:t> a Public Health </a:t>
            </a:r>
            <a:r>
              <a:rPr lang="ru-RU" sz="1800" i="1" dirty="0" err="1"/>
              <a:t>Emergency</a:t>
            </a:r>
            <a:r>
              <a:rPr lang="ru-RU" sz="1800" i="1" dirty="0"/>
              <a:t> Operations Centre </a:t>
            </a:r>
            <a:r>
              <a:rPr lang="ru-RU" sz="1800" i="1" dirty="0" err="1"/>
              <a:t>Part</a:t>
            </a:r>
            <a:r>
              <a:rPr lang="ru-RU" sz="1800" i="1" dirty="0"/>
              <a:t> C</a:t>
            </a:r>
            <a:r>
              <a:rPr lang="ru-RU" sz="1800" dirty="0"/>
              <a:t>:</a:t>
            </a:r>
            <a:r>
              <a:rPr lang="ru-RU" sz="1800" i="1" dirty="0"/>
              <a:t> Обучение и учения</a:t>
            </a:r>
            <a:endParaRPr dirty="0"/>
          </a:p>
          <a:p>
            <a:pPr marL="230188" lvl="0" indent="-109538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None/>
            </a:pPr>
            <a:endParaRPr sz="190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– Оценка результатов обучения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ru-RU" sz="1900" dirty="0"/>
              <a:t>Определение методов оценки обучения следует проводить на ранних этапах разработки программы обучения, чтобы убедиться в том, что цели обучения достигнуты, а материалы курса восприняты. </a:t>
            </a:r>
            <a:endParaRPr dirty="0"/>
          </a:p>
          <a:p>
            <a:pPr marL="230188" lvl="0" indent="-230188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ru-RU" sz="1900" dirty="0"/>
              <a:t>Методы оценки результатов обучения могут включать: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Наблюдения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Презентации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Предварительное испытание и контроль после проведения испытаний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900" dirty="0"/>
              <a:t>Экзамены и учения</a:t>
            </a: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None/>
            </a:pPr>
            <a:endParaRPr sz="1900" dirty="0"/>
          </a:p>
          <a:p>
            <a:pPr marL="230188" lvl="0" indent="-109538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None/>
            </a:pPr>
            <a:endParaRPr sz="19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Учения</a:t>
            </a:r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22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Учения — это контролируемые, целенаправленные действия, моделирующие реальные ситуации для проверки и оценки планов и процедур Центра оперативного управления в чрезвычайных ситуациях.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Учения помогают лучше подготовить Центр оперативного управления в чрезвычайных ситуациях к эффективному реагированию на чрезвычайные ситуации в области общественного здравоохранения, повышая уверенность в ответных действиях и выявляя пробелы и слабые места в планах реагирования.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Учения обычно проводятся на этапах, не требующих реагирования, для снижения нагрузки на персонал и ресурсы во время фактического реагирования.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В условиях COVID-19 Центры оперативного управления в чрезвычайных ситуациях должны внимательно изучить свой эпидемиологический контекст, чтобы оценить преимущества проведения учений в это время. 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Учения – Типы учений</a:t>
            </a:r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22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Определение типа проводимых учений основывается на целях, расписании и необходимом обучении.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Ниже приведены два основных типа учений, которые можно организовать: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Учения на основе обсуждений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Оперативные учения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Более подробную информацию об учениях на основе обсуждений можно найти в Руководстве ВОЗ </a:t>
            </a:r>
            <a:r>
              <a:rPr lang="ru-RU" i="1" dirty="0" err="1"/>
              <a:t>Handbook</a:t>
            </a:r>
            <a:r>
              <a:rPr lang="ru-RU" i="1" dirty="0"/>
              <a:t> </a:t>
            </a:r>
            <a:r>
              <a:rPr lang="ru-RU" i="1" dirty="0" err="1"/>
              <a:t>for</a:t>
            </a:r>
            <a:r>
              <a:rPr lang="ru-RU" i="1" dirty="0"/>
              <a:t> </a:t>
            </a:r>
            <a:r>
              <a:rPr lang="ru-RU" i="1" dirty="0" err="1"/>
              <a:t>Developing</a:t>
            </a:r>
            <a:r>
              <a:rPr lang="ru-RU" i="1" dirty="0"/>
              <a:t> a Public Health </a:t>
            </a:r>
            <a:r>
              <a:rPr lang="ru-RU" i="1" dirty="0" err="1"/>
              <a:t>Emergency</a:t>
            </a:r>
            <a:r>
              <a:rPr lang="ru-RU" i="1" dirty="0"/>
              <a:t> Operations Centre </a:t>
            </a:r>
            <a:r>
              <a:rPr lang="ru-RU" i="1" dirty="0" err="1"/>
              <a:t>Part</a:t>
            </a:r>
            <a:r>
              <a:rPr lang="ru-RU" i="1" dirty="0"/>
              <a:t> C</a:t>
            </a:r>
            <a:r>
              <a:rPr lang="ru-RU" dirty="0"/>
              <a:t>:</a:t>
            </a:r>
            <a:r>
              <a:rPr lang="ru-RU" i="1" dirty="0"/>
              <a:t> Обучение и учения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Учения — Учения на основе обсуждений </a:t>
            </a: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22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Учения на основе обсуждений служат для разработки новых политик, процедур и/или для облегчения ознакомления с текущими политиками, планами и процедурами.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Учения на основе обсуждений включают в себя: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Ориентационные учения (семинары и мастер-классы)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Командно-штабные учения (групповые обсуждения моделирования чрезвычайного реагирования)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Использование игр (видео-альтернатива для улучшения симуляции учений)</a:t>
            </a:r>
            <a:endParaRPr dirty="0"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Учения – Оперативные учения 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294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Оперативные учения служат для проверки установленных планов, политик и процедур.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К оперативным учениям относятся: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Отработки (нацелены на отработку определенного навыка, функции и/или процесса)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Функциональные учения (практические процедуры и процедуры оценки)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Полномасштабные учения (оценивают полные возможности готовности и реагирования)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Учения – Цикл управления учениями</a:t>
            </a:r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22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Цикл управления учениями представляет собой пошаговый процесс проведения оперативных учений. </a:t>
            </a:r>
            <a:endParaRPr/>
          </a:p>
        </p:txBody>
      </p:sp>
      <p:grpSp>
        <p:nvGrpSpPr>
          <p:cNvPr id="349" name="Google Shape;349;p38"/>
          <p:cNvGrpSpPr/>
          <p:nvPr/>
        </p:nvGrpSpPr>
        <p:grpSpPr>
          <a:xfrm>
            <a:off x="2972541" y="1906094"/>
            <a:ext cx="3198917" cy="2764667"/>
            <a:chOff x="1219941" y="614"/>
            <a:chExt cx="3198917" cy="2764667"/>
          </a:xfrm>
        </p:grpSpPr>
        <p:sp>
          <p:nvSpPr>
            <p:cNvPr id="350" name="Google Shape;350;p38"/>
            <p:cNvSpPr/>
            <p:nvPr/>
          </p:nvSpPr>
          <p:spPr>
            <a:xfrm>
              <a:off x="2358218" y="614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 txBox="1"/>
            <p:nvPr/>
          </p:nvSpPr>
          <p:spPr>
            <a:xfrm>
              <a:off x="2387485" y="29881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Concept</a:t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437" y="4767"/>
                  </a:moveTo>
                  <a:lnTo>
                    <a:pt x="83437" y="4767"/>
                  </a:lnTo>
                  <a:cubicBezTo>
                    <a:pt x="94003" y="9250"/>
                    <a:pt x="103062" y="16671"/>
                    <a:pt x="109538" y="26147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3496496" y="827621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 txBox="1"/>
            <p:nvPr/>
          </p:nvSpPr>
          <p:spPr>
            <a:xfrm>
              <a:off x="3525763" y="856888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Planning</a:t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8" y="56870"/>
                  </a:moveTo>
                  <a:lnTo>
                    <a:pt x="119918" y="56870"/>
                  </a:lnTo>
                  <a:cubicBezTo>
                    <a:pt x="120590" y="69731"/>
                    <a:pt x="117106" y="82466"/>
                    <a:pt x="109981" y="93194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061712" y="2165746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 txBox="1"/>
            <p:nvPr/>
          </p:nvSpPr>
          <p:spPr>
            <a:xfrm>
              <a:off x="3090979" y="2195013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Conduct</a:t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909" y="118806"/>
                  </a:moveTo>
                  <a:cubicBezTo>
                    <a:pt x="64049" y="120398"/>
                    <a:pt x="55950" y="120398"/>
                    <a:pt x="48090" y="118806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654724" y="2165746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 txBox="1"/>
            <p:nvPr/>
          </p:nvSpPr>
          <p:spPr>
            <a:xfrm>
              <a:off x="1683991" y="2195013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Evaluation</a:t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19" y="93194"/>
                  </a:moveTo>
                  <a:cubicBezTo>
                    <a:pt x="2894" y="82466"/>
                    <a:pt x="-590" y="69731"/>
                    <a:pt x="82" y="56870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219941" y="827621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 txBox="1"/>
            <p:nvPr/>
          </p:nvSpPr>
          <p:spPr>
            <a:xfrm>
              <a:off x="1249208" y="856888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Review</a:t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63" y="26147"/>
                  </a:moveTo>
                  <a:lnTo>
                    <a:pt x="10463" y="26147"/>
                  </a:lnTo>
                  <a:cubicBezTo>
                    <a:pt x="16939" y="16671"/>
                    <a:pt x="25998" y="9250"/>
                    <a:pt x="36564" y="4767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Учения – Цикл управления учениями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13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Этапы в цикле управления учениями: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Концепция (концептуальный документ создается для предоставления высшему руководству; документ содержит синопсис учений)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Планирование и разработка (определяется структура учений)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Проведение учений (выполняется учение)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Оценка и анализ (завершен окончательный анализ учений, их мероприятий и результатов) (т. е. разбор результатов после учений, анализ принятых мер, отчет об оценке и т. д.)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 и учений центра оперативного управления в чрезвычайных ситуациях</a:t>
            </a: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13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Центр оперативного управления в чрезвычайных ситуациях должен разработать программы обучения и учений, чтобы гарантировать, что персонал центра способен управлять реагированием на чрезвычайную ситуацию в области общественного здравоохранения. 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Постоянный доступ к этим ресурсам приносит пользу персоналу Центра оперативного управления в чрезвычайных ситуациях, а также обеспечивает процесс предварительной готовности к следующему реагированию.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Действия по управлению чрезвычайными ситуациями</a:t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принятых мер</a:t>
            </a:r>
            <a:endParaRPr/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принятых мер </a:t>
            </a:r>
            <a:endParaRPr/>
          </a:p>
        </p:txBody>
      </p:sp>
      <p:sp>
        <p:nvSpPr>
          <p:cNvPr id="391" name="Google Shape;391;p42"/>
          <p:cNvSpPr txBox="1">
            <a:spLocks noGrp="1"/>
          </p:cNvSpPr>
          <p:nvPr>
            <p:ph type="body" idx="1"/>
          </p:nvPr>
        </p:nvSpPr>
        <p:spPr>
          <a:xfrm>
            <a:off x="457200" y="959928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Оценка после завершения инцидента или анализ принятых мер относится к процессу анализа действий, предпринятых во время реагирования на чрезвычайную ситуацию в области общественного здравоохранения.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Анализ принятых мер считается процедурой управления чрезвычайными ситуациями и является частью процесса Центра оперативного управления в чрезвычайных ситуациях.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Процесс должен происходить на этапе деактивации Центра оперативного управления в чрезвычайных ситуациях или в течение трех месяцев после официальной даты окончания события.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Успешное завершение анализа принятых мер после реального реагирования или моделирования является добровольным компонентом Механизма контроля и оценки Международных медико-санитарных правил.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принятых мер 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Все виды анализа принятых мер разделяют на три фазы: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Объективное наблюдение: Как были реализованы мероприятия?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Анализ пробелов / лучших практик: Пробелы между планированием и практикой? Что сработало, а что не сработало?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Определение областей для улучшения: Как можно улучшить мероприятия?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r>
              <a:rPr lang="ru-RU" dirty="0"/>
              <a:t>Более подробную информацию о целях анализа принятых мер, форматах и планировании см. в Руководстве ВОЗ </a:t>
            </a:r>
            <a:r>
              <a:rPr lang="ru-RU" i="1" dirty="0" err="1"/>
              <a:t>Guidance</a:t>
            </a:r>
            <a:r>
              <a:rPr lang="ru-RU" i="1" dirty="0"/>
              <a:t> </a:t>
            </a:r>
            <a:r>
              <a:rPr lang="ru-RU" i="1" dirty="0" err="1"/>
              <a:t>for</a:t>
            </a:r>
            <a:r>
              <a:rPr lang="ru-RU" i="1" dirty="0"/>
              <a:t> </a:t>
            </a:r>
            <a:r>
              <a:rPr lang="ru-RU" i="1" dirty="0" err="1"/>
              <a:t>After</a:t>
            </a:r>
            <a:r>
              <a:rPr lang="ru-RU" i="1" dirty="0"/>
              <a:t> Action Review.</a:t>
            </a:r>
            <a:r>
              <a:rPr lang="ru-RU" dirty="0"/>
              <a:t> </a:t>
            </a:r>
            <a:endParaRPr dirty="0"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Преимущества анализа принятых мер</a:t>
            </a:r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457199" y="1151520"/>
            <a:ext cx="8440615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600" dirty="0"/>
              <a:t>Проведение анализа принятых мер в ответ на чрезвычайную ситуацию в области общественного здравоохранения (т. е. COVID-19) обеспечивает ряд следующих преимуществ:</a:t>
            </a:r>
            <a:endParaRPr sz="1600"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600" dirty="0"/>
              <a:t>Позволяет документировать извлеченные уроки, которые могут содействовать улучшению условий в случае будущих чрезвычайных ситуаций в области общественного здравоохранения. </a:t>
            </a:r>
            <a:endParaRPr sz="1600"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600" dirty="0"/>
              <a:t>Поощряет критическое осмысление события для выявления неудач и успехов во время реагирования. </a:t>
            </a:r>
            <a:endParaRPr sz="1600"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600" dirty="0"/>
              <a:t>Поддерживает межотраслевое обучение и улучшает координацию.</a:t>
            </a:r>
            <a:endParaRPr sz="1600"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600" dirty="0"/>
              <a:t>Создает потенциал для готовности и реагирования на основе консенсуса членов команды, выявляя проблемы, требующие принятия последующих мер. </a:t>
            </a:r>
            <a:endParaRPr sz="1600"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ru-RU" sz="1600" dirty="0"/>
              <a:t>Даже во время реагирования на COVID-19 можно начать планирование анализа принятых мер. </a:t>
            </a:r>
            <a:endParaRPr sz="1600" dirty="0"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sz="1600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Перед анализом принятых мер</a:t>
            </a:r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1"/>
          </p:nvPr>
        </p:nvSpPr>
        <p:spPr>
          <a:xfrm>
            <a:off x="457200" y="984969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Первым шагом для проведения анализ принятых мер является определение целей, объема и заинтересованных сторон, которые должны быть вовлечены в процесс.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Определение этих трех факторов облегчает процесс планирования анализа принятых мер и помогает определить, какой формат анализа принятых мер будет работать лучше всего. 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Второй шаг относится к выбору подходящего формата анализа принятых мер.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Выбор формата для анализа принятых мер основан на нескольких факторах, в частности, на сложности мероприятия и количестве ресурсов, необходимых для проведения анализа принятых мер. </a:t>
            </a: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Перед анализом принятых мер – Возможные форматы</a:t>
            </a:r>
            <a:endParaRPr dirty="0"/>
          </a:p>
        </p:txBody>
      </p:sp>
      <p:sp>
        <p:nvSpPr>
          <p:cNvPr id="419" name="Google Shape;419;p46"/>
          <p:cNvSpPr txBox="1">
            <a:spLocks noGrp="1"/>
          </p:cNvSpPr>
          <p:nvPr>
            <p:ph type="body" idx="1"/>
          </p:nvPr>
        </p:nvSpPr>
        <p:spPr>
          <a:xfrm>
            <a:off x="457200" y="99266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Существуют четыре формата анализа принятых мер: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Заслушивание доклада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Рабочая группа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Собеседование с ключевым докладчиком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Смешанный метод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457200" lvl="1" indent="0" algn="l" rtl="0"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None/>
            </a:pPr>
            <a:endParaRPr sz="1950"/>
          </a:p>
          <a:p>
            <a:pPr marL="742950" lvl="1" indent="-161925" algn="l" rtl="0"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None/>
            </a:pPr>
            <a:endParaRPr sz="195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Перед анализом принятых мер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457200" y="99266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На основе принятого формата анализа принятых мер следует определить следующие шаги в этом процессе: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Создать команду для анализа принятых мер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Определить бюджет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Разработать контрольный список и повестку дня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Выбрать место для проведения анализа принятых мер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Обобщить концепции и проинформировать участников 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Подготовка к анализу принятых мер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body" idx="1"/>
          </p:nvPr>
        </p:nvSpPr>
        <p:spPr>
          <a:xfrm>
            <a:off x="457200" y="99266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29"/>
              <a:buChar char="▪"/>
            </a:pPr>
            <a:r>
              <a:rPr lang="ru-RU" sz="1929" dirty="0"/>
              <a:t>Для всех форматов анализа принятых мер существуют ключевые мероприятия, которые необходимо выполнить, чтобы подготовиться к проведению анализа принятых мер. </a:t>
            </a:r>
            <a:endParaRPr dirty="0"/>
          </a:p>
          <a:p>
            <a:pPr marL="230188" lvl="0" indent="-230188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▪"/>
            </a:pPr>
            <a:r>
              <a:rPr lang="ru-RU" sz="1929" dirty="0"/>
              <a:t>А именно: </a:t>
            </a:r>
            <a:endParaRPr dirty="0"/>
          </a:p>
          <a:p>
            <a:pPr marL="742950" lvl="1" indent="-285750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–"/>
            </a:pPr>
            <a:r>
              <a:rPr lang="ru-RU" sz="1929" dirty="0"/>
              <a:t>Собрать и проанализировать информацию, чтобы понять, какие меры были предприняты. Эта информация может включать документы, составленные в ходе реагирования (например, ситуационные отчеты, отчеты о вспышках, обзоры, оценки). </a:t>
            </a:r>
            <a:endParaRPr dirty="0"/>
          </a:p>
          <a:p>
            <a:pPr marL="742950" lvl="1" indent="-285750" algn="l" rtl="0">
              <a:spcBef>
                <a:spcPts val="386"/>
              </a:spcBef>
              <a:spcAft>
                <a:spcPts val="0"/>
              </a:spcAft>
              <a:buClr>
                <a:srgbClr val="006A71"/>
              </a:buClr>
              <a:buSzPts val="1929"/>
              <a:buChar char="–"/>
            </a:pPr>
            <a:r>
              <a:rPr lang="ru-RU" sz="1929" dirty="0"/>
              <a:t>Уточнить триггерные вопросы, чтобы направлять обсуждение анализа принятых мер. Эти вопросы должны основываться на этапах, включая объективное наблюдение, анализ пробелов / передовой практики и определение областей для улучшения.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Подготовка к анализу принятых мер (</a:t>
            </a:r>
            <a:r>
              <a:rPr lang="ru-RU" sz="2000"/>
              <a:t>продолжение</a:t>
            </a:r>
            <a:r>
              <a:rPr lang="ru-RU"/>
              <a:t>)</a:t>
            </a:r>
            <a:endParaRPr/>
          </a:p>
        </p:txBody>
      </p:sp>
      <p:sp>
        <p:nvSpPr>
          <p:cNvPr id="440" name="Google Shape;440;p49"/>
          <p:cNvSpPr txBox="1">
            <a:spLocks noGrp="1"/>
          </p:cNvSpPr>
          <p:nvPr>
            <p:ph type="body" idx="1"/>
          </p:nvPr>
        </p:nvSpPr>
        <p:spPr>
          <a:xfrm>
            <a:off x="457200" y="99266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Определить координаторов и интервьюеров и проинформировать участников об их ролях. 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ru-RU" dirty="0"/>
              <a:t>Должны быть представлены все партнеры и секторы, имеющие отношение к COVID-19. Сюда могут входить политические лидеры, клинические специалисты, общественные деятели и т. д.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Определить анализ принятых мер, проведя предварительную встречу, чтобы проинформировать и согласовать с командой по анализу принятых мер объем, цели и выбранный формат анализа принятых мер.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Во время анализа принятых мер</a:t>
            </a:r>
            <a:endParaRPr/>
          </a:p>
        </p:txBody>
      </p:sp>
      <p:sp>
        <p:nvSpPr>
          <p:cNvPr id="447" name="Google Shape;447;p50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103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sp>
        <p:nvSpPr>
          <p:cNvPr id="448" name="Google Shape;448;p50"/>
          <p:cNvSpPr txBox="1"/>
          <p:nvPr/>
        </p:nvSpPr>
        <p:spPr>
          <a:xfrm>
            <a:off x="457200" y="99266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marR="0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Char char="▪"/>
            </a:pP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Первая сессия семинара по анализу принятых мер призвана познакомить участников с повесткой дня, целями, масштабом, методологией и ожидаемыми результатами.</a:t>
            </a:r>
            <a:endParaRPr/>
          </a:p>
          <a:p>
            <a:pPr marL="230188" marR="0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Char char="▪"/>
            </a:pP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Во время анализа принятых мер необходимо выполнить три основных мероприятия: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Провести аналитическую часть анализа принятых мер, выявляя проблемы, согласовывая передовой опыт во время реагирования и признавая новые возможности.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Достичь консенсуса в отношении лучших практик, проблем и новых возможностей.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Закрыть процесс анализа принятых мер и провести оценку семинара, чтобы внести необходимые улучшения в формат или методологию.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чрезвычайными ситуациями  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800" dirty="0"/>
              <a:t>Управление чрезвычайными ситуациями в области общественного здравоохранения представляет собой ряд мероприятий, обеспечивающих учет всех аспектов чрезвычайной ситуации. </a:t>
            </a:r>
            <a:endParaRPr sz="1800"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800" dirty="0"/>
              <a:t> Использование элементов управления чрезвычайными ситуациями для управления чрезвычайными ситуациями в области общественного здравоохранения обеспечивает структуру для поддержки:  </a:t>
            </a:r>
            <a:endParaRPr sz="18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800" dirty="0"/>
              <a:t>Принятия решений и функциональной компетентности</a:t>
            </a:r>
            <a:endParaRPr sz="18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800" dirty="0"/>
              <a:t>Обработки данных в планах действий </a:t>
            </a:r>
            <a:endParaRPr sz="18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800" dirty="0"/>
              <a:t>Развертывания ресурсов</a:t>
            </a:r>
            <a:endParaRPr sz="18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800" dirty="0"/>
              <a:t>Человеческих и финансовых ресурсов и подотчетности</a:t>
            </a:r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800" dirty="0"/>
              <a:t>Указанные возможности необходимы для создания эффективного центра оперативного управления в чрезвычайных ситуациях. 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Результаты анализа принятых мер и последующие действия 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103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sp>
        <p:nvSpPr>
          <p:cNvPr id="456" name="Google Shape;456;p51"/>
          <p:cNvSpPr txBox="1"/>
          <p:nvPr/>
        </p:nvSpPr>
        <p:spPr>
          <a:xfrm>
            <a:off x="457200" y="992661"/>
            <a:ext cx="8158294" cy="319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marR="0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Char char="▪"/>
            </a:pP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Заключительный этап проведения анализа принятых мер относится к представлению результатов, выявлению извлеченных уроков и выработке рекомендаций для будущих ответных мер на чрезвычайную ситуацию в области общественного здравоохранения. </a:t>
            </a:r>
            <a:endParaRPr/>
          </a:p>
          <a:p>
            <a:pPr marL="230188" marR="0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Char char="▪"/>
            </a:pP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Заключительный процесс анализа принятых мер состоит из: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Заслушивания </a:t>
            </a: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доклада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Разработк</a:t>
            </a: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 итогового отчета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Документировани</a:t>
            </a: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я</a:t>
            </a: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 прогресса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Определени</a:t>
            </a: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я</a:t>
            </a: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 или добавлени</a:t>
            </a:r>
            <a:r>
              <a:rPr lang="ru-RU" sz="2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я</a:t>
            </a:r>
            <a:r>
              <a:rPr lang="ru-RU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 информации к базе данных извлеченных уроков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Справочная литература</a:t>
            </a:r>
            <a:endParaRPr/>
          </a:p>
        </p:txBody>
      </p:sp>
      <p:sp>
        <p:nvSpPr>
          <p:cNvPr id="463" name="Google Shape;463;p52"/>
          <p:cNvSpPr txBox="1">
            <a:spLocks noGrp="1"/>
          </p:cNvSpPr>
          <p:nvPr>
            <p:ph type="body" idx="1"/>
          </p:nvPr>
        </p:nvSpPr>
        <p:spPr>
          <a:xfrm>
            <a:off x="457200" y="900906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WHO (2019) </a:t>
            </a:r>
            <a:r>
              <a:rPr lang="ru-RU" i="1"/>
              <a:t>Guidance for After Action Review (AAR). </a:t>
            </a:r>
            <a:r>
              <a:rPr lang="ru-RU"/>
              <a:t>Получено по ссылке: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https://extranet.who.int/iris/restricted/bitstream/handle/10665/311537/WHO-WHE-CPI-2019.4-eng.pdf;jsessionid=D8534058405EEC17A4B2F6640C78BB32?sequence=1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WHO (2018) </a:t>
            </a:r>
            <a:r>
              <a:rPr lang="ru-RU" i="1"/>
              <a:t>Handbook for Developing a Public Health Emergency Operations Centre Part C: Training and Exercises. </a:t>
            </a:r>
            <a:r>
              <a:rPr lang="ru-RU"/>
              <a:t>Получено по ссылке: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https://apps.who.int/iris/bitstream/handle/10665/311545/9789241515139-eng.pdf?sequence=1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Справочная литература</a:t>
            </a:r>
            <a:endParaRPr/>
          </a:p>
        </p:txBody>
      </p:sp>
      <p:sp>
        <p:nvSpPr>
          <p:cNvPr id="470" name="Google Shape;470;p53"/>
          <p:cNvSpPr txBox="1">
            <a:spLocks noGrp="1"/>
          </p:cNvSpPr>
          <p:nvPr>
            <p:ph type="body" idx="1"/>
          </p:nvPr>
        </p:nvSpPr>
        <p:spPr>
          <a:xfrm>
            <a:off x="457200" y="900906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WHO (2012) </a:t>
            </a:r>
            <a:r>
              <a:rPr lang="ru-RU" i="1"/>
              <a:t>Rapid Risk Assessment of Acute Public Health Events. </a:t>
            </a:r>
            <a:r>
              <a:rPr lang="ru-RU"/>
              <a:t>Получено по ссылке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https://apps.who.int/iris/bitstream/handle/10665/70810/WHO_HSE_GAR_ARO_2012.1_eng.pdf?sequence=1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WHO (2015) </a:t>
            </a:r>
            <a:r>
              <a:rPr lang="ru-RU" i="1"/>
              <a:t>Framework for a Public Health Emergency Operations Centre. </a:t>
            </a:r>
            <a:r>
              <a:rPr lang="ru-RU"/>
              <a:t>Получено по ссылке: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https://apps.who.int/iris/bitstream/handle/10665/196135/9789241565134_eng.pdf?sequence=1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Элементы управления чрезвычайными ситуациями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600" dirty="0"/>
              <a:t>Во время чрезвычайных ситуаций, касающихся общественного здравоохранения, рутинные функции общественного здравоохранения расширяются за счет включения мероприятий по управлению чрезвычайными ситуациями. </a:t>
            </a:r>
            <a:endParaRPr sz="1600"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sz="1600" dirty="0"/>
              <a:t>Действия по управлению чрезвычайными ситуациями проводятся на всех этапах «цикла управления чрезвычайными ситуациями»: </a:t>
            </a:r>
            <a:endParaRPr sz="16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600" dirty="0"/>
              <a:t>Предупреждение и смягчение последствий</a:t>
            </a:r>
            <a:endParaRPr sz="16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600" dirty="0"/>
              <a:t>Предварительная готовность</a:t>
            </a:r>
            <a:endParaRPr sz="16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600" dirty="0"/>
              <a:t>Ответ</a:t>
            </a:r>
            <a:endParaRPr sz="16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sz="1600" dirty="0"/>
              <a:t>Восстановление</a:t>
            </a:r>
            <a:endParaRPr sz="1600" dirty="0"/>
          </a:p>
        </p:txBody>
      </p:sp>
      <p:sp>
        <p:nvSpPr>
          <p:cNvPr id="167" name="Google Shape;167;p16"/>
          <p:cNvSpPr/>
          <p:nvPr/>
        </p:nvSpPr>
        <p:spPr>
          <a:xfrm>
            <a:off x="6953224" y="2277903"/>
            <a:ext cx="1733575" cy="987532"/>
          </a:xfrm>
          <a:custGeom>
            <a:avLst/>
            <a:gdLst/>
            <a:ahLst/>
            <a:cxnLst/>
            <a:rect l="l" t="t" r="r" b="b"/>
            <a:pathLst>
              <a:path w="987532" h="987532" extrusionOk="0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5225" tIns="15225" rIns="15225" bIns="15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56DC"/>
                </a:solidFill>
                <a:latin typeface="Arial"/>
                <a:ea typeface="Arial"/>
                <a:cs typeface="Arial"/>
                <a:sym typeface="Arial"/>
              </a:rPr>
              <a:t>Предварительная готовность</a:t>
            </a:r>
            <a:endParaRPr dirty="0"/>
          </a:p>
        </p:txBody>
      </p:sp>
      <p:sp>
        <p:nvSpPr>
          <p:cNvPr id="168" name="Google Shape;168;p16"/>
          <p:cNvSpPr/>
          <p:nvPr/>
        </p:nvSpPr>
        <p:spPr>
          <a:xfrm>
            <a:off x="5215089" y="2215912"/>
            <a:ext cx="2787659" cy="27876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5599" y="30198"/>
                </a:moveTo>
                <a:lnTo>
                  <a:pt x="105599" y="30198"/>
                </a:lnTo>
                <a:cubicBezTo>
                  <a:pt x="113252" y="41907"/>
                  <a:pt x="116107" y="56111"/>
                  <a:pt x="113573" y="69868"/>
                </a:cubicBezTo>
                <a:lnTo>
                  <a:pt x="118389" y="72210"/>
                </a:lnTo>
                <a:lnTo>
                  <a:pt x="105262" y="82009"/>
                </a:lnTo>
                <a:lnTo>
                  <a:pt x="100995" y="63752"/>
                </a:lnTo>
                <a:lnTo>
                  <a:pt x="105782" y="66080"/>
                </a:lnTo>
                <a:lnTo>
                  <a:pt x="105782" y="66080"/>
                </a:lnTo>
                <a:cubicBezTo>
                  <a:pt x="107239" y="55115"/>
                  <a:pt x="104711" y="43992"/>
                  <a:pt x="98660" y="34733"/>
                </a:cubicBezTo>
                <a:close/>
              </a:path>
            </a:pathLst>
          </a:custGeom>
          <a:solidFill>
            <a:srgbClr val="17468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114511" y="4007322"/>
            <a:ext cx="987532" cy="599048"/>
          </a:xfrm>
          <a:custGeom>
            <a:avLst/>
            <a:gdLst/>
            <a:ahLst/>
            <a:cxnLst/>
            <a:rect l="l" t="t" r="r" b="b"/>
            <a:pathLst>
              <a:path w="987532" h="987532" extrusionOk="0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5225" tIns="15225" rIns="15225" bIns="15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56DC"/>
                </a:solidFill>
                <a:latin typeface="Arial"/>
                <a:ea typeface="Arial"/>
                <a:cs typeface="Arial"/>
                <a:sym typeface="Arial"/>
              </a:rPr>
              <a:t>Ответ</a:t>
            </a:r>
            <a:endParaRPr dirty="0"/>
          </a:p>
        </p:txBody>
      </p:sp>
      <p:sp>
        <p:nvSpPr>
          <p:cNvPr id="170" name="Google Shape;170;p16"/>
          <p:cNvSpPr/>
          <p:nvPr/>
        </p:nvSpPr>
        <p:spPr>
          <a:xfrm>
            <a:off x="5215089" y="2215912"/>
            <a:ext cx="2787659" cy="27876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9395" y="105862"/>
                </a:moveTo>
                <a:cubicBezTo>
                  <a:pt x="77676" y="113373"/>
                  <a:pt x="63526" y="116114"/>
                  <a:pt x="49850" y="113520"/>
                </a:cubicBezTo>
                <a:lnTo>
                  <a:pt x="47251" y="118106"/>
                </a:lnTo>
                <a:lnTo>
                  <a:pt x="35189" y="103789"/>
                </a:lnTo>
                <a:lnTo>
                  <a:pt x="56786" y="101278"/>
                </a:lnTo>
                <a:lnTo>
                  <a:pt x="54213" y="105820"/>
                </a:lnTo>
                <a:cubicBezTo>
                  <a:pt x="64946" y="107176"/>
                  <a:pt x="75814" y="104721"/>
                  <a:pt x="84922" y="98883"/>
                </a:cubicBezTo>
                <a:close/>
              </a:path>
            </a:pathLst>
          </a:custGeom>
          <a:solidFill>
            <a:srgbClr val="17468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171573" y="3954048"/>
            <a:ext cx="987532" cy="652322"/>
          </a:xfrm>
          <a:custGeom>
            <a:avLst/>
            <a:gdLst/>
            <a:ahLst/>
            <a:cxnLst/>
            <a:rect l="l" t="t" r="r" b="b"/>
            <a:pathLst>
              <a:path w="987532" h="987532" extrusionOk="0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5225" tIns="15225" rIns="15225" bIns="15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56DC"/>
                </a:solidFill>
                <a:latin typeface="Arial"/>
                <a:ea typeface="Arial"/>
                <a:cs typeface="Arial"/>
                <a:sym typeface="Arial"/>
              </a:rPr>
              <a:t>Восстановление</a:t>
            </a:r>
            <a:endParaRPr dirty="0"/>
          </a:p>
        </p:txBody>
      </p:sp>
      <p:sp>
        <p:nvSpPr>
          <p:cNvPr id="172" name="Google Shape;172;p16"/>
          <p:cNvSpPr/>
          <p:nvPr/>
        </p:nvSpPr>
        <p:spPr>
          <a:xfrm>
            <a:off x="5215089" y="2215912"/>
            <a:ext cx="2787659" cy="27876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101" y="81852"/>
                </a:moveTo>
                <a:lnTo>
                  <a:pt x="10101" y="81852"/>
                </a:lnTo>
                <a:cubicBezTo>
                  <a:pt x="5697" y="71795"/>
                  <a:pt x="4434" y="60642"/>
                  <a:pt x="6479" y="49855"/>
                </a:cubicBezTo>
                <a:lnTo>
                  <a:pt x="1888" y="47261"/>
                </a:lnTo>
                <a:lnTo>
                  <a:pt x="16183" y="35239"/>
                </a:lnTo>
                <a:lnTo>
                  <a:pt x="18727" y="56777"/>
                </a:lnTo>
                <a:lnTo>
                  <a:pt x="14180" y="54207"/>
                </a:lnTo>
                <a:cubicBezTo>
                  <a:pt x="13134" y="62482"/>
                  <a:pt x="14349" y="70886"/>
                  <a:pt x="17695" y="78527"/>
                </a:cubicBezTo>
                <a:close/>
              </a:path>
            </a:pathLst>
          </a:custGeom>
          <a:solidFill>
            <a:srgbClr val="17468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602343" y="2277903"/>
            <a:ext cx="1662269" cy="987532"/>
          </a:xfrm>
          <a:custGeom>
            <a:avLst/>
            <a:gdLst/>
            <a:ahLst/>
            <a:cxnLst/>
            <a:rect l="l" t="t" r="r" b="b"/>
            <a:pathLst>
              <a:path w="987532" h="987532" extrusionOk="0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5225" tIns="15225" rIns="15225" bIns="15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56DC"/>
                </a:solidFill>
                <a:latin typeface="Arial"/>
                <a:ea typeface="Arial"/>
                <a:cs typeface="Arial"/>
                <a:sym typeface="Arial"/>
              </a:rPr>
              <a:t>Предупреждение и смягчение последствий</a:t>
            </a:r>
            <a:endParaRPr dirty="0"/>
          </a:p>
        </p:txBody>
      </p:sp>
      <p:sp>
        <p:nvSpPr>
          <p:cNvPr id="174" name="Google Shape;174;p16"/>
          <p:cNvSpPr/>
          <p:nvPr/>
        </p:nvSpPr>
        <p:spPr>
          <a:xfrm>
            <a:off x="5215089" y="2215912"/>
            <a:ext cx="2787659" cy="27876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6903" y="10665"/>
                </a:moveTo>
                <a:lnTo>
                  <a:pt x="36903" y="10665"/>
                </a:lnTo>
                <a:cubicBezTo>
                  <a:pt x="47238" y="5826"/>
                  <a:pt x="58832" y="4356"/>
                  <a:pt x="70048" y="6461"/>
                </a:cubicBezTo>
                <a:lnTo>
                  <a:pt x="72558" y="1788"/>
                </a:lnTo>
                <a:lnTo>
                  <a:pt x="83819" y="15664"/>
                </a:lnTo>
                <a:lnTo>
                  <a:pt x="63404" y="18827"/>
                </a:lnTo>
                <a:lnTo>
                  <a:pt x="65894" y="14193"/>
                </a:lnTo>
                <a:lnTo>
                  <a:pt x="65894" y="14193"/>
                </a:lnTo>
                <a:cubicBezTo>
                  <a:pt x="57196" y="13074"/>
                  <a:pt x="48359" y="14454"/>
                  <a:pt x="40417" y="18173"/>
                </a:cubicBezTo>
                <a:close/>
              </a:path>
            </a:pathLst>
          </a:custGeom>
          <a:solidFill>
            <a:srgbClr val="17468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5655012" y="3142950"/>
            <a:ext cx="19532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управления чрезвычайными ситуациями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434488" y="3052107"/>
            <a:ext cx="654435" cy="344433"/>
          </a:xfrm>
          <a:prstGeom prst="irregularSeal2">
            <a:avLst/>
          </a:prstGeom>
          <a:solidFill>
            <a:srgbClr val="C00000"/>
          </a:solidFill>
          <a:ln w="25400" cap="flat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7980691" y="3141108"/>
            <a:ext cx="8114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Инцидент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Действия по предупреждению и смягчению последствий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Предупреждение и смягчение последствий относятся к действиям, которые включают обработку и/или устранение выявленных рисков с целью предотвращения или уменьшения их воздействия. 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В связи с COVID-19 такие действия могут включать в себя следующие мероприятия: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Профилактику и борьбу со вспышками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Безопасность пищевых продуктов и воды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Общественное образование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Социальную мобилизацию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Вакцинацию населения, другие виды профилактики (при наличии)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Действия по предварительной готовности</a:t>
            </a:r>
            <a:endParaRPr dirty="0"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457200" y="1090557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Предварительная готовность относится к действиям, осуществляемым в ожидании чрезвычайной ситуации в области общественного здравоохранения.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Они включают в себя следующие мероприятия: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Оценка риска (дополнительные сведения см. на следующем слайде)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Оценка потенциала, возможностей и доступных ресурсов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Разработка планов и процедур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Техобслуживание инфраструктуры и пополнение запасов ресурсов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 dirty="0"/>
              <a:t>Обучение персонала (обучение и тренировки)</a:t>
            </a:r>
            <a:endParaRPr dirty="0"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 dirty="0"/>
              <a:t>«Цикл предварительной готовности» оказывает влияние на мероприятия по обеспечению предварительной готовности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Цикл предварительной готовности </a:t>
            </a: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Цикл предварительной готовности охватывает ряд этапов, которые должны быть выполнены до возникновения чрезвычайной ситуации в области общественного здравоохранения для обеспечения предварительной готовности.</a:t>
            </a: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972541" y="1906094"/>
            <a:ext cx="3198917" cy="2764667"/>
            <a:chOff x="1219941" y="614"/>
            <a:chExt cx="3198917" cy="2764667"/>
          </a:xfrm>
        </p:grpSpPr>
        <p:sp>
          <p:nvSpPr>
            <p:cNvPr id="200" name="Google Shape;200;p19"/>
            <p:cNvSpPr/>
            <p:nvPr/>
          </p:nvSpPr>
          <p:spPr>
            <a:xfrm>
              <a:off x="2358218" y="614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2387485" y="29881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Planning</a:t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437" y="4767"/>
                  </a:moveTo>
                  <a:lnTo>
                    <a:pt x="83437" y="4767"/>
                  </a:lnTo>
                  <a:cubicBezTo>
                    <a:pt x="94003" y="9250"/>
                    <a:pt x="103062" y="16671"/>
                    <a:pt x="109538" y="26147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3496496" y="827621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3525763" y="856888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Organizing &amp; equipping</a:t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8" y="56870"/>
                  </a:moveTo>
                  <a:lnTo>
                    <a:pt x="119918" y="56870"/>
                  </a:lnTo>
                  <a:cubicBezTo>
                    <a:pt x="120590" y="69731"/>
                    <a:pt x="117106" y="82466"/>
                    <a:pt x="109981" y="93194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061712" y="2165746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3090979" y="2195013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 &amp; exercising</a:t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909" y="118806"/>
                  </a:moveTo>
                  <a:cubicBezTo>
                    <a:pt x="64049" y="120398"/>
                    <a:pt x="55950" y="120398"/>
                    <a:pt x="48090" y="118806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654724" y="2165746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1683991" y="2195013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Evaluating</a:t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19" y="93194"/>
                  </a:moveTo>
                  <a:cubicBezTo>
                    <a:pt x="2894" y="82466"/>
                    <a:pt x="-590" y="69731"/>
                    <a:pt x="82" y="56870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219941" y="827621"/>
              <a:ext cx="922362" cy="59953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15AC3"/>
                </a:gs>
                <a:gs pos="80000">
                  <a:srgbClr val="2B76FF"/>
                </a:gs>
                <a:gs pos="100000">
                  <a:srgbClr val="2876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1249208" y="856888"/>
              <a:ext cx="863828" cy="541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pen Sans"/>
                <a:buNone/>
              </a:pPr>
              <a:r>
                <a:rPr lang="ru-RU" sz="11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Correcting &amp; approving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622544" y="300382"/>
              <a:ext cx="2393710" cy="2393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63" y="26147"/>
                  </a:moveTo>
                  <a:lnTo>
                    <a:pt x="10463" y="26147"/>
                  </a:lnTo>
                  <a:cubicBezTo>
                    <a:pt x="16939" y="16671"/>
                    <a:pt x="25998" y="9250"/>
                    <a:pt x="36564" y="4767"/>
                  </a:cubicBezTo>
                </a:path>
              </a:pathLst>
            </a:custGeom>
            <a:noFill/>
            <a:ln w="9525" cap="flat" cmpd="sng">
              <a:solidFill>
                <a:srgbClr val="4783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Предварительная готовность  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457200" y="1151520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Предварительная готовность – это постоянные усилия, которые могут (и должны) предприниматься на протяжении всего цикла управления чрезвычайными ситуациями.</a:t>
            </a:r>
            <a:endParaRPr/>
          </a:p>
          <a:p>
            <a:pPr marL="230188" lvl="0" indent="-230188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ru-RU"/>
              <a:t>Уроки, извлеченные во время предотвращения, смягчения последствий, обеспечения предварительной готовности, реагирования и восстановления после ликвидации чрезвычайной ситуации, должны быть включены в цикл предварительной готовности. 	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Результаты, полученные вследствие других мер реагирования на чрезвычайные ситуации, улучшают предварительную готовность к чрезвычайным ситуациям в области общественного здравоохранения в будущем.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ru-RU"/>
              <a:t>Во время реагирования в условиях COVID-19 планы и другие документы о предварительной готовности могут обновляться на основе новых данных или информации.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2757</Words>
  <Application>Microsoft Office PowerPoint</Application>
  <PresentationFormat>Экран (16:9)</PresentationFormat>
  <Paragraphs>293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Open Sans</vt:lpstr>
      <vt:lpstr>Arial</vt:lpstr>
      <vt:lpstr>Courier New</vt:lpstr>
      <vt:lpstr>Noto Sans Symbols</vt:lpstr>
      <vt:lpstr>Calibri</vt:lpstr>
      <vt:lpstr>Master</vt:lpstr>
      <vt:lpstr>Готовность центра оперативного управления в чрезвычайных ситуациях: рекомендации в отношении  COVID-19</vt:lpstr>
      <vt:lpstr>Цели</vt:lpstr>
      <vt:lpstr>Действия по управлению чрезвычайными ситуациями</vt:lpstr>
      <vt:lpstr>Управление чрезвычайными ситуациями  </vt:lpstr>
      <vt:lpstr>Элементы управления чрезвычайными ситуациями</vt:lpstr>
      <vt:lpstr>Действия по предупреждению и смягчению последствий</vt:lpstr>
      <vt:lpstr>Действия по предварительной готовности</vt:lpstr>
      <vt:lpstr>Цикл предварительной готовности </vt:lpstr>
      <vt:lpstr>Предварительная готовность  </vt:lpstr>
      <vt:lpstr>Оценка риска</vt:lpstr>
      <vt:lpstr>Ответные действия</vt:lpstr>
      <vt:lpstr>Восстановительные работы</vt:lpstr>
      <vt:lpstr>Предварительная готовность: Обучение и учения</vt:lpstr>
      <vt:lpstr>Обучение – компетентность персонала </vt:lpstr>
      <vt:lpstr>Предварительная готовность: Обучение и учения  </vt:lpstr>
      <vt:lpstr>Обучение</vt:lpstr>
      <vt:lpstr>Обучение – Разработка программы обучения</vt:lpstr>
      <vt:lpstr>Обучение – Виды обучения</vt:lpstr>
      <vt:lpstr>Обучение – Типы обучения (продолжение)</vt:lpstr>
      <vt:lpstr>Обучение – Проведение оценки потребностей в обучении</vt:lpstr>
      <vt:lpstr>Обучение – Программа обучения Центра оперативного управления в чрезвычайных ситуациях</vt:lpstr>
      <vt:lpstr>Обучение – Оценка результатов обучения</vt:lpstr>
      <vt:lpstr>Учения</vt:lpstr>
      <vt:lpstr>Учения – Типы учений</vt:lpstr>
      <vt:lpstr>Учения — Учения на основе обсуждений </vt:lpstr>
      <vt:lpstr>Учения – Оперативные учения </vt:lpstr>
      <vt:lpstr>Учения – Цикл управления учениями</vt:lpstr>
      <vt:lpstr>Учения – Цикл управления учениями</vt:lpstr>
      <vt:lpstr>Программа обучения и учений центра оперативного управления в чрезвычайных ситуациях</vt:lpstr>
      <vt:lpstr>Анализ принятых мер</vt:lpstr>
      <vt:lpstr>Анализ принятых мер </vt:lpstr>
      <vt:lpstr>Анализ принятых мер </vt:lpstr>
      <vt:lpstr>Преимущества анализа принятых мер</vt:lpstr>
      <vt:lpstr>Перед анализом принятых мер</vt:lpstr>
      <vt:lpstr>Перед анализом принятых мер – Возможные форматы</vt:lpstr>
      <vt:lpstr>Перед анализом принятых мер</vt:lpstr>
      <vt:lpstr>Подготовка к анализу принятых мер</vt:lpstr>
      <vt:lpstr>Подготовка к анализу принятых мер (продолжение)</vt:lpstr>
      <vt:lpstr>Во время анализа принятых мер</vt:lpstr>
      <vt:lpstr>Результаты анализа принятых мер и последующие действия </vt:lpstr>
      <vt:lpstr>Справочная литература</vt:lpstr>
      <vt:lpstr>Справочная 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Готовность центра оперативного управления в чрезвычайных ситуацях Аспекты COVID-19</dc:title>
  <dc:creator>Natalia P</dc:creator>
  <cp:lastModifiedBy>Natalia P</cp:lastModifiedBy>
  <cp:revision>20</cp:revision>
  <dcterms:modified xsi:type="dcterms:W3CDTF">2021-12-24T10:04:44Z</dcterms:modified>
</cp:coreProperties>
</file>