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808" r:id="rId4"/>
  </p:sldMasterIdLst>
  <p:notesMasterIdLst>
    <p:notesMasterId r:id="rId31"/>
  </p:notesMasterIdLst>
  <p:sldIdLst>
    <p:sldId id="257" r:id="rId5"/>
    <p:sldId id="298" r:id="rId6"/>
    <p:sldId id="258" r:id="rId7"/>
    <p:sldId id="280" r:id="rId8"/>
    <p:sldId id="281" r:id="rId9"/>
    <p:sldId id="283" r:id="rId10"/>
    <p:sldId id="284" r:id="rId11"/>
    <p:sldId id="285" r:id="rId12"/>
    <p:sldId id="295" r:id="rId13"/>
    <p:sldId id="296" r:id="rId14"/>
    <p:sldId id="297" r:id="rId15"/>
    <p:sldId id="287" r:id="rId16"/>
    <p:sldId id="288" r:id="rId17"/>
    <p:sldId id="302" r:id="rId18"/>
    <p:sldId id="290" r:id="rId19"/>
    <p:sldId id="259" r:id="rId20"/>
    <p:sldId id="289" r:id="rId21"/>
    <p:sldId id="303" r:id="rId22"/>
    <p:sldId id="282" r:id="rId23"/>
    <p:sldId id="286" r:id="rId24"/>
    <p:sldId id="292" r:id="rId25"/>
    <p:sldId id="291" r:id="rId26"/>
    <p:sldId id="293" r:id="rId27"/>
    <p:sldId id="294" r:id="rId28"/>
    <p:sldId id="300" r:id="rId29"/>
    <p:sldId id="276" r:id="rId30"/>
  </p:sldIdLst>
  <p:sldSz cx="9144000" cy="5143500" type="screen16x9"/>
  <p:notesSz cx="7315200" cy="96012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Myriad Web Pro" panose="020B0503030403020204" pitchFamily="34" charset="77"/>
      <p:regular r:id="rId36"/>
      <p:bold r:id="rId37"/>
      <p:italic r:id="rId38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aire Standley" initials="CS" lastIdx="8" clrIdx="0">
    <p:extLst>
      <p:ext uri="{19B8F6BF-5375-455C-9EA6-DF929625EA0E}">
        <p15:presenceInfo xmlns:p15="http://schemas.microsoft.com/office/powerpoint/2012/main" userId="d824ce3e42cc2a6c" providerId="Windows Live"/>
      </p:ext>
    </p:extLst>
  </p:cmAuthor>
  <p:cmAuthor id="2" name="Bilukha, Oleg (CDC/DDPHSIS/CGH/DGHP)" initials="BO(" lastIdx="4" clrIdx="1">
    <p:extLst>
      <p:ext uri="{19B8F6BF-5375-455C-9EA6-DF929625EA0E}">
        <p15:presenceInfo xmlns:p15="http://schemas.microsoft.com/office/powerpoint/2012/main" userId="S::OBB0-SU@cdc.gov::bfffa739-c4d3-47df-8e1c-5b39b98f2009" providerId="AD"/>
      </p:ext>
    </p:extLst>
  </p:cmAuthor>
  <p:cmAuthor id="3" name="Mafundikwa, Eunice (CDC/OCOO/OCIO)" initials="ME(" lastIdx="2" clrIdx="2">
    <p:extLst>
      <p:ext uri="{19B8F6BF-5375-455C-9EA6-DF929625EA0E}">
        <p15:presenceInfo xmlns:p15="http://schemas.microsoft.com/office/powerpoint/2012/main" userId="S::hen7@cdc.gov::07d4b77c-f967-49e3-803b-f0a25687ae27" providerId="AD"/>
      </p:ext>
    </p:extLst>
  </p:cmAuthor>
  <p:cmAuthor id="4" name="Johnson, Valerie (CDC/DDID/NCEZID/OD)" initials="JV(" lastIdx="9" clrIdx="3">
    <p:extLst>
      <p:ext uri="{19B8F6BF-5375-455C-9EA6-DF929625EA0E}">
        <p15:presenceInfo xmlns:p15="http://schemas.microsoft.com/office/powerpoint/2012/main" userId="S::vxj1@cdc.gov::dca7b519-9f5c-4daf-83ff-177d475a603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2D2D"/>
    <a:srgbClr val="006A71"/>
    <a:srgbClr val="55BF8B"/>
    <a:srgbClr val="F0A82C"/>
    <a:srgbClr val="292B6E"/>
    <a:srgbClr val="FFFFFF"/>
    <a:srgbClr val="B01519"/>
    <a:srgbClr val="2D2C2C"/>
    <a:srgbClr val="FBAB18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60" autoAdjust="0"/>
    <p:restoredTop sz="73375" autoAdjust="0"/>
  </p:normalViewPr>
  <p:slideViewPr>
    <p:cSldViewPr snapToGrid="0">
      <p:cViewPr varScale="1">
        <p:scale>
          <a:sx n="107" d="100"/>
          <a:sy n="107" d="100"/>
        </p:scale>
        <p:origin x="1256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2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29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commentAuthors" Target="commentAuthors.xml"/><Relationship Id="rId21" Type="http://schemas.openxmlformats.org/officeDocument/2006/relationships/slide" Target="slides/slide17.xml"/><Relationship Id="rId34" Type="http://schemas.openxmlformats.org/officeDocument/2006/relationships/font" Target="fonts/font3.fntdata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5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4.fntdata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2.fntdata"/><Relationship Id="rId38" Type="http://schemas.openxmlformats.org/officeDocument/2006/relationships/font" Target="fonts/font7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4F3FA8-6D42-4CA4-8BC6-0DD841B81205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6422CC-8D0E-4E0F-9DAE-592D21BC1488}" type="pres">
      <dgm:prSet presAssocID="{CD4F3FA8-6D42-4CA4-8BC6-0DD841B81205}" presName="Name0" presStyleCnt="0">
        <dgm:presLayoutVars>
          <dgm:dir/>
          <dgm:resizeHandles val="exact"/>
        </dgm:presLayoutVars>
      </dgm:prSet>
      <dgm:spPr/>
    </dgm:pt>
  </dgm:ptLst>
  <dgm:cxnLst>
    <dgm:cxn modelId="{6D906671-28B7-4A82-B0AC-01AA9A355938}" type="presOf" srcId="{CD4F3FA8-6D42-4CA4-8BC6-0DD841B81205}" destId="{1D6422CC-8D0E-4E0F-9DAE-592D21BC1488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4F3FA8-6D42-4CA4-8BC6-0DD841B81205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6422CC-8D0E-4E0F-9DAE-592D21BC1488}" type="pres">
      <dgm:prSet presAssocID="{CD4F3FA8-6D42-4CA4-8BC6-0DD841B81205}" presName="Name0" presStyleCnt="0">
        <dgm:presLayoutVars>
          <dgm:dir/>
          <dgm:resizeHandles val="exact"/>
        </dgm:presLayoutVars>
      </dgm:prSet>
      <dgm:spPr/>
    </dgm:pt>
  </dgm:ptLst>
  <dgm:cxnLst>
    <dgm:cxn modelId="{6D906671-28B7-4A82-B0AC-01AA9A355938}" type="presOf" srcId="{CD4F3FA8-6D42-4CA4-8BC6-0DD841B81205}" destId="{1D6422CC-8D0E-4E0F-9DAE-592D21BC1488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3C03299-4BB1-4AD2-828F-715F084383AD}" type="datetimeFigureOut">
              <a:rPr lang="en-US"/>
              <a:pPr>
                <a:defRPr/>
              </a:pPr>
              <a:t>8/7/21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B38CAEC-4554-485B-9189-C45C7447A4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5838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milms.fema.gov/IS0700b/curriculum/1.html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milms.fema.gov/IS0700b/curriculum/1.html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apps.who.int/iris/bitstream/handle/10665/277191/9789241515122-eng.pdf?sequence=1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milms.fema.gov/IS0700b/curriculum/1.html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apps.who.int/iris/bitstream/handle/10665/277191/9789241515122-eng.pdf?sequence=1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milms.fema.gov/IS0700b/curriculum/1.html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apps.who.int/iris/bitstream/handle/10665/277191/9789241515122-eng.pdf?sequence=1" TargetMode="Externa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F084AA2-EDF3-41B6-9BD5-4D1331E35CE7}" type="slidenum">
              <a:rPr lang="en-US" altLang="en-US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5127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290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7747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2353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716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0846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6502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38CAEC-4554-485B-9189-C45C7447A404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7383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FEMA Emergency Management Institute (2018, June 25)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IS-700.B: An Introduction to the National Incident Management System.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Retrieved from </a:t>
            </a:r>
            <a:r>
              <a:rPr lang="en-US" dirty="0">
                <a:hlinkClick r:id="rId3"/>
              </a:rPr>
              <a:t>https://emilms.fema.gov/IS0700b/curriculum/1.html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7330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  <a:buClr>
                <a:schemeClr val="bg1"/>
              </a:buClr>
              <a:buFont typeface="Wingdings" pitchFamily="2" charset="2"/>
              <a:buChar char="q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8949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FEMA Emergency Management Institute (2018, June 25)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IS-700.B: An Introduction to the National Incident Management System.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Retrieved from </a:t>
            </a:r>
            <a:r>
              <a:rPr lang="en-US" dirty="0">
                <a:hlinkClick r:id="rId3"/>
              </a:rPr>
              <a:t>https://emilms.fema.gov/IS0700b/curriculum/1.html</a:t>
            </a:r>
            <a:endParaRPr lang="en-US" dirty="0"/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World Health Organization (2018)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Handbook for Developing a Public Health Emergency Operations Centre.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Retrieved from </a:t>
            </a:r>
            <a:r>
              <a:rPr lang="en-US" dirty="0">
                <a:hlinkClick r:id="rId4"/>
              </a:rPr>
              <a:t>https://apps.who.int/iris/bitstream/handle/10665/277191/9789241515122-eng.pdf?sequence=1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871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focus of this presentation is on activating an Emergency Operations Center during the COVID-19 response.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objectives of this presentation are to: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</a:t>
            </a:r>
            <a:r>
              <a:rPr lang="en-US" dirty="0"/>
              <a:t>Discuss the Emergency Operations Center (EOC) activation process during COVID-19 response</a:t>
            </a:r>
          </a:p>
          <a:p>
            <a:pPr>
              <a:buClr>
                <a:srgbClr val="006A71"/>
              </a:buClr>
            </a:pPr>
            <a:r>
              <a:rPr lang="en-US" dirty="0"/>
              <a:t>--Describe the function of the Preliminary Assessment Team (PAT)</a:t>
            </a:r>
          </a:p>
          <a:p>
            <a:pPr>
              <a:buClr>
                <a:srgbClr val="006A71"/>
              </a:buClr>
            </a:pPr>
            <a:r>
              <a:rPr lang="en-US" dirty="0"/>
              <a:t>--Explain EOC activation modes</a:t>
            </a:r>
          </a:p>
          <a:p>
            <a:pPr>
              <a:buClr>
                <a:srgbClr val="006A71"/>
              </a:buClr>
            </a:pPr>
            <a:r>
              <a:rPr lang="en-US" dirty="0"/>
              <a:t>--Define EOC activation levels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0">
              <a:spcBef>
                <a:spcPts val="0"/>
              </a:spcBef>
              <a:spcAft>
                <a:spcPts val="2400"/>
              </a:spcAft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779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FEMA Emergency Management Institute (2018, June 25)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IS-700.B: An Introduction to the National Incident Management System.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Retrieved from </a:t>
            </a:r>
            <a:r>
              <a:rPr lang="en-US" dirty="0">
                <a:hlinkClick r:id="rId3"/>
              </a:rPr>
              <a:t>https://emilms.fema.gov/IS0700b/curriculum/1.html</a:t>
            </a:r>
            <a:endParaRPr lang="en-US" dirty="0"/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World Health Organization (2018)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Handbook for Developing a Public Health Emergency Operations Centre.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Retrieved from </a:t>
            </a:r>
            <a:r>
              <a:rPr lang="en-US" dirty="0">
                <a:hlinkClick r:id="rId4"/>
              </a:rPr>
              <a:t>https://apps.who.int/iris/bitstream/handle/10665/277191/9789241515122-eng.pdf?sequence=1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9174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FEMA Emergency Management Institute (2018, June 25)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IS-700.B: An Introduction to the National Incident Management System.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Retrieved from </a:t>
            </a:r>
            <a:r>
              <a:rPr lang="en-US" dirty="0">
                <a:hlinkClick r:id="rId3"/>
              </a:rPr>
              <a:t>https://emilms.fema.gov/IS0700b/curriculum/1.html</a:t>
            </a:r>
            <a:endParaRPr lang="en-US" dirty="0"/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World Health Organization (2018)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Handbook for Developing a Public Health Emergency Operations Centre.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Retrieved from </a:t>
            </a:r>
            <a:r>
              <a:rPr lang="en-US" dirty="0">
                <a:hlinkClick r:id="rId4"/>
              </a:rPr>
              <a:t>https://apps.who.int/iris/bitstream/handle/10665/277191/9789241515122-eng.pdf?sequence=1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7569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0367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38CAEC-4554-485B-9189-C45C7447A404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32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577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4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50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905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047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189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spcBef>
                <a:spcPts val="0"/>
              </a:spcBef>
              <a:buFontTx/>
              <a:buChar char="-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609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image" Target="../media/image8.jpeg"/><Relationship Id="rId7" Type="http://schemas.microsoft.com/office/2007/relationships/hdphoto" Target="../media/hdphoto2.wdp"/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2.jpg"/><Relationship Id="rId4" Type="http://schemas.openxmlformats.org/officeDocument/2006/relationships/image" Target="../media/image9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2.jpg"/><Relationship Id="rId4" Type="http://schemas.openxmlformats.org/officeDocument/2006/relationships/image" Target="../media/image3.emf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image" Target="../media/image8.jpeg"/><Relationship Id="rId7" Type="http://schemas.microsoft.com/office/2007/relationships/hdphoto" Target="../media/hdphoto2.wdp"/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2.jpg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5F35E44-72CB-4AFA-8DA6-C89EBC957A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5" r="19754"/>
          <a:stretch/>
        </p:blipFill>
        <p:spPr>
          <a:xfrm>
            <a:off x="5210658" y="966372"/>
            <a:ext cx="3684774" cy="347584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2B0A619-F6AA-4053-9D4A-55C4BC7B0046}"/>
              </a:ext>
            </a:extLst>
          </p:cNvPr>
          <p:cNvSpPr/>
          <p:nvPr userDrawn="1"/>
        </p:nvSpPr>
        <p:spPr>
          <a:xfrm>
            <a:off x="314325" y="0"/>
            <a:ext cx="8829676" cy="895570"/>
          </a:xfrm>
          <a:prstGeom prst="rect">
            <a:avLst/>
          </a:prstGeom>
          <a:gradFill flip="none" rotWithShape="1">
            <a:gsLst>
              <a:gs pos="0">
                <a:srgbClr val="55BF8B"/>
              </a:gs>
              <a:gs pos="96000">
                <a:srgbClr val="145E71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/>
          <p:cNvSpPr>
            <a:spLocks noGrp="1"/>
          </p:cNvSpPr>
          <p:nvPr userDrawn="1">
            <p:ph type="title"/>
          </p:nvPr>
        </p:nvSpPr>
        <p:spPr>
          <a:xfrm>
            <a:off x="522515" y="9097"/>
            <a:ext cx="8621486" cy="86683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3000"/>
              </a:lnSpc>
              <a:defRPr sz="2800" b="1" baseline="0">
                <a:solidFill>
                  <a:schemeClr val="tx2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ubtitle 2"/>
          <p:cNvSpPr>
            <a:spLocks noGrp="1"/>
          </p:cNvSpPr>
          <p:nvPr userDrawn="1">
            <p:ph type="subTitle" idx="1"/>
          </p:nvPr>
        </p:nvSpPr>
        <p:spPr>
          <a:xfrm>
            <a:off x="522515" y="1026256"/>
            <a:ext cx="7617144" cy="3429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1" baseline="0">
                <a:solidFill>
                  <a:srgbClr val="2D2D2D"/>
                </a:solidFill>
                <a:effectLst/>
                <a:latin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 userDrawn="1">
            <p:ph type="body" sz="quarter" idx="10"/>
          </p:nvPr>
        </p:nvSpPr>
        <p:spPr>
          <a:xfrm>
            <a:off x="462555" y="1890634"/>
            <a:ext cx="7617144" cy="7794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000"/>
              </a:lnSpc>
              <a:buNone/>
              <a:defRPr sz="1800" baseline="0">
                <a:solidFill>
                  <a:srgbClr val="2D2D2D"/>
                </a:solidFill>
                <a:latin typeface="Calibri" pitchFamily="34" charset="0"/>
              </a:defRPr>
            </a:lvl1pPr>
            <a:lvl2pPr algn="ctr">
              <a:defRPr>
                <a:solidFill>
                  <a:schemeClr val="tx2"/>
                </a:solidFill>
              </a:defRPr>
            </a:lvl2pPr>
            <a:lvl3pPr algn="ctr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tx2"/>
                </a:solidFill>
              </a:defRPr>
            </a:lvl4pPr>
            <a:lvl5pPr algn="ctr">
              <a:defRPr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4EDCE1-A912-48DB-9E58-051F8752A375}"/>
              </a:ext>
            </a:extLst>
          </p:cNvPr>
          <p:cNvSpPr txBox="1"/>
          <p:nvPr userDrawn="1"/>
        </p:nvSpPr>
        <p:spPr>
          <a:xfrm>
            <a:off x="4962089" y="4510542"/>
            <a:ext cx="4181912" cy="400110"/>
          </a:xfrm>
          <a:prstGeom prst="rect">
            <a:avLst/>
          </a:prstGeom>
          <a:solidFill>
            <a:srgbClr val="FBAB18"/>
          </a:solidFill>
        </p:spPr>
        <p:txBody>
          <a:bodyPr wrap="square" rtlCol="0">
            <a:spAutoFit/>
          </a:bodyPr>
          <a:lstStyle/>
          <a:p>
            <a:pPr marL="28575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cdc.gov/coronavirus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00023D-2373-43F5-A4AA-FD7F91255A55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75925BE-9EF0-43F9-9D78-64BD587500CA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noFill/>
                </a:ln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245E9D-1A1B-4F74-AD8C-354693087FC0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noFill/>
                </a:ln>
              </a:endParaRP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6C5544EE-0D49-7240-86B7-25B9BB371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65" y="3841750"/>
            <a:ext cx="869535" cy="628650"/>
          </a:xfrm>
          <a:prstGeom prst="rect">
            <a:avLst/>
          </a:prstGeom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E7A0BDD-49DE-2B4F-A26B-A161BD6AD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97445" y="3752495"/>
            <a:ext cx="2202419" cy="779487"/>
          </a:xfrm>
          <a:prstGeom prst="roundRect">
            <a:avLst>
              <a:gd name="adj" fmla="val 20191"/>
            </a:avLst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7C44E0B-2E84-BD4C-9D5D-24D67330509B}"/>
              </a:ext>
            </a:extLst>
          </p:cNvPr>
          <p:cNvSpPr/>
          <p:nvPr userDrawn="1"/>
        </p:nvSpPr>
        <p:spPr>
          <a:xfrm>
            <a:off x="495300" y="4702175"/>
            <a:ext cx="4457700" cy="352852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r>
              <a:rPr lang="en-US" sz="800" dirty="0">
                <a:solidFill>
                  <a:srgbClr val="2D2D2D"/>
                </a:solidFill>
                <a:latin typeface="Calibri" panose="020F0502020204030204" pitchFamily="34" charset="0"/>
              </a:rPr>
              <a:t>The mark “CDC” is owned by the US Dept. of Health and Human Services and is used with permission.</a:t>
            </a:r>
          </a:p>
          <a:p>
            <a:r>
              <a:rPr lang="en-US" sz="800" dirty="0">
                <a:solidFill>
                  <a:srgbClr val="2D2D2D"/>
                </a:solidFill>
                <a:latin typeface="Calibri" panose="020F0502020204030204" pitchFamily="34" charset="0"/>
              </a:rPr>
              <a:t>Use of this logo is not an endorsement by HHS or CDC of any particular product, service, or enterprise.</a:t>
            </a:r>
          </a:p>
        </p:txBody>
      </p:sp>
    </p:spTree>
    <p:extLst>
      <p:ext uri="{BB962C8B-B14F-4D97-AF65-F5344CB8AC3E}">
        <p14:creationId xmlns:p14="http://schemas.microsoft.com/office/powerpoint/2010/main" val="329813044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40"/>
          <a:stretch/>
        </p:blipFill>
        <p:spPr>
          <a:xfrm>
            <a:off x="1956" y="4251554"/>
            <a:ext cx="9144000" cy="883169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127218" y="2746824"/>
            <a:ext cx="66393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For more information, contact CDC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1-800-CDC-INFO (232-4636)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TTY:  1-888-232-6348    www.cdc.gov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The findings and conclusions in this report are those of the authors and do not necessarily represent the official position of the Centers for Disease Control and Prevention.</a:t>
            </a:r>
          </a:p>
        </p:txBody>
      </p:sp>
      <p:pic>
        <p:nvPicPr>
          <p:cNvPr id="4" name="Picture 3" descr="Logos of the U.S. Department of Health and Human Services and the Centers for Disease Control and Prevention." title="Logo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6855"/>
            <a:ext cx="9144000" cy="887868"/>
          </a:xfrm>
          <a:prstGeom prst="rect">
            <a:avLst/>
          </a:prstGeom>
        </p:spPr>
      </p:pic>
      <p:grpSp>
        <p:nvGrpSpPr>
          <p:cNvPr id="2" name="Group 1"/>
          <p:cNvGrpSpPr/>
          <p:nvPr userDrawn="1"/>
        </p:nvGrpSpPr>
        <p:grpSpPr>
          <a:xfrm>
            <a:off x="0" y="4246855"/>
            <a:ext cx="9144000" cy="887868"/>
            <a:chOff x="0" y="-11827"/>
            <a:chExt cx="9144000" cy="170018"/>
          </a:xfrm>
        </p:grpSpPr>
        <p:sp>
          <p:nvSpPr>
            <p:cNvPr id="6" name="bk object 25"/>
            <p:cNvSpPr/>
            <p:nvPr userDrawn="1"/>
          </p:nvSpPr>
          <p:spPr>
            <a:xfrm>
              <a:off x="0" y="-11827"/>
              <a:ext cx="522365" cy="170018"/>
            </a:xfrm>
            <a:custGeom>
              <a:avLst/>
              <a:gdLst/>
              <a:ahLst/>
              <a:cxnLst/>
              <a:rect l="l" t="t" r="r" b="b"/>
              <a:pathLst>
                <a:path w="1047115" h="1413510">
                  <a:moveTo>
                    <a:pt x="1046875" y="0"/>
                  </a:moveTo>
                  <a:lnTo>
                    <a:pt x="0" y="0"/>
                  </a:lnTo>
                  <a:lnTo>
                    <a:pt x="0" y="1412925"/>
                  </a:lnTo>
                  <a:lnTo>
                    <a:pt x="869393" y="1412925"/>
                  </a:lnTo>
                  <a:lnTo>
                    <a:pt x="1046875" y="0"/>
                  </a:lnTo>
                  <a:close/>
                </a:path>
              </a:pathLst>
            </a:custGeom>
            <a:solidFill>
              <a:srgbClr val="10306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bk object 26"/>
            <p:cNvSpPr/>
            <p:nvPr userDrawn="1"/>
          </p:nvSpPr>
          <p:spPr>
            <a:xfrm>
              <a:off x="340051" y="-11827"/>
              <a:ext cx="863535" cy="170018"/>
            </a:xfrm>
            <a:custGeom>
              <a:avLst/>
              <a:gdLst/>
              <a:ahLst/>
              <a:cxnLst/>
              <a:rect l="l" t="t" r="r" b="b"/>
              <a:pathLst>
                <a:path w="1731010" h="1413510">
                  <a:moveTo>
                    <a:pt x="1730918" y="0"/>
                  </a:moveTo>
                  <a:lnTo>
                    <a:pt x="179633" y="0"/>
                  </a:lnTo>
                  <a:lnTo>
                    <a:pt x="0" y="1412925"/>
                  </a:lnTo>
                  <a:lnTo>
                    <a:pt x="1296345" y="1412925"/>
                  </a:lnTo>
                  <a:lnTo>
                    <a:pt x="1730918" y="0"/>
                  </a:lnTo>
                  <a:close/>
                </a:path>
              </a:pathLst>
            </a:custGeom>
            <a:solidFill>
              <a:srgbClr val="1D56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bk object 27"/>
            <p:cNvSpPr/>
            <p:nvPr userDrawn="1"/>
          </p:nvSpPr>
          <p:spPr>
            <a:xfrm>
              <a:off x="878274" y="-11827"/>
              <a:ext cx="1343452" cy="170018"/>
            </a:xfrm>
            <a:custGeom>
              <a:avLst/>
              <a:gdLst/>
              <a:ahLst/>
              <a:cxnLst/>
              <a:rect l="l" t="t" r="r" b="b"/>
              <a:pathLst>
                <a:path w="2693035" h="1413510">
                  <a:moveTo>
                    <a:pt x="2692774" y="0"/>
                  </a:moveTo>
                  <a:lnTo>
                    <a:pt x="435654" y="0"/>
                  </a:lnTo>
                  <a:lnTo>
                    <a:pt x="0" y="1412925"/>
                  </a:lnTo>
                  <a:lnTo>
                    <a:pt x="1878492" y="1412925"/>
                  </a:lnTo>
                  <a:lnTo>
                    <a:pt x="2692774" y="0"/>
                  </a:lnTo>
                  <a:close/>
                </a:path>
              </a:pathLst>
            </a:custGeom>
            <a:solidFill>
              <a:srgbClr val="10306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bk object 28"/>
            <p:cNvSpPr/>
            <p:nvPr userDrawn="1"/>
          </p:nvSpPr>
          <p:spPr>
            <a:xfrm>
              <a:off x="1654598" y="-11827"/>
              <a:ext cx="1362458" cy="170018"/>
            </a:xfrm>
            <a:custGeom>
              <a:avLst/>
              <a:gdLst/>
              <a:ahLst/>
              <a:cxnLst/>
              <a:rect l="l" t="t" r="r" b="b"/>
              <a:pathLst>
                <a:path w="2731134" h="1413510">
                  <a:moveTo>
                    <a:pt x="2730969" y="0"/>
                  </a:moveTo>
                  <a:lnTo>
                    <a:pt x="816445" y="0"/>
                  </a:lnTo>
                  <a:lnTo>
                    <a:pt x="0" y="1412925"/>
                  </a:lnTo>
                  <a:lnTo>
                    <a:pt x="1593978" y="1412925"/>
                  </a:lnTo>
                  <a:lnTo>
                    <a:pt x="2730969" y="0"/>
                  </a:lnTo>
                  <a:close/>
                </a:path>
              </a:pathLst>
            </a:custGeom>
            <a:solidFill>
              <a:srgbClr val="1E59B8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bk object 29"/>
            <p:cNvSpPr/>
            <p:nvPr userDrawn="1"/>
          </p:nvSpPr>
          <p:spPr>
            <a:xfrm>
              <a:off x="2304805" y="-11827"/>
              <a:ext cx="937659" cy="170018"/>
            </a:xfrm>
            <a:custGeom>
              <a:avLst/>
              <a:gdLst/>
              <a:ahLst/>
              <a:cxnLst/>
              <a:rect l="l" t="t" r="r" b="b"/>
              <a:pathLst>
                <a:path w="1879600" h="1413510">
                  <a:moveTo>
                    <a:pt x="1879368" y="0"/>
                  </a:moveTo>
                  <a:lnTo>
                    <a:pt x="1140221" y="0"/>
                  </a:lnTo>
                  <a:lnTo>
                    <a:pt x="0" y="1412925"/>
                  </a:lnTo>
                  <a:lnTo>
                    <a:pt x="621900" y="1412925"/>
                  </a:lnTo>
                  <a:lnTo>
                    <a:pt x="1879368" y="0"/>
                  </a:lnTo>
                  <a:close/>
                </a:path>
              </a:pathLst>
            </a:custGeom>
            <a:solidFill>
              <a:srgbClr val="17468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bk object 30"/>
            <p:cNvSpPr/>
            <p:nvPr userDrawn="1"/>
          </p:nvSpPr>
          <p:spPr>
            <a:xfrm>
              <a:off x="2554809" y="-11827"/>
              <a:ext cx="2483849" cy="170018"/>
            </a:xfrm>
            <a:custGeom>
              <a:avLst/>
              <a:gdLst/>
              <a:ahLst/>
              <a:cxnLst/>
              <a:rect l="l" t="t" r="r" b="b"/>
              <a:pathLst>
                <a:path w="4979034" h="1413510">
                  <a:moveTo>
                    <a:pt x="4978576" y="0"/>
                  </a:moveTo>
                  <a:lnTo>
                    <a:pt x="1262846" y="0"/>
                  </a:lnTo>
                  <a:lnTo>
                    <a:pt x="0" y="1412925"/>
                  </a:lnTo>
                  <a:lnTo>
                    <a:pt x="3093828" y="1412925"/>
                  </a:lnTo>
                  <a:lnTo>
                    <a:pt x="4978576" y="0"/>
                  </a:lnTo>
                  <a:close/>
                </a:path>
              </a:pathLst>
            </a:custGeom>
            <a:solidFill>
              <a:srgbClr val="1E59B8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bk object 31"/>
            <p:cNvSpPr/>
            <p:nvPr userDrawn="1"/>
          </p:nvSpPr>
          <p:spPr>
            <a:xfrm>
              <a:off x="3835845" y="-11827"/>
              <a:ext cx="1915234" cy="170018"/>
            </a:xfrm>
            <a:custGeom>
              <a:avLst/>
              <a:gdLst/>
              <a:ahLst/>
              <a:cxnLst/>
              <a:rect l="l" t="t" r="r" b="b"/>
              <a:pathLst>
                <a:path w="3839209" h="1413510">
                  <a:moveTo>
                    <a:pt x="3838727" y="0"/>
                  </a:moveTo>
                  <a:lnTo>
                    <a:pt x="1891189" y="0"/>
                  </a:lnTo>
                  <a:lnTo>
                    <a:pt x="0" y="1412925"/>
                  </a:lnTo>
                  <a:lnTo>
                    <a:pt x="1625414" y="1412925"/>
                  </a:lnTo>
                  <a:lnTo>
                    <a:pt x="3838727" y="0"/>
                  </a:lnTo>
                  <a:close/>
                </a:path>
              </a:pathLst>
            </a:custGeom>
            <a:solidFill>
              <a:srgbClr val="536D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bk object 32"/>
            <p:cNvSpPr/>
            <p:nvPr userDrawn="1"/>
          </p:nvSpPr>
          <p:spPr>
            <a:xfrm>
              <a:off x="4458868" y="-11827"/>
              <a:ext cx="4685132" cy="170018"/>
            </a:xfrm>
            <a:custGeom>
              <a:avLst/>
              <a:gdLst/>
              <a:ahLst/>
              <a:cxnLst/>
              <a:rect l="l" t="t" r="r" b="b"/>
              <a:pathLst>
                <a:path w="9391650" h="1413510">
                  <a:moveTo>
                    <a:pt x="9391076" y="0"/>
                  </a:moveTo>
                  <a:lnTo>
                    <a:pt x="2213316" y="0"/>
                  </a:lnTo>
                  <a:lnTo>
                    <a:pt x="0" y="1412929"/>
                  </a:lnTo>
                  <a:lnTo>
                    <a:pt x="9391076" y="1412929"/>
                  </a:lnTo>
                  <a:lnTo>
                    <a:pt x="9391076" y="0"/>
                  </a:lnTo>
                  <a:close/>
                </a:path>
              </a:pathLst>
            </a:custGeom>
            <a:gradFill>
              <a:gsLst>
                <a:gs pos="0">
                  <a:srgbClr val="103064"/>
                </a:gs>
                <a:gs pos="100000">
                  <a:srgbClr val="17468F"/>
                </a:gs>
              </a:gsLst>
              <a:lin ang="0" scaled="0"/>
            </a:gra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52A43ECC-BBFF-4967-9F45-5667FFC0EE1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543820"/>
          </a:xfrm>
          <a:prstGeom prst="rect">
            <a:avLst/>
          </a:prstGeom>
        </p:spPr>
      </p:pic>
      <p:pic>
        <p:nvPicPr>
          <p:cNvPr id="21" name="Picture 20" descr="A picture containing food&#10;&#10;Description automatically generated">
            <a:extLst>
              <a:ext uri="{FF2B5EF4-FFF2-40B4-BE49-F238E27FC236}">
                <a16:creationId xmlns:a16="http://schemas.microsoft.com/office/drawing/2014/main" id="{11B32B67-15F6-6A4D-8AB1-305603F6D6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3" b="19294"/>
          <a:stretch/>
        </p:blipFill>
        <p:spPr>
          <a:xfrm>
            <a:off x="6066692" y="4354414"/>
            <a:ext cx="842588" cy="51086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E67AE58-792F-DD47-BD3F-8076096C176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631" y="4866336"/>
            <a:ext cx="875574" cy="121925"/>
          </a:xfrm>
          <a:prstGeom prst="rect">
            <a:avLst/>
          </a:prstGeom>
        </p:spPr>
      </p:pic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D930EA6-3124-CA4E-ACF8-C78F79F1BE39}"/>
              </a:ext>
            </a:extLst>
          </p:cNvPr>
          <p:cNvSpPr/>
          <p:nvPr userDrawn="1"/>
        </p:nvSpPr>
        <p:spPr>
          <a:xfrm>
            <a:off x="7404921" y="4409128"/>
            <a:ext cx="1591642" cy="563319"/>
          </a:xfrm>
          <a:prstGeom prst="roundRect">
            <a:avLst>
              <a:gd name="adj" fmla="val 20191"/>
            </a:avLst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65372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2B0A619-F6AA-4053-9D4A-55C4BC7B0046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55BF8B"/>
              </a:gs>
              <a:gs pos="96000">
                <a:srgbClr val="145E71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/>
          <p:cNvSpPr>
            <a:spLocks noGrp="1"/>
          </p:cNvSpPr>
          <p:nvPr userDrawn="1">
            <p:ph type="title"/>
          </p:nvPr>
        </p:nvSpPr>
        <p:spPr>
          <a:xfrm>
            <a:off x="685801" y="9097"/>
            <a:ext cx="8458200" cy="86683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3000"/>
              </a:lnSpc>
              <a:defRPr sz="2800" b="1" baseline="0">
                <a:solidFill>
                  <a:schemeClr val="tx2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1" y="1061976"/>
            <a:ext cx="7453858" cy="3429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1" baseline="0">
                <a:solidFill>
                  <a:schemeClr val="tx2"/>
                </a:solidFill>
                <a:effectLst/>
                <a:latin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 userDrawn="1">
            <p:ph type="body" sz="quarter" idx="10"/>
          </p:nvPr>
        </p:nvSpPr>
        <p:spPr>
          <a:xfrm>
            <a:off x="685801" y="1890634"/>
            <a:ext cx="7393898" cy="7794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000"/>
              </a:lnSpc>
              <a:buNone/>
              <a:defRPr sz="1800" baseline="0">
                <a:solidFill>
                  <a:schemeClr val="tx2"/>
                </a:solidFill>
                <a:latin typeface="Calibri" pitchFamily="34" charset="0"/>
              </a:defRPr>
            </a:lvl1pPr>
            <a:lvl2pPr algn="ctr">
              <a:defRPr>
                <a:solidFill>
                  <a:schemeClr val="tx2"/>
                </a:solidFill>
              </a:defRPr>
            </a:lvl2pPr>
            <a:lvl3pPr algn="ctr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tx2"/>
                </a:solidFill>
              </a:defRPr>
            </a:lvl4pPr>
            <a:lvl5pPr algn="ctr">
              <a:defRPr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C3D0F8F-59A2-423C-A3F9-4CCC5E04EB88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32F05D3-C03C-45E4-9FA9-D106B2E80059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noFill/>
                </a:ln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86CBDE1-9FE4-4D39-8D29-C02C77614B0D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noFill/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031030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6082666" y="5045515"/>
            <a:ext cx="603083" cy="91188"/>
          </a:xfrm>
          <a:prstGeom prst="rect">
            <a:avLst/>
          </a:prstGeom>
          <a:solidFill>
            <a:srgbClr val="B01519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6677884" y="5045515"/>
            <a:ext cx="603083" cy="91188"/>
          </a:xfrm>
          <a:prstGeom prst="rect">
            <a:avLst/>
          </a:prstGeom>
          <a:solidFill>
            <a:srgbClr val="FBAB18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7280966" y="5045515"/>
            <a:ext cx="603574" cy="91188"/>
          </a:xfrm>
          <a:prstGeom prst="rect">
            <a:avLst/>
          </a:prstGeom>
          <a:solidFill>
            <a:srgbClr val="292B6E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7870697" y="5045515"/>
            <a:ext cx="1273303" cy="91188"/>
          </a:xfrm>
          <a:prstGeom prst="rect">
            <a:avLst/>
          </a:prstGeom>
          <a:solidFill>
            <a:srgbClr val="4656A6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12" name="Rectangle 20"/>
          <p:cNvSpPr>
            <a:spLocks noChangeArrowheads="1"/>
          </p:cNvSpPr>
          <p:nvPr userDrawn="1"/>
        </p:nvSpPr>
        <p:spPr bwMode="auto">
          <a:xfrm>
            <a:off x="0" y="5045515"/>
            <a:ext cx="5679249" cy="91188"/>
          </a:xfrm>
          <a:prstGeom prst="rect">
            <a:avLst/>
          </a:prstGeom>
          <a:solidFill>
            <a:srgbClr val="17468F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5481058" y="5045515"/>
            <a:ext cx="603083" cy="91188"/>
          </a:xfrm>
          <a:prstGeom prst="rect">
            <a:avLst/>
          </a:prstGeom>
          <a:solidFill>
            <a:srgbClr val="55BF8B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7200" y="205979"/>
            <a:ext cx="8229600" cy="689591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3000"/>
              </a:lnSpc>
              <a:defRPr sz="2800" b="1" baseline="0">
                <a:solidFill>
                  <a:srgbClr val="006A71"/>
                </a:solidFill>
                <a:effectLst/>
                <a:latin typeface="Calibri" pitchFamily="34" charset="0"/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5" name="Text Placeholder 7"/>
          <p:cNvSpPr>
            <a:spLocks noGrp="1"/>
          </p:cNvSpPr>
          <p:nvPr userDrawn="1">
            <p:ph type="body" sz="quarter" idx="10"/>
          </p:nvPr>
        </p:nvSpPr>
        <p:spPr>
          <a:xfrm>
            <a:off x="457200" y="1158875"/>
            <a:ext cx="8229600" cy="3341688"/>
          </a:xfrm>
        </p:spPr>
        <p:txBody>
          <a:bodyPr/>
          <a:lstStyle>
            <a:lvl1pPr marL="230188" indent="-230188">
              <a:buClr>
                <a:srgbClr val="005DAA"/>
              </a:buClr>
              <a:buFont typeface="Wingdings" panose="05000000000000000000" pitchFamily="2" charset="2"/>
              <a:buChar char="§"/>
              <a:defRPr sz="2000">
                <a:solidFill>
                  <a:srgbClr val="2D2D2D"/>
                </a:solidFill>
              </a:defRPr>
            </a:lvl1pPr>
            <a:lvl2pPr>
              <a:buClr>
                <a:srgbClr val="532E63"/>
              </a:buClr>
              <a:defRPr sz="2000">
                <a:solidFill>
                  <a:srgbClr val="2D2D2D"/>
                </a:solidFill>
              </a:defRPr>
            </a:lvl2pPr>
            <a:lvl3pPr>
              <a:buClr>
                <a:srgbClr val="9A3B26"/>
              </a:buClr>
              <a:defRPr sz="2000">
                <a:solidFill>
                  <a:srgbClr val="2D2D2D"/>
                </a:solidFill>
              </a:defRPr>
            </a:lvl3pPr>
            <a:lvl4pPr>
              <a:defRPr sz="2000">
                <a:solidFill>
                  <a:schemeClr val="accent4">
                    <a:lumMod val="75000"/>
                  </a:schemeClr>
                </a:solidFill>
              </a:defRPr>
            </a:lvl4pPr>
            <a:lvl5pPr>
              <a:defRPr sz="2000">
                <a:solidFill>
                  <a:schemeClr val="accent4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256BCB5-3FA6-46A4-BD0C-A091D9F1922D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5B91796-8B0E-4339-853E-86194B92F336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noFill/>
                </a:ln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B4E0A8E-0F30-4F8C-A535-BEEA20A4E70F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noFill/>
                </a:ln>
              </a:endParaRPr>
            </a:p>
          </p:txBody>
        </p:sp>
      </p:grp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37C36F2-FEAF-4040-8B07-2983098B75A6}"/>
              </a:ext>
            </a:extLst>
          </p:cNvPr>
          <p:cNvSpPr/>
          <p:nvPr userDrawn="1"/>
        </p:nvSpPr>
        <p:spPr>
          <a:xfrm>
            <a:off x="914400" y="4424667"/>
            <a:ext cx="1404530" cy="497096"/>
          </a:xfrm>
          <a:prstGeom prst="roundRect">
            <a:avLst>
              <a:gd name="adj" fmla="val 20191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A picture containing food&#10;&#10;Description automatically generated">
            <a:extLst>
              <a:ext uri="{FF2B5EF4-FFF2-40B4-BE49-F238E27FC236}">
                <a16:creationId xmlns:a16="http://schemas.microsoft.com/office/drawing/2014/main" id="{0C44137B-B550-6240-97C0-DCDEE447A9C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10" y="4493208"/>
            <a:ext cx="510990" cy="36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52743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TA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6082666" y="5045515"/>
            <a:ext cx="603083" cy="91188"/>
          </a:xfrm>
          <a:prstGeom prst="rect">
            <a:avLst/>
          </a:prstGeom>
          <a:solidFill>
            <a:srgbClr val="B01519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6677884" y="5045515"/>
            <a:ext cx="603083" cy="91188"/>
          </a:xfrm>
          <a:prstGeom prst="rect">
            <a:avLst/>
          </a:prstGeom>
          <a:solidFill>
            <a:srgbClr val="FBAB18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7280966" y="5045515"/>
            <a:ext cx="603574" cy="91188"/>
          </a:xfrm>
          <a:prstGeom prst="rect">
            <a:avLst/>
          </a:prstGeom>
          <a:solidFill>
            <a:srgbClr val="292B6E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7870697" y="5045515"/>
            <a:ext cx="1273303" cy="91188"/>
          </a:xfrm>
          <a:prstGeom prst="rect">
            <a:avLst/>
          </a:prstGeom>
          <a:solidFill>
            <a:srgbClr val="4656A6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12" name="Rectangle 20"/>
          <p:cNvSpPr>
            <a:spLocks noChangeArrowheads="1"/>
          </p:cNvSpPr>
          <p:nvPr userDrawn="1"/>
        </p:nvSpPr>
        <p:spPr bwMode="auto">
          <a:xfrm>
            <a:off x="0" y="5045515"/>
            <a:ext cx="5679249" cy="91188"/>
          </a:xfrm>
          <a:prstGeom prst="rect">
            <a:avLst/>
          </a:prstGeom>
          <a:solidFill>
            <a:srgbClr val="17468F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5481058" y="5045515"/>
            <a:ext cx="603083" cy="91188"/>
          </a:xfrm>
          <a:prstGeom prst="rect">
            <a:avLst/>
          </a:prstGeom>
          <a:solidFill>
            <a:srgbClr val="55BF8B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7200" y="205979"/>
            <a:ext cx="8229600" cy="689591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3000"/>
              </a:lnSpc>
              <a:defRPr sz="2800" b="1" baseline="0">
                <a:solidFill>
                  <a:srgbClr val="006A71"/>
                </a:solidFill>
                <a:effectLst/>
                <a:latin typeface="Calibri" pitchFamily="34" charset="0"/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5" name="Text Placeholder 7"/>
          <p:cNvSpPr>
            <a:spLocks noGrp="1"/>
          </p:cNvSpPr>
          <p:nvPr userDrawn="1">
            <p:ph type="body" sz="quarter" idx="10"/>
          </p:nvPr>
        </p:nvSpPr>
        <p:spPr>
          <a:xfrm>
            <a:off x="457200" y="1158875"/>
            <a:ext cx="8229600" cy="3341688"/>
          </a:xfrm>
        </p:spPr>
        <p:txBody>
          <a:bodyPr/>
          <a:lstStyle>
            <a:lvl1pPr marL="230188" indent="-230188">
              <a:buClr>
                <a:srgbClr val="005DAA"/>
              </a:buClr>
              <a:buFont typeface="Wingdings" panose="05000000000000000000" pitchFamily="2" charset="2"/>
              <a:buChar char="§"/>
              <a:defRPr sz="2000">
                <a:solidFill>
                  <a:srgbClr val="2D2D2D"/>
                </a:solidFill>
              </a:defRPr>
            </a:lvl1pPr>
            <a:lvl2pPr>
              <a:buClr>
                <a:srgbClr val="532E63"/>
              </a:buClr>
              <a:defRPr sz="2000">
                <a:solidFill>
                  <a:srgbClr val="2D2D2D"/>
                </a:solidFill>
              </a:defRPr>
            </a:lvl2pPr>
            <a:lvl3pPr>
              <a:buClr>
                <a:srgbClr val="9A3B26"/>
              </a:buClr>
              <a:defRPr sz="2000">
                <a:solidFill>
                  <a:srgbClr val="2D2D2D"/>
                </a:solidFill>
              </a:defRPr>
            </a:lvl3pPr>
            <a:lvl4pPr>
              <a:defRPr sz="2000">
                <a:solidFill>
                  <a:schemeClr val="accent4">
                    <a:lumMod val="75000"/>
                  </a:schemeClr>
                </a:solidFill>
              </a:defRPr>
            </a:lvl4pPr>
            <a:lvl5pPr>
              <a:defRPr sz="2000">
                <a:solidFill>
                  <a:schemeClr val="accent4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256BCB5-3FA6-46A4-BD0C-A091D9F1922D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5B91796-8B0E-4339-853E-86194B92F336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noFill/>
                </a:ln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B4E0A8E-0F30-4F8C-A535-BEEA20A4E70F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noFill/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900402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SLIDE 2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3000"/>
              </a:lnSpc>
              <a:defRPr sz="2800" b="1" baseline="0">
                <a:solidFill>
                  <a:srgbClr val="006A71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3879669" cy="314325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541900"/>
              </a:buClr>
              <a:buSzPct val="70000"/>
              <a:buFont typeface="Wingdings" panose="05000000000000000000" pitchFamily="2" charset="2"/>
              <a:buChar char="§"/>
              <a:defRPr sz="2400" b="1" baseline="0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buClr>
                <a:srgbClr val="00598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Tx/>
              <a:buSzPct val="100000"/>
              <a:buFont typeface="Arial" pitchFamily="34" charset="0"/>
              <a:buChar char="•"/>
              <a:defRPr sz="18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2"/>
            <a:endParaRPr lang="en-US" dirty="0"/>
          </a:p>
          <a:p>
            <a:pPr lvl="0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 userDrawn="1">
            <p:ph idx="10"/>
          </p:nvPr>
        </p:nvSpPr>
        <p:spPr>
          <a:xfrm>
            <a:off x="4807131" y="1200151"/>
            <a:ext cx="3879669" cy="314325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541900"/>
              </a:buClr>
              <a:buSzPct val="70000"/>
              <a:buFont typeface="Wingdings" panose="05000000000000000000" pitchFamily="2" charset="2"/>
              <a:buChar char="§"/>
              <a:defRPr sz="2400" b="1" baseline="0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buClr>
                <a:srgbClr val="00598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Tx/>
              <a:buSzPct val="100000"/>
              <a:buFont typeface="Arial" pitchFamily="34" charset="0"/>
              <a:buChar char="•"/>
              <a:defRPr sz="18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2"/>
            <a:endParaRPr lang="en-US" dirty="0"/>
          </a:p>
          <a:p>
            <a:pPr lvl="0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16945D-7463-43F9-B460-2CF43DA2003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82666" y="5045515"/>
            <a:ext cx="603083" cy="91188"/>
          </a:xfrm>
          <a:prstGeom prst="rect">
            <a:avLst/>
          </a:prstGeom>
          <a:solidFill>
            <a:srgbClr val="B01519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D9C951-7795-4013-A98F-41CA15626A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677884" y="5045515"/>
            <a:ext cx="603083" cy="91188"/>
          </a:xfrm>
          <a:prstGeom prst="rect">
            <a:avLst/>
          </a:prstGeom>
          <a:solidFill>
            <a:srgbClr val="FBAB18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138E91-A144-4218-9895-5E4D3582A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80966" y="5045515"/>
            <a:ext cx="603574" cy="91188"/>
          </a:xfrm>
          <a:prstGeom prst="rect">
            <a:avLst/>
          </a:prstGeom>
          <a:solidFill>
            <a:srgbClr val="292B6E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F4E6B6-BDAE-40A5-9E22-D7B6320CBA1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870697" y="5045515"/>
            <a:ext cx="1273303" cy="91188"/>
          </a:xfrm>
          <a:prstGeom prst="rect">
            <a:avLst/>
          </a:prstGeom>
          <a:solidFill>
            <a:srgbClr val="4656A6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19" name="Rectangle 20">
            <a:extLst>
              <a:ext uri="{FF2B5EF4-FFF2-40B4-BE49-F238E27FC236}">
                <a16:creationId xmlns:a16="http://schemas.microsoft.com/office/drawing/2014/main" id="{E71CFAF4-5909-4817-B92D-CE4D29DFF7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045515"/>
            <a:ext cx="5679249" cy="91188"/>
          </a:xfrm>
          <a:prstGeom prst="rect">
            <a:avLst/>
          </a:prstGeom>
          <a:solidFill>
            <a:srgbClr val="17468F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E6DC0A-1388-4428-BA38-59223C425A4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481058" y="5045515"/>
            <a:ext cx="603083" cy="91188"/>
          </a:xfrm>
          <a:prstGeom prst="rect">
            <a:avLst/>
          </a:prstGeom>
          <a:solidFill>
            <a:srgbClr val="55BF8B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F318103-E3F0-462E-A0BE-161EC7EA9C7C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C2A256B-3279-4135-9C44-56940C3F4D28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noFill/>
                </a:ln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D7CDBA5-E900-4510-9676-E670A0189CF4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noFill/>
                </a:ln>
              </a:endParaRPr>
            </a:p>
          </p:txBody>
        </p:sp>
      </p:grp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D2FA5DA-CB34-DC48-BD1F-5D960C038685}"/>
              </a:ext>
            </a:extLst>
          </p:cNvPr>
          <p:cNvSpPr/>
          <p:nvPr userDrawn="1"/>
        </p:nvSpPr>
        <p:spPr>
          <a:xfrm>
            <a:off x="914400" y="4424667"/>
            <a:ext cx="1404530" cy="497096"/>
          </a:xfrm>
          <a:prstGeom prst="roundRect">
            <a:avLst>
              <a:gd name="adj" fmla="val 20191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27" descr="A picture containing food&#10;&#10;Description automatically generated">
            <a:extLst>
              <a:ext uri="{FF2B5EF4-FFF2-40B4-BE49-F238E27FC236}">
                <a16:creationId xmlns:a16="http://schemas.microsoft.com/office/drawing/2014/main" id="{AD7C8939-F53B-104C-BD04-73118FF33F9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10" y="4493208"/>
            <a:ext cx="510990" cy="36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55104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TA SLIDE 2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3000"/>
              </a:lnSpc>
              <a:defRPr sz="2800" b="1" baseline="0">
                <a:solidFill>
                  <a:srgbClr val="006A71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3879669" cy="314325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541900"/>
              </a:buClr>
              <a:buSzPct val="70000"/>
              <a:buFont typeface="Wingdings" panose="05000000000000000000" pitchFamily="2" charset="2"/>
              <a:buChar char="§"/>
              <a:defRPr sz="2400" b="1" baseline="0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buClr>
                <a:srgbClr val="00598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Tx/>
              <a:buSzPct val="100000"/>
              <a:buFont typeface="Arial" pitchFamily="34" charset="0"/>
              <a:buChar char="•"/>
              <a:defRPr sz="18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2"/>
            <a:endParaRPr lang="en-US" dirty="0"/>
          </a:p>
          <a:p>
            <a:pPr lvl="0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 userDrawn="1">
            <p:ph idx="10"/>
          </p:nvPr>
        </p:nvSpPr>
        <p:spPr>
          <a:xfrm>
            <a:off x="4807131" y="1200151"/>
            <a:ext cx="3879669" cy="314325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541900"/>
              </a:buClr>
              <a:buSzPct val="70000"/>
              <a:buFont typeface="Wingdings" panose="05000000000000000000" pitchFamily="2" charset="2"/>
              <a:buChar char="§"/>
              <a:defRPr sz="2400" b="1" baseline="0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buClr>
                <a:srgbClr val="00598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Tx/>
              <a:buSzPct val="100000"/>
              <a:buFont typeface="Arial" pitchFamily="34" charset="0"/>
              <a:buChar char="•"/>
              <a:defRPr sz="18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2"/>
            <a:endParaRPr lang="en-US" dirty="0"/>
          </a:p>
          <a:p>
            <a:pPr lvl="0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16945D-7463-43F9-B460-2CF43DA2003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82666" y="5045515"/>
            <a:ext cx="603083" cy="91188"/>
          </a:xfrm>
          <a:prstGeom prst="rect">
            <a:avLst/>
          </a:prstGeom>
          <a:solidFill>
            <a:srgbClr val="B01519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D9C951-7795-4013-A98F-41CA15626A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677884" y="5045515"/>
            <a:ext cx="603083" cy="91188"/>
          </a:xfrm>
          <a:prstGeom prst="rect">
            <a:avLst/>
          </a:prstGeom>
          <a:solidFill>
            <a:srgbClr val="FBAB18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138E91-A144-4218-9895-5E4D3582A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80966" y="5045515"/>
            <a:ext cx="603574" cy="91188"/>
          </a:xfrm>
          <a:prstGeom prst="rect">
            <a:avLst/>
          </a:prstGeom>
          <a:solidFill>
            <a:srgbClr val="292B6E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F4E6B6-BDAE-40A5-9E22-D7B6320CBA1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870697" y="5045515"/>
            <a:ext cx="1273303" cy="91188"/>
          </a:xfrm>
          <a:prstGeom prst="rect">
            <a:avLst/>
          </a:prstGeom>
          <a:solidFill>
            <a:srgbClr val="4656A6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19" name="Rectangle 20">
            <a:extLst>
              <a:ext uri="{FF2B5EF4-FFF2-40B4-BE49-F238E27FC236}">
                <a16:creationId xmlns:a16="http://schemas.microsoft.com/office/drawing/2014/main" id="{E71CFAF4-5909-4817-B92D-CE4D29DFF7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045515"/>
            <a:ext cx="5679249" cy="91188"/>
          </a:xfrm>
          <a:prstGeom prst="rect">
            <a:avLst/>
          </a:prstGeom>
          <a:solidFill>
            <a:srgbClr val="17468F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E6DC0A-1388-4428-BA38-59223C425A4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481058" y="5045515"/>
            <a:ext cx="603083" cy="91188"/>
          </a:xfrm>
          <a:prstGeom prst="rect">
            <a:avLst/>
          </a:prstGeom>
          <a:solidFill>
            <a:srgbClr val="55BF8B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F318103-E3F0-462E-A0BE-161EC7EA9C7C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C2A256B-3279-4135-9C44-56940C3F4D28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noFill/>
                </a:ln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D7CDBA5-E900-4510-9676-E670A0189CF4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noFill/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5838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or_background">
    <p:bg>
      <p:bgPr>
        <a:solidFill>
          <a:srgbClr val="006A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613" y="2441363"/>
            <a:ext cx="8294913" cy="871538"/>
          </a:xfrm>
          <a:prstGeom prst="rect">
            <a:avLst/>
          </a:prstGeom>
        </p:spPr>
        <p:txBody>
          <a:bodyPr anchor="b"/>
          <a:lstStyle>
            <a:lvl1pPr algn="l">
              <a:defRPr sz="3600" b="1" baseline="0">
                <a:solidFill>
                  <a:schemeClr val="bg2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179613" y="3516736"/>
            <a:ext cx="7772400" cy="426244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ts val="2200"/>
              </a:lnSpc>
              <a:buNone/>
              <a:defRPr sz="2000" baseline="0">
                <a:solidFill>
                  <a:schemeClr val="bg2"/>
                </a:solidFill>
                <a:latin typeface="Calibri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FABE445-A10A-D246-BB92-B7D723B64915}"/>
              </a:ext>
            </a:extLst>
          </p:cNvPr>
          <p:cNvSpPr/>
          <p:nvPr userDrawn="1"/>
        </p:nvSpPr>
        <p:spPr>
          <a:xfrm>
            <a:off x="1886913" y="4019550"/>
            <a:ext cx="2036355" cy="720713"/>
          </a:xfrm>
          <a:prstGeom prst="roundRect">
            <a:avLst>
              <a:gd name="adj" fmla="val 20191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C0CC9E11-354D-764B-8589-0458EBFD8D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0" b="19294"/>
          <a:stretch/>
        </p:blipFill>
        <p:spPr>
          <a:xfrm>
            <a:off x="440924" y="4030406"/>
            <a:ext cx="996875" cy="6020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F80F5A-030E-FC4D-B638-BAF59051EE1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24" y="4646083"/>
            <a:ext cx="1032012" cy="14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0960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or_background">
    <p:bg>
      <p:bgPr>
        <a:solidFill>
          <a:srgbClr val="006A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D1EDB832-85DB-47C2-990D-C76F1161C2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7069" y="506186"/>
            <a:ext cx="4484352" cy="43463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613" y="2441363"/>
            <a:ext cx="8294913" cy="871538"/>
          </a:xfrm>
          <a:prstGeom prst="rect">
            <a:avLst/>
          </a:prstGeom>
        </p:spPr>
        <p:txBody>
          <a:bodyPr anchor="b"/>
          <a:lstStyle>
            <a:lvl1pPr algn="l">
              <a:defRPr sz="3600" b="1" baseline="0">
                <a:solidFill>
                  <a:schemeClr val="bg2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179613" y="3516736"/>
            <a:ext cx="7772400" cy="426244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ts val="2200"/>
              </a:lnSpc>
              <a:buNone/>
              <a:defRPr sz="2000" baseline="0">
                <a:solidFill>
                  <a:schemeClr val="bg2"/>
                </a:solidFill>
                <a:latin typeface="Calibri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FA783DA-D805-A347-81AA-59015475D15B}"/>
              </a:ext>
            </a:extLst>
          </p:cNvPr>
          <p:cNvSpPr/>
          <p:nvPr userDrawn="1"/>
        </p:nvSpPr>
        <p:spPr>
          <a:xfrm>
            <a:off x="1886913" y="4019550"/>
            <a:ext cx="2036355" cy="720713"/>
          </a:xfrm>
          <a:prstGeom prst="roundRect">
            <a:avLst>
              <a:gd name="adj" fmla="val 20191"/>
            </a:avLst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ood&#10;&#10;Description automatically generated">
            <a:extLst>
              <a:ext uri="{FF2B5EF4-FFF2-40B4-BE49-F238E27FC236}">
                <a16:creationId xmlns:a16="http://schemas.microsoft.com/office/drawing/2014/main" id="{B86B31C1-8A64-034A-8617-A876148D654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0" b="19294"/>
          <a:stretch/>
        </p:blipFill>
        <p:spPr>
          <a:xfrm>
            <a:off x="440924" y="4030406"/>
            <a:ext cx="996875" cy="6020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C6544A-CE9B-0041-8EF5-27D6153BE0F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24" y="4646083"/>
            <a:ext cx="1032012" cy="14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00105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40"/>
          <a:stretch/>
        </p:blipFill>
        <p:spPr>
          <a:xfrm>
            <a:off x="1956" y="4251554"/>
            <a:ext cx="9144000" cy="883169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127218" y="2746824"/>
            <a:ext cx="66393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For more information, contact CDC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1-800-CDC-INFO (232-4636)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TTY:  1-888-232-6348    www.cdc.gov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The findings and conclusions in this report are those of the authors and do not necessarily represent the official position of the Centers for Disease Control and Prevention.</a:t>
            </a:r>
          </a:p>
        </p:txBody>
      </p:sp>
      <p:pic>
        <p:nvPicPr>
          <p:cNvPr id="4" name="Picture 3" descr="Logos of the U.S. Department of Health and Human Services and the Centers for Disease Control and Prevention." title="Logo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6855"/>
            <a:ext cx="9144000" cy="887868"/>
          </a:xfrm>
          <a:prstGeom prst="rect">
            <a:avLst/>
          </a:prstGeom>
        </p:spPr>
      </p:pic>
      <p:grpSp>
        <p:nvGrpSpPr>
          <p:cNvPr id="2" name="Group 1"/>
          <p:cNvGrpSpPr/>
          <p:nvPr userDrawn="1"/>
        </p:nvGrpSpPr>
        <p:grpSpPr>
          <a:xfrm>
            <a:off x="0" y="4246855"/>
            <a:ext cx="9144000" cy="887868"/>
            <a:chOff x="0" y="-11827"/>
            <a:chExt cx="9144000" cy="170018"/>
          </a:xfrm>
        </p:grpSpPr>
        <p:sp>
          <p:nvSpPr>
            <p:cNvPr id="6" name="bk object 25"/>
            <p:cNvSpPr/>
            <p:nvPr userDrawn="1"/>
          </p:nvSpPr>
          <p:spPr>
            <a:xfrm>
              <a:off x="0" y="-11827"/>
              <a:ext cx="522365" cy="170018"/>
            </a:xfrm>
            <a:custGeom>
              <a:avLst/>
              <a:gdLst/>
              <a:ahLst/>
              <a:cxnLst/>
              <a:rect l="l" t="t" r="r" b="b"/>
              <a:pathLst>
                <a:path w="1047115" h="1413510">
                  <a:moveTo>
                    <a:pt x="1046875" y="0"/>
                  </a:moveTo>
                  <a:lnTo>
                    <a:pt x="0" y="0"/>
                  </a:lnTo>
                  <a:lnTo>
                    <a:pt x="0" y="1412925"/>
                  </a:lnTo>
                  <a:lnTo>
                    <a:pt x="869393" y="1412925"/>
                  </a:lnTo>
                  <a:lnTo>
                    <a:pt x="1046875" y="0"/>
                  </a:lnTo>
                  <a:close/>
                </a:path>
              </a:pathLst>
            </a:custGeom>
            <a:solidFill>
              <a:srgbClr val="10306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bk object 26"/>
            <p:cNvSpPr/>
            <p:nvPr userDrawn="1"/>
          </p:nvSpPr>
          <p:spPr>
            <a:xfrm>
              <a:off x="340051" y="-11827"/>
              <a:ext cx="863535" cy="170018"/>
            </a:xfrm>
            <a:custGeom>
              <a:avLst/>
              <a:gdLst/>
              <a:ahLst/>
              <a:cxnLst/>
              <a:rect l="l" t="t" r="r" b="b"/>
              <a:pathLst>
                <a:path w="1731010" h="1413510">
                  <a:moveTo>
                    <a:pt x="1730918" y="0"/>
                  </a:moveTo>
                  <a:lnTo>
                    <a:pt x="179633" y="0"/>
                  </a:lnTo>
                  <a:lnTo>
                    <a:pt x="0" y="1412925"/>
                  </a:lnTo>
                  <a:lnTo>
                    <a:pt x="1296345" y="1412925"/>
                  </a:lnTo>
                  <a:lnTo>
                    <a:pt x="1730918" y="0"/>
                  </a:lnTo>
                  <a:close/>
                </a:path>
              </a:pathLst>
            </a:custGeom>
            <a:solidFill>
              <a:srgbClr val="1D56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bk object 27"/>
            <p:cNvSpPr/>
            <p:nvPr userDrawn="1"/>
          </p:nvSpPr>
          <p:spPr>
            <a:xfrm>
              <a:off x="878274" y="-11827"/>
              <a:ext cx="1343452" cy="170018"/>
            </a:xfrm>
            <a:custGeom>
              <a:avLst/>
              <a:gdLst/>
              <a:ahLst/>
              <a:cxnLst/>
              <a:rect l="l" t="t" r="r" b="b"/>
              <a:pathLst>
                <a:path w="2693035" h="1413510">
                  <a:moveTo>
                    <a:pt x="2692774" y="0"/>
                  </a:moveTo>
                  <a:lnTo>
                    <a:pt x="435654" y="0"/>
                  </a:lnTo>
                  <a:lnTo>
                    <a:pt x="0" y="1412925"/>
                  </a:lnTo>
                  <a:lnTo>
                    <a:pt x="1878492" y="1412925"/>
                  </a:lnTo>
                  <a:lnTo>
                    <a:pt x="2692774" y="0"/>
                  </a:lnTo>
                  <a:close/>
                </a:path>
              </a:pathLst>
            </a:custGeom>
            <a:solidFill>
              <a:srgbClr val="10306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bk object 28"/>
            <p:cNvSpPr/>
            <p:nvPr userDrawn="1"/>
          </p:nvSpPr>
          <p:spPr>
            <a:xfrm>
              <a:off x="1654598" y="-11827"/>
              <a:ext cx="1362458" cy="170018"/>
            </a:xfrm>
            <a:custGeom>
              <a:avLst/>
              <a:gdLst/>
              <a:ahLst/>
              <a:cxnLst/>
              <a:rect l="l" t="t" r="r" b="b"/>
              <a:pathLst>
                <a:path w="2731134" h="1413510">
                  <a:moveTo>
                    <a:pt x="2730969" y="0"/>
                  </a:moveTo>
                  <a:lnTo>
                    <a:pt x="816445" y="0"/>
                  </a:lnTo>
                  <a:lnTo>
                    <a:pt x="0" y="1412925"/>
                  </a:lnTo>
                  <a:lnTo>
                    <a:pt x="1593978" y="1412925"/>
                  </a:lnTo>
                  <a:lnTo>
                    <a:pt x="2730969" y="0"/>
                  </a:lnTo>
                  <a:close/>
                </a:path>
              </a:pathLst>
            </a:custGeom>
            <a:solidFill>
              <a:srgbClr val="1E59B8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bk object 29"/>
            <p:cNvSpPr/>
            <p:nvPr userDrawn="1"/>
          </p:nvSpPr>
          <p:spPr>
            <a:xfrm>
              <a:off x="2304805" y="-11827"/>
              <a:ext cx="937659" cy="170018"/>
            </a:xfrm>
            <a:custGeom>
              <a:avLst/>
              <a:gdLst/>
              <a:ahLst/>
              <a:cxnLst/>
              <a:rect l="l" t="t" r="r" b="b"/>
              <a:pathLst>
                <a:path w="1879600" h="1413510">
                  <a:moveTo>
                    <a:pt x="1879368" y="0"/>
                  </a:moveTo>
                  <a:lnTo>
                    <a:pt x="1140221" y="0"/>
                  </a:lnTo>
                  <a:lnTo>
                    <a:pt x="0" y="1412925"/>
                  </a:lnTo>
                  <a:lnTo>
                    <a:pt x="621900" y="1412925"/>
                  </a:lnTo>
                  <a:lnTo>
                    <a:pt x="1879368" y="0"/>
                  </a:lnTo>
                  <a:close/>
                </a:path>
              </a:pathLst>
            </a:custGeom>
            <a:solidFill>
              <a:srgbClr val="17468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bk object 30"/>
            <p:cNvSpPr/>
            <p:nvPr userDrawn="1"/>
          </p:nvSpPr>
          <p:spPr>
            <a:xfrm>
              <a:off x="2554809" y="-11827"/>
              <a:ext cx="2483849" cy="170018"/>
            </a:xfrm>
            <a:custGeom>
              <a:avLst/>
              <a:gdLst/>
              <a:ahLst/>
              <a:cxnLst/>
              <a:rect l="l" t="t" r="r" b="b"/>
              <a:pathLst>
                <a:path w="4979034" h="1413510">
                  <a:moveTo>
                    <a:pt x="4978576" y="0"/>
                  </a:moveTo>
                  <a:lnTo>
                    <a:pt x="1262846" y="0"/>
                  </a:lnTo>
                  <a:lnTo>
                    <a:pt x="0" y="1412925"/>
                  </a:lnTo>
                  <a:lnTo>
                    <a:pt x="3093828" y="1412925"/>
                  </a:lnTo>
                  <a:lnTo>
                    <a:pt x="4978576" y="0"/>
                  </a:lnTo>
                  <a:close/>
                </a:path>
              </a:pathLst>
            </a:custGeom>
            <a:solidFill>
              <a:srgbClr val="1E59B8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bk object 31"/>
            <p:cNvSpPr/>
            <p:nvPr userDrawn="1"/>
          </p:nvSpPr>
          <p:spPr>
            <a:xfrm>
              <a:off x="3835845" y="-11827"/>
              <a:ext cx="1915234" cy="170018"/>
            </a:xfrm>
            <a:custGeom>
              <a:avLst/>
              <a:gdLst/>
              <a:ahLst/>
              <a:cxnLst/>
              <a:rect l="l" t="t" r="r" b="b"/>
              <a:pathLst>
                <a:path w="3839209" h="1413510">
                  <a:moveTo>
                    <a:pt x="3838727" y="0"/>
                  </a:moveTo>
                  <a:lnTo>
                    <a:pt x="1891189" y="0"/>
                  </a:lnTo>
                  <a:lnTo>
                    <a:pt x="0" y="1412925"/>
                  </a:lnTo>
                  <a:lnTo>
                    <a:pt x="1625414" y="1412925"/>
                  </a:lnTo>
                  <a:lnTo>
                    <a:pt x="3838727" y="0"/>
                  </a:lnTo>
                  <a:close/>
                </a:path>
              </a:pathLst>
            </a:custGeom>
            <a:solidFill>
              <a:srgbClr val="536D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bk object 32"/>
            <p:cNvSpPr/>
            <p:nvPr userDrawn="1"/>
          </p:nvSpPr>
          <p:spPr>
            <a:xfrm>
              <a:off x="4458868" y="-11827"/>
              <a:ext cx="4685132" cy="170018"/>
            </a:xfrm>
            <a:custGeom>
              <a:avLst/>
              <a:gdLst/>
              <a:ahLst/>
              <a:cxnLst/>
              <a:rect l="l" t="t" r="r" b="b"/>
              <a:pathLst>
                <a:path w="9391650" h="1413510">
                  <a:moveTo>
                    <a:pt x="9391076" y="0"/>
                  </a:moveTo>
                  <a:lnTo>
                    <a:pt x="2213316" y="0"/>
                  </a:lnTo>
                  <a:lnTo>
                    <a:pt x="0" y="1412929"/>
                  </a:lnTo>
                  <a:lnTo>
                    <a:pt x="9391076" y="1412929"/>
                  </a:lnTo>
                  <a:lnTo>
                    <a:pt x="9391076" y="0"/>
                  </a:lnTo>
                  <a:close/>
                </a:path>
              </a:pathLst>
            </a:custGeom>
            <a:gradFill>
              <a:gsLst>
                <a:gs pos="0">
                  <a:srgbClr val="103064"/>
                </a:gs>
                <a:gs pos="100000">
                  <a:srgbClr val="17468F"/>
                </a:gs>
              </a:gsLst>
              <a:lin ang="0" scaled="0"/>
            </a:gra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708E3E0E-8007-4E08-9AE4-D29BCAE7C5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5" r="19754"/>
          <a:stretch/>
        </p:blipFill>
        <p:spPr>
          <a:xfrm>
            <a:off x="5334256" y="175641"/>
            <a:ext cx="3684774" cy="3475844"/>
          </a:xfrm>
          <a:prstGeom prst="rect">
            <a:avLst/>
          </a:prstGeom>
        </p:spPr>
      </p:pic>
      <p:pic>
        <p:nvPicPr>
          <p:cNvPr id="20" name="Picture 19" descr="A picture containing food&#10;&#10;Description automatically generated">
            <a:extLst>
              <a:ext uri="{FF2B5EF4-FFF2-40B4-BE49-F238E27FC236}">
                <a16:creationId xmlns:a16="http://schemas.microsoft.com/office/drawing/2014/main" id="{2294A6AE-485A-604F-AA26-088B6D60DF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3" b="19294"/>
          <a:stretch/>
        </p:blipFill>
        <p:spPr>
          <a:xfrm>
            <a:off x="6066692" y="4354414"/>
            <a:ext cx="842588" cy="51086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56B84D0-B6B6-B74B-B8CF-7BA1C341268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631" y="4866336"/>
            <a:ext cx="875574" cy="121925"/>
          </a:xfrm>
          <a:prstGeom prst="rect">
            <a:avLst/>
          </a:prstGeom>
        </p:spPr>
      </p:pic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8C041B73-6B55-AE4D-BD5A-2C3C5CE2BFAC}"/>
              </a:ext>
            </a:extLst>
          </p:cNvPr>
          <p:cNvSpPr/>
          <p:nvPr userDrawn="1"/>
        </p:nvSpPr>
        <p:spPr>
          <a:xfrm>
            <a:off x="7404921" y="4409128"/>
            <a:ext cx="1591642" cy="563319"/>
          </a:xfrm>
          <a:prstGeom prst="roundRect">
            <a:avLst>
              <a:gd name="adj" fmla="val 20191"/>
            </a:avLst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84295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9961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24" r:id="rId2"/>
    <p:sldLayoutId id="2147483811" r:id="rId3"/>
    <p:sldLayoutId id="2147483827" r:id="rId4"/>
    <p:sldLayoutId id="2147483815" r:id="rId5"/>
    <p:sldLayoutId id="2147483828" r:id="rId6"/>
    <p:sldLayoutId id="2147483823" r:id="rId7"/>
    <p:sldLayoutId id="2147483826" r:id="rId8"/>
    <p:sldLayoutId id="2147483822" r:id="rId9"/>
    <p:sldLayoutId id="2147483825" r:id="rId10"/>
  </p:sldLayoutIdLst>
  <p:transition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training.fema.gov/is/courseoverview.aspx?code=IS-700.b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phil.cdc.gov/" TargetMode="External"/><Relationship Id="rId5" Type="http://schemas.openxmlformats.org/officeDocument/2006/relationships/hyperlink" Target="https://www.who.int/publications/i/item/framework-for-a-public-health-emergency-operations-centre" TargetMode="External"/><Relationship Id="rId4" Type="http://schemas.openxmlformats.org/officeDocument/2006/relationships/hyperlink" Target="https://apps.who.int/iris/bitstream/handle/10665/277191/9789241515122-eng.pdf?sequence=1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Emergency Operations Center Activation: </a:t>
            </a:r>
            <a:br>
              <a:rPr lang="en-US" altLang="en-US" dirty="0"/>
            </a:br>
            <a:r>
              <a:rPr lang="en-US" altLang="en-US" dirty="0"/>
              <a:t>COVID-19 Considerations</a:t>
            </a:r>
          </a:p>
        </p:txBody>
      </p:sp>
      <p:pic>
        <p:nvPicPr>
          <p:cNvPr id="7172" name="Picture 6" descr="Logos of the United States Department of Health and Human Services and Centers for Disease Control and Preventio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886325"/>
            <a:ext cx="1905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278263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83028" y="974980"/>
            <a:ext cx="8686800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sz="1800" dirty="0"/>
              <a:t>Each country should have an established pre-determined criteria to consider if EOC activation is necessary, and at what level. </a:t>
            </a:r>
          </a:p>
          <a:p>
            <a:pPr>
              <a:buClr>
                <a:srgbClr val="006A71"/>
              </a:buClr>
            </a:pPr>
            <a:r>
              <a:rPr lang="en-US" sz="1800" dirty="0"/>
              <a:t>These criteria should be consistent with the International Health Regulations 2005 (IHR)</a:t>
            </a:r>
          </a:p>
          <a:p>
            <a:pPr>
              <a:buClr>
                <a:srgbClr val="006A71"/>
              </a:buClr>
            </a:pPr>
            <a:r>
              <a:rPr lang="en-US" sz="1800" dirty="0"/>
              <a:t>The following criteria are examples of what may trigger EOC activation:</a:t>
            </a:r>
          </a:p>
          <a:p>
            <a:pPr lvl="1">
              <a:buClr>
                <a:srgbClr val="006A71"/>
              </a:buClr>
            </a:pPr>
            <a:r>
              <a:rPr lang="en-US" sz="1800" dirty="0"/>
              <a:t>National-level interest and priorities</a:t>
            </a:r>
          </a:p>
          <a:p>
            <a:pPr lvl="1">
              <a:buClr>
                <a:srgbClr val="006A71"/>
              </a:buClr>
            </a:pPr>
            <a:r>
              <a:rPr lang="en-US" sz="1800" dirty="0"/>
              <a:t>Number of reported cases and/or deaths (based on previous threshold values; for high-priority diseases like COVID-19, the threshold could be one case)</a:t>
            </a:r>
          </a:p>
          <a:p>
            <a:pPr lvl="1">
              <a:buClr>
                <a:srgbClr val="006A71"/>
              </a:buClr>
            </a:pPr>
            <a:r>
              <a:rPr lang="en-US" sz="1800" dirty="0"/>
              <a:t>International impact/Geographical dispersion</a:t>
            </a:r>
          </a:p>
          <a:p>
            <a:pPr lvl="1">
              <a:buClr>
                <a:srgbClr val="006A71"/>
              </a:buClr>
            </a:pPr>
            <a:r>
              <a:rPr lang="en-US" sz="1800" dirty="0"/>
              <a:t>Public health threat</a:t>
            </a:r>
          </a:p>
          <a:p>
            <a:pPr lvl="1">
              <a:buClr>
                <a:srgbClr val="006A71"/>
              </a:buClr>
            </a:pPr>
            <a:r>
              <a:rPr lang="en-US" sz="1800" dirty="0"/>
              <a:t>Exceeds the management/staffing capability of coordinating Department/Ministry</a:t>
            </a:r>
          </a:p>
          <a:p>
            <a:pPr>
              <a:buClr>
                <a:srgbClr val="006A71"/>
              </a:buClr>
            </a:pPr>
            <a:endParaRPr lang="en-US" sz="1800" dirty="0"/>
          </a:p>
          <a:p>
            <a:pPr>
              <a:buClr>
                <a:srgbClr val="006A71"/>
              </a:buClr>
            </a:pPr>
            <a:endParaRPr lang="en-US" sz="1800" dirty="0"/>
          </a:p>
          <a:p>
            <a:pPr>
              <a:buClr>
                <a:srgbClr val="006A71"/>
              </a:buClr>
            </a:pPr>
            <a:endParaRPr lang="en-US" sz="1800" dirty="0"/>
          </a:p>
          <a:p>
            <a:pPr lvl="1">
              <a:buClr>
                <a:srgbClr val="006A71"/>
              </a:buClr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9840187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Assessment Team (PAT) Process</a:t>
            </a:r>
          </a:p>
        </p:txBody>
      </p:sp>
      <p:pic>
        <p:nvPicPr>
          <p:cNvPr id="5" name="Picture 4" descr="MCj04112540000[1]">
            <a:extLst>
              <a:ext uri="{FF2B5EF4-FFF2-40B4-BE49-F238E27FC236}">
                <a16:creationId xmlns:a16="http://schemas.microsoft.com/office/drawing/2014/main" id="{6F6F24D8-ACF4-154D-B268-9C3043966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849" y="1077171"/>
            <a:ext cx="4086498" cy="3683152"/>
          </a:xfrm>
          <a:prstGeom prst="rect">
            <a:avLst/>
          </a:prstGeom>
          <a:noFill/>
          <a:ln w="9525">
            <a:solidFill>
              <a:srgbClr val="55BF8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8A38EAB-03DF-3F46-A9BE-1263969241C4}"/>
              </a:ext>
            </a:extLst>
          </p:cNvPr>
          <p:cNvSpPr txBox="1"/>
          <p:nvPr/>
        </p:nvSpPr>
        <p:spPr>
          <a:xfrm>
            <a:off x="4525552" y="2571750"/>
            <a:ext cx="1994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Calibri" panose="020F0502020204030204" pitchFamily="34" charset="0"/>
              </a:rPr>
              <a:t>Determination is made based on  assessment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FEF648-EEC0-B24C-A9C5-53B2FB2F4FDD}"/>
              </a:ext>
            </a:extLst>
          </p:cNvPr>
          <p:cNvSpPr txBox="1"/>
          <p:nvPr/>
        </p:nvSpPr>
        <p:spPr>
          <a:xfrm>
            <a:off x="1338217" y="1513058"/>
            <a:ext cx="2142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006A71"/>
                </a:solidFill>
                <a:latin typeface="Calibri" panose="020F0502020204030204" pitchFamily="34" charset="0"/>
              </a:rPr>
              <a:t>To activate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5CB281-7DA2-D149-A3F5-53420BD15800}"/>
              </a:ext>
            </a:extLst>
          </p:cNvPr>
          <p:cNvSpPr txBox="1"/>
          <p:nvPr/>
        </p:nvSpPr>
        <p:spPr>
          <a:xfrm>
            <a:off x="7379787" y="1504349"/>
            <a:ext cx="2142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6A71"/>
                </a:solidFill>
                <a:latin typeface="Calibri" panose="020F0502020204030204" pitchFamily="34" charset="0"/>
              </a:rPr>
              <a:t>Not to activate</a:t>
            </a:r>
          </a:p>
        </p:txBody>
      </p:sp>
      <p:sp>
        <p:nvSpPr>
          <p:cNvPr id="3" name="Rectangle 2"/>
          <p:cNvSpPr/>
          <p:nvPr/>
        </p:nvSpPr>
        <p:spPr>
          <a:xfrm>
            <a:off x="130630" y="2195941"/>
            <a:ext cx="330925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6A71"/>
              </a:buClr>
            </a:pPr>
            <a:r>
              <a:rPr lang="en-US" dirty="0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PAT discussion will consider if the available data on the threat meet the criteria previously established by the country to activate the EOC, and at what level of response. </a:t>
            </a:r>
          </a:p>
        </p:txBody>
      </p:sp>
    </p:spTree>
    <p:extLst>
      <p:ext uri="{BB962C8B-B14F-4D97-AF65-F5344CB8AC3E}">
        <p14:creationId xmlns:p14="http://schemas.microsoft.com/office/powerpoint/2010/main" val="42231811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EOC Activation Modes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7C2EA34-B476-C748-8CEB-AC8292BC9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7069" y="506186"/>
            <a:ext cx="4484352" cy="434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46382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EOC Activation Modes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79FE620-7F02-B245-98D5-29C8D753C1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6128691"/>
              </p:ext>
            </p:extLst>
          </p:nvPr>
        </p:nvGraphicFramePr>
        <p:xfrm>
          <a:off x="457200" y="361950"/>
          <a:ext cx="83820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Chevron 4">
            <a:extLst>
              <a:ext uri="{FF2B5EF4-FFF2-40B4-BE49-F238E27FC236}">
                <a16:creationId xmlns:a16="http://schemas.microsoft.com/office/drawing/2014/main" id="{7C0D2020-4AEE-3140-91A4-986C7EE4DCF9}"/>
              </a:ext>
            </a:extLst>
          </p:cNvPr>
          <p:cNvSpPr txBox="1"/>
          <p:nvPr/>
        </p:nvSpPr>
        <p:spPr>
          <a:xfrm>
            <a:off x="3605697" y="895570"/>
            <a:ext cx="1932607" cy="128840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0010" tIns="53340" rIns="26670" bIns="5334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2000" b="1" kern="1200" dirty="0">
                <a:solidFill>
                  <a:schemeClr val="bg2"/>
                </a:solidFill>
              </a:rPr>
              <a:t>Alert Mode</a:t>
            </a:r>
            <a:endParaRPr lang="en-US" sz="2000" b="1" kern="1200" dirty="0">
              <a:solidFill>
                <a:schemeClr val="bg2"/>
              </a:solidFill>
            </a:endParaRPr>
          </a:p>
        </p:txBody>
      </p:sp>
      <p:sp>
        <p:nvSpPr>
          <p:cNvPr id="17" name="Chevron 4">
            <a:extLst>
              <a:ext uri="{FF2B5EF4-FFF2-40B4-BE49-F238E27FC236}">
                <a16:creationId xmlns:a16="http://schemas.microsoft.com/office/drawing/2014/main" id="{F0389CA5-B6AC-DB45-AEC5-95490AA51CC0}"/>
              </a:ext>
            </a:extLst>
          </p:cNvPr>
          <p:cNvSpPr txBox="1"/>
          <p:nvPr/>
        </p:nvSpPr>
        <p:spPr>
          <a:xfrm>
            <a:off x="3613066" y="2272343"/>
            <a:ext cx="1932607" cy="128840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0010" tIns="53340" rIns="26670" bIns="5334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2000" b="1" dirty="0">
                <a:solidFill>
                  <a:schemeClr val="bg2"/>
                </a:solidFill>
              </a:rPr>
              <a:t>Watch</a:t>
            </a:r>
            <a:r>
              <a:rPr lang="fr-FR" sz="2000" b="1" kern="1200" dirty="0">
                <a:solidFill>
                  <a:schemeClr val="bg2"/>
                </a:solidFill>
              </a:rPr>
              <a:t> Mode</a:t>
            </a:r>
            <a:endParaRPr lang="en-US" sz="2000" b="1" kern="1200" dirty="0">
              <a:solidFill>
                <a:schemeClr val="bg2"/>
              </a:solidFill>
            </a:endParaRPr>
          </a:p>
        </p:txBody>
      </p:sp>
      <p:sp>
        <p:nvSpPr>
          <p:cNvPr id="23" name="Pentagon 22">
            <a:extLst>
              <a:ext uri="{FF2B5EF4-FFF2-40B4-BE49-F238E27FC236}">
                <a16:creationId xmlns:a16="http://schemas.microsoft.com/office/drawing/2014/main" id="{10A99C26-FDDF-4F42-AD02-CB80C59809A9}"/>
              </a:ext>
            </a:extLst>
          </p:cNvPr>
          <p:cNvSpPr/>
          <p:nvPr/>
        </p:nvSpPr>
        <p:spPr>
          <a:xfrm>
            <a:off x="5465788" y="2210107"/>
            <a:ext cx="3221012" cy="1325237"/>
          </a:xfrm>
          <a:prstGeom prst="homePlat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        Response Mode</a:t>
            </a:r>
          </a:p>
        </p:txBody>
      </p:sp>
      <p:sp>
        <p:nvSpPr>
          <p:cNvPr id="21" name="Pentagon 20">
            <a:extLst>
              <a:ext uri="{FF2B5EF4-FFF2-40B4-BE49-F238E27FC236}">
                <a16:creationId xmlns:a16="http://schemas.microsoft.com/office/drawing/2014/main" id="{D25008AE-7B96-BD4F-B411-5E5D91134621}"/>
              </a:ext>
            </a:extLst>
          </p:cNvPr>
          <p:cNvSpPr/>
          <p:nvPr/>
        </p:nvSpPr>
        <p:spPr>
          <a:xfrm>
            <a:off x="2934058" y="2210105"/>
            <a:ext cx="3221012" cy="1325237"/>
          </a:xfrm>
          <a:prstGeom prst="homePlate">
            <a:avLst/>
          </a:prstGeom>
          <a:solidFill>
            <a:srgbClr val="F0A82C"/>
          </a:solidFill>
          <a:ln>
            <a:solidFill>
              <a:srgbClr val="F0A8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Alert Mode</a:t>
            </a:r>
          </a:p>
        </p:txBody>
      </p:sp>
      <p:sp>
        <p:nvSpPr>
          <p:cNvPr id="22" name="Pentagon 21">
            <a:extLst>
              <a:ext uri="{FF2B5EF4-FFF2-40B4-BE49-F238E27FC236}">
                <a16:creationId xmlns:a16="http://schemas.microsoft.com/office/drawing/2014/main" id="{F3FF213B-2F8D-484F-BD24-679F5AB68BAC}"/>
              </a:ext>
            </a:extLst>
          </p:cNvPr>
          <p:cNvSpPr/>
          <p:nvPr/>
        </p:nvSpPr>
        <p:spPr>
          <a:xfrm>
            <a:off x="457200" y="2210105"/>
            <a:ext cx="3221012" cy="1325237"/>
          </a:xfrm>
          <a:prstGeom prst="homePlate">
            <a:avLst/>
          </a:prstGeom>
          <a:solidFill>
            <a:srgbClr val="55BF8B"/>
          </a:solidFill>
          <a:ln>
            <a:solidFill>
              <a:srgbClr val="55B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Watch Mode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115263C-3CFA-634A-AD42-1AFCB15AC3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116398"/>
            <a:ext cx="8120743" cy="8353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After determining that the activation of an EOC is necessary, an activation mode should be implemented based on the results of the assessment (i.e., the PAT Process). </a:t>
            </a:r>
          </a:p>
        </p:txBody>
      </p:sp>
    </p:spTree>
    <p:extLst>
      <p:ext uri="{BB962C8B-B14F-4D97-AF65-F5344CB8AC3E}">
        <p14:creationId xmlns:p14="http://schemas.microsoft.com/office/powerpoint/2010/main" val="280894099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EOC Activation Modes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79FE620-7F02-B245-98D5-29C8D753C1F9}"/>
              </a:ext>
            </a:extLst>
          </p:cNvPr>
          <p:cNvGraphicFramePr/>
          <p:nvPr/>
        </p:nvGraphicFramePr>
        <p:xfrm>
          <a:off x="457200" y="361950"/>
          <a:ext cx="83820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Chevron 4">
            <a:extLst>
              <a:ext uri="{FF2B5EF4-FFF2-40B4-BE49-F238E27FC236}">
                <a16:creationId xmlns:a16="http://schemas.microsoft.com/office/drawing/2014/main" id="{7C0D2020-4AEE-3140-91A4-986C7EE4DCF9}"/>
              </a:ext>
            </a:extLst>
          </p:cNvPr>
          <p:cNvSpPr txBox="1"/>
          <p:nvPr/>
        </p:nvSpPr>
        <p:spPr>
          <a:xfrm>
            <a:off x="3605697" y="895570"/>
            <a:ext cx="1932607" cy="128840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0010" tIns="53340" rIns="26670" bIns="5334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2000" b="1" kern="1200" dirty="0">
                <a:solidFill>
                  <a:schemeClr val="bg2"/>
                </a:solidFill>
              </a:rPr>
              <a:t>Alert Mode</a:t>
            </a:r>
            <a:endParaRPr lang="en-US" sz="2000" b="1" kern="1200" dirty="0">
              <a:solidFill>
                <a:schemeClr val="bg2"/>
              </a:solidFill>
            </a:endParaRPr>
          </a:p>
        </p:txBody>
      </p:sp>
      <p:sp>
        <p:nvSpPr>
          <p:cNvPr id="17" name="Chevron 4">
            <a:extLst>
              <a:ext uri="{FF2B5EF4-FFF2-40B4-BE49-F238E27FC236}">
                <a16:creationId xmlns:a16="http://schemas.microsoft.com/office/drawing/2014/main" id="{F0389CA5-B6AC-DB45-AEC5-95490AA51CC0}"/>
              </a:ext>
            </a:extLst>
          </p:cNvPr>
          <p:cNvSpPr txBox="1"/>
          <p:nvPr/>
        </p:nvSpPr>
        <p:spPr>
          <a:xfrm>
            <a:off x="3613066" y="2272343"/>
            <a:ext cx="1932607" cy="128840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0010" tIns="53340" rIns="26670" bIns="5334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2000" b="1" dirty="0">
                <a:solidFill>
                  <a:schemeClr val="bg2"/>
                </a:solidFill>
              </a:rPr>
              <a:t>Watch</a:t>
            </a:r>
            <a:r>
              <a:rPr lang="fr-FR" sz="2000" b="1" kern="1200" dirty="0">
                <a:solidFill>
                  <a:schemeClr val="bg2"/>
                </a:solidFill>
              </a:rPr>
              <a:t> Mode</a:t>
            </a:r>
            <a:endParaRPr lang="en-US" sz="2000" b="1" kern="1200" dirty="0">
              <a:solidFill>
                <a:schemeClr val="bg2"/>
              </a:solidFill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115263C-3CFA-634A-AD42-1AFCB15AC3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116398"/>
            <a:ext cx="8120743" cy="2444350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sz="2400" dirty="0"/>
              <a:t>The EOC is activated based on the needs of the public health emergency.</a:t>
            </a:r>
          </a:p>
          <a:p>
            <a:pPr>
              <a:buClr>
                <a:srgbClr val="006A71"/>
              </a:buClr>
            </a:pPr>
            <a:r>
              <a:rPr lang="en-US" sz="2400" dirty="0"/>
              <a:t>The activation modes and levels of an EOC can vary through the course of the emergency. 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An EOC can be active (i.e., in watch mode) before reaching response mode, where the deployment of an Incident Management System (IMS) is required. 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Not all emergencies will experience the three activations modes. </a:t>
            </a:r>
          </a:p>
          <a:p>
            <a:pPr lvl="1">
              <a:buClr>
                <a:srgbClr val="006A71"/>
              </a:buClr>
            </a:pPr>
            <a:endParaRPr lang="en-US" dirty="0"/>
          </a:p>
          <a:p>
            <a:pPr>
              <a:buClr>
                <a:srgbClr val="006A7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17189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4609750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sz="2400" dirty="0"/>
              <a:t>Watch mode normally aligns with pre-incident activities. </a:t>
            </a:r>
          </a:p>
          <a:p>
            <a:pPr lvl="1"/>
            <a:r>
              <a:rPr lang="en-US" dirty="0"/>
              <a:t>EOC staff monitors conditions for events or incidents that might require a public health response (i.e., high or unexpected cases of COVID-19).</a:t>
            </a:r>
          </a:p>
          <a:p>
            <a:pPr lvl="1"/>
            <a:r>
              <a:rPr lang="en-US" dirty="0"/>
              <a:t>Core personnel conducts routine operations. </a:t>
            </a:r>
          </a:p>
        </p:txBody>
      </p:sp>
      <p:sp>
        <p:nvSpPr>
          <p:cNvPr id="11" name="Pentagon 10">
            <a:extLst>
              <a:ext uri="{FF2B5EF4-FFF2-40B4-BE49-F238E27FC236}">
                <a16:creationId xmlns:a16="http://schemas.microsoft.com/office/drawing/2014/main" id="{F5F9C694-6652-734E-9E3B-38B58B234020}"/>
              </a:ext>
            </a:extLst>
          </p:cNvPr>
          <p:cNvSpPr/>
          <p:nvPr/>
        </p:nvSpPr>
        <p:spPr>
          <a:xfrm>
            <a:off x="5465788" y="2105787"/>
            <a:ext cx="3221012" cy="1325237"/>
          </a:xfrm>
          <a:prstGeom prst="homePlate">
            <a:avLst/>
          </a:prstGeom>
          <a:solidFill>
            <a:srgbClr val="55BF8B"/>
          </a:solidFill>
          <a:ln>
            <a:solidFill>
              <a:srgbClr val="55B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Watch Mode</a:t>
            </a:r>
          </a:p>
        </p:txBody>
      </p:sp>
    </p:spTree>
    <p:extLst>
      <p:ext uri="{BB962C8B-B14F-4D97-AF65-F5344CB8AC3E}">
        <p14:creationId xmlns:p14="http://schemas.microsoft.com/office/powerpoint/2010/main" val="114922467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199" y="1012571"/>
            <a:ext cx="4890655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sz="2400" dirty="0"/>
              <a:t>Alert mode can occur pre-incident, incident, or post-incident.</a:t>
            </a:r>
          </a:p>
          <a:p>
            <a:pPr lvl="1"/>
            <a:r>
              <a:rPr lang="en-US" dirty="0"/>
              <a:t>Generally occurs when preparedness actions require involvement in advance of an event. </a:t>
            </a:r>
          </a:p>
          <a:p>
            <a:pPr lvl="1"/>
            <a:r>
              <a:rPr lang="en-US" dirty="0"/>
              <a:t>Results in an increased level of awareness, increased contact with external agencies, event-specific planning, and/or initial mobilization of assets. </a:t>
            </a:r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82BA45EE-EF65-4C43-BFA8-29FA7BE4A092}"/>
              </a:ext>
            </a:extLst>
          </p:cNvPr>
          <p:cNvSpPr/>
          <p:nvPr/>
        </p:nvSpPr>
        <p:spPr>
          <a:xfrm>
            <a:off x="5465788" y="2105063"/>
            <a:ext cx="3221012" cy="1325237"/>
          </a:xfrm>
          <a:prstGeom prst="homePlate">
            <a:avLst/>
          </a:prstGeom>
          <a:solidFill>
            <a:srgbClr val="F0A82C"/>
          </a:solidFill>
          <a:ln>
            <a:solidFill>
              <a:srgbClr val="F0A8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Alert Mode</a:t>
            </a:r>
          </a:p>
        </p:txBody>
      </p:sp>
    </p:spTree>
    <p:extLst>
      <p:ext uri="{BB962C8B-B14F-4D97-AF65-F5344CB8AC3E}">
        <p14:creationId xmlns:p14="http://schemas.microsoft.com/office/powerpoint/2010/main" val="296204558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87928" y="994283"/>
            <a:ext cx="4978399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sz="2400" dirty="0"/>
              <a:t>Response mode is associated with the incident activities.</a:t>
            </a:r>
          </a:p>
          <a:p>
            <a:pPr lvl="1"/>
            <a:r>
              <a:rPr lang="en-US" dirty="0"/>
              <a:t>Usually follows the recommendation generated from a Preliminary Assessment Team (PAT) process and/or at the direction of the Department/ Ministry Director or superiors. </a:t>
            </a:r>
          </a:p>
          <a:p>
            <a:pPr lvl="1"/>
            <a:r>
              <a:rPr lang="en-US" dirty="0"/>
              <a:t>Occurs when the Incident Management Systems (IMS) is activated. </a:t>
            </a:r>
          </a:p>
        </p:txBody>
      </p:sp>
      <p:sp>
        <p:nvSpPr>
          <p:cNvPr id="11" name="Pentagon 10">
            <a:extLst>
              <a:ext uri="{FF2B5EF4-FFF2-40B4-BE49-F238E27FC236}">
                <a16:creationId xmlns:a16="http://schemas.microsoft.com/office/drawing/2014/main" id="{5CA619F2-E14F-294D-A54A-8B0004BE5C21}"/>
              </a:ext>
            </a:extLst>
          </p:cNvPr>
          <p:cNvSpPr/>
          <p:nvPr/>
        </p:nvSpPr>
        <p:spPr>
          <a:xfrm>
            <a:off x="5465788" y="2098990"/>
            <a:ext cx="3221012" cy="1325237"/>
          </a:xfrm>
          <a:prstGeom prst="homePlat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Response Mode</a:t>
            </a:r>
          </a:p>
        </p:txBody>
      </p:sp>
    </p:spTree>
    <p:extLst>
      <p:ext uri="{BB962C8B-B14F-4D97-AF65-F5344CB8AC3E}">
        <p14:creationId xmlns:p14="http://schemas.microsoft.com/office/powerpoint/2010/main" val="409393498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Mode and IMS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Incident Management System refers to the temporary organization structure that is activated to support a response, regardless of cause, size, location, or complexity.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600" dirty="0"/>
          </a:p>
          <a:p>
            <a:r>
              <a:rPr lang="en-US" dirty="0">
                <a:cs typeface="Calibri" panose="020F0502020204030204" pitchFamily="34" charset="0"/>
              </a:rPr>
              <a:t>See the “How do we organize a response” module for more details on IMS.</a:t>
            </a:r>
          </a:p>
          <a:p>
            <a:endParaRPr lang="en-US" dirty="0"/>
          </a:p>
        </p:txBody>
      </p:sp>
      <p:sp>
        <p:nvSpPr>
          <p:cNvPr id="4" name="Pentagon 3">
            <a:extLst>
              <a:ext uri="{FF2B5EF4-FFF2-40B4-BE49-F238E27FC236}">
                <a16:creationId xmlns:a16="http://schemas.microsoft.com/office/drawing/2014/main" id="{5CA619F2-E14F-294D-A54A-8B0004BE5C21}"/>
              </a:ext>
            </a:extLst>
          </p:cNvPr>
          <p:cNvSpPr/>
          <p:nvPr/>
        </p:nvSpPr>
        <p:spPr>
          <a:xfrm>
            <a:off x="5465788" y="2098990"/>
            <a:ext cx="3221012" cy="1325237"/>
          </a:xfrm>
          <a:prstGeom prst="homePlat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Response Mode</a:t>
            </a:r>
          </a:p>
        </p:txBody>
      </p:sp>
      <p:sp>
        <p:nvSpPr>
          <p:cNvPr id="5" name="Rectangle 4"/>
          <p:cNvSpPr/>
          <p:nvPr/>
        </p:nvSpPr>
        <p:spPr>
          <a:xfrm>
            <a:off x="108857" y="2120917"/>
            <a:ext cx="534851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standardizes the response approach between all levels of government, the private sector, and non-governmental organizations.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relies on the deployment of trained personnel to efficiently coordinate the response</a:t>
            </a:r>
          </a:p>
        </p:txBody>
      </p:sp>
    </p:spTree>
    <p:extLst>
      <p:ext uri="{BB962C8B-B14F-4D97-AF65-F5344CB8AC3E}">
        <p14:creationId xmlns:p14="http://schemas.microsoft.com/office/powerpoint/2010/main" val="74524227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EOC Activation Levels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80D4F82-59F9-B445-A589-CF9A39FE6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7069" y="506186"/>
            <a:ext cx="4484352" cy="434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97441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Discuss the Emergency Operations Center (EOC) activation process during the COVID-19 response</a:t>
            </a:r>
          </a:p>
          <a:p>
            <a:pPr>
              <a:buClr>
                <a:srgbClr val="006A71"/>
              </a:buClr>
            </a:pPr>
            <a:r>
              <a:rPr lang="en-US" dirty="0"/>
              <a:t>Describe the function of the Preliminary Assessment Team (PAT)</a:t>
            </a:r>
          </a:p>
          <a:p>
            <a:pPr>
              <a:buClr>
                <a:srgbClr val="006A71"/>
              </a:buClr>
            </a:pPr>
            <a:r>
              <a:rPr lang="en-US" dirty="0"/>
              <a:t>Explain EOC activation modes</a:t>
            </a:r>
          </a:p>
          <a:p>
            <a:pPr>
              <a:buClr>
                <a:srgbClr val="006A71"/>
              </a:buClr>
            </a:pPr>
            <a:r>
              <a:rPr lang="en-US" dirty="0"/>
              <a:t>Define EOC activation levels</a:t>
            </a:r>
          </a:p>
          <a:p>
            <a:pPr lvl="1">
              <a:buClr>
                <a:srgbClr val="006A7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52904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EOC Activation 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In Response Mode, the level of effort will change over the course of time, resulting in either EOC deactivation or a change in activation levels. </a:t>
            </a:r>
          </a:p>
          <a:p>
            <a:pPr>
              <a:buClr>
                <a:srgbClr val="006A71"/>
              </a:buClr>
            </a:pPr>
            <a:r>
              <a:rPr lang="en-US" dirty="0"/>
              <a:t>Level of activity often increases as size, scope, and complexity of incident grows. </a:t>
            </a:r>
          </a:p>
          <a:p>
            <a:pPr>
              <a:buClr>
                <a:srgbClr val="006A71"/>
              </a:buClr>
            </a:pPr>
            <a:r>
              <a:rPr lang="en-US" dirty="0"/>
              <a:t>Transitioning from one EOC activation level to another is based on the level of effort (increase or decrease) required to manage the response. </a:t>
            </a:r>
          </a:p>
          <a:p>
            <a:pPr lvl="1">
              <a:buClr>
                <a:srgbClr val="006A71"/>
              </a:buClr>
            </a:pPr>
            <a:r>
              <a:rPr lang="en-US" sz="1800" dirty="0"/>
              <a:t>Does not necessarily refer to total number of personnel involved in response. </a:t>
            </a:r>
          </a:p>
          <a:p>
            <a:pPr marL="457200" lvl="1" indent="0">
              <a:buClr>
                <a:srgbClr val="006A71"/>
              </a:buClr>
              <a:buNone/>
            </a:pPr>
            <a:endParaRPr lang="en-US" sz="600" dirty="0"/>
          </a:p>
          <a:p>
            <a:pPr>
              <a:buClr>
                <a:srgbClr val="006A71"/>
              </a:buClr>
            </a:pPr>
            <a:r>
              <a:rPr lang="en-US" dirty="0"/>
              <a:t>Additional details on activities performed by the EOC in support of COVID-19 response are provided in the “How do we operate our EOC” section. </a:t>
            </a:r>
          </a:p>
        </p:txBody>
      </p:sp>
    </p:spTree>
    <p:extLst>
      <p:ext uri="{BB962C8B-B14F-4D97-AF65-F5344CB8AC3E}">
        <p14:creationId xmlns:p14="http://schemas.microsoft.com/office/powerpoint/2010/main" val="399013437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67043E5-FF8F-AA4F-AE50-28635B46AF13}"/>
              </a:ext>
            </a:extLst>
          </p:cNvPr>
          <p:cNvSpPr/>
          <p:nvPr/>
        </p:nvSpPr>
        <p:spPr>
          <a:xfrm>
            <a:off x="6528837" y="1822478"/>
            <a:ext cx="1121434" cy="2298057"/>
          </a:xfrm>
          <a:prstGeom prst="rect">
            <a:avLst/>
          </a:prstGeom>
          <a:solidFill>
            <a:srgbClr val="B01519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Response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9EA42483-303F-E54F-AA25-3E691CCC1500}"/>
              </a:ext>
            </a:extLst>
          </p:cNvPr>
          <p:cNvSpPr/>
          <p:nvPr/>
        </p:nvSpPr>
        <p:spPr>
          <a:xfrm rot="20688899">
            <a:off x="3145552" y="1733003"/>
            <a:ext cx="4674966" cy="621462"/>
          </a:xfrm>
          <a:prstGeom prst="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Awareness / Response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EOC Activation Levels</a:t>
            </a:r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CCECD7D5-6452-DF49-8755-13BAAF618653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5565151" y="1861448"/>
            <a:ext cx="18405" cy="4711743"/>
          </a:xfrm>
          <a:prstGeom prst="line">
            <a:avLst/>
          </a:prstGeom>
          <a:noFill/>
          <a:ln w="57150">
            <a:solidFill>
              <a:srgbClr val="006A7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CE0481-719A-6647-99EC-6FE11606A3D5}"/>
              </a:ext>
            </a:extLst>
          </p:cNvPr>
          <p:cNvSpPr txBox="1"/>
          <p:nvPr/>
        </p:nvSpPr>
        <p:spPr>
          <a:xfrm>
            <a:off x="1213777" y="1485900"/>
            <a:ext cx="20047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6A71"/>
                </a:solidFill>
                <a:latin typeface="Calibri" panose="020F0502020204030204" pitchFamily="34" charset="0"/>
              </a:rPr>
              <a:t>Level I</a:t>
            </a:r>
          </a:p>
          <a:p>
            <a:pPr algn="ctr"/>
            <a:endParaRPr lang="en-US" b="1" dirty="0">
              <a:solidFill>
                <a:srgbClr val="006A71"/>
              </a:solidFill>
              <a:latin typeface="Calibri" panose="020F0502020204030204" pitchFamily="34" charset="0"/>
            </a:endParaRPr>
          </a:p>
          <a:p>
            <a:pPr algn="ctr"/>
            <a:endParaRPr lang="en-US" b="1" dirty="0">
              <a:solidFill>
                <a:srgbClr val="006A71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b="1" dirty="0">
                <a:solidFill>
                  <a:srgbClr val="006A71"/>
                </a:solidFill>
                <a:latin typeface="Calibri" panose="020F0502020204030204" pitchFamily="34" charset="0"/>
              </a:rPr>
              <a:t>Level II</a:t>
            </a:r>
          </a:p>
          <a:p>
            <a:pPr algn="ctr"/>
            <a:endParaRPr lang="en-US" b="1" dirty="0">
              <a:solidFill>
                <a:srgbClr val="006A71"/>
              </a:solidFill>
              <a:latin typeface="Calibri" panose="020F0502020204030204" pitchFamily="34" charset="0"/>
            </a:endParaRPr>
          </a:p>
          <a:p>
            <a:pPr algn="ctr"/>
            <a:endParaRPr lang="en-US" b="1" dirty="0">
              <a:solidFill>
                <a:srgbClr val="006A71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b="1" dirty="0">
                <a:solidFill>
                  <a:srgbClr val="006A71"/>
                </a:solidFill>
                <a:latin typeface="Calibri" panose="020F0502020204030204" pitchFamily="34" charset="0"/>
              </a:rPr>
              <a:t>Level III</a:t>
            </a:r>
          </a:p>
          <a:p>
            <a:pPr algn="ctr"/>
            <a:endParaRPr lang="en-US" b="1" dirty="0">
              <a:solidFill>
                <a:srgbClr val="006A71"/>
              </a:solidFill>
              <a:latin typeface="Calibri" panose="020F0502020204030204" pitchFamily="34" charset="0"/>
            </a:endParaRPr>
          </a:p>
          <a:p>
            <a:pPr algn="ctr"/>
            <a:endParaRPr lang="en-US" b="1" dirty="0">
              <a:solidFill>
                <a:srgbClr val="006A71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b="1" dirty="0">
                <a:solidFill>
                  <a:srgbClr val="006A71"/>
                </a:solidFill>
                <a:latin typeface="Calibri" panose="020F0502020204030204" pitchFamily="34" charset="0"/>
              </a:rPr>
              <a:t>Normal Operations</a:t>
            </a:r>
          </a:p>
        </p:txBody>
      </p:sp>
      <p:sp>
        <p:nvSpPr>
          <p:cNvPr id="13" name="Line 9">
            <a:extLst>
              <a:ext uri="{FF2B5EF4-FFF2-40B4-BE49-F238E27FC236}">
                <a16:creationId xmlns:a16="http://schemas.microsoft.com/office/drawing/2014/main" id="{CAFAF53E-CC36-AB4A-B9AE-8361A265C9E6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5565150" y="-1208544"/>
            <a:ext cx="18406" cy="4517105"/>
          </a:xfrm>
          <a:prstGeom prst="line">
            <a:avLst/>
          </a:prstGeom>
          <a:noFill/>
          <a:ln w="57150">
            <a:solidFill>
              <a:schemeClr val="tx1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D8988B5A-5F5C-F548-BC06-E28FC12112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18481" y="813684"/>
            <a:ext cx="0" cy="3412839"/>
          </a:xfrm>
          <a:prstGeom prst="line">
            <a:avLst/>
          </a:prstGeom>
          <a:noFill/>
          <a:ln w="57150">
            <a:solidFill>
              <a:srgbClr val="006A7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38F19E-9DB5-604F-90C4-6B276479BE76}"/>
              </a:ext>
            </a:extLst>
          </p:cNvPr>
          <p:cNvSpPr txBox="1"/>
          <p:nvPr/>
        </p:nvSpPr>
        <p:spPr>
          <a:xfrm>
            <a:off x="3218480" y="1050008"/>
            <a:ext cx="4711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6A71"/>
                </a:solidFill>
                <a:latin typeface="Calibri" panose="020F0502020204030204" pitchFamily="34" charset="0"/>
              </a:rPr>
              <a:t>Steady State   Partial Activation   Full Activation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30EC9E-D635-F44C-B772-E67CAF60D999}"/>
              </a:ext>
            </a:extLst>
          </p:cNvPr>
          <p:cNvSpPr/>
          <p:nvPr/>
        </p:nvSpPr>
        <p:spPr>
          <a:xfrm>
            <a:off x="3315800" y="3219307"/>
            <a:ext cx="1121433" cy="930079"/>
          </a:xfrm>
          <a:prstGeom prst="rect">
            <a:avLst/>
          </a:prstGeom>
          <a:solidFill>
            <a:srgbClr val="55BF8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Watch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05EAB18-F187-314C-8AB6-266C8F0BB94D}"/>
              </a:ext>
            </a:extLst>
          </p:cNvPr>
          <p:cNvSpPr/>
          <p:nvPr/>
        </p:nvSpPr>
        <p:spPr>
          <a:xfrm>
            <a:off x="4922318" y="2380294"/>
            <a:ext cx="1121434" cy="1769092"/>
          </a:xfrm>
          <a:prstGeom prst="rect">
            <a:avLst/>
          </a:prstGeom>
          <a:solidFill>
            <a:srgbClr val="F0A82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Alert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FE1F26-8563-4640-A17F-2A352223B859}"/>
              </a:ext>
            </a:extLst>
          </p:cNvPr>
          <p:cNvSpPr txBox="1"/>
          <p:nvPr/>
        </p:nvSpPr>
        <p:spPr>
          <a:xfrm>
            <a:off x="3760910" y="732882"/>
            <a:ext cx="405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6A71"/>
                </a:solidFill>
                <a:latin typeface="Calibri" panose="020F0502020204030204" pitchFamily="34" charset="0"/>
              </a:rPr>
              <a:t>Significance of the event increases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598246-906C-BA4F-96E6-962211DF3755}"/>
              </a:ext>
            </a:extLst>
          </p:cNvPr>
          <p:cNvSpPr txBox="1"/>
          <p:nvPr/>
        </p:nvSpPr>
        <p:spPr>
          <a:xfrm>
            <a:off x="3615404" y="4163556"/>
            <a:ext cx="405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6A71"/>
                </a:solidFill>
                <a:latin typeface="Calibri" panose="020F0502020204030204" pitchFamily="34" charset="0"/>
              </a:rPr>
              <a:t>Critical Information Requirements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18A65C-9C6D-F246-86AD-2EB1FBAEC084}"/>
              </a:ext>
            </a:extLst>
          </p:cNvPr>
          <p:cNvSpPr txBox="1"/>
          <p:nvPr/>
        </p:nvSpPr>
        <p:spPr>
          <a:xfrm rot="16200000">
            <a:off x="1024410" y="2395802"/>
            <a:ext cx="405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6A71"/>
                </a:solidFill>
                <a:latin typeface="Calibri" panose="020F0502020204030204" pitchFamily="34" charset="0"/>
              </a:rPr>
              <a:t>Staffing Increases </a:t>
            </a:r>
          </a:p>
        </p:txBody>
      </p:sp>
    </p:spTree>
    <p:extLst>
      <p:ext uri="{BB962C8B-B14F-4D97-AF65-F5344CB8AC3E}">
        <p14:creationId xmlns:p14="http://schemas.microsoft.com/office/powerpoint/2010/main" val="3136808974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EOC Activation Levels – Level 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sz="2400" dirty="0"/>
              <a:t>Level III – The lowest level of activation (Normal Operations/Steady State)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Is activated by default unless a higher level is specified during the EOC activation process. 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The EOC performs normal activities when no incident or specific risk or hazard has been identified. </a:t>
            </a:r>
          </a:p>
        </p:txBody>
      </p:sp>
    </p:spTree>
    <p:extLst>
      <p:ext uri="{BB962C8B-B14F-4D97-AF65-F5344CB8AC3E}">
        <p14:creationId xmlns:p14="http://schemas.microsoft.com/office/powerpoint/2010/main" val="1385060250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EOC Activation Levels – Level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sz="2400" dirty="0"/>
              <a:t>Level II – Requires significant increase in staff (Enhanced Steady-State/Partial Activation) 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Augmentation of personnel may be necessary due to the high case counts, multiple state involvement, increased media attention, and/or national leadership interest. 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EOC team members/organizations are activated to monitor a credible threat, risk, or hazard and/or support the response to a new and potentially evolving incident. </a:t>
            </a:r>
          </a:p>
          <a:p>
            <a:pPr marL="914400" lvl="2" indent="0">
              <a:buClr>
                <a:srgbClr val="006A71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6721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EOC Activation Levels – Level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1517"/>
            <a:ext cx="8572500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sz="2400" dirty="0"/>
              <a:t>Level I – The highest level of activation (Full Activation)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Is reserved for the largest scale responses, which require an agency- or Ministry-wide effort. 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EOC team is activated, including personnel from all assisting agencies, to support the response to a major incident or credible threat. </a:t>
            </a:r>
          </a:p>
          <a:p>
            <a:pPr marL="457200" lvl="1" indent="0">
              <a:buClr>
                <a:srgbClr val="006A71"/>
              </a:buClr>
              <a:buNone/>
            </a:pPr>
            <a:endParaRPr lang="en-US" dirty="0"/>
          </a:p>
          <a:p>
            <a:pPr lvl="1">
              <a:buClr>
                <a:srgbClr val="006A71"/>
              </a:buClr>
            </a:pPr>
            <a:endParaRPr lang="en-US" dirty="0"/>
          </a:p>
          <a:p>
            <a:pPr lvl="1">
              <a:buClr>
                <a:srgbClr val="006A71"/>
              </a:buClr>
            </a:pPr>
            <a:endParaRPr lang="en-US" dirty="0"/>
          </a:p>
          <a:p>
            <a:pPr lvl="1">
              <a:buClr>
                <a:srgbClr val="006A7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428864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900906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sz="1800" dirty="0"/>
              <a:t>FEMA Emergency Management Institute (2018, June 25) </a:t>
            </a:r>
            <a:r>
              <a:rPr lang="en-US" sz="1800" i="1" dirty="0"/>
              <a:t>IS-700.B: An Introduction to the National Incident Management System. </a:t>
            </a:r>
            <a:r>
              <a:rPr lang="en-US" sz="1800" i="1" dirty="0">
                <a:hlinkClick r:id="rId3"/>
              </a:rPr>
              <a:t>https://training.fema.gov/is/courseoverview.aspx?code=IS-700.b</a:t>
            </a:r>
            <a:endParaRPr lang="en-US" sz="1800" i="1" dirty="0"/>
          </a:p>
          <a:p>
            <a:pPr>
              <a:buClr>
                <a:srgbClr val="006A71"/>
              </a:buClr>
            </a:pPr>
            <a:r>
              <a:rPr lang="en-US" sz="1800" dirty="0"/>
              <a:t>WHO (2018) </a:t>
            </a:r>
            <a:r>
              <a:rPr lang="en-US" sz="1800" i="1" dirty="0"/>
              <a:t>Handbook for Developing a Public Health Emergency Operations Centre. </a:t>
            </a:r>
            <a:r>
              <a:rPr lang="en-US" sz="1800" dirty="0">
                <a:hlinkClick r:id="rId4"/>
              </a:rPr>
              <a:t>https://apps.who.int/iris/bitstream/handle/10665/277191/9789241515122-eng.pdf?sequence=1</a:t>
            </a:r>
            <a:endParaRPr lang="en-US" sz="1800" dirty="0"/>
          </a:p>
          <a:p>
            <a:pPr>
              <a:buClr>
                <a:srgbClr val="006A71"/>
              </a:buClr>
            </a:pPr>
            <a:r>
              <a:rPr lang="en-US" sz="1800" dirty="0"/>
              <a:t>WHO (2015) </a:t>
            </a:r>
            <a:r>
              <a:rPr lang="en-US" sz="1800" i="1" dirty="0"/>
              <a:t>Framework for Public Health Emergency Operations </a:t>
            </a:r>
            <a:r>
              <a:rPr lang="en-US" sz="1800" i="1" dirty="0" err="1"/>
              <a:t>Centres</a:t>
            </a:r>
            <a:r>
              <a:rPr lang="en-US" sz="1800" dirty="0"/>
              <a:t>. </a:t>
            </a:r>
            <a:r>
              <a:rPr lang="en-US" sz="1800" dirty="0">
                <a:hlinkClick r:id="rId5"/>
              </a:rPr>
              <a:t>https://www.who.int/publications/i/item/framework-for-a-public-health-emergency-operations-centre</a:t>
            </a:r>
            <a:endParaRPr lang="en-US" sz="1800" dirty="0"/>
          </a:p>
          <a:p>
            <a:pPr>
              <a:buClr>
                <a:srgbClr val="006A71"/>
              </a:buClr>
            </a:pPr>
            <a:r>
              <a:rPr lang="en-US" sz="1800" dirty="0"/>
              <a:t>All photos retrieved from CDC's Public Health Image Library (accessed May 2020): </a:t>
            </a:r>
            <a:r>
              <a:rPr lang="en-US" sz="1800" dirty="0">
                <a:hlinkClick r:id="rId6"/>
              </a:rPr>
              <a:t>https://phil.cdc.gov/</a:t>
            </a:r>
            <a:endParaRPr lang="en-US" sz="1800" dirty="0"/>
          </a:p>
          <a:p>
            <a:pPr marL="457200" lvl="1" indent="0">
              <a:buClr>
                <a:srgbClr val="006A71"/>
              </a:buClr>
              <a:buNone/>
            </a:pPr>
            <a:endParaRPr lang="en-US" dirty="0"/>
          </a:p>
          <a:p>
            <a:pPr marL="457200" lvl="1" indent="0">
              <a:buClr>
                <a:srgbClr val="006A71"/>
              </a:buClr>
              <a:buNone/>
            </a:pPr>
            <a:endParaRPr lang="en-US" dirty="0"/>
          </a:p>
          <a:p>
            <a:pPr marL="457200" lvl="1" indent="0">
              <a:buClr>
                <a:srgbClr val="006A71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374905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330121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EOC Activation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Activation of the EOC enhances Department/Ministry ability to provide immediate response in the event of a public health emergency.</a:t>
            </a:r>
          </a:p>
          <a:p>
            <a:pPr>
              <a:buClr>
                <a:srgbClr val="006A71"/>
              </a:buClr>
            </a:pPr>
            <a:r>
              <a:rPr lang="en-US" dirty="0"/>
              <a:t>An activated EOC supports rapid response through various activities, including:</a:t>
            </a:r>
          </a:p>
          <a:p>
            <a:pPr lvl="1"/>
            <a:r>
              <a:rPr lang="en-US" dirty="0"/>
              <a:t>Mobilization of staff and resources</a:t>
            </a:r>
          </a:p>
          <a:p>
            <a:pPr lvl="1"/>
            <a:r>
              <a:rPr lang="en-US" dirty="0"/>
              <a:t>Organization of response actions</a:t>
            </a:r>
          </a:p>
          <a:p>
            <a:pPr lvl="1"/>
            <a:r>
              <a:rPr lang="en-US" dirty="0"/>
              <a:t>A centralized location of technical expertise and subject matter experts (SME) for decision making and the drafting of plans</a:t>
            </a:r>
          </a:p>
        </p:txBody>
      </p:sp>
    </p:spTree>
    <p:extLst>
      <p:ext uri="{BB962C8B-B14F-4D97-AF65-F5344CB8AC3E}">
        <p14:creationId xmlns:p14="http://schemas.microsoft.com/office/powerpoint/2010/main" val="247195664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EOC Activation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1165225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The activation of an EOC for a public health emergency can occur under the direction of the Department/Ministry Director or the recommendation for activation obtained from a Preliminary Assessment Team (PAT). </a:t>
            </a:r>
          </a:p>
        </p:txBody>
      </p:sp>
      <p:sp>
        <p:nvSpPr>
          <p:cNvPr id="2" name="Rectangle 1"/>
          <p:cNvSpPr/>
          <p:nvPr/>
        </p:nvSpPr>
        <p:spPr>
          <a:xfrm>
            <a:off x="444499" y="2200186"/>
            <a:ext cx="83319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Clr>
                <a:srgbClr val="006A7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exact process for activation should be described in the Emergency Response Plan for the responsible health authority as well as the EOC’s own plan or handbook.</a:t>
            </a:r>
          </a:p>
        </p:txBody>
      </p:sp>
    </p:spTree>
    <p:extLst>
      <p:ext uri="{BB962C8B-B14F-4D97-AF65-F5344CB8AC3E}">
        <p14:creationId xmlns:p14="http://schemas.microsoft.com/office/powerpoint/2010/main" val="21492687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Assessment Team 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EBCE36D-8FC8-4956-A9BB-2262C706A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7069" y="506186"/>
            <a:ext cx="4484352" cy="4346372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33C64B-377D-B445-A2B7-9947A5462B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03114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Assessment Team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The Preliminary Assessment Team (PAT) is a group of SMEs who are responsible for conducting an initial assessment of an incident or event. 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The PAT includes the involvement and input of SMEs from the scientific community and the EOC general staff. </a:t>
            </a:r>
          </a:p>
          <a:p>
            <a:pPr>
              <a:buClr>
                <a:srgbClr val="006A71"/>
              </a:buClr>
            </a:pPr>
            <a:r>
              <a:rPr lang="en-US" dirty="0"/>
              <a:t>The process is initiated in response to a potential public health threat. </a:t>
            </a:r>
          </a:p>
          <a:p>
            <a:pPr marL="457200" lvl="1" indent="0">
              <a:buClr>
                <a:srgbClr val="006A71"/>
              </a:buClr>
              <a:buNone/>
            </a:pPr>
            <a:endParaRPr lang="en-US" dirty="0"/>
          </a:p>
          <a:p>
            <a:pPr lvl="1">
              <a:buClr>
                <a:srgbClr val="006A7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60840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457199" y="205979"/>
            <a:ext cx="8557491" cy="689591"/>
          </a:xfrm>
        </p:spPr>
        <p:txBody>
          <a:bodyPr/>
          <a:lstStyle/>
          <a:p>
            <a:r>
              <a:rPr lang="en-US" dirty="0"/>
              <a:t>Preliminary Assessment Team Process:</a:t>
            </a:r>
            <a:br>
              <a:rPr lang="en-US" dirty="0"/>
            </a:br>
            <a:r>
              <a:rPr lang="en-US" sz="2400" dirty="0"/>
              <a:t>Objectives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Achieving a preliminary assessment of the situation. </a:t>
            </a:r>
          </a:p>
          <a:p>
            <a:pPr>
              <a:buClr>
                <a:srgbClr val="006A71"/>
              </a:buClr>
            </a:pPr>
            <a:r>
              <a:rPr lang="en-US" dirty="0"/>
              <a:t>Identifying response activities and operations. </a:t>
            </a:r>
          </a:p>
          <a:p>
            <a:pPr>
              <a:buClr>
                <a:srgbClr val="006A71"/>
              </a:buClr>
            </a:pPr>
            <a:r>
              <a:rPr lang="en-US" dirty="0"/>
              <a:t>Recommending the activation (if necessary) of the EOC to support response activities for the potential public health threat, impact, and/or need for centrally managed response.</a:t>
            </a:r>
          </a:p>
          <a:p>
            <a:endParaRPr lang="en-US" dirty="0"/>
          </a:p>
          <a:p>
            <a:pPr lvl="1">
              <a:buClr>
                <a:srgbClr val="006A7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20791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457200" y="205979"/>
            <a:ext cx="8483600" cy="689591"/>
          </a:xfrm>
        </p:spPr>
        <p:txBody>
          <a:bodyPr/>
          <a:lstStyle/>
          <a:p>
            <a:r>
              <a:rPr lang="en-US" dirty="0"/>
              <a:t>Preliminary Assessment Team Process:</a:t>
            </a:r>
            <a:br>
              <a:rPr lang="en-US" dirty="0"/>
            </a:br>
            <a:r>
              <a:rPr lang="en-US" dirty="0"/>
              <a:t> </a:t>
            </a:r>
            <a:r>
              <a:rPr lang="en-US" sz="2400" dirty="0"/>
              <a:t>Discussion Topics for Infectious Diseases like COVID-19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597900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What are the known facts, unknown facts, and assessments?</a:t>
            </a:r>
          </a:p>
          <a:p>
            <a:pPr>
              <a:buClr>
                <a:srgbClr val="006A71"/>
              </a:buClr>
            </a:pPr>
            <a:r>
              <a:rPr lang="en-US" dirty="0"/>
              <a:t>How was the disease detected? Has the information been validated?</a:t>
            </a:r>
          </a:p>
          <a:p>
            <a:pPr>
              <a:buClr>
                <a:srgbClr val="006A71"/>
              </a:buClr>
            </a:pPr>
            <a:r>
              <a:rPr lang="en-US" dirty="0"/>
              <a:t>Where is the outbreak located and/ or which areas is it impacting? </a:t>
            </a:r>
          </a:p>
          <a:p>
            <a:pPr>
              <a:buClr>
                <a:srgbClr val="006A71"/>
              </a:buClr>
            </a:pPr>
            <a:r>
              <a:rPr lang="en-US" dirty="0"/>
              <a:t>Are there deaths, serious cases requiring hospitalization, or other urgent impacts?</a:t>
            </a:r>
          </a:p>
          <a:p>
            <a:pPr>
              <a:buClr>
                <a:srgbClr val="006A71"/>
              </a:buClr>
            </a:pPr>
            <a:r>
              <a:rPr lang="en-US" dirty="0"/>
              <a:t>What are the most common, less common, and serious symptoms?</a:t>
            </a:r>
          </a:p>
          <a:p>
            <a:pPr>
              <a:buClr>
                <a:srgbClr val="006A71"/>
              </a:buClr>
            </a:pPr>
            <a:r>
              <a:rPr lang="en-US" dirty="0"/>
              <a:t>What actions have been taken?  What actions need to be taken?</a:t>
            </a:r>
          </a:p>
          <a:p>
            <a:pPr>
              <a:buClr>
                <a:srgbClr val="006A71"/>
              </a:buClr>
            </a:pPr>
            <a:r>
              <a:rPr lang="en-US" dirty="0"/>
              <a:t>Are national or local media aware of the threat?  </a:t>
            </a:r>
          </a:p>
          <a:p>
            <a:pPr lvl="1">
              <a:buClr>
                <a:srgbClr val="006A7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60996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Assessment Team Process:</a:t>
            </a:r>
            <a:br>
              <a:rPr lang="en-US" dirty="0"/>
            </a:br>
            <a:r>
              <a:rPr lang="en-US" sz="2400" dirty="0"/>
              <a:t>Discussion Topics for Infectious Diseases like COVID-19  </a:t>
            </a:r>
            <a:r>
              <a:rPr lang="en-US" sz="1800" i="1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Is there information that the international community and/or authorities can contribute to the assessment? </a:t>
            </a:r>
          </a:p>
          <a:p>
            <a:pPr>
              <a:buClr>
                <a:srgbClr val="006A71"/>
              </a:buClr>
            </a:pPr>
            <a:r>
              <a:rPr lang="en-US" dirty="0"/>
              <a:t>Are there unfilled critical intelligence or information needs? </a:t>
            </a:r>
          </a:p>
          <a:p>
            <a:pPr>
              <a:buClr>
                <a:srgbClr val="006A71"/>
              </a:buClr>
            </a:pPr>
            <a:r>
              <a:rPr lang="en-US" dirty="0"/>
              <a:t>Should the public be notified? </a:t>
            </a:r>
          </a:p>
          <a:p>
            <a:pPr>
              <a:buClr>
                <a:srgbClr val="006A71"/>
              </a:buClr>
            </a:pPr>
            <a:r>
              <a:rPr lang="en-US" dirty="0"/>
              <a:t>Should international authorities be notified?  </a:t>
            </a:r>
          </a:p>
          <a:p>
            <a:pPr>
              <a:buClr>
                <a:srgbClr val="006A71"/>
              </a:buClr>
            </a:pPr>
            <a:r>
              <a:rPr lang="en-US" dirty="0"/>
              <a:t>When does leadership need to be briefed, and by whom? </a:t>
            </a:r>
          </a:p>
          <a:p>
            <a:pPr>
              <a:buClr>
                <a:srgbClr val="006A71"/>
              </a:buClr>
            </a:pPr>
            <a:r>
              <a:rPr lang="en-US" dirty="0"/>
              <a:t>Information on future meetings and next steps.</a:t>
            </a:r>
          </a:p>
          <a:p>
            <a:pPr lvl="1">
              <a:buClr>
                <a:srgbClr val="006A7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83219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aster">
  <a:themeElements>
    <a:clrScheme name="Custom 2">
      <a:dk1>
        <a:srgbClr val="0F56DC"/>
      </a:dk1>
      <a:lt1>
        <a:srgbClr val="FFC000"/>
      </a:lt1>
      <a:dk2>
        <a:srgbClr val="FFFFFF"/>
      </a:dk2>
      <a:lt2>
        <a:srgbClr val="FFFFFF"/>
      </a:lt2>
      <a:accent1>
        <a:srgbClr val="4983F2"/>
      </a:accent1>
      <a:accent2>
        <a:srgbClr val="007D57"/>
      </a:accent2>
      <a:accent3>
        <a:srgbClr val="9A3B26"/>
      </a:accent3>
      <a:accent4>
        <a:srgbClr val="7F7F7F"/>
      </a:accent4>
      <a:accent5>
        <a:srgbClr val="0F56DC"/>
      </a:accent5>
      <a:accent6>
        <a:srgbClr val="002060"/>
      </a:accent6>
      <a:hlink>
        <a:srgbClr val="0F56DC"/>
      </a:hlink>
      <a:folHlink>
        <a:srgbClr val="3077FF"/>
      </a:folHlink>
    </a:clrScheme>
    <a:fontScheme name="CDC Myriad Web Pro">
      <a:majorFont>
        <a:latin typeface="Myriad Web Pro"/>
        <a:ea typeface=""/>
        <a:cs typeface=""/>
      </a:majorFont>
      <a:minorFont>
        <a:latin typeface="Myriad Web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solidFill>
              <a:srgbClr val="000000"/>
            </a:solidFill>
            <a:latin typeface="Calibri" panose="020F050202020403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52ff0146-47b4-4d51-8c1c-03266fcd63a2">Draft</Status>
    <_ip_UnifiedCompliancePolicyUIAction xmlns="http://schemas.microsoft.com/sharepoint/v3" xsi:nil="true"/>
    <TaxCatchAll xmlns="cd03f174-a395-49eb-8ee9-8d943e22f40d"/>
    <_ip_UnifiedCompliancePolicyProperties xmlns="http://schemas.microsoft.com/sharepoint/v3" xsi:nil="true"/>
    <_x0070_n49 xmlns="52ff0146-47b4-4d51-8c1c-03266fcd63a2">
      <UserInfo>
        <DisplayName/>
        <AccountId xsi:nil="true"/>
        <AccountType/>
      </UserInfo>
    </_x0070_n49>
    <TaxKeywordTaxHTField xmlns="cd03f174-a395-49eb-8ee9-8d943e22f40d">
      <Terms xmlns="http://schemas.microsoft.com/office/infopath/2007/PartnerControls"/>
    </TaxKeywordTaxHTField>
    <Catch xmlns="52ff0146-47b4-4d51-8c1c-03266fcd63a2">New Item</Catch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263BB87ED693489DF545C68D111AB5" ma:contentTypeVersion="18" ma:contentTypeDescription="Create a new document." ma:contentTypeScope="" ma:versionID="1bb985614d6d5f242178b3d6c763e8e5">
  <xsd:schema xmlns:xsd="http://www.w3.org/2001/XMLSchema" xmlns:xs="http://www.w3.org/2001/XMLSchema" xmlns:p="http://schemas.microsoft.com/office/2006/metadata/properties" xmlns:ns1="http://schemas.microsoft.com/sharepoint/v3" xmlns:ns2="52ff0146-47b4-4d51-8c1c-03266fcd63a2" xmlns:ns3="cd03f174-a395-49eb-8ee9-8d943e22f40d" targetNamespace="http://schemas.microsoft.com/office/2006/metadata/properties" ma:root="true" ma:fieldsID="f1d289979c5f6198047010f839de2e29" ns1:_="" ns2:_="" ns3:_="">
    <xsd:import namespace="http://schemas.microsoft.com/sharepoint/v3"/>
    <xsd:import namespace="52ff0146-47b4-4d51-8c1c-03266fcd63a2"/>
    <xsd:import namespace="cd03f174-a395-49eb-8ee9-8d943e22f4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1:_ip_UnifiedCompliancePolicyProperties" minOccurs="0"/>
                <xsd:element ref="ns1:_ip_UnifiedCompliancePolicyUIAction" minOccurs="0"/>
                <xsd:element ref="ns2:Status" minOccurs="0"/>
                <xsd:element ref="ns2:_x0070_n49" minOccurs="0"/>
                <xsd:element ref="ns3:TaxKeywordTaxHTField" minOccurs="0"/>
                <xsd:element ref="ns3:TaxCatchAll" minOccurs="0"/>
                <xsd:element ref="ns2:Catc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ff0146-47b4-4d51-8c1c-03266fcd63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Status" ma:index="20" nillable="true" ma:displayName="Status" ma:default="Draft" ma:format="Dropdown" ma:internalName="Status">
      <xsd:simpleType>
        <xsd:restriction base="dms:Choice">
          <xsd:enumeration value="Draft"/>
          <xsd:enumeration value="Final"/>
        </xsd:restriction>
      </xsd:simpleType>
    </xsd:element>
    <xsd:element name="_x0070_n49" ma:index="21" nillable="true" ma:displayName="Person or Group" ma:list="UserInfo" ma:internalName="_x0070_n49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atch" ma:index="25" nillable="true" ma:displayName="Catch" ma:default="New Item" ma:internalName="Catch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03f174-a395-49eb-8ee9-8d943e22f40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KeywordTaxHTField" ma:index="23" nillable="true" ma:taxonomy="true" ma:internalName="TaxKeywordTaxHTField" ma:taxonomyFieldName="TaxKeyword" ma:displayName="Enterprise Keywords" ma:fieldId="{23f27201-bee3-471e-b2e7-b64fd8b7ca38}" ma:taxonomyMulti="true" ma:sspId="9353dbe8-8260-4ccf-8219-3d2995e6fa15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24" nillable="true" ma:displayName="Taxonomy Catch All Column" ma:hidden="true" ma:list="{a3280506-6cd4-40ea-8d11-c5017f6a7f66}" ma:internalName="TaxCatchAll" ma:showField="CatchAllData" ma:web="cd03f174-a395-49eb-8ee9-8d943e22f4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1F9774B-38D7-4BDE-8639-79D86975ED6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C1EED69-1140-472C-A4CE-95899EB62831}">
  <ds:schemaRefs>
    <ds:schemaRef ds:uri="http://purl.org/dc/dcmitype/"/>
    <ds:schemaRef ds:uri="cd03f174-a395-49eb-8ee9-8d943e22f40d"/>
    <ds:schemaRef ds:uri="52ff0146-47b4-4d51-8c1c-03266fcd63a2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sharepoint/v3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9CD4366D-D487-48A0-9C97-35B56DDC03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2ff0146-47b4-4d51-8c1c-03266fcd63a2"/>
    <ds:schemaRef ds:uri="cd03f174-a395-49eb-8ee9-8d943e22f4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5032</TotalTime>
  <Words>1813</Words>
  <Application>Microsoft Macintosh PowerPoint</Application>
  <PresentationFormat>On-screen Show (16:9)</PresentationFormat>
  <Paragraphs>180</Paragraphs>
  <Slides>26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Calibri</vt:lpstr>
      <vt:lpstr>Wingdings</vt:lpstr>
      <vt:lpstr>Arial</vt:lpstr>
      <vt:lpstr>Courier New</vt:lpstr>
      <vt:lpstr>Myriad Web Pro</vt:lpstr>
      <vt:lpstr>Master</vt:lpstr>
      <vt:lpstr>Emergency Operations Center Activation:  COVID-19 Considerations</vt:lpstr>
      <vt:lpstr>Objectives</vt:lpstr>
      <vt:lpstr>EOC Activation</vt:lpstr>
      <vt:lpstr>EOC Activation Process</vt:lpstr>
      <vt:lpstr>Preliminary Assessment Team </vt:lpstr>
      <vt:lpstr>Preliminary Assessment Team Process</vt:lpstr>
      <vt:lpstr>Preliminary Assessment Team Process: Objectives </vt:lpstr>
      <vt:lpstr>Preliminary Assessment Team Process:  Discussion Topics for Infectious Diseases like COVID-19</vt:lpstr>
      <vt:lpstr>Preliminary Assessment Team Process: Discussion Topics for Infectious Diseases like COVID-19  continued</vt:lpstr>
      <vt:lpstr>Activation Criteria</vt:lpstr>
      <vt:lpstr>Preliminary Assessment Team (PAT) Process</vt:lpstr>
      <vt:lpstr>EOC Activation Modes</vt:lpstr>
      <vt:lpstr>EOC Activation Modes</vt:lpstr>
      <vt:lpstr>EOC Activation Modes</vt:lpstr>
      <vt:lpstr>Watch Mode</vt:lpstr>
      <vt:lpstr>Alert Mode</vt:lpstr>
      <vt:lpstr>Response Mode</vt:lpstr>
      <vt:lpstr>Response Mode and IMS</vt:lpstr>
      <vt:lpstr>EOC Activation Levels</vt:lpstr>
      <vt:lpstr>EOC Activation Levels</vt:lpstr>
      <vt:lpstr>EOC Activation Levels</vt:lpstr>
      <vt:lpstr>EOC Activation Levels – Level III</vt:lpstr>
      <vt:lpstr>EOC Activation Levels – Level II</vt:lpstr>
      <vt:lpstr>EOC Activation Levels – Level I</vt:lpstr>
      <vt:lpstr>References</vt:lpstr>
      <vt:lpstr>PowerPoint Presentation</vt:lpstr>
    </vt:vector>
  </TitlesOfParts>
  <Company>CDC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nCoV_template_PPT_GEN_PUB</dc:title>
  <dc:creator>Centers for Disease Control and Prevention</dc:creator>
  <cp:lastModifiedBy>Microsoft Office User</cp:lastModifiedBy>
  <cp:revision>354</cp:revision>
  <dcterms:created xsi:type="dcterms:W3CDTF">2011-03-17T17:43:16Z</dcterms:created>
  <dcterms:modified xsi:type="dcterms:W3CDTF">2021-08-08T02:59:25Z</dcterms:modified>
  <cp:category>GS Emergency Response</cp:category>
  <cp:contentStatus>CS 315114-A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  <property fmtid="{D5CDD505-2E9C-101B-9397-08002B2CF9AE}" pid="3" name="MSIP_Label_8af03ff0-41c5-4c41-b55e-fabb8fae94be_Enabled">
    <vt:lpwstr>True</vt:lpwstr>
  </property>
  <property fmtid="{D5CDD505-2E9C-101B-9397-08002B2CF9AE}" pid="4" name="MSIP_Label_8af03ff0-41c5-4c41-b55e-fabb8fae94be_SiteId">
    <vt:lpwstr>9ce70869-60db-44fd-abe8-d2767077fc8f</vt:lpwstr>
  </property>
  <property fmtid="{D5CDD505-2E9C-101B-9397-08002B2CF9AE}" pid="5" name="MSIP_Label_8af03ff0-41c5-4c41-b55e-fabb8fae94be_Owner">
    <vt:lpwstr>iwh2@cdc.gov</vt:lpwstr>
  </property>
  <property fmtid="{D5CDD505-2E9C-101B-9397-08002B2CF9AE}" pid="6" name="MSIP_Label_8af03ff0-41c5-4c41-b55e-fabb8fae94be_SetDate">
    <vt:lpwstr>2020-05-13T11:48:16.4330843Z</vt:lpwstr>
  </property>
  <property fmtid="{D5CDD505-2E9C-101B-9397-08002B2CF9AE}" pid="7" name="MSIP_Label_8af03ff0-41c5-4c41-b55e-fabb8fae94be_Name">
    <vt:lpwstr>Public</vt:lpwstr>
  </property>
  <property fmtid="{D5CDD505-2E9C-101B-9397-08002B2CF9AE}" pid="8" name="MSIP_Label_8af03ff0-41c5-4c41-b55e-fabb8fae94be_Application">
    <vt:lpwstr>Microsoft Azure Information Protection</vt:lpwstr>
  </property>
  <property fmtid="{D5CDD505-2E9C-101B-9397-08002B2CF9AE}" pid="9" name="MSIP_Label_8af03ff0-41c5-4c41-b55e-fabb8fae94be_ActionId">
    <vt:lpwstr>d740535d-eff5-4c0b-abd9-94bf992c01fe</vt:lpwstr>
  </property>
  <property fmtid="{D5CDD505-2E9C-101B-9397-08002B2CF9AE}" pid="10" name="MSIP_Label_8af03ff0-41c5-4c41-b55e-fabb8fae94be_Extended_MSFT_Method">
    <vt:lpwstr>Manual</vt:lpwstr>
  </property>
  <property fmtid="{D5CDD505-2E9C-101B-9397-08002B2CF9AE}" pid="11" name="Sensitivity">
    <vt:lpwstr>Public</vt:lpwstr>
  </property>
  <property fmtid="{D5CDD505-2E9C-101B-9397-08002B2CF9AE}" pid="12" name="ContentTypeId">
    <vt:lpwstr>0x010100BB263BB87ED693489DF545C68D111AB5</vt:lpwstr>
  </property>
  <property fmtid="{D5CDD505-2E9C-101B-9397-08002B2CF9AE}" pid="13" name="TaxKeyword">
    <vt:lpwstr/>
  </property>
</Properties>
</file>