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14"/>
  </p:notesMasterIdLst>
  <p:sldIdLst>
    <p:sldId id="257" r:id="rId5"/>
    <p:sldId id="298" r:id="rId6"/>
    <p:sldId id="258" r:id="rId7"/>
    <p:sldId id="312" r:id="rId8"/>
    <p:sldId id="311" r:id="rId9"/>
    <p:sldId id="313" r:id="rId10"/>
    <p:sldId id="314" r:id="rId11"/>
    <p:sldId id="300" r:id="rId12"/>
    <p:sldId id="276" r:id="rId13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yriad Web Pro" panose="020B0503030403020204" pitchFamily="34" charset="77"/>
      <p:regular r:id="rId19"/>
      <p:bold r:id="rId20"/>
      <p:italic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4" clrIdx="0">
    <p:extLst>
      <p:ext uri="{19B8F6BF-5375-455C-9EA6-DF929625EA0E}">
        <p15:presenceInfo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:p15="http://schemas.microsoft.com/office/powerpoint/2012/main" userId="S::OBB0-SU@cdc.gov::bfffa739-c4d3-47df-8e1c-5b39b98f2009" providerId="AD"/>
      </p:ext>
    </p:extLst>
  </p:cmAuthor>
  <p:cmAuthor id="3" name="Williams, Justin (CDC/DDPHSIS/CGH/OD)" initials="WJ(" lastIdx="2" clrIdx="2">
    <p:extLst>
      <p:ext uri="{19B8F6BF-5375-455C-9EA6-DF929625EA0E}">
        <p15:presenceInfo xmlns:p15="http://schemas.microsoft.com/office/powerpoint/2012/main" userId="S::ayq8@cdc.gov::240684ac-3441-4623-bf1e-579498e4b60a" providerId="AD"/>
      </p:ext>
    </p:extLst>
  </p:cmAuthor>
  <p:cmAuthor id="4" name="Albert, Alison P. (CDC/DDID/NCIRD/DBD)" initials="AAP(" lastIdx="5" clrIdx="3">
    <p:extLst>
      <p:ext uri="{19B8F6BF-5375-455C-9EA6-DF929625EA0E}">
        <p15:presenceInfo xmlns:p15="http://schemas.microsoft.com/office/powerpoint/2012/main" userId="S::aqp0@cdc.gov::2ab78858-ca7c-445e-b152-4f05717733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" autoAdjust="0"/>
    <p:restoredTop sz="96208" autoAdjust="0"/>
  </p:normalViewPr>
  <p:slideViewPr>
    <p:cSldViewPr snapToGrid="0">
      <p:cViewPr varScale="1">
        <p:scale>
          <a:sx n="159" d="100"/>
          <a:sy n="159" d="100"/>
        </p:scale>
        <p:origin x="68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6/26/20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6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4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0FF5DB-36CF-D14E-BEC9-5D0D6EA0C755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F1E385-8AAA-6F40-AC01-1316A8A4D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8071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440C91-555C-AE4A-8F50-1B5ED95E1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30" y="3832697"/>
            <a:ext cx="86953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71681B-89BB-1B47-AAFC-EC507E4F7DB2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:a16="http://schemas.microsoft.com/office/drawing/2014/main" id="{348B9B6A-E8E5-734F-A6A7-835D4B174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68C3FF-80E7-7F4C-A47C-FE5F8F78FA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687F6D-B30D-1643-8754-0E4A0C0FEC33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:a16="http://schemas.microsoft.com/office/drawing/2014/main" id="{5E0F9F88-07B6-3447-A4DE-6D099018AF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01C117D-B743-844F-9D2E-44A60DF5CC97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A picture containing food&#10;&#10;Description automatically generated">
            <a:extLst>
              <a:ext uri="{FF2B5EF4-FFF2-40B4-BE49-F238E27FC236}">
                <a16:creationId xmlns:a16="http://schemas.microsoft.com/office/drawing/2014/main" id="{8DFBF0AC-D018-8A41-98C2-4070D1F5FD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74D0854-1EDA-6B43-B263-5DC3EFEAA991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F46A7CCC-B5D6-8E4B-ABAD-4A63642223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58D4E7-5A34-A142-A26C-832B1B455E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EE880A-F42C-DF40-AAC3-1279B2188742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7B97086B-E0F5-7446-B78E-2A1311D604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46364D-F459-4B41-B786-5899E6B673A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659A70C-EFDE-3849-BE8C-8E5F466FF449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:a16="http://schemas.microsoft.com/office/drawing/2014/main" id="{F22FAB41-FC25-F645-A348-2A4160B8C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E6A35-AFD8-694E-ABD5-FA0C5260063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iris/bitstream/handle/10665/277191/9789241515122-eng.pdf?sequence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ho.int/ihr/publications/9789241565134_eng/e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</a:rPr>
              <a:t>Deactivating an Emergency Operations Center: COVID-19 Considerations</a:t>
            </a:r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Explain the Emergency Operations Center (EOC) deactivation process in the context of the COVID-19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Discuss possible indicators for deactivation</a:t>
            </a:r>
          </a:p>
          <a:p>
            <a:pPr>
              <a:buClr>
                <a:srgbClr val="006A71"/>
              </a:buClr>
            </a:pPr>
            <a:r>
              <a:rPr lang="en-US" dirty="0"/>
              <a:t>Describe EOC transition to recovery efforts</a:t>
            </a:r>
          </a:p>
        </p:txBody>
      </p:sp>
    </p:spTree>
    <p:extLst>
      <p:ext uri="{BB962C8B-B14F-4D97-AF65-F5344CB8AC3E}">
        <p14:creationId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Deactivation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Deactivating an EOC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Relates to the progressive cessation of activities as a result of the emergency being under control.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Is a process that needs to occur as the emergency transitions to a pre-incident level.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Should culminate in a post-incident assessment report to evaluate areas of improvement (i.e., After Action Review). 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Deactivation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EOC deactivation is a process that begins while the EOC is activated and requires the attention of EOC staff during the response phase of a public health emergency.</a:t>
            </a:r>
          </a:p>
          <a:p>
            <a:pPr>
              <a:buClr>
                <a:srgbClr val="006A71"/>
              </a:buClr>
            </a:pPr>
            <a:r>
              <a:rPr lang="en-US" dirty="0"/>
              <a:t>The objective of an EOC is reaching deactivation, because it indicates that the public health threat has been stabilized.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798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Deactivation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During the response phase there will be indicators that encourage the transition to long-term recovery activities (i.e., program management, surveillance, risk communication). </a:t>
            </a:r>
          </a:p>
          <a:p>
            <a:pPr>
              <a:buClr>
                <a:srgbClr val="006A71"/>
              </a:buClr>
            </a:pPr>
            <a:r>
              <a:rPr lang="en-US" dirty="0"/>
              <a:t>For COVID-19, some indicators might be: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Multi-department involvement is no longer required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Outbreak is limited to a few areas and low numbers of new cases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All cases are linked to known transmission chains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Outbreak is no longer considered a public health threat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031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Transition to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Transitioning from response to recovery requires an EOC deactivation plan that will guide recovery operations on an orderly basis. </a:t>
            </a:r>
          </a:p>
          <a:p>
            <a:pPr>
              <a:buClr>
                <a:srgbClr val="006A71"/>
              </a:buClr>
            </a:pPr>
            <a:r>
              <a:rPr lang="en-US" sz="1950" dirty="0"/>
              <a:t>The following actions will guide the transition (continued on the next slide):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Identifying key activities that must be sustained while the COVID-19 outbreak lasts, including the divisions to manage the activities going forward (i.e.</a:t>
            </a:r>
            <a:r>
              <a:rPr lang="en-US" sz="1950" dirty="0">
                <a:solidFill>
                  <a:srgbClr val="FF0000"/>
                </a:solidFill>
              </a:rPr>
              <a:t>,</a:t>
            </a:r>
            <a:r>
              <a:rPr lang="en-US" sz="1950" dirty="0"/>
              <a:t> after the EOC is deactivated).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Incident specific initiatives started as part of the response should be shifted to mitigation and prevention programs for continuation. </a:t>
            </a:r>
          </a:p>
          <a:p>
            <a:pPr>
              <a:buClr>
                <a:srgbClr val="006A71"/>
              </a:buClr>
            </a:pPr>
            <a:endParaRPr lang="en-US" sz="1950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608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Transition to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14497"/>
            <a:ext cx="8158294" cy="3341688"/>
          </a:xfrm>
        </p:spPr>
        <p:txBody>
          <a:bodyPr/>
          <a:lstStyle/>
          <a:p>
            <a:pPr marL="457200" lvl="1" indent="0">
              <a:buClr>
                <a:srgbClr val="006A71"/>
              </a:buClr>
              <a:buNone/>
            </a:pPr>
            <a:r>
              <a:rPr lang="en-US" sz="1950" dirty="0"/>
              <a:t>(Continued from the previous slide)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Recover from interruptions in the supply chain (personal protective equipment (PPE), testing supplies, etc.) and normalize standardized operating procedures (SOPs).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Resources and equipment made available for the response must be accounted for and returned. </a:t>
            </a:r>
          </a:p>
          <a:p>
            <a:pPr lvl="2">
              <a:buClr>
                <a:srgbClr val="006A71"/>
              </a:buClr>
            </a:pPr>
            <a:r>
              <a:rPr lang="en-US" sz="1950" dirty="0"/>
              <a:t>This includes the return of deployed personnel to their pre-incident responsibilities and duty stations.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Financial accounts created for the COVID-19 incident must be finalized and closed.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950" dirty="0"/>
          </a:p>
          <a:p>
            <a:pPr lvl="1">
              <a:buClr>
                <a:srgbClr val="006A71"/>
              </a:buClr>
            </a:pPr>
            <a:endParaRPr lang="en-US" sz="1950" dirty="0"/>
          </a:p>
          <a:p>
            <a:pPr>
              <a:buClr>
                <a:srgbClr val="006A71"/>
              </a:buClr>
            </a:pPr>
            <a:endParaRPr lang="en-US" sz="1950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349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WHO (2018) </a:t>
            </a:r>
            <a:r>
              <a:rPr lang="en-US" i="1" dirty="0"/>
              <a:t>Handbook for Developing a Public Health Emergency Operations Centre. </a:t>
            </a:r>
            <a:r>
              <a:rPr lang="en-US" dirty="0"/>
              <a:t>Retrieved from </a:t>
            </a:r>
            <a:r>
              <a:rPr lang="en-US" dirty="0">
                <a:hlinkClick r:id="rId3"/>
              </a:rPr>
              <a:t>https://apps.who.int/iris/bitstream/handle/10665/277191/9789241515122-eng.pdf?sequence=1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/>
              <a:t>WHO (2015) </a:t>
            </a:r>
            <a:r>
              <a:rPr lang="en-US" i="1" dirty="0"/>
              <a:t>Framework for Public Health Emergency Operations </a:t>
            </a:r>
            <a:r>
              <a:rPr lang="en-US" i="1" dirty="0" err="1"/>
              <a:t>Centres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https://www.who.int/ihr/publications/9789241565134_eng/en/</a:t>
            </a:r>
            <a:r>
              <a:rPr lang="en-US" dirty="0"/>
              <a:t>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012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8" ma:contentTypeDescription="Create a new document." ma:contentTypeScope="" ma:versionID="1bb985614d6d5f242178b3d6c763e8e5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f1d289979c5f6198047010f839de2e2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Catch xmlns="52ff0146-47b4-4d51-8c1c-03266fcd63a2">New Item</Catch>
    <TaxCatchAll xmlns="cd03f174-a395-49eb-8ee9-8d943e22f40d"/>
    <_ip_UnifiedCompliancePolicyProperties xmlns="http://schemas.microsoft.com/sharepoint/v3" xsi:nil="true"/>
    <Status xmlns="52ff0146-47b4-4d51-8c1c-03266fcd63a2">Draft</Status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B77032D4-11B9-469C-A821-69C99F7C11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1EED69-1140-472C-A4CE-95899EB62831}">
  <ds:schemaRefs>
    <ds:schemaRef ds:uri="http://purl.org/dc/elements/1.1/"/>
    <ds:schemaRef ds:uri="http://purl.org/dc/dcmitype/"/>
    <ds:schemaRef ds:uri="http://schemas.microsoft.com/office/infopath/2007/PartnerControls"/>
    <ds:schemaRef ds:uri="52ff0146-47b4-4d51-8c1c-03266fcd63a2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cd03f174-a395-49eb-8ee9-8d943e22f40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5491</TotalTime>
  <Words>473</Words>
  <Application>Microsoft Macintosh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Wingdings</vt:lpstr>
      <vt:lpstr>Arial</vt:lpstr>
      <vt:lpstr>Courier New</vt:lpstr>
      <vt:lpstr>Myriad Web Pro</vt:lpstr>
      <vt:lpstr>Calibri</vt:lpstr>
      <vt:lpstr>Master</vt:lpstr>
      <vt:lpstr>Deactivating an Emergency Operations Center: COVID-19 Considerations</vt:lpstr>
      <vt:lpstr>Objectives</vt:lpstr>
      <vt:lpstr>EOC Deactivation</vt:lpstr>
      <vt:lpstr>EOC Deactivation</vt:lpstr>
      <vt:lpstr>EOC Deactivation Indicators</vt:lpstr>
      <vt:lpstr>EOC Transition to Recovery</vt:lpstr>
      <vt:lpstr>EOC Transition to Recovery</vt:lpstr>
      <vt:lpstr>References</vt:lpstr>
      <vt:lpstr>PowerPoint Presentation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Ryan Remmel</cp:lastModifiedBy>
  <cp:revision>431</cp:revision>
  <dcterms:created xsi:type="dcterms:W3CDTF">2011-03-17T17:43:16Z</dcterms:created>
  <dcterms:modified xsi:type="dcterms:W3CDTF">2020-06-26T19:08:45Z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