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7315200" cy="9601200"/>
  <p:embeddedFontLst>
    <p:embeddedFont>
      <p:font typeface="Calibri" panose="020F0502020204030204" pitchFamily="34" charset="0"/>
      <p:regular r:id="rId32"/>
      <p:bold r:id="rId33"/>
      <p:italic r:id="rId34"/>
      <p:boldItalic r:id="rId35"/>
    </p:embeddedFont>
    <p:embeddedFont>
      <p:font typeface="Open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GJFcq5YADjbic9RqwKABaN8PJ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84" y="1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5" name="Google Shape;5;n"/>
          <p:cNvSpPr>
            <a:spLocks noGrp="1" noRot="1" noChangeAspect="1"/>
          </p:cNvSpPr>
          <p:nvPr>
            <p:ph type="sldImg" idx="3"/>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5" name="Google Shape;135;p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6" name="Google Shape;136;p1: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0: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3" name="Google Shape;243;p10: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0" name="Google Shape;250;p11: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9" name="Google Shape;259;p1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3: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8" name="Google Shape;268;p13: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4: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6" name="Google Shape;276;p14: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4" name="Google Shape;284;p15: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3" name="Google Shape;293;p1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17: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1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18: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19: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3" name="Google Shape;143;p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0: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8" name="Google Shape;328;p20: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21: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5" name="Google Shape;335;p21: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22: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2" name="Google Shape;342;p22: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23: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1" name="Google Shape;351;p23: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4: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2" name="Google Shape;362;p24: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2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1" name="Google Shape;371;p25: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2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1" name="Google Shape;381;p2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9" name="Google Shape;389;p27: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2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7" name="Google Shape;397;p28: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2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4" name="Google Shape;404;p29: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3: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3" name="Google Shape;153;p3: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0" name="Google Shape;160;p4: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8" name="Google Shape;168;p5: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6: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6: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7: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5" name="Google Shape;195;p7: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8: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Supervisa y coordina los detalles de la respuesta del SGI</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El funcionamiento general del COE</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La coordinación de las actividades y los colaboradores de respuesta</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Que la situación se notifique a las autoridades organizacionales superiores </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Supervisa la comunicación con el personal</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La movilización de recursos</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Supervisa las secciones de apoyo</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Supervisa la seguridad de los participantes </a:t>
            </a:r>
            <a:endParaRPr/>
          </a:p>
          <a:p>
            <a:pPr marL="285750" lvl="0" indent="-285750" algn="l" rtl="0">
              <a:spcBef>
                <a:spcPts val="600"/>
              </a:spcBef>
              <a:spcAft>
                <a:spcPts val="0"/>
              </a:spcAft>
              <a:buClr>
                <a:schemeClr val="dk1"/>
              </a:buClr>
              <a:buSzPts val="1200"/>
              <a:buFont typeface="Arial"/>
              <a:buChar char="•"/>
            </a:pPr>
            <a:r>
              <a:rPr lang="es-ES" sz="1200" b="0" i="0" u="none" strike="noStrike">
                <a:highlight>
                  <a:srgbClr val="000000"/>
                </a:highlight>
                <a:latin typeface="Calibri"/>
                <a:ea typeface="Calibri"/>
                <a:cs typeface="Calibri"/>
                <a:sym typeface="Calibri"/>
              </a:rPr>
              <a:t>El enlace con los organismos de asistencia (es decir, aquellos que proveen sus propios recursos tácticos) y los organismos de cooperación (que brindan apoyo externo)</a:t>
            </a:r>
            <a:endParaRPr/>
          </a:p>
          <a:p>
            <a:pPr marL="0" lvl="0" indent="0" algn="l" rtl="0">
              <a:spcBef>
                <a:spcPts val="960"/>
              </a:spcBef>
              <a:spcAft>
                <a:spcPts val="0"/>
              </a:spcAft>
              <a:buNone/>
            </a:pPr>
            <a:endParaRPr/>
          </a:p>
        </p:txBody>
      </p:sp>
      <p:sp>
        <p:nvSpPr>
          <p:cNvPr id="229" name="Google Shape;229;p8: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9: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6" name="Google Shape;236;p9: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11"/>
        <p:cNvGrpSpPr/>
        <p:nvPr/>
      </p:nvGrpSpPr>
      <p:grpSpPr>
        <a:xfrm>
          <a:off x="0" y="0"/>
          <a:ext cx="0" cy="0"/>
          <a:chOff x="0" y="0"/>
          <a:chExt cx="0" cy="0"/>
        </a:xfrm>
      </p:grpSpPr>
      <p:pic>
        <p:nvPicPr>
          <p:cNvPr id="12" name="Google Shape;12;p31"/>
          <p:cNvPicPr preferRelativeResize="0"/>
          <p:nvPr/>
        </p:nvPicPr>
        <p:blipFill rotWithShape="1">
          <a:blip r:embed="rId2">
            <a:alphaModFix/>
          </a:blip>
          <a:srcRect l="20615" r="19753"/>
          <a:stretch/>
        </p:blipFill>
        <p:spPr>
          <a:xfrm>
            <a:off x="5210658" y="966372"/>
            <a:ext cx="3684774" cy="3475844"/>
          </a:xfrm>
          <a:prstGeom prst="rect">
            <a:avLst/>
          </a:prstGeom>
          <a:noFill/>
          <a:ln>
            <a:noFill/>
          </a:ln>
        </p:spPr>
      </p:pic>
      <p:sp>
        <p:nvSpPr>
          <p:cNvPr id="13" name="Google Shape;13;p31"/>
          <p:cNvSpPr/>
          <p:nvPr/>
        </p:nvSpPr>
        <p:spPr>
          <a:xfrm>
            <a:off x="314325" y="0"/>
            <a:ext cx="8829676" cy="895570"/>
          </a:xfrm>
          <a:prstGeom prst="rect">
            <a:avLst/>
          </a:prstGeom>
          <a:gradFill>
            <a:gsLst>
              <a:gs pos="0">
                <a:srgbClr val="55BF8B"/>
              </a:gs>
              <a:gs pos="96000">
                <a:srgbClr val="145E71"/>
              </a:gs>
              <a:gs pos="100000">
                <a:srgbClr val="145E71"/>
              </a:gs>
            </a:gsLst>
            <a:lin ang="12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4" name="Google Shape;14;p31"/>
          <p:cNvSpPr txBox="1">
            <a:spLocks noGrp="1"/>
          </p:cNvSpPr>
          <p:nvPr>
            <p:ph type="title"/>
          </p:nvPr>
        </p:nvSpPr>
        <p:spPr>
          <a:xfrm>
            <a:off x="522515" y="9097"/>
            <a:ext cx="8621486" cy="866834"/>
          </a:xfrm>
          <a:prstGeom prst="rect">
            <a:avLst/>
          </a:prstGeom>
          <a:noFill/>
          <a:ln>
            <a:noFill/>
          </a:ln>
        </p:spPr>
        <p:txBody>
          <a:bodyPr spcFirstLastPara="1" wrap="square" lIns="91425" tIns="45700" rIns="91425" bIns="45700" anchor="ctr" anchorCtr="0">
            <a:noAutofit/>
          </a:bodyPr>
          <a:lstStyle>
            <a:lvl1pPr marR="0" lvl="0" algn="l" rtl="0">
              <a:lnSpc>
                <a:spcPct val="107142"/>
              </a:lnSpc>
              <a:spcBef>
                <a:spcPts val="0"/>
              </a:spcBef>
              <a:spcAft>
                <a:spcPts val="0"/>
              </a:spcAft>
              <a:buSzPts val="1400"/>
              <a:buNone/>
              <a:defRPr sz="2800" b="1"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15" name="Google Shape;15;p31"/>
          <p:cNvSpPr txBox="1">
            <a:spLocks noGrp="1"/>
          </p:cNvSpPr>
          <p:nvPr>
            <p:ph type="subTitle" idx="1"/>
          </p:nvPr>
        </p:nvSpPr>
        <p:spPr>
          <a:xfrm>
            <a:off x="522515" y="1026256"/>
            <a:ext cx="7617144" cy="342900"/>
          </a:xfrm>
          <a:prstGeom prst="rect">
            <a:avLst/>
          </a:prstGeom>
          <a:noFill/>
          <a:ln>
            <a:noFill/>
          </a:ln>
        </p:spPr>
        <p:txBody>
          <a:bodyPr spcFirstLastPara="1" wrap="square" lIns="91425" tIns="45700" rIns="91425" bIns="45700" anchor="t" anchorCtr="0">
            <a:noAutofit/>
          </a:bodyPr>
          <a:lstStyle>
            <a:lvl1pPr lvl="0" algn="l">
              <a:spcBef>
                <a:spcPts val="400"/>
              </a:spcBef>
              <a:spcAft>
                <a:spcPts val="0"/>
              </a:spcAft>
              <a:buClr>
                <a:srgbClr val="2D2D2D"/>
              </a:buClr>
              <a:buSzPts val="2000"/>
              <a:buNone/>
              <a:defRPr sz="2000" b="1">
                <a:solidFill>
                  <a:srgbClr val="2D2D2D"/>
                </a:solidFill>
                <a:latin typeface="Calibri"/>
                <a:ea typeface="Calibri"/>
                <a:cs typeface="Calibri"/>
                <a:sym typeface="Calibri"/>
              </a:defRPr>
            </a:lvl1pPr>
            <a:lvl2pPr lvl="1" algn="ctr">
              <a:spcBef>
                <a:spcPts val="560"/>
              </a:spcBef>
              <a:spcAft>
                <a:spcPts val="0"/>
              </a:spcAft>
              <a:buClr>
                <a:srgbClr val="8898E5"/>
              </a:buClr>
              <a:buSzPts val="2800"/>
              <a:buNone/>
              <a:defRPr>
                <a:solidFill>
                  <a:srgbClr val="8898E5"/>
                </a:solidFill>
              </a:defRPr>
            </a:lvl2pPr>
            <a:lvl3pPr lvl="2" algn="ctr">
              <a:spcBef>
                <a:spcPts val="480"/>
              </a:spcBef>
              <a:spcAft>
                <a:spcPts val="0"/>
              </a:spcAft>
              <a:buClr>
                <a:srgbClr val="8898E5"/>
              </a:buClr>
              <a:buSzPts val="2400"/>
              <a:buNone/>
              <a:defRPr>
                <a:solidFill>
                  <a:srgbClr val="8898E5"/>
                </a:solidFill>
              </a:defRPr>
            </a:lvl3pPr>
            <a:lvl4pPr lvl="3" algn="ctr">
              <a:spcBef>
                <a:spcPts val="400"/>
              </a:spcBef>
              <a:spcAft>
                <a:spcPts val="0"/>
              </a:spcAft>
              <a:buClr>
                <a:srgbClr val="8898E5"/>
              </a:buClr>
              <a:buSzPts val="2000"/>
              <a:buNone/>
              <a:defRPr>
                <a:solidFill>
                  <a:srgbClr val="8898E5"/>
                </a:solidFill>
              </a:defRPr>
            </a:lvl4pPr>
            <a:lvl5pPr lvl="4" algn="ctr">
              <a:spcBef>
                <a:spcPts val="400"/>
              </a:spcBef>
              <a:spcAft>
                <a:spcPts val="0"/>
              </a:spcAft>
              <a:buClr>
                <a:srgbClr val="8898E5"/>
              </a:buClr>
              <a:buSzPts val="2000"/>
              <a:buNone/>
              <a:defRPr>
                <a:solidFill>
                  <a:srgbClr val="8898E5"/>
                </a:solidFill>
              </a:defRPr>
            </a:lvl5pPr>
            <a:lvl6pPr lvl="5" algn="ctr">
              <a:spcBef>
                <a:spcPts val="400"/>
              </a:spcBef>
              <a:spcAft>
                <a:spcPts val="0"/>
              </a:spcAft>
              <a:buClr>
                <a:srgbClr val="8898E5"/>
              </a:buClr>
              <a:buSzPts val="2000"/>
              <a:buNone/>
              <a:defRPr>
                <a:solidFill>
                  <a:srgbClr val="8898E5"/>
                </a:solidFill>
              </a:defRPr>
            </a:lvl6pPr>
            <a:lvl7pPr lvl="6" algn="ctr">
              <a:spcBef>
                <a:spcPts val="400"/>
              </a:spcBef>
              <a:spcAft>
                <a:spcPts val="0"/>
              </a:spcAft>
              <a:buClr>
                <a:srgbClr val="8898E5"/>
              </a:buClr>
              <a:buSzPts val="2000"/>
              <a:buNone/>
              <a:defRPr>
                <a:solidFill>
                  <a:srgbClr val="8898E5"/>
                </a:solidFill>
              </a:defRPr>
            </a:lvl7pPr>
            <a:lvl8pPr lvl="7" algn="ctr">
              <a:spcBef>
                <a:spcPts val="400"/>
              </a:spcBef>
              <a:spcAft>
                <a:spcPts val="0"/>
              </a:spcAft>
              <a:buClr>
                <a:srgbClr val="8898E5"/>
              </a:buClr>
              <a:buSzPts val="2000"/>
              <a:buNone/>
              <a:defRPr>
                <a:solidFill>
                  <a:srgbClr val="8898E5"/>
                </a:solidFill>
              </a:defRPr>
            </a:lvl8pPr>
            <a:lvl9pPr lvl="8" algn="ctr">
              <a:spcBef>
                <a:spcPts val="400"/>
              </a:spcBef>
              <a:spcAft>
                <a:spcPts val="0"/>
              </a:spcAft>
              <a:buClr>
                <a:srgbClr val="8898E5"/>
              </a:buClr>
              <a:buSzPts val="2000"/>
              <a:buNone/>
              <a:defRPr>
                <a:solidFill>
                  <a:srgbClr val="8898E5"/>
                </a:solidFill>
              </a:defRPr>
            </a:lvl9pPr>
          </a:lstStyle>
          <a:p>
            <a:endParaRPr/>
          </a:p>
        </p:txBody>
      </p:sp>
      <p:sp>
        <p:nvSpPr>
          <p:cNvPr id="16" name="Google Shape;16;p31"/>
          <p:cNvSpPr txBox="1">
            <a:spLocks noGrp="1"/>
          </p:cNvSpPr>
          <p:nvPr>
            <p:ph type="body" idx="2"/>
          </p:nvPr>
        </p:nvSpPr>
        <p:spPr>
          <a:xfrm>
            <a:off x="462555" y="1890634"/>
            <a:ext cx="7617144" cy="779488"/>
          </a:xfrm>
          <a:prstGeom prst="rect">
            <a:avLst/>
          </a:prstGeom>
          <a:noFill/>
          <a:ln>
            <a:noFill/>
          </a:ln>
        </p:spPr>
        <p:txBody>
          <a:bodyPr spcFirstLastPara="1" wrap="square" lIns="91425" tIns="45700" rIns="91425" bIns="45700" anchor="t" anchorCtr="0">
            <a:noAutofit/>
          </a:bodyPr>
          <a:lstStyle>
            <a:lvl1pPr marL="457200" lvl="0" indent="-228600" algn="l">
              <a:lnSpc>
                <a:spcPct val="111111"/>
              </a:lnSpc>
              <a:spcBef>
                <a:spcPts val="360"/>
              </a:spcBef>
              <a:spcAft>
                <a:spcPts val="0"/>
              </a:spcAft>
              <a:buClr>
                <a:srgbClr val="2D2D2D"/>
              </a:buClr>
              <a:buSzPts val="1800"/>
              <a:buNone/>
              <a:defRPr sz="1800">
                <a:solidFill>
                  <a:srgbClr val="2D2D2D"/>
                </a:solidFill>
                <a:latin typeface="Calibri"/>
                <a:ea typeface="Calibri"/>
                <a:cs typeface="Calibri"/>
                <a:sym typeface="Calibri"/>
              </a:defRPr>
            </a:lvl1pPr>
            <a:lvl2pPr marL="914400" lvl="1" indent="-406400" algn="ctr">
              <a:spcBef>
                <a:spcPts val="560"/>
              </a:spcBef>
              <a:spcAft>
                <a:spcPts val="0"/>
              </a:spcAft>
              <a:buClr>
                <a:schemeClr val="dk2"/>
              </a:buClr>
              <a:buSzPts val="2800"/>
              <a:buChar char="–"/>
              <a:defRPr>
                <a:solidFill>
                  <a:schemeClr val="dk2"/>
                </a:solidFill>
              </a:defRPr>
            </a:lvl2pPr>
            <a:lvl3pPr marL="1371600" lvl="2" indent="-381000" algn="ctr">
              <a:spcBef>
                <a:spcPts val="480"/>
              </a:spcBef>
              <a:spcAft>
                <a:spcPts val="0"/>
              </a:spcAft>
              <a:buClr>
                <a:schemeClr val="dk2"/>
              </a:buClr>
              <a:buSzPts val="2400"/>
              <a:buChar char="•"/>
              <a:defRPr>
                <a:solidFill>
                  <a:schemeClr val="dk2"/>
                </a:solidFill>
              </a:defRPr>
            </a:lvl3pPr>
            <a:lvl4pPr marL="1828800" lvl="3" indent="-355600" algn="ctr">
              <a:spcBef>
                <a:spcPts val="400"/>
              </a:spcBef>
              <a:spcAft>
                <a:spcPts val="0"/>
              </a:spcAft>
              <a:buClr>
                <a:schemeClr val="dk2"/>
              </a:buClr>
              <a:buSzPts val="2000"/>
              <a:buChar char="–"/>
              <a:defRPr>
                <a:solidFill>
                  <a:schemeClr val="dk2"/>
                </a:solidFill>
              </a:defRPr>
            </a:lvl4pPr>
            <a:lvl5pPr marL="2286000" lvl="4" indent="-355600" algn="ctr">
              <a:spcBef>
                <a:spcPts val="400"/>
              </a:spcBef>
              <a:spcAft>
                <a:spcPts val="0"/>
              </a:spcAft>
              <a:buClr>
                <a:schemeClr val="dk2"/>
              </a:buClr>
              <a:buSzPts val="2000"/>
              <a:buChar char="»"/>
              <a:defRPr>
                <a:solidFill>
                  <a:schemeClr val="dk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31"/>
          <p:cNvSpPr txBox="1"/>
          <p:nvPr/>
        </p:nvSpPr>
        <p:spPr>
          <a:xfrm>
            <a:off x="4962089" y="4510542"/>
            <a:ext cx="4181912" cy="400110"/>
          </a:xfrm>
          <a:prstGeom prst="rect">
            <a:avLst/>
          </a:prstGeom>
          <a:solidFill>
            <a:srgbClr val="FBAB18"/>
          </a:solidFill>
          <a:ln>
            <a:noFill/>
          </a:ln>
        </p:spPr>
        <p:txBody>
          <a:bodyPr spcFirstLastPara="1" wrap="square" lIns="91425" tIns="45700" rIns="91425" bIns="45700" anchor="t" anchorCtr="0">
            <a:spAutoFit/>
          </a:bodyPr>
          <a:lstStyle/>
          <a:p>
            <a:pPr marL="285750" marR="0" lvl="0" indent="0" algn="l" rtl="0">
              <a:lnSpc>
                <a:spcPct val="100000"/>
              </a:lnSpc>
              <a:spcBef>
                <a:spcPts val="0"/>
              </a:spcBef>
              <a:spcAft>
                <a:spcPts val="0"/>
              </a:spcAft>
              <a:buClr>
                <a:srgbClr val="2D2D2D"/>
              </a:buClr>
              <a:buSzPts val="2000"/>
              <a:buFont typeface="Calibri"/>
              <a:buNone/>
            </a:pPr>
            <a:r>
              <a:rPr lang="es-ES" sz="2000" b="1" i="0" u="none" strike="noStrike" cap="none">
                <a:solidFill>
                  <a:srgbClr val="2D2D2D"/>
                </a:solidFill>
                <a:latin typeface="Calibri"/>
                <a:ea typeface="Calibri"/>
                <a:cs typeface="Calibri"/>
                <a:sym typeface="Calibri"/>
              </a:rPr>
              <a:t>cdc.gov/coronavirus</a:t>
            </a:r>
            <a:endParaRPr/>
          </a:p>
        </p:txBody>
      </p:sp>
      <p:grpSp>
        <p:nvGrpSpPr>
          <p:cNvPr id="18" name="Google Shape;18;p31"/>
          <p:cNvGrpSpPr/>
          <p:nvPr/>
        </p:nvGrpSpPr>
        <p:grpSpPr>
          <a:xfrm>
            <a:off x="0" y="1"/>
            <a:ext cx="267157" cy="895570"/>
            <a:chOff x="2721769" y="2050256"/>
            <a:chExt cx="442912" cy="1469660"/>
          </a:xfrm>
        </p:grpSpPr>
        <p:sp>
          <p:nvSpPr>
            <p:cNvPr id="19" name="Google Shape;19;p31"/>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0" name="Google Shape;20;p31"/>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grpSp>
      <p:pic>
        <p:nvPicPr>
          <p:cNvPr id="21" name="Google Shape;21;p31"/>
          <p:cNvPicPr preferRelativeResize="0"/>
          <p:nvPr/>
        </p:nvPicPr>
        <p:blipFill rotWithShape="1">
          <a:blip r:embed="rId3">
            <a:alphaModFix/>
          </a:blip>
          <a:srcRect/>
          <a:stretch/>
        </p:blipFill>
        <p:spPr>
          <a:xfrm>
            <a:off x="502065" y="3841750"/>
            <a:ext cx="869535" cy="628650"/>
          </a:xfrm>
          <a:prstGeom prst="rect">
            <a:avLst/>
          </a:prstGeom>
          <a:noFill/>
          <a:ln>
            <a:noFill/>
          </a:ln>
        </p:spPr>
      </p:pic>
      <p:sp>
        <p:nvSpPr>
          <p:cNvPr id="22" name="Google Shape;22;p31"/>
          <p:cNvSpPr/>
          <p:nvPr/>
        </p:nvSpPr>
        <p:spPr>
          <a:xfrm>
            <a:off x="1697445" y="3752495"/>
            <a:ext cx="2202419" cy="779487"/>
          </a:xfrm>
          <a:prstGeom prst="roundRect">
            <a:avLst>
              <a:gd name="adj" fmla="val 20191"/>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3" name="Google Shape;23;p31"/>
          <p:cNvSpPr/>
          <p:nvPr/>
        </p:nvSpPr>
        <p:spPr>
          <a:xfrm>
            <a:off x="495300" y="4702175"/>
            <a:ext cx="4457700" cy="352852"/>
          </a:xfrm>
          <a:prstGeom prst="roundRect">
            <a:avLst>
              <a:gd name="adj" fmla="val 0"/>
            </a:avLst>
          </a:prstGeom>
          <a:solidFill>
            <a:srgbClr val="FFFFFF"/>
          </a:solid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s-ES" sz="800" b="0" i="0" u="none" strike="noStrike" cap="none" dirty="0">
                <a:solidFill>
                  <a:srgbClr val="2D2D2D"/>
                </a:solidFill>
                <a:latin typeface="Calibri"/>
                <a:ea typeface="Calibri"/>
                <a:cs typeface="Calibri"/>
                <a:sym typeface="Calibri"/>
              </a:rPr>
              <a:t>La marca “CDC” pertenece al Departamento de Salud y Servicios Humanos de EE. UU y se usa con permiso.</a:t>
            </a:r>
            <a:endParaRPr lang="es-E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ES" sz="800" b="0" i="0" u="none" strike="noStrike" cap="none" dirty="0">
                <a:solidFill>
                  <a:srgbClr val="2D2D2D"/>
                </a:solidFill>
                <a:latin typeface="Calibri"/>
                <a:ea typeface="Calibri"/>
                <a:cs typeface="Calibri"/>
                <a:sym typeface="Calibri"/>
              </a:rPr>
              <a:t>El uso de este logo no implica la aprobación por parte de HHS o CDC de ningún producto, servicio o empresa en particular.</a:t>
            </a:r>
            <a:endParaRPr lang="es-ES" sz="1400" b="0" i="0" u="none" strike="noStrike" cap="none" dirty="0">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LOSING">
  <p:cSld name="1_CLOSING">
    <p:bg>
      <p:bgPr>
        <a:solidFill>
          <a:schemeClr val="lt2"/>
        </a:solidFill>
        <a:effectLst/>
      </p:bgPr>
    </p:bg>
    <p:spTree>
      <p:nvGrpSpPr>
        <p:cNvPr id="1" name="Shape 116"/>
        <p:cNvGrpSpPr/>
        <p:nvPr/>
      </p:nvGrpSpPr>
      <p:grpSpPr>
        <a:xfrm>
          <a:off x="0" y="0"/>
          <a:ext cx="0" cy="0"/>
          <a:chOff x="0" y="0"/>
          <a:chExt cx="0" cy="0"/>
        </a:xfrm>
      </p:grpSpPr>
      <p:pic>
        <p:nvPicPr>
          <p:cNvPr id="117" name="Google Shape;117;p40"/>
          <p:cNvPicPr preferRelativeResize="0"/>
          <p:nvPr/>
        </p:nvPicPr>
        <p:blipFill rotWithShape="1">
          <a:blip r:embed="rId2">
            <a:alphaModFix/>
          </a:blip>
          <a:srcRect b="18140"/>
          <a:stretch/>
        </p:blipFill>
        <p:spPr>
          <a:xfrm>
            <a:off x="1956" y="4251554"/>
            <a:ext cx="9144000" cy="883169"/>
          </a:xfrm>
          <a:prstGeom prst="rect">
            <a:avLst/>
          </a:prstGeom>
          <a:noFill/>
          <a:ln>
            <a:noFill/>
          </a:ln>
        </p:spPr>
      </p:pic>
      <p:sp>
        <p:nvSpPr>
          <p:cNvPr id="118" name="Google Shape;118;p40"/>
          <p:cNvSpPr txBox="1"/>
          <p:nvPr/>
        </p:nvSpPr>
        <p:spPr>
          <a:xfrm>
            <a:off x="127218" y="2746824"/>
            <a:ext cx="6639341"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dirty="0">
                <a:solidFill>
                  <a:srgbClr val="2D2D2D"/>
                </a:solidFill>
                <a:latin typeface="Calibri"/>
                <a:ea typeface="Calibri"/>
                <a:cs typeface="Calibri"/>
                <a:sym typeface="Calibri"/>
              </a:rPr>
              <a:t>Para obtener más información, contacte con CDC</a:t>
            </a: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1-800-CDC-INFO (232-4636)</a:t>
            </a: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TTY:  1-888-232-6348    www.cdc.gov</a:t>
            </a:r>
            <a:br>
              <a:rPr lang="es-ES" sz="1200" b="0" i="0" u="none" strike="noStrike" cap="none" dirty="0">
                <a:solidFill>
                  <a:srgbClr val="2D2D2D"/>
                </a:solidFill>
                <a:latin typeface="Calibri"/>
                <a:ea typeface="Calibri"/>
                <a:cs typeface="Calibri"/>
                <a:sym typeface="Calibri"/>
              </a:rPr>
            </a:br>
            <a:br>
              <a:rPr lang="es-ES" sz="1200" b="0" i="0" u="none" strike="noStrike" cap="none" dirty="0">
                <a:solidFill>
                  <a:srgbClr val="2D2D2D"/>
                </a:solidFill>
                <a:latin typeface="Calibri"/>
                <a:ea typeface="Calibri"/>
                <a:cs typeface="Calibri"/>
                <a:sym typeface="Calibri"/>
              </a:rPr>
            </a:b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Los resultados y conclusiones de este informe corresponden a sus autores y no necesariamente representan la postura oficial de los Centros de Control y Prevención de Enfermedades.</a:t>
            </a:r>
            <a:endParaRPr lang="es-ES" sz="1400" b="0" i="0" u="none" strike="noStrike" cap="none" dirty="0">
              <a:solidFill>
                <a:srgbClr val="000000"/>
              </a:solidFill>
              <a:latin typeface="Arial"/>
              <a:ea typeface="Arial"/>
              <a:cs typeface="Arial"/>
              <a:sym typeface="Arial"/>
            </a:endParaRPr>
          </a:p>
        </p:txBody>
      </p:sp>
      <p:pic>
        <p:nvPicPr>
          <p:cNvPr id="119" name="Google Shape;119;p40" descr="Logos of the U.S. Department of Health and Human Services and the Centers for Disease Control and Prevention." title="Logos"/>
          <p:cNvPicPr preferRelativeResize="0"/>
          <p:nvPr/>
        </p:nvPicPr>
        <p:blipFill rotWithShape="1">
          <a:blip r:embed="rId3">
            <a:alphaModFix/>
          </a:blip>
          <a:srcRect/>
          <a:stretch/>
        </p:blipFill>
        <p:spPr>
          <a:xfrm>
            <a:off x="0" y="4246855"/>
            <a:ext cx="9144000" cy="887868"/>
          </a:xfrm>
          <a:prstGeom prst="rect">
            <a:avLst/>
          </a:prstGeom>
          <a:noFill/>
          <a:ln>
            <a:noFill/>
          </a:ln>
        </p:spPr>
      </p:pic>
      <p:grpSp>
        <p:nvGrpSpPr>
          <p:cNvPr id="120" name="Google Shape;120;p40"/>
          <p:cNvGrpSpPr/>
          <p:nvPr/>
        </p:nvGrpSpPr>
        <p:grpSpPr>
          <a:xfrm>
            <a:off x="0" y="4246855"/>
            <a:ext cx="9144000" cy="887868"/>
            <a:chOff x="0" y="-11827"/>
            <a:chExt cx="9144000" cy="170018"/>
          </a:xfrm>
        </p:grpSpPr>
        <p:sp>
          <p:nvSpPr>
            <p:cNvPr id="121" name="Google Shape;121;p40"/>
            <p:cNvSpPr/>
            <p:nvPr/>
          </p:nvSpPr>
          <p:spPr>
            <a:xfrm>
              <a:off x="0" y="-11827"/>
              <a:ext cx="522365" cy="170018"/>
            </a:xfrm>
            <a:custGeom>
              <a:avLst/>
              <a:gdLst/>
              <a:ahLst/>
              <a:cxnLst/>
              <a:rect l="l" t="t" r="r" b="b"/>
              <a:pathLst>
                <a:path w="1047115" h="1413510" extrusionOk="0">
                  <a:moveTo>
                    <a:pt x="1046875" y="0"/>
                  </a:moveTo>
                  <a:lnTo>
                    <a:pt x="0" y="0"/>
                  </a:lnTo>
                  <a:lnTo>
                    <a:pt x="0" y="1412925"/>
                  </a:lnTo>
                  <a:lnTo>
                    <a:pt x="869393" y="1412925"/>
                  </a:lnTo>
                  <a:lnTo>
                    <a:pt x="1046875" y="0"/>
                  </a:lnTo>
                  <a:close/>
                </a:path>
              </a:pathLst>
            </a:custGeom>
            <a:solidFill>
              <a:srgbClr val="10306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2" name="Google Shape;122;p40"/>
            <p:cNvSpPr/>
            <p:nvPr/>
          </p:nvSpPr>
          <p:spPr>
            <a:xfrm>
              <a:off x="340051" y="-11827"/>
              <a:ext cx="863535" cy="170018"/>
            </a:xfrm>
            <a:custGeom>
              <a:avLst/>
              <a:gdLst/>
              <a:ahLst/>
              <a:cxnLst/>
              <a:rect l="l" t="t" r="r" b="b"/>
              <a:pathLst>
                <a:path w="1731010" h="1413510" extrusionOk="0">
                  <a:moveTo>
                    <a:pt x="1730918" y="0"/>
                  </a:moveTo>
                  <a:lnTo>
                    <a:pt x="179633" y="0"/>
                  </a:lnTo>
                  <a:lnTo>
                    <a:pt x="0" y="1412925"/>
                  </a:lnTo>
                  <a:lnTo>
                    <a:pt x="1296345" y="1412925"/>
                  </a:lnTo>
                  <a:lnTo>
                    <a:pt x="1730918" y="0"/>
                  </a:lnTo>
                  <a:close/>
                </a:path>
              </a:pathLst>
            </a:custGeom>
            <a:solidFill>
              <a:srgbClr val="1D56B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3" name="Google Shape;123;p40"/>
            <p:cNvSpPr/>
            <p:nvPr/>
          </p:nvSpPr>
          <p:spPr>
            <a:xfrm>
              <a:off x="878274" y="-11827"/>
              <a:ext cx="1343452" cy="170018"/>
            </a:xfrm>
            <a:custGeom>
              <a:avLst/>
              <a:gdLst/>
              <a:ahLst/>
              <a:cxnLst/>
              <a:rect l="l" t="t" r="r" b="b"/>
              <a:pathLst>
                <a:path w="2693035" h="1413510" extrusionOk="0">
                  <a:moveTo>
                    <a:pt x="2692774" y="0"/>
                  </a:moveTo>
                  <a:lnTo>
                    <a:pt x="435654" y="0"/>
                  </a:lnTo>
                  <a:lnTo>
                    <a:pt x="0" y="1412925"/>
                  </a:lnTo>
                  <a:lnTo>
                    <a:pt x="1878492" y="1412925"/>
                  </a:lnTo>
                  <a:lnTo>
                    <a:pt x="2692774" y="0"/>
                  </a:lnTo>
                  <a:close/>
                </a:path>
              </a:pathLst>
            </a:custGeom>
            <a:solidFill>
              <a:srgbClr val="10306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4" name="Google Shape;124;p40"/>
            <p:cNvSpPr/>
            <p:nvPr/>
          </p:nvSpPr>
          <p:spPr>
            <a:xfrm>
              <a:off x="1654598" y="-11827"/>
              <a:ext cx="1362458" cy="170018"/>
            </a:xfrm>
            <a:custGeom>
              <a:avLst/>
              <a:gdLst/>
              <a:ahLst/>
              <a:cxnLst/>
              <a:rect l="l" t="t" r="r" b="b"/>
              <a:pathLst>
                <a:path w="2731134" h="1413510" extrusionOk="0">
                  <a:moveTo>
                    <a:pt x="2730969" y="0"/>
                  </a:moveTo>
                  <a:lnTo>
                    <a:pt x="816445" y="0"/>
                  </a:lnTo>
                  <a:lnTo>
                    <a:pt x="0" y="1412925"/>
                  </a:lnTo>
                  <a:lnTo>
                    <a:pt x="1593978" y="1412925"/>
                  </a:lnTo>
                  <a:lnTo>
                    <a:pt x="2730969" y="0"/>
                  </a:lnTo>
                  <a:close/>
                </a:path>
              </a:pathLst>
            </a:custGeom>
            <a:solidFill>
              <a:srgbClr val="1E5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5" name="Google Shape;125;p40"/>
            <p:cNvSpPr/>
            <p:nvPr/>
          </p:nvSpPr>
          <p:spPr>
            <a:xfrm>
              <a:off x="2304805" y="-11827"/>
              <a:ext cx="937659" cy="170018"/>
            </a:xfrm>
            <a:custGeom>
              <a:avLst/>
              <a:gdLst/>
              <a:ahLst/>
              <a:cxnLst/>
              <a:rect l="l" t="t" r="r" b="b"/>
              <a:pathLst>
                <a:path w="1879600" h="1413510" extrusionOk="0">
                  <a:moveTo>
                    <a:pt x="1879368" y="0"/>
                  </a:moveTo>
                  <a:lnTo>
                    <a:pt x="1140221" y="0"/>
                  </a:lnTo>
                  <a:lnTo>
                    <a:pt x="0" y="1412925"/>
                  </a:lnTo>
                  <a:lnTo>
                    <a:pt x="621900" y="1412925"/>
                  </a:lnTo>
                  <a:lnTo>
                    <a:pt x="1879368" y="0"/>
                  </a:lnTo>
                  <a:close/>
                </a:path>
              </a:pathLst>
            </a:custGeom>
            <a:solidFill>
              <a:srgbClr val="17468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6" name="Google Shape;126;p40"/>
            <p:cNvSpPr/>
            <p:nvPr/>
          </p:nvSpPr>
          <p:spPr>
            <a:xfrm>
              <a:off x="2554809" y="-11827"/>
              <a:ext cx="2483849" cy="170018"/>
            </a:xfrm>
            <a:custGeom>
              <a:avLst/>
              <a:gdLst/>
              <a:ahLst/>
              <a:cxnLst/>
              <a:rect l="l" t="t" r="r" b="b"/>
              <a:pathLst>
                <a:path w="4979034" h="1413510" extrusionOk="0">
                  <a:moveTo>
                    <a:pt x="4978576" y="0"/>
                  </a:moveTo>
                  <a:lnTo>
                    <a:pt x="1262846" y="0"/>
                  </a:lnTo>
                  <a:lnTo>
                    <a:pt x="0" y="1412925"/>
                  </a:lnTo>
                  <a:lnTo>
                    <a:pt x="3093828" y="1412925"/>
                  </a:lnTo>
                  <a:lnTo>
                    <a:pt x="4978576" y="0"/>
                  </a:lnTo>
                  <a:close/>
                </a:path>
              </a:pathLst>
            </a:custGeom>
            <a:solidFill>
              <a:srgbClr val="1E5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7" name="Google Shape;127;p40"/>
            <p:cNvSpPr/>
            <p:nvPr/>
          </p:nvSpPr>
          <p:spPr>
            <a:xfrm>
              <a:off x="3835845" y="-11827"/>
              <a:ext cx="1915234" cy="170018"/>
            </a:xfrm>
            <a:custGeom>
              <a:avLst/>
              <a:gdLst/>
              <a:ahLst/>
              <a:cxnLst/>
              <a:rect l="l" t="t" r="r" b="b"/>
              <a:pathLst>
                <a:path w="3839209" h="1413510" extrusionOk="0">
                  <a:moveTo>
                    <a:pt x="3838727" y="0"/>
                  </a:moveTo>
                  <a:lnTo>
                    <a:pt x="1891189" y="0"/>
                  </a:lnTo>
                  <a:lnTo>
                    <a:pt x="0" y="1412925"/>
                  </a:lnTo>
                  <a:lnTo>
                    <a:pt x="1625414" y="1412925"/>
                  </a:lnTo>
                  <a:lnTo>
                    <a:pt x="3838727" y="0"/>
                  </a:lnTo>
                  <a:close/>
                </a:path>
              </a:pathLst>
            </a:custGeom>
            <a:solidFill>
              <a:srgbClr val="536DB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128" name="Google Shape;128;p40"/>
            <p:cNvSpPr/>
            <p:nvPr/>
          </p:nvSpPr>
          <p:spPr>
            <a:xfrm>
              <a:off x="4458868" y="-11827"/>
              <a:ext cx="4685132" cy="170018"/>
            </a:xfrm>
            <a:custGeom>
              <a:avLst/>
              <a:gdLst/>
              <a:ahLst/>
              <a:cxnLst/>
              <a:rect l="l" t="t" r="r" b="b"/>
              <a:pathLst>
                <a:path w="9391650" h="1413510" extrusionOk="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pic>
        <p:nvPicPr>
          <p:cNvPr id="129" name="Google Shape;129;p40"/>
          <p:cNvPicPr preferRelativeResize="0"/>
          <p:nvPr/>
        </p:nvPicPr>
        <p:blipFill rotWithShape="1">
          <a:blip r:embed="rId4">
            <a:alphaModFix/>
          </a:blip>
          <a:srcRect/>
          <a:stretch/>
        </p:blipFill>
        <p:spPr>
          <a:xfrm>
            <a:off x="0" y="0"/>
            <a:ext cx="9144000" cy="2543820"/>
          </a:xfrm>
          <a:prstGeom prst="rect">
            <a:avLst/>
          </a:prstGeom>
          <a:noFill/>
          <a:ln>
            <a:noFill/>
          </a:ln>
        </p:spPr>
      </p:pic>
      <p:pic>
        <p:nvPicPr>
          <p:cNvPr id="130" name="Google Shape;130;p40" descr="A picture containing food&#10;&#10;Description automatically generated"/>
          <p:cNvPicPr preferRelativeResize="0"/>
          <p:nvPr/>
        </p:nvPicPr>
        <p:blipFill rotWithShape="1">
          <a:blip r:embed="rId5">
            <a:alphaModFix/>
          </a:blip>
          <a:srcRect r="3762" b="19294"/>
          <a:stretch/>
        </p:blipFill>
        <p:spPr>
          <a:xfrm>
            <a:off x="6066692" y="4354414"/>
            <a:ext cx="842588" cy="510860"/>
          </a:xfrm>
          <a:prstGeom prst="rect">
            <a:avLst/>
          </a:prstGeom>
          <a:noFill/>
          <a:ln>
            <a:noFill/>
          </a:ln>
        </p:spPr>
      </p:pic>
      <p:pic>
        <p:nvPicPr>
          <p:cNvPr id="131" name="Google Shape;131;p40"/>
          <p:cNvPicPr preferRelativeResize="0"/>
          <p:nvPr/>
        </p:nvPicPr>
        <p:blipFill rotWithShape="1">
          <a:blip r:embed="rId6">
            <a:alphaModFix/>
          </a:blip>
          <a:srcRect/>
          <a:stretch/>
        </p:blipFill>
        <p:spPr>
          <a:xfrm>
            <a:off x="6068631" y="4866336"/>
            <a:ext cx="875574" cy="121925"/>
          </a:xfrm>
          <a:prstGeom prst="rect">
            <a:avLst/>
          </a:prstGeom>
          <a:noFill/>
          <a:ln>
            <a:noFill/>
          </a:ln>
        </p:spPr>
      </p:pic>
      <p:sp>
        <p:nvSpPr>
          <p:cNvPr id="132" name="Google Shape;132;p40"/>
          <p:cNvSpPr/>
          <p:nvPr/>
        </p:nvSpPr>
        <p:spPr>
          <a:xfrm>
            <a:off x="7404921" y="4409128"/>
            <a:ext cx="1591642" cy="563319"/>
          </a:xfrm>
          <a:prstGeom prst="roundRect">
            <a:avLst>
              <a:gd name="adj" fmla="val 20191"/>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TA SLIDE">
  <p:cSld name="DATA SLIDE">
    <p:bg>
      <p:bgPr>
        <a:solidFill>
          <a:schemeClr val="lt2"/>
        </a:solidFill>
        <a:effectLst/>
      </p:bgPr>
    </p:bg>
    <p:spTree>
      <p:nvGrpSpPr>
        <p:cNvPr id="1" name="Shape 24"/>
        <p:cNvGrpSpPr/>
        <p:nvPr/>
      </p:nvGrpSpPr>
      <p:grpSpPr>
        <a:xfrm>
          <a:off x="0" y="0"/>
          <a:ext cx="0" cy="0"/>
          <a:chOff x="0" y="0"/>
          <a:chExt cx="0" cy="0"/>
        </a:xfrm>
      </p:grpSpPr>
      <p:sp>
        <p:nvSpPr>
          <p:cNvPr id="25" name="Google Shape;25;p32"/>
          <p:cNvSpPr/>
          <p:nvPr/>
        </p:nvSpPr>
        <p:spPr>
          <a:xfrm>
            <a:off x="6082666" y="5045515"/>
            <a:ext cx="603083" cy="91188"/>
          </a:xfrm>
          <a:prstGeom prst="rect">
            <a:avLst/>
          </a:prstGeom>
          <a:solidFill>
            <a:srgbClr val="B0151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26" name="Google Shape;26;p32"/>
          <p:cNvSpPr/>
          <p:nvPr/>
        </p:nvSpPr>
        <p:spPr>
          <a:xfrm>
            <a:off x="6677884" y="5045515"/>
            <a:ext cx="603083" cy="91188"/>
          </a:xfrm>
          <a:prstGeom prst="rect">
            <a:avLst/>
          </a:prstGeom>
          <a:solidFill>
            <a:srgbClr val="FBAB18"/>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27" name="Google Shape;27;p32"/>
          <p:cNvSpPr/>
          <p:nvPr/>
        </p:nvSpPr>
        <p:spPr>
          <a:xfrm>
            <a:off x="7280966" y="5045515"/>
            <a:ext cx="603574" cy="91188"/>
          </a:xfrm>
          <a:prstGeom prst="rect">
            <a:avLst/>
          </a:prstGeom>
          <a:solidFill>
            <a:srgbClr val="292B6E"/>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28" name="Google Shape;28;p32"/>
          <p:cNvSpPr/>
          <p:nvPr/>
        </p:nvSpPr>
        <p:spPr>
          <a:xfrm>
            <a:off x="7870697" y="5045515"/>
            <a:ext cx="1273303" cy="91188"/>
          </a:xfrm>
          <a:prstGeom prst="rect">
            <a:avLst/>
          </a:prstGeom>
          <a:solidFill>
            <a:srgbClr val="4656A6"/>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29" name="Google Shape;29;p32"/>
          <p:cNvSpPr/>
          <p:nvPr/>
        </p:nvSpPr>
        <p:spPr>
          <a:xfrm>
            <a:off x="0" y="5045515"/>
            <a:ext cx="5679249" cy="91188"/>
          </a:xfrm>
          <a:prstGeom prst="rect">
            <a:avLst/>
          </a:prstGeom>
          <a:solidFill>
            <a:srgbClr val="17468F"/>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30" name="Google Shape;30;p32"/>
          <p:cNvSpPr/>
          <p:nvPr/>
        </p:nvSpPr>
        <p:spPr>
          <a:xfrm>
            <a:off x="5481058" y="5045515"/>
            <a:ext cx="603083" cy="91188"/>
          </a:xfrm>
          <a:prstGeom prst="rect">
            <a:avLst/>
          </a:prstGeom>
          <a:solidFill>
            <a:srgbClr val="55BF8B"/>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31" name="Google Shape;31;p32"/>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2800" b="1" i="0" u="none" strike="noStrike" cap="none">
                <a:solidFill>
                  <a:srgbClr val="006A7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32" name="Google Shape;32;p32"/>
          <p:cNvSpPr txBox="1">
            <a:spLocks noGrp="1"/>
          </p:cNvSpPr>
          <p:nvPr>
            <p:ph type="body" idx="1"/>
          </p:nvPr>
        </p:nvSpPr>
        <p:spPr>
          <a:xfrm>
            <a:off x="457200" y="1158875"/>
            <a:ext cx="8229600" cy="3341688"/>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rgbClr val="005DAA"/>
              </a:buClr>
              <a:buSzPts val="2000"/>
              <a:buFont typeface="Noto Sans Symbols"/>
              <a:buChar char="▪"/>
              <a:defRPr sz="2000">
                <a:solidFill>
                  <a:srgbClr val="2D2D2D"/>
                </a:solidFill>
              </a:defRPr>
            </a:lvl1pPr>
            <a:lvl2pPr marL="914400" lvl="1" indent="-355600" algn="l">
              <a:spcBef>
                <a:spcPts val="400"/>
              </a:spcBef>
              <a:spcAft>
                <a:spcPts val="0"/>
              </a:spcAft>
              <a:buClr>
                <a:srgbClr val="532E63"/>
              </a:buClr>
              <a:buSzPts val="2000"/>
              <a:buChar char="–"/>
              <a:defRPr sz="2000">
                <a:solidFill>
                  <a:srgbClr val="2D2D2D"/>
                </a:solidFill>
              </a:defRPr>
            </a:lvl2pPr>
            <a:lvl3pPr marL="1371600" lvl="2" indent="-355600" algn="l">
              <a:spcBef>
                <a:spcPts val="400"/>
              </a:spcBef>
              <a:spcAft>
                <a:spcPts val="0"/>
              </a:spcAft>
              <a:buClr>
                <a:srgbClr val="9A3B26"/>
              </a:buClr>
              <a:buSzPts val="2000"/>
              <a:buChar char="•"/>
              <a:defRPr sz="2000">
                <a:solidFill>
                  <a:srgbClr val="2D2D2D"/>
                </a:solidFill>
              </a:defRPr>
            </a:lvl3pPr>
            <a:lvl4pPr marL="1828800" lvl="3" indent="-355600" algn="l">
              <a:spcBef>
                <a:spcPts val="400"/>
              </a:spcBef>
              <a:spcAft>
                <a:spcPts val="0"/>
              </a:spcAft>
              <a:buClr>
                <a:srgbClr val="5F5F5F"/>
              </a:buClr>
              <a:buSzPts val="2000"/>
              <a:buChar char="–"/>
              <a:defRPr sz="2000">
                <a:solidFill>
                  <a:srgbClr val="5F5F5F"/>
                </a:solidFill>
              </a:defRPr>
            </a:lvl4pPr>
            <a:lvl5pPr marL="2286000" lvl="4" indent="-355600" algn="l">
              <a:spcBef>
                <a:spcPts val="400"/>
              </a:spcBef>
              <a:spcAft>
                <a:spcPts val="0"/>
              </a:spcAft>
              <a:buClr>
                <a:srgbClr val="5F5F5F"/>
              </a:buClr>
              <a:buSzPts val="2000"/>
              <a:buChar char="»"/>
              <a:defRPr sz="2000">
                <a:solidFill>
                  <a:srgbClr val="5F5F5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3" name="Google Shape;33;p32"/>
          <p:cNvGrpSpPr/>
          <p:nvPr/>
        </p:nvGrpSpPr>
        <p:grpSpPr>
          <a:xfrm>
            <a:off x="0" y="1"/>
            <a:ext cx="267157" cy="895570"/>
            <a:chOff x="2721769" y="2050256"/>
            <a:chExt cx="442912" cy="1469660"/>
          </a:xfrm>
        </p:grpSpPr>
        <p:sp>
          <p:nvSpPr>
            <p:cNvPr id="34" name="Google Shape;34;p32"/>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35" name="Google Shape;35;p32"/>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36" name="Google Shape;36;p32"/>
          <p:cNvSpPr/>
          <p:nvPr/>
        </p:nvSpPr>
        <p:spPr>
          <a:xfrm>
            <a:off x="914400" y="4424667"/>
            <a:ext cx="1404530" cy="497096"/>
          </a:xfrm>
          <a:prstGeom prst="roundRect">
            <a:avLst>
              <a:gd name="adj" fmla="val 20191"/>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pic>
        <p:nvPicPr>
          <p:cNvPr id="37" name="Google Shape;37;p32" descr="A picture containing food&#10;&#10;Description automatically generated"/>
          <p:cNvPicPr preferRelativeResize="0"/>
          <p:nvPr/>
        </p:nvPicPr>
        <p:blipFill rotWithShape="1">
          <a:blip r:embed="rId3">
            <a:alphaModFix/>
          </a:blip>
          <a:srcRect/>
          <a:stretch/>
        </p:blipFill>
        <p:spPr>
          <a:xfrm>
            <a:off x="251010" y="4493208"/>
            <a:ext cx="510990" cy="369432"/>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lt2"/>
        </a:solidFill>
        <a:effectLst/>
      </p:bgPr>
    </p:bg>
    <p:spTree>
      <p:nvGrpSpPr>
        <p:cNvPr id="1" name="Shape 38"/>
        <p:cNvGrpSpPr/>
        <p:nvPr/>
      </p:nvGrpSpPr>
      <p:grpSpPr>
        <a:xfrm>
          <a:off x="0" y="0"/>
          <a:ext cx="0" cy="0"/>
          <a:chOff x="0" y="0"/>
          <a:chExt cx="0" cy="0"/>
        </a:xfrm>
      </p:grpSpPr>
      <p:pic>
        <p:nvPicPr>
          <p:cNvPr id="39" name="Google Shape;39;p33"/>
          <p:cNvPicPr preferRelativeResize="0"/>
          <p:nvPr/>
        </p:nvPicPr>
        <p:blipFill rotWithShape="1">
          <a:blip r:embed="rId2">
            <a:alphaModFix/>
          </a:blip>
          <a:srcRect b="18140"/>
          <a:stretch/>
        </p:blipFill>
        <p:spPr>
          <a:xfrm>
            <a:off x="1956" y="4251554"/>
            <a:ext cx="9144000" cy="883169"/>
          </a:xfrm>
          <a:prstGeom prst="rect">
            <a:avLst/>
          </a:prstGeom>
          <a:noFill/>
          <a:ln>
            <a:noFill/>
          </a:ln>
        </p:spPr>
      </p:pic>
      <p:sp>
        <p:nvSpPr>
          <p:cNvPr id="40" name="Google Shape;40;p33"/>
          <p:cNvSpPr txBox="1"/>
          <p:nvPr/>
        </p:nvSpPr>
        <p:spPr>
          <a:xfrm>
            <a:off x="127218" y="2746824"/>
            <a:ext cx="6639341"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dirty="0">
                <a:solidFill>
                  <a:srgbClr val="2D2D2D"/>
                </a:solidFill>
                <a:latin typeface="Calibri"/>
                <a:ea typeface="Calibri"/>
                <a:cs typeface="Calibri"/>
                <a:sym typeface="Calibri"/>
              </a:rPr>
              <a:t>Para obtener más información, contacte con CDC</a:t>
            </a: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1-800-CDC-INFO (232-4636)</a:t>
            </a: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TTY:  1-888-232-6348    www.cdc.gov</a:t>
            </a:r>
            <a:br>
              <a:rPr lang="es-ES" sz="1200" b="0" i="0" u="none" strike="noStrike" cap="none" dirty="0">
                <a:solidFill>
                  <a:srgbClr val="2D2D2D"/>
                </a:solidFill>
                <a:latin typeface="Calibri"/>
                <a:ea typeface="Calibri"/>
                <a:cs typeface="Calibri"/>
                <a:sym typeface="Calibri"/>
              </a:rPr>
            </a:br>
            <a:br>
              <a:rPr lang="es-ES" sz="1200" b="0" i="0" u="none" strike="noStrike" cap="none" dirty="0">
                <a:solidFill>
                  <a:srgbClr val="2D2D2D"/>
                </a:solidFill>
                <a:latin typeface="Calibri"/>
                <a:ea typeface="Calibri"/>
                <a:cs typeface="Calibri"/>
                <a:sym typeface="Calibri"/>
              </a:rPr>
            </a:br>
            <a:br>
              <a:rPr lang="es-ES" sz="1200" b="0" i="0" u="none" strike="noStrike" cap="none" dirty="0">
                <a:solidFill>
                  <a:srgbClr val="2D2D2D"/>
                </a:solidFill>
                <a:latin typeface="Calibri"/>
                <a:ea typeface="Calibri"/>
                <a:cs typeface="Calibri"/>
                <a:sym typeface="Calibri"/>
              </a:rPr>
            </a:br>
            <a:r>
              <a:rPr lang="es-ES" sz="1200" b="0" i="0" u="none" strike="noStrike" cap="none" dirty="0">
                <a:solidFill>
                  <a:srgbClr val="2D2D2D"/>
                </a:solidFill>
                <a:latin typeface="Calibri"/>
                <a:ea typeface="Calibri"/>
                <a:cs typeface="Calibri"/>
                <a:sym typeface="Calibri"/>
              </a:rPr>
              <a:t>Los resultados y conclusiones de este informe corresponden a sus autores y no necesariamente representan la postura oficial de los Centros de Control y Prevención de Enfermedades.</a:t>
            </a:r>
            <a:endParaRPr lang="es-ES" sz="1400" b="0" i="0" u="none" strike="noStrike" cap="none" dirty="0">
              <a:solidFill>
                <a:srgbClr val="000000"/>
              </a:solidFill>
              <a:latin typeface="Arial"/>
              <a:ea typeface="Arial"/>
              <a:cs typeface="Arial"/>
              <a:sym typeface="Arial"/>
            </a:endParaRPr>
          </a:p>
        </p:txBody>
      </p:sp>
      <p:pic>
        <p:nvPicPr>
          <p:cNvPr id="41" name="Google Shape;41;p33" descr="Logos of the U.S. Department of Health and Human Services and the Centers for Disease Control and Prevention." title="Logos"/>
          <p:cNvPicPr preferRelativeResize="0"/>
          <p:nvPr/>
        </p:nvPicPr>
        <p:blipFill rotWithShape="1">
          <a:blip r:embed="rId3">
            <a:alphaModFix/>
          </a:blip>
          <a:srcRect/>
          <a:stretch/>
        </p:blipFill>
        <p:spPr>
          <a:xfrm>
            <a:off x="0" y="4246855"/>
            <a:ext cx="9144000" cy="887868"/>
          </a:xfrm>
          <a:prstGeom prst="rect">
            <a:avLst/>
          </a:prstGeom>
          <a:noFill/>
          <a:ln>
            <a:noFill/>
          </a:ln>
        </p:spPr>
      </p:pic>
      <p:grpSp>
        <p:nvGrpSpPr>
          <p:cNvPr id="42" name="Google Shape;42;p33"/>
          <p:cNvGrpSpPr/>
          <p:nvPr/>
        </p:nvGrpSpPr>
        <p:grpSpPr>
          <a:xfrm>
            <a:off x="0" y="4246855"/>
            <a:ext cx="9144000" cy="887868"/>
            <a:chOff x="0" y="-11827"/>
            <a:chExt cx="9144000" cy="170018"/>
          </a:xfrm>
        </p:grpSpPr>
        <p:sp>
          <p:nvSpPr>
            <p:cNvPr id="43" name="Google Shape;43;p33"/>
            <p:cNvSpPr/>
            <p:nvPr/>
          </p:nvSpPr>
          <p:spPr>
            <a:xfrm>
              <a:off x="0" y="-11827"/>
              <a:ext cx="522365" cy="170018"/>
            </a:xfrm>
            <a:custGeom>
              <a:avLst/>
              <a:gdLst/>
              <a:ahLst/>
              <a:cxnLst/>
              <a:rect l="l" t="t" r="r" b="b"/>
              <a:pathLst>
                <a:path w="1047115" h="1413510" extrusionOk="0">
                  <a:moveTo>
                    <a:pt x="1046875" y="0"/>
                  </a:moveTo>
                  <a:lnTo>
                    <a:pt x="0" y="0"/>
                  </a:lnTo>
                  <a:lnTo>
                    <a:pt x="0" y="1412925"/>
                  </a:lnTo>
                  <a:lnTo>
                    <a:pt x="869393" y="1412925"/>
                  </a:lnTo>
                  <a:lnTo>
                    <a:pt x="1046875" y="0"/>
                  </a:lnTo>
                  <a:close/>
                </a:path>
              </a:pathLst>
            </a:custGeom>
            <a:solidFill>
              <a:srgbClr val="10306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4" name="Google Shape;44;p33"/>
            <p:cNvSpPr/>
            <p:nvPr/>
          </p:nvSpPr>
          <p:spPr>
            <a:xfrm>
              <a:off x="340051" y="-11827"/>
              <a:ext cx="863535" cy="170018"/>
            </a:xfrm>
            <a:custGeom>
              <a:avLst/>
              <a:gdLst/>
              <a:ahLst/>
              <a:cxnLst/>
              <a:rect l="l" t="t" r="r" b="b"/>
              <a:pathLst>
                <a:path w="1731010" h="1413510" extrusionOk="0">
                  <a:moveTo>
                    <a:pt x="1730918" y="0"/>
                  </a:moveTo>
                  <a:lnTo>
                    <a:pt x="179633" y="0"/>
                  </a:lnTo>
                  <a:lnTo>
                    <a:pt x="0" y="1412925"/>
                  </a:lnTo>
                  <a:lnTo>
                    <a:pt x="1296345" y="1412925"/>
                  </a:lnTo>
                  <a:lnTo>
                    <a:pt x="1730918" y="0"/>
                  </a:lnTo>
                  <a:close/>
                </a:path>
              </a:pathLst>
            </a:custGeom>
            <a:solidFill>
              <a:srgbClr val="1D56B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5" name="Google Shape;45;p33"/>
            <p:cNvSpPr/>
            <p:nvPr/>
          </p:nvSpPr>
          <p:spPr>
            <a:xfrm>
              <a:off x="878274" y="-11827"/>
              <a:ext cx="1343452" cy="170018"/>
            </a:xfrm>
            <a:custGeom>
              <a:avLst/>
              <a:gdLst/>
              <a:ahLst/>
              <a:cxnLst/>
              <a:rect l="l" t="t" r="r" b="b"/>
              <a:pathLst>
                <a:path w="2693035" h="1413510" extrusionOk="0">
                  <a:moveTo>
                    <a:pt x="2692774" y="0"/>
                  </a:moveTo>
                  <a:lnTo>
                    <a:pt x="435654" y="0"/>
                  </a:lnTo>
                  <a:lnTo>
                    <a:pt x="0" y="1412925"/>
                  </a:lnTo>
                  <a:lnTo>
                    <a:pt x="1878492" y="1412925"/>
                  </a:lnTo>
                  <a:lnTo>
                    <a:pt x="2692774" y="0"/>
                  </a:lnTo>
                  <a:close/>
                </a:path>
              </a:pathLst>
            </a:custGeom>
            <a:solidFill>
              <a:srgbClr val="10306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6" name="Google Shape;46;p33"/>
            <p:cNvSpPr/>
            <p:nvPr/>
          </p:nvSpPr>
          <p:spPr>
            <a:xfrm>
              <a:off x="1654598" y="-11827"/>
              <a:ext cx="1362458" cy="170018"/>
            </a:xfrm>
            <a:custGeom>
              <a:avLst/>
              <a:gdLst/>
              <a:ahLst/>
              <a:cxnLst/>
              <a:rect l="l" t="t" r="r" b="b"/>
              <a:pathLst>
                <a:path w="2731134" h="1413510" extrusionOk="0">
                  <a:moveTo>
                    <a:pt x="2730969" y="0"/>
                  </a:moveTo>
                  <a:lnTo>
                    <a:pt x="816445" y="0"/>
                  </a:lnTo>
                  <a:lnTo>
                    <a:pt x="0" y="1412925"/>
                  </a:lnTo>
                  <a:lnTo>
                    <a:pt x="1593978" y="1412925"/>
                  </a:lnTo>
                  <a:lnTo>
                    <a:pt x="2730969" y="0"/>
                  </a:lnTo>
                  <a:close/>
                </a:path>
              </a:pathLst>
            </a:custGeom>
            <a:solidFill>
              <a:srgbClr val="1E5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7" name="Google Shape;47;p33"/>
            <p:cNvSpPr/>
            <p:nvPr/>
          </p:nvSpPr>
          <p:spPr>
            <a:xfrm>
              <a:off x="2304805" y="-11827"/>
              <a:ext cx="937659" cy="170018"/>
            </a:xfrm>
            <a:custGeom>
              <a:avLst/>
              <a:gdLst/>
              <a:ahLst/>
              <a:cxnLst/>
              <a:rect l="l" t="t" r="r" b="b"/>
              <a:pathLst>
                <a:path w="1879600" h="1413510" extrusionOk="0">
                  <a:moveTo>
                    <a:pt x="1879368" y="0"/>
                  </a:moveTo>
                  <a:lnTo>
                    <a:pt x="1140221" y="0"/>
                  </a:lnTo>
                  <a:lnTo>
                    <a:pt x="0" y="1412925"/>
                  </a:lnTo>
                  <a:lnTo>
                    <a:pt x="621900" y="1412925"/>
                  </a:lnTo>
                  <a:lnTo>
                    <a:pt x="1879368" y="0"/>
                  </a:lnTo>
                  <a:close/>
                </a:path>
              </a:pathLst>
            </a:custGeom>
            <a:solidFill>
              <a:srgbClr val="17468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8" name="Google Shape;48;p33"/>
            <p:cNvSpPr/>
            <p:nvPr/>
          </p:nvSpPr>
          <p:spPr>
            <a:xfrm>
              <a:off x="2554809" y="-11827"/>
              <a:ext cx="2483849" cy="170018"/>
            </a:xfrm>
            <a:custGeom>
              <a:avLst/>
              <a:gdLst/>
              <a:ahLst/>
              <a:cxnLst/>
              <a:rect l="l" t="t" r="r" b="b"/>
              <a:pathLst>
                <a:path w="4979034" h="1413510" extrusionOk="0">
                  <a:moveTo>
                    <a:pt x="4978576" y="0"/>
                  </a:moveTo>
                  <a:lnTo>
                    <a:pt x="1262846" y="0"/>
                  </a:lnTo>
                  <a:lnTo>
                    <a:pt x="0" y="1412925"/>
                  </a:lnTo>
                  <a:lnTo>
                    <a:pt x="3093828" y="1412925"/>
                  </a:lnTo>
                  <a:lnTo>
                    <a:pt x="4978576" y="0"/>
                  </a:lnTo>
                  <a:close/>
                </a:path>
              </a:pathLst>
            </a:custGeom>
            <a:solidFill>
              <a:srgbClr val="1E59B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49" name="Google Shape;49;p33"/>
            <p:cNvSpPr/>
            <p:nvPr/>
          </p:nvSpPr>
          <p:spPr>
            <a:xfrm>
              <a:off x="3835845" y="-11827"/>
              <a:ext cx="1915234" cy="170018"/>
            </a:xfrm>
            <a:custGeom>
              <a:avLst/>
              <a:gdLst/>
              <a:ahLst/>
              <a:cxnLst/>
              <a:rect l="l" t="t" r="r" b="b"/>
              <a:pathLst>
                <a:path w="3839209" h="1413510" extrusionOk="0">
                  <a:moveTo>
                    <a:pt x="3838727" y="0"/>
                  </a:moveTo>
                  <a:lnTo>
                    <a:pt x="1891189" y="0"/>
                  </a:lnTo>
                  <a:lnTo>
                    <a:pt x="0" y="1412925"/>
                  </a:lnTo>
                  <a:lnTo>
                    <a:pt x="1625414" y="1412925"/>
                  </a:lnTo>
                  <a:lnTo>
                    <a:pt x="3838727" y="0"/>
                  </a:lnTo>
                  <a:close/>
                </a:path>
              </a:pathLst>
            </a:custGeom>
            <a:solidFill>
              <a:srgbClr val="536DB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sp>
          <p:nvSpPr>
            <p:cNvPr id="50" name="Google Shape;50;p33"/>
            <p:cNvSpPr/>
            <p:nvPr/>
          </p:nvSpPr>
          <p:spPr>
            <a:xfrm>
              <a:off x="4458868" y="-11827"/>
              <a:ext cx="4685132" cy="170018"/>
            </a:xfrm>
            <a:custGeom>
              <a:avLst/>
              <a:gdLst/>
              <a:ahLst/>
              <a:cxnLst/>
              <a:rect l="l" t="t" r="r" b="b"/>
              <a:pathLst>
                <a:path w="9391650" h="1413510" extrusionOk="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Open Sans"/>
                <a:ea typeface="Open Sans"/>
                <a:cs typeface="Open Sans"/>
                <a:sym typeface="Open Sans"/>
              </a:endParaRPr>
            </a:p>
          </p:txBody>
        </p:sp>
      </p:grpSp>
      <p:pic>
        <p:nvPicPr>
          <p:cNvPr id="51" name="Google Shape;51;p33"/>
          <p:cNvPicPr preferRelativeResize="0"/>
          <p:nvPr/>
        </p:nvPicPr>
        <p:blipFill rotWithShape="1">
          <a:blip r:embed="rId4">
            <a:alphaModFix/>
          </a:blip>
          <a:srcRect l="20615" r="19753"/>
          <a:stretch/>
        </p:blipFill>
        <p:spPr>
          <a:xfrm>
            <a:off x="5334256" y="175641"/>
            <a:ext cx="3684774" cy="3475844"/>
          </a:xfrm>
          <a:prstGeom prst="rect">
            <a:avLst/>
          </a:prstGeom>
          <a:noFill/>
          <a:ln>
            <a:noFill/>
          </a:ln>
        </p:spPr>
      </p:pic>
      <p:pic>
        <p:nvPicPr>
          <p:cNvPr id="52" name="Google Shape;52;p33" descr="A picture containing food&#10;&#10;Description automatically generated"/>
          <p:cNvPicPr preferRelativeResize="0"/>
          <p:nvPr/>
        </p:nvPicPr>
        <p:blipFill rotWithShape="1">
          <a:blip r:embed="rId5">
            <a:alphaModFix/>
          </a:blip>
          <a:srcRect r="3762" b="19294"/>
          <a:stretch/>
        </p:blipFill>
        <p:spPr>
          <a:xfrm>
            <a:off x="6066692" y="4354414"/>
            <a:ext cx="842588" cy="510860"/>
          </a:xfrm>
          <a:prstGeom prst="rect">
            <a:avLst/>
          </a:prstGeom>
          <a:noFill/>
          <a:ln>
            <a:noFill/>
          </a:ln>
        </p:spPr>
      </p:pic>
      <p:pic>
        <p:nvPicPr>
          <p:cNvPr id="53" name="Google Shape;53;p33"/>
          <p:cNvPicPr preferRelativeResize="0"/>
          <p:nvPr/>
        </p:nvPicPr>
        <p:blipFill rotWithShape="1">
          <a:blip r:embed="rId6">
            <a:alphaModFix/>
          </a:blip>
          <a:srcRect/>
          <a:stretch/>
        </p:blipFill>
        <p:spPr>
          <a:xfrm>
            <a:off x="6068631" y="4866336"/>
            <a:ext cx="875574" cy="121925"/>
          </a:xfrm>
          <a:prstGeom prst="rect">
            <a:avLst/>
          </a:prstGeom>
          <a:noFill/>
          <a:ln>
            <a:noFill/>
          </a:ln>
        </p:spPr>
      </p:pic>
      <p:sp>
        <p:nvSpPr>
          <p:cNvPr id="54" name="Google Shape;54;p33"/>
          <p:cNvSpPr/>
          <p:nvPr/>
        </p:nvSpPr>
        <p:spPr>
          <a:xfrm>
            <a:off x="7404921" y="4409128"/>
            <a:ext cx="1591642" cy="563319"/>
          </a:xfrm>
          <a:prstGeom prst="roundRect">
            <a:avLst>
              <a:gd name="adj" fmla="val 20191"/>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55"/>
        <p:cNvGrpSpPr/>
        <p:nvPr/>
      </p:nvGrpSpPr>
      <p:grpSpPr>
        <a:xfrm>
          <a:off x="0" y="0"/>
          <a:ext cx="0" cy="0"/>
          <a:chOff x="0" y="0"/>
          <a:chExt cx="0" cy="0"/>
        </a:xfrm>
      </p:grpSpPr>
      <p:sp>
        <p:nvSpPr>
          <p:cNvPr id="56" name="Google Shape;56;p34"/>
          <p:cNvSpPr/>
          <p:nvPr/>
        </p:nvSpPr>
        <p:spPr>
          <a:xfrm>
            <a:off x="0" y="0"/>
            <a:ext cx="9144000" cy="5143500"/>
          </a:xfrm>
          <a:prstGeom prst="rect">
            <a:avLst/>
          </a:prstGeom>
          <a:gradFill>
            <a:gsLst>
              <a:gs pos="0">
                <a:srgbClr val="55BF8B"/>
              </a:gs>
              <a:gs pos="96000">
                <a:srgbClr val="145E71"/>
              </a:gs>
              <a:gs pos="100000">
                <a:srgbClr val="145E71"/>
              </a:gs>
            </a:gsLst>
            <a:lin ang="12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57" name="Google Shape;57;p34"/>
          <p:cNvSpPr txBox="1">
            <a:spLocks noGrp="1"/>
          </p:cNvSpPr>
          <p:nvPr>
            <p:ph type="title"/>
          </p:nvPr>
        </p:nvSpPr>
        <p:spPr>
          <a:xfrm>
            <a:off x="685801" y="9097"/>
            <a:ext cx="8458200" cy="866834"/>
          </a:xfrm>
          <a:prstGeom prst="rect">
            <a:avLst/>
          </a:prstGeom>
          <a:noFill/>
          <a:ln>
            <a:noFill/>
          </a:ln>
        </p:spPr>
        <p:txBody>
          <a:bodyPr spcFirstLastPara="1" wrap="square" lIns="91425" tIns="45700" rIns="91425" bIns="45700" anchor="ctr" anchorCtr="0">
            <a:noAutofit/>
          </a:bodyPr>
          <a:lstStyle>
            <a:lvl1pPr marR="0" lvl="0" algn="l" rtl="0">
              <a:lnSpc>
                <a:spcPct val="107142"/>
              </a:lnSpc>
              <a:spcBef>
                <a:spcPts val="0"/>
              </a:spcBef>
              <a:spcAft>
                <a:spcPts val="0"/>
              </a:spcAft>
              <a:buSzPts val="1400"/>
              <a:buNone/>
              <a:defRPr sz="2800" b="1"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58" name="Google Shape;58;p34"/>
          <p:cNvSpPr txBox="1">
            <a:spLocks noGrp="1"/>
          </p:cNvSpPr>
          <p:nvPr>
            <p:ph type="subTitle" idx="1"/>
          </p:nvPr>
        </p:nvSpPr>
        <p:spPr>
          <a:xfrm>
            <a:off x="685801" y="1061976"/>
            <a:ext cx="7453858" cy="342900"/>
          </a:xfrm>
          <a:prstGeom prst="rect">
            <a:avLst/>
          </a:prstGeom>
          <a:noFill/>
          <a:ln>
            <a:noFill/>
          </a:ln>
        </p:spPr>
        <p:txBody>
          <a:bodyPr spcFirstLastPara="1" wrap="square" lIns="91425" tIns="45700" rIns="91425" bIns="45700" anchor="t" anchorCtr="0">
            <a:noAutofit/>
          </a:bodyPr>
          <a:lstStyle>
            <a:lvl1pPr lvl="0" algn="l">
              <a:spcBef>
                <a:spcPts val="400"/>
              </a:spcBef>
              <a:spcAft>
                <a:spcPts val="0"/>
              </a:spcAft>
              <a:buClr>
                <a:schemeClr val="dk2"/>
              </a:buClr>
              <a:buSzPts val="2000"/>
              <a:buNone/>
              <a:defRPr sz="2000" b="1">
                <a:solidFill>
                  <a:schemeClr val="dk2"/>
                </a:solidFill>
                <a:latin typeface="Calibri"/>
                <a:ea typeface="Calibri"/>
                <a:cs typeface="Calibri"/>
                <a:sym typeface="Calibri"/>
              </a:defRPr>
            </a:lvl1pPr>
            <a:lvl2pPr lvl="1" algn="ctr">
              <a:spcBef>
                <a:spcPts val="560"/>
              </a:spcBef>
              <a:spcAft>
                <a:spcPts val="0"/>
              </a:spcAft>
              <a:buClr>
                <a:srgbClr val="8898E5"/>
              </a:buClr>
              <a:buSzPts val="2800"/>
              <a:buNone/>
              <a:defRPr>
                <a:solidFill>
                  <a:srgbClr val="8898E5"/>
                </a:solidFill>
              </a:defRPr>
            </a:lvl2pPr>
            <a:lvl3pPr lvl="2" algn="ctr">
              <a:spcBef>
                <a:spcPts val="480"/>
              </a:spcBef>
              <a:spcAft>
                <a:spcPts val="0"/>
              </a:spcAft>
              <a:buClr>
                <a:srgbClr val="8898E5"/>
              </a:buClr>
              <a:buSzPts val="2400"/>
              <a:buNone/>
              <a:defRPr>
                <a:solidFill>
                  <a:srgbClr val="8898E5"/>
                </a:solidFill>
              </a:defRPr>
            </a:lvl3pPr>
            <a:lvl4pPr lvl="3" algn="ctr">
              <a:spcBef>
                <a:spcPts val="400"/>
              </a:spcBef>
              <a:spcAft>
                <a:spcPts val="0"/>
              </a:spcAft>
              <a:buClr>
                <a:srgbClr val="8898E5"/>
              </a:buClr>
              <a:buSzPts val="2000"/>
              <a:buNone/>
              <a:defRPr>
                <a:solidFill>
                  <a:srgbClr val="8898E5"/>
                </a:solidFill>
              </a:defRPr>
            </a:lvl4pPr>
            <a:lvl5pPr lvl="4" algn="ctr">
              <a:spcBef>
                <a:spcPts val="400"/>
              </a:spcBef>
              <a:spcAft>
                <a:spcPts val="0"/>
              </a:spcAft>
              <a:buClr>
                <a:srgbClr val="8898E5"/>
              </a:buClr>
              <a:buSzPts val="2000"/>
              <a:buNone/>
              <a:defRPr>
                <a:solidFill>
                  <a:srgbClr val="8898E5"/>
                </a:solidFill>
              </a:defRPr>
            </a:lvl5pPr>
            <a:lvl6pPr lvl="5" algn="ctr">
              <a:spcBef>
                <a:spcPts val="400"/>
              </a:spcBef>
              <a:spcAft>
                <a:spcPts val="0"/>
              </a:spcAft>
              <a:buClr>
                <a:srgbClr val="8898E5"/>
              </a:buClr>
              <a:buSzPts val="2000"/>
              <a:buNone/>
              <a:defRPr>
                <a:solidFill>
                  <a:srgbClr val="8898E5"/>
                </a:solidFill>
              </a:defRPr>
            </a:lvl6pPr>
            <a:lvl7pPr lvl="6" algn="ctr">
              <a:spcBef>
                <a:spcPts val="400"/>
              </a:spcBef>
              <a:spcAft>
                <a:spcPts val="0"/>
              </a:spcAft>
              <a:buClr>
                <a:srgbClr val="8898E5"/>
              </a:buClr>
              <a:buSzPts val="2000"/>
              <a:buNone/>
              <a:defRPr>
                <a:solidFill>
                  <a:srgbClr val="8898E5"/>
                </a:solidFill>
              </a:defRPr>
            </a:lvl7pPr>
            <a:lvl8pPr lvl="7" algn="ctr">
              <a:spcBef>
                <a:spcPts val="400"/>
              </a:spcBef>
              <a:spcAft>
                <a:spcPts val="0"/>
              </a:spcAft>
              <a:buClr>
                <a:srgbClr val="8898E5"/>
              </a:buClr>
              <a:buSzPts val="2000"/>
              <a:buNone/>
              <a:defRPr>
                <a:solidFill>
                  <a:srgbClr val="8898E5"/>
                </a:solidFill>
              </a:defRPr>
            </a:lvl8pPr>
            <a:lvl9pPr lvl="8" algn="ctr">
              <a:spcBef>
                <a:spcPts val="400"/>
              </a:spcBef>
              <a:spcAft>
                <a:spcPts val="0"/>
              </a:spcAft>
              <a:buClr>
                <a:srgbClr val="8898E5"/>
              </a:buClr>
              <a:buSzPts val="2000"/>
              <a:buNone/>
              <a:defRPr>
                <a:solidFill>
                  <a:srgbClr val="8898E5"/>
                </a:solidFill>
              </a:defRPr>
            </a:lvl9pPr>
          </a:lstStyle>
          <a:p>
            <a:endParaRPr/>
          </a:p>
        </p:txBody>
      </p:sp>
      <p:sp>
        <p:nvSpPr>
          <p:cNvPr id="59" name="Google Shape;59;p34"/>
          <p:cNvSpPr txBox="1">
            <a:spLocks noGrp="1"/>
          </p:cNvSpPr>
          <p:nvPr>
            <p:ph type="body" idx="2"/>
          </p:nvPr>
        </p:nvSpPr>
        <p:spPr>
          <a:xfrm>
            <a:off x="685801" y="1890634"/>
            <a:ext cx="7393898" cy="779488"/>
          </a:xfrm>
          <a:prstGeom prst="rect">
            <a:avLst/>
          </a:prstGeom>
          <a:noFill/>
          <a:ln>
            <a:noFill/>
          </a:ln>
        </p:spPr>
        <p:txBody>
          <a:bodyPr spcFirstLastPara="1" wrap="square" lIns="91425" tIns="45700" rIns="91425" bIns="45700" anchor="t" anchorCtr="0">
            <a:noAutofit/>
          </a:bodyPr>
          <a:lstStyle>
            <a:lvl1pPr marL="457200" lvl="0" indent="-228600" algn="l">
              <a:lnSpc>
                <a:spcPct val="111111"/>
              </a:lnSpc>
              <a:spcBef>
                <a:spcPts val="360"/>
              </a:spcBef>
              <a:spcAft>
                <a:spcPts val="0"/>
              </a:spcAft>
              <a:buClr>
                <a:schemeClr val="dk2"/>
              </a:buClr>
              <a:buSzPts val="1800"/>
              <a:buNone/>
              <a:defRPr sz="1800">
                <a:solidFill>
                  <a:schemeClr val="dk2"/>
                </a:solidFill>
                <a:latin typeface="Calibri"/>
                <a:ea typeface="Calibri"/>
                <a:cs typeface="Calibri"/>
                <a:sym typeface="Calibri"/>
              </a:defRPr>
            </a:lvl1pPr>
            <a:lvl2pPr marL="914400" lvl="1" indent="-406400" algn="ctr">
              <a:spcBef>
                <a:spcPts val="560"/>
              </a:spcBef>
              <a:spcAft>
                <a:spcPts val="0"/>
              </a:spcAft>
              <a:buClr>
                <a:schemeClr val="dk2"/>
              </a:buClr>
              <a:buSzPts val="2800"/>
              <a:buChar char="–"/>
              <a:defRPr>
                <a:solidFill>
                  <a:schemeClr val="dk2"/>
                </a:solidFill>
              </a:defRPr>
            </a:lvl2pPr>
            <a:lvl3pPr marL="1371600" lvl="2" indent="-381000" algn="ctr">
              <a:spcBef>
                <a:spcPts val="480"/>
              </a:spcBef>
              <a:spcAft>
                <a:spcPts val="0"/>
              </a:spcAft>
              <a:buClr>
                <a:schemeClr val="dk2"/>
              </a:buClr>
              <a:buSzPts val="2400"/>
              <a:buChar char="•"/>
              <a:defRPr>
                <a:solidFill>
                  <a:schemeClr val="dk2"/>
                </a:solidFill>
              </a:defRPr>
            </a:lvl3pPr>
            <a:lvl4pPr marL="1828800" lvl="3" indent="-355600" algn="ctr">
              <a:spcBef>
                <a:spcPts val="400"/>
              </a:spcBef>
              <a:spcAft>
                <a:spcPts val="0"/>
              </a:spcAft>
              <a:buClr>
                <a:schemeClr val="dk2"/>
              </a:buClr>
              <a:buSzPts val="2000"/>
              <a:buChar char="–"/>
              <a:defRPr>
                <a:solidFill>
                  <a:schemeClr val="dk2"/>
                </a:solidFill>
              </a:defRPr>
            </a:lvl4pPr>
            <a:lvl5pPr marL="2286000" lvl="4" indent="-355600" algn="ctr">
              <a:spcBef>
                <a:spcPts val="400"/>
              </a:spcBef>
              <a:spcAft>
                <a:spcPts val="0"/>
              </a:spcAft>
              <a:buClr>
                <a:schemeClr val="dk2"/>
              </a:buClr>
              <a:buSzPts val="2000"/>
              <a:buChar char="»"/>
              <a:defRPr>
                <a:solidFill>
                  <a:schemeClr val="dk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0" name="Google Shape;60;p34"/>
          <p:cNvGrpSpPr/>
          <p:nvPr/>
        </p:nvGrpSpPr>
        <p:grpSpPr>
          <a:xfrm>
            <a:off x="0" y="1"/>
            <a:ext cx="267157" cy="895570"/>
            <a:chOff x="2721769" y="2050256"/>
            <a:chExt cx="442912" cy="1469660"/>
          </a:xfrm>
        </p:grpSpPr>
        <p:sp>
          <p:nvSpPr>
            <p:cNvPr id="61" name="Google Shape;61;p34"/>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62" name="Google Shape;62;p34"/>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DATA SLIDE">
  <p:cSld name="1_DATA SLIDE">
    <p:bg>
      <p:bgPr>
        <a:solidFill>
          <a:schemeClr val="lt2"/>
        </a:solidFill>
        <a:effectLst/>
      </p:bgPr>
    </p:bg>
    <p:spTree>
      <p:nvGrpSpPr>
        <p:cNvPr id="1" name="Shape 63"/>
        <p:cNvGrpSpPr/>
        <p:nvPr/>
      </p:nvGrpSpPr>
      <p:grpSpPr>
        <a:xfrm>
          <a:off x="0" y="0"/>
          <a:ext cx="0" cy="0"/>
          <a:chOff x="0" y="0"/>
          <a:chExt cx="0" cy="0"/>
        </a:xfrm>
      </p:grpSpPr>
      <p:sp>
        <p:nvSpPr>
          <p:cNvPr id="64" name="Google Shape;64;p35"/>
          <p:cNvSpPr/>
          <p:nvPr/>
        </p:nvSpPr>
        <p:spPr>
          <a:xfrm>
            <a:off x="6082666" y="5045515"/>
            <a:ext cx="603083" cy="91188"/>
          </a:xfrm>
          <a:prstGeom prst="rect">
            <a:avLst/>
          </a:prstGeom>
          <a:solidFill>
            <a:srgbClr val="B0151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5" name="Google Shape;65;p35"/>
          <p:cNvSpPr/>
          <p:nvPr/>
        </p:nvSpPr>
        <p:spPr>
          <a:xfrm>
            <a:off x="6677884" y="5045515"/>
            <a:ext cx="603083" cy="91188"/>
          </a:xfrm>
          <a:prstGeom prst="rect">
            <a:avLst/>
          </a:prstGeom>
          <a:solidFill>
            <a:srgbClr val="FBAB18"/>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6" name="Google Shape;66;p35"/>
          <p:cNvSpPr/>
          <p:nvPr/>
        </p:nvSpPr>
        <p:spPr>
          <a:xfrm>
            <a:off x="7280966" y="5045515"/>
            <a:ext cx="603574" cy="91188"/>
          </a:xfrm>
          <a:prstGeom prst="rect">
            <a:avLst/>
          </a:prstGeom>
          <a:solidFill>
            <a:srgbClr val="292B6E"/>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7" name="Google Shape;67;p35"/>
          <p:cNvSpPr/>
          <p:nvPr/>
        </p:nvSpPr>
        <p:spPr>
          <a:xfrm>
            <a:off x="7870697" y="5045515"/>
            <a:ext cx="1273303" cy="91188"/>
          </a:xfrm>
          <a:prstGeom prst="rect">
            <a:avLst/>
          </a:prstGeom>
          <a:solidFill>
            <a:srgbClr val="4656A6"/>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8" name="Google Shape;68;p35"/>
          <p:cNvSpPr/>
          <p:nvPr/>
        </p:nvSpPr>
        <p:spPr>
          <a:xfrm>
            <a:off x="0" y="5045515"/>
            <a:ext cx="5679249" cy="91188"/>
          </a:xfrm>
          <a:prstGeom prst="rect">
            <a:avLst/>
          </a:prstGeom>
          <a:solidFill>
            <a:srgbClr val="17468F"/>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69" name="Google Shape;69;p35"/>
          <p:cNvSpPr/>
          <p:nvPr/>
        </p:nvSpPr>
        <p:spPr>
          <a:xfrm>
            <a:off x="5481058" y="5045515"/>
            <a:ext cx="603083" cy="91188"/>
          </a:xfrm>
          <a:prstGeom prst="rect">
            <a:avLst/>
          </a:prstGeom>
          <a:solidFill>
            <a:srgbClr val="55BF8B"/>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70" name="Google Shape;70;p35"/>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2800" b="1" i="0" u="none" strike="noStrike" cap="none">
                <a:solidFill>
                  <a:srgbClr val="006A7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71" name="Google Shape;71;p35"/>
          <p:cNvSpPr txBox="1">
            <a:spLocks noGrp="1"/>
          </p:cNvSpPr>
          <p:nvPr>
            <p:ph type="body" idx="1"/>
          </p:nvPr>
        </p:nvSpPr>
        <p:spPr>
          <a:xfrm>
            <a:off x="457200" y="1158875"/>
            <a:ext cx="8229600" cy="3341688"/>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rgbClr val="005DAA"/>
              </a:buClr>
              <a:buSzPts val="2000"/>
              <a:buFont typeface="Noto Sans Symbols"/>
              <a:buChar char="▪"/>
              <a:defRPr sz="2000">
                <a:solidFill>
                  <a:srgbClr val="2D2D2D"/>
                </a:solidFill>
              </a:defRPr>
            </a:lvl1pPr>
            <a:lvl2pPr marL="914400" lvl="1" indent="-355600" algn="l">
              <a:spcBef>
                <a:spcPts val="400"/>
              </a:spcBef>
              <a:spcAft>
                <a:spcPts val="0"/>
              </a:spcAft>
              <a:buClr>
                <a:srgbClr val="532E63"/>
              </a:buClr>
              <a:buSzPts val="2000"/>
              <a:buChar char="–"/>
              <a:defRPr sz="2000">
                <a:solidFill>
                  <a:srgbClr val="2D2D2D"/>
                </a:solidFill>
              </a:defRPr>
            </a:lvl2pPr>
            <a:lvl3pPr marL="1371600" lvl="2" indent="-355600" algn="l">
              <a:spcBef>
                <a:spcPts val="400"/>
              </a:spcBef>
              <a:spcAft>
                <a:spcPts val="0"/>
              </a:spcAft>
              <a:buClr>
                <a:srgbClr val="9A3B26"/>
              </a:buClr>
              <a:buSzPts val="2000"/>
              <a:buChar char="•"/>
              <a:defRPr sz="2000">
                <a:solidFill>
                  <a:srgbClr val="2D2D2D"/>
                </a:solidFill>
              </a:defRPr>
            </a:lvl3pPr>
            <a:lvl4pPr marL="1828800" lvl="3" indent="-355600" algn="l">
              <a:spcBef>
                <a:spcPts val="400"/>
              </a:spcBef>
              <a:spcAft>
                <a:spcPts val="0"/>
              </a:spcAft>
              <a:buClr>
                <a:srgbClr val="5F5F5F"/>
              </a:buClr>
              <a:buSzPts val="2000"/>
              <a:buChar char="–"/>
              <a:defRPr sz="2000">
                <a:solidFill>
                  <a:srgbClr val="5F5F5F"/>
                </a:solidFill>
              </a:defRPr>
            </a:lvl4pPr>
            <a:lvl5pPr marL="2286000" lvl="4" indent="-355600" algn="l">
              <a:spcBef>
                <a:spcPts val="400"/>
              </a:spcBef>
              <a:spcAft>
                <a:spcPts val="0"/>
              </a:spcAft>
              <a:buClr>
                <a:srgbClr val="5F5F5F"/>
              </a:buClr>
              <a:buSzPts val="2000"/>
              <a:buChar char="»"/>
              <a:defRPr sz="2000">
                <a:solidFill>
                  <a:srgbClr val="5F5F5F"/>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2" name="Google Shape;72;p35"/>
          <p:cNvGrpSpPr/>
          <p:nvPr/>
        </p:nvGrpSpPr>
        <p:grpSpPr>
          <a:xfrm>
            <a:off x="0" y="1"/>
            <a:ext cx="267157" cy="895570"/>
            <a:chOff x="2721769" y="2050256"/>
            <a:chExt cx="442912" cy="1469660"/>
          </a:xfrm>
        </p:grpSpPr>
        <p:sp>
          <p:nvSpPr>
            <p:cNvPr id="73" name="Google Shape;73;p35"/>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74" name="Google Shape;74;p35"/>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ATA SLIDE 2 column">
  <p:cSld name="DATA SLIDE 2 column">
    <p:bg>
      <p:bgPr>
        <a:solidFill>
          <a:schemeClr val="lt2"/>
        </a:solidFill>
        <a:effectLst/>
      </p:bgPr>
    </p:bg>
    <p:spTree>
      <p:nvGrpSpPr>
        <p:cNvPr id="1" name="Shape 75"/>
        <p:cNvGrpSpPr/>
        <p:nvPr/>
      </p:nvGrpSpPr>
      <p:grpSpPr>
        <a:xfrm>
          <a:off x="0" y="0"/>
          <a:ext cx="0" cy="0"/>
          <a:chOff x="0" y="0"/>
          <a:chExt cx="0" cy="0"/>
        </a:xfrm>
      </p:grpSpPr>
      <p:sp>
        <p:nvSpPr>
          <p:cNvPr id="76" name="Google Shape;76;p3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2800" b="1" i="0" u="none" strike="noStrike" cap="none">
                <a:solidFill>
                  <a:srgbClr val="006A7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77" name="Google Shape;77;p36"/>
          <p:cNvSpPr txBox="1">
            <a:spLocks noGrp="1"/>
          </p:cNvSpPr>
          <p:nvPr>
            <p:ph type="body" idx="1"/>
          </p:nvPr>
        </p:nvSpPr>
        <p:spPr>
          <a:xfrm>
            <a:off x="457200" y="1200151"/>
            <a:ext cx="3879669" cy="3143250"/>
          </a:xfrm>
          <a:prstGeom prst="rect">
            <a:avLst/>
          </a:prstGeom>
          <a:noFill/>
          <a:ln>
            <a:noFill/>
          </a:ln>
        </p:spPr>
        <p:txBody>
          <a:bodyPr spcFirstLastPara="1" wrap="square" lIns="91425" tIns="45700" rIns="91425" bIns="45700" anchor="t" anchorCtr="0">
            <a:noAutofit/>
          </a:bodyPr>
          <a:lstStyle>
            <a:lvl1pPr marL="457200" lvl="0" indent="-335280" algn="l">
              <a:spcBef>
                <a:spcPts val="480"/>
              </a:spcBef>
              <a:spcAft>
                <a:spcPts val="0"/>
              </a:spcAft>
              <a:buClr>
                <a:srgbClr val="541900"/>
              </a:buClr>
              <a:buSzPts val="1680"/>
              <a:buFont typeface="Noto Sans Symbols"/>
              <a:buChar char="▪"/>
              <a:defRPr sz="2400" b="1">
                <a:solidFill>
                  <a:srgbClr val="000000"/>
                </a:solidFill>
                <a:latin typeface="Calibri"/>
                <a:ea typeface="Calibri"/>
                <a:cs typeface="Calibri"/>
                <a:sym typeface="Calibri"/>
              </a:defRPr>
            </a:lvl1pPr>
            <a:lvl2pPr marL="914400" lvl="1" indent="-355600" algn="l">
              <a:spcBef>
                <a:spcPts val="400"/>
              </a:spcBef>
              <a:spcAft>
                <a:spcPts val="0"/>
              </a:spcAft>
              <a:buClr>
                <a:srgbClr val="005984"/>
              </a:buClr>
              <a:buSzPts val="2000"/>
              <a:buFont typeface="Arial"/>
              <a:buChar char="•"/>
              <a:defRPr sz="2000">
                <a:solidFill>
                  <a:srgbClr val="5F5F5F"/>
                </a:solidFill>
              </a:defRPr>
            </a:lvl2pPr>
            <a:lvl3pPr marL="1371600" lvl="2" indent="-342900" algn="l">
              <a:spcBef>
                <a:spcPts val="360"/>
              </a:spcBef>
              <a:spcAft>
                <a:spcPts val="0"/>
              </a:spcAft>
              <a:buClr>
                <a:srgbClr val="5F5F5F"/>
              </a:buClr>
              <a:buSzPts val="1800"/>
              <a:buFont typeface="Arial"/>
              <a:buChar char="•"/>
              <a:defRPr sz="1800">
                <a:solidFill>
                  <a:srgbClr val="5F5F5F"/>
                </a:solidFill>
              </a:defRPr>
            </a:lvl3pPr>
            <a:lvl4pPr marL="1828800" lvl="3" indent="-308610" algn="l">
              <a:spcBef>
                <a:spcPts val="360"/>
              </a:spcBef>
              <a:spcAft>
                <a:spcPts val="0"/>
              </a:spcAft>
              <a:buClr>
                <a:schemeClr val="lt1"/>
              </a:buClr>
              <a:buSzPts val="1260"/>
              <a:buFont typeface="Courier New"/>
              <a:buChar char="o"/>
              <a:defRPr sz="1800">
                <a:solidFill>
                  <a:schemeClr val="lt2"/>
                </a:solidFill>
              </a:defRPr>
            </a:lvl4pPr>
            <a:lvl5pPr marL="2286000" lvl="4" indent="-308610" algn="l">
              <a:spcBef>
                <a:spcPts val="360"/>
              </a:spcBef>
              <a:spcAft>
                <a:spcPts val="0"/>
              </a:spcAft>
              <a:buClr>
                <a:schemeClr val="lt1"/>
              </a:buClr>
              <a:buSzPts val="1260"/>
              <a:buFont typeface="Arial"/>
              <a:buChar char="•"/>
              <a:defRPr sz="1800">
                <a:solidFill>
                  <a:schemeClr val="lt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36"/>
          <p:cNvSpPr txBox="1">
            <a:spLocks noGrp="1"/>
          </p:cNvSpPr>
          <p:nvPr>
            <p:ph type="body" idx="2"/>
          </p:nvPr>
        </p:nvSpPr>
        <p:spPr>
          <a:xfrm>
            <a:off x="4807131" y="1200151"/>
            <a:ext cx="3879669" cy="3143250"/>
          </a:xfrm>
          <a:prstGeom prst="rect">
            <a:avLst/>
          </a:prstGeom>
          <a:noFill/>
          <a:ln>
            <a:noFill/>
          </a:ln>
        </p:spPr>
        <p:txBody>
          <a:bodyPr spcFirstLastPara="1" wrap="square" lIns="91425" tIns="45700" rIns="91425" bIns="45700" anchor="t" anchorCtr="0">
            <a:noAutofit/>
          </a:bodyPr>
          <a:lstStyle>
            <a:lvl1pPr marL="457200" lvl="0" indent="-335280" algn="l">
              <a:spcBef>
                <a:spcPts val="480"/>
              </a:spcBef>
              <a:spcAft>
                <a:spcPts val="0"/>
              </a:spcAft>
              <a:buClr>
                <a:srgbClr val="541900"/>
              </a:buClr>
              <a:buSzPts val="1680"/>
              <a:buFont typeface="Noto Sans Symbols"/>
              <a:buChar char="▪"/>
              <a:defRPr sz="2400" b="1">
                <a:solidFill>
                  <a:srgbClr val="000000"/>
                </a:solidFill>
                <a:latin typeface="Calibri"/>
                <a:ea typeface="Calibri"/>
                <a:cs typeface="Calibri"/>
                <a:sym typeface="Calibri"/>
              </a:defRPr>
            </a:lvl1pPr>
            <a:lvl2pPr marL="914400" lvl="1" indent="-355600" algn="l">
              <a:spcBef>
                <a:spcPts val="400"/>
              </a:spcBef>
              <a:spcAft>
                <a:spcPts val="0"/>
              </a:spcAft>
              <a:buClr>
                <a:srgbClr val="005984"/>
              </a:buClr>
              <a:buSzPts val="2000"/>
              <a:buFont typeface="Arial"/>
              <a:buChar char="•"/>
              <a:defRPr sz="2000">
                <a:solidFill>
                  <a:srgbClr val="5F5F5F"/>
                </a:solidFill>
              </a:defRPr>
            </a:lvl2pPr>
            <a:lvl3pPr marL="1371600" lvl="2" indent="-342900" algn="l">
              <a:spcBef>
                <a:spcPts val="360"/>
              </a:spcBef>
              <a:spcAft>
                <a:spcPts val="0"/>
              </a:spcAft>
              <a:buClr>
                <a:srgbClr val="5F5F5F"/>
              </a:buClr>
              <a:buSzPts val="1800"/>
              <a:buFont typeface="Arial"/>
              <a:buChar char="•"/>
              <a:defRPr sz="1800">
                <a:solidFill>
                  <a:srgbClr val="5F5F5F"/>
                </a:solidFill>
              </a:defRPr>
            </a:lvl3pPr>
            <a:lvl4pPr marL="1828800" lvl="3" indent="-308610" algn="l">
              <a:spcBef>
                <a:spcPts val="360"/>
              </a:spcBef>
              <a:spcAft>
                <a:spcPts val="0"/>
              </a:spcAft>
              <a:buClr>
                <a:schemeClr val="lt1"/>
              </a:buClr>
              <a:buSzPts val="1260"/>
              <a:buFont typeface="Courier New"/>
              <a:buChar char="o"/>
              <a:defRPr sz="1800">
                <a:solidFill>
                  <a:schemeClr val="lt2"/>
                </a:solidFill>
              </a:defRPr>
            </a:lvl4pPr>
            <a:lvl5pPr marL="2286000" lvl="4" indent="-308610" algn="l">
              <a:spcBef>
                <a:spcPts val="360"/>
              </a:spcBef>
              <a:spcAft>
                <a:spcPts val="0"/>
              </a:spcAft>
              <a:buClr>
                <a:schemeClr val="lt1"/>
              </a:buClr>
              <a:buSzPts val="1260"/>
              <a:buFont typeface="Arial"/>
              <a:buChar char="•"/>
              <a:defRPr sz="1800">
                <a:solidFill>
                  <a:schemeClr val="lt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36"/>
          <p:cNvSpPr/>
          <p:nvPr/>
        </p:nvSpPr>
        <p:spPr>
          <a:xfrm>
            <a:off x="6082666" y="5045515"/>
            <a:ext cx="603083" cy="91188"/>
          </a:xfrm>
          <a:prstGeom prst="rect">
            <a:avLst/>
          </a:prstGeom>
          <a:solidFill>
            <a:srgbClr val="B0151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0" name="Google Shape;80;p36"/>
          <p:cNvSpPr/>
          <p:nvPr/>
        </p:nvSpPr>
        <p:spPr>
          <a:xfrm>
            <a:off x="6677884" y="5045515"/>
            <a:ext cx="603083" cy="91188"/>
          </a:xfrm>
          <a:prstGeom prst="rect">
            <a:avLst/>
          </a:prstGeom>
          <a:solidFill>
            <a:srgbClr val="FBAB18"/>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1" name="Google Shape;81;p36"/>
          <p:cNvSpPr/>
          <p:nvPr/>
        </p:nvSpPr>
        <p:spPr>
          <a:xfrm>
            <a:off x="7280966" y="5045515"/>
            <a:ext cx="603574" cy="91188"/>
          </a:xfrm>
          <a:prstGeom prst="rect">
            <a:avLst/>
          </a:prstGeom>
          <a:solidFill>
            <a:srgbClr val="292B6E"/>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2" name="Google Shape;82;p36"/>
          <p:cNvSpPr/>
          <p:nvPr/>
        </p:nvSpPr>
        <p:spPr>
          <a:xfrm>
            <a:off x="7870697" y="5045515"/>
            <a:ext cx="1273303" cy="91188"/>
          </a:xfrm>
          <a:prstGeom prst="rect">
            <a:avLst/>
          </a:prstGeom>
          <a:solidFill>
            <a:srgbClr val="4656A6"/>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3" name="Google Shape;83;p36"/>
          <p:cNvSpPr/>
          <p:nvPr/>
        </p:nvSpPr>
        <p:spPr>
          <a:xfrm>
            <a:off x="0" y="5045515"/>
            <a:ext cx="5679249" cy="91188"/>
          </a:xfrm>
          <a:prstGeom prst="rect">
            <a:avLst/>
          </a:prstGeom>
          <a:solidFill>
            <a:srgbClr val="17468F"/>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84" name="Google Shape;84;p36"/>
          <p:cNvSpPr/>
          <p:nvPr/>
        </p:nvSpPr>
        <p:spPr>
          <a:xfrm>
            <a:off x="5481058" y="5045515"/>
            <a:ext cx="603083" cy="91188"/>
          </a:xfrm>
          <a:prstGeom prst="rect">
            <a:avLst/>
          </a:prstGeom>
          <a:solidFill>
            <a:srgbClr val="55BF8B"/>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grpSp>
        <p:nvGrpSpPr>
          <p:cNvPr id="85" name="Google Shape;85;p36"/>
          <p:cNvGrpSpPr/>
          <p:nvPr/>
        </p:nvGrpSpPr>
        <p:grpSpPr>
          <a:xfrm>
            <a:off x="0" y="1"/>
            <a:ext cx="267157" cy="895570"/>
            <a:chOff x="2721769" y="2050256"/>
            <a:chExt cx="442912" cy="1469660"/>
          </a:xfrm>
        </p:grpSpPr>
        <p:sp>
          <p:nvSpPr>
            <p:cNvPr id="86" name="Google Shape;86;p36"/>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87" name="Google Shape;87;p36"/>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
        <p:nvSpPr>
          <p:cNvPr id="88" name="Google Shape;88;p36"/>
          <p:cNvSpPr/>
          <p:nvPr/>
        </p:nvSpPr>
        <p:spPr>
          <a:xfrm>
            <a:off x="914400" y="4424667"/>
            <a:ext cx="1404530" cy="497096"/>
          </a:xfrm>
          <a:prstGeom prst="roundRect">
            <a:avLst>
              <a:gd name="adj" fmla="val 20191"/>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pic>
        <p:nvPicPr>
          <p:cNvPr id="89" name="Google Shape;89;p36" descr="A picture containing food&#10;&#10;Description automatically generated"/>
          <p:cNvPicPr preferRelativeResize="0"/>
          <p:nvPr/>
        </p:nvPicPr>
        <p:blipFill rotWithShape="1">
          <a:blip r:embed="rId3">
            <a:alphaModFix/>
          </a:blip>
          <a:srcRect/>
          <a:stretch/>
        </p:blipFill>
        <p:spPr>
          <a:xfrm>
            <a:off x="251010" y="4493208"/>
            <a:ext cx="510990" cy="369432"/>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DATA SLIDE 2 column">
  <p:cSld name="1_DATA SLIDE 2 column">
    <p:bg>
      <p:bgPr>
        <a:solidFill>
          <a:schemeClr val="lt2"/>
        </a:solidFill>
        <a:effectLst/>
      </p:bgPr>
    </p:bg>
    <p:spTree>
      <p:nvGrpSpPr>
        <p:cNvPr id="1" name="Shape 90"/>
        <p:cNvGrpSpPr/>
        <p:nvPr/>
      </p:nvGrpSpPr>
      <p:grpSpPr>
        <a:xfrm>
          <a:off x="0" y="0"/>
          <a:ext cx="0" cy="0"/>
          <a:chOff x="0" y="0"/>
          <a:chExt cx="0" cy="0"/>
        </a:xfrm>
      </p:grpSpPr>
      <p:sp>
        <p:nvSpPr>
          <p:cNvPr id="91" name="Google Shape;91;p3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b" anchorCtr="0">
            <a:noAutofit/>
          </a:bodyPr>
          <a:lstStyle>
            <a:lvl1pPr marR="0" lvl="0" algn="l" rtl="0">
              <a:lnSpc>
                <a:spcPct val="107142"/>
              </a:lnSpc>
              <a:spcBef>
                <a:spcPts val="0"/>
              </a:spcBef>
              <a:spcAft>
                <a:spcPts val="0"/>
              </a:spcAft>
              <a:buSzPts val="1400"/>
              <a:buNone/>
              <a:defRPr sz="2800" b="1" i="0" u="none" strike="noStrike" cap="none">
                <a:solidFill>
                  <a:srgbClr val="006A7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92" name="Google Shape;92;p37"/>
          <p:cNvSpPr txBox="1">
            <a:spLocks noGrp="1"/>
          </p:cNvSpPr>
          <p:nvPr>
            <p:ph type="body" idx="1"/>
          </p:nvPr>
        </p:nvSpPr>
        <p:spPr>
          <a:xfrm>
            <a:off x="457200" y="1200151"/>
            <a:ext cx="3879669" cy="3143250"/>
          </a:xfrm>
          <a:prstGeom prst="rect">
            <a:avLst/>
          </a:prstGeom>
          <a:noFill/>
          <a:ln>
            <a:noFill/>
          </a:ln>
        </p:spPr>
        <p:txBody>
          <a:bodyPr spcFirstLastPara="1" wrap="square" lIns="91425" tIns="45700" rIns="91425" bIns="45700" anchor="t" anchorCtr="0">
            <a:noAutofit/>
          </a:bodyPr>
          <a:lstStyle>
            <a:lvl1pPr marL="457200" lvl="0" indent="-335280" algn="l">
              <a:spcBef>
                <a:spcPts val="480"/>
              </a:spcBef>
              <a:spcAft>
                <a:spcPts val="0"/>
              </a:spcAft>
              <a:buClr>
                <a:srgbClr val="541900"/>
              </a:buClr>
              <a:buSzPts val="1680"/>
              <a:buFont typeface="Noto Sans Symbols"/>
              <a:buChar char="▪"/>
              <a:defRPr sz="2400" b="1">
                <a:solidFill>
                  <a:srgbClr val="000000"/>
                </a:solidFill>
                <a:latin typeface="Calibri"/>
                <a:ea typeface="Calibri"/>
                <a:cs typeface="Calibri"/>
                <a:sym typeface="Calibri"/>
              </a:defRPr>
            </a:lvl1pPr>
            <a:lvl2pPr marL="914400" lvl="1" indent="-355600" algn="l">
              <a:spcBef>
                <a:spcPts val="400"/>
              </a:spcBef>
              <a:spcAft>
                <a:spcPts val="0"/>
              </a:spcAft>
              <a:buClr>
                <a:srgbClr val="005984"/>
              </a:buClr>
              <a:buSzPts val="2000"/>
              <a:buFont typeface="Arial"/>
              <a:buChar char="•"/>
              <a:defRPr sz="2000">
                <a:solidFill>
                  <a:srgbClr val="5F5F5F"/>
                </a:solidFill>
              </a:defRPr>
            </a:lvl2pPr>
            <a:lvl3pPr marL="1371600" lvl="2" indent="-342900" algn="l">
              <a:spcBef>
                <a:spcPts val="360"/>
              </a:spcBef>
              <a:spcAft>
                <a:spcPts val="0"/>
              </a:spcAft>
              <a:buClr>
                <a:srgbClr val="5F5F5F"/>
              </a:buClr>
              <a:buSzPts val="1800"/>
              <a:buFont typeface="Arial"/>
              <a:buChar char="•"/>
              <a:defRPr sz="1800">
                <a:solidFill>
                  <a:srgbClr val="5F5F5F"/>
                </a:solidFill>
              </a:defRPr>
            </a:lvl3pPr>
            <a:lvl4pPr marL="1828800" lvl="3" indent="-308610" algn="l">
              <a:spcBef>
                <a:spcPts val="360"/>
              </a:spcBef>
              <a:spcAft>
                <a:spcPts val="0"/>
              </a:spcAft>
              <a:buClr>
                <a:schemeClr val="lt1"/>
              </a:buClr>
              <a:buSzPts val="1260"/>
              <a:buFont typeface="Courier New"/>
              <a:buChar char="o"/>
              <a:defRPr sz="1800">
                <a:solidFill>
                  <a:schemeClr val="lt2"/>
                </a:solidFill>
              </a:defRPr>
            </a:lvl4pPr>
            <a:lvl5pPr marL="2286000" lvl="4" indent="-308610" algn="l">
              <a:spcBef>
                <a:spcPts val="360"/>
              </a:spcBef>
              <a:spcAft>
                <a:spcPts val="0"/>
              </a:spcAft>
              <a:buClr>
                <a:schemeClr val="lt1"/>
              </a:buClr>
              <a:buSzPts val="1260"/>
              <a:buFont typeface="Arial"/>
              <a:buChar char="•"/>
              <a:defRPr sz="1800">
                <a:solidFill>
                  <a:schemeClr val="lt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37"/>
          <p:cNvSpPr txBox="1">
            <a:spLocks noGrp="1"/>
          </p:cNvSpPr>
          <p:nvPr>
            <p:ph type="body" idx="2"/>
          </p:nvPr>
        </p:nvSpPr>
        <p:spPr>
          <a:xfrm>
            <a:off x="4807131" y="1200151"/>
            <a:ext cx="3879669" cy="3143250"/>
          </a:xfrm>
          <a:prstGeom prst="rect">
            <a:avLst/>
          </a:prstGeom>
          <a:noFill/>
          <a:ln>
            <a:noFill/>
          </a:ln>
        </p:spPr>
        <p:txBody>
          <a:bodyPr spcFirstLastPara="1" wrap="square" lIns="91425" tIns="45700" rIns="91425" bIns="45700" anchor="t" anchorCtr="0">
            <a:noAutofit/>
          </a:bodyPr>
          <a:lstStyle>
            <a:lvl1pPr marL="457200" lvl="0" indent="-335280" algn="l">
              <a:spcBef>
                <a:spcPts val="480"/>
              </a:spcBef>
              <a:spcAft>
                <a:spcPts val="0"/>
              </a:spcAft>
              <a:buClr>
                <a:srgbClr val="541900"/>
              </a:buClr>
              <a:buSzPts val="1680"/>
              <a:buFont typeface="Noto Sans Symbols"/>
              <a:buChar char="▪"/>
              <a:defRPr sz="2400" b="1">
                <a:solidFill>
                  <a:srgbClr val="000000"/>
                </a:solidFill>
                <a:latin typeface="Calibri"/>
                <a:ea typeface="Calibri"/>
                <a:cs typeface="Calibri"/>
                <a:sym typeface="Calibri"/>
              </a:defRPr>
            </a:lvl1pPr>
            <a:lvl2pPr marL="914400" lvl="1" indent="-355600" algn="l">
              <a:spcBef>
                <a:spcPts val="400"/>
              </a:spcBef>
              <a:spcAft>
                <a:spcPts val="0"/>
              </a:spcAft>
              <a:buClr>
                <a:srgbClr val="005984"/>
              </a:buClr>
              <a:buSzPts val="2000"/>
              <a:buFont typeface="Arial"/>
              <a:buChar char="•"/>
              <a:defRPr sz="2000">
                <a:solidFill>
                  <a:srgbClr val="5F5F5F"/>
                </a:solidFill>
              </a:defRPr>
            </a:lvl2pPr>
            <a:lvl3pPr marL="1371600" lvl="2" indent="-342900" algn="l">
              <a:spcBef>
                <a:spcPts val="360"/>
              </a:spcBef>
              <a:spcAft>
                <a:spcPts val="0"/>
              </a:spcAft>
              <a:buClr>
                <a:srgbClr val="5F5F5F"/>
              </a:buClr>
              <a:buSzPts val="1800"/>
              <a:buFont typeface="Arial"/>
              <a:buChar char="•"/>
              <a:defRPr sz="1800">
                <a:solidFill>
                  <a:srgbClr val="5F5F5F"/>
                </a:solidFill>
              </a:defRPr>
            </a:lvl3pPr>
            <a:lvl4pPr marL="1828800" lvl="3" indent="-308610" algn="l">
              <a:spcBef>
                <a:spcPts val="360"/>
              </a:spcBef>
              <a:spcAft>
                <a:spcPts val="0"/>
              </a:spcAft>
              <a:buClr>
                <a:schemeClr val="lt1"/>
              </a:buClr>
              <a:buSzPts val="1260"/>
              <a:buFont typeface="Courier New"/>
              <a:buChar char="o"/>
              <a:defRPr sz="1800">
                <a:solidFill>
                  <a:schemeClr val="lt2"/>
                </a:solidFill>
              </a:defRPr>
            </a:lvl4pPr>
            <a:lvl5pPr marL="2286000" lvl="4" indent="-308610" algn="l">
              <a:spcBef>
                <a:spcPts val="360"/>
              </a:spcBef>
              <a:spcAft>
                <a:spcPts val="0"/>
              </a:spcAft>
              <a:buClr>
                <a:schemeClr val="lt1"/>
              </a:buClr>
              <a:buSzPts val="1260"/>
              <a:buFont typeface="Arial"/>
              <a:buChar char="•"/>
              <a:defRPr sz="1800">
                <a:solidFill>
                  <a:schemeClr val="lt2"/>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37"/>
          <p:cNvSpPr/>
          <p:nvPr/>
        </p:nvSpPr>
        <p:spPr>
          <a:xfrm>
            <a:off x="6082666" y="5045515"/>
            <a:ext cx="603083" cy="91188"/>
          </a:xfrm>
          <a:prstGeom prst="rect">
            <a:avLst/>
          </a:prstGeom>
          <a:solidFill>
            <a:srgbClr val="B01519"/>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5" name="Google Shape;95;p37"/>
          <p:cNvSpPr/>
          <p:nvPr/>
        </p:nvSpPr>
        <p:spPr>
          <a:xfrm>
            <a:off x="6677884" y="5045515"/>
            <a:ext cx="603083" cy="91188"/>
          </a:xfrm>
          <a:prstGeom prst="rect">
            <a:avLst/>
          </a:prstGeom>
          <a:solidFill>
            <a:srgbClr val="FBAB18"/>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6" name="Google Shape;96;p37"/>
          <p:cNvSpPr/>
          <p:nvPr/>
        </p:nvSpPr>
        <p:spPr>
          <a:xfrm>
            <a:off x="7280966" y="5045515"/>
            <a:ext cx="603574" cy="91188"/>
          </a:xfrm>
          <a:prstGeom prst="rect">
            <a:avLst/>
          </a:prstGeom>
          <a:solidFill>
            <a:srgbClr val="292B6E"/>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7" name="Google Shape;97;p37"/>
          <p:cNvSpPr/>
          <p:nvPr/>
        </p:nvSpPr>
        <p:spPr>
          <a:xfrm>
            <a:off x="7870697" y="5045515"/>
            <a:ext cx="1273303" cy="91188"/>
          </a:xfrm>
          <a:prstGeom prst="rect">
            <a:avLst/>
          </a:prstGeom>
          <a:solidFill>
            <a:srgbClr val="4656A6"/>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8" name="Google Shape;98;p37"/>
          <p:cNvSpPr/>
          <p:nvPr/>
        </p:nvSpPr>
        <p:spPr>
          <a:xfrm>
            <a:off x="0" y="5045515"/>
            <a:ext cx="5679249" cy="91188"/>
          </a:xfrm>
          <a:prstGeom prst="rect">
            <a:avLst/>
          </a:prstGeom>
          <a:solidFill>
            <a:srgbClr val="17468F"/>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sp>
        <p:nvSpPr>
          <p:cNvPr id="99" name="Google Shape;99;p37"/>
          <p:cNvSpPr/>
          <p:nvPr/>
        </p:nvSpPr>
        <p:spPr>
          <a:xfrm>
            <a:off x="5481058" y="5045515"/>
            <a:ext cx="603083" cy="91188"/>
          </a:xfrm>
          <a:prstGeom prst="rect">
            <a:avLst/>
          </a:prstGeom>
          <a:solidFill>
            <a:srgbClr val="55BF8B"/>
          </a:solidFill>
          <a:ln>
            <a:noFill/>
          </a:ln>
        </p:spPr>
        <p:txBody>
          <a:bodyPr spcFirstLastPara="1" wrap="square" lIns="60950" tIns="30475" rIns="60950" bIns="30475" anchor="t" anchorCtr="0">
            <a:noAutofit/>
          </a:bodyPr>
          <a:lstStyle/>
          <a:p>
            <a:pPr marL="0" marR="0" lvl="0" indent="0" algn="l" rtl="0">
              <a:spcBef>
                <a:spcPts val="0"/>
              </a:spcBef>
              <a:spcAft>
                <a:spcPts val="0"/>
              </a:spcAft>
              <a:buNone/>
            </a:pPr>
            <a:endParaRPr sz="1667">
              <a:solidFill>
                <a:schemeClr val="dk1"/>
              </a:solidFill>
              <a:latin typeface="Open Sans"/>
              <a:ea typeface="Open Sans"/>
              <a:cs typeface="Open Sans"/>
              <a:sym typeface="Open Sans"/>
            </a:endParaRPr>
          </a:p>
        </p:txBody>
      </p:sp>
      <p:grpSp>
        <p:nvGrpSpPr>
          <p:cNvPr id="100" name="Google Shape;100;p37"/>
          <p:cNvGrpSpPr/>
          <p:nvPr/>
        </p:nvGrpSpPr>
        <p:grpSpPr>
          <a:xfrm>
            <a:off x="0" y="1"/>
            <a:ext cx="267157" cy="895570"/>
            <a:chOff x="2721769" y="2050256"/>
            <a:chExt cx="442912" cy="1469660"/>
          </a:xfrm>
        </p:grpSpPr>
        <p:sp>
          <p:nvSpPr>
            <p:cNvPr id="101" name="Google Shape;101;p37"/>
            <p:cNvSpPr/>
            <p:nvPr/>
          </p:nvSpPr>
          <p:spPr>
            <a:xfrm>
              <a:off x="2721769" y="2050256"/>
              <a:ext cx="442912" cy="1335882"/>
            </a:xfrm>
            <a:prstGeom prst="rect">
              <a:avLst/>
            </a:prstGeom>
            <a:solidFill>
              <a:srgbClr val="2D2C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02" name="Google Shape;102;p37"/>
            <p:cNvSpPr/>
            <p:nvPr/>
          </p:nvSpPr>
          <p:spPr>
            <a:xfrm>
              <a:off x="2721769" y="3386138"/>
              <a:ext cx="442912" cy="133778"/>
            </a:xfrm>
            <a:prstGeom prst="rect">
              <a:avLst/>
            </a:prstGeom>
            <a:solidFill>
              <a:srgbClr val="F0A82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lor_background">
  <p:cSld name="1_color_background">
    <p:bg>
      <p:bgPr>
        <a:solidFill>
          <a:srgbClr val="006A71"/>
        </a:solidFill>
        <a:effectLst/>
      </p:bgPr>
    </p:bg>
    <p:spTree>
      <p:nvGrpSpPr>
        <p:cNvPr id="1" name="Shape 103"/>
        <p:cNvGrpSpPr/>
        <p:nvPr/>
      </p:nvGrpSpPr>
      <p:grpSpPr>
        <a:xfrm>
          <a:off x="0" y="0"/>
          <a:ext cx="0" cy="0"/>
          <a:chOff x="0" y="0"/>
          <a:chExt cx="0" cy="0"/>
        </a:xfrm>
      </p:grpSpPr>
      <p:sp>
        <p:nvSpPr>
          <p:cNvPr id="104" name="Google Shape;104;p38"/>
          <p:cNvSpPr txBox="1">
            <a:spLocks noGrp="1"/>
          </p:cNvSpPr>
          <p:nvPr>
            <p:ph type="title"/>
          </p:nvPr>
        </p:nvSpPr>
        <p:spPr>
          <a:xfrm>
            <a:off x="179613" y="2441363"/>
            <a:ext cx="8294913" cy="8715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1" i="0" u="none" strike="noStrike" cap="none">
                <a:solidFill>
                  <a:schemeClr val="lt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105" name="Google Shape;105;p38"/>
          <p:cNvSpPr txBox="1">
            <a:spLocks noGrp="1"/>
          </p:cNvSpPr>
          <p:nvPr>
            <p:ph type="body" idx="1"/>
          </p:nvPr>
        </p:nvSpPr>
        <p:spPr>
          <a:xfrm>
            <a:off x="179613" y="3516736"/>
            <a:ext cx="7772400" cy="426244"/>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400"/>
              </a:spcBef>
              <a:spcAft>
                <a:spcPts val="0"/>
              </a:spcAft>
              <a:buClr>
                <a:schemeClr val="lt2"/>
              </a:buClr>
              <a:buSzPts val="2000"/>
              <a:buNone/>
              <a:defRPr sz="2000">
                <a:solidFill>
                  <a:schemeClr val="lt2"/>
                </a:solidFill>
                <a:latin typeface="Calibri"/>
                <a:ea typeface="Calibri"/>
                <a:cs typeface="Calibri"/>
                <a:sym typeface="Calibri"/>
              </a:defRPr>
            </a:lvl1pPr>
            <a:lvl2pPr marL="914400" lvl="1" indent="-228600" algn="l">
              <a:spcBef>
                <a:spcPts val="360"/>
              </a:spcBef>
              <a:spcAft>
                <a:spcPts val="0"/>
              </a:spcAft>
              <a:buClr>
                <a:srgbClr val="8898E5"/>
              </a:buClr>
              <a:buSzPts val="1800"/>
              <a:buNone/>
              <a:defRPr sz="1800">
                <a:solidFill>
                  <a:srgbClr val="8898E5"/>
                </a:solidFill>
              </a:defRPr>
            </a:lvl2pPr>
            <a:lvl3pPr marL="1371600" lvl="2" indent="-228600" algn="l">
              <a:spcBef>
                <a:spcPts val="320"/>
              </a:spcBef>
              <a:spcAft>
                <a:spcPts val="0"/>
              </a:spcAft>
              <a:buClr>
                <a:srgbClr val="8898E5"/>
              </a:buClr>
              <a:buSzPts val="1600"/>
              <a:buNone/>
              <a:defRPr sz="1600">
                <a:solidFill>
                  <a:srgbClr val="8898E5"/>
                </a:solidFill>
              </a:defRPr>
            </a:lvl3pPr>
            <a:lvl4pPr marL="1828800" lvl="3" indent="-228600" algn="l">
              <a:spcBef>
                <a:spcPts val="280"/>
              </a:spcBef>
              <a:spcAft>
                <a:spcPts val="0"/>
              </a:spcAft>
              <a:buClr>
                <a:srgbClr val="8898E5"/>
              </a:buClr>
              <a:buSzPts val="1400"/>
              <a:buNone/>
              <a:defRPr sz="1400">
                <a:solidFill>
                  <a:srgbClr val="8898E5"/>
                </a:solidFill>
              </a:defRPr>
            </a:lvl4pPr>
            <a:lvl5pPr marL="2286000" lvl="4" indent="-228600" algn="l">
              <a:spcBef>
                <a:spcPts val="280"/>
              </a:spcBef>
              <a:spcAft>
                <a:spcPts val="0"/>
              </a:spcAft>
              <a:buClr>
                <a:srgbClr val="8898E5"/>
              </a:buClr>
              <a:buSzPts val="1400"/>
              <a:buNone/>
              <a:defRPr sz="1400">
                <a:solidFill>
                  <a:srgbClr val="8898E5"/>
                </a:solidFill>
              </a:defRPr>
            </a:lvl5pPr>
            <a:lvl6pPr marL="2743200" lvl="5" indent="-228600" algn="l">
              <a:spcBef>
                <a:spcPts val="280"/>
              </a:spcBef>
              <a:spcAft>
                <a:spcPts val="0"/>
              </a:spcAft>
              <a:buClr>
                <a:srgbClr val="8898E5"/>
              </a:buClr>
              <a:buSzPts val="1400"/>
              <a:buNone/>
              <a:defRPr sz="1400">
                <a:solidFill>
                  <a:srgbClr val="8898E5"/>
                </a:solidFill>
              </a:defRPr>
            </a:lvl6pPr>
            <a:lvl7pPr marL="3200400" lvl="6" indent="-228600" algn="l">
              <a:spcBef>
                <a:spcPts val="280"/>
              </a:spcBef>
              <a:spcAft>
                <a:spcPts val="0"/>
              </a:spcAft>
              <a:buClr>
                <a:srgbClr val="8898E5"/>
              </a:buClr>
              <a:buSzPts val="1400"/>
              <a:buNone/>
              <a:defRPr sz="1400">
                <a:solidFill>
                  <a:srgbClr val="8898E5"/>
                </a:solidFill>
              </a:defRPr>
            </a:lvl7pPr>
            <a:lvl8pPr marL="3657600" lvl="7" indent="-228600" algn="l">
              <a:spcBef>
                <a:spcPts val="280"/>
              </a:spcBef>
              <a:spcAft>
                <a:spcPts val="0"/>
              </a:spcAft>
              <a:buClr>
                <a:srgbClr val="8898E5"/>
              </a:buClr>
              <a:buSzPts val="1400"/>
              <a:buNone/>
              <a:defRPr sz="1400">
                <a:solidFill>
                  <a:srgbClr val="8898E5"/>
                </a:solidFill>
              </a:defRPr>
            </a:lvl8pPr>
            <a:lvl9pPr marL="4114800" lvl="8" indent="-228600" algn="l">
              <a:spcBef>
                <a:spcPts val="280"/>
              </a:spcBef>
              <a:spcAft>
                <a:spcPts val="0"/>
              </a:spcAft>
              <a:buClr>
                <a:srgbClr val="8898E5"/>
              </a:buClr>
              <a:buSzPts val="1400"/>
              <a:buNone/>
              <a:defRPr sz="1400">
                <a:solidFill>
                  <a:srgbClr val="8898E5"/>
                </a:solidFill>
              </a:defRPr>
            </a:lvl9pPr>
          </a:lstStyle>
          <a:p>
            <a:endParaRPr/>
          </a:p>
        </p:txBody>
      </p:sp>
      <p:sp>
        <p:nvSpPr>
          <p:cNvPr id="106" name="Google Shape;106;p38"/>
          <p:cNvSpPr/>
          <p:nvPr/>
        </p:nvSpPr>
        <p:spPr>
          <a:xfrm>
            <a:off x="1886913" y="4019550"/>
            <a:ext cx="2036355" cy="720713"/>
          </a:xfrm>
          <a:prstGeom prst="roundRect">
            <a:avLst>
              <a:gd name="adj" fmla="val 20191"/>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pic>
        <p:nvPicPr>
          <p:cNvPr id="107" name="Google Shape;107;p38" descr="A picture containing food&#10;&#10;Description automatically generated"/>
          <p:cNvPicPr preferRelativeResize="0"/>
          <p:nvPr/>
        </p:nvPicPr>
        <p:blipFill rotWithShape="1">
          <a:blip r:embed="rId3">
            <a:alphaModFix/>
          </a:blip>
          <a:srcRect r="3390" b="19294"/>
          <a:stretch/>
        </p:blipFill>
        <p:spPr>
          <a:xfrm>
            <a:off x="440924" y="4030406"/>
            <a:ext cx="996875" cy="602071"/>
          </a:xfrm>
          <a:prstGeom prst="rect">
            <a:avLst/>
          </a:prstGeom>
          <a:noFill/>
          <a:ln>
            <a:noFill/>
          </a:ln>
        </p:spPr>
      </p:pic>
      <p:pic>
        <p:nvPicPr>
          <p:cNvPr id="108" name="Google Shape;108;p38"/>
          <p:cNvPicPr preferRelativeResize="0"/>
          <p:nvPr/>
        </p:nvPicPr>
        <p:blipFill rotWithShape="1">
          <a:blip r:embed="rId4">
            <a:alphaModFix/>
          </a:blip>
          <a:srcRect/>
          <a:stretch/>
        </p:blipFill>
        <p:spPr>
          <a:xfrm>
            <a:off x="440924" y="4646083"/>
            <a:ext cx="1032012" cy="143709"/>
          </a:xfrm>
          <a:prstGeom prst="rect">
            <a:avLst/>
          </a:prstGeom>
          <a:noFill/>
          <a:ln>
            <a:noFill/>
          </a:ln>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color_background">
  <p:cSld name="2_color_background">
    <p:bg>
      <p:bgPr>
        <a:solidFill>
          <a:srgbClr val="006A71"/>
        </a:solidFill>
        <a:effectLst/>
      </p:bgPr>
    </p:bg>
    <p:spTree>
      <p:nvGrpSpPr>
        <p:cNvPr id="1" name="Shape 109"/>
        <p:cNvGrpSpPr/>
        <p:nvPr/>
      </p:nvGrpSpPr>
      <p:grpSpPr>
        <a:xfrm>
          <a:off x="0" y="0"/>
          <a:ext cx="0" cy="0"/>
          <a:chOff x="0" y="0"/>
          <a:chExt cx="0" cy="0"/>
        </a:xfrm>
      </p:grpSpPr>
      <p:pic>
        <p:nvPicPr>
          <p:cNvPr id="110" name="Google Shape;110;p39"/>
          <p:cNvPicPr preferRelativeResize="0"/>
          <p:nvPr/>
        </p:nvPicPr>
        <p:blipFill rotWithShape="1">
          <a:blip r:embed="rId2">
            <a:alphaModFix/>
          </a:blip>
          <a:srcRect/>
          <a:stretch/>
        </p:blipFill>
        <p:spPr>
          <a:xfrm>
            <a:off x="4327069" y="506186"/>
            <a:ext cx="4484352" cy="4346372"/>
          </a:xfrm>
          <a:prstGeom prst="rect">
            <a:avLst/>
          </a:prstGeom>
          <a:noFill/>
          <a:ln>
            <a:noFill/>
          </a:ln>
        </p:spPr>
      </p:pic>
      <p:sp>
        <p:nvSpPr>
          <p:cNvPr id="111" name="Google Shape;111;p39"/>
          <p:cNvSpPr txBox="1">
            <a:spLocks noGrp="1"/>
          </p:cNvSpPr>
          <p:nvPr>
            <p:ph type="title"/>
          </p:nvPr>
        </p:nvSpPr>
        <p:spPr>
          <a:xfrm>
            <a:off x="179613" y="2441363"/>
            <a:ext cx="8294913" cy="8715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1" i="0" u="none" strike="noStrike" cap="none">
                <a:solidFill>
                  <a:schemeClr val="lt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2pPr>
            <a:lvl3pPr marR="0" lvl="2"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3pPr>
            <a:lvl4pPr marR="0" lvl="3"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4pPr>
            <a:lvl5pPr marR="0" lvl="4"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5pPr>
            <a:lvl6pPr marR="0" lvl="5"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6pPr>
            <a:lvl7pPr marR="0" lvl="6"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7pPr>
            <a:lvl8pPr marR="0" lvl="7"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8pPr>
            <a:lvl9pPr marR="0" lvl="8" algn="ctr" rtl="0">
              <a:spcBef>
                <a:spcPts val="0"/>
              </a:spcBef>
              <a:spcAft>
                <a:spcPts val="0"/>
              </a:spcAft>
              <a:buSzPts val="1400"/>
              <a:buNone/>
              <a:defRPr sz="4400" b="0" i="0" u="none" strike="noStrike" cap="none">
                <a:solidFill>
                  <a:schemeClr val="dk1"/>
                </a:solidFill>
                <a:latin typeface="Open Sans"/>
                <a:ea typeface="Open Sans"/>
                <a:cs typeface="Open Sans"/>
                <a:sym typeface="Open Sans"/>
              </a:defRPr>
            </a:lvl9pPr>
          </a:lstStyle>
          <a:p>
            <a:endParaRPr/>
          </a:p>
        </p:txBody>
      </p:sp>
      <p:sp>
        <p:nvSpPr>
          <p:cNvPr id="112" name="Google Shape;112;p39"/>
          <p:cNvSpPr txBox="1">
            <a:spLocks noGrp="1"/>
          </p:cNvSpPr>
          <p:nvPr>
            <p:ph type="body" idx="1"/>
          </p:nvPr>
        </p:nvSpPr>
        <p:spPr>
          <a:xfrm>
            <a:off x="179613" y="3516736"/>
            <a:ext cx="7772400" cy="426244"/>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400"/>
              </a:spcBef>
              <a:spcAft>
                <a:spcPts val="0"/>
              </a:spcAft>
              <a:buClr>
                <a:schemeClr val="lt2"/>
              </a:buClr>
              <a:buSzPts val="2000"/>
              <a:buNone/>
              <a:defRPr sz="2000">
                <a:solidFill>
                  <a:schemeClr val="lt2"/>
                </a:solidFill>
                <a:latin typeface="Calibri"/>
                <a:ea typeface="Calibri"/>
                <a:cs typeface="Calibri"/>
                <a:sym typeface="Calibri"/>
              </a:defRPr>
            </a:lvl1pPr>
            <a:lvl2pPr marL="914400" lvl="1" indent="-228600" algn="l">
              <a:spcBef>
                <a:spcPts val="360"/>
              </a:spcBef>
              <a:spcAft>
                <a:spcPts val="0"/>
              </a:spcAft>
              <a:buClr>
                <a:srgbClr val="8898E5"/>
              </a:buClr>
              <a:buSzPts val="1800"/>
              <a:buNone/>
              <a:defRPr sz="1800">
                <a:solidFill>
                  <a:srgbClr val="8898E5"/>
                </a:solidFill>
              </a:defRPr>
            </a:lvl2pPr>
            <a:lvl3pPr marL="1371600" lvl="2" indent="-228600" algn="l">
              <a:spcBef>
                <a:spcPts val="320"/>
              </a:spcBef>
              <a:spcAft>
                <a:spcPts val="0"/>
              </a:spcAft>
              <a:buClr>
                <a:srgbClr val="8898E5"/>
              </a:buClr>
              <a:buSzPts val="1600"/>
              <a:buNone/>
              <a:defRPr sz="1600">
                <a:solidFill>
                  <a:srgbClr val="8898E5"/>
                </a:solidFill>
              </a:defRPr>
            </a:lvl3pPr>
            <a:lvl4pPr marL="1828800" lvl="3" indent="-228600" algn="l">
              <a:spcBef>
                <a:spcPts val="280"/>
              </a:spcBef>
              <a:spcAft>
                <a:spcPts val="0"/>
              </a:spcAft>
              <a:buClr>
                <a:srgbClr val="8898E5"/>
              </a:buClr>
              <a:buSzPts val="1400"/>
              <a:buNone/>
              <a:defRPr sz="1400">
                <a:solidFill>
                  <a:srgbClr val="8898E5"/>
                </a:solidFill>
              </a:defRPr>
            </a:lvl4pPr>
            <a:lvl5pPr marL="2286000" lvl="4" indent="-228600" algn="l">
              <a:spcBef>
                <a:spcPts val="280"/>
              </a:spcBef>
              <a:spcAft>
                <a:spcPts val="0"/>
              </a:spcAft>
              <a:buClr>
                <a:srgbClr val="8898E5"/>
              </a:buClr>
              <a:buSzPts val="1400"/>
              <a:buNone/>
              <a:defRPr sz="1400">
                <a:solidFill>
                  <a:srgbClr val="8898E5"/>
                </a:solidFill>
              </a:defRPr>
            </a:lvl5pPr>
            <a:lvl6pPr marL="2743200" lvl="5" indent="-228600" algn="l">
              <a:spcBef>
                <a:spcPts val="280"/>
              </a:spcBef>
              <a:spcAft>
                <a:spcPts val="0"/>
              </a:spcAft>
              <a:buClr>
                <a:srgbClr val="8898E5"/>
              </a:buClr>
              <a:buSzPts val="1400"/>
              <a:buNone/>
              <a:defRPr sz="1400">
                <a:solidFill>
                  <a:srgbClr val="8898E5"/>
                </a:solidFill>
              </a:defRPr>
            </a:lvl6pPr>
            <a:lvl7pPr marL="3200400" lvl="6" indent="-228600" algn="l">
              <a:spcBef>
                <a:spcPts val="280"/>
              </a:spcBef>
              <a:spcAft>
                <a:spcPts val="0"/>
              </a:spcAft>
              <a:buClr>
                <a:srgbClr val="8898E5"/>
              </a:buClr>
              <a:buSzPts val="1400"/>
              <a:buNone/>
              <a:defRPr sz="1400">
                <a:solidFill>
                  <a:srgbClr val="8898E5"/>
                </a:solidFill>
              </a:defRPr>
            </a:lvl7pPr>
            <a:lvl8pPr marL="3657600" lvl="7" indent="-228600" algn="l">
              <a:spcBef>
                <a:spcPts val="280"/>
              </a:spcBef>
              <a:spcAft>
                <a:spcPts val="0"/>
              </a:spcAft>
              <a:buClr>
                <a:srgbClr val="8898E5"/>
              </a:buClr>
              <a:buSzPts val="1400"/>
              <a:buNone/>
              <a:defRPr sz="1400">
                <a:solidFill>
                  <a:srgbClr val="8898E5"/>
                </a:solidFill>
              </a:defRPr>
            </a:lvl8pPr>
            <a:lvl9pPr marL="4114800" lvl="8" indent="-228600" algn="l">
              <a:spcBef>
                <a:spcPts val="280"/>
              </a:spcBef>
              <a:spcAft>
                <a:spcPts val="0"/>
              </a:spcAft>
              <a:buClr>
                <a:srgbClr val="8898E5"/>
              </a:buClr>
              <a:buSzPts val="1400"/>
              <a:buNone/>
              <a:defRPr sz="1400">
                <a:solidFill>
                  <a:srgbClr val="8898E5"/>
                </a:solidFill>
              </a:defRPr>
            </a:lvl9pPr>
          </a:lstStyle>
          <a:p>
            <a:endParaRPr/>
          </a:p>
        </p:txBody>
      </p:sp>
      <p:sp>
        <p:nvSpPr>
          <p:cNvPr id="113" name="Google Shape;113;p39"/>
          <p:cNvSpPr/>
          <p:nvPr/>
        </p:nvSpPr>
        <p:spPr>
          <a:xfrm>
            <a:off x="1886913" y="4019550"/>
            <a:ext cx="2036355" cy="720713"/>
          </a:xfrm>
          <a:prstGeom prst="roundRect">
            <a:avLst>
              <a:gd name="adj" fmla="val 20191"/>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pic>
        <p:nvPicPr>
          <p:cNvPr id="114" name="Google Shape;114;p39" descr="A picture containing food&#10;&#10;Description automatically generated"/>
          <p:cNvPicPr preferRelativeResize="0"/>
          <p:nvPr/>
        </p:nvPicPr>
        <p:blipFill rotWithShape="1">
          <a:blip r:embed="rId4">
            <a:alphaModFix/>
          </a:blip>
          <a:srcRect r="3390" b="19294"/>
          <a:stretch/>
        </p:blipFill>
        <p:spPr>
          <a:xfrm>
            <a:off x="440924" y="4030406"/>
            <a:ext cx="996875" cy="602071"/>
          </a:xfrm>
          <a:prstGeom prst="rect">
            <a:avLst/>
          </a:prstGeom>
          <a:noFill/>
          <a:ln>
            <a:noFill/>
          </a:ln>
        </p:spPr>
      </p:pic>
      <p:pic>
        <p:nvPicPr>
          <p:cNvPr id="115" name="Google Shape;115;p39"/>
          <p:cNvPicPr preferRelativeResize="0"/>
          <p:nvPr/>
        </p:nvPicPr>
        <p:blipFill rotWithShape="1">
          <a:blip r:embed="rId5">
            <a:alphaModFix/>
          </a:blip>
          <a:srcRect/>
          <a:stretch/>
        </p:blipFill>
        <p:spPr>
          <a:xfrm>
            <a:off x="440924" y="4646083"/>
            <a:ext cx="1032012" cy="143709"/>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2D2D2D"/>
              </a:buClr>
              <a:buSzPts val="3200"/>
              <a:buFont typeface="Arial"/>
              <a:buChar char="•"/>
              <a:defRPr sz="3200" b="0" i="0" u="none" strike="noStrike" cap="none">
                <a:solidFill>
                  <a:srgbClr val="2D2D2D"/>
                </a:solidFill>
                <a:latin typeface="Calibri"/>
                <a:ea typeface="Calibri"/>
                <a:cs typeface="Calibri"/>
                <a:sym typeface="Calibri"/>
              </a:defRPr>
            </a:lvl1pPr>
            <a:lvl2pPr marL="914400" marR="0" lvl="1" indent="-406400" algn="l" rtl="0">
              <a:spcBef>
                <a:spcPts val="560"/>
              </a:spcBef>
              <a:spcAft>
                <a:spcPts val="0"/>
              </a:spcAft>
              <a:buClr>
                <a:srgbClr val="2D2D2D"/>
              </a:buClr>
              <a:buSzPts val="2800"/>
              <a:buFont typeface="Arial"/>
              <a:buChar char="–"/>
              <a:defRPr sz="2800" b="0" i="0" u="none" strike="noStrike" cap="none">
                <a:solidFill>
                  <a:srgbClr val="2D2D2D"/>
                </a:solidFill>
                <a:latin typeface="Calibri"/>
                <a:ea typeface="Calibri"/>
                <a:cs typeface="Calibri"/>
                <a:sym typeface="Calibri"/>
              </a:defRPr>
            </a:lvl2pPr>
            <a:lvl3pPr marL="1371600" marR="0" lvl="2" indent="-381000" algn="l" rtl="0">
              <a:spcBef>
                <a:spcPts val="480"/>
              </a:spcBef>
              <a:spcAft>
                <a:spcPts val="0"/>
              </a:spcAft>
              <a:buClr>
                <a:srgbClr val="2D2D2D"/>
              </a:buClr>
              <a:buSzPts val="2400"/>
              <a:buFont typeface="Arial"/>
              <a:buChar char="•"/>
              <a:defRPr sz="2400" b="0" i="0" u="none" strike="noStrike" cap="none">
                <a:solidFill>
                  <a:srgbClr val="2D2D2D"/>
                </a:solidFill>
                <a:latin typeface="Calibri"/>
                <a:ea typeface="Calibri"/>
                <a:cs typeface="Calibri"/>
                <a:sym typeface="Calibri"/>
              </a:defRPr>
            </a:lvl3pPr>
            <a:lvl4pPr marL="1828800" marR="0" lvl="3" indent="-355600" algn="l" rtl="0">
              <a:spcBef>
                <a:spcPts val="400"/>
              </a:spcBef>
              <a:spcAft>
                <a:spcPts val="0"/>
              </a:spcAft>
              <a:buClr>
                <a:srgbClr val="2D2D2D"/>
              </a:buClr>
              <a:buSzPts val="2000"/>
              <a:buFont typeface="Arial"/>
              <a:buChar char="–"/>
              <a:defRPr sz="2000" b="0" i="0" u="none" strike="noStrike" cap="none">
                <a:solidFill>
                  <a:srgbClr val="2D2D2D"/>
                </a:solidFill>
                <a:latin typeface="Calibri"/>
                <a:ea typeface="Calibri"/>
                <a:cs typeface="Calibri"/>
                <a:sym typeface="Calibri"/>
              </a:defRPr>
            </a:lvl4pPr>
            <a:lvl5pPr marL="2286000" marR="0" lvl="4" indent="-355600" algn="l" rtl="0">
              <a:spcBef>
                <a:spcPts val="400"/>
              </a:spcBef>
              <a:spcAft>
                <a:spcPts val="0"/>
              </a:spcAft>
              <a:buClr>
                <a:srgbClr val="2D2D2D"/>
              </a:buClr>
              <a:buSzPts val="2000"/>
              <a:buFont typeface="Arial"/>
              <a:buChar char="»"/>
              <a:defRPr sz="2000" b="0" i="0" u="none" strike="noStrike" cap="none">
                <a:solidFill>
                  <a:srgbClr val="2D2D2D"/>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coronavirus.jhu.edu/map.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hyperlink" Target="http://www.hotshotdeliveryservice.com/images/warehousing.jpg" TargetMode="External"/><Relationship Id="rId7"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2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2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ho.int/ihr/publications/9789241565134_eng/e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phil.cdc.gov/" TargetMode="External"/><Relationship Id="rId4" Type="http://schemas.openxmlformats.org/officeDocument/2006/relationships/hyperlink" Target="http://origin.who.int/health-cluster/about/structure/IMS_structure.pdf"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
          <p:cNvSpPr txBox="1">
            <a:spLocks noGrp="1"/>
          </p:cNvSpPr>
          <p:nvPr>
            <p:ph type="title"/>
          </p:nvPr>
        </p:nvSpPr>
        <p:spPr>
          <a:xfrm>
            <a:off x="522515" y="9097"/>
            <a:ext cx="8621486" cy="866834"/>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s-ES" sz="2000" b="1" i="0" u="none" strike="noStrike">
                <a:latin typeface="Arial"/>
                <a:ea typeface="Arial"/>
                <a:cs typeface="Arial"/>
                <a:sym typeface="Arial"/>
              </a:rPr>
              <a:t>Presentación del Sistema de Gestión de Incidentes (SGI)</a:t>
            </a:r>
            <a:endParaRPr sz="2000"/>
          </a:p>
        </p:txBody>
      </p:sp>
      <p:pic>
        <p:nvPicPr>
          <p:cNvPr id="139" name="Google Shape;139;p1" descr="Logos of the United States Department of Health and Human Services and Centers for Disease Control and Prevention"/>
          <p:cNvPicPr preferRelativeResize="0"/>
          <p:nvPr/>
        </p:nvPicPr>
        <p:blipFill rotWithShape="1">
          <a:blip r:embed="rId3">
            <a:alphaModFix/>
          </a:blip>
          <a:srcRect/>
          <a:stretch/>
        </p:blipFill>
        <p:spPr>
          <a:xfrm>
            <a:off x="152400" y="4886325"/>
            <a:ext cx="190500" cy="14287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0"/>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Gerente de incidentes (GI)</a:t>
            </a:r>
            <a:endParaRPr/>
          </a:p>
        </p:txBody>
      </p:sp>
      <p:sp>
        <p:nvSpPr>
          <p:cNvPr id="246" name="Google Shape;246;p10"/>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También llamado Gestor, Director o Coordinador de Emergencias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 cargo de toda la sección de gestión y del personal de gestión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Obtiene la aprobación para activar el Sistema de Gestión de Incidentes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Mantiene un conocimiento total de la situación del evento y de todos los recursos desplegados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Asiste a las sesiones de información y aprueba las sesiones de información que se presentarán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Establece las prioridades de los incidentes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Aprueba los objetivos del incidente.</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1"/>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Gestor de las instalaciones del COE</a:t>
            </a:r>
            <a:endParaRPr/>
          </a:p>
        </p:txBody>
      </p:sp>
      <p:sp>
        <p:nvSpPr>
          <p:cNvPr id="253" name="Google Shape;253;p11"/>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Supervisa las operaciones y el mantenimiento del COE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Supervisa las operaciones del COE y se asegura de que todos los sistemas, hardware, software y herramientas de apoyo del personal estén en buen estado y operativos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También puede contar con tecnología de información y comunicaciones; y tecnología geoespacial si la instalación es grande </a:t>
            </a:r>
            <a:endParaRPr/>
          </a:p>
          <a:p>
            <a:pPr marL="230188" lvl="0" indent="-103188" algn="l" rtl="0">
              <a:spcBef>
                <a:spcPts val="400"/>
              </a:spcBef>
              <a:spcAft>
                <a:spcPts val="0"/>
              </a:spcAft>
              <a:buClr>
                <a:srgbClr val="006A71"/>
              </a:buClr>
              <a:buSzPts val="2000"/>
              <a:buNone/>
            </a:pPr>
            <a:endParaRPr/>
          </a:p>
        </p:txBody>
      </p:sp>
      <p:pic>
        <p:nvPicPr>
          <p:cNvPr id="254" name="Google Shape;254;p11" descr="https://phil.cdc.gov/PHIL_Images/17750/17750_lores.jpg"/>
          <p:cNvPicPr preferRelativeResize="0"/>
          <p:nvPr/>
        </p:nvPicPr>
        <p:blipFill rotWithShape="1">
          <a:blip r:embed="rId3">
            <a:alphaModFix/>
          </a:blip>
          <a:srcRect/>
          <a:stretch/>
        </p:blipFill>
        <p:spPr>
          <a:xfrm>
            <a:off x="6333565" y="2921912"/>
            <a:ext cx="2353235" cy="1754842"/>
          </a:xfrm>
          <a:prstGeom prst="rect">
            <a:avLst/>
          </a:prstGeom>
          <a:noFill/>
          <a:ln>
            <a:noFill/>
          </a:ln>
        </p:spPr>
      </p:pic>
      <p:pic>
        <p:nvPicPr>
          <p:cNvPr id="255" name="Google Shape;255;p11" descr="https://phil.cdc.gov/PHIL_Images/17669/17669_lores.jpg"/>
          <p:cNvPicPr preferRelativeResize="0"/>
          <p:nvPr/>
        </p:nvPicPr>
        <p:blipFill rotWithShape="1">
          <a:blip r:embed="rId4">
            <a:alphaModFix/>
          </a:blip>
          <a:srcRect/>
          <a:stretch/>
        </p:blipFill>
        <p:spPr>
          <a:xfrm>
            <a:off x="3859742" y="3264814"/>
            <a:ext cx="2125501" cy="141194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Funcionario de información </a:t>
            </a:r>
            <a:r>
              <a:rPr lang="es-ES" dirty="0"/>
              <a:t>p</a:t>
            </a:r>
            <a:r>
              <a:rPr lang="es-ES" sz="2800" b="1" i="0" u="none" strike="noStrike" dirty="0">
                <a:latin typeface="Calibri"/>
                <a:ea typeface="Calibri"/>
                <a:cs typeface="Calibri"/>
                <a:sym typeface="Calibri"/>
              </a:rPr>
              <a:t>ública</a:t>
            </a:r>
            <a:endParaRPr dirty="0"/>
          </a:p>
        </p:txBody>
      </p:sp>
      <p:sp>
        <p:nvSpPr>
          <p:cNvPr id="262" name="Google Shape;262;p12"/>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Durante una emergencia de salud pública, la comunicación con el público es esencial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Esta persona es responsable de:</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Comunicarse e interactuar con una audiencia variada (p. ej. público, medios de comunicación, personal interno, etc.)</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Elaborar materiales de comunicación </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S</a:t>
            </a:r>
            <a:r>
              <a:rPr lang="es-ES"/>
              <a:t>eguir </a:t>
            </a:r>
            <a:r>
              <a:rPr lang="es-ES" sz="2000" b="0" i="0" u="none" strike="noStrike">
                <a:latin typeface="Calibri"/>
                <a:ea typeface="Calibri"/>
                <a:cs typeface="Calibri"/>
                <a:sym typeface="Calibri"/>
              </a:rPr>
              <a:t>los medios de comunicación social y </a:t>
            </a:r>
            <a:br>
              <a:rPr lang="es-ES" sz="2000" b="0" i="0" u="none" strike="noStrike">
                <a:latin typeface="Calibri"/>
                <a:ea typeface="Calibri"/>
                <a:cs typeface="Calibri"/>
                <a:sym typeface="Calibri"/>
              </a:rPr>
            </a:br>
            <a:r>
              <a:rPr lang="es-ES" sz="2000" b="0" i="0" u="none" strike="noStrike">
                <a:latin typeface="Calibri"/>
                <a:ea typeface="Calibri"/>
                <a:cs typeface="Calibri"/>
                <a:sym typeface="Calibri"/>
              </a:rPr>
              <a:t>las noticias para estar al tanto de la situación </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Apoyar a los sectores de concienciación y </a:t>
            </a:r>
            <a:br>
              <a:rPr lang="es-ES" sz="2000" b="0" i="0" u="none" strike="noStrike">
                <a:latin typeface="Calibri"/>
                <a:ea typeface="Calibri"/>
                <a:cs typeface="Calibri"/>
                <a:sym typeface="Calibri"/>
              </a:rPr>
            </a:br>
            <a:r>
              <a:rPr lang="es-ES" sz="2000" b="0" i="0" u="none" strike="noStrike">
                <a:latin typeface="Calibri"/>
                <a:ea typeface="Calibri"/>
                <a:cs typeface="Calibri"/>
                <a:sym typeface="Calibri"/>
              </a:rPr>
              <a:t>notificación de riesgos </a:t>
            </a:r>
            <a:endParaRPr/>
          </a:p>
        </p:txBody>
      </p:sp>
      <p:pic>
        <p:nvPicPr>
          <p:cNvPr id="263" name="Google Shape;263;p12" descr="https://phil.cdc.gov/PHIL_Images/17672/17672_lores.jpg"/>
          <p:cNvPicPr preferRelativeResize="0"/>
          <p:nvPr/>
        </p:nvPicPr>
        <p:blipFill rotWithShape="1">
          <a:blip r:embed="rId3">
            <a:alphaModFix/>
          </a:blip>
          <a:srcRect/>
          <a:stretch/>
        </p:blipFill>
        <p:spPr>
          <a:xfrm>
            <a:off x="6080850" y="2854450"/>
            <a:ext cx="1497101" cy="1069350"/>
          </a:xfrm>
          <a:prstGeom prst="rect">
            <a:avLst/>
          </a:prstGeom>
          <a:noFill/>
          <a:ln>
            <a:noFill/>
          </a:ln>
        </p:spPr>
      </p:pic>
      <p:pic>
        <p:nvPicPr>
          <p:cNvPr id="264" name="Google Shape;264;p12" descr="https://phil.cdc.gov/PHIL_Images/20025/20025_lores.jpg"/>
          <p:cNvPicPr preferRelativeResize="0"/>
          <p:nvPr/>
        </p:nvPicPr>
        <p:blipFill rotWithShape="1">
          <a:blip r:embed="rId4">
            <a:alphaModFix/>
          </a:blip>
          <a:srcRect/>
          <a:stretch/>
        </p:blipFill>
        <p:spPr>
          <a:xfrm>
            <a:off x="7634199" y="2854451"/>
            <a:ext cx="1261825" cy="1681825"/>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3"/>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Funcionario de seguridad</a:t>
            </a:r>
            <a:endParaRPr/>
          </a:p>
        </p:txBody>
      </p:sp>
      <p:sp>
        <p:nvSpPr>
          <p:cNvPr id="271" name="Google Shape;271;p13"/>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600"/>
              <a:buChar char="▪"/>
            </a:pPr>
            <a:r>
              <a:rPr lang="es-ES" sz="1600" b="0" i="0" u="none" strike="noStrike" dirty="0">
                <a:latin typeface="Calibri"/>
                <a:ea typeface="Calibri"/>
                <a:cs typeface="Calibri"/>
                <a:sym typeface="Calibri"/>
              </a:rPr>
              <a:t>La responsabilidad del funcionario de seguridad se incrementa durante una emergencia de salud pública </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Es responsable de la salud y seguridad de todo el personal involucrado en la respuesta, incluyendo</a:t>
            </a:r>
            <a:r>
              <a:rPr lang="es-ES" sz="1600" dirty="0"/>
              <a:t>:</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El control del ingreso al COE</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La preservación de los documentos </a:t>
            </a:r>
            <a:endParaRPr dirty="0"/>
          </a:p>
          <a:p>
            <a:pPr marL="742950" lvl="1" indent="-285750" algn="l" rtl="0">
              <a:spcBef>
                <a:spcPts val="320"/>
              </a:spcBef>
              <a:spcAft>
                <a:spcPts val="0"/>
              </a:spcAft>
              <a:buClr>
                <a:srgbClr val="006A71"/>
              </a:buClr>
              <a:buSzPts val="1600"/>
              <a:buChar char="–"/>
            </a:pPr>
            <a:r>
              <a:rPr lang="es-ES" sz="1600" dirty="0"/>
              <a:t>La adopción de m</a:t>
            </a:r>
            <a:r>
              <a:rPr lang="es-ES" sz="1600" b="0" i="0" u="none" strike="noStrike" dirty="0">
                <a:latin typeface="Calibri"/>
                <a:ea typeface="Calibri"/>
                <a:cs typeface="Calibri"/>
                <a:sym typeface="Calibri"/>
              </a:rPr>
              <a:t>edidas de seguridad apropiadas </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En una emergencia de salud pública, existe además el </a:t>
            </a:r>
            <a:br>
              <a:rPr lang="es-ES" sz="1600" b="0" i="0" u="none" strike="noStrike" dirty="0">
                <a:latin typeface="Calibri"/>
                <a:ea typeface="Calibri"/>
                <a:cs typeface="Calibri"/>
                <a:sym typeface="Calibri"/>
              </a:rPr>
            </a:br>
            <a:r>
              <a:rPr lang="es-ES" sz="1600" b="0" i="0" u="none" strike="noStrike" dirty="0">
                <a:latin typeface="Calibri"/>
                <a:ea typeface="Calibri"/>
                <a:cs typeface="Calibri"/>
                <a:sym typeface="Calibri"/>
              </a:rPr>
              <a:t>riesgo a exponerse y enfermarse </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Durante la COVID-19, es fundamental proteger al personal de respuesta del riesgo de exposición y de posibles infecciones</a:t>
            </a:r>
            <a:endParaRPr dirty="0"/>
          </a:p>
        </p:txBody>
      </p:sp>
      <p:pic>
        <p:nvPicPr>
          <p:cNvPr id="272" name="Google Shape;272;p13" descr="https://phil.cdc.gov/PHIL_Images/15485/15485_lores.jpg"/>
          <p:cNvPicPr preferRelativeResize="0"/>
          <p:nvPr/>
        </p:nvPicPr>
        <p:blipFill rotWithShape="1">
          <a:blip r:embed="rId3">
            <a:alphaModFix/>
          </a:blip>
          <a:srcRect/>
          <a:stretch/>
        </p:blipFill>
        <p:spPr>
          <a:xfrm>
            <a:off x="6447125" y="1995751"/>
            <a:ext cx="2505526" cy="1667950"/>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4"/>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Funcionarios de enlace</a:t>
            </a:r>
            <a:endParaRPr dirty="0"/>
          </a:p>
        </p:txBody>
      </p:sp>
      <p:sp>
        <p:nvSpPr>
          <p:cNvPr id="279" name="Google Shape;279;p14"/>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Encargados de la coordinación y la comunicación entre el organismo rector y sus colaboradores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Sus responsabilidades pueden incluir:</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Establecer reuniones entre los distintos</a:t>
            </a:r>
            <a:endParaRPr sz="2000" b="0" i="0" u="none" strike="noStrike">
              <a:latin typeface="Calibri"/>
              <a:ea typeface="Calibri"/>
              <a:cs typeface="Calibri"/>
              <a:sym typeface="Calibri"/>
            </a:endParaRPr>
          </a:p>
          <a:p>
            <a:pPr marL="742950" lvl="0" indent="0" algn="l" rtl="0">
              <a:spcBef>
                <a:spcPts val="400"/>
              </a:spcBef>
              <a:spcAft>
                <a:spcPts val="0"/>
              </a:spcAft>
              <a:buNone/>
            </a:pPr>
            <a:r>
              <a:rPr lang="es-ES" sz="2000" b="0" i="0" u="none" strike="noStrike">
                <a:latin typeface="Calibri"/>
                <a:ea typeface="Calibri"/>
                <a:cs typeface="Calibri"/>
                <a:sym typeface="Calibri"/>
              </a:rPr>
              <a:t> organismos </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Actuar como el punto central de contacto</a:t>
            </a:r>
            <a:endParaRPr sz="2000" b="0" i="0" u="none" strike="noStrike">
              <a:latin typeface="Calibri"/>
              <a:ea typeface="Calibri"/>
              <a:cs typeface="Calibri"/>
              <a:sym typeface="Calibri"/>
            </a:endParaRPr>
          </a:p>
          <a:p>
            <a:pPr marL="742950" lvl="0" indent="0" algn="l" rtl="0">
              <a:spcBef>
                <a:spcPts val="400"/>
              </a:spcBef>
              <a:spcAft>
                <a:spcPts val="0"/>
              </a:spcAft>
              <a:buNone/>
            </a:pPr>
            <a:r>
              <a:rPr lang="es-ES" sz="2000" b="0" i="0" u="none" strike="noStrike">
                <a:latin typeface="Calibri"/>
                <a:ea typeface="Calibri"/>
                <a:cs typeface="Calibri"/>
                <a:sym typeface="Calibri"/>
              </a:rPr>
              <a:t>(PCC) de todo el personal de la organización </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Facilitar las conversaciones y las relaciones </a:t>
            </a:r>
            <a:br>
              <a:rPr lang="es-ES" sz="2000" b="0" i="0" u="none" strike="noStrike">
                <a:latin typeface="Calibri"/>
                <a:ea typeface="Calibri"/>
                <a:cs typeface="Calibri"/>
                <a:sym typeface="Calibri"/>
              </a:rPr>
            </a:br>
            <a:r>
              <a:rPr lang="es-ES" sz="2000" b="0" i="0" u="none" strike="noStrike">
                <a:latin typeface="Calibri"/>
                <a:ea typeface="Calibri"/>
                <a:cs typeface="Calibri"/>
                <a:sym typeface="Calibri"/>
              </a:rPr>
              <a:t>entre las personas y los organismos </a:t>
            </a: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p:txBody>
      </p:sp>
      <p:pic>
        <p:nvPicPr>
          <p:cNvPr id="280" name="Google Shape;280;p14" descr="https://phil.cdc.gov/PHIL_Images/20601/20601_lores.jpg"/>
          <p:cNvPicPr preferRelativeResize="0"/>
          <p:nvPr/>
        </p:nvPicPr>
        <p:blipFill rotWithShape="1">
          <a:blip r:embed="rId3">
            <a:alphaModFix/>
          </a:blip>
          <a:srcRect/>
          <a:stretch/>
        </p:blipFill>
        <p:spPr>
          <a:xfrm>
            <a:off x="5964450" y="2279500"/>
            <a:ext cx="2961401" cy="222107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Sección de Operaciones</a:t>
            </a:r>
            <a:endParaRPr/>
          </a:p>
        </p:txBody>
      </p:sp>
      <p:sp>
        <p:nvSpPr>
          <p:cNvPr id="287" name="Google Shape;287;p15"/>
          <p:cNvSpPr txBox="1">
            <a:spLocks noGrp="1"/>
          </p:cNvSpPr>
          <p:nvPr>
            <p:ph type="body" idx="1"/>
          </p:nvPr>
        </p:nvSpPr>
        <p:spPr>
          <a:xfrm>
            <a:off x="457200" y="919882"/>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600"/>
              <a:buChar char="▪"/>
            </a:pPr>
            <a:r>
              <a:rPr lang="es-ES" sz="1600" b="0" i="0" u="none" strike="noStrike" dirty="0">
                <a:latin typeface="Calibri"/>
                <a:ea typeface="Calibri"/>
                <a:cs typeface="Calibri"/>
                <a:sym typeface="Calibri"/>
              </a:rPr>
              <a:t>La Sección de Operaciones apoya la aplicación táctica de recursos para responder a un evento</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Supervisa todas las actividades de respuesta directa</a:t>
            </a:r>
            <a:endParaRPr dirty="0"/>
          </a:p>
          <a:p>
            <a:pPr marL="230187" lvl="0" indent="-230187"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En el caso de la COVID-19, estas actividades podrían</a:t>
            </a:r>
            <a:endParaRPr sz="1600" b="0" i="0" u="none" strike="noStrike" dirty="0">
              <a:latin typeface="Calibri"/>
              <a:ea typeface="Calibri"/>
              <a:cs typeface="Calibri"/>
              <a:sym typeface="Calibri"/>
            </a:endParaRPr>
          </a:p>
          <a:p>
            <a:pPr marL="230187" lvl="0" indent="0" algn="l" rtl="0">
              <a:spcBef>
                <a:spcPts val="320"/>
              </a:spcBef>
              <a:spcAft>
                <a:spcPts val="0"/>
              </a:spcAft>
              <a:buNone/>
            </a:pPr>
            <a:r>
              <a:rPr lang="es-ES" sz="1600" b="0" i="0" u="none" strike="noStrike" dirty="0">
                <a:latin typeface="Calibri"/>
                <a:ea typeface="Calibri"/>
                <a:cs typeface="Calibri"/>
                <a:sym typeface="Calibri"/>
              </a:rPr>
              <a:t>incluir:</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Rastreo de contactos</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Gestión de casos</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Notificación de riesgos</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La movilización social y la colaboración con la</a:t>
            </a:r>
            <a:endParaRPr sz="1600" b="0" i="0" u="none" strike="noStrike" dirty="0">
              <a:latin typeface="Calibri"/>
              <a:ea typeface="Calibri"/>
              <a:cs typeface="Calibri"/>
              <a:sym typeface="Calibri"/>
            </a:endParaRPr>
          </a:p>
          <a:p>
            <a:pPr marL="742950" lvl="0" indent="0" algn="l" rtl="0">
              <a:spcBef>
                <a:spcPts val="320"/>
              </a:spcBef>
              <a:spcAft>
                <a:spcPts val="0"/>
              </a:spcAft>
              <a:buNone/>
            </a:pPr>
            <a:r>
              <a:rPr lang="es-ES" sz="1600" b="0" i="0" u="none" strike="noStrike" dirty="0">
                <a:latin typeface="Calibri"/>
                <a:ea typeface="Calibri"/>
                <a:cs typeface="Calibri"/>
                <a:sym typeface="Calibri"/>
              </a:rPr>
              <a:t>comunidad</a:t>
            </a:r>
            <a:endParaRPr dirty="0"/>
          </a:p>
          <a:p>
            <a:pPr marL="742950" lvl="1" indent="-285750"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Vigilancia (incluyendo diagnósticos de laboratorio)</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La subestructura de la sección puede adaptarse según las necesidades específicas del esfuerzo de respuesta</a:t>
            </a:r>
            <a:endParaRPr dirty="0"/>
          </a:p>
          <a:p>
            <a:pPr marL="230188" lvl="0" indent="-128588" algn="l" rtl="0">
              <a:spcBef>
                <a:spcPts val="320"/>
              </a:spcBef>
              <a:spcAft>
                <a:spcPts val="0"/>
              </a:spcAft>
              <a:buClr>
                <a:srgbClr val="006A71"/>
              </a:buClr>
              <a:buSzPts val="1600"/>
              <a:buNone/>
            </a:pPr>
            <a:endParaRPr sz="1600" dirty="0"/>
          </a:p>
        </p:txBody>
      </p:sp>
      <p:pic>
        <p:nvPicPr>
          <p:cNvPr id="288" name="Google Shape;288;p15"/>
          <p:cNvPicPr preferRelativeResize="0"/>
          <p:nvPr/>
        </p:nvPicPr>
        <p:blipFill rotWithShape="1">
          <a:blip r:embed="rId3">
            <a:alphaModFix/>
          </a:blip>
          <a:srcRect/>
          <a:stretch/>
        </p:blipFill>
        <p:spPr>
          <a:xfrm>
            <a:off x="5190826" y="1307424"/>
            <a:ext cx="3594100" cy="1639075"/>
          </a:xfrm>
          <a:prstGeom prst="rect">
            <a:avLst/>
          </a:prstGeom>
          <a:noFill/>
          <a:ln>
            <a:noFill/>
          </a:ln>
        </p:spPr>
      </p:pic>
      <p:sp>
        <p:nvSpPr>
          <p:cNvPr id="289" name="Google Shape;289;p15"/>
          <p:cNvSpPr txBox="1"/>
          <p:nvPr/>
        </p:nvSpPr>
        <p:spPr>
          <a:xfrm>
            <a:off x="5101183" y="2946495"/>
            <a:ext cx="4078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b="0" i="0" u="sng" strike="noStrike">
                <a:solidFill>
                  <a:srgbClr val="0000FF"/>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https://coronavirus.jhu.edu/map.html</a:t>
            </a:r>
            <a:r>
              <a:rPr lang="es-ES" sz="1200" b="0" i="0" u="none" strike="noStrike">
                <a:solidFill>
                  <a:srgbClr val="FFFFFF"/>
                </a:solidFill>
                <a:latin typeface="Calibri"/>
                <a:ea typeface="Calibri"/>
                <a:cs typeface="Calibri"/>
                <a:sym typeface="Calibri"/>
              </a:rPr>
              <a:t> </a:t>
            </a:r>
            <a:r>
              <a:rPr lang="es-ES" sz="1200" b="0" i="0" u="none" strike="noStrike">
                <a:solidFill>
                  <a:srgbClr val="2D2C2C"/>
                </a:solidFill>
                <a:latin typeface="Calibri"/>
                <a:ea typeface="Calibri"/>
                <a:cs typeface="Calibri"/>
                <a:sym typeface="Calibri"/>
              </a:rPr>
              <a:t>(Consultado el 7 de mayo de 2020)</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Epidemiología</a:t>
            </a:r>
            <a:endParaRPr/>
          </a:p>
        </p:txBody>
      </p:sp>
      <p:sp>
        <p:nvSpPr>
          <p:cNvPr id="296" name="Google Shape;296;p16"/>
          <p:cNvSpPr txBox="1">
            <a:spLocks noGrp="1"/>
          </p:cNvSpPr>
          <p:nvPr>
            <p:ph type="body" idx="1"/>
          </p:nvPr>
        </p:nvSpPr>
        <p:spPr>
          <a:xfrm>
            <a:off x="477982" y="1080818"/>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600"/>
              <a:buChar char="▪"/>
            </a:pPr>
            <a:r>
              <a:rPr lang="es-ES" sz="1600" b="0" i="0" u="none" strike="noStrike">
                <a:latin typeface="Calibri"/>
                <a:ea typeface="Calibri"/>
                <a:cs typeface="Calibri"/>
                <a:sym typeface="Calibri"/>
              </a:rPr>
              <a:t>Brinda la capacidad de recolectar, analizar, interpretar y procesar datos relacionados con la salud pública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Apoya la vigilancia de la salud pública y las labores de </a:t>
            </a:r>
            <a:br>
              <a:rPr lang="es-ES" sz="1600" b="0" i="0" u="none" strike="noStrike">
                <a:latin typeface="Calibri"/>
                <a:ea typeface="Calibri"/>
                <a:cs typeface="Calibri"/>
                <a:sym typeface="Calibri"/>
              </a:rPr>
            </a:br>
            <a:r>
              <a:rPr lang="es-ES" sz="1600" b="0" i="0" u="none" strike="noStrike">
                <a:latin typeface="Calibri"/>
                <a:ea typeface="Calibri"/>
                <a:cs typeface="Calibri"/>
                <a:sym typeface="Calibri"/>
              </a:rPr>
              <a:t>detección de enfermedades, así como las investigaciones </a:t>
            </a:r>
            <a:br>
              <a:rPr lang="es-ES" sz="1600" b="0" i="0" u="none" strike="noStrike">
                <a:latin typeface="Calibri"/>
                <a:ea typeface="Calibri"/>
                <a:cs typeface="Calibri"/>
                <a:sym typeface="Calibri"/>
              </a:rPr>
            </a:br>
            <a:r>
              <a:rPr lang="es-ES" sz="1600" b="0" i="0" u="none" strike="noStrike">
                <a:latin typeface="Calibri"/>
                <a:ea typeface="Calibri"/>
                <a:cs typeface="Calibri"/>
                <a:sym typeface="Calibri"/>
              </a:rPr>
              <a:t>epidemiológicas y de salud pública</a:t>
            </a:r>
            <a:endParaRPr/>
          </a:p>
          <a:p>
            <a:pPr marL="230187" lvl="0" indent="-230187"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Identifica la causa de un caso o brote de enfermedad, lesión </a:t>
            </a:r>
            <a:endParaRPr sz="1600" b="0" i="0" u="none" strike="noStrike">
              <a:latin typeface="Calibri"/>
              <a:ea typeface="Calibri"/>
              <a:cs typeface="Calibri"/>
              <a:sym typeface="Calibri"/>
            </a:endParaRPr>
          </a:p>
          <a:p>
            <a:pPr marL="230187" lvl="0" indent="0" algn="l" rtl="0">
              <a:spcBef>
                <a:spcPts val="320"/>
              </a:spcBef>
              <a:spcAft>
                <a:spcPts val="0"/>
              </a:spcAft>
              <a:buNone/>
            </a:pPr>
            <a:r>
              <a:rPr lang="es-ES" sz="1600" b="0" i="0" u="none" strike="noStrike">
                <a:latin typeface="Calibri"/>
                <a:ea typeface="Calibri"/>
                <a:cs typeface="Calibri"/>
                <a:sym typeface="Calibri"/>
              </a:rPr>
              <a:t>o exposición y sus determinantes en una población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Recomienda, supervisa y analiza las medidas de mitigación</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En el caso de la COVID-19, estas actividades podrían incluir:</a:t>
            </a:r>
            <a:endParaRPr/>
          </a:p>
          <a:p>
            <a:pPr marL="742950" lvl="1" indent="-285750"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Rastreo de casos </a:t>
            </a:r>
            <a:endParaRPr/>
          </a:p>
          <a:p>
            <a:pPr marL="742950" lvl="1" indent="-285750"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Rastreo de contactos</a:t>
            </a:r>
            <a:endParaRPr/>
          </a:p>
          <a:p>
            <a:pPr marL="742950" lvl="1" indent="-285750"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Vigilancia (incluyendo diagnósticos de laboratorio)</a:t>
            </a:r>
            <a:endParaRPr/>
          </a:p>
          <a:p>
            <a:pPr marL="742950" lvl="1" indent="-285750"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Abrir y poner en marcha sitios para realizar pruebas</a:t>
            </a:r>
            <a:endParaRPr/>
          </a:p>
        </p:txBody>
      </p:sp>
      <p:pic>
        <p:nvPicPr>
          <p:cNvPr id="297" name="Google Shape;297;p16" descr="Redbags"/>
          <p:cNvPicPr preferRelativeResize="0"/>
          <p:nvPr/>
        </p:nvPicPr>
        <p:blipFill rotWithShape="1">
          <a:blip r:embed="rId3">
            <a:alphaModFix/>
          </a:blip>
          <a:srcRect/>
          <a:stretch/>
        </p:blipFill>
        <p:spPr>
          <a:xfrm>
            <a:off x="5978439" y="3536511"/>
            <a:ext cx="1411138" cy="1043654"/>
          </a:xfrm>
          <a:prstGeom prst="rect">
            <a:avLst/>
          </a:prstGeom>
          <a:noFill/>
          <a:ln w="9525" cap="flat" cmpd="sng">
            <a:solidFill>
              <a:schemeClr val="lt1"/>
            </a:solidFill>
            <a:prstDash val="solid"/>
            <a:miter lim="800000"/>
            <a:headEnd type="none" w="sm" len="sm"/>
            <a:tailEnd type="none" w="sm" len="sm"/>
          </a:ln>
        </p:spPr>
      </p:pic>
      <p:pic>
        <p:nvPicPr>
          <p:cNvPr id="298" name="Google Shape;298;p16" descr="BWHouston"/>
          <p:cNvPicPr preferRelativeResize="0"/>
          <p:nvPr/>
        </p:nvPicPr>
        <p:blipFill rotWithShape="1">
          <a:blip r:embed="rId4">
            <a:alphaModFix/>
          </a:blip>
          <a:srcRect/>
          <a:stretch/>
        </p:blipFill>
        <p:spPr>
          <a:xfrm>
            <a:off x="7648320" y="2874356"/>
            <a:ext cx="1400551" cy="1050413"/>
          </a:xfrm>
          <a:prstGeom prst="rect">
            <a:avLst/>
          </a:prstGeom>
          <a:noFill/>
          <a:ln w="9525" cap="flat" cmpd="sng">
            <a:solidFill>
              <a:schemeClr val="lt1"/>
            </a:solidFill>
            <a:prstDash val="solid"/>
            <a:miter lim="800000"/>
            <a:headEnd type="none" w="sm" len="sm"/>
            <a:tailEnd type="none" w="sm" len="sm"/>
          </a:ln>
        </p:spPr>
      </p:pic>
      <p:pic>
        <p:nvPicPr>
          <p:cNvPr id="299" name="Google Shape;299;p16" descr="Packing serosurvey kits"/>
          <p:cNvPicPr preferRelativeResize="0"/>
          <p:nvPr/>
        </p:nvPicPr>
        <p:blipFill rotWithShape="1">
          <a:blip r:embed="rId5">
            <a:alphaModFix/>
          </a:blip>
          <a:srcRect/>
          <a:stretch/>
        </p:blipFill>
        <p:spPr>
          <a:xfrm>
            <a:off x="6400802" y="1602781"/>
            <a:ext cx="1977550" cy="1112372"/>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Laboratorio de salud </a:t>
            </a:r>
            <a:r>
              <a:rPr lang="es-ES" dirty="0"/>
              <a:t>p</a:t>
            </a:r>
            <a:r>
              <a:rPr lang="es-ES" sz="2800" b="1" i="0" u="none" strike="noStrike" dirty="0">
                <a:latin typeface="Calibri"/>
                <a:ea typeface="Calibri"/>
                <a:cs typeface="Calibri"/>
                <a:sym typeface="Calibri"/>
              </a:rPr>
              <a:t>ública </a:t>
            </a:r>
            <a:endParaRPr dirty="0"/>
          </a:p>
        </p:txBody>
      </p:sp>
      <p:sp>
        <p:nvSpPr>
          <p:cNvPr id="306" name="Google Shape;306;p17"/>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Proporciona la posibilidad de realizar pruebas de detección rápida y caracterización, pruebas de confirmación y notificación de datos; brindar apoyo a la investigación y el establecimiento de redes de laboratorios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Aborda las exposiciones a riesgos reales o potenciales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Apoya la vigilancia antes del evento, antes del incidente y después de la exposición</a:t>
            </a:r>
            <a:endParaRPr/>
          </a:p>
        </p:txBody>
      </p:sp>
      <p:pic>
        <p:nvPicPr>
          <p:cNvPr id="307" name="Google Shape;307;p17" descr="https://phil.cdc.gov/PHIL_Images/20574/20574_lores.jpg"/>
          <p:cNvPicPr preferRelativeResize="0"/>
          <p:nvPr/>
        </p:nvPicPr>
        <p:blipFill rotWithShape="1">
          <a:blip r:embed="rId3">
            <a:alphaModFix/>
          </a:blip>
          <a:srcRect/>
          <a:stretch/>
        </p:blipFill>
        <p:spPr>
          <a:xfrm>
            <a:off x="2228266" y="3017125"/>
            <a:ext cx="2003285" cy="1559676"/>
          </a:xfrm>
          <a:prstGeom prst="rect">
            <a:avLst/>
          </a:prstGeom>
          <a:noFill/>
          <a:ln>
            <a:noFill/>
          </a:ln>
        </p:spPr>
      </p:pic>
      <p:pic>
        <p:nvPicPr>
          <p:cNvPr id="308" name="Google Shape;308;p17" descr="https://phil.cdc.gov/PHIL_Images/20031114/02d484a91bdf4398b97b2ae09917410c/3671_lores.jpg"/>
          <p:cNvPicPr preferRelativeResize="0"/>
          <p:nvPr/>
        </p:nvPicPr>
        <p:blipFill rotWithShape="1">
          <a:blip r:embed="rId4">
            <a:alphaModFix/>
          </a:blip>
          <a:srcRect/>
          <a:stretch/>
        </p:blipFill>
        <p:spPr>
          <a:xfrm>
            <a:off x="5342494" y="2985968"/>
            <a:ext cx="2394254" cy="1559686"/>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Mitigación comunitaria</a:t>
            </a:r>
            <a:endParaRPr/>
          </a:p>
        </p:txBody>
      </p:sp>
      <p:sp>
        <p:nvSpPr>
          <p:cNvPr id="315" name="Google Shape;315;p18"/>
          <p:cNvSpPr txBox="1">
            <a:spLocks noGrp="1"/>
          </p:cNvSpPr>
          <p:nvPr>
            <p:ph type="body" idx="1"/>
          </p:nvPr>
        </p:nvSpPr>
        <p:spPr>
          <a:xfrm>
            <a:off x="509155"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Se emplea para frenar la propagación de la enfermedad y cuando no se dispone de una vacuna al comienzo de una pandemia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Incluye estrategias de distanciamiento social y recomendaciones para reducir el contacto entre las personas: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Cerrar escuelas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Cancelar las reuniones públicas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Planificar políticas liberales de bajas laborales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Estrategias de teletrabajo</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Aislamiento voluntario de casos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Cuarentena voluntaria de los contactos familiares</a:t>
            </a:r>
            <a:endParaRPr/>
          </a:p>
        </p:txBody>
      </p:sp>
      <p:pic>
        <p:nvPicPr>
          <p:cNvPr id="316" name="Google Shape;316;p18" descr="https://phil.cdc.gov/PHIL_Images/19697/19697_lores.jpg"/>
          <p:cNvPicPr preferRelativeResize="0"/>
          <p:nvPr/>
        </p:nvPicPr>
        <p:blipFill rotWithShape="1">
          <a:blip r:embed="rId3">
            <a:alphaModFix/>
          </a:blip>
          <a:srcRect/>
          <a:stretch/>
        </p:blipFill>
        <p:spPr>
          <a:xfrm>
            <a:off x="5988200" y="2177750"/>
            <a:ext cx="2774800" cy="2081100"/>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9"/>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Sección de Planificación</a:t>
            </a:r>
            <a:endParaRPr/>
          </a:p>
        </p:txBody>
      </p:sp>
      <p:sp>
        <p:nvSpPr>
          <p:cNvPr id="323" name="Google Shape;323;p19"/>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400"/>
              <a:buChar char="▪"/>
            </a:pPr>
            <a:r>
              <a:rPr lang="es-ES" sz="1400" b="0" i="0" u="none" strike="noStrike" dirty="0">
                <a:latin typeface="Calibri"/>
                <a:ea typeface="Calibri"/>
                <a:cs typeface="Calibri"/>
                <a:sym typeface="Calibri"/>
              </a:rPr>
              <a:t>La Sección de Planificación se encarga de planificar y asignar todos los recursos disponibles, tanto humanos como materiales, para lograr la máxima eficacia. </a:t>
            </a:r>
            <a:endParaRPr dirty="0"/>
          </a:p>
          <a:p>
            <a:pPr marL="230188" lvl="0" indent="-230188"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En el caso de la COVID-19, estas actividades podrían incluir:</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Desarrollar los Planes de Acción para Incidentes (PAI) de la organización</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Supervisar el proceso del Informe Posterior a la Acción (IPA) </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Pred</a:t>
            </a:r>
            <a:r>
              <a:rPr lang="es-ES" sz="1400" dirty="0"/>
              <a:t>ecir y planificar </a:t>
            </a:r>
            <a:r>
              <a:rPr lang="es-ES" sz="1400" b="0" i="0" u="none" strike="noStrike" dirty="0">
                <a:latin typeface="Calibri"/>
                <a:ea typeface="Calibri"/>
                <a:cs typeface="Calibri"/>
                <a:sym typeface="Calibri"/>
              </a:rPr>
              <a:t>la respuesta futura</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Ayudar a desarrollar objetivos y estrategias de respuesta </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Identificar los conocimientos técnicos que se necesitan</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Elaborar y notificar cursos de acción específicos para cada evento, </a:t>
            </a:r>
            <a:endParaRPr sz="1400" b="0" i="0" u="none" strike="noStrike" dirty="0">
              <a:latin typeface="Calibri"/>
              <a:ea typeface="Calibri"/>
              <a:cs typeface="Calibri"/>
              <a:sym typeface="Calibri"/>
            </a:endParaRPr>
          </a:p>
          <a:p>
            <a:pPr marL="742950" lvl="0" indent="0" algn="l" rtl="0">
              <a:spcBef>
                <a:spcPts val="280"/>
              </a:spcBef>
              <a:spcAft>
                <a:spcPts val="0"/>
              </a:spcAft>
              <a:buNone/>
            </a:pPr>
            <a:r>
              <a:rPr lang="es-ES" sz="1400" b="0" i="0" u="none" strike="noStrike" dirty="0">
                <a:latin typeface="Calibri"/>
                <a:ea typeface="Calibri"/>
                <a:cs typeface="Calibri"/>
                <a:sym typeface="Calibri"/>
              </a:rPr>
              <a:t>planificación a corto y largo plazo, e información operacional</a:t>
            </a:r>
            <a:endParaRPr dirty="0"/>
          </a:p>
          <a:p>
            <a:pPr marL="742950" lvl="1" indent="-285750" algn="l" rtl="0">
              <a:spcBef>
                <a:spcPts val="280"/>
              </a:spcBef>
              <a:spcAft>
                <a:spcPts val="0"/>
              </a:spcAft>
              <a:buClr>
                <a:srgbClr val="006A71"/>
              </a:buClr>
              <a:buSzPts val="1400"/>
              <a:buChar char="–"/>
            </a:pPr>
            <a:r>
              <a:rPr lang="es-ES" sz="1400" b="0" i="0" u="none" strike="noStrike" dirty="0">
                <a:latin typeface="Calibri"/>
                <a:ea typeface="Calibri"/>
                <a:cs typeface="Calibri"/>
                <a:sym typeface="Calibri"/>
              </a:rPr>
              <a:t>Conservar toda la documentación relacionada con la COVID-19 para las </a:t>
            </a:r>
            <a:br>
              <a:rPr lang="es-ES" sz="1400" b="0" i="0" u="none" strike="noStrike" dirty="0">
                <a:latin typeface="Calibri"/>
                <a:ea typeface="Calibri"/>
                <a:cs typeface="Calibri"/>
                <a:sym typeface="Calibri"/>
              </a:rPr>
            </a:br>
            <a:r>
              <a:rPr lang="es-ES" sz="1400" b="0" i="0" u="none" strike="noStrike" dirty="0">
                <a:latin typeface="Calibri"/>
                <a:ea typeface="Calibri"/>
                <a:cs typeface="Calibri"/>
                <a:sym typeface="Calibri"/>
              </a:rPr>
              <a:t>investigaciones, indagaciones y revisiones posteriores a la respuesta</a:t>
            </a:r>
            <a:endParaRPr dirty="0"/>
          </a:p>
          <a:p>
            <a:pPr marL="230188" lvl="0" indent="-141288" algn="l" rtl="0">
              <a:spcBef>
                <a:spcPts val="280"/>
              </a:spcBef>
              <a:spcAft>
                <a:spcPts val="0"/>
              </a:spcAft>
              <a:buClr>
                <a:srgbClr val="006A71"/>
              </a:buClr>
              <a:buSzPts val="1400"/>
              <a:buNone/>
            </a:pPr>
            <a:endParaRPr sz="1400" dirty="0"/>
          </a:p>
          <a:p>
            <a:pPr marL="230188" lvl="0" indent="-141288" algn="l" rtl="0">
              <a:spcBef>
                <a:spcPts val="280"/>
              </a:spcBef>
              <a:spcAft>
                <a:spcPts val="0"/>
              </a:spcAft>
              <a:buClr>
                <a:srgbClr val="006A71"/>
              </a:buClr>
              <a:buSzPts val="1400"/>
              <a:buNone/>
            </a:pPr>
            <a:endParaRPr sz="1400" dirty="0"/>
          </a:p>
        </p:txBody>
      </p:sp>
      <p:pic>
        <p:nvPicPr>
          <p:cNvPr id="324" name="Google Shape;324;p19" descr="Dave Brief Plans Team Room.JPG"/>
          <p:cNvPicPr preferRelativeResize="0"/>
          <p:nvPr/>
        </p:nvPicPr>
        <p:blipFill rotWithShape="1">
          <a:blip r:embed="rId3">
            <a:alphaModFix/>
          </a:blip>
          <a:srcRect/>
          <a:stretch/>
        </p:blipFill>
        <p:spPr>
          <a:xfrm>
            <a:off x="6509840" y="2942177"/>
            <a:ext cx="2401077" cy="1800808"/>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Arial"/>
                <a:ea typeface="Arial"/>
                <a:cs typeface="Arial"/>
                <a:sym typeface="Arial"/>
              </a:rPr>
              <a:t>Sistema de gestión de incidentes (SGI)</a:t>
            </a:r>
            <a:endParaRPr/>
          </a:p>
        </p:txBody>
      </p:sp>
      <p:sp>
        <p:nvSpPr>
          <p:cNvPr id="146" name="Google Shape;146;p2"/>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dirty="0">
                <a:latin typeface="Calibri"/>
                <a:ea typeface="Calibri"/>
                <a:cs typeface="Calibri"/>
                <a:sym typeface="Calibri"/>
              </a:rPr>
              <a:t>Proporciona un modelo para el manejo de incidentes, sin importar la causa, el tamaño, la ubicación o la complejidad</a:t>
            </a:r>
            <a:endParaRPr dirty="0"/>
          </a:p>
          <a:p>
            <a:pPr marL="230188" lvl="0" indent="-230188" algn="l" rtl="0">
              <a:spcBef>
                <a:spcPts val="400"/>
              </a:spcBef>
              <a:spcAft>
                <a:spcPts val="0"/>
              </a:spcAft>
              <a:buClr>
                <a:srgbClr val="006A71"/>
              </a:buClr>
              <a:buSzPts val="2000"/>
              <a:buChar char="▪"/>
            </a:pPr>
            <a:r>
              <a:rPr lang="es-ES" sz="2000" b="0" i="0" u="none" strike="noStrike" dirty="0">
                <a:latin typeface="Calibri"/>
                <a:ea typeface="Calibri"/>
                <a:cs typeface="Calibri"/>
                <a:sym typeface="Calibri"/>
              </a:rPr>
              <a:t>Aplicable en todos los ámbitos jurisdiccionales y en todas las disciplinas funcionales</a:t>
            </a:r>
            <a:endParaRPr dirty="0"/>
          </a:p>
          <a:p>
            <a:pPr marL="230187" lvl="0" indent="-230187" algn="l" rtl="0">
              <a:spcBef>
                <a:spcPts val="400"/>
              </a:spcBef>
              <a:spcAft>
                <a:spcPts val="0"/>
              </a:spcAft>
              <a:buClr>
                <a:srgbClr val="006A71"/>
              </a:buClr>
              <a:buSzPts val="2000"/>
              <a:buChar char="▪"/>
            </a:pPr>
            <a:r>
              <a:rPr lang="es-ES" sz="2000" b="0" i="0" u="none" strike="noStrike" dirty="0">
                <a:latin typeface="Calibri"/>
                <a:ea typeface="Calibri"/>
                <a:cs typeface="Calibri"/>
                <a:sym typeface="Calibri"/>
              </a:rPr>
              <a:t>Permite a las autoridades gubernamentales (nacionales, regionales y locales)</a:t>
            </a:r>
            <a:r>
              <a:rPr lang="es-ES" dirty="0"/>
              <a:t>, </a:t>
            </a:r>
            <a:r>
              <a:rPr lang="es-ES" sz="2000" b="0" i="0" u="none" strike="noStrike" dirty="0">
                <a:latin typeface="Calibri"/>
                <a:ea typeface="Calibri"/>
                <a:cs typeface="Calibri"/>
                <a:sym typeface="Calibri"/>
              </a:rPr>
              <a:t>al sector privado y a las organizaciones no gubernamentales colaborar entre </a:t>
            </a:r>
            <a:r>
              <a:rPr lang="es-ES" dirty="0"/>
              <a:t>sí</a:t>
            </a:r>
            <a:endParaRPr dirty="0"/>
          </a:p>
        </p:txBody>
      </p:sp>
      <p:pic>
        <p:nvPicPr>
          <p:cNvPr id="147" name="Google Shape;147;p2" descr="https://phil.cdc.gov/PHIL_Images/17989/17989_lores.jpg"/>
          <p:cNvPicPr preferRelativeResize="0"/>
          <p:nvPr/>
        </p:nvPicPr>
        <p:blipFill rotWithShape="1">
          <a:blip r:embed="rId3">
            <a:alphaModFix/>
          </a:blip>
          <a:srcRect/>
          <a:stretch/>
        </p:blipFill>
        <p:spPr>
          <a:xfrm>
            <a:off x="5315100" y="3281475"/>
            <a:ext cx="1062852" cy="1540801"/>
          </a:xfrm>
          <a:prstGeom prst="rect">
            <a:avLst/>
          </a:prstGeom>
          <a:noFill/>
          <a:ln>
            <a:noFill/>
          </a:ln>
        </p:spPr>
      </p:pic>
      <p:pic>
        <p:nvPicPr>
          <p:cNvPr id="148" name="Google Shape;148;p2" descr="https://phil.cdc.gov/PHIL_Images/20600/20600_lores.jpg"/>
          <p:cNvPicPr preferRelativeResize="0"/>
          <p:nvPr/>
        </p:nvPicPr>
        <p:blipFill rotWithShape="1">
          <a:blip r:embed="rId4">
            <a:alphaModFix/>
          </a:blip>
          <a:srcRect/>
          <a:stretch/>
        </p:blipFill>
        <p:spPr>
          <a:xfrm>
            <a:off x="3046900" y="3281475"/>
            <a:ext cx="2054376" cy="1540817"/>
          </a:xfrm>
          <a:prstGeom prst="rect">
            <a:avLst/>
          </a:prstGeom>
          <a:noFill/>
          <a:ln>
            <a:noFill/>
          </a:ln>
        </p:spPr>
      </p:pic>
      <p:pic>
        <p:nvPicPr>
          <p:cNvPr id="149" name="Google Shape;149;p2" descr="https://phil.cdc.gov/PHIL_Images/20000/20000_lores.jpg"/>
          <p:cNvPicPr preferRelativeResize="0"/>
          <p:nvPr/>
        </p:nvPicPr>
        <p:blipFill rotWithShape="1">
          <a:blip r:embed="rId5">
            <a:alphaModFix/>
          </a:blip>
          <a:srcRect/>
          <a:stretch/>
        </p:blipFill>
        <p:spPr>
          <a:xfrm>
            <a:off x="6610450" y="3281475"/>
            <a:ext cx="2054381" cy="15408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0"/>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Planes de Acción para Incidentes</a:t>
            </a:r>
            <a:endParaRPr dirty="0"/>
          </a:p>
        </p:txBody>
      </p:sp>
      <p:sp>
        <p:nvSpPr>
          <p:cNvPr id="331" name="Google Shape;331;p20"/>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Un Plan de Acción para Incidentes (PAI) es un documento preparado durante una respuesta para cada período operacional. El propósito del PAI es:</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Asegurarse de que el personal de respuesta trabaje para alcanzar los mismos objetivos, proporcionando directrices sobre las acciones que deben realizarse durante el período operacional identificado en el plan</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Proporcionar un medio coherente para comunicar los objetivos del plan para las actividades operacionales y de apoyo. Esto incluye objetivos estratégicos mensurables para el período operacional</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Reducir las iniciativas aisladas y asegurar una respuesta coordinada</a:t>
            </a:r>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Informes Posteriores a la Acción</a:t>
            </a:r>
            <a:endParaRPr/>
          </a:p>
        </p:txBody>
      </p:sp>
      <p:sp>
        <p:nvSpPr>
          <p:cNvPr id="338" name="Google Shape;338;p21"/>
          <p:cNvSpPr txBox="1">
            <a:spLocks noGrp="1"/>
          </p:cNvSpPr>
          <p:nvPr>
            <p:ph type="body" idx="1"/>
          </p:nvPr>
        </p:nvSpPr>
        <p:spPr>
          <a:xfrm>
            <a:off x="457200" y="1158875"/>
            <a:ext cx="8229600" cy="3341700"/>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700"/>
              <a:buChar char="▪"/>
            </a:pPr>
            <a:r>
              <a:rPr lang="es-ES" sz="1700" b="0" i="0" u="none" strike="noStrike">
                <a:latin typeface="Calibri"/>
                <a:ea typeface="Calibri"/>
                <a:cs typeface="Calibri"/>
                <a:sym typeface="Calibri"/>
              </a:rPr>
              <a:t>Un Informe Posterior a la Acción (IPA) ofrece una descripción de lo que sucedió, por qué sucedió, cómo se puede mejorar y las lecciones aprendidas por los que participaron en una respuesta. El informe se genera a partir de un debate estructurado con los</a:t>
            </a:r>
            <a:r>
              <a:rPr lang="es-ES" sz="1700"/>
              <a:t> </a:t>
            </a:r>
            <a:r>
              <a:rPr lang="es-ES" sz="1700" b="0" i="0" u="none" strike="noStrike">
                <a:latin typeface="Calibri"/>
                <a:ea typeface="Calibri"/>
                <a:cs typeface="Calibri"/>
                <a:sym typeface="Calibri"/>
              </a:rPr>
              <a:t>participantes.</a:t>
            </a:r>
            <a:endParaRPr/>
          </a:p>
          <a:p>
            <a:pPr marL="230188" lvl="0" indent="-230188"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Un IPA: </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No mide el éxito o el fracaso</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Intenta descubrir por qué ocurrieron las cosas</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Se centra directamente en las tareas y objetivos que debían cumplirse</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Alienta a los trabajadores a sacar a la luz, </a:t>
            </a:r>
            <a:r>
              <a:rPr lang="es-ES" sz="1700"/>
              <a:t>en un debate,</a:t>
            </a:r>
            <a:r>
              <a:rPr lang="es-ES" sz="1700" b="0" i="0" u="none" strike="noStrike">
                <a:latin typeface="Calibri"/>
                <a:ea typeface="Calibri"/>
                <a:cs typeface="Calibri"/>
                <a:sym typeface="Calibri"/>
              </a:rPr>
              <a:t> </a:t>
            </a:r>
            <a:r>
              <a:rPr lang="es-ES" sz="1700"/>
              <a:t>los aprendizajes </a:t>
            </a:r>
            <a:r>
              <a:rPr lang="es-ES" sz="1700" b="0" i="0" u="none" strike="noStrike">
                <a:latin typeface="Calibri"/>
                <a:ea typeface="Calibri"/>
                <a:cs typeface="Calibri"/>
                <a:sym typeface="Calibri"/>
              </a:rPr>
              <a:t>relevantes </a:t>
            </a:r>
            <a:endParaRPr/>
          </a:p>
          <a:p>
            <a:pPr marL="742950" lvl="1" indent="-285750" algn="l" rtl="0">
              <a:spcBef>
                <a:spcPts val="340"/>
              </a:spcBef>
              <a:spcAft>
                <a:spcPts val="0"/>
              </a:spcAft>
              <a:buClr>
                <a:srgbClr val="006A71"/>
              </a:buClr>
              <a:buSzPts val="1700"/>
              <a:buChar char="–"/>
            </a:pPr>
            <a:r>
              <a:rPr lang="es-ES" sz="1700" b="0" i="0" u="none" strike="noStrike">
                <a:latin typeface="Calibri"/>
                <a:ea typeface="Calibri"/>
                <a:cs typeface="Calibri"/>
                <a:sym typeface="Calibri"/>
              </a:rPr>
              <a:t>Informa y mejora la comprensión del proceso que hay detrás de una respuesta, así como de las estrategias utilizadas antes, durante y después de un evento</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2"/>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Sección de Logística</a:t>
            </a:r>
            <a:endParaRPr/>
          </a:p>
        </p:txBody>
      </p:sp>
      <p:sp>
        <p:nvSpPr>
          <p:cNvPr id="345" name="Google Shape;345;p22"/>
          <p:cNvSpPr txBox="1">
            <a:spLocks noGrp="1"/>
          </p:cNvSpPr>
          <p:nvPr>
            <p:ph type="body" idx="1"/>
          </p:nvPr>
        </p:nvSpPr>
        <p:spPr>
          <a:xfrm>
            <a:off x="2380129" y="1158875"/>
            <a:ext cx="623536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La Sección de Logística se encarga de obtener, rastrear, establecer, mantener y eliminar los recursos necesarios para dar una respuesta.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Para la respuesta a la COVID-19, esto podría incluir: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Coordinar traslados (de pacientes, personal y recursos)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Proporcionar equipo y suministros de despliegue (computadoras, radios, EPP, médicos, laboratorios, etc.)</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Suministrar personal (informático, administrativo, médico, de urgencias, etc.)</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Servicios de infraestructura (telecomunicaciones, escritorios, comida/agua, etc.)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Eliminación de residuos sólidos, líquidos y peligrosos </a:t>
            </a:r>
            <a:endParaRPr/>
          </a:p>
          <a:p>
            <a:pPr marL="230188" lvl="0" indent="-115888" algn="l" rtl="0">
              <a:spcBef>
                <a:spcPts val="360"/>
              </a:spcBef>
              <a:spcAft>
                <a:spcPts val="0"/>
              </a:spcAft>
              <a:buClr>
                <a:srgbClr val="006A71"/>
              </a:buClr>
              <a:buSzPts val="1800"/>
              <a:buNone/>
            </a:pPr>
            <a:endParaRPr sz="1800"/>
          </a:p>
        </p:txBody>
      </p:sp>
      <p:pic>
        <p:nvPicPr>
          <p:cNvPr id="346" name="Google Shape;346;p22" descr="PA080020"/>
          <p:cNvPicPr preferRelativeResize="0"/>
          <p:nvPr/>
        </p:nvPicPr>
        <p:blipFill rotWithShape="1">
          <a:blip r:embed="rId3">
            <a:alphaModFix/>
          </a:blip>
          <a:srcRect l="13879" r="4547"/>
          <a:stretch/>
        </p:blipFill>
        <p:spPr>
          <a:xfrm>
            <a:off x="164528" y="1101436"/>
            <a:ext cx="1788776" cy="1557366"/>
          </a:xfrm>
          <a:prstGeom prst="rect">
            <a:avLst/>
          </a:prstGeom>
          <a:noFill/>
          <a:ln>
            <a:noFill/>
          </a:ln>
        </p:spPr>
      </p:pic>
      <p:pic>
        <p:nvPicPr>
          <p:cNvPr id="347" name="Google Shape;347;p22" descr="https://phil.cdc.gov/PHIL_Images/22230/22230_lores.jpg"/>
          <p:cNvPicPr preferRelativeResize="0"/>
          <p:nvPr/>
        </p:nvPicPr>
        <p:blipFill rotWithShape="1">
          <a:blip r:embed="rId4">
            <a:alphaModFix/>
          </a:blip>
          <a:srcRect/>
          <a:stretch/>
        </p:blipFill>
        <p:spPr>
          <a:xfrm>
            <a:off x="164527" y="2736200"/>
            <a:ext cx="2214991" cy="1471387"/>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Funciones de la Gestión de Materiales</a:t>
            </a:r>
            <a:endParaRPr/>
          </a:p>
        </p:txBody>
      </p:sp>
      <p:sp>
        <p:nvSpPr>
          <p:cNvPr id="354" name="Google Shape;354;p23"/>
          <p:cNvSpPr txBox="1">
            <a:spLocks noGrp="1"/>
          </p:cNvSpPr>
          <p:nvPr>
            <p:ph type="body" idx="1"/>
          </p:nvPr>
        </p:nvSpPr>
        <p:spPr>
          <a:xfrm>
            <a:off x="457200" y="1158875"/>
            <a:ext cx="64276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Gestionar los bienes y rendir cuentas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Planificar la logística durante la respuesta a una emergencia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Adquirir y administrar los suministros y el equipo para apoyar los despliegues de emergencia: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EPP para los miembros de los equipos de respuesta y el personal médico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Máscaras, guantes y material de limpieza para las instalaciones públicas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Kits de pruebas, hisopos, desinfectante de manos, toallas de papel, artículos de limpieza, gafas, batas quirúrgicas, trajes de Tyvek, etc. </a:t>
            </a:r>
            <a:endParaRPr/>
          </a:p>
          <a:p>
            <a:pPr marL="0" lvl="0" indent="0" algn="l" rtl="0">
              <a:spcBef>
                <a:spcPts val="360"/>
              </a:spcBef>
              <a:spcAft>
                <a:spcPts val="0"/>
              </a:spcAft>
              <a:buClr>
                <a:srgbClr val="006A71"/>
              </a:buClr>
              <a:buSzPts val="1800"/>
              <a:buNone/>
            </a:pPr>
            <a:endParaRPr sz="1800"/>
          </a:p>
        </p:txBody>
      </p:sp>
      <p:pic>
        <p:nvPicPr>
          <p:cNvPr id="355" name="Google Shape;355;p23" descr="warehousing">
            <a:hlinkClick r:id="rId3"/>
          </p:cNvPr>
          <p:cNvPicPr preferRelativeResize="0"/>
          <p:nvPr/>
        </p:nvPicPr>
        <p:blipFill rotWithShape="1">
          <a:blip r:embed="rId4">
            <a:alphaModFix/>
          </a:blip>
          <a:srcRect/>
          <a:stretch/>
        </p:blipFill>
        <p:spPr>
          <a:xfrm>
            <a:off x="7207624" y="238125"/>
            <a:ext cx="1703294" cy="1624853"/>
          </a:xfrm>
          <a:prstGeom prst="rect">
            <a:avLst/>
          </a:prstGeom>
          <a:noFill/>
          <a:ln>
            <a:noFill/>
          </a:ln>
        </p:spPr>
      </p:pic>
      <p:pic>
        <p:nvPicPr>
          <p:cNvPr id="356" name="Google Shape;356;p23" descr="Dosimiter"/>
          <p:cNvPicPr preferRelativeResize="0"/>
          <p:nvPr/>
        </p:nvPicPr>
        <p:blipFill rotWithShape="1">
          <a:blip r:embed="rId5">
            <a:alphaModFix/>
          </a:blip>
          <a:srcRect/>
          <a:stretch/>
        </p:blipFill>
        <p:spPr>
          <a:xfrm>
            <a:off x="6114373" y="4299052"/>
            <a:ext cx="770525" cy="540025"/>
          </a:xfrm>
          <a:prstGeom prst="rect">
            <a:avLst/>
          </a:prstGeom>
          <a:noFill/>
          <a:ln>
            <a:noFill/>
          </a:ln>
        </p:spPr>
      </p:pic>
      <p:pic>
        <p:nvPicPr>
          <p:cNvPr id="357" name="Google Shape;357;p23" descr="ppe"/>
          <p:cNvPicPr preferRelativeResize="0"/>
          <p:nvPr/>
        </p:nvPicPr>
        <p:blipFill rotWithShape="1">
          <a:blip r:embed="rId6">
            <a:alphaModFix/>
          </a:blip>
          <a:srcRect/>
          <a:stretch/>
        </p:blipFill>
        <p:spPr>
          <a:xfrm>
            <a:off x="7207624" y="3720734"/>
            <a:ext cx="1793354" cy="1042147"/>
          </a:xfrm>
          <a:prstGeom prst="rect">
            <a:avLst/>
          </a:prstGeom>
          <a:noFill/>
          <a:ln>
            <a:noFill/>
          </a:ln>
        </p:spPr>
      </p:pic>
      <p:pic>
        <p:nvPicPr>
          <p:cNvPr id="358" name="Google Shape;358;p23" descr="White, Jackson-Usher, and Williams"/>
          <p:cNvPicPr preferRelativeResize="0"/>
          <p:nvPr/>
        </p:nvPicPr>
        <p:blipFill rotWithShape="1">
          <a:blip r:embed="rId7">
            <a:alphaModFix/>
          </a:blip>
          <a:srcRect/>
          <a:stretch/>
        </p:blipFill>
        <p:spPr>
          <a:xfrm>
            <a:off x="6884894" y="2080006"/>
            <a:ext cx="1882588" cy="1431551"/>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4"/>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dirty="0">
                <a:latin typeface="Calibri"/>
                <a:ea typeface="Calibri"/>
                <a:cs typeface="Calibri"/>
                <a:sym typeface="Calibri"/>
              </a:rPr>
              <a:t>Funciones del servicio de Transporte</a:t>
            </a:r>
            <a:endParaRPr dirty="0"/>
          </a:p>
        </p:txBody>
      </p:sp>
      <p:sp>
        <p:nvSpPr>
          <p:cNvPr id="365" name="Google Shape;365;p24"/>
          <p:cNvSpPr txBox="1">
            <a:spLocks noGrp="1"/>
          </p:cNvSpPr>
          <p:nvPr>
            <p:ph type="body" idx="1"/>
          </p:nvPr>
        </p:nvSpPr>
        <p:spPr>
          <a:xfrm>
            <a:off x="457200" y="1158875"/>
            <a:ext cx="7368988"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1800"/>
              <a:buChar char="▪"/>
            </a:pPr>
            <a:r>
              <a:rPr lang="es-ES" sz="1800" b="0" i="0" u="none" strike="noStrike">
                <a:latin typeface="Calibri"/>
                <a:ea typeface="Calibri"/>
                <a:cs typeface="Calibri"/>
                <a:sym typeface="Calibri"/>
              </a:rPr>
              <a:t>Coordinar el transporte de equipo y del personal</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EPP, equipo médico y hospitales y laboratorios temporales </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Transporte de pacientes a hospitales, cuarentena, aislamiento, etc.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Coordinar los viajes de emergencia 24/7/365</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Coordinar y rastrear los envíos de especímenes, suministros y equipos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Kits de prueba e hisopos usados para análisis</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Medicina, vacunas, etc.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Coordinar las misiones de evacuación médica</a:t>
            </a:r>
            <a:endParaRPr/>
          </a:p>
          <a:p>
            <a:pPr marL="742950" lvl="1" indent="-285750"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Traslado de poblaciones vulnerables </a:t>
            </a:r>
            <a:endParaRPr/>
          </a:p>
          <a:p>
            <a:pPr marL="230188" lvl="0" indent="-115888" algn="l" rtl="0">
              <a:spcBef>
                <a:spcPts val="360"/>
              </a:spcBef>
              <a:spcAft>
                <a:spcPts val="0"/>
              </a:spcAft>
              <a:buClr>
                <a:srgbClr val="006A71"/>
              </a:buClr>
              <a:buSzPts val="1800"/>
              <a:buNone/>
            </a:pPr>
            <a:endParaRPr sz="1800"/>
          </a:p>
        </p:txBody>
      </p:sp>
      <p:pic>
        <p:nvPicPr>
          <p:cNvPr id="366" name="Google Shape;366;p24" descr="\\cdc.gov\private\L112\dmz0\Personal\Pics\Haiti\HC PB120029.JPG"/>
          <p:cNvPicPr preferRelativeResize="0"/>
          <p:nvPr/>
        </p:nvPicPr>
        <p:blipFill rotWithShape="1">
          <a:blip r:embed="rId3">
            <a:alphaModFix/>
          </a:blip>
          <a:srcRect/>
          <a:stretch/>
        </p:blipFill>
        <p:spPr>
          <a:xfrm>
            <a:off x="6497129" y="3048815"/>
            <a:ext cx="2366807" cy="1714341"/>
          </a:xfrm>
          <a:prstGeom prst="rect">
            <a:avLst/>
          </a:prstGeom>
          <a:noFill/>
          <a:ln>
            <a:noFill/>
          </a:ln>
        </p:spPr>
      </p:pic>
      <p:pic>
        <p:nvPicPr>
          <p:cNvPr id="367" name="Google Shape;367;p24" descr="https://phil.cdc.gov/PHIL_Images/22739/22739_lores.jpg"/>
          <p:cNvPicPr preferRelativeResize="0"/>
          <p:nvPr/>
        </p:nvPicPr>
        <p:blipFill rotWithShape="1">
          <a:blip r:embed="rId4">
            <a:alphaModFix/>
          </a:blip>
          <a:srcRect/>
          <a:stretch/>
        </p:blipFill>
        <p:spPr>
          <a:xfrm>
            <a:off x="7225575" y="282175"/>
            <a:ext cx="1520750" cy="1520750"/>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Sección de Finanzas y Administración</a:t>
            </a:r>
            <a:endParaRPr/>
          </a:p>
        </p:txBody>
      </p:sp>
      <p:sp>
        <p:nvSpPr>
          <p:cNvPr id="374" name="Google Shape;374;p25"/>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Rastrea los gastos y los recursos humanos</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Gestión del flujo de caja</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Personal de apoyo</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Prepara y supervisa los presupuestos</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Realiza los pagos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Presta servicios administrativos</a:t>
            </a:r>
            <a:endParaRPr/>
          </a:p>
          <a:p>
            <a:pPr marL="742950" lvl="1" indent="-285750"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Registro de datos</a:t>
            </a:r>
            <a:endParaRPr/>
          </a:p>
          <a:p>
            <a:pPr marL="230188" lvl="0" indent="-103188" algn="l" rtl="0">
              <a:spcBef>
                <a:spcPts val="400"/>
              </a:spcBef>
              <a:spcAft>
                <a:spcPts val="0"/>
              </a:spcAft>
              <a:buClr>
                <a:srgbClr val="006A71"/>
              </a:buClr>
              <a:buSzPts val="2000"/>
              <a:buNone/>
            </a:pPr>
            <a:endParaRPr/>
          </a:p>
        </p:txBody>
      </p:sp>
      <p:pic>
        <p:nvPicPr>
          <p:cNvPr id="375" name="Google Shape;375;p25"/>
          <p:cNvPicPr preferRelativeResize="0"/>
          <p:nvPr/>
        </p:nvPicPr>
        <p:blipFill rotWithShape="1">
          <a:blip r:embed="rId3">
            <a:alphaModFix/>
          </a:blip>
          <a:srcRect/>
          <a:stretch/>
        </p:blipFill>
        <p:spPr>
          <a:xfrm rot="5400000">
            <a:off x="4356099" y="2596029"/>
            <a:ext cx="2336800" cy="1752600"/>
          </a:xfrm>
          <a:prstGeom prst="rect">
            <a:avLst/>
          </a:prstGeom>
          <a:noFill/>
          <a:ln>
            <a:noFill/>
          </a:ln>
        </p:spPr>
      </p:pic>
      <p:pic>
        <p:nvPicPr>
          <p:cNvPr id="376" name="Google Shape;376;p25" descr="https://phil.cdc.gov/PHIL_Images/23093/23093_lores.jpg"/>
          <p:cNvPicPr preferRelativeResize="0"/>
          <p:nvPr/>
        </p:nvPicPr>
        <p:blipFill rotWithShape="1">
          <a:blip r:embed="rId4">
            <a:alphaModFix/>
          </a:blip>
          <a:srcRect/>
          <a:stretch/>
        </p:blipFill>
        <p:spPr>
          <a:xfrm>
            <a:off x="6598023" y="398929"/>
            <a:ext cx="2343987" cy="3124200"/>
          </a:xfrm>
          <a:prstGeom prst="rect">
            <a:avLst/>
          </a:prstGeom>
          <a:noFill/>
          <a:ln>
            <a:noFill/>
          </a:ln>
        </p:spPr>
      </p:pic>
      <p:sp>
        <p:nvSpPr>
          <p:cNvPr id="377" name="Google Shape;377;p25"/>
          <p:cNvSpPr txBox="1"/>
          <p:nvPr/>
        </p:nvSpPr>
        <p:spPr>
          <a:xfrm>
            <a:off x="4568858" y="4564529"/>
            <a:ext cx="20010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b="0" i="0" u="none" strike="noStrike">
                <a:solidFill>
                  <a:srgbClr val="2D2C2C"/>
                </a:solidFill>
                <a:latin typeface="Calibri"/>
                <a:ea typeface="Calibri"/>
                <a:cs typeface="Calibri"/>
                <a:sym typeface="Calibri"/>
              </a:rPr>
              <a:t>Foto: Claire Standley (2015)</a:t>
            </a:r>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6"/>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Personal de apoyo</a:t>
            </a:r>
            <a:endParaRPr/>
          </a:p>
        </p:txBody>
      </p:sp>
      <p:sp>
        <p:nvSpPr>
          <p:cNvPr id="384" name="Google Shape;384;p26"/>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6A71"/>
              </a:buClr>
              <a:buSzPts val="1600"/>
              <a:buNone/>
            </a:pPr>
            <a:r>
              <a:rPr lang="es-ES" sz="1600" b="0" i="0" u="none" strike="noStrike">
                <a:latin typeface="Calibri"/>
                <a:ea typeface="Calibri"/>
                <a:cs typeface="Calibri"/>
                <a:sym typeface="Calibri"/>
              </a:rPr>
              <a:t>Durante una respuesta, es posible que se necesite personal adicional para apoyar las diferentes labores. Este personal de "refuerzo" debe tener la formación adecuada para el desempeño de sus funciones. La sección de Finanzas y Administración deberá: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Organizar sesiones informativas y de capacitación para el despliegue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Gestionar las nóminas del personal empleado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Coordinar las necesidades de personal y las nóminas del SGI </a:t>
            </a:r>
            <a:endParaRPr/>
          </a:p>
          <a:p>
            <a:pPr marL="230188" lvl="0" indent="-230188" algn="l" rtl="0">
              <a:spcBef>
                <a:spcPts val="320"/>
              </a:spcBef>
              <a:spcAft>
                <a:spcPts val="0"/>
              </a:spcAft>
              <a:buClr>
                <a:srgbClr val="006A71"/>
              </a:buClr>
              <a:buSzPts val="1600"/>
              <a:buChar char="▪"/>
            </a:pPr>
            <a:r>
              <a:rPr lang="es-ES" sz="1600" b="0" i="0" u="none" strike="noStrike">
                <a:latin typeface="Calibri"/>
                <a:ea typeface="Calibri"/>
                <a:cs typeface="Calibri"/>
                <a:sym typeface="Calibri"/>
              </a:rPr>
              <a:t>Equiparar los conocimientos y la experiencia del personal </a:t>
            </a:r>
            <a:br>
              <a:rPr lang="es-ES" sz="1600" b="0" i="0" u="none" strike="noStrike">
                <a:latin typeface="Calibri"/>
                <a:ea typeface="Calibri"/>
                <a:cs typeface="Calibri"/>
                <a:sym typeface="Calibri"/>
              </a:rPr>
            </a:br>
            <a:r>
              <a:rPr lang="es-ES" sz="1600" b="0" i="0" u="none" strike="noStrike">
                <a:latin typeface="Calibri"/>
                <a:ea typeface="Calibri"/>
                <a:cs typeface="Calibri"/>
                <a:sym typeface="Calibri"/>
              </a:rPr>
              <a:t>con las competencias que requieren sus cargos</a:t>
            </a:r>
            <a:endParaRPr/>
          </a:p>
          <a:p>
            <a:pPr marL="230188" lvl="0" indent="-153988" algn="l" rtl="0">
              <a:spcBef>
                <a:spcPts val="240"/>
              </a:spcBef>
              <a:spcAft>
                <a:spcPts val="0"/>
              </a:spcAft>
              <a:buClr>
                <a:srgbClr val="006A71"/>
              </a:buClr>
              <a:buSzPts val="1200"/>
              <a:buNone/>
            </a:pPr>
            <a:endParaRPr sz="1200"/>
          </a:p>
        </p:txBody>
      </p:sp>
      <p:pic>
        <p:nvPicPr>
          <p:cNvPr id="385" name="Google Shape;385;p26" descr="https://phil.cdc.gov/PHIL_Images/22459/22459_lores.jpg"/>
          <p:cNvPicPr preferRelativeResize="0"/>
          <p:nvPr/>
        </p:nvPicPr>
        <p:blipFill rotWithShape="1">
          <a:blip r:embed="rId3">
            <a:alphaModFix/>
          </a:blip>
          <a:srcRect/>
          <a:stretch/>
        </p:blipFill>
        <p:spPr>
          <a:xfrm>
            <a:off x="5956922" y="2571752"/>
            <a:ext cx="2527375" cy="1678876"/>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7"/>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Personal de apoyo</a:t>
            </a:r>
            <a:endParaRPr/>
          </a:p>
        </p:txBody>
      </p:sp>
      <p:sp>
        <p:nvSpPr>
          <p:cNvPr id="392" name="Google Shape;392;p27"/>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6A71"/>
              </a:buClr>
              <a:buSzPts val="1600"/>
              <a:buNone/>
            </a:pPr>
            <a:r>
              <a:rPr lang="es-ES" sz="1600" b="0" i="0" u="none" strike="noStrike" dirty="0">
                <a:latin typeface="Calibri"/>
                <a:ea typeface="Calibri"/>
                <a:cs typeface="Calibri"/>
                <a:sym typeface="Calibri"/>
              </a:rPr>
              <a:t>Entre las labores específicas que pueden requerir de personal de apoyo durante la respuesta a la COVID-19 se encuentran:</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Rastreo de contactos</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Movilización social</a:t>
            </a:r>
            <a:endParaRPr dirty="0"/>
          </a:p>
          <a:p>
            <a:pPr marL="230188" lvl="0" indent="-230188"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Apoyo y atención a las personas en cuarentena/aisladas</a:t>
            </a:r>
            <a:endParaRPr dirty="0"/>
          </a:p>
          <a:p>
            <a:pPr marL="0" lvl="0" indent="0" algn="l" rtl="0">
              <a:spcBef>
                <a:spcPts val="320"/>
              </a:spcBef>
              <a:spcAft>
                <a:spcPts val="0"/>
              </a:spcAft>
              <a:buClr>
                <a:srgbClr val="006A71"/>
              </a:buClr>
              <a:buSzPts val="1600"/>
              <a:buNone/>
            </a:pPr>
            <a:endParaRPr sz="1600" dirty="0"/>
          </a:p>
          <a:p>
            <a:pPr marL="0" lvl="0" indent="0" algn="l" rtl="0">
              <a:spcBef>
                <a:spcPts val="320"/>
              </a:spcBef>
              <a:spcAft>
                <a:spcPts val="0"/>
              </a:spcAft>
              <a:buClr>
                <a:srgbClr val="006A71"/>
              </a:buClr>
              <a:buSzPts val="1600"/>
              <a:buNone/>
            </a:pPr>
            <a:r>
              <a:rPr lang="es-ES" sz="1600" b="0" i="0" u="none" strike="noStrike" dirty="0">
                <a:latin typeface="Calibri"/>
                <a:ea typeface="Calibri"/>
                <a:cs typeface="Calibri"/>
                <a:sym typeface="Calibri"/>
              </a:rPr>
              <a:t>En cuanto a la respuesta a la COVID-19, otras consideraciones incluyen: </a:t>
            </a:r>
            <a:endParaRPr dirty="0"/>
          </a:p>
          <a:p>
            <a:pPr marL="230187" lvl="0" indent="-230187"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Adaptación de los entrenamientos para facilitar el aprendizaje virtual </a:t>
            </a:r>
            <a:endParaRPr sz="1600" b="0" i="0" u="none" strike="noStrike" dirty="0">
              <a:latin typeface="Calibri"/>
              <a:ea typeface="Calibri"/>
              <a:cs typeface="Calibri"/>
              <a:sym typeface="Calibri"/>
            </a:endParaRPr>
          </a:p>
          <a:p>
            <a:pPr marL="230187" lvl="0" indent="0" algn="l" rtl="0">
              <a:spcBef>
                <a:spcPts val="320"/>
              </a:spcBef>
              <a:spcAft>
                <a:spcPts val="0"/>
              </a:spcAft>
              <a:buNone/>
            </a:pPr>
            <a:r>
              <a:rPr lang="es-ES" sz="1600" b="0" i="0" u="none" strike="noStrike" dirty="0">
                <a:latin typeface="Calibri"/>
                <a:ea typeface="Calibri"/>
                <a:cs typeface="Calibri"/>
                <a:sym typeface="Calibri"/>
              </a:rPr>
              <a:t>o el distanciamiento físico apropiado</a:t>
            </a:r>
            <a:endParaRPr dirty="0"/>
          </a:p>
          <a:p>
            <a:pPr marL="230187" lvl="0" indent="-230187" algn="l" rtl="0">
              <a:spcBef>
                <a:spcPts val="320"/>
              </a:spcBef>
              <a:spcAft>
                <a:spcPts val="0"/>
              </a:spcAft>
              <a:buClr>
                <a:srgbClr val="006A71"/>
              </a:buClr>
              <a:buSzPts val="1600"/>
              <a:buChar char="▪"/>
            </a:pPr>
            <a:r>
              <a:rPr lang="es-ES" sz="1600" b="0" i="0" u="none" strike="noStrike" dirty="0">
                <a:latin typeface="Calibri"/>
                <a:ea typeface="Calibri"/>
                <a:cs typeface="Calibri"/>
                <a:sym typeface="Calibri"/>
              </a:rPr>
              <a:t>Asegurarse de que todo el personal y los voluntarios de refuerzo estén</a:t>
            </a:r>
            <a:endParaRPr sz="1600" b="0" i="0" u="none" strike="noStrike" dirty="0">
              <a:latin typeface="Calibri"/>
              <a:ea typeface="Calibri"/>
              <a:cs typeface="Calibri"/>
              <a:sym typeface="Calibri"/>
            </a:endParaRPr>
          </a:p>
          <a:p>
            <a:pPr marL="230187" lvl="0" indent="0" algn="l" rtl="0">
              <a:spcBef>
                <a:spcPts val="320"/>
              </a:spcBef>
              <a:spcAft>
                <a:spcPts val="0"/>
              </a:spcAft>
              <a:buNone/>
            </a:pPr>
            <a:r>
              <a:rPr lang="es-ES" sz="1600" b="0" i="0" u="none" strike="noStrike" dirty="0">
                <a:latin typeface="Calibri"/>
                <a:ea typeface="Calibri"/>
                <a:cs typeface="Calibri"/>
                <a:sym typeface="Calibri"/>
              </a:rPr>
              <a:t> entrenados en el uso de los EPP apropiados, los requerimientos de </a:t>
            </a:r>
            <a:endParaRPr sz="1600" b="0" i="0" u="none" strike="noStrike" dirty="0">
              <a:latin typeface="Calibri"/>
              <a:ea typeface="Calibri"/>
              <a:cs typeface="Calibri"/>
              <a:sym typeface="Calibri"/>
            </a:endParaRPr>
          </a:p>
          <a:p>
            <a:pPr marL="230187" lvl="0" indent="0" algn="l" rtl="0">
              <a:spcBef>
                <a:spcPts val="320"/>
              </a:spcBef>
              <a:spcAft>
                <a:spcPts val="0"/>
              </a:spcAft>
              <a:buNone/>
            </a:pPr>
            <a:r>
              <a:rPr lang="es-ES" sz="1600" b="0" i="0" u="none" strike="noStrike" dirty="0">
                <a:latin typeface="Calibri"/>
                <a:ea typeface="Calibri"/>
                <a:cs typeface="Calibri"/>
                <a:sym typeface="Calibri"/>
              </a:rPr>
              <a:t>distanciamiento físico, etc.</a:t>
            </a:r>
            <a:endParaRPr dirty="0"/>
          </a:p>
        </p:txBody>
      </p:sp>
      <p:pic>
        <p:nvPicPr>
          <p:cNvPr id="393" name="Google Shape;393;p27" descr="https://phil.cdc.gov/PHIL_Images/20989/20989_lores.jpg"/>
          <p:cNvPicPr preferRelativeResize="0"/>
          <p:nvPr/>
        </p:nvPicPr>
        <p:blipFill rotWithShape="1">
          <a:blip r:embed="rId3">
            <a:alphaModFix/>
          </a:blip>
          <a:srcRect/>
          <a:stretch/>
        </p:blipFill>
        <p:spPr>
          <a:xfrm>
            <a:off x="6700805" y="1506191"/>
            <a:ext cx="1986002" cy="2647056"/>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Referencias</a:t>
            </a:r>
            <a:endParaRPr/>
          </a:p>
        </p:txBody>
      </p:sp>
      <p:sp>
        <p:nvSpPr>
          <p:cNvPr id="400" name="Google Shape;400;p28"/>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WHO (2015) </a:t>
            </a:r>
            <a:r>
              <a:rPr lang="es-ES" sz="2000" b="0" i="1" u="none" strike="noStrike">
                <a:latin typeface="Calibri"/>
                <a:ea typeface="Calibri"/>
                <a:cs typeface="Calibri"/>
                <a:sym typeface="Calibri"/>
              </a:rPr>
              <a:t>Framework for Public Health Emergency Operations Centres</a:t>
            </a:r>
            <a:r>
              <a:rPr lang="es-ES" sz="2000" b="0" i="0" u="none" strike="noStrike">
                <a:latin typeface="Calibri"/>
                <a:ea typeface="Calibri"/>
                <a:cs typeface="Calibri"/>
                <a:sym typeface="Calibri"/>
              </a:rPr>
              <a:t>. </a:t>
            </a:r>
            <a:r>
              <a:rPr lang="es-ES" sz="2000" b="0" i="0" u="sng" strike="noStrike">
                <a:solidFill>
                  <a:schemeClr val="hlink"/>
                </a:solidFill>
                <a:latin typeface="Calibri"/>
                <a:ea typeface="Calibri"/>
                <a:cs typeface="Calibri"/>
                <a:sym typeface="Calibri"/>
                <a:hlinkClick r:id="rId3"/>
              </a:rPr>
              <a:t>https://www.who.int/ihr/publications/9789241565134_eng/en/</a:t>
            </a:r>
            <a:r>
              <a:rPr lang="es-ES" sz="2000" b="0" i="0" u="none" strike="noStrike">
                <a:latin typeface="Calibri"/>
                <a:ea typeface="Calibri"/>
                <a:cs typeface="Calibri"/>
                <a:sym typeface="Calibri"/>
              </a:rPr>
              <a:t>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WHO (n.d.) </a:t>
            </a:r>
            <a:r>
              <a:rPr lang="es-ES" sz="2000" b="0" i="1" u="none" strike="noStrike">
                <a:latin typeface="Calibri"/>
                <a:ea typeface="Calibri"/>
                <a:cs typeface="Calibri"/>
                <a:sym typeface="Calibri"/>
              </a:rPr>
              <a:t>WHO’s IMS Organizational Structure</a:t>
            </a:r>
            <a:r>
              <a:rPr lang="es-ES" sz="2000" b="0" i="0" u="none" strike="noStrike">
                <a:latin typeface="Calibri"/>
                <a:ea typeface="Calibri"/>
                <a:cs typeface="Calibri"/>
                <a:sym typeface="Calibri"/>
              </a:rPr>
              <a:t>. </a:t>
            </a:r>
            <a:r>
              <a:rPr lang="es-ES" sz="2000" b="0" i="0" u="sng" strike="noStrike">
                <a:solidFill>
                  <a:schemeClr val="hlink"/>
                </a:solidFill>
                <a:latin typeface="Calibri"/>
                <a:ea typeface="Calibri"/>
                <a:cs typeface="Calibri"/>
                <a:sym typeface="Calibri"/>
                <a:hlinkClick r:id="rId4"/>
              </a:rPr>
              <a:t>http://origin.who.int/health-cluster/about/structure/IMS_structure.pdf</a:t>
            </a:r>
            <a:r>
              <a:rPr lang="es-ES" sz="2000" b="0" i="0" u="none" strike="noStrike">
                <a:latin typeface="Calibri"/>
                <a:ea typeface="Calibri"/>
                <a:cs typeface="Calibri"/>
                <a:sym typeface="Calibri"/>
              </a:rPr>
              <a:t>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Todas las fotos fueron tomadas de </a:t>
            </a:r>
            <a:r>
              <a:rPr lang="es-ES" sz="2000" b="0" i="0" u="sng" strike="noStrike">
                <a:solidFill>
                  <a:schemeClr val="hlink"/>
                </a:solidFill>
                <a:latin typeface="Calibri"/>
                <a:ea typeface="Calibri"/>
                <a:cs typeface="Calibri"/>
                <a:sym typeface="Calibri"/>
                <a:hlinkClick r:id="rId5"/>
              </a:rPr>
              <a:t>https://phil.cdc.gov</a:t>
            </a:r>
            <a:r>
              <a:rPr lang="es-ES"/>
              <a:t>,</a:t>
            </a:r>
            <a:r>
              <a:rPr lang="es-ES" sz="2000" b="0" i="0" u="none" strike="noStrike">
                <a:latin typeface="Calibri"/>
                <a:ea typeface="Calibri"/>
                <a:cs typeface="Calibri"/>
                <a:sym typeface="Calibri"/>
              </a:rPr>
              <a:t> a menos que se indique lo contrario.</a:t>
            </a:r>
            <a:endParaRPr/>
          </a:p>
          <a:p>
            <a:pPr marL="230188" lvl="0" indent="-103188" algn="l" rtl="0">
              <a:spcBef>
                <a:spcPts val="400"/>
              </a:spcBef>
              <a:spcAft>
                <a:spcPts val="0"/>
              </a:spcAft>
              <a:buClr>
                <a:srgbClr val="006A71"/>
              </a:buClr>
              <a:buSzPts val="2000"/>
              <a:buNone/>
            </a:pPr>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Ventajas del Sistema de Gestión de Incidentes</a:t>
            </a:r>
            <a:endParaRPr/>
          </a:p>
        </p:txBody>
      </p:sp>
      <p:sp>
        <p:nvSpPr>
          <p:cNvPr id="156" name="Google Shape;156;p3"/>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Enfoque estandarizado, expansible y flexible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Mayor cooperación e interoperabilidad</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Coordinación eficiente de los recursos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Preparación integral para todo tipo de riesgos</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Incorpora objetivos medibles y alcanzables  </a:t>
            </a: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Los incidentes se gestionan desde el ámbito geográfico, organizativo y jurisdiccional más pequeño posible</a:t>
            </a: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¿Quién utiliza el Sistema de Gestión de Incidentes?</a:t>
            </a:r>
            <a:endParaRPr/>
          </a:p>
        </p:txBody>
      </p:sp>
      <p:sp>
        <p:nvSpPr>
          <p:cNvPr id="163" name="Google Shape;163;p4"/>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7" lvl="0" indent="-230187" algn="l" rtl="0">
              <a:spcBef>
                <a:spcPts val="0"/>
              </a:spcBef>
              <a:spcAft>
                <a:spcPts val="0"/>
              </a:spcAft>
              <a:buClr>
                <a:srgbClr val="006A71"/>
              </a:buClr>
              <a:buSzPts val="3200"/>
              <a:buChar char="▪"/>
            </a:pPr>
            <a:r>
              <a:rPr lang="es-ES" sz="3200" b="0" i="0" u="none" strike="noStrike">
                <a:latin typeface="Calibri"/>
                <a:ea typeface="Calibri"/>
                <a:cs typeface="Calibri"/>
                <a:sym typeface="Calibri"/>
              </a:rPr>
              <a:t>Dependencias y organismos nacionales</a:t>
            </a:r>
            <a:endParaRPr/>
          </a:p>
          <a:p>
            <a:pPr marL="230187" lvl="0" indent="-230187" algn="l" rtl="0">
              <a:spcBef>
                <a:spcPts val="640"/>
              </a:spcBef>
              <a:spcAft>
                <a:spcPts val="0"/>
              </a:spcAft>
              <a:buClr>
                <a:srgbClr val="006A71"/>
              </a:buClr>
              <a:buSzPts val="3200"/>
              <a:buChar char="▪"/>
            </a:pPr>
            <a:r>
              <a:rPr lang="es-ES" sz="3200" b="0" i="0" u="none" strike="noStrike">
                <a:latin typeface="Calibri"/>
                <a:ea typeface="Calibri"/>
                <a:cs typeface="Calibri"/>
                <a:sym typeface="Calibri"/>
              </a:rPr>
              <a:t>Servicios de emergencia locales</a:t>
            </a:r>
            <a:endParaRPr sz="3200" b="0" i="0" u="none" strike="noStrike">
              <a:latin typeface="Calibri"/>
              <a:ea typeface="Calibri"/>
              <a:cs typeface="Calibri"/>
              <a:sym typeface="Calibri"/>
            </a:endParaRPr>
          </a:p>
          <a:p>
            <a:pPr marL="230187" lvl="0" indent="-306387" algn="l" rtl="0">
              <a:spcBef>
                <a:spcPts val="640"/>
              </a:spcBef>
              <a:spcAft>
                <a:spcPts val="0"/>
              </a:spcAft>
              <a:buSzPts val="3200"/>
              <a:buChar char="▪"/>
            </a:pPr>
            <a:r>
              <a:rPr lang="es-ES" sz="3200"/>
              <a:t>Organismos subnacionales</a:t>
            </a:r>
            <a:endParaRPr sz="3200"/>
          </a:p>
          <a:p>
            <a:pPr marL="230188" lvl="0" indent="-230188" algn="l" rtl="0">
              <a:spcBef>
                <a:spcPts val="640"/>
              </a:spcBef>
              <a:spcAft>
                <a:spcPts val="0"/>
              </a:spcAft>
              <a:buClr>
                <a:srgbClr val="006A71"/>
              </a:buClr>
              <a:buSzPts val="3200"/>
              <a:buChar char="▪"/>
            </a:pPr>
            <a:r>
              <a:rPr lang="es-ES" sz="3200" b="0" i="0" u="none" strike="noStrike">
                <a:latin typeface="Calibri"/>
                <a:ea typeface="Calibri"/>
                <a:cs typeface="Calibri"/>
                <a:sym typeface="Calibri"/>
              </a:rPr>
              <a:t>La industria privada</a:t>
            </a:r>
            <a:endParaRPr/>
          </a:p>
        </p:txBody>
      </p:sp>
      <p:pic>
        <p:nvPicPr>
          <p:cNvPr id="164" name="Google Shape;164;p4" descr="gallery03"/>
          <p:cNvPicPr preferRelativeResize="0"/>
          <p:nvPr/>
        </p:nvPicPr>
        <p:blipFill rotWithShape="1">
          <a:blip r:embed="rId3">
            <a:alphaModFix/>
          </a:blip>
          <a:srcRect/>
          <a:stretch/>
        </p:blipFill>
        <p:spPr>
          <a:xfrm>
            <a:off x="5576376" y="2346301"/>
            <a:ext cx="3222475" cy="241685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¿Cuándo el Sistema de Salud Pública debe usar el SGI?</a:t>
            </a:r>
            <a:endParaRPr/>
          </a:p>
        </p:txBody>
      </p:sp>
      <p:sp>
        <p:nvSpPr>
          <p:cNvPr id="171" name="Google Shape;171;p5"/>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8" lvl="0" indent="-230188" algn="l" rtl="0">
              <a:lnSpc>
                <a:spcPct val="90000"/>
              </a:lnSpc>
              <a:spcBef>
                <a:spcPts val="0"/>
              </a:spcBef>
              <a:spcAft>
                <a:spcPts val="0"/>
              </a:spcAft>
              <a:buClr>
                <a:srgbClr val="FFC000"/>
              </a:buClr>
              <a:buSzPts val="2000"/>
              <a:buChar char="▪"/>
            </a:pPr>
            <a:r>
              <a:rPr lang="es-ES" sz="2000" b="0" i="0" u="none" strike="noStrike" dirty="0">
                <a:solidFill>
                  <a:srgbClr val="2D2C2C"/>
                </a:solidFill>
                <a:latin typeface="Calibri"/>
                <a:ea typeface="Calibri"/>
                <a:cs typeface="Calibri"/>
                <a:sym typeface="Calibri"/>
              </a:rPr>
              <a:t>Brotes de enfermedades transmisibles: </a:t>
            </a:r>
            <a:r>
              <a:rPr lang="es-ES" sz="2000" b="0" i="1" u="none" strike="noStrike" dirty="0">
                <a:solidFill>
                  <a:srgbClr val="2D2C2C"/>
                </a:solidFill>
                <a:latin typeface="Calibri"/>
                <a:ea typeface="Calibri"/>
                <a:cs typeface="Calibri"/>
                <a:sym typeface="Calibri"/>
              </a:rPr>
              <a:t>E. </a:t>
            </a:r>
            <a:r>
              <a:rPr lang="es-ES" sz="2000" b="0" i="1" u="none" strike="noStrike" dirty="0" err="1">
                <a:solidFill>
                  <a:srgbClr val="2D2C2C"/>
                </a:solidFill>
                <a:latin typeface="Calibri"/>
                <a:ea typeface="Calibri"/>
                <a:cs typeface="Calibri"/>
                <a:sym typeface="Calibri"/>
              </a:rPr>
              <a:t>coli</a:t>
            </a:r>
            <a:r>
              <a:rPr lang="es-ES" sz="2000" b="0" i="1" u="none" strike="noStrike" dirty="0">
                <a:solidFill>
                  <a:srgbClr val="2D2C2C"/>
                </a:solidFill>
                <a:latin typeface="Calibri"/>
                <a:ea typeface="Calibri"/>
                <a:cs typeface="Calibri"/>
                <a:sym typeface="Calibri"/>
              </a:rPr>
              <a:t>, virus del Nilo Occidental, peste, SARS, hepatitis, hantavirus, nuevo coronavirus (COVID-19)</a:t>
            </a:r>
            <a:endParaRPr dirty="0"/>
          </a:p>
          <a:p>
            <a:pPr marL="230188" lvl="0" indent="-230188" algn="l" rtl="0">
              <a:lnSpc>
                <a:spcPct val="90000"/>
              </a:lnSpc>
              <a:spcBef>
                <a:spcPts val="400"/>
              </a:spcBef>
              <a:spcAft>
                <a:spcPts val="0"/>
              </a:spcAft>
              <a:buClr>
                <a:srgbClr val="FFC000"/>
              </a:buClr>
              <a:buSzPts val="2000"/>
              <a:buChar char="▪"/>
            </a:pPr>
            <a:r>
              <a:rPr lang="es-ES" sz="2000" b="0" i="0" u="none" strike="noStrike" dirty="0">
                <a:solidFill>
                  <a:srgbClr val="2D2C2C"/>
                </a:solidFill>
                <a:latin typeface="Calibri"/>
                <a:ea typeface="Calibri"/>
                <a:cs typeface="Calibri"/>
                <a:sym typeface="Calibri"/>
              </a:rPr>
              <a:t>Situaciones no relacionadas con brotes: </a:t>
            </a:r>
            <a:r>
              <a:rPr lang="es-ES" sz="2000" b="0" i="1" u="none" strike="noStrike" dirty="0">
                <a:solidFill>
                  <a:srgbClr val="2D2C2C"/>
                </a:solidFill>
                <a:latin typeface="Calibri"/>
                <a:ea typeface="Calibri"/>
                <a:cs typeface="Calibri"/>
                <a:sym typeface="Calibri"/>
              </a:rPr>
              <a:t>inundaciones, interrupción de los servicios públicos, campañas de inmunización masiva (gripe, VHA), eventos comunitarios, reuniones masivas</a:t>
            </a:r>
            <a:endParaRPr dirty="0"/>
          </a:p>
          <a:p>
            <a:pPr marL="230188" lvl="0" indent="-230188" algn="l" rtl="0">
              <a:lnSpc>
                <a:spcPct val="90000"/>
              </a:lnSpc>
              <a:spcBef>
                <a:spcPts val="400"/>
              </a:spcBef>
              <a:spcAft>
                <a:spcPts val="0"/>
              </a:spcAft>
              <a:buClr>
                <a:srgbClr val="FFC000"/>
              </a:buClr>
              <a:buSzPts val="2000"/>
              <a:buChar char="▪"/>
            </a:pPr>
            <a:r>
              <a:rPr lang="es-ES" sz="2000" b="0" i="0" u="none" strike="noStrike" dirty="0">
                <a:solidFill>
                  <a:srgbClr val="2D2C2C"/>
                </a:solidFill>
                <a:latin typeface="Calibri"/>
                <a:ea typeface="Calibri"/>
                <a:cs typeface="Calibri"/>
                <a:sym typeface="Calibri"/>
              </a:rPr>
              <a:t>Servicios médicos de emergencia: </a:t>
            </a:r>
            <a:r>
              <a:rPr lang="es-ES" sz="2000" b="0" i="1" u="none" strike="noStrike" dirty="0">
                <a:solidFill>
                  <a:srgbClr val="2D2C2C"/>
                </a:solidFill>
                <a:latin typeface="Calibri"/>
                <a:ea typeface="Calibri"/>
                <a:cs typeface="Calibri"/>
                <a:sym typeface="Calibri"/>
              </a:rPr>
              <a:t>eventos con múltiples pacientes y víctimas masivas, eventos de trauma</a:t>
            </a:r>
            <a:endParaRPr dirty="0"/>
          </a:p>
          <a:p>
            <a:pPr marL="230188" lvl="0" indent="-103188" algn="l" rtl="0">
              <a:lnSpc>
                <a:spcPct val="90000"/>
              </a:lnSpc>
              <a:spcBef>
                <a:spcPts val="400"/>
              </a:spcBef>
              <a:spcAft>
                <a:spcPts val="0"/>
              </a:spcAft>
              <a:buClr>
                <a:srgbClr val="FFC000"/>
              </a:buClr>
              <a:buSzPts val="2000"/>
              <a:buNone/>
            </a:pPr>
            <a:endParaRPr dirty="0">
              <a:solidFill>
                <a:srgbClr val="2D2C2C"/>
              </a:solidFill>
            </a:endParaRPr>
          </a:p>
          <a:p>
            <a:pPr marL="230188" lvl="0" indent="-103188" algn="l" rtl="0">
              <a:lnSpc>
                <a:spcPct val="90000"/>
              </a:lnSpc>
              <a:spcBef>
                <a:spcPts val="400"/>
              </a:spcBef>
              <a:spcAft>
                <a:spcPts val="0"/>
              </a:spcAft>
              <a:buClr>
                <a:srgbClr val="FFC000"/>
              </a:buClr>
              <a:buSzPts val="2000"/>
              <a:buNone/>
            </a:pPr>
            <a:endParaRPr dirty="0">
              <a:solidFill>
                <a:srgbClr val="2D2C2C"/>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6"/>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Estructura organizativa del SGI</a:t>
            </a:r>
            <a:endParaRPr/>
          </a:p>
        </p:txBody>
      </p:sp>
      <p:sp>
        <p:nvSpPr>
          <p:cNvPr id="178" name="Google Shape;178;p6"/>
          <p:cNvSpPr txBox="1">
            <a:spLocks noGrp="1"/>
          </p:cNvSpPr>
          <p:nvPr>
            <p:ph type="body" idx="1"/>
          </p:nvPr>
        </p:nvSpPr>
        <p:spPr>
          <a:xfrm>
            <a:off x="457200" y="807387"/>
            <a:ext cx="8158200" cy="3341700"/>
          </a:xfrm>
          <a:prstGeom prst="rect">
            <a:avLst/>
          </a:prstGeom>
          <a:noFill/>
          <a:ln>
            <a:noFill/>
          </a:ln>
        </p:spPr>
        <p:txBody>
          <a:bodyPr spcFirstLastPara="1" wrap="square" lIns="91425" tIns="45700" rIns="91425" bIns="45700" anchor="t" anchorCtr="0">
            <a:noAutofit/>
          </a:bodyPr>
          <a:lstStyle/>
          <a:p>
            <a:pPr marL="230188" lvl="0" indent="-230188" algn="l" rtl="0">
              <a:spcBef>
                <a:spcPts val="0"/>
              </a:spcBef>
              <a:spcAft>
                <a:spcPts val="0"/>
              </a:spcAft>
              <a:buClr>
                <a:srgbClr val="006A71"/>
              </a:buClr>
              <a:buSzPts val="2000"/>
              <a:buChar char="▪"/>
            </a:pPr>
            <a:r>
              <a:rPr lang="es-ES" sz="2000" b="0" i="0" u="none" strike="noStrike">
                <a:latin typeface="Calibri"/>
                <a:ea typeface="Calibri"/>
                <a:cs typeface="Calibri"/>
                <a:sym typeface="Calibri"/>
              </a:rPr>
              <a:t>La estructura básica del SGI consiste en un Gerente de Incidentes (también llamado Gerente de Emergencias) y cuatro secciones funcionales.</a:t>
            </a:r>
            <a:endParaRPr/>
          </a:p>
          <a:p>
            <a:pPr marL="230188" lvl="0" indent="-141288" algn="l" rtl="0">
              <a:spcBef>
                <a:spcPts val="280"/>
              </a:spcBef>
              <a:spcAft>
                <a:spcPts val="0"/>
              </a:spcAft>
              <a:buClr>
                <a:srgbClr val="006A71"/>
              </a:buClr>
              <a:buSzPts val="1400"/>
              <a:buNone/>
            </a:pPr>
            <a:endParaRPr sz="1400"/>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103188" algn="l" rtl="0">
              <a:spcBef>
                <a:spcPts val="400"/>
              </a:spcBef>
              <a:spcAft>
                <a:spcPts val="0"/>
              </a:spcAft>
              <a:buClr>
                <a:srgbClr val="006A71"/>
              </a:buClr>
              <a:buSzPts val="2000"/>
              <a:buNone/>
            </a:pPr>
            <a:endParaRPr/>
          </a:p>
          <a:p>
            <a:pPr marL="230188" lvl="0" indent="-230188" algn="l" rtl="0">
              <a:spcBef>
                <a:spcPts val="400"/>
              </a:spcBef>
              <a:spcAft>
                <a:spcPts val="0"/>
              </a:spcAft>
              <a:buClr>
                <a:srgbClr val="006A71"/>
              </a:buClr>
              <a:buSzPts val="2000"/>
              <a:buChar char="▪"/>
            </a:pPr>
            <a:r>
              <a:rPr lang="es-ES" sz="2000" b="0" i="0" u="none" strike="noStrike">
                <a:latin typeface="Calibri"/>
                <a:ea typeface="Calibri"/>
                <a:cs typeface="Calibri"/>
                <a:sym typeface="Calibri"/>
              </a:rPr>
              <a:t>Esta estructura básica está diseñada para ser modular: puede ampliarse y reducirse, dependiendo del tamaño, el alcance y las necesidades de respuesta.</a:t>
            </a:r>
            <a:endParaRPr/>
          </a:p>
          <a:p>
            <a:pPr marL="230188" lvl="0" indent="-103188" algn="l" rtl="0">
              <a:spcBef>
                <a:spcPts val="400"/>
              </a:spcBef>
              <a:spcAft>
                <a:spcPts val="0"/>
              </a:spcAft>
              <a:buClr>
                <a:srgbClr val="006A71"/>
              </a:buClr>
              <a:buSzPts val="2000"/>
              <a:buNone/>
            </a:pPr>
            <a:endParaRPr/>
          </a:p>
        </p:txBody>
      </p:sp>
      <p:cxnSp>
        <p:nvCxnSpPr>
          <p:cNvPr id="179" name="Google Shape;179;p6"/>
          <p:cNvCxnSpPr>
            <a:stCxn id="180" idx="2"/>
          </p:cNvCxnSpPr>
          <p:nvPr/>
        </p:nvCxnSpPr>
        <p:spPr>
          <a:xfrm>
            <a:off x="4490917" y="2065300"/>
            <a:ext cx="0" cy="7368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cxnSp>
        <p:nvCxnSpPr>
          <p:cNvPr id="181" name="Google Shape;181;p6"/>
          <p:cNvCxnSpPr/>
          <p:nvPr/>
        </p:nvCxnSpPr>
        <p:spPr>
          <a:xfrm>
            <a:off x="3437990" y="2808048"/>
            <a:ext cx="0" cy="1602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cxnSp>
        <p:nvCxnSpPr>
          <p:cNvPr id="182" name="Google Shape;182;p6"/>
          <p:cNvCxnSpPr/>
          <p:nvPr/>
        </p:nvCxnSpPr>
        <p:spPr>
          <a:xfrm>
            <a:off x="5391813" y="2804154"/>
            <a:ext cx="0" cy="1677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cxnSp>
        <p:nvCxnSpPr>
          <p:cNvPr id="183" name="Google Shape;183;p6"/>
          <p:cNvCxnSpPr/>
          <p:nvPr/>
        </p:nvCxnSpPr>
        <p:spPr>
          <a:xfrm>
            <a:off x="7197917" y="2803503"/>
            <a:ext cx="0" cy="1755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sp>
        <p:nvSpPr>
          <p:cNvPr id="180" name="Google Shape;180;p6"/>
          <p:cNvSpPr/>
          <p:nvPr/>
        </p:nvSpPr>
        <p:spPr>
          <a:xfrm>
            <a:off x="2678317" y="1545700"/>
            <a:ext cx="3625200" cy="5196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s-ES" sz="1800" b="1" i="0" u="none" strike="noStrike" cap="none">
                <a:solidFill>
                  <a:srgbClr val="000000"/>
                </a:solidFill>
                <a:latin typeface="Arial"/>
                <a:ea typeface="Arial"/>
                <a:cs typeface="Arial"/>
                <a:sym typeface="Arial"/>
              </a:rPr>
              <a:t>Gerente de Incidentes/Emergencias</a:t>
            </a:r>
            <a:endParaRPr sz="1800" b="0" i="0" u="none" strike="noStrike" cap="none">
              <a:solidFill>
                <a:srgbClr val="000000"/>
              </a:solidFill>
              <a:latin typeface="Arial"/>
              <a:ea typeface="Arial"/>
              <a:cs typeface="Arial"/>
              <a:sym typeface="Arial"/>
            </a:endParaRPr>
          </a:p>
        </p:txBody>
      </p:sp>
      <p:sp>
        <p:nvSpPr>
          <p:cNvPr id="184" name="Google Shape;184;p6"/>
          <p:cNvSpPr/>
          <p:nvPr/>
        </p:nvSpPr>
        <p:spPr>
          <a:xfrm>
            <a:off x="758100" y="2952776"/>
            <a:ext cx="1662300" cy="4782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1800" b="1" i="0" u="none" strike="noStrike" cap="none">
                <a:solidFill>
                  <a:srgbClr val="000000"/>
                </a:solidFill>
                <a:latin typeface="Arial"/>
                <a:ea typeface="Arial"/>
                <a:cs typeface="Arial"/>
                <a:sym typeface="Arial"/>
              </a:rPr>
              <a:t>Planificación</a:t>
            </a:r>
            <a:endParaRPr sz="1000" b="0" i="0" u="none" strike="noStrike" cap="none">
              <a:solidFill>
                <a:srgbClr val="000000"/>
              </a:solidFill>
              <a:latin typeface="Arial"/>
              <a:ea typeface="Arial"/>
              <a:cs typeface="Arial"/>
              <a:sym typeface="Arial"/>
            </a:endParaRPr>
          </a:p>
        </p:txBody>
      </p:sp>
      <p:sp>
        <p:nvSpPr>
          <p:cNvPr id="185" name="Google Shape;185;p6"/>
          <p:cNvSpPr/>
          <p:nvPr/>
        </p:nvSpPr>
        <p:spPr>
          <a:xfrm>
            <a:off x="2621276" y="2952776"/>
            <a:ext cx="1662300" cy="4782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1800" b="1" i="0" u="none" strike="noStrike" cap="none">
                <a:solidFill>
                  <a:srgbClr val="000000"/>
                </a:solidFill>
                <a:latin typeface="Arial"/>
                <a:ea typeface="Arial"/>
                <a:cs typeface="Arial"/>
                <a:sym typeface="Arial"/>
              </a:rPr>
              <a:t>Operaciones</a:t>
            </a:r>
            <a:endParaRPr sz="1000" b="0" i="0" u="none" strike="noStrike" cap="none">
              <a:solidFill>
                <a:srgbClr val="000000"/>
              </a:solidFill>
              <a:latin typeface="Arial"/>
              <a:ea typeface="Arial"/>
              <a:cs typeface="Arial"/>
              <a:sym typeface="Arial"/>
            </a:endParaRPr>
          </a:p>
        </p:txBody>
      </p:sp>
      <p:sp>
        <p:nvSpPr>
          <p:cNvPr id="186" name="Google Shape;186;p6"/>
          <p:cNvSpPr/>
          <p:nvPr/>
        </p:nvSpPr>
        <p:spPr>
          <a:xfrm>
            <a:off x="4472230" y="2952776"/>
            <a:ext cx="1662300" cy="4782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1800" b="1" i="0" u="none" strike="noStrike" cap="none">
                <a:solidFill>
                  <a:srgbClr val="000000"/>
                </a:solidFill>
                <a:latin typeface="Arial"/>
                <a:ea typeface="Arial"/>
                <a:cs typeface="Arial"/>
                <a:sym typeface="Arial"/>
              </a:rPr>
              <a:t>Logística</a:t>
            </a:r>
            <a:endParaRPr sz="1800" b="0" i="0" u="none" strike="noStrike" cap="none">
              <a:solidFill>
                <a:srgbClr val="000000"/>
              </a:solidFill>
              <a:latin typeface="Arial"/>
              <a:ea typeface="Arial"/>
              <a:cs typeface="Arial"/>
              <a:sym typeface="Arial"/>
            </a:endParaRPr>
          </a:p>
        </p:txBody>
      </p:sp>
      <p:sp>
        <p:nvSpPr>
          <p:cNvPr id="187" name="Google Shape;187;p6"/>
          <p:cNvSpPr/>
          <p:nvPr/>
        </p:nvSpPr>
        <p:spPr>
          <a:xfrm>
            <a:off x="6259205" y="2952774"/>
            <a:ext cx="1976100" cy="4782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2000" b="1" i="0" u="none" strike="noStrike" cap="none">
                <a:solidFill>
                  <a:srgbClr val="000000"/>
                </a:solidFill>
                <a:latin typeface="Arial"/>
                <a:ea typeface="Arial"/>
                <a:cs typeface="Arial"/>
                <a:sym typeface="Arial"/>
              </a:rPr>
              <a:t>Finanzas/</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s-ES" sz="1800" b="1" i="0" u="none" strike="noStrike" cap="none">
                <a:solidFill>
                  <a:srgbClr val="000000"/>
                </a:solidFill>
                <a:latin typeface="Arial"/>
                <a:ea typeface="Arial"/>
                <a:cs typeface="Arial"/>
                <a:sym typeface="Arial"/>
              </a:rPr>
              <a:t>Administración</a:t>
            </a:r>
            <a:endParaRPr sz="1800" b="0" i="0" u="none" strike="noStrike" cap="none">
              <a:solidFill>
                <a:srgbClr val="000000"/>
              </a:solidFill>
              <a:latin typeface="Arial"/>
              <a:ea typeface="Arial"/>
              <a:cs typeface="Arial"/>
              <a:sym typeface="Arial"/>
            </a:endParaRPr>
          </a:p>
        </p:txBody>
      </p:sp>
      <p:cxnSp>
        <p:nvCxnSpPr>
          <p:cNvPr id="188" name="Google Shape;188;p6"/>
          <p:cNvCxnSpPr/>
          <p:nvPr/>
        </p:nvCxnSpPr>
        <p:spPr>
          <a:xfrm>
            <a:off x="1292393" y="2808048"/>
            <a:ext cx="5919300" cy="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cxnSp>
        <p:nvCxnSpPr>
          <p:cNvPr id="189" name="Google Shape;189;p6"/>
          <p:cNvCxnSpPr/>
          <p:nvPr/>
        </p:nvCxnSpPr>
        <p:spPr>
          <a:xfrm>
            <a:off x="4479079" y="2420327"/>
            <a:ext cx="1870200" cy="0"/>
          </a:xfrm>
          <a:prstGeom prst="straightConnector1">
            <a:avLst/>
          </a:prstGeom>
          <a:noFill/>
          <a:ln w="28575" cap="flat" cmpd="sng">
            <a:solidFill>
              <a:srgbClr val="BFBFBF"/>
            </a:solidFill>
            <a:prstDash val="dash"/>
            <a:round/>
            <a:headEnd type="none" w="sm" len="sm"/>
            <a:tailEnd type="none" w="sm" len="sm"/>
          </a:ln>
          <a:effectLst>
            <a:outerShdw blurRad="40000" dist="20000" dir="5400000" rotWithShape="0">
              <a:srgbClr val="000000">
                <a:alpha val="36860"/>
              </a:srgbClr>
            </a:outerShdw>
          </a:effectLst>
        </p:spPr>
      </p:cxnSp>
      <p:sp>
        <p:nvSpPr>
          <p:cNvPr id="190" name="Google Shape;190;p6"/>
          <p:cNvSpPr/>
          <p:nvPr/>
        </p:nvSpPr>
        <p:spPr>
          <a:xfrm>
            <a:off x="6349279" y="2141177"/>
            <a:ext cx="1870200" cy="558300"/>
          </a:xfrm>
          <a:prstGeom prst="roundRect">
            <a:avLst>
              <a:gd name="adj" fmla="val 16667"/>
            </a:avLst>
          </a:prstGeom>
          <a:solidFill>
            <a:srgbClr val="D8D8D8"/>
          </a:solidFill>
          <a:ln w="9525" cap="flat" cmpd="sng">
            <a:solidFill>
              <a:srgbClr val="FFFFFF"/>
            </a:solidFill>
            <a:prstDash val="solid"/>
            <a:round/>
            <a:headEnd type="none" w="sm" len="sm"/>
            <a:tailEnd type="none" w="sm" len="sm"/>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1800" b="0" i="0" u="none" strike="noStrike" cap="none">
                <a:solidFill>
                  <a:srgbClr val="000000"/>
                </a:solidFill>
                <a:latin typeface="Arial"/>
                <a:ea typeface="Arial"/>
                <a:cs typeface="Arial"/>
                <a:sym typeface="Arial"/>
              </a:rPr>
              <a:t>Personal de Gestión</a:t>
            </a:r>
            <a:endParaRPr sz="1800" b="0" i="0" u="none" strike="noStrike" cap="none">
              <a:solidFill>
                <a:srgbClr val="000000"/>
              </a:solidFill>
              <a:latin typeface="Arial"/>
              <a:ea typeface="Arial"/>
              <a:cs typeface="Arial"/>
              <a:sym typeface="Arial"/>
            </a:endParaRPr>
          </a:p>
        </p:txBody>
      </p:sp>
      <p:cxnSp>
        <p:nvCxnSpPr>
          <p:cNvPr id="191" name="Google Shape;191;p6"/>
          <p:cNvCxnSpPr/>
          <p:nvPr/>
        </p:nvCxnSpPr>
        <p:spPr>
          <a:xfrm>
            <a:off x="1272215" y="2800310"/>
            <a:ext cx="0" cy="160200"/>
          </a:xfrm>
          <a:prstGeom prst="straightConnector1">
            <a:avLst/>
          </a:prstGeom>
          <a:noFill/>
          <a:ln w="28575" cap="flat" cmpd="sng">
            <a:solidFill>
              <a:srgbClr val="BFBFBF"/>
            </a:solidFill>
            <a:prstDash val="solid"/>
            <a:round/>
            <a:headEnd type="none" w="sm" len="sm"/>
            <a:tailEnd type="none" w="sm" len="sm"/>
          </a:ln>
          <a:effectLst>
            <a:outerShdw blurRad="40000" dist="20000" dir="5400000" rotWithShape="0">
              <a:srgbClr val="000000">
                <a:alpha val="36860"/>
              </a:srgbClr>
            </a:outerShdw>
          </a:effectLst>
        </p:spPr>
      </p:cxn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7"/>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Estructura del SGI </a:t>
            </a:r>
            <a:r>
              <a:rPr lang="es-ES" sz="1600" b="1" i="0" u="none" strike="noStrike">
                <a:latin typeface="Calibri"/>
                <a:ea typeface="Calibri"/>
                <a:cs typeface="Calibri"/>
                <a:sym typeface="Calibri"/>
              </a:rPr>
              <a:t>– Versión de la OMS</a:t>
            </a:r>
            <a:endParaRPr/>
          </a:p>
        </p:txBody>
      </p:sp>
      <p:sp>
        <p:nvSpPr>
          <p:cNvPr id="198" name="Google Shape;198;p7"/>
          <p:cNvSpPr txBox="1"/>
          <p:nvPr/>
        </p:nvSpPr>
        <p:spPr>
          <a:xfrm>
            <a:off x="3354352" y="4301491"/>
            <a:ext cx="533244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200" b="0" i="0" u="none" strike="noStrike">
                <a:solidFill>
                  <a:srgbClr val="2D2C2C"/>
                </a:solidFill>
                <a:latin typeface="Calibri"/>
                <a:ea typeface="Calibri"/>
                <a:cs typeface="Calibri"/>
                <a:sym typeface="Calibri"/>
              </a:rPr>
              <a:t>Adaptado de la estructura organizativa del SGI de la OMS, </a:t>
            </a:r>
            <a:r>
              <a:rPr lang="es-ES" sz="1200" u="none">
                <a:solidFill>
                  <a:srgbClr val="2D2C2C"/>
                </a:solidFill>
                <a:latin typeface="Calibri"/>
                <a:ea typeface="Calibri"/>
                <a:cs typeface="Calibri"/>
                <a:sym typeface="Calibri"/>
              </a:rPr>
              <a:t>(</a:t>
            </a:r>
            <a:r>
              <a:rPr lang="es-ES" sz="1200" b="0" i="0" u="none" strike="noStrike">
                <a:solidFill>
                  <a:srgbClr val="2D2C2C"/>
                </a:solidFill>
                <a:latin typeface="Calibri"/>
                <a:ea typeface="Calibri"/>
                <a:cs typeface="Calibri"/>
                <a:sym typeface="Calibri"/>
              </a:rPr>
              <a:t>Consultado el 30 de abril de 2020)</a:t>
            </a:r>
            <a:endParaRPr/>
          </a:p>
        </p:txBody>
      </p:sp>
      <p:sp>
        <p:nvSpPr>
          <p:cNvPr id="199" name="Google Shape;199;p7"/>
          <p:cNvSpPr txBox="1"/>
          <p:nvPr/>
        </p:nvSpPr>
        <p:spPr>
          <a:xfrm>
            <a:off x="5375715" y="3727704"/>
            <a:ext cx="3718485" cy="4308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100" b="0" i="1" u="none" strike="noStrike">
                <a:solidFill>
                  <a:srgbClr val="2D2C2C"/>
                </a:solidFill>
                <a:latin typeface="Calibri"/>
                <a:ea typeface="Calibri"/>
                <a:cs typeface="Calibri"/>
                <a:sym typeface="Calibri"/>
              </a:rPr>
              <a:t>Muy similar a la estructura estándar del SGI, pero con más énfasis en los recursos relacionados con la salud y la medicina. </a:t>
            </a:r>
            <a:endParaRPr/>
          </a:p>
        </p:txBody>
      </p:sp>
      <p:pic>
        <p:nvPicPr>
          <p:cNvPr id="200" name="Google Shape;200;p7"/>
          <p:cNvPicPr preferRelativeResize="0"/>
          <p:nvPr/>
        </p:nvPicPr>
        <p:blipFill rotWithShape="1">
          <a:blip r:embed="rId3">
            <a:alphaModFix/>
          </a:blip>
          <a:srcRect/>
          <a:stretch/>
        </p:blipFill>
        <p:spPr>
          <a:xfrm>
            <a:off x="1891554" y="928296"/>
            <a:ext cx="5513294" cy="3286927"/>
          </a:xfrm>
          <a:prstGeom prst="rect">
            <a:avLst/>
          </a:prstGeom>
          <a:noFill/>
          <a:ln>
            <a:noFill/>
          </a:ln>
        </p:spPr>
      </p:pic>
      <p:sp>
        <p:nvSpPr>
          <p:cNvPr id="201" name="Google Shape;201;p7"/>
          <p:cNvSpPr txBox="1"/>
          <p:nvPr/>
        </p:nvSpPr>
        <p:spPr>
          <a:xfrm>
            <a:off x="4090200" y="1162050"/>
            <a:ext cx="1152600" cy="200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b="1"/>
              <a:t>Directiva</a:t>
            </a:r>
            <a:endParaRPr b="1"/>
          </a:p>
        </p:txBody>
      </p:sp>
      <p:sp>
        <p:nvSpPr>
          <p:cNvPr id="202" name="Google Shape;202;p7"/>
          <p:cNvSpPr txBox="1"/>
          <p:nvPr/>
        </p:nvSpPr>
        <p:spPr>
          <a:xfrm>
            <a:off x="1974550" y="1162050"/>
            <a:ext cx="1100400" cy="1275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700" b="1"/>
              <a:t>Relaciones externas</a:t>
            </a:r>
            <a:endParaRPr sz="400" b="1"/>
          </a:p>
        </p:txBody>
      </p:sp>
      <p:sp>
        <p:nvSpPr>
          <p:cNvPr id="203" name="Google Shape;203;p7"/>
          <p:cNvSpPr txBox="1"/>
          <p:nvPr/>
        </p:nvSpPr>
        <p:spPr>
          <a:xfrm>
            <a:off x="1994525" y="2076450"/>
            <a:ext cx="10497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800" b="1">
                <a:solidFill>
                  <a:srgbClr val="000000"/>
                </a:solidFill>
              </a:rPr>
              <a:t>Información </a:t>
            </a:r>
            <a:r>
              <a:rPr lang="es-ES" sz="800" b="1"/>
              <a:t>y planificación</a:t>
            </a:r>
            <a:endParaRPr sz="500" b="1"/>
          </a:p>
        </p:txBody>
      </p:sp>
      <p:sp>
        <p:nvSpPr>
          <p:cNvPr id="204" name="Google Shape;204;p7"/>
          <p:cNvSpPr txBox="1"/>
          <p:nvPr/>
        </p:nvSpPr>
        <p:spPr>
          <a:xfrm>
            <a:off x="1951600" y="947400"/>
            <a:ext cx="1152600" cy="1587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Bienestar y seguridad del personal</a:t>
            </a:r>
            <a:endParaRPr sz="200" b="1"/>
          </a:p>
        </p:txBody>
      </p:sp>
      <p:sp>
        <p:nvSpPr>
          <p:cNvPr id="205" name="Google Shape;205;p7"/>
          <p:cNvSpPr txBox="1"/>
          <p:nvPr/>
        </p:nvSpPr>
        <p:spPr>
          <a:xfrm>
            <a:off x="1951600" y="1404600"/>
            <a:ext cx="1152600" cy="1023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700" b="1"/>
              <a:t>Gestión del COE</a:t>
            </a:r>
            <a:endParaRPr sz="400" b="1"/>
          </a:p>
        </p:txBody>
      </p:sp>
      <p:sp>
        <p:nvSpPr>
          <p:cNvPr id="206" name="Google Shape;206;p7"/>
          <p:cNvSpPr txBox="1"/>
          <p:nvPr/>
        </p:nvSpPr>
        <p:spPr>
          <a:xfrm>
            <a:off x="6020625" y="1336950"/>
            <a:ext cx="8349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700" b="1"/>
              <a:t>Coordinación de colaboradores</a:t>
            </a:r>
            <a:endParaRPr sz="400" b="1"/>
          </a:p>
        </p:txBody>
      </p:sp>
      <p:sp>
        <p:nvSpPr>
          <p:cNvPr id="207" name="Google Shape;207;p7"/>
          <p:cNvSpPr txBox="1"/>
          <p:nvPr/>
        </p:nvSpPr>
        <p:spPr>
          <a:xfrm>
            <a:off x="2301050" y="2538650"/>
            <a:ext cx="954900" cy="2694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solidFill>
                  <a:srgbClr val="000000"/>
                </a:solidFill>
              </a:rPr>
              <a:t>Recopilación de datos, análisis de riesgos y evaluación de las necesidades</a:t>
            </a:r>
            <a:endParaRPr sz="200" b="1"/>
          </a:p>
        </p:txBody>
      </p:sp>
      <p:sp>
        <p:nvSpPr>
          <p:cNvPr id="208" name="Google Shape;208;p7"/>
          <p:cNvSpPr txBox="1"/>
          <p:nvPr/>
        </p:nvSpPr>
        <p:spPr>
          <a:xfrm>
            <a:off x="2301050" y="2860550"/>
            <a:ext cx="954900" cy="200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Productos de información y difusión</a:t>
            </a:r>
            <a:endParaRPr sz="500" b="1"/>
          </a:p>
        </p:txBody>
      </p:sp>
      <p:sp>
        <p:nvSpPr>
          <p:cNvPr id="209" name="Google Shape;209;p7"/>
          <p:cNvSpPr txBox="1"/>
          <p:nvPr/>
        </p:nvSpPr>
        <p:spPr>
          <a:xfrm>
            <a:off x="2301050" y="3200075"/>
            <a:ext cx="954900" cy="200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Respuesta estratégica y planificación de operaciones</a:t>
            </a:r>
            <a:endParaRPr sz="500" b="1"/>
          </a:p>
        </p:txBody>
      </p:sp>
      <p:sp>
        <p:nvSpPr>
          <p:cNvPr id="210" name="Google Shape;210;p7"/>
          <p:cNvSpPr txBox="1"/>
          <p:nvPr/>
        </p:nvSpPr>
        <p:spPr>
          <a:xfrm>
            <a:off x="2301050" y="3509850"/>
            <a:ext cx="954900" cy="200100"/>
          </a:xfrm>
          <a:prstGeom prst="rect">
            <a:avLst/>
          </a:prstGeom>
          <a:solidFill>
            <a:srgbClr val="D9D9D9"/>
          </a:solid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Supervisión y evaluación</a:t>
            </a:r>
            <a:endParaRPr sz="500" b="1"/>
          </a:p>
        </p:txBody>
      </p:sp>
      <p:sp>
        <p:nvSpPr>
          <p:cNvPr id="211" name="Google Shape;211;p7"/>
          <p:cNvSpPr txBox="1"/>
          <p:nvPr/>
        </p:nvSpPr>
        <p:spPr>
          <a:xfrm>
            <a:off x="2301050" y="3819625"/>
            <a:ext cx="954900" cy="200100"/>
          </a:xfrm>
          <a:prstGeom prst="rect">
            <a:avLst/>
          </a:prstGeom>
          <a:solidFill>
            <a:srgbClr val="D9D9D9"/>
          </a:solid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Gestión de proyectos</a:t>
            </a:r>
            <a:endParaRPr sz="500" b="1"/>
          </a:p>
        </p:txBody>
      </p:sp>
      <p:sp>
        <p:nvSpPr>
          <p:cNvPr id="212" name="Google Shape;212;p7"/>
          <p:cNvSpPr txBox="1"/>
          <p:nvPr/>
        </p:nvSpPr>
        <p:spPr>
          <a:xfrm>
            <a:off x="3659725" y="3909675"/>
            <a:ext cx="954900" cy="200100"/>
          </a:xfrm>
          <a:prstGeom prst="rect">
            <a:avLst/>
          </a:prstGeom>
          <a:solidFill>
            <a:srgbClr val="D9D9D9"/>
          </a:solid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Ciencia e investigación</a:t>
            </a:r>
            <a:endParaRPr sz="500" b="1"/>
          </a:p>
        </p:txBody>
      </p:sp>
      <p:sp>
        <p:nvSpPr>
          <p:cNvPr id="213" name="Google Shape;213;p7"/>
          <p:cNvSpPr txBox="1"/>
          <p:nvPr/>
        </p:nvSpPr>
        <p:spPr>
          <a:xfrm>
            <a:off x="3674725" y="3558700"/>
            <a:ext cx="92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Medidas de prevención y control</a:t>
            </a:r>
            <a:endParaRPr sz="500" b="1"/>
          </a:p>
        </p:txBody>
      </p:sp>
      <p:sp>
        <p:nvSpPr>
          <p:cNvPr id="214" name="Google Shape;214;p7"/>
          <p:cNvSpPr txBox="1"/>
          <p:nvPr/>
        </p:nvSpPr>
        <p:spPr>
          <a:xfrm>
            <a:off x="3659725" y="320007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 b="1"/>
          </a:p>
          <a:p>
            <a:pPr marL="0" lvl="0" indent="0" algn="ctr" rtl="0">
              <a:spcBef>
                <a:spcPts val="0"/>
              </a:spcBef>
              <a:spcAft>
                <a:spcPts val="0"/>
              </a:spcAft>
              <a:buNone/>
            </a:pPr>
            <a:r>
              <a:rPr lang="es-ES" sz="500" b="1"/>
              <a:t>Prestación de servicios de salud</a:t>
            </a:r>
            <a:endParaRPr sz="500" b="1"/>
          </a:p>
        </p:txBody>
      </p:sp>
      <p:sp>
        <p:nvSpPr>
          <p:cNvPr id="215" name="Google Shape;215;p7"/>
          <p:cNvSpPr txBox="1"/>
          <p:nvPr/>
        </p:nvSpPr>
        <p:spPr>
          <a:xfrm>
            <a:off x="3389600" y="2051325"/>
            <a:ext cx="10497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800" b="1">
                <a:solidFill>
                  <a:srgbClr val="000000"/>
                </a:solidFill>
              </a:rPr>
              <a:t>Estrategias y operaciones en materia de salud</a:t>
            </a:r>
            <a:endParaRPr sz="500" b="1"/>
          </a:p>
        </p:txBody>
      </p:sp>
      <p:sp>
        <p:nvSpPr>
          <p:cNvPr id="216" name="Google Shape;216;p7"/>
          <p:cNvSpPr txBox="1"/>
          <p:nvPr/>
        </p:nvSpPr>
        <p:spPr>
          <a:xfrm>
            <a:off x="4808675" y="2076450"/>
            <a:ext cx="10497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800" b="1">
                <a:solidFill>
                  <a:srgbClr val="000000"/>
                </a:solidFill>
              </a:rPr>
              <a:t>Logística y apoyo a las operaciones</a:t>
            </a:r>
            <a:endParaRPr sz="500" b="1"/>
          </a:p>
        </p:txBody>
      </p:sp>
      <p:sp>
        <p:nvSpPr>
          <p:cNvPr id="217" name="Google Shape;217;p7"/>
          <p:cNvSpPr txBox="1"/>
          <p:nvPr/>
        </p:nvSpPr>
        <p:spPr>
          <a:xfrm>
            <a:off x="6170200" y="2076450"/>
            <a:ext cx="1049700" cy="296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800" b="1">
                <a:solidFill>
                  <a:srgbClr val="000000"/>
                </a:solidFill>
              </a:rPr>
              <a:t>Gestión y administración</a:t>
            </a:r>
            <a:endParaRPr sz="500" b="1"/>
          </a:p>
        </p:txBody>
      </p:sp>
      <p:sp>
        <p:nvSpPr>
          <p:cNvPr id="218" name="Google Shape;218;p7"/>
          <p:cNvSpPr txBox="1"/>
          <p:nvPr/>
        </p:nvSpPr>
        <p:spPr>
          <a:xfrm>
            <a:off x="3644725" y="2535863"/>
            <a:ext cx="954900" cy="2001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Notificación de riesgos</a:t>
            </a:r>
            <a:endParaRPr sz="500" b="1"/>
          </a:p>
        </p:txBody>
      </p:sp>
      <p:sp>
        <p:nvSpPr>
          <p:cNvPr id="219" name="Google Shape;219;p7"/>
          <p:cNvSpPr txBox="1"/>
          <p:nvPr/>
        </p:nvSpPr>
        <p:spPr>
          <a:xfrm>
            <a:off x="3659725" y="286797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Red de vigilancia, alerta y respuesta temprana</a:t>
            </a:r>
            <a:endParaRPr sz="500" b="1"/>
          </a:p>
        </p:txBody>
      </p:sp>
      <p:sp>
        <p:nvSpPr>
          <p:cNvPr id="220" name="Google Shape;220;p7"/>
          <p:cNvSpPr txBox="1"/>
          <p:nvPr/>
        </p:nvSpPr>
        <p:spPr>
          <a:xfrm>
            <a:off x="5065725" y="286797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Apoyo en el campo</a:t>
            </a:r>
            <a:endParaRPr sz="500" b="1"/>
          </a:p>
        </p:txBody>
      </p:sp>
      <p:sp>
        <p:nvSpPr>
          <p:cNvPr id="221" name="Google Shape;221;p7"/>
          <p:cNvSpPr txBox="1"/>
          <p:nvPr/>
        </p:nvSpPr>
        <p:spPr>
          <a:xfrm>
            <a:off x="5065725" y="252282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Gestión de la cadena de suministros </a:t>
            </a:r>
            <a:endParaRPr sz="500" b="1"/>
          </a:p>
        </p:txBody>
      </p:sp>
      <p:sp>
        <p:nvSpPr>
          <p:cNvPr id="222" name="Google Shape;222;p7"/>
          <p:cNvSpPr txBox="1"/>
          <p:nvPr/>
        </p:nvSpPr>
        <p:spPr>
          <a:xfrm>
            <a:off x="5065725" y="320862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Logística sanitaria</a:t>
            </a:r>
            <a:endParaRPr sz="500" b="1"/>
          </a:p>
        </p:txBody>
      </p:sp>
      <p:sp>
        <p:nvSpPr>
          <p:cNvPr id="223" name="Google Shape;223;p7"/>
          <p:cNvSpPr txBox="1"/>
          <p:nvPr/>
        </p:nvSpPr>
        <p:spPr>
          <a:xfrm>
            <a:off x="6393650" y="2522825"/>
            <a:ext cx="95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Finanzas, presupuesto y gestión de subvenciones</a:t>
            </a:r>
            <a:endParaRPr sz="500" b="1"/>
          </a:p>
        </p:txBody>
      </p:sp>
      <p:sp>
        <p:nvSpPr>
          <p:cNvPr id="224" name="Google Shape;224;p7"/>
          <p:cNvSpPr txBox="1"/>
          <p:nvPr/>
        </p:nvSpPr>
        <p:spPr>
          <a:xfrm>
            <a:off x="6408650" y="2867975"/>
            <a:ext cx="92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Compras</a:t>
            </a:r>
            <a:endParaRPr sz="500" b="1"/>
          </a:p>
        </p:txBody>
      </p:sp>
      <p:sp>
        <p:nvSpPr>
          <p:cNvPr id="225" name="Google Shape;225;p7"/>
          <p:cNvSpPr txBox="1"/>
          <p:nvPr/>
        </p:nvSpPr>
        <p:spPr>
          <a:xfrm>
            <a:off x="6393650" y="3213125"/>
            <a:ext cx="924900" cy="2262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500" b="1"/>
              <a:t>Recursos humanos y personal de apoyo</a:t>
            </a:r>
            <a:endParaRPr sz="500" b="1"/>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8"/>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Personal de Gestión o Mando</a:t>
            </a:r>
            <a:endParaRPr/>
          </a:p>
        </p:txBody>
      </p:sp>
      <p:sp>
        <p:nvSpPr>
          <p:cNvPr id="232" name="Google Shape;232;p8"/>
          <p:cNvSpPr txBox="1">
            <a:spLocks noGrp="1"/>
          </p:cNvSpPr>
          <p:nvPr>
            <p:ph type="body" idx="1"/>
          </p:nvPr>
        </p:nvSpPr>
        <p:spPr>
          <a:xfrm>
            <a:off x="457200" y="1017017"/>
            <a:ext cx="8158294" cy="33416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6A71"/>
              </a:buClr>
              <a:buSzPts val="1800"/>
              <a:buNone/>
            </a:pPr>
            <a:r>
              <a:rPr lang="es-ES" sz="1800" b="0" i="0" u="none" strike="noStrike">
                <a:latin typeface="Calibri"/>
                <a:ea typeface="Calibri"/>
                <a:cs typeface="Calibri"/>
                <a:sym typeface="Calibri"/>
              </a:rPr>
              <a:t>Supervisa, coordina y vigila: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El funcionamiento general del COE</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Los detalles de la respuesta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Las actividades y los colaboradores de la respuesta</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Que la situación se notifique a las autoridades superiores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 comunicación con el personal</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 movilización de lo</a:t>
            </a:r>
            <a:r>
              <a:rPr lang="es-ES" sz="1800"/>
              <a:t>s </a:t>
            </a:r>
            <a:r>
              <a:rPr lang="es-ES" sz="1800" b="0" i="0" u="none" strike="noStrike">
                <a:latin typeface="Calibri"/>
                <a:ea typeface="Calibri"/>
                <a:cs typeface="Calibri"/>
                <a:sym typeface="Calibri"/>
              </a:rPr>
              <a:t>recursos</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Las secciones de apoyo</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La seguridad de los participantes </a:t>
            </a:r>
            <a:endParaRPr/>
          </a:p>
          <a:p>
            <a:pPr marL="230188" lvl="0" indent="-230188" algn="l" rtl="0">
              <a:spcBef>
                <a:spcPts val="360"/>
              </a:spcBef>
              <a:spcAft>
                <a:spcPts val="0"/>
              </a:spcAft>
              <a:buClr>
                <a:srgbClr val="006A71"/>
              </a:buClr>
              <a:buSzPts val="1800"/>
              <a:buChar char="▪"/>
            </a:pPr>
            <a:r>
              <a:rPr lang="es-ES" sz="1800" b="0" i="0" u="none" strike="noStrike">
                <a:latin typeface="Calibri"/>
                <a:ea typeface="Calibri"/>
                <a:cs typeface="Calibri"/>
                <a:sym typeface="Calibri"/>
              </a:rPr>
              <a:t>El enlace con los organismos de asistencia y cooperación</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9"/>
          <p:cNvSpPr txBox="1">
            <a:spLocks noGrp="1"/>
          </p:cNvSpPr>
          <p:nvPr>
            <p:ph type="title"/>
          </p:nvPr>
        </p:nvSpPr>
        <p:spPr>
          <a:xfrm>
            <a:off x="457200" y="205979"/>
            <a:ext cx="8229600" cy="689591"/>
          </a:xfrm>
          <a:prstGeom prst="rect">
            <a:avLst/>
          </a:prstGeom>
          <a:noFill/>
          <a:ln>
            <a:noFill/>
          </a:ln>
        </p:spPr>
        <p:txBody>
          <a:bodyPr spcFirstLastPara="1" wrap="square" lIns="91425" tIns="45700" rIns="91425" bIns="45700" anchor="b" anchorCtr="0">
            <a:noAutofit/>
          </a:bodyPr>
          <a:lstStyle/>
          <a:p>
            <a:pPr marL="0" lvl="0" indent="0" algn="l" rtl="0">
              <a:lnSpc>
                <a:spcPct val="107142"/>
              </a:lnSpc>
              <a:spcBef>
                <a:spcPts val="0"/>
              </a:spcBef>
              <a:spcAft>
                <a:spcPts val="0"/>
              </a:spcAft>
              <a:buNone/>
            </a:pPr>
            <a:r>
              <a:rPr lang="es-ES" sz="2800" b="1" i="0" u="none" strike="noStrike">
                <a:latin typeface="Calibri"/>
                <a:ea typeface="Calibri"/>
                <a:cs typeface="Calibri"/>
                <a:sym typeface="Calibri"/>
              </a:rPr>
              <a:t>Personal de Gestión o Mando</a:t>
            </a:r>
            <a:endParaRPr/>
          </a:p>
        </p:txBody>
      </p:sp>
      <p:sp>
        <p:nvSpPr>
          <p:cNvPr id="239" name="Google Shape;239;p9"/>
          <p:cNvSpPr txBox="1">
            <a:spLocks noGrp="1"/>
          </p:cNvSpPr>
          <p:nvPr>
            <p:ph type="body" idx="1"/>
          </p:nvPr>
        </p:nvSpPr>
        <p:spPr>
          <a:xfrm>
            <a:off x="457200" y="1158875"/>
            <a:ext cx="8158294" cy="3341688"/>
          </a:xfrm>
          <a:prstGeom prst="rect">
            <a:avLst/>
          </a:prstGeom>
          <a:noFill/>
          <a:ln>
            <a:noFill/>
          </a:ln>
        </p:spPr>
        <p:txBody>
          <a:bodyPr spcFirstLastPara="1" wrap="square" lIns="91425" tIns="45700" rIns="91425" bIns="45700" anchor="t" anchorCtr="0">
            <a:noAutofit/>
          </a:bodyPr>
          <a:lstStyle/>
          <a:p>
            <a:pPr marL="230187" lvl="0" indent="0" algn="l" rtl="0">
              <a:spcBef>
                <a:spcPts val="0"/>
              </a:spcBef>
              <a:spcAft>
                <a:spcPts val="0"/>
              </a:spcAft>
              <a:buNone/>
            </a:pPr>
            <a:r>
              <a:rPr lang="es-ES" dirty="0"/>
              <a:t>Entre los cargos que pueden integrar el </a:t>
            </a:r>
            <a:r>
              <a:rPr lang="es-ES" sz="2000" b="0" i="0" u="none" strike="noStrike" dirty="0">
                <a:latin typeface="Calibri"/>
                <a:ea typeface="Calibri"/>
                <a:cs typeface="Calibri"/>
                <a:sym typeface="Calibri"/>
              </a:rPr>
              <a:t>personal d</a:t>
            </a:r>
            <a:r>
              <a:rPr lang="es-ES" dirty="0"/>
              <a:t>e </a:t>
            </a:r>
            <a:r>
              <a:rPr lang="es-ES" sz="2000" b="0" i="0" u="none" strike="noStrike" dirty="0">
                <a:latin typeface="Calibri"/>
                <a:ea typeface="Calibri"/>
                <a:cs typeface="Calibri"/>
                <a:sym typeface="Calibri"/>
              </a:rPr>
              <a:t>gestión </a:t>
            </a:r>
            <a:r>
              <a:rPr lang="es-ES" dirty="0"/>
              <a:t>están:</a:t>
            </a:r>
            <a:endParaRPr dirty="0"/>
          </a:p>
          <a:p>
            <a:pPr marL="687387" lvl="0" indent="-230187" algn="l" rtl="0">
              <a:spcBef>
                <a:spcPts val="400"/>
              </a:spcBef>
              <a:spcAft>
                <a:spcPts val="0"/>
              </a:spcAft>
              <a:buClr>
                <a:srgbClr val="006A71"/>
              </a:buClr>
              <a:buSzPts val="2000"/>
              <a:buChar char="▪"/>
            </a:pPr>
            <a:r>
              <a:rPr lang="es-ES" dirty="0"/>
              <a:t>El g</a:t>
            </a:r>
            <a:r>
              <a:rPr lang="es-ES" sz="2000" b="0" i="0" u="none" strike="noStrike" dirty="0">
                <a:latin typeface="Calibri"/>
                <a:ea typeface="Calibri"/>
                <a:cs typeface="Calibri"/>
                <a:sym typeface="Calibri"/>
              </a:rPr>
              <a:t>e</a:t>
            </a:r>
            <a:r>
              <a:rPr lang="es-ES" dirty="0"/>
              <a:t>stor </a:t>
            </a:r>
            <a:r>
              <a:rPr lang="es-ES" sz="2000" b="0" i="0" u="none" strike="noStrike" dirty="0">
                <a:latin typeface="Calibri"/>
                <a:ea typeface="Calibri"/>
                <a:cs typeface="Calibri"/>
                <a:sym typeface="Calibri"/>
              </a:rPr>
              <a:t>de incidentes </a:t>
            </a:r>
            <a:endParaRPr dirty="0"/>
          </a:p>
          <a:p>
            <a:pPr marL="687387" lvl="0" indent="-230187" algn="l" rtl="0">
              <a:spcBef>
                <a:spcPts val="400"/>
              </a:spcBef>
              <a:spcAft>
                <a:spcPts val="0"/>
              </a:spcAft>
              <a:buClr>
                <a:srgbClr val="006A71"/>
              </a:buClr>
              <a:buSzPts val="2000"/>
              <a:buChar char="▪"/>
            </a:pPr>
            <a:r>
              <a:rPr lang="es-ES" dirty="0"/>
              <a:t>El g</a:t>
            </a:r>
            <a:r>
              <a:rPr lang="es-ES" sz="2000" b="0" i="0" u="none" strike="noStrike" dirty="0">
                <a:latin typeface="Calibri"/>
                <a:ea typeface="Calibri"/>
                <a:cs typeface="Calibri"/>
                <a:sym typeface="Calibri"/>
              </a:rPr>
              <a:t>estor de las instalaciones del COE</a:t>
            </a:r>
            <a:endParaRPr dirty="0"/>
          </a:p>
          <a:p>
            <a:pPr marL="687387" lvl="0" indent="-230187" algn="l" rtl="0">
              <a:spcBef>
                <a:spcPts val="400"/>
              </a:spcBef>
              <a:spcAft>
                <a:spcPts val="0"/>
              </a:spcAft>
              <a:buClr>
                <a:srgbClr val="006A71"/>
              </a:buClr>
              <a:buSzPts val="2000"/>
              <a:buChar char="▪"/>
            </a:pPr>
            <a:r>
              <a:rPr lang="es-ES" dirty="0"/>
              <a:t>El f</a:t>
            </a:r>
            <a:r>
              <a:rPr lang="es-ES" sz="2000" b="0" i="0" u="none" strike="noStrike" dirty="0">
                <a:latin typeface="Calibri"/>
                <a:ea typeface="Calibri"/>
                <a:cs typeface="Calibri"/>
                <a:sym typeface="Calibri"/>
              </a:rPr>
              <a:t>uncionario de seguridad</a:t>
            </a:r>
            <a:endParaRPr dirty="0"/>
          </a:p>
          <a:p>
            <a:pPr marL="687387" lvl="0" indent="-230187" algn="l" rtl="0">
              <a:spcBef>
                <a:spcPts val="400"/>
              </a:spcBef>
              <a:spcAft>
                <a:spcPts val="0"/>
              </a:spcAft>
              <a:buClr>
                <a:srgbClr val="006A71"/>
              </a:buClr>
              <a:buSzPts val="2000"/>
              <a:buChar char="▪"/>
            </a:pPr>
            <a:r>
              <a:rPr lang="es-ES" dirty="0"/>
              <a:t>El f</a:t>
            </a:r>
            <a:r>
              <a:rPr lang="es-ES" sz="2000" b="0" i="0" u="none" strike="noStrike" dirty="0">
                <a:latin typeface="Calibri"/>
                <a:ea typeface="Calibri"/>
                <a:cs typeface="Calibri"/>
                <a:sym typeface="Calibri"/>
              </a:rPr>
              <a:t>uncionario de </a:t>
            </a:r>
            <a:r>
              <a:rPr lang="es-ES" dirty="0"/>
              <a:t>e</a:t>
            </a:r>
            <a:r>
              <a:rPr lang="es-ES" sz="2000" b="0" i="0" u="none" strike="noStrike" dirty="0">
                <a:latin typeface="Calibri"/>
                <a:ea typeface="Calibri"/>
                <a:cs typeface="Calibri"/>
                <a:sym typeface="Calibri"/>
              </a:rPr>
              <a:t>nlace</a:t>
            </a:r>
            <a:endParaRPr dirty="0"/>
          </a:p>
          <a:p>
            <a:pPr marL="687387" lvl="0" indent="-230187" algn="l" rtl="0">
              <a:spcBef>
                <a:spcPts val="400"/>
              </a:spcBef>
              <a:spcAft>
                <a:spcPts val="0"/>
              </a:spcAft>
              <a:buClr>
                <a:srgbClr val="006A71"/>
              </a:buClr>
              <a:buSzPts val="2000"/>
              <a:buChar char="▪"/>
            </a:pPr>
            <a:r>
              <a:rPr lang="es-ES" dirty="0"/>
              <a:t>El f</a:t>
            </a:r>
            <a:r>
              <a:rPr lang="es-ES" sz="2000" b="0" i="0" u="none" strike="noStrike" dirty="0">
                <a:latin typeface="Calibri"/>
                <a:ea typeface="Calibri"/>
                <a:cs typeface="Calibri"/>
                <a:sym typeface="Calibri"/>
              </a:rPr>
              <a:t>uncionario de información pública </a:t>
            </a:r>
            <a:endParaRPr dirty="0"/>
          </a:p>
          <a:p>
            <a:pPr marL="230188" lvl="0" indent="-103188" algn="l" rtl="0">
              <a:spcBef>
                <a:spcPts val="400"/>
              </a:spcBef>
              <a:spcAft>
                <a:spcPts val="0"/>
              </a:spcAft>
              <a:buClr>
                <a:srgbClr val="006A71"/>
              </a:buClr>
              <a:buSzPts val="2000"/>
              <a:buNone/>
            </a:pPr>
            <a:endParaRPr dirty="0"/>
          </a:p>
          <a:p>
            <a:pPr marL="230188" lvl="0" indent="-103188" algn="l" rtl="0">
              <a:spcBef>
                <a:spcPts val="400"/>
              </a:spcBef>
              <a:spcAft>
                <a:spcPts val="0"/>
              </a:spcAft>
              <a:buClr>
                <a:srgbClr val="006A71"/>
              </a:buClr>
              <a:buSzPts val="2000"/>
              <a:buNone/>
            </a:pPr>
            <a:endParaRPr dirty="0"/>
          </a:p>
          <a:p>
            <a:pPr marL="230188" lvl="0" indent="-103188" algn="l" rtl="0">
              <a:spcBef>
                <a:spcPts val="400"/>
              </a:spcBef>
              <a:spcAft>
                <a:spcPts val="0"/>
              </a:spcAft>
              <a:buClr>
                <a:srgbClr val="006A71"/>
              </a:buClr>
              <a:buSzPts val="2000"/>
              <a:buNone/>
            </a:pPr>
            <a:endParaRPr dirty="0"/>
          </a:p>
        </p:txBody>
      </p:sp>
    </p:spTree>
  </p:cSld>
  <p:clrMapOvr>
    <a:masterClrMapping/>
  </p:clrMapOvr>
  <p:transition>
    <p:fade/>
  </p:transition>
</p:sld>
</file>

<file path=ppt/theme/theme1.xml><?xml version="1.0" encoding="utf-8"?>
<a:theme xmlns:a="http://schemas.openxmlformats.org/drawingml/2006/main" name="Master">
  <a:themeElements>
    <a:clrScheme name="Custom 2">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0F56DC"/>
      </a:hlink>
      <a:folHlink>
        <a:srgbClr val="307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2307</Words>
  <Application>Microsoft Office PowerPoint</Application>
  <PresentationFormat>Presentación en pantalla (16:9)</PresentationFormat>
  <Paragraphs>282</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Calibri</vt:lpstr>
      <vt:lpstr>Open Sans</vt:lpstr>
      <vt:lpstr>Arial</vt:lpstr>
      <vt:lpstr>Noto Sans Symbols</vt:lpstr>
      <vt:lpstr>Courier New</vt:lpstr>
      <vt:lpstr>Master</vt:lpstr>
      <vt:lpstr>Presentación del Sistema de Gestión de Incidentes (SGI)</vt:lpstr>
      <vt:lpstr>Sistema de gestión de incidentes (SGI)</vt:lpstr>
      <vt:lpstr>Ventajas del Sistema de Gestión de Incidentes</vt:lpstr>
      <vt:lpstr>¿Quién utiliza el Sistema de Gestión de Incidentes?</vt:lpstr>
      <vt:lpstr>¿Cuándo el Sistema de Salud Pública debe usar el SGI?</vt:lpstr>
      <vt:lpstr>Estructura organizativa del SGI</vt:lpstr>
      <vt:lpstr>Estructura del SGI – Versión de la OMS</vt:lpstr>
      <vt:lpstr>Personal de Gestión o Mando</vt:lpstr>
      <vt:lpstr>Personal de Gestión o Mando</vt:lpstr>
      <vt:lpstr>Gerente de incidentes (GI)</vt:lpstr>
      <vt:lpstr>Gestor de las instalaciones del COE</vt:lpstr>
      <vt:lpstr>Funcionario de información pública</vt:lpstr>
      <vt:lpstr>Funcionario de seguridad</vt:lpstr>
      <vt:lpstr>Funcionarios de enlace</vt:lpstr>
      <vt:lpstr>Sección de Operaciones</vt:lpstr>
      <vt:lpstr>Epidemiología</vt:lpstr>
      <vt:lpstr>Laboratorio de salud pública </vt:lpstr>
      <vt:lpstr>Mitigación comunitaria</vt:lpstr>
      <vt:lpstr>Sección de Planificación</vt:lpstr>
      <vt:lpstr>Planes de Acción para Incidentes</vt:lpstr>
      <vt:lpstr>Informes Posteriores a la Acción</vt:lpstr>
      <vt:lpstr>Sección de Logística</vt:lpstr>
      <vt:lpstr>Funciones de la Gestión de Materiales</vt:lpstr>
      <vt:lpstr>Funciones del servicio de Transporte</vt:lpstr>
      <vt:lpstr>Sección de Finanzas y Administración</vt:lpstr>
      <vt:lpstr>Personal de apoyo</vt:lpstr>
      <vt:lpstr>Personal de apoyo</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del Sistema de Gestión de Incidentes (SGI)</dc:title>
  <dc:creator>Centers for Disease Control and Prevention</dc:creator>
  <cp:lastModifiedBy>Elena Sanjosé</cp:lastModifiedBy>
  <cp:revision>4</cp:revision>
  <dcterms:created xsi:type="dcterms:W3CDTF">2011-03-17T17:43:16Z</dcterms:created>
  <dcterms:modified xsi:type="dcterms:W3CDTF">2020-10-05T16:23:09Z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