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4"/>
  </p:sldMasterIdLst>
  <p:notesMasterIdLst>
    <p:notesMasterId r:id="rId14"/>
  </p:notesMasterIdLst>
  <p:sldIdLst>
    <p:sldId id="257" r:id="rId5"/>
    <p:sldId id="298" r:id="rId6"/>
    <p:sldId id="258" r:id="rId7"/>
    <p:sldId id="312" r:id="rId8"/>
    <p:sldId id="311" r:id="rId9"/>
    <p:sldId id="313" r:id="rId10"/>
    <p:sldId id="314" r:id="rId11"/>
    <p:sldId id="300" r:id="rId12"/>
    <p:sldId id="276" r:id="rId13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yriad Web Pro" panose="020B0604020202020204" charset="0"/>
      <p:regular r:id="rId19"/>
      <p:bold r:id="rId20"/>
      <p:italic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Standley" initials="CS" lastIdx="4" clrIdx="0">
    <p:extLst>
      <p:ext uri="{19B8F6BF-5375-455C-9EA6-DF929625EA0E}">
        <p15:presenceInfo xmlns:p15="http://schemas.microsoft.com/office/powerpoint/2012/main" userId="d824ce3e42cc2a6c" providerId="Windows Live"/>
      </p:ext>
    </p:extLst>
  </p:cmAuthor>
  <p:cmAuthor id="2" name="Bilukha, Oleg (CDC/DDPHSIS/CGH/DGHP)" initials="BO(" lastIdx="4" clrIdx="1">
    <p:extLst>
      <p:ext uri="{19B8F6BF-5375-455C-9EA6-DF929625EA0E}">
        <p15:presenceInfo xmlns:p15="http://schemas.microsoft.com/office/powerpoint/2012/main" userId="S::OBB0-SU@cdc.gov::bfffa739-c4d3-47df-8e1c-5b39b98f2009" providerId="AD"/>
      </p:ext>
    </p:extLst>
  </p:cmAuthor>
  <p:cmAuthor id="3" name="Williams, Justin (CDC/DDPHSIS/CGH/OD)" initials="WJ(" lastIdx="2" clrIdx="2">
    <p:extLst>
      <p:ext uri="{19B8F6BF-5375-455C-9EA6-DF929625EA0E}">
        <p15:presenceInfo xmlns:p15="http://schemas.microsoft.com/office/powerpoint/2012/main" userId="S::ayq8@cdc.gov::240684ac-3441-4623-bf1e-579498e4b60a" providerId="AD"/>
      </p:ext>
    </p:extLst>
  </p:cmAuthor>
  <p:cmAuthor id="4" name="Albert, Alison P. (CDC/DDID/NCIRD/DBD)" initials="AAP(" lastIdx="5" clrIdx="3">
    <p:extLst>
      <p:ext uri="{19B8F6BF-5375-455C-9EA6-DF929625EA0E}">
        <p15:presenceInfo xmlns:p15="http://schemas.microsoft.com/office/powerpoint/2012/main" userId="S::aqp0@cdc.gov::2ab78858-ca7c-445e-b152-4f05717733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2D"/>
    <a:srgbClr val="006A71"/>
    <a:srgbClr val="55BF8B"/>
    <a:srgbClr val="F0A82C"/>
    <a:srgbClr val="292B6E"/>
    <a:srgbClr val="FFFFFF"/>
    <a:srgbClr val="B01519"/>
    <a:srgbClr val="2D2C2C"/>
    <a:srgbClr val="FBAB1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8" autoAdjust="0"/>
    <p:restoredTop sz="73034" autoAdjust="0"/>
  </p:normalViewPr>
  <p:slideViewPr>
    <p:cSldViewPr snapToGrid="0">
      <p:cViewPr varScale="1">
        <p:scale>
          <a:sx n="96" d="100"/>
          <a:sy n="96" d="100"/>
        </p:scale>
        <p:origin x="1132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400"/>
              </a:spcAft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7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7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65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3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4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3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C131138-E77E-EC43-AA41-66878DD0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5" y="3841750"/>
            <a:ext cx="869535" cy="62865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DEF69D4-1CDD-3B46-91BA-2C4BE25B3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97445" y="3752495"/>
            <a:ext cx="2202419" cy="779487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0FF5DB-36CF-D14E-BEC9-5D0D6EA0C755}"/>
              </a:ext>
            </a:extLst>
          </p:cNvPr>
          <p:cNvSpPr/>
          <p:nvPr userDrawn="1"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ES" sz="8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La marca “CDC” pertenece al Departamento de Salud y Servicios Humanos de EE. UU y se usa con permiso.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ES" sz="8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El uso de este logo no implica la aprobación por parte de HHS o CDC de ningún producto, servicio o empresa en particular.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Los resultados y conclusiones de este informe corresponden a sus autores y no necesariamente representan la postura oficial de los Centros de Control y Prevención de Enfermedades.</a:t>
            </a:r>
            <a:endParaRPr lang="en-US" sz="1200" dirty="0">
              <a:solidFill>
                <a:srgbClr val="2D2D2D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pic>
        <p:nvPicPr>
          <p:cNvPr id="19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008B5863-1264-AC43-B7C3-F3DE40DE9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FF5F0F-B626-AF4D-8260-C1C025CB9B6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0BB39E9-8388-974E-9726-032F9C03F7A0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0C9011F-7514-6040-A830-4DD54B7F8A41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BB7B8C12-0AC1-0B44-B2C9-0DC2E78091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9B86D37-AC6F-204A-8F33-0B1F369D93DD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FBFEC73D-5949-B243-B329-FA0793A877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711E41E-E54C-B74B-929C-C2184496F426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4CC194F1-5663-CF41-A895-CAC3FC8F5C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7414F5-9469-A449-B253-A35E1DDD2C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65FD73E-1106-524F-8B38-1DC3C72069E6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52620D11-ED5B-F04C-9B29-65636F892D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165FEE-C2AD-F04C-AB6A-19498900415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Los resultados y conclusiones de este informe corresponden a sus autores y no necesariamente representan la postura oficial de los Centros de Control y Prevención de Enfermedades.</a:t>
            </a:r>
            <a:endParaRPr lang="en-US" sz="1200" dirty="0">
              <a:solidFill>
                <a:srgbClr val="2D2D2D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  <p:pic>
        <p:nvPicPr>
          <p:cNvPr id="17" name="Picture 16" descr="A picture containing food&#10;&#10;Description automatically generated">
            <a:extLst>
              <a:ext uri="{FF2B5EF4-FFF2-40B4-BE49-F238E27FC236}">
                <a16:creationId xmlns:a16="http://schemas.microsoft.com/office/drawing/2014/main" id="{A066A1FC-CEDB-8F4E-BF5E-FE6CBB01B2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376CDB-4925-7C45-8F65-0B13D81F5E9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33F6B6-DE73-BF4D-B0D7-64EE52BCF60A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who.int/iris/bitstream/handle/10665/277191/9789241515122-eng.pdf?sequence=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ho.int/ihr/publications/9789241565134_eng/en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 dirty="0">
                <a:solidFill>
                  <a:schemeClr val="bg2"/>
                </a:solidFill>
              </a:rPr>
              <a:t>Desactivación del </a:t>
            </a:r>
            <a:r>
              <a:rPr lang="es-ES" dirty="0">
                <a:solidFill>
                  <a:schemeClr val="bg2"/>
                </a:solidFill>
              </a:rPr>
              <a:t>Centro de Operaciones en Emergencia</a:t>
            </a:r>
            <a:r>
              <a:rPr lang="es-x-int-SDL" dirty="0">
                <a:solidFill>
                  <a:schemeClr val="bg2"/>
                </a:solidFill>
              </a:rPr>
              <a:t>: Consideraciones ante </a:t>
            </a:r>
            <a:r>
              <a:rPr lang="es-ES" dirty="0">
                <a:solidFill>
                  <a:schemeClr val="bg2"/>
                </a:solidFill>
              </a:rPr>
              <a:t>la COVID</a:t>
            </a:r>
            <a:r>
              <a:rPr lang="es-x-int-SDL" dirty="0">
                <a:solidFill>
                  <a:schemeClr val="bg2"/>
                </a:solidFill>
              </a:rPr>
              <a:t>-19</a:t>
            </a:r>
          </a:p>
        </p:txBody>
      </p:sp>
      <p:pic>
        <p:nvPicPr>
          <p:cNvPr id="7172" name="Picture 6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dirty="0"/>
              <a:t>Explicar el proceso de desactivación del </a:t>
            </a:r>
            <a:r>
              <a:rPr lang="es-ES" dirty="0"/>
              <a:t>Centro de Operaciones en Emergencia</a:t>
            </a:r>
            <a:r>
              <a:rPr lang="es-x-int-SDL" dirty="0"/>
              <a:t> (EOC, por sus siglas en inglés) en el contexto de la respuesta a</a:t>
            </a:r>
            <a:r>
              <a:rPr lang="es-ES" dirty="0"/>
              <a:t> </a:t>
            </a:r>
            <a:r>
              <a:rPr lang="es-x-int-SDL" dirty="0"/>
              <a:t>l</a:t>
            </a:r>
            <a:r>
              <a:rPr lang="es-ES" dirty="0"/>
              <a:t>a</a:t>
            </a:r>
            <a:r>
              <a:rPr lang="es-x-int-SDL" dirty="0"/>
              <a:t> COVID-19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Debatir sobre posibles indicadores para la desactivación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Describir la transición del EOC a los esfuerzos de recuperación</a:t>
            </a:r>
          </a:p>
        </p:txBody>
      </p:sp>
    </p:spTree>
    <p:extLst>
      <p:ext uri="{BB962C8B-B14F-4D97-AF65-F5344CB8AC3E}">
        <p14:creationId xmlns:p14="http://schemas.microsoft.com/office/powerpoint/2010/main" val="20725290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Desactivación del EOC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Desactivación de un EOC</a:t>
            </a:r>
          </a:p>
          <a:p>
            <a:pPr lvl="1">
              <a:buClr>
                <a:srgbClr val="006A71"/>
              </a:buClr>
            </a:pPr>
            <a:r>
              <a:rPr lang="es-x-int-SDL"/>
              <a:t>Se relaciona con el cese progresivo de las actividades cuando la emergencia está bajo control. </a:t>
            </a:r>
          </a:p>
          <a:p>
            <a:pPr lvl="1">
              <a:buClr>
                <a:srgbClr val="006A71"/>
              </a:buClr>
            </a:pPr>
            <a:r>
              <a:rPr lang="es-x-int-SDL"/>
              <a:t>Es un proceso que debe ocurrir cuando se exhibe la transición de la emergencia a un nivel previo al incidente. </a:t>
            </a:r>
          </a:p>
          <a:p>
            <a:pPr lvl="1">
              <a:buClr>
                <a:srgbClr val="006A71"/>
              </a:buClr>
            </a:pPr>
            <a:r>
              <a:rPr lang="es-x-int-SDL"/>
              <a:t>Debe culminar con el informe de la evaluación posterior al incidente para evaluar las áreas a mejorar (es decir, la revisión posterior a las medidas).  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Desactivación del EOC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La desactivación del EOC es un proceso que comienza mientras el EOC está activado y requiere la atención del personal del EOC durante la fase de respuesta ante la emergencia de salud pública.</a:t>
            </a:r>
          </a:p>
          <a:p>
            <a:pPr>
              <a:buClr>
                <a:srgbClr val="006A71"/>
              </a:buClr>
            </a:pPr>
            <a:r>
              <a:rPr lang="es-x-int-SDL"/>
              <a:t>El objetivo de un EOC es alcanzar la desactivación, porque esto indica que la amenaza de salud pública se ha estabilizado.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798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Indicadores de desactivación del EOC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dirty="0"/>
              <a:t>Durante la fase de respuesta, habrá indicadores que alienten la transición a actividades de recuperación a largo plazo (por ejemplo, administración del programa, vigilancia, comunicación del riesgo). 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Para </a:t>
            </a:r>
            <a:r>
              <a:rPr lang="es-ES" dirty="0"/>
              <a:t>la COVID</a:t>
            </a:r>
            <a:r>
              <a:rPr lang="es-x-int-SDL" dirty="0"/>
              <a:t>-19, algunos indicadores pueden ser:</a:t>
            </a:r>
          </a:p>
          <a:p>
            <a:pPr lvl="1">
              <a:buClr>
                <a:srgbClr val="006A71"/>
              </a:buClr>
            </a:pPr>
            <a:r>
              <a:rPr lang="es-x-int-SDL" dirty="0"/>
              <a:t>Ya no se requiere la participación de diferentes departamentos</a:t>
            </a:r>
          </a:p>
          <a:p>
            <a:pPr lvl="1">
              <a:buClr>
                <a:srgbClr val="006A71"/>
              </a:buClr>
            </a:pPr>
            <a:r>
              <a:rPr lang="es-x-int-SDL" dirty="0"/>
              <a:t>El brote se limita a unas pocas áreas y hay pocos casos nuevos</a:t>
            </a:r>
          </a:p>
          <a:p>
            <a:pPr lvl="1">
              <a:buClr>
                <a:srgbClr val="006A71"/>
              </a:buClr>
            </a:pPr>
            <a:r>
              <a:rPr lang="es-x-int-SDL" dirty="0"/>
              <a:t>Todos los casos se relacionan con cadenas de transmisión conocidas</a:t>
            </a:r>
          </a:p>
          <a:p>
            <a:pPr lvl="1">
              <a:buClr>
                <a:srgbClr val="006A71"/>
              </a:buClr>
            </a:pPr>
            <a:r>
              <a:rPr lang="es-x-int-SDL" dirty="0"/>
              <a:t>El brote ya no se considera una amenaza de la salud pública</a:t>
            </a:r>
          </a:p>
          <a:p>
            <a:pPr>
              <a:buClr>
                <a:srgbClr val="006A71"/>
              </a:buClr>
            </a:pPr>
            <a:endParaRPr lang="en-US" dirty="0"/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031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Transición del EOC a la recuperación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1950" dirty="0"/>
              <a:t>La transición de la respuesta a la recuperación requiere un plan de desactivación del EOC que guíe las operaciones de recuperación de manera ordenada. </a:t>
            </a:r>
          </a:p>
          <a:p>
            <a:pPr>
              <a:buClr>
                <a:srgbClr val="006A71"/>
              </a:buClr>
            </a:pPr>
            <a:r>
              <a:rPr lang="es-x-int-SDL" sz="1950" dirty="0"/>
              <a:t>Las siguientes medidas guiarán la transición (continúa en la próxima diapositiva):</a:t>
            </a:r>
          </a:p>
          <a:p>
            <a:pPr lvl="1">
              <a:buClr>
                <a:srgbClr val="006A71"/>
              </a:buClr>
            </a:pPr>
            <a:r>
              <a:rPr lang="es-x-int-SDL" sz="1950" dirty="0"/>
              <a:t>Identificar las actividades clave que deben mantenerse mientras dure el brote </a:t>
            </a:r>
            <a:r>
              <a:rPr lang="es-ES" sz="1950" dirty="0"/>
              <a:t>de la COVID</a:t>
            </a:r>
            <a:r>
              <a:rPr lang="es-x-int-SDL" sz="1950" dirty="0"/>
              <a:t>-19, que incluye las divisiones para administrar las actividades a futuro (es decir, después de la desactivación del EOC). </a:t>
            </a:r>
          </a:p>
          <a:p>
            <a:pPr lvl="1">
              <a:buClr>
                <a:srgbClr val="006A71"/>
              </a:buClr>
            </a:pPr>
            <a:r>
              <a:rPr lang="es-x-int-SDL" sz="1950" dirty="0"/>
              <a:t>Las iniciativas específicas del incidente que comenzaron como parte de la respuesta deben cambiar a los programas de atenuación y prevención para su continuación. </a:t>
            </a:r>
          </a:p>
          <a:p>
            <a:pPr>
              <a:buClr>
                <a:srgbClr val="006A71"/>
              </a:buClr>
            </a:pPr>
            <a:endParaRPr lang="en-US" sz="1950" dirty="0"/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608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Transición del EOC a la recuperación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 marL="457200" lvl="1" indent="0">
              <a:buClr>
                <a:srgbClr val="006A71"/>
              </a:buClr>
              <a:buNone/>
            </a:pPr>
            <a:r>
              <a:rPr lang="es-x-int-SDL" sz="1800" dirty="0"/>
              <a:t>(Continúa de la diapositiva anterior)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Recuperar las interrupciones de la cadena de abastecimiento (equipo de protección personal (PPE, por sus siglas en inglés), suministros para pruebas, etc.) y normalizar los procedimientos operativos estandarizados (SOP). 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Los recursos y equipos conseguidos para la respuesta deben contabilizarse y devolverse. </a:t>
            </a:r>
          </a:p>
          <a:p>
            <a:pPr lvl="2">
              <a:buClr>
                <a:srgbClr val="006A71"/>
              </a:buClr>
            </a:pPr>
            <a:r>
              <a:rPr lang="es-x-int-SDL" sz="1800" dirty="0"/>
              <a:t>Esto incluye la devolución del personal a sus responsabilidades y sitios laborales previos al incidente. 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Las cuentas financieras creadas para el incidente </a:t>
            </a:r>
            <a:r>
              <a:rPr lang="es-ES" sz="1800" dirty="0"/>
              <a:t>de la COVID</a:t>
            </a:r>
            <a:r>
              <a:rPr lang="es-x-int-SDL" sz="1800" dirty="0"/>
              <a:t>-19 deben darse de baja y cerrarse.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sz="1950" dirty="0"/>
          </a:p>
          <a:p>
            <a:pPr lvl="1">
              <a:buClr>
                <a:srgbClr val="006A71"/>
              </a:buClr>
            </a:pPr>
            <a:endParaRPr lang="en-US" sz="1950" dirty="0"/>
          </a:p>
          <a:p>
            <a:pPr>
              <a:buClr>
                <a:srgbClr val="006A71"/>
              </a:buClr>
            </a:pPr>
            <a:endParaRPr lang="en-US" sz="1950" dirty="0"/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349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00906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dirty="0"/>
              <a:t>WHO (2018) </a:t>
            </a:r>
            <a:r>
              <a:rPr lang="es-x-int-SDL" i="1" dirty="0"/>
              <a:t>Handbook for Developing a Public Health Emergency Operations Centre (Manual para desarrollar un </a:t>
            </a:r>
            <a:r>
              <a:rPr lang="es-ES" i="1" dirty="0"/>
              <a:t>Centro de Operaciones en Emergencia</a:t>
            </a:r>
            <a:r>
              <a:rPr lang="es-x-int-SDL" i="1" dirty="0"/>
              <a:t> para salud pública </a:t>
            </a:r>
            <a:r>
              <a:rPr lang="es-x-int-SDL" dirty="0"/>
              <a:t>de la OMS, 2018</a:t>
            </a:r>
            <a:r>
              <a:rPr lang="es-x-int-SDL" i="1" dirty="0"/>
              <a:t>). </a:t>
            </a:r>
            <a:r>
              <a:rPr lang="es-x-int-SDL" dirty="0"/>
              <a:t>Tomado de </a:t>
            </a:r>
            <a:r>
              <a:rPr lang="es-x-int-SDL" dirty="0">
                <a:hlinkClick r:id="rId3"/>
              </a:rPr>
              <a:t>https://apps.who.int/iris/bitstream/handle/10665/277191/9789241515122-eng.pdf?sequence=1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WHO (2015) </a:t>
            </a:r>
            <a:r>
              <a:rPr lang="es-x-int-SDL" i="1" dirty="0"/>
              <a:t>Framework for a Public Health Emergency Operations Centres (Marco para Centros de operaciones de emergencia para salud pública </a:t>
            </a:r>
            <a:r>
              <a:rPr lang="es-x-int-SDL" dirty="0"/>
              <a:t>de la OMS, 2015</a:t>
            </a:r>
            <a:r>
              <a:rPr lang="es-x-int-SDL" i="1" dirty="0"/>
              <a:t>).</a:t>
            </a:r>
            <a:r>
              <a:rPr lang="es-x-int-SDL" dirty="0"/>
              <a:t> </a:t>
            </a:r>
            <a:r>
              <a:rPr lang="es-x-int-SDL" dirty="0">
                <a:hlinkClick r:id="rId4"/>
              </a:rPr>
              <a:t>https://www.who.int/ihr/publications/9789241565134_eng/en/</a:t>
            </a:r>
            <a:r>
              <a:rPr lang="es-x-int-SDL" dirty="0"/>
              <a:t>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749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3012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Catch xmlns="52ff0146-47b4-4d51-8c1c-03266fcd63a2">New Item</Catch>
    <TaxCatchAll xmlns="cd03f174-a395-49eb-8ee9-8d943e22f40d"/>
    <_ip_UnifiedCompliancePolicyProperties xmlns="http://schemas.microsoft.com/sharepoint/v3" xsi:nil="true"/>
    <Status xmlns="52ff0146-47b4-4d51-8c1c-03266fcd63a2">Draft</Status>
    <_x0070_n49 xmlns="52ff0146-47b4-4d51-8c1c-03266fcd63a2">
      <UserInfo>
        <DisplayName/>
        <AccountId xsi:nil="true"/>
        <AccountType/>
      </UserInfo>
    </_x0070_n49>
    <TaxKeywordTaxHTField xmlns="cd03f174-a395-49eb-8ee9-8d943e22f40d">
      <Terms xmlns="http://schemas.microsoft.com/office/infopath/2007/PartnerControls"/>
    </TaxKeyword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3BB87ED693489DF545C68D111AB5" ma:contentTypeVersion="18" ma:contentTypeDescription="Create a new document." ma:contentTypeScope="" ma:versionID="1bb985614d6d5f242178b3d6c763e8e5">
  <xsd:schema xmlns:xsd="http://www.w3.org/2001/XMLSchema" xmlns:xs="http://www.w3.org/2001/XMLSchema" xmlns:p="http://schemas.microsoft.com/office/2006/metadata/properties" xmlns:ns1="http://schemas.microsoft.com/sharepoint/v3" xmlns:ns2="52ff0146-47b4-4d51-8c1c-03266fcd63a2" xmlns:ns3="cd03f174-a395-49eb-8ee9-8d943e22f40d" targetNamespace="http://schemas.microsoft.com/office/2006/metadata/properties" ma:root="true" ma:fieldsID="f1d289979c5f6198047010f839de2e29" ns1:_="" ns2:_="" ns3:_="">
    <xsd:import namespace="http://schemas.microsoft.com/sharepoint/v3"/>
    <xsd:import namespace="52ff0146-47b4-4d51-8c1c-03266fcd63a2"/>
    <xsd:import namespace="cd03f174-a395-49eb-8ee9-8d943e22f4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Status" minOccurs="0"/>
                <xsd:element ref="ns2:_x0070_n49" minOccurs="0"/>
                <xsd:element ref="ns3:TaxKeywordTaxHTField" minOccurs="0"/>
                <xsd:element ref="ns3:TaxCatchAll" minOccurs="0"/>
                <xsd:element ref="ns2:Catc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f0146-47b4-4d51-8c1c-03266fcd63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Status" ma:index="20" nillable="true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  <xsd:element name="_x0070_n49" ma:index="21" nillable="true" ma:displayName="Person or Group" ma:list="UserInfo" ma:internalName="_x0070_n49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ch" ma:index="25" nillable="true" ma:displayName="Catch" ma:default="New Item" ma:internalName="Catc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3f174-a395-49eb-8ee9-8d943e22f4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9353dbe8-8260-4ccf-8219-3d2995e6fa1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a3280506-6cd4-40ea-8d11-c5017f6a7f66}" ma:internalName="TaxCatchAll" ma:showField="CatchAllData" ma:web="cd03f174-a395-49eb-8ee9-8d943e22f4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1EED69-1140-472C-A4CE-95899EB62831}">
  <ds:schemaRefs>
    <ds:schemaRef ds:uri="http://purl.org/dc/elements/1.1/"/>
    <ds:schemaRef ds:uri="http://purl.org/dc/dcmitype/"/>
    <ds:schemaRef ds:uri="http://schemas.microsoft.com/office/infopath/2007/PartnerControls"/>
    <ds:schemaRef ds:uri="52ff0146-47b4-4d51-8c1c-03266fcd63a2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cd03f174-a395-49eb-8ee9-8d943e22f40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77032D4-11B9-469C-A821-69C99F7C11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2ff0146-47b4-4d51-8c1c-03266fcd63a2"/>
    <ds:schemaRef ds:uri="cd03f174-a395-49eb-8ee9-8d943e22f4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F9774B-38D7-4BDE-8639-79D86975ED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5494</TotalTime>
  <Words>600</Words>
  <Application>Microsoft Office PowerPoint</Application>
  <PresentationFormat>Presentación en pantalla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Calibri</vt:lpstr>
      <vt:lpstr>Arial</vt:lpstr>
      <vt:lpstr>Wingdings</vt:lpstr>
      <vt:lpstr>Courier New</vt:lpstr>
      <vt:lpstr>Myriad Web Pro</vt:lpstr>
      <vt:lpstr>Master</vt:lpstr>
      <vt:lpstr>Desactivación del Centro de Operaciones en Emergencia: Consideraciones ante la COVID-19</vt:lpstr>
      <vt:lpstr>Objetivos</vt:lpstr>
      <vt:lpstr>Desactivación del EOC</vt:lpstr>
      <vt:lpstr>Desactivación del EOC</vt:lpstr>
      <vt:lpstr>Indicadores de desactivación del EOC</vt:lpstr>
      <vt:lpstr>Transición del EOC a la recuperación</vt:lpstr>
      <vt:lpstr>Transición del EOC a la recuperación</vt:lpstr>
      <vt:lpstr>Referencias</vt:lpstr>
      <vt:lpstr>Presentación de PowerPoint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Elena Sanjosé</cp:lastModifiedBy>
  <cp:revision>433</cp:revision>
  <dcterms:created xsi:type="dcterms:W3CDTF">2011-03-17T17:43:16Z</dcterms:created>
  <dcterms:modified xsi:type="dcterms:W3CDTF">2020-10-07T11:55:41Z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8af03ff0-41c5-4c41-b55e-fabb8fae94be_Enabled">
    <vt:lpwstr>True</vt:lpwstr>
  </property>
  <property fmtid="{D5CDD505-2E9C-101B-9397-08002B2CF9AE}" pid="4" name="MSIP_Label_8af03ff0-41c5-4c41-b55e-fabb8fae94be_SiteId">
    <vt:lpwstr>9ce70869-60db-44fd-abe8-d2767077fc8f</vt:lpwstr>
  </property>
  <property fmtid="{D5CDD505-2E9C-101B-9397-08002B2CF9AE}" pid="5" name="MSIP_Label_8af03ff0-41c5-4c41-b55e-fabb8fae94be_Owner">
    <vt:lpwstr>iwh2@cdc.gov</vt:lpwstr>
  </property>
  <property fmtid="{D5CDD505-2E9C-101B-9397-08002B2CF9AE}" pid="6" name="MSIP_Label_8af03ff0-41c5-4c41-b55e-fabb8fae94be_SetDate">
    <vt:lpwstr>2020-05-13T11:48:16.4330843Z</vt:lpwstr>
  </property>
  <property fmtid="{D5CDD505-2E9C-101B-9397-08002B2CF9AE}" pid="7" name="MSIP_Label_8af03ff0-41c5-4c41-b55e-fabb8fae94be_Name">
    <vt:lpwstr>Public</vt:lpwstr>
  </property>
  <property fmtid="{D5CDD505-2E9C-101B-9397-08002B2CF9AE}" pid="8" name="MSIP_Label_8af03ff0-41c5-4c41-b55e-fabb8fae94be_Application">
    <vt:lpwstr>Microsoft Azure Information Protection</vt:lpwstr>
  </property>
  <property fmtid="{D5CDD505-2E9C-101B-9397-08002B2CF9AE}" pid="9" name="MSIP_Label_8af03ff0-41c5-4c41-b55e-fabb8fae94be_ActionId">
    <vt:lpwstr>d740535d-eff5-4c0b-abd9-94bf992c01fe</vt:lpwstr>
  </property>
  <property fmtid="{D5CDD505-2E9C-101B-9397-08002B2CF9AE}" pid="10" name="MSIP_Label_8af03ff0-41c5-4c41-b55e-fabb8fae94be_Extended_MSFT_Method">
    <vt:lpwstr>Manual</vt:lpwstr>
  </property>
  <property fmtid="{D5CDD505-2E9C-101B-9397-08002B2CF9AE}" pid="11" name="Sensitivity">
    <vt:lpwstr>Public</vt:lpwstr>
  </property>
  <property fmtid="{D5CDD505-2E9C-101B-9397-08002B2CF9AE}" pid="12" name="ContentTypeId">
    <vt:lpwstr>0x010100BB263BB87ED693489DF545C68D111AB5</vt:lpwstr>
  </property>
  <property fmtid="{D5CDD505-2E9C-101B-9397-08002B2CF9AE}" pid="13" name="TaxKeyword">
    <vt:lpwstr/>
  </property>
</Properties>
</file>