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1"/>
  </p:notesMasterIdLst>
  <p:sldIdLst>
    <p:sldId id="257" r:id="rId5"/>
    <p:sldId id="298" r:id="rId6"/>
    <p:sldId id="258" r:id="rId7"/>
    <p:sldId id="280" r:id="rId8"/>
    <p:sldId id="281" r:id="rId9"/>
    <p:sldId id="283" r:id="rId10"/>
    <p:sldId id="284" r:id="rId11"/>
    <p:sldId id="285" r:id="rId12"/>
    <p:sldId id="295" r:id="rId13"/>
    <p:sldId id="296" r:id="rId14"/>
    <p:sldId id="297" r:id="rId15"/>
    <p:sldId id="287" r:id="rId16"/>
    <p:sldId id="288" r:id="rId17"/>
    <p:sldId id="302" r:id="rId18"/>
    <p:sldId id="290" r:id="rId19"/>
    <p:sldId id="259" r:id="rId20"/>
    <p:sldId id="289" r:id="rId21"/>
    <p:sldId id="303" r:id="rId22"/>
    <p:sldId id="282" r:id="rId23"/>
    <p:sldId id="286" r:id="rId24"/>
    <p:sldId id="292" r:id="rId25"/>
    <p:sldId id="291" r:id="rId26"/>
    <p:sldId id="293" r:id="rId27"/>
    <p:sldId id="294" r:id="rId28"/>
    <p:sldId id="300" r:id="rId29"/>
    <p:sldId id="276" r:id="rId30"/>
  </p:sldIdLst>
  <p:sldSz cx="9144000" cy="5143500" type="screen16x9"/>
  <p:notesSz cx="7315200" cy="9601200"/>
  <p:embeddedFontLst>
    <p:embeddedFont>
      <p:font typeface="Myriad Web Pro" panose="020B0604020202020204" charset="0"/>
      <p:regular r:id="rId32"/>
      <p:bold r:id="rId33"/>
      <p: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8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2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Johnson, Valerie (CDC/DDID/NCEZID/OD)" initials="JV(" lastIdx="9" clrIdx="3">
    <p:extLst>
      <p:ext uri="{19B8F6BF-5375-455C-9EA6-DF929625EA0E}">
        <p15:presenceInfo xmlns:p15="http://schemas.microsoft.com/office/powerpoint/2012/main" userId="S::vxj1@cdc.gov::dca7b519-9f5c-4daf-83ff-177d475a6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0" autoAdjust="0"/>
    <p:restoredTop sz="73315" autoAdjust="0"/>
  </p:normalViewPr>
  <p:slideViewPr>
    <p:cSldViewPr snapToGrid="0">
      <p:cViewPr varScale="1">
        <p:scale>
          <a:sx n="112" d="100"/>
          <a:sy n="112" d="100"/>
        </p:scale>
        <p:origin x="120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10/7/2020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Emergencias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FEMA (25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(Presentación al Sistema nacional de manejo de incidentes)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://emilms.fema.gov/IS0700b/curriculum/1.html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9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Emergencias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FEMA (25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2018)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Introduction to the National Incident Management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(Presentación al Sistema nacional de manejo de incidentes)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 (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para desarrollar un Centro de operaciones de emergencia para salud pública de la OMS, 2018)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s-MX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enfoque de esta</a:t>
            </a:r>
            <a:r>
              <a:rPr lang="es-MX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presentación está en activar el Centro de operaciones de emergencia</a:t>
            </a:r>
            <a:r>
              <a:rPr lang="es-MX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durante la respuesta ante el COVID-19,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s-MX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objetivos de esta presentación son: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s-MX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s-MX" noProof="0" dirty="0" smtClean="0"/>
              <a:t>Debatir sobre el proceso de activación del Centro de operaciones de emergencia (EOC, por sus siglas en inglés) durante la respuesta al COVID-19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s-MX" noProof="0" dirty="0" smtClean="0"/>
              <a:t>--Describir la función del equipo de evaluación preliminar (PAT, por sus siglas en inglés)</a:t>
            </a:r>
          </a:p>
          <a:p>
            <a:pPr>
              <a:buClr>
                <a:srgbClr val="006A71"/>
              </a:buClr>
            </a:pPr>
            <a:r>
              <a:rPr lang="es-MX" noProof="0" dirty="0" smtClean="0"/>
              <a:t>--Explicar los modos de activación del EOC</a:t>
            </a:r>
          </a:p>
          <a:p>
            <a:pPr>
              <a:buClr>
                <a:srgbClr val="006A71"/>
              </a:buClr>
            </a:pPr>
            <a:r>
              <a:rPr lang="es-MX" noProof="0" dirty="0" smtClean="0"/>
              <a:t>--Definir los niveles de activación del EOC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Emergencias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FEMA (25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2018)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 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(Presentación al Sistema nacional de manejo de incidentes)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 smtClean="0">
                <a:hlinkClick r:id="rId3"/>
              </a:rPr>
              <a:t>https://emilms.fema.gov/IS0700b/curriculum/1.html</a:t>
            </a:r>
            <a:endParaRPr lang="en-US" dirty="0" smtClean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 (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para desarrollar un Centro de operaciones de emergencia para salud pública de la OMS, 2018)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 smtClean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Emergencias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FEMA (25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2018)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 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(Presentación al Sistema nacional de manejo de incidentes)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 smtClean="0">
                <a:hlinkClick r:id="rId3"/>
              </a:rPr>
              <a:t>https://emilms.fema.gov/IS0700b/curriculum/1.html</a:t>
            </a:r>
            <a:endParaRPr lang="en-US" dirty="0" smtClean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 (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para desarrollar un Centro de operaciones de emergencia para salud pública de la OMS, 2018)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 smtClean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Emergencias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FEMA (25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2018)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 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(Presentación al Sistema nacional de manejo de incidentes)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 smtClean="0">
                <a:hlinkClick r:id="rId3"/>
              </a:rPr>
              <a:t>https://emilms.fema.gov/IS0700b/curriculum/1.html</a:t>
            </a:r>
            <a:endParaRPr lang="en-US" dirty="0" smtClean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 (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para desarrollar un Centro de operaciones de emergencia para salud pública de la OMS, 2018)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dirty="0" smtClean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0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4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8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C5544EE-0D49-7240-86B7-25B9BB371E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E7A0BDD-49DE-2B4F-A26B-A161BD6AD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C44E0B-2E84-BD4C-9D5D-24D67330509B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marca “CDC” pertenece al Departamento de Salud y Servicios Humanos de EE. UU y se usa con permiso.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uso de este logo no implica la aprobación por parte de HHS o CDC de ningún producto, servicio o empresa en particular.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11B32B67-15F6-6A4D-8AB1-305603F6D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67AE58-792F-DD47-BD3F-8076096C17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930EA6-3124-CA4E-ACF8-C78F79F1BE39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7C36F2-FEAF-4040-8B07-2983098B75A6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0C44137B-B550-6240-97C0-DCDEE447A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2FA5DA-CB34-DC48-BD1F-5D960C038685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picture containing food&#10;&#10;Description automatically generated">
            <a:extLst>
              <a:ext uri="{FF2B5EF4-FFF2-40B4-BE49-F238E27FC236}">
                <a16:creationId xmlns:a16="http://schemas.microsoft.com/office/drawing/2014/main" id="{AD7C8939-F53B-104C-BD04-73118FF33F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ABE445-A10A-D246-BB92-B7D723B64915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C0CC9E11-354D-764B-8589-0458EBFD8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80F5A-030E-FC4D-B638-BAF59051EE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A783DA-D805-A347-81AA-59015475D15B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B86B31C1-8A64-034A-8617-A876148D6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6544A-CE9B-0041-8EF5-27D6153BE0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20" name="Picture 19" descr="A picture containing food&#10;&#10;Description automatically generated">
            <a:extLst>
              <a:ext uri="{FF2B5EF4-FFF2-40B4-BE49-F238E27FC236}">
                <a16:creationId xmlns:a16="http://schemas.microsoft.com/office/drawing/2014/main" id="{2294A6AE-485A-604F-AA26-088B6D60D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6B84D0-B6B6-B74B-B8CF-7BA1C341268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041B73-6B55-AE4D-BD5A-2C3C5CE2BFAC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ihr/publications/9789241565134_eng/en/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dirty="0"/>
              <a:t>Activación del </a:t>
            </a:r>
            <a:r>
              <a:rPr lang="es-ES" dirty="0"/>
              <a:t>Centro de Operaciones en Emergencia</a:t>
            </a:r>
            <a:r>
              <a:rPr lang="es-x-int-SDL" dirty="0"/>
              <a:t>: </a:t>
            </a:r>
            <a:br>
              <a:rPr lang="es-x-int-SDL" dirty="0"/>
            </a:br>
            <a:r>
              <a:rPr lang="es-x-int-SDL" dirty="0"/>
              <a:t>Consideraciones ante </a:t>
            </a:r>
            <a:r>
              <a:rPr lang="es-ES" dirty="0"/>
              <a:t>la COVID</a:t>
            </a:r>
            <a:r>
              <a:rPr lang="es-x-int-SDL" dirty="0"/>
              <a:t>-19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Criterios de activación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83028" y="974980"/>
            <a:ext cx="86868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600" dirty="0"/>
              <a:t>Cada país debió haber establecido criterios predeterminados para considerar si la activación del EOC es necesaria y en qué nivel. </a:t>
            </a:r>
          </a:p>
          <a:p>
            <a:pPr>
              <a:buClr>
                <a:srgbClr val="006A71"/>
              </a:buClr>
            </a:pPr>
            <a:r>
              <a:rPr lang="es-x-int-SDL" sz="1600" dirty="0"/>
              <a:t>Estos criterios deben cumplir con las Reglamentaciones internacionales de salud de 2005 (IHR, por sus siglas en inglés).</a:t>
            </a:r>
          </a:p>
          <a:p>
            <a:pPr>
              <a:buClr>
                <a:srgbClr val="006A71"/>
              </a:buClr>
            </a:pPr>
            <a:r>
              <a:rPr lang="es-x-int-SDL" sz="1600" dirty="0"/>
              <a:t>Los siguientes criterios son ejemplos de qué puede desencadenar la activación del EOC: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Interés y prioridades a nivel nacional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Cantidad de muertes y/o casos reportados (según el umbral de valores anteriores; para enfermedades de alta prioridad como </a:t>
            </a:r>
            <a:r>
              <a:rPr lang="es-ES" sz="1600" dirty="0"/>
              <a:t>la COVID</a:t>
            </a:r>
            <a:r>
              <a:rPr lang="es-x-int-SDL" sz="1600" dirty="0"/>
              <a:t>-19, el umbral podría ser un caso)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Impacto internacional/dispersión geográfica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Amenaza de salud pública</a:t>
            </a:r>
          </a:p>
          <a:p>
            <a:pPr lvl="1">
              <a:buClr>
                <a:srgbClr val="006A71"/>
              </a:buClr>
            </a:pPr>
            <a:r>
              <a:rPr lang="es-x-int-SDL" sz="1600" dirty="0"/>
              <a:t>Excede la capacidad de administración/provisión del departamento/ministerio que coordina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8401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Proceso del equipo de evaluación preliminar (PAT)</a:t>
            </a:r>
          </a:p>
        </p:txBody>
      </p:sp>
      <p:pic>
        <p:nvPicPr>
          <p:cNvPr id="5" name="Picture 4" descr="MCj04112540000[1]">
            <a:extLst>
              <a:ext uri="{FF2B5EF4-FFF2-40B4-BE49-F238E27FC236}">
                <a16:creationId xmlns:a16="http://schemas.microsoft.com/office/drawing/2014/main" id="{6F6F24D8-ACF4-154D-B268-9C304396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49" y="1077171"/>
            <a:ext cx="4086498" cy="3683152"/>
          </a:xfrm>
          <a:prstGeom prst="rect">
            <a:avLst/>
          </a:prstGeom>
          <a:noFill/>
          <a:ln w="9525">
            <a:solidFill>
              <a:srgbClr val="55BF8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A38EAB-03DF-3F46-A9BE-1263969241C4}"/>
              </a:ext>
            </a:extLst>
          </p:cNvPr>
          <p:cNvSpPr txBox="1"/>
          <p:nvPr/>
        </p:nvSpPr>
        <p:spPr>
          <a:xfrm>
            <a:off x="4525552" y="2571750"/>
            <a:ext cx="199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x-int-SDL" b="1">
                <a:solidFill>
                  <a:schemeClr val="bg2"/>
                </a:solidFill>
                <a:latin typeface="Calibri" panose="020F0502020204030204" pitchFamily="34" charset="0"/>
              </a:rPr>
              <a:t>La determinación se toma según la evaluación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EF648-EEC0-B24C-A9C5-53B2FB2F4FDD}"/>
              </a:ext>
            </a:extLst>
          </p:cNvPr>
          <p:cNvSpPr txBox="1"/>
          <p:nvPr/>
        </p:nvSpPr>
        <p:spPr>
          <a:xfrm>
            <a:off x="1338217" y="1513058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Activar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CB281-7DA2-D149-A3F5-53420BD15800}"/>
              </a:ext>
            </a:extLst>
          </p:cNvPr>
          <p:cNvSpPr txBox="1"/>
          <p:nvPr/>
        </p:nvSpPr>
        <p:spPr>
          <a:xfrm>
            <a:off x="7379787" y="1504349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No activar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630" y="2195941"/>
            <a:ext cx="3309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6A71"/>
              </a:buClr>
            </a:pPr>
            <a:r>
              <a:rPr lang="es-x-int-SDL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debate sobre el PAT considerará si los datos disponibles sobre la amenaza cumplen con los criterios previamente establecidos por el país para activar el EOC y con qué nivel de respuesta. </a:t>
            </a:r>
          </a:p>
        </p:txBody>
      </p:sp>
    </p:spTree>
    <p:extLst>
      <p:ext uri="{BB962C8B-B14F-4D97-AF65-F5344CB8AC3E}">
        <p14:creationId xmlns:p14="http://schemas.microsoft.com/office/powerpoint/2010/main" val="422318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Modos de activación del EOC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Modos de activación del EOC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x-int-SDL" sz="2000" b="1">
                <a:solidFill>
                  <a:schemeClr val="bg2"/>
                </a:solidFill>
              </a:rPr>
              <a:t>Modo alerta</a:t>
            </a: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x-int-SDL" sz="2000" b="1">
                <a:solidFill>
                  <a:schemeClr val="bg2"/>
                </a:solidFill>
              </a:rPr>
              <a:t>Modo observación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65788" y="221010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        Modo respuesta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34058" y="221010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alerta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57200" y="221010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observación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Después de determinar que la activación de un EOC es necesaria, el modo de activación se debe implementar según los resultados de la evaluación (es decir, el proceso del PAT). </a:t>
            </a:r>
          </a:p>
        </p:txBody>
      </p:sp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Modos de activación del EOC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/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x-int-SDL" sz="2000" b="1">
                <a:solidFill>
                  <a:schemeClr val="bg2"/>
                </a:solidFill>
              </a:rPr>
              <a:t>Modo alerta</a:t>
            </a: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x-int-SDL" sz="2000" b="1">
                <a:solidFill>
                  <a:schemeClr val="bg2"/>
                </a:solidFill>
              </a:rPr>
              <a:t>Modo observación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2444350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 dirty="0"/>
              <a:t>El EOC se activa según las necesidades de la emergencia de salud pública.</a:t>
            </a:r>
          </a:p>
          <a:p>
            <a:pPr>
              <a:buClr>
                <a:srgbClr val="006A71"/>
              </a:buClr>
            </a:pPr>
            <a:r>
              <a:rPr lang="es-x-int-SDL" sz="2400" dirty="0"/>
              <a:t>Los modos y niveles de activación de un EOC pueden variar durante el transcurso de la emergencia. 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Un EOC puede estar activo (es decir, en modo observación) antes de llegar al modo respuesta, momento en que se requiere la implementación de un Sistema de </a:t>
            </a:r>
            <a:r>
              <a:rPr lang="es-ES" dirty="0"/>
              <a:t>Gestión</a:t>
            </a:r>
            <a:r>
              <a:rPr lang="es-x-int-SDL" dirty="0"/>
              <a:t> de </a:t>
            </a:r>
            <a:r>
              <a:rPr lang="es-ES" dirty="0"/>
              <a:t>I</a:t>
            </a:r>
            <a:r>
              <a:rPr lang="es-x-int-SDL" dirty="0"/>
              <a:t>ncidentes (IMS, por sus siglas en inglés). 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No todas las emergencias pasarán por los tres modos de activación.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71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 observación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460975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El modo observación generalmente se unifica con las actividades previas al incidente. </a:t>
            </a:r>
          </a:p>
          <a:p>
            <a:pPr lvl="1"/>
            <a:r>
              <a:rPr lang="es-x-int-SDL" sz="1800" dirty="0"/>
              <a:t>El personal del EOC monitorea las condiciones de los eventos o incidentes que podrían requerir una respuesta de salud pública (por ejemplo, gran cantidad de casos o casos inesperados de COVID-19).</a:t>
            </a:r>
          </a:p>
          <a:p>
            <a:pPr lvl="1"/>
            <a:r>
              <a:rPr lang="es-x-int-SDL" sz="1800" dirty="0"/>
              <a:t>El personal fundamental lleva a cabo las operaciones de rutina.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5465788" y="2105787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observación</a:t>
            </a:r>
          </a:p>
        </p:txBody>
      </p:sp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 alerta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012571"/>
            <a:ext cx="489065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 dirty="0"/>
              <a:t>El modo alerta puede ocurrir antes del incidente, durante el incidente o después del incidente.</a:t>
            </a:r>
          </a:p>
          <a:p>
            <a:pPr lvl="1"/>
            <a:r>
              <a:rPr lang="es-x-int-SDL" sz="1800" dirty="0"/>
              <a:t>Generalmente, ocurre cuando las medidas de preparación requieren la participación antes de un evento. </a:t>
            </a:r>
          </a:p>
          <a:p>
            <a:pPr lvl="1"/>
            <a:r>
              <a:rPr lang="es-x-int-SDL" sz="1800" dirty="0"/>
              <a:t>Provoca un nivel incrementado de consciencia, mayor contacto con agencias externas, planificación específica para el evento y/o movilización inicial de activos. 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82BA45EE-EF65-4C43-BFA8-29FA7BE4A092}"/>
              </a:ext>
            </a:extLst>
          </p:cNvPr>
          <p:cNvSpPr/>
          <p:nvPr/>
        </p:nvSpPr>
        <p:spPr>
          <a:xfrm>
            <a:off x="5465788" y="2105063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alerta</a:t>
            </a:r>
          </a:p>
        </p:txBody>
      </p:sp>
    </p:spTree>
    <p:extLst>
      <p:ext uri="{BB962C8B-B14F-4D97-AF65-F5344CB8AC3E}">
        <p14:creationId xmlns:p14="http://schemas.microsoft.com/office/powerpoint/2010/main" val="2962045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 respuesta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7928" y="994283"/>
            <a:ext cx="4978399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 dirty="0"/>
              <a:t>El modo respuesta se relaciona con las actividades del incidente.</a:t>
            </a:r>
          </a:p>
          <a:p>
            <a:pPr lvl="1"/>
            <a:r>
              <a:rPr lang="es-x-int-SDL" dirty="0"/>
              <a:t>Suele acatar las recomendaciones generadas por el proceso del equipo de evaluación preliminar (PAT) y/o las instrucciones del director del ministerio/departamento o sus superiores. </a:t>
            </a:r>
          </a:p>
          <a:p>
            <a:pPr lvl="1"/>
            <a:r>
              <a:rPr lang="es-x-int-SDL" dirty="0"/>
              <a:t>Ocurre cuando se activa el Sistema de </a:t>
            </a:r>
            <a:r>
              <a:rPr lang="es-ES" dirty="0"/>
              <a:t>Gestión</a:t>
            </a:r>
            <a:r>
              <a:rPr lang="es-x-int-SDL" dirty="0"/>
              <a:t> de </a:t>
            </a:r>
            <a:r>
              <a:rPr lang="es-ES" dirty="0"/>
              <a:t>I</a:t>
            </a:r>
            <a:r>
              <a:rPr lang="es-x-int-SDL" dirty="0"/>
              <a:t>ncidentes (IMS).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respuesta</a:t>
            </a:r>
          </a:p>
        </p:txBody>
      </p:sp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Modo respuesta e 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x-int-SDL" sz="1800" dirty="0"/>
              <a:t>El Sistema de </a:t>
            </a:r>
            <a:r>
              <a:rPr lang="es-ES" sz="1800" dirty="0"/>
              <a:t>Gestión</a:t>
            </a:r>
            <a:r>
              <a:rPr lang="es-x-int-SDL" sz="1800" dirty="0"/>
              <a:t> de </a:t>
            </a:r>
            <a:r>
              <a:rPr lang="es-ES" sz="1800" dirty="0"/>
              <a:t>I</a:t>
            </a:r>
            <a:r>
              <a:rPr lang="es-x-int-SDL" sz="1800" dirty="0"/>
              <a:t>ncidentes se refiere a la estructura temporal de organización que se activa para respaldar una respuesta, sin importar la causa, tamaño, ubicación o complejidad.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s-x-int-SDL" sz="1800" dirty="0"/>
              <a:t>Consultar el módulo "Cómo organizamos una respuesta" para obtener más detalles sobre el IMS.</a:t>
            </a:r>
          </a:p>
          <a:p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b="1">
                <a:solidFill>
                  <a:srgbClr val="FFFFFF"/>
                </a:solidFill>
              </a:rPr>
              <a:t>Modo respuesta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7" y="2120917"/>
            <a:ext cx="5348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x-int-SDL" sz="16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Estandariza el enfoque de la respuesta entre todos los niveles del gobierno, el sector privado y las organizaciones no gubernamentales.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x-int-SDL" sz="16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 de la implementación del personal capacitado para coordinar eficazmente la respuesta.</a:t>
            </a:r>
          </a:p>
        </p:txBody>
      </p:sp>
    </p:spTree>
    <p:extLst>
      <p:ext uri="{BB962C8B-B14F-4D97-AF65-F5344CB8AC3E}">
        <p14:creationId xmlns:p14="http://schemas.microsoft.com/office/powerpoint/2010/main" val="7452422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Debatir sobre el proceso de activación del </a:t>
            </a:r>
            <a:r>
              <a:rPr lang="es-ES" dirty="0"/>
              <a:t>Centro de Operaciones en Emergencia</a:t>
            </a:r>
            <a:r>
              <a:rPr lang="es-x-int-SDL" dirty="0"/>
              <a:t> (EOC, por sus siglas en inglés) durante la respuesta </a:t>
            </a:r>
            <a:r>
              <a:rPr lang="es-ES" dirty="0"/>
              <a:t>a la COVID</a:t>
            </a:r>
            <a:r>
              <a:rPr lang="es-x-int-SDL" dirty="0"/>
              <a:t>-19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Describir la función del equipo de evaluación preliminar (PAT, por sus siglas en inglés)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Explicar los modos de activación del EOC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Definir los niveles de activación del EOC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En el modo respuesta, el nivel de esfuerzo cambiará con el correr del tiempo, y provocará la desactivación del EOC o un cambio en los niveles de activación.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El nivel de actividad a menudo aumenta a medida que crece el tamaño, el alcance y la complejidad del incidente. </a:t>
            </a:r>
          </a:p>
          <a:p>
            <a:pPr>
              <a:buClr>
                <a:srgbClr val="006A71"/>
              </a:buClr>
            </a:pPr>
            <a:r>
              <a:rPr lang="es-x-int-SDL" sz="1800" dirty="0"/>
              <a:t>La transición de un nivel de activación del EOC a otro se basa sobre el nivel de esfuerzo (aumento o disminución) requerido para manejar la respuesta.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No necesariamente se refiere a la cantidad total de personal involucrado en la respuesta.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  <a:p>
            <a:pPr>
              <a:buClr>
                <a:srgbClr val="006A71"/>
              </a:buClr>
            </a:pPr>
            <a:r>
              <a:rPr lang="es-x-int-SDL" sz="1800" dirty="0"/>
              <a:t>En la sección "Cómo operamos nuestro EOC" encontrará más detalles sobre las actividades realizadas por el EOC para apoyar la respuesta ante </a:t>
            </a:r>
            <a:r>
              <a:rPr lang="es-ES" sz="1800" dirty="0"/>
              <a:t>la COVID</a:t>
            </a:r>
            <a:r>
              <a:rPr lang="es-x-int-SDL" sz="1800" dirty="0"/>
              <a:t>-19. </a:t>
            </a:r>
          </a:p>
        </p:txBody>
      </p:sp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7043E5-FF8F-AA4F-AE50-28635B46AF13}"/>
              </a:ext>
            </a:extLst>
          </p:cNvPr>
          <p:cNvSpPr/>
          <p:nvPr/>
        </p:nvSpPr>
        <p:spPr>
          <a:xfrm>
            <a:off x="6528837" y="1822478"/>
            <a:ext cx="1121434" cy="2298057"/>
          </a:xfrm>
          <a:prstGeom prst="rect">
            <a:avLst/>
          </a:prstGeom>
          <a:solidFill>
            <a:srgbClr val="B0151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sz="1400" b="1" dirty="0">
                <a:solidFill>
                  <a:srgbClr val="FFFFFF"/>
                </a:solidFill>
              </a:rPr>
              <a:t>Respuesta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A42483-303F-E54F-AA25-3E691CCC1500}"/>
              </a:ext>
            </a:extLst>
          </p:cNvPr>
          <p:cNvSpPr/>
          <p:nvPr/>
        </p:nvSpPr>
        <p:spPr>
          <a:xfrm rot="20688899">
            <a:off x="3145552" y="1733003"/>
            <a:ext cx="4674966" cy="62146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dirty="0">
                <a:solidFill>
                  <a:srgbClr val="FFFFFF"/>
                </a:solidFill>
              </a:rPr>
              <a:t>Conciencia/respuesta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CECD7D5-6452-DF49-8755-13BAAF61865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1" y="1861448"/>
            <a:ext cx="18405" cy="4711743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E0481-719A-6647-99EC-6FE11606A3D5}"/>
              </a:ext>
            </a:extLst>
          </p:cNvPr>
          <p:cNvSpPr txBox="1"/>
          <p:nvPr/>
        </p:nvSpPr>
        <p:spPr>
          <a:xfrm>
            <a:off x="1070811" y="1485900"/>
            <a:ext cx="214767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x-int-SDL" b="1" dirty="0">
                <a:solidFill>
                  <a:srgbClr val="006A71"/>
                </a:solidFill>
                <a:latin typeface="Calibri" panose="020F0502020204030204" pitchFamily="34" charset="0"/>
              </a:rPr>
              <a:t>Nivel 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s-x-int-SDL" b="1" dirty="0">
                <a:solidFill>
                  <a:srgbClr val="006A71"/>
                </a:solidFill>
                <a:latin typeface="Calibri" panose="020F0502020204030204" pitchFamily="34" charset="0"/>
              </a:rPr>
              <a:t>Nivel 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s-x-int-SDL" b="1" dirty="0">
                <a:solidFill>
                  <a:srgbClr val="006A71"/>
                </a:solidFill>
                <a:latin typeface="Calibri" panose="020F0502020204030204" pitchFamily="34" charset="0"/>
              </a:rPr>
              <a:t>Nivel III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s-x-int-SDL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Operaciones normales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CAFAF53E-CC36-AB4A-B9AE-8361A265C9E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0" y="-1208544"/>
            <a:ext cx="18406" cy="4517105"/>
          </a:xfrm>
          <a:prstGeom prst="line">
            <a:avLst/>
          </a:prstGeom>
          <a:noFill/>
          <a:ln w="571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D8988B5A-5F5C-F548-BC06-E28FC1211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8481" y="813684"/>
            <a:ext cx="0" cy="3412839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8F19E-9DB5-604F-90C4-6B276479BE76}"/>
              </a:ext>
            </a:extLst>
          </p:cNvPr>
          <p:cNvSpPr txBox="1"/>
          <p:nvPr/>
        </p:nvSpPr>
        <p:spPr>
          <a:xfrm>
            <a:off x="3218480" y="1050008"/>
            <a:ext cx="471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x-int-SDL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Estado invariable   Activación parcial   Activación total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30EC9E-D635-F44C-B772-E67CAF60D999}"/>
              </a:ext>
            </a:extLst>
          </p:cNvPr>
          <p:cNvSpPr/>
          <p:nvPr/>
        </p:nvSpPr>
        <p:spPr>
          <a:xfrm>
            <a:off x="3315800" y="3219307"/>
            <a:ext cx="1121433" cy="930079"/>
          </a:xfrm>
          <a:prstGeom prst="rect">
            <a:avLst/>
          </a:prstGeom>
          <a:solidFill>
            <a:srgbClr val="55BF8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sz="1200" b="1" dirty="0">
                <a:solidFill>
                  <a:srgbClr val="FFFFFF"/>
                </a:solidFill>
              </a:rPr>
              <a:t>Observación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EAB18-F187-314C-8AB6-266C8F0BB94D}"/>
              </a:ext>
            </a:extLst>
          </p:cNvPr>
          <p:cNvSpPr/>
          <p:nvPr/>
        </p:nvSpPr>
        <p:spPr>
          <a:xfrm>
            <a:off x="4922318" y="2380294"/>
            <a:ext cx="1121434" cy="1769092"/>
          </a:xfrm>
          <a:prstGeom prst="rect">
            <a:avLst/>
          </a:prstGeom>
          <a:solidFill>
            <a:srgbClr val="F0A82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x-int-SDL" sz="1600" b="1">
                <a:solidFill>
                  <a:srgbClr val="FFFFFF"/>
                </a:solidFill>
              </a:rPr>
              <a:t>Alerta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E1F26-8563-4640-A17F-2A352223B859}"/>
              </a:ext>
            </a:extLst>
          </p:cNvPr>
          <p:cNvSpPr txBox="1"/>
          <p:nvPr/>
        </p:nvSpPr>
        <p:spPr>
          <a:xfrm>
            <a:off x="3760910" y="73288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Importancia de los aumentos del evento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98246-906C-BA4F-96E6-962211DF3755}"/>
              </a:ext>
            </a:extLst>
          </p:cNvPr>
          <p:cNvSpPr txBox="1"/>
          <p:nvPr/>
        </p:nvSpPr>
        <p:spPr>
          <a:xfrm>
            <a:off x="3615404" y="4163556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Requisitos de información crítica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8A65C-9C6D-F246-86AD-2EB1FBAEC084}"/>
              </a:ext>
            </a:extLst>
          </p:cNvPr>
          <p:cNvSpPr txBox="1"/>
          <p:nvPr/>
        </p:nvSpPr>
        <p:spPr>
          <a:xfrm rot="16200000">
            <a:off x="1024410" y="239580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x-int-SDL" b="1">
                <a:solidFill>
                  <a:srgbClr val="006A71"/>
                </a:solidFill>
                <a:latin typeface="Calibri" panose="020F0502020204030204" pitchFamily="34" charset="0"/>
              </a:rPr>
              <a:t>Aumento de personal </a:t>
            </a:r>
          </a:p>
        </p:txBody>
      </p:sp>
    </p:spTree>
    <p:extLst>
      <p:ext uri="{BB962C8B-B14F-4D97-AF65-F5344CB8AC3E}">
        <p14:creationId xmlns:p14="http://schemas.microsoft.com/office/powerpoint/2010/main" val="31368089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 – Nivel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/>
              <a:t>Nivel III – El nivel más bajo de activación (operaciones normales/estado invariable)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Se activa por defecto, excepto que se especifique un nivel más alto durante el proceso de activación del EOC.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El EOC realiza actividades normales cuando no se identifica un incidente, o riesgo o peligro específicos. </a:t>
            </a:r>
          </a:p>
        </p:txBody>
      </p:sp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 – Nivel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/>
              <a:t>Nivel II – Requiere un aumento significativo del personal (estado invariable aumentado/activación parcial)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Es posible el aumento de personal debido a la gran cantidad de casos, la participación de varios estados, el incremento de la atención de los medios y/o el interés de los líderes nacionales.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Las organizaciones/miembros del equipo del EOC se activan para monitorean una amenaza, riesgo o peligro creíbles, y/o para respaldar la respuesta ante un incidente nuevo y que posiblemente evoluciona. 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Niveles de activación del EOC – Nivel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17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2400"/>
              <a:t>Nivel I – El nivel más alto de activación (activación total)</a:t>
            </a:r>
          </a:p>
          <a:p>
            <a:pPr lvl="1">
              <a:buClr>
                <a:srgbClr val="006A71"/>
              </a:buClr>
            </a:pPr>
            <a:r>
              <a:rPr lang="es-x-int-SDL"/>
              <a:t>Reservado para las respuestas a mayor escala, que requieren el esfuerzo amplio de una agencia o ministerio.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El equipo del EOC se activa, incluso el personal de todas las agencias que asisten, para respaldar la respuesta a un incidente importante o amenaza creíble.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600" dirty="0"/>
              <a:t>Instituto de </a:t>
            </a:r>
            <a:r>
              <a:rPr lang="es-ES" sz="1600" dirty="0"/>
              <a:t>Gestión</a:t>
            </a:r>
            <a:r>
              <a:rPr lang="es-x-int-SDL" sz="1600" dirty="0"/>
              <a:t> de Emergencias de FEMA (25 de junio de 2018) </a:t>
            </a:r>
            <a:r>
              <a:rPr lang="es-x-int-SDL" sz="1600" i="1" dirty="0"/>
              <a:t>IS-700.B: An Introduction to the National Incident Management System (Presentación al Sistema nacional de </a:t>
            </a:r>
            <a:r>
              <a:rPr lang="es-ES" sz="1600" i="1" dirty="0"/>
              <a:t>gestión</a:t>
            </a:r>
            <a:r>
              <a:rPr lang="es-x-int-SDL" sz="1600" i="1" dirty="0"/>
              <a:t> de incidentes). </a:t>
            </a:r>
            <a:r>
              <a:rPr lang="es-x-int-SDL" sz="1600" dirty="0"/>
              <a:t>Tomado de </a:t>
            </a:r>
            <a:r>
              <a:rPr lang="es-x-int-SDL" sz="1600" dirty="0">
                <a:hlinkClick r:id="rId3"/>
              </a:rPr>
              <a:t>https://emilms.fema.gov/IS0700b/curriculum/1.html</a:t>
            </a:r>
          </a:p>
          <a:p>
            <a:pPr>
              <a:buClr>
                <a:srgbClr val="006A71"/>
              </a:buClr>
            </a:pPr>
            <a:r>
              <a:rPr lang="es-x-int-SDL" sz="1600" dirty="0"/>
              <a:t>WHO (2018) </a:t>
            </a:r>
            <a:r>
              <a:rPr lang="es-x-int-SDL" sz="1600" i="1" dirty="0"/>
              <a:t>Handbook for Developing a Public Health Emergency Operations Centre (Manual para desarrollar un </a:t>
            </a:r>
            <a:r>
              <a:rPr lang="es-ES" sz="1600" i="1" dirty="0"/>
              <a:t>Centro de Operaciones en Emergencia</a:t>
            </a:r>
            <a:r>
              <a:rPr lang="es-x-int-SDL" sz="1600" i="1" dirty="0"/>
              <a:t> para salud pública </a:t>
            </a:r>
            <a:r>
              <a:rPr lang="es-x-int-SDL" sz="1600" dirty="0"/>
              <a:t>de la OMS, 2018</a:t>
            </a:r>
            <a:r>
              <a:rPr lang="es-x-int-SDL" sz="1600" i="1" dirty="0"/>
              <a:t>). </a:t>
            </a:r>
            <a:r>
              <a:rPr lang="es-x-int-SDL" sz="1600" dirty="0"/>
              <a:t>Tomado de </a:t>
            </a:r>
            <a:r>
              <a:rPr lang="es-x-int-SDL" sz="1600" dirty="0">
                <a:hlinkClick r:id="rId4"/>
              </a:rPr>
              <a:t>https://apps.who.int/iris/bitstream/handle/10665/277191/9789241515122-eng.pdf?sequence=1</a:t>
            </a:r>
          </a:p>
          <a:p>
            <a:pPr>
              <a:buClr>
                <a:srgbClr val="006A71"/>
              </a:buClr>
            </a:pPr>
            <a:r>
              <a:rPr lang="es-x-int-SDL" sz="1600" dirty="0"/>
              <a:t>WHO (2015) </a:t>
            </a:r>
            <a:r>
              <a:rPr lang="es-x-int-SDL" sz="1600" i="1" dirty="0"/>
              <a:t>Framework for a Public Health Emergency Operations Centres (Marco para Centros de operaciones de emergencia para salud pública </a:t>
            </a:r>
            <a:r>
              <a:rPr lang="es-x-int-SDL" sz="1600" dirty="0"/>
              <a:t>de la OMS, 2015</a:t>
            </a:r>
            <a:r>
              <a:rPr lang="es-x-int-SDL" sz="1600" i="1" dirty="0"/>
              <a:t>).</a:t>
            </a:r>
            <a:r>
              <a:rPr lang="es-x-int-SDL" sz="1600" dirty="0"/>
              <a:t> </a:t>
            </a:r>
            <a:r>
              <a:rPr lang="es-x-int-SDL" sz="1600" dirty="0">
                <a:hlinkClick r:id="rId5"/>
              </a:rPr>
              <a:t>https://www.who.int/ihr/publications/9789241565134_eng/en/</a:t>
            </a:r>
            <a:r>
              <a:rPr lang="es-x-int-SDL" sz="1600" dirty="0"/>
              <a:t> </a:t>
            </a:r>
          </a:p>
          <a:p>
            <a:pPr>
              <a:buClr>
                <a:srgbClr val="006A71"/>
              </a:buClr>
            </a:pPr>
            <a:r>
              <a:rPr lang="es-x-int-SDL" sz="1600" dirty="0"/>
              <a:t>Todas las fotos fueron tomadas de la Biblioteca de imágenes de salud pública de los CDC (acceso en mayo de 2020): </a:t>
            </a:r>
            <a:r>
              <a:rPr lang="es-x-int-SDL" sz="1600" dirty="0">
                <a:hlinkClick r:id="rId6"/>
              </a:rPr>
              <a:t>https://phil.cdc.gov/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La activación del EOC mejora las posibilidades del departamento/ministerio de brindar una respuesta inmediata en caso de una emergencia de salud pública.</a:t>
            </a:r>
          </a:p>
          <a:p>
            <a:pPr>
              <a:buClr>
                <a:srgbClr val="006A71"/>
              </a:buClr>
            </a:pPr>
            <a:r>
              <a:rPr lang="es-x-int-SDL"/>
              <a:t>La activación de un EOC respalda la respuesta rápida a través de diferentes actividades, que incluyen:</a:t>
            </a:r>
          </a:p>
          <a:p>
            <a:pPr lvl="1"/>
            <a:r>
              <a:rPr lang="es-x-int-SDL"/>
              <a:t>Movilización de personal y recursos</a:t>
            </a:r>
          </a:p>
          <a:p>
            <a:pPr lvl="1"/>
            <a:r>
              <a:rPr lang="es-x-int-SDL"/>
              <a:t>Organización de medidas de respuesta</a:t>
            </a:r>
          </a:p>
          <a:p>
            <a:pPr lvl="1"/>
            <a:r>
              <a:rPr lang="es-x-int-SDL"/>
              <a:t>Una ubicación centralizada de pericia técnica y expertos en la materia (SME, por sus siglas en inglés) para la toma de decisiones y la delineación de planes</a:t>
            </a:r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Proceso de 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11652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800" dirty="0"/>
              <a:t>La activación de un EOC para una emergencia de salud pública puede ocurrir bajo la dirección del director del ministerio/departamento o la recomendación de su activación obtenida de un equipo de evaluación preliminar (PAT).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499" y="2200186"/>
            <a:ext cx="83319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rgbClr val="006A71"/>
              </a:buClr>
              <a:buFont typeface="Wingdings" panose="05000000000000000000" pitchFamily="2" charset="2"/>
              <a:buChar char="§"/>
            </a:pPr>
            <a:r>
              <a:rPr lang="es-x-int-SDL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Plan de respuesta ante emergencias se debe describir el proceso exacto para la activación para la autoridad responsable de salud, como también el plan o manual del EOC.</a:t>
            </a:r>
          </a:p>
        </p:txBody>
      </p:sp>
    </p:spTree>
    <p:extLst>
      <p:ext uri="{BB962C8B-B14F-4D97-AF65-F5344CB8AC3E}">
        <p14:creationId xmlns:p14="http://schemas.microsoft.com/office/powerpoint/2010/main" val="214926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Equipo de evaluación preliminar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3C64B-377D-B445-A2B7-9947A546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31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Proceso del equipo de evaluación preliminar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El equipo de evaluación preliminar (PAT) es un grupo de SME que son los responsables de llevar a cabo una evaluación inicial de un incidente o evento.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El PAT incluye la participación y el aporte de SME de la comunidad científica y el personal general del EOC. </a:t>
            </a:r>
          </a:p>
          <a:p>
            <a:pPr>
              <a:buClr>
                <a:srgbClr val="006A71"/>
              </a:buClr>
            </a:pPr>
            <a:r>
              <a:rPr lang="es-x-int-SDL"/>
              <a:t>El proceso se inicia en respuesta de una posible amenaza de salud pública.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08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199" y="205979"/>
            <a:ext cx="8557491" cy="689591"/>
          </a:xfrm>
        </p:spPr>
        <p:txBody>
          <a:bodyPr/>
          <a:lstStyle/>
          <a:p>
            <a:r>
              <a:rPr lang="es-x-int-SDL"/>
              <a:t>Proceso del equipo de evaluación preliminar:</a:t>
            </a:r>
            <a:br>
              <a:rPr lang="es-x-int-SDL"/>
            </a:br>
            <a:r>
              <a:rPr lang="es-x-int-SDL" sz="2400"/>
              <a:t>Objetivos</a:t>
            </a:r>
            <a:r>
              <a:rPr lang="es-x-int-SDL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Lograr una evaluación preliminar de la situación. </a:t>
            </a:r>
          </a:p>
          <a:p>
            <a:pPr>
              <a:buClr>
                <a:srgbClr val="006A71"/>
              </a:buClr>
            </a:pPr>
            <a:r>
              <a:rPr lang="es-x-int-SDL"/>
              <a:t>Identificar operaciones y actividades de respuesta. </a:t>
            </a:r>
          </a:p>
          <a:p>
            <a:pPr>
              <a:buClr>
                <a:srgbClr val="006A71"/>
              </a:buClr>
            </a:pPr>
            <a:r>
              <a:rPr lang="es-x-int-SDL"/>
              <a:t>Recomendar la activación (si fuese necesaria) del EOC para apoyar las actividades de respuesta ante la posible amenaza de salud pública, su impacto y/o la necesidad de una respuesta manejada de manera centralizada.</a:t>
            </a:r>
          </a:p>
          <a:p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79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83600" cy="689591"/>
          </a:xfrm>
        </p:spPr>
        <p:txBody>
          <a:bodyPr/>
          <a:lstStyle/>
          <a:p>
            <a:r>
              <a:rPr lang="es-x-int-SDL" dirty="0"/>
              <a:t>Proceso del equipo de evaluación preliminar:</a:t>
            </a:r>
            <a:br>
              <a:rPr lang="es-x-int-SDL" dirty="0"/>
            </a:br>
            <a:r>
              <a:rPr lang="es-x-int-SDL" sz="2200" dirty="0"/>
              <a:t> Temas de debate para enfermedades infecciosas como </a:t>
            </a:r>
            <a:r>
              <a:rPr lang="es-ES" sz="2200" dirty="0"/>
              <a:t>la COVID</a:t>
            </a:r>
            <a:r>
              <a:rPr lang="es-x-int-SDL" sz="2200" dirty="0"/>
              <a:t>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5979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¿Cuáles son los hechos conocidos, los desconocidos y las evaluaciones?</a:t>
            </a:r>
          </a:p>
          <a:p>
            <a:pPr>
              <a:buClr>
                <a:srgbClr val="006A71"/>
              </a:buClr>
            </a:pPr>
            <a:r>
              <a:rPr lang="es-x-int-SDL"/>
              <a:t>¿Cómo se detectó la enfermedad? ¿La información ha sido validada?</a:t>
            </a:r>
          </a:p>
          <a:p>
            <a:pPr>
              <a:buClr>
                <a:srgbClr val="006A71"/>
              </a:buClr>
            </a:pPr>
            <a:r>
              <a:rPr lang="es-x-int-SDL"/>
              <a:t>¿Dónde se ubicó el brote y/o qué áreas está afectando? </a:t>
            </a:r>
          </a:p>
          <a:p>
            <a:pPr>
              <a:buClr>
                <a:srgbClr val="006A71"/>
              </a:buClr>
            </a:pPr>
            <a:r>
              <a:rPr lang="es-x-int-SDL"/>
              <a:t>¿Hay muertes, casos graves que requieran internación u otros impactos urgentes?</a:t>
            </a:r>
          </a:p>
          <a:p>
            <a:pPr>
              <a:buClr>
                <a:srgbClr val="006A71"/>
              </a:buClr>
            </a:pPr>
            <a:r>
              <a:rPr lang="es-x-int-SDL"/>
              <a:t>¿Cuáles son los síntomas más comunes, los menos comunes y los más graves?</a:t>
            </a:r>
          </a:p>
          <a:p>
            <a:pPr>
              <a:buClr>
                <a:srgbClr val="006A71"/>
              </a:buClr>
            </a:pPr>
            <a:r>
              <a:rPr lang="es-x-int-SDL"/>
              <a:t>¿Qué medidas se han tomado?  ¿Qué medidas deben tomarse?</a:t>
            </a:r>
          </a:p>
          <a:p>
            <a:pPr>
              <a:buClr>
                <a:srgbClr val="006A71"/>
              </a:buClr>
            </a:pPr>
            <a:r>
              <a:rPr lang="es-x-int-SDL"/>
              <a:t>¿Los medios nacionales o locales están al tanto de la amenaza?  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99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sz="2400" dirty="0"/>
              <a:t>Proceso del equipo de evaluación preliminar:</a:t>
            </a:r>
            <a:br>
              <a:rPr lang="es-x-int-SDL" sz="2400" dirty="0"/>
            </a:br>
            <a:r>
              <a:rPr lang="es-x-int-SDL" sz="2000" dirty="0"/>
              <a:t>Temas de debate para enfermedades infecciosas como </a:t>
            </a:r>
            <a:r>
              <a:rPr lang="es-ES" sz="2000" dirty="0"/>
              <a:t>la COVID</a:t>
            </a:r>
            <a:r>
              <a:rPr lang="es-x-int-SDL" sz="2000" dirty="0"/>
              <a:t>-19 </a:t>
            </a:r>
            <a:r>
              <a:rPr lang="es-x-int-SDL" sz="1800" i="1" dirty="0"/>
              <a:t>(cont</a:t>
            </a:r>
            <a:r>
              <a:rPr lang="es-AR" sz="1800" i="1" dirty="0"/>
              <a:t>.</a:t>
            </a:r>
            <a:r>
              <a:rPr lang="es-x-int-SDL" sz="1800" i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¿Las autoridades y/o la comunidad internacional poseen información que pueda contribuir a la evaluación? </a:t>
            </a:r>
          </a:p>
          <a:p>
            <a:pPr>
              <a:buClr>
                <a:srgbClr val="006A71"/>
              </a:buClr>
            </a:pPr>
            <a:r>
              <a:rPr lang="es-x-int-SDL"/>
              <a:t>¿Existen necesidades de información o inteligencia crítica pendientes? </a:t>
            </a:r>
          </a:p>
          <a:p>
            <a:pPr>
              <a:buClr>
                <a:srgbClr val="006A71"/>
              </a:buClr>
            </a:pPr>
            <a:r>
              <a:rPr lang="es-x-int-SDL"/>
              <a:t>¿El público debería ser notificado? </a:t>
            </a:r>
          </a:p>
          <a:p>
            <a:pPr>
              <a:buClr>
                <a:srgbClr val="006A71"/>
              </a:buClr>
            </a:pPr>
            <a:r>
              <a:rPr lang="es-x-int-SDL"/>
              <a:t>¿Las autoridades internacionales deberían ser notificadas?  </a:t>
            </a:r>
          </a:p>
          <a:p>
            <a:pPr>
              <a:buClr>
                <a:srgbClr val="006A71"/>
              </a:buClr>
            </a:pPr>
            <a:r>
              <a:rPr lang="es-x-int-SDL"/>
              <a:t>¿Cuándo se debería presentar un resumen ante los líderes y quién debería hacerlo? </a:t>
            </a:r>
          </a:p>
          <a:p>
            <a:pPr>
              <a:buClr>
                <a:srgbClr val="006A71"/>
              </a:buClr>
            </a:pPr>
            <a:r>
              <a:rPr lang="es-x-int-SDL"/>
              <a:t>Información sobre reuniones futuras y pasos a seguir.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21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EED69-1140-472C-A4CE-95899EB62831}">
  <ds:schemaRefs>
    <ds:schemaRef ds:uri="http://purl.org/dc/dcmitype/"/>
    <ds:schemaRef ds:uri="cd03f174-a395-49eb-8ee9-8d943e22f40d"/>
    <ds:schemaRef ds:uri="52ff0146-47b4-4d51-8c1c-03266fcd63a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CD4366D-D487-48A0-9C97-35B56DDC0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5044</TotalTime>
  <Words>2121</Words>
  <Application>Microsoft Office PowerPoint</Application>
  <PresentationFormat>Presentación en pantalla (16:9)</PresentationFormat>
  <Paragraphs>182</Paragraphs>
  <Slides>26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Courier New</vt:lpstr>
      <vt:lpstr>Arial</vt:lpstr>
      <vt:lpstr>Myriad Web Pro</vt:lpstr>
      <vt:lpstr>Wingdings</vt:lpstr>
      <vt:lpstr>Calibri</vt:lpstr>
      <vt:lpstr>Master</vt:lpstr>
      <vt:lpstr>Activación del Centro de Operaciones en Emergencia:  Consideraciones ante la COVID-19</vt:lpstr>
      <vt:lpstr>Objetivos</vt:lpstr>
      <vt:lpstr>Activación del EOC</vt:lpstr>
      <vt:lpstr>Proceso de activación del EOC</vt:lpstr>
      <vt:lpstr>Equipo de evaluación preliminar </vt:lpstr>
      <vt:lpstr>Proceso del equipo de evaluación preliminar</vt:lpstr>
      <vt:lpstr>Proceso del equipo de evaluación preliminar: Objetivos </vt:lpstr>
      <vt:lpstr>Proceso del equipo de evaluación preliminar:  Temas de debate para enfermedades infecciosas como la COVID-19</vt:lpstr>
      <vt:lpstr>Proceso del equipo de evaluación preliminar: Temas de debate para enfermedades infecciosas como la COVID-19 (cont.)</vt:lpstr>
      <vt:lpstr>Criterios de activación</vt:lpstr>
      <vt:lpstr>Proceso del equipo de evaluación preliminar (PAT)</vt:lpstr>
      <vt:lpstr>Modos de activación del EOC</vt:lpstr>
      <vt:lpstr>Modos de activación del EOC</vt:lpstr>
      <vt:lpstr>Modos de activación del EOC</vt:lpstr>
      <vt:lpstr>Modo observación</vt:lpstr>
      <vt:lpstr>Modo alerta</vt:lpstr>
      <vt:lpstr>Modo respuesta</vt:lpstr>
      <vt:lpstr>Modo respuesta e IMS</vt:lpstr>
      <vt:lpstr>Niveles de activación del EOC</vt:lpstr>
      <vt:lpstr>Niveles de activación del EOC</vt:lpstr>
      <vt:lpstr>Niveles de activación del EOC</vt:lpstr>
      <vt:lpstr>Niveles de activación del EOC – Nivel III</vt:lpstr>
      <vt:lpstr>Niveles de activación del EOC – Nivel II</vt:lpstr>
      <vt:lpstr>Niveles de activación del EOC – Nivel I</vt:lpstr>
      <vt:lpstr>Referencias</vt:lpstr>
      <vt:lpstr>Presentación de PowerPoint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Gabriela</cp:lastModifiedBy>
  <cp:revision>358</cp:revision>
  <dcterms:created xsi:type="dcterms:W3CDTF">2011-03-17T17:43:16Z</dcterms:created>
  <dcterms:modified xsi:type="dcterms:W3CDTF">2020-10-07T14:50:19Z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