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2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0615" r="19752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14325" y="0"/>
            <a:ext cx="8829676" cy="89557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None/>
              <a:defRPr sz="2000" b="1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rgbClr val="2D2D2D"/>
              </a:buClr>
              <a:buSzPts val="1800"/>
              <a:buNone/>
              <a:defRPr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Calibri"/>
              <a:buNone/>
            </a:pPr>
            <a:r>
              <a:rPr lang="es-ES" sz="2000" b="1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cdc.gov/coronavirus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9" name="Google Shape;19;p2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65" y="3841750"/>
            <a:ext cx="86953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Para obtener más información, contacte con CDC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121" name="Google Shape;121;p11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 l="20615" r="19752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">
  <p:cSld name="DATA SLID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34" name="Google Shape;34;p3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" name="Google Shape;37;p3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or_background">
  <p:cSld name="1_color_background">
    <p:bg>
      <p:bgPr>
        <a:solidFill>
          <a:srgbClr val="006A7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4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OSING">
  <p:cSld name="1_CLOSING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Para obtener más información, contacte con CDC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5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49" name="Google Shape;49;p5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7" name="Google Shape;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5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67" name="Google Shape;67;p6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">
  <p:cSld name="1_DATA SLIDE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79" name="Google Shape;79;p7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 2 column">
  <p:cSld name="DATA SLIDE 2 column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8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92" name="Google Shape;92;p8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8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8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 2 column">
  <p:cSld name="1_DATA SLIDE 2 column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07" name="Google Shape;107;p9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lor_background">
  <p:cSld name="2_color_background">
    <p:bg>
      <p:bgPr>
        <a:solidFill>
          <a:srgbClr val="006A7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0" descr="A picture containing foo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D2D2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D2D2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ihr/publications/9789241565134_eng/en/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40wg.ang.af.mil/News/Photos/igphoto/200228543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Funcionamiento de un Centro de Operaciones en Emergencia: consideraciones de la COVID-19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vigilancia y equipo de vigilancia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775504" y="1158875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Durante el modo de vigilancia, el equipo de vigilancia se encarga de hacer seguimiento a las posibles emergencias de salud pública e informar a las autoridades competentes de cualquier amenaza significativa a la seguridad de la población.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equipo de vigilancia está integrado por los miembros del personal del COE que ejecutan las actividades asociadas con el modo de vigilancia. </a:t>
            </a:r>
            <a:endParaRPr/>
          </a:p>
        </p:txBody>
      </p:sp>
      <p:pic>
        <p:nvPicPr>
          <p:cNvPr id="225" name="Google Shape;225;p21" descr="A person standing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575" y="3134275"/>
            <a:ext cx="2487574" cy="16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vigilancia y equipo de vigilancia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821803" y="1158875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En el equipo de vigilancia hay dos posiciones principales: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Funcionario de servicio: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Actúa como líder del equipo de vigilancia.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Especialistas en comunicaciones de emergencia o funcionarios de vigilancia: 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Son los principales operadores comunicacionales del COE, ya sea vía telefónica o vía electrónica. 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457200" y="181486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Actividades en el modo de vigilancia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752352" y="871071"/>
            <a:ext cx="76392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marR="0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Char char="▪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Las principales actividades que se llevarán a cabo durante el modo de vigilancia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vigilancia de cualquier amenaza a la salud pública nacional o mundial.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mantenimiento de un registro diario de los eventos más importantes.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seguimiento de los informes y correos electrónico del CEO, reenviando la información pertinente a las autoridades correspondientes.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Proporcionar apoyo y responder a las solicitudes de información de conformidad con los protocolos establecidos y los procedimientos operativos estándar.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8" marR="0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2D2D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alerta</a:t>
            </a: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766042" y="1158875"/>
            <a:ext cx="7611915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modo de alerta mantiene una postura similar a la del modo de vigilancia, pero con un mayor nivel de conocimiento y atención a un evento emergente específico.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Corresponde a la fase de activación </a:t>
            </a:r>
            <a:r>
              <a:rPr lang="es-ES" sz="1800"/>
              <a:t>temprana 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s-ES" sz="1800" b="0" i="1" u="none" strike="noStrike">
                <a:latin typeface="Calibri"/>
                <a:ea typeface="Calibri"/>
                <a:cs typeface="Calibri"/>
                <a:sym typeface="Calibri"/>
              </a:rPr>
              <a:t>stand up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" o "</a:t>
            </a:r>
            <a:r>
              <a:rPr lang="es-ES" sz="1800" b="0" i="1" u="none" strike="noStrike">
                <a:latin typeface="Calibri"/>
                <a:ea typeface="Calibri"/>
                <a:cs typeface="Calibri"/>
                <a:sym typeface="Calibri"/>
              </a:rPr>
              <a:t>standby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". </a:t>
            </a:r>
            <a:endParaRPr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Las jurisdicciones sin casos confirmados de la COVID-19 podrían considerar mantener la preparación en modo de alerta, dada la escala global de transmisión.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139277" y="2595057"/>
            <a:ext cx="3221100" cy="1325100"/>
          </a:xfrm>
          <a:prstGeom prst="homePlate">
            <a:avLst>
              <a:gd name="adj" fmla="val 50000"/>
            </a:avLst>
          </a:prstGeom>
          <a:solidFill>
            <a:srgbClr val="F0A82C"/>
          </a:solidFill>
          <a:ln w="25400" cap="flat" cmpd="sng">
            <a:solidFill>
              <a:srgbClr val="F0A8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alerta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alerta</a:t>
            </a:r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746566" y="1163042"/>
            <a:ext cx="7940233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17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modo de alerta da lugar a: 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La planificación de eventos específicos y la movilización inicial de recursos. </a:t>
            </a:r>
            <a:endParaRPr sz="1800"/>
          </a:p>
          <a:p>
            <a:pPr marL="1143000" lvl="2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Es decir, el despliegue de EPP en los sitios prioritarios; la capacitación de los trabajadores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inicio de los procedimientos preparatorios para la activación del Sistema de Gestión de Incidentes (SGI)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Un mayor contacto con los organismos externos y el despliegue del personal para apoyar las operaciones diarias.</a:t>
            </a:r>
            <a:endParaRPr sz="1800"/>
          </a:p>
          <a:p>
            <a:pPr marL="1143000" lvl="2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entrenamiento de actualización </a:t>
            </a:r>
            <a:r>
              <a:rPr lang="es-ES" sz="1800"/>
              <a:t>"j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usto a tiempo"</a:t>
            </a:r>
            <a:endParaRPr sz="1800"/>
          </a:p>
          <a:p>
            <a:pPr marL="1143000" lvl="2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entrenamiento específico para la COVID-19</a:t>
            </a:r>
            <a:endParaRPr sz="1800"/>
          </a:p>
        </p:txBody>
      </p:sp>
      <p:pic>
        <p:nvPicPr>
          <p:cNvPr id="255" name="Google Shape;255;p25" descr="A group of people sitting at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650" y="3518700"/>
            <a:ext cx="1858675" cy="12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766042" y="1158875"/>
            <a:ext cx="7637178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modo de respuesta se refiere a las actividades necesarias para hacer frente al incidente o la emergencia.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Corresponde a la activación completa del COE, incluyendo el SGI.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3127702" y="2425009"/>
            <a:ext cx="3221100" cy="132510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respuesta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</a:t>
            </a:r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SGI proporciona una estructura organizada temporal que apoya la respuesta al incidente.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término "Respuesta del SGI" puede ser usado para referirse al modo de respuesta.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transición a una respuesta del SGI requiere el establecimiento de lo siguiente: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Un punto central para el manejo de la información.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Canales de comunicación regulares para coordinar con otros organismos gubernamentales la respuesta y la ejecución de posibles misiones.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(</a:t>
            </a:r>
            <a:r>
              <a:rPr lang="es-ES" sz="2000" b="1" i="0" u="none" strike="noStrike">
                <a:latin typeface="Calibri"/>
                <a:ea typeface="Calibri"/>
                <a:cs typeface="Calibri"/>
                <a:sym typeface="Calibri"/>
              </a:rPr>
              <a:t>continuación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Un método interno estandarizado de presentación de informes para realizar notificaciones y coordinar la información y los recursos con el </a:t>
            </a:r>
            <a:r>
              <a:rPr lang="es-ES"/>
              <a:t>d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epartamento/</a:t>
            </a:r>
            <a:r>
              <a:rPr lang="es-ES"/>
              <a:t>m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inisterio principal.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 común definir diferentes "niveles" de respuesta dentro del modo de respuesta, reconociendo que diferentes tipos de incidentes requerirán diferentes escalas de respuesta.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Durante la respuesta, el COE sirve como centro de atención de incidentes de salud pública para: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Coordinar y apoyar al personal (</a:t>
            </a:r>
            <a:r>
              <a:rPr lang="es-ES"/>
              <a:t>g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estión)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Operaciones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Logística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Finanzas y Administración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respuesta: personal de gestión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El personal de gestión es responsable del funcionamiento general del COE y de la coordinación de las actividades de respuesta. A menudo, incluye: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Las comunicaciones públicas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El enlace con los organismos de cooperación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Informar sobre la situación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La movilización de recursos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Entre los cargos esenciales se encuentran el de Gestor de las Instalaciones del COE y 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de </a:t>
            </a: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Funcionario de Información Pública. </a:t>
            </a: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Esta presentación tiene como finalidad: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Analizar cómo funciona un COE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Explicar los modos y niveles de activación de un COE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Definir las actividades del COE durante la activación, haciendo hincapié en el contexto de la respuesta a la COVID-19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– </a:t>
            </a:r>
            <a:r>
              <a:rPr lang="es-ES"/>
              <a:t>P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lanificación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Sección de Planificación se encarga de la planificación </a:t>
            </a:r>
            <a:r>
              <a:rPr lang="es-ES" sz="1900" b="0" i="1" u="none" strike="noStrike">
                <a:latin typeface="Calibri"/>
                <a:ea typeface="Calibri"/>
                <a:cs typeface="Calibri"/>
                <a:sym typeface="Calibri"/>
              </a:rPr>
              <a:t>in situ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y fuera del sitio para apoyar el COE.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1" u="none" strike="noStrike">
                <a:latin typeface="Calibri"/>
                <a:ea typeface="Calibri"/>
                <a:cs typeface="Calibri"/>
                <a:sym typeface="Calibri"/>
              </a:rPr>
              <a:t>In situ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se refiere a la asignación de los recursos disponibles (humanos y materiales) para lograr el mejor resultado posible.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Fuera del sitio se refiere a las actividades para cont</a:t>
            </a:r>
            <a:r>
              <a:rPr lang="es-ES" sz="1900"/>
              <a:t>rolar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el evento, como </a:t>
            </a:r>
            <a:r>
              <a:rPr lang="es-ES" sz="1900"/>
              <a:t>la planeación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y el despliegue de recursos.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Otras responsabilidades de planificación incluyen: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recopilación y el procesamiento de datos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Las comunicaciones operacionales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previsión de acontecimientos futuros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– </a:t>
            </a:r>
            <a:r>
              <a:rPr lang="es-ES"/>
              <a:t>O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peraciones</a:t>
            </a: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694481" y="994282"/>
            <a:ext cx="7639291" cy="34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sección de operaciones se encarga de la coordinación, el uso de los recursos y el aspecto técnico de las operaciones de respuesta a la emergencia de salud pública.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Las operaciones pueden incluir las siguientes actividades de respuesta: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Protocolo de intervención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Rastreo de contactos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Vigilancia de la enfermedad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Recopilación de datos epidemiológicos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Asistencia a la comunidad y manejo de casos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Intervenciones de salud pública  </a:t>
            </a:r>
            <a:endParaRPr/>
          </a:p>
          <a:p>
            <a:pPr marL="742950" lvl="1" indent="-1619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None/>
            </a:pPr>
            <a:endParaRPr sz="195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– </a:t>
            </a:r>
            <a:r>
              <a:rPr lang="es-ES"/>
              <a:t>L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694481" y="994282"/>
            <a:ext cx="7639291" cy="34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logística se encarga de los recursos tácticos y operacionales necesarios para dar respuesta a la emergencia de salud pública.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Esto puede incluir: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Instalaciones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Personal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Equipo (EPP, equipo médico, reactivos de pruebas, etc.)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Servicios (apoyo a los servicios de emergencia, seguridad, transporte de pacientes, etc.)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 - Finanzas y Administración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694481" y="994282"/>
            <a:ext cx="7639291" cy="34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sección de finanzas y administración supervisa todas las tareas financieras y administrativas que facilitan la respuesta a la emergencia.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Algunas de estas actividades deberían incluir: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elaboración y la supervisión de los presupuestos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Gestión del flujo de caja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Seguimiento de los costos de los recursos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Preparación de registros administrativos y contratos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 b="1" i="0" u="none" strike="noStrike">
                <a:latin typeface="Calibri"/>
                <a:ea typeface="Calibri"/>
                <a:cs typeface="Calibri"/>
                <a:sym typeface="Calibri"/>
              </a:rPr>
              <a:t>Niveles de respuesta del COE</a:t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de respuesta del COE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nivel de respuesta de un COE (también denominado a veces "nivel operacional") cambiará en el curso de su ejecución, lo que dará lugar a la desactivación del COE o a un cambio en el nivel de respuesta.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La transición de un nivel de activación del COE a otro se basa en el nivel de esfuerzo requerido (aumento o disminución) para controlar eficazmente el riesgo para la salud pública. 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Los niveles de respuesta deben definirse en función del alcance, la misión y los recursos disponibles del COE. </a:t>
            </a:r>
            <a:endParaRPr/>
          </a:p>
        </p:txBody>
      </p:sp>
      <p:pic>
        <p:nvPicPr>
          <p:cNvPr id="333" name="Google Shape;333;p36" descr="A group of people sitting at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520"/>
          <a:stretch/>
        </p:blipFill>
        <p:spPr>
          <a:xfrm>
            <a:off x="5632704" y="3355740"/>
            <a:ext cx="2777153" cy="159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 descr="A room with a desk and chai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9374" y="3567974"/>
            <a:ext cx="1957700" cy="13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operativos del COE - Nivel III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457200" y="1077853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Nivel III - El nivel más bajo de activación.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personal del COE puede ayudar en la respuesta</a:t>
            </a:r>
            <a:r>
              <a:rPr lang="es-ES" sz="1900"/>
              <a:t>;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pero esta tarea está, en gran medida, a cargo de expertos en la materia del </a:t>
            </a:r>
            <a:r>
              <a:rPr lang="es-ES" sz="1900"/>
              <a:t>m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inisterio o de los organismos de salud.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COE debería continuar la vigilancia de la situación en tiempo real.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En el caso de la COVID-19, estas actividades podrían incluir: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recopilación y el análisis en tiempo real de los datos de los casos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Continuar con el flujo de información previo al evento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•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Informes diarios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•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Desarrollar un sistema de mensajes de alerta e informes de seguimiento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None/>
            </a:pPr>
            <a:endParaRPr sz="195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/>
        </p:nvSpPr>
        <p:spPr>
          <a:xfrm>
            <a:off x="528500" y="2089001"/>
            <a:ext cx="84072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Actividades realizadas durante el Nivel III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Detección y vigilancia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Rastreo de contactos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Análisis epidemiológico y de laboratorio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Monitoreo del punto de entrada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Advertencia pública y aplicación de medidas de protección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Equipo de protección para los socorristas y los proveedores de atención médica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Tratamiento farmacológico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rgbClr val="2D2D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operativos del COE - Nivel II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body" idx="1"/>
          </p:nvPr>
        </p:nvSpPr>
        <p:spPr>
          <a:xfrm>
            <a:off x="492850" y="900902"/>
            <a:ext cx="81582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Nivel II - Activación ampliada</a:t>
            </a:r>
            <a:endParaRPr sz="1900"/>
          </a:p>
          <a:p>
            <a:pPr marL="74295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Involucra un mayor número de empleados del COE, trabajando junto a expertos del </a:t>
            </a:r>
            <a:r>
              <a:rPr lang="es-ES" sz="1800"/>
              <a:t>m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inisterio y de las agencias de salud</a:t>
            </a:r>
            <a:endParaRPr sz="1900"/>
          </a:p>
          <a:p>
            <a:pPr marL="230186" lvl="0" indent="-223836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En el caso de la COVID-19, estas actividades podrían inclui</a:t>
            </a:r>
            <a:r>
              <a:rPr lang="es-ES" sz="1800"/>
              <a:t>r:</a:t>
            </a:r>
            <a:endParaRPr sz="195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operativos del COE - Nivel I</a:t>
            </a: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457200" y="1082069"/>
            <a:ext cx="85725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Nivel I - Activación completa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nivel I se reserva para las respuestas de mayor escala a amenazas de gran magnitud.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En el caso de la COVID-19, estas actividades podrían incluir: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Todas las actividades realizadas durante el Nivel III y el Nivel II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dotación de personal que trabajen 24 horas al día</a:t>
            </a:r>
            <a:r>
              <a:rPr lang="es-ES" sz="1900"/>
              <a:t> y 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7 días a la semana </a:t>
            </a:r>
            <a:r>
              <a:rPr lang="es-ES" sz="1900"/>
              <a:t>para el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COE, o el establecimiento de emplazamientos adicionales del COE sobre el terreno para coordinar esfuerzos específicos.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Despliegue de recursos y unidades especializadas para gestionar la respuesta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Coordinación transfronteriza o regional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Profilaxis farmacéutica masiva o vacunación, cuando sea apropiado y esté disponible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363" name="Google Shape;363;p40"/>
          <p:cNvSpPr txBox="1">
            <a:spLocks noGrp="1"/>
          </p:cNvSpPr>
          <p:nvPr>
            <p:ph type="body" idx="1"/>
          </p:nvPr>
        </p:nvSpPr>
        <p:spPr>
          <a:xfrm>
            <a:off x="681325" y="83815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FEMA Emergency Management Institute (25 de junio del 2018) </a:t>
            </a:r>
            <a:r>
              <a:rPr lang="es-ES" sz="2000" b="0" i="1" u="none" strike="noStrike">
                <a:latin typeface="Calibri"/>
                <a:ea typeface="Calibri"/>
                <a:cs typeface="Calibri"/>
                <a:sym typeface="Calibri"/>
              </a:rPr>
              <a:t>IS-700.B: An Introduction to the National Incident Management System. 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Tomado de: </a:t>
            </a:r>
            <a:r>
              <a:rPr lang="es-ES" sz="20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https://emilms.fema.gov/IS0700b/curriculum/1.html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WHO (2018) </a:t>
            </a:r>
            <a:r>
              <a:rPr lang="es-ES" sz="2000" b="0" i="1" u="none" strike="noStrike">
                <a:latin typeface="Calibri"/>
                <a:ea typeface="Calibri"/>
                <a:cs typeface="Calibri"/>
                <a:sym typeface="Calibri"/>
              </a:rPr>
              <a:t>Handbook for Developing a Public Health Emergency Operations Centre. 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Tomado de</a:t>
            </a:r>
            <a:r>
              <a:rPr lang="es-ES"/>
              <a:t>: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https://apps.who.int/iris/bitstream/handle/10665/277191/9789241515122-eng.pdf?sequence=1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WHO (2015) </a:t>
            </a:r>
            <a:r>
              <a:rPr lang="es-ES" sz="2000" b="0" i="1" u="none" strike="noStrike">
                <a:latin typeface="Calibri"/>
                <a:ea typeface="Calibri"/>
                <a:cs typeface="Calibri"/>
                <a:sym typeface="Calibri"/>
              </a:rPr>
              <a:t>Framework for Public Health Emergency Operations Centres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0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https://www.who.int/ihr/publications/9789241565134_eng/en/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Todas las fotos se obtuvieron de la Biblioteca de Imágenes de Salud Pública de los CDC (consultado en mayo de 2020): </a:t>
            </a:r>
            <a:r>
              <a:rPr lang="es-ES" sz="20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https://phil.cdc.gov/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Activación del COE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activación de un COE contribuye con la coordinación, la ejecución, la preparación y las actividades de respuesta para una emergencia de salud pública.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Un COE se activa en función de las necesidades que surjan de una emergencia de salud pública.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Las actividades del COE variarán según el modo y el nivel de activación, así como el tipo de amenaza o emergencia que se esté atendiendo.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Los detalles adicionales sobre el proceso de activación de un COE se proporcionan en la sección "Cómo activar nuestro COE".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r>
              <a:rPr lang="es-E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Aspecto operacional del COE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aspecto operacional de un COE depende del estado actual de la emergencia de salud pública.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evaluación de la amenaza y de dónde recae en términos de los modos de activación del COE ayudan a determinar la estructura de niveles necesaria para atender la emergencia.</a:t>
            </a:r>
            <a:endParaRPr sz="195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pic>
        <p:nvPicPr>
          <p:cNvPr id="160" name="Google Shape;160;p15" descr="A person sitting at a des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3969" y="2688258"/>
            <a:ext cx="3554812" cy="23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Modos y niveles de activación de un COE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57200" y="895575"/>
            <a:ext cx="8158200" cy="3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Los modos y niveles de activación de un COE definen los pasos a seguir y las medidas a tomar para hacer frente a una amenaza para la salud pública (p. ej., la COVID-19).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pic>
        <p:nvPicPr>
          <p:cNvPr id="168" name="Google Shape;168;p1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2246" t="18925" r="12604" b="16104"/>
          <a:stretch/>
        </p:blipFill>
        <p:spPr>
          <a:xfrm>
            <a:off x="2150806" y="1884059"/>
            <a:ext cx="4842387" cy="261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3707275" y="3800475"/>
            <a:ext cx="759900" cy="34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Vigilancia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856775" y="3504000"/>
            <a:ext cx="759900" cy="346500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967300" y="3328675"/>
            <a:ext cx="759900" cy="34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Respuesta</a:t>
            </a:r>
            <a:endParaRPr sz="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707275" y="1715900"/>
            <a:ext cx="28446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Aumenta la importancia del evento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518825" y="2225175"/>
            <a:ext cx="7599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rPr>
              <a:t>Nivel I</a:t>
            </a:r>
            <a:endParaRPr sz="1400" b="0" i="0" u="none" strike="noStrike" cap="none">
              <a:solidFill>
                <a:srgbClr val="005D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518825" y="2834775"/>
            <a:ext cx="7599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II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518825" y="3520575"/>
            <a:ext cx="7599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III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914850" y="4055275"/>
            <a:ext cx="16560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Actividades habituales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1914850" y="4131475"/>
            <a:ext cx="16560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05984"/>
                </a:solidFill>
                <a:latin typeface="Calibri"/>
                <a:ea typeface="Calibri"/>
                <a:cs typeface="Calibri"/>
                <a:sym typeface="Calibri"/>
              </a:rPr>
              <a:t>Actividades habituales</a:t>
            </a:r>
            <a:endParaRPr sz="1200" b="0" i="0" u="none" strike="noStrike" cap="none">
              <a:solidFill>
                <a:srgbClr val="0059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884475" y="4325575"/>
            <a:ext cx="25911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 información crucial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647050" y="2084375"/>
            <a:ext cx="10011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Activación de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vigilancia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637650" y="2084375"/>
            <a:ext cx="11544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Activación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5780650" y="2084375"/>
            <a:ext cx="1154400" cy="2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Activación total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 rot="-5400000">
            <a:off x="2448250" y="3064675"/>
            <a:ext cx="19287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Incrementos de personal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 rot="-917963">
            <a:off x="3807594" y="2745416"/>
            <a:ext cx="2452413" cy="185077"/>
          </a:xfrm>
          <a:prstGeom prst="rect">
            <a:avLst/>
          </a:prstGeom>
          <a:gradFill>
            <a:gsLst>
              <a:gs pos="0">
                <a:srgbClr val="CD5135"/>
              </a:gs>
              <a:gs pos="100000">
                <a:srgbClr val="622A1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Conocimiento/respuesta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Preservar la salud del personal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285750" y="754819"/>
            <a:ext cx="85725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700"/>
              <a:buChar char="▪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Para llevar a cabo las operaciones de forma efectiva, el personal del COE debe mantenerse sano.</a:t>
            </a:r>
            <a:endParaRPr sz="1900" dirty="0"/>
          </a:p>
          <a:p>
            <a:pPr marL="230188" lvl="0" indent="-22383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▪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Los COE pueden tomar medidas preventivas contra la propagación de la COVID-19 y otras enfermedades a través de la activación de los distintos modos de operación. Dependiendo del riesgo local y de la orientación sanitaria, los COE pueden: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Limitar el número de trabajadores en el centro de </a:t>
            </a:r>
            <a:endParaRPr sz="17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operaciones (algunos trabajan desde su casa)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Requerir distancia entre los que asistan al COE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Realizar pruebas y cuestionarios a los que ingresan al COE </a:t>
            </a:r>
            <a:endParaRPr sz="17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para detectar síntomas (p. ej., controles de temperatura, listas </a:t>
            </a:r>
            <a:endParaRPr sz="17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de control, etc.)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Solicitar a los empleados enfermos que se queden en casa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Requerir el uso de mascarillas u otras cubiertas para la cara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Limpiar los puestos de trabajo y la oficina a menudo</a:t>
            </a:r>
            <a:endParaRPr sz="19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</p:txBody>
      </p:sp>
      <p:pic>
        <p:nvPicPr>
          <p:cNvPr id="191" name="Google Shape;191;p17" descr="A group of people standing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7625" y="2303125"/>
            <a:ext cx="2043974" cy="1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6947625" y="3775800"/>
            <a:ext cx="21966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John Rohrer/Guardia Nacional de la Fuerza Aérea de los EE. UU.</a:t>
            </a:r>
            <a:r>
              <a:rPr lang="es-ES" sz="11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 9 de Abril de 2020. COE de Denver, Colorado, EE. UU.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 b="1" i="0" u="none" strike="noStrike">
                <a:latin typeface="Calibri"/>
                <a:ea typeface="Calibri"/>
                <a:cs typeface="Calibri"/>
                <a:sym typeface="Calibri"/>
              </a:rPr>
              <a:t>Modos de activación del COE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</a:pPr>
            <a:r>
              <a:rPr lang="es-ES" sz="20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Vigilancia</a:t>
            </a:r>
            <a:endParaRPr sz="2000" b="1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5465801" y="2210100"/>
            <a:ext cx="3507900" cy="132510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Modo de Respuesta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934058" y="2210105"/>
            <a:ext cx="3221100" cy="1325100"/>
          </a:xfrm>
          <a:prstGeom prst="homePlate">
            <a:avLst>
              <a:gd name="adj" fmla="val 50000"/>
            </a:avLst>
          </a:prstGeom>
          <a:solidFill>
            <a:srgbClr val="F0A82C"/>
          </a:solidFill>
          <a:ln w="25400" cap="flat" cmpd="sng">
            <a:solidFill>
              <a:srgbClr val="F0A8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Modo de Alerta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57200" y="2210105"/>
            <a:ext cx="3221012" cy="1325237"/>
          </a:xfrm>
          <a:prstGeom prst="homePlate">
            <a:avLst>
              <a:gd name="adj" fmla="val 50000"/>
            </a:avLst>
          </a:prstGeom>
          <a:solidFill>
            <a:srgbClr val="55BF8B"/>
          </a:solidFill>
          <a:ln w="25400" cap="flat" cmpd="sng">
            <a:solidFill>
              <a:srgbClr val="55B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Vigilancia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1"/>
          </p:nvPr>
        </p:nvSpPr>
        <p:spPr>
          <a:xfrm>
            <a:off x="484238" y="1116451"/>
            <a:ext cx="81207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Al momento de poner en marcha un COE, se implementa un modo de activación</a:t>
            </a:r>
            <a:r>
              <a:rPr lang="es-ES"/>
              <a:t> o de operaciones 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basado en los requerimientos de la emergencia de salud pública del momento. 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Modos de activación del COE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vigilancia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766042" y="1012571"/>
            <a:ext cx="7637178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Un programa integral de </a:t>
            </a:r>
            <a:r>
              <a:rPr lang="es-ES" sz="1800" dirty="0"/>
              <a:t>gestión</a:t>
            </a: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 de emergencias implica la supervisión constante de los posibles peligros y amenazas a la salud pública.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Si la vigilancia se lleva a cabo a través del COE, el modo de vigilancia se alinea con las operaciones del día a día. </a:t>
            </a: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La vigilancia también puede realizarse a través de los sistemas nacionales o municipales de vigilancia rutinaria y basada en eventos. </a:t>
            </a:r>
            <a:endParaRPr dirty="0"/>
          </a:p>
        </p:txBody>
      </p:sp>
      <p:sp>
        <p:nvSpPr>
          <p:cNvPr id="217" name="Google Shape;217;p20"/>
          <p:cNvSpPr/>
          <p:nvPr/>
        </p:nvSpPr>
        <p:spPr>
          <a:xfrm>
            <a:off x="3162427" y="2297284"/>
            <a:ext cx="3221012" cy="1325237"/>
          </a:xfrm>
          <a:prstGeom prst="homePlate">
            <a:avLst>
              <a:gd name="adj" fmla="val 50000"/>
            </a:avLst>
          </a:prstGeom>
          <a:solidFill>
            <a:srgbClr val="55BF8B"/>
          </a:solidFill>
          <a:ln w="25400" cap="flat" cmpd="sng">
            <a:solidFill>
              <a:srgbClr val="55B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vigilancia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55BF8B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2131</Words>
  <Application>Microsoft Office PowerPoint</Application>
  <PresentationFormat>Presentación en pantalla (16:9)</PresentationFormat>
  <Paragraphs>227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Calibri</vt:lpstr>
      <vt:lpstr>Open Sans</vt:lpstr>
      <vt:lpstr>Arial</vt:lpstr>
      <vt:lpstr>Noto Sans Symbols</vt:lpstr>
      <vt:lpstr>Courier New</vt:lpstr>
      <vt:lpstr>Master</vt:lpstr>
      <vt:lpstr>Funcionamiento de un Centro de Operaciones en Emergencia: consideraciones de la COVID-19</vt:lpstr>
      <vt:lpstr>Objetivos</vt:lpstr>
      <vt:lpstr>Activación del COE</vt:lpstr>
      <vt:lpstr>Aspecto operacional del COE</vt:lpstr>
      <vt:lpstr>Modos y niveles de activación de un COE</vt:lpstr>
      <vt:lpstr>Preservar la salud del personal</vt:lpstr>
      <vt:lpstr>Modos de activación del COE</vt:lpstr>
      <vt:lpstr>Modos de activación del COE</vt:lpstr>
      <vt:lpstr>Modo de vigilancia</vt:lpstr>
      <vt:lpstr>Modo de vigilancia y equipo de vigilancia</vt:lpstr>
      <vt:lpstr>Modo de vigilancia y equipo de vigilancia</vt:lpstr>
      <vt:lpstr>Actividades en el modo de vigilancia</vt:lpstr>
      <vt:lpstr>Modo de alerta</vt:lpstr>
      <vt:lpstr>Modo de alerta</vt:lpstr>
      <vt:lpstr>Modo de respuesta</vt:lpstr>
      <vt:lpstr>Modo de respuesta</vt:lpstr>
      <vt:lpstr>Modo de respuesta (continuación) </vt:lpstr>
      <vt:lpstr>Modo de respuesta</vt:lpstr>
      <vt:lpstr>Modo de respuesta: personal de gestión</vt:lpstr>
      <vt:lpstr>Modo de respuesta – Planificación</vt:lpstr>
      <vt:lpstr>Modo de respuesta – Operaciones</vt:lpstr>
      <vt:lpstr>Modo de respuesta – Logística</vt:lpstr>
      <vt:lpstr>Modo de respuesta - Finanzas y Administración</vt:lpstr>
      <vt:lpstr>Niveles de respuesta del COE</vt:lpstr>
      <vt:lpstr>Niveles de respuesta del COE</vt:lpstr>
      <vt:lpstr>Niveles operativos del COE - Nivel III</vt:lpstr>
      <vt:lpstr>Niveles operativos del COE - Nivel II</vt:lpstr>
      <vt:lpstr>Niveles operativos del COE - Nivel I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de un Centro de Operaciones en Emergencia: consideraciones de la COVID-19</dc:title>
  <cp:lastModifiedBy>Elena Sanjosé</cp:lastModifiedBy>
  <cp:revision>2</cp:revision>
  <dcterms:modified xsi:type="dcterms:W3CDTF">2020-10-05T16:00:30Z</dcterms:modified>
</cp:coreProperties>
</file>