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5"/>
  </p:notesMasterIdLst>
  <p:sldIdLst>
    <p:sldId id="257" r:id="rId5"/>
    <p:sldId id="298" r:id="rId6"/>
    <p:sldId id="258" r:id="rId7"/>
    <p:sldId id="311" r:id="rId8"/>
    <p:sldId id="312" r:id="rId9"/>
    <p:sldId id="313" r:id="rId10"/>
    <p:sldId id="287" r:id="rId11"/>
    <p:sldId id="288" r:id="rId12"/>
    <p:sldId id="290" r:id="rId13"/>
    <p:sldId id="303" r:id="rId14"/>
    <p:sldId id="304" r:id="rId15"/>
    <p:sldId id="305" r:id="rId16"/>
    <p:sldId id="307" r:id="rId17"/>
    <p:sldId id="306" r:id="rId18"/>
    <p:sldId id="309" r:id="rId19"/>
    <p:sldId id="319" r:id="rId20"/>
    <p:sldId id="320" r:id="rId21"/>
    <p:sldId id="289" r:id="rId22"/>
    <p:sldId id="315" r:id="rId23"/>
    <p:sldId id="316" r:id="rId24"/>
    <p:sldId id="317" r:id="rId25"/>
    <p:sldId id="321" r:id="rId26"/>
    <p:sldId id="322" r:id="rId27"/>
    <p:sldId id="282" r:id="rId28"/>
    <p:sldId id="286" r:id="rId29"/>
    <p:sldId id="291" r:id="rId30"/>
    <p:sldId id="293" r:id="rId31"/>
    <p:sldId id="294" r:id="rId32"/>
    <p:sldId id="300" r:id="rId33"/>
    <p:sldId id="323" r:id="rId34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6"/>
      <p:bold r:id="rId36"/>
      <p:italic r:id="rId36"/>
      <p:boldItalic r:id="rId36"/>
    </p:embeddedFont>
    <p:embeddedFont>
      <p:font typeface="Myriad Web Pro" panose="020B0503030403020204" pitchFamily="34" charset="77"/>
      <p:regular r:id="rId36"/>
      <p:bold r:id="rId36"/>
      <p:italic r:id="rId36"/>
      <p:boldItalic r:id="rId3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10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1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Grant, Llelwyn (CDC/OD/OADC)" initials="GL(" lastIdx="10" clrIdx="3">
    <p:extLst>
      <p:ext uri="{19B8F6BF-5375-455C-9EA6-DF929625EA0E}">
        <p15:presenceInfo xmlns:p15="http://schemas.microsoft.com/office/powerpoint/2012/main" userId="S::lcg7@cdc.gov::24c6e2b8-1039-4887-a0fc-c76d6166f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7079" autoAdjust="0"/>
  </p:normalViewPr>
  <p:slideViewPr>
    <p:cSldViewPr snapToGrid="0">
      <p:cViewPr varScale="1">
        <p:scale>
          <a:sx n="121" d="100"/>
          <a:sy n="121" d="100"/>
        </p:scale>
        <p:origin x="168" y="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NUL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5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8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4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9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9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7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4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91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11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2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D42CB06-7F41-0D42-A8A2-F388ECF85F24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224502-6691-EA4E-AF33-DD58E4233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D93A3D-3114-C941-934E-321870DB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0D3640-523F-8341-A962-9AE5D401FF53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ED4B5A9F-7664-3040-B6E5-F70F10C84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062AF-4543-EF4F-895B-C45DA198DBE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470DEDA-10D9-2C43-BB49-0825E63A66BC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F512A5F7-190E-7549-B636-2E609F28D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812E2BD-9BE5-0343-A91B-23ED98DB7BF4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289252BE-994C-504F-A40C-9858F7F461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54DB4B-602B-0B4B-90CC-8153EE857C74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5F88C72-F00D-8A4F-A869-92A1C56EF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A6584-58A1-994A-AAC4-D7D7746831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873CC9-036A-0E44-83AF-3A8291A6982E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950134B6-614F-1643-B1E2-79275CD7B4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B1F25-495F-5747-843A-8986C4A7C6C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E5F0004-7952-D947-836B-0EF949E19147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695CA71D-359B-AB4C-A9A7-D8E33C910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1E1AED-7AAD-304A-907F-3A51E0DB8D7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fema.gov/is/courseoverview.aspx?code=IS-700.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fr/publications/i/item/framework-for-a-public-health-emergency-operations-centre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140wg.ang.af.mil/News/Photos/igphoto/200228543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bg2"/>
                </a:solidFill>
              </a:rPr>
              <a:t>Fonctionnement</a:t>
            </a:r>
            <a:r>
              <a:rPr lang="en-US" altLang="en-US" dirty="0">
                <a:solidFill>
                  <a:schemeClr val="bg2"/>
                </a:solidFill>
              </a:rPr>
              <a:t> d'un </a:t>
            </a:r>
            <a:r>
              <a:rPr lang="en-US" altLang="en-US" dirty="0" err="1">
                <a:solidFill>
                  <a:schemeClr val="bg2"/>
                </a:solidFill>
              </a:rPr>
              <a:t>centre</a:t>
            </a:r>
            <a:r>
              <a:rPr lang="en-US" altLang="en-US" dirty="0">
                <a:solidFill>
                  <a:schemeClr val="bg2"/>
                </a:solidFill>
              </a:rPr>
              <a:t> </a:t>
            </a:r>
            <a:r>
              <a:rPr lang="en-US" altLang="en-US" dirty="0" err="1">
                <a:solidFill>
                  <a:schemeClr val="bg2"/>
                </a:solidFill>
              </a:rPr>
              <a:t>d'opérations</a:t>
            </a:r>
            <a:r>
              <a:rPr lang="en-US" altLang="en-US" dirty="0">
                <a:solidFill>
                  <a:schemeClr val="bg2"/>
                </a:solidFill>
              </a:rPr>
              <a:t> </a:t>
            </a:r>
            <a:r>
              <a:rPr lang="en-US" altLang="en-US" dirty="0" err="1">
                <a:solidFill>
                  <a:schemeClr val="bg2"/>
                </a:solidFill>
              </a:rPr>
              <a:t>d'urgence</a:t>
            </a:r>
            <a:r>
              <a:rPr lang="en-US" altLang="en-US" dirty="0">
                <a:solidFill>
                  <a:schemeClr val="bg2"/>
                </a:solidFill>
              </a:rPr>
              <a:t> : </a:t>
            </a:r>
            <a:r>
              <a:rPr lang="en-US" altLang="en-US" dirty="0" err="1">
                <a:solidFill>
                  <a:schemeClr val="bg2"/>
                </a:solidFill>
              </a:rPr>
              <a:t>Considérations</a:t>
            </a:r>
            <a:r>
              <a:rPr lang="en-US" altLang="en-US" dirty="0">
                <a:solidFill>
                  <a:schemeClr val="bg2"/>
                </a:solidFill>
              </a:rPr>
              <a:t> sur la COVID-19</a:t>
            </a:r>
          </a:p>
        </p:txBody>
      </p:sp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veille</a:t>
            </a:r>
            <a:r>
              <a:rPr lang="en-US" dirty="0"/>
              <a:t> &amp; </a:t>
            </a:r>
            <a:r>
              <a:rPr lang="en-US" dirty="0" err="1"/>
              <a:t>Équipe</a:t>
            </a:r>
            <a:r>
              <a:rPr lang="en-US" dirty="0"/>
              <a:t> de </a:t>
            </a:r>
            <a:r>
              <a:rPr lang="en-US" dirty="0" err="1"/>
              <a:t>veille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80199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veille</a:t>
            </a:r>
            <a:r>
              <a:rPr lang="en-US" dirty="0"/>
              <a:t>, </a:t>
            </a:r>
            <a:r>
              <a:rPr lang="en-US" dirty="0" err="1"/>
              <a:t>l'équipe</a:t>
            </a:r>
            <a:r>
              <a:rPr lang="en-US" dirty="0"/>
              <a:t> de </a:t>
            </a:r>
            <a:r>
              <a:rPr lang="en-US" dirty="0" err="1"/>
              <a:t>veille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chargée</a:t>
            </a:r>
            <a:r>
              <a:rPr lang="en-US" dirty="0"/>
              <a:t> de </a:t>
            </a:r>
            <a:r>
              <a:rPr lang="en-US" dirty="0" err="1"/>
              <a:t>surveiller</a:t>
            </a:r>
            <a:r>
              <a:rPr lang="en-US" dirty="0"/>
              <a:t> les urgences </a:t>
            </a:r>
            <a:r>
              <a:rPr lang="en-US" dirty="0" err="1"/>
              <a:t>potentielles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matière de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 et de signaler aux </a:t>
            </a:r>
            <a:r>
              <a:rPr lang="en-US" dirty="0" err="1"/>
              <a:t>autorités</a:t>
            </a:r>
            <a:r>
              <a:rPr lang="en-US" dirty="0"/>
              <a:t> </a:t>
            </a:r>
            <a:r>
              <a:rPr lang="en-US" dirty="0" err="1"/>
              <a:t>établies</a:t>
            </a:r>
            <a:r>
              <a:rPr lang="en-US" dirty="0"/>
              <a:t> </a:t>
            </a:r>
            <a:r>
              <a:rPr lang="en-US" dirty="0" err="1"/>
              <a:t>toute</a:t>
            </a:r>
            <a:r>
              <a:rPr lang="en-US" dirty="0"/>
              <a:t> menace </a:t>
            </a:r>
            <a:r>
              <a:rPr lang="en-US" dirty="0" err="1"/>
              <a:t>importante</a:t>
            </a:r>
            <a:r>
              <a:rPr lang="en-US" dirty="0"/>
              <a:t> pour la </a:t>
            </a:r>
            <a:r>
              <a:rPr lang="en-US" dirty="0" err="1"/>
              <a:t>sécurité</a:t>
            </a:r>
            <a:r>
              <a:rPr lang="en-US" dirty="0"/>
              <a:t> de la population. 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L'équipe</a:t>
            </a:r>
            <a:r>
              <a:rPr lang="en-US" dirty="0"/>
              <a:t> de </a:t>
            </a:r>
            <a:r>
              <a:rPr lang="en-US" dirty="0" err="1"/>
              <a:t>veille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constituée</a:t>
            </a:r>
            <a:r>
              <a:rPr lang="en-US" dirty="0"/>
              <a:t> des </a:t>
            </a:r>
            <a:r>
              <a:rPr lang="en-US" dirty="0" err="1"/>
              <a:t>membres</a:t>
            </a:r>
            <a:r>
              <a:rPr lang="en-US" dirty="0"/>
              <a:t> du personnel du COU qui </a:t>
            </a:r>
            <a:r>
              <a:rPr lang="en-US" dirty="0" err="1"/>
              <a:t>exécutent</a:t>
            </a:r>
            <a:r>
              <a:rPr lang="en-US" dirty="0"/>
              <a:t> les </a:t>
            </a:r>
            <a:r>
              <a:rPr lang="en-US" dirty="0" err="1"/>
              <a:t>activités</a:t>
            </a:r>
            <a:r>
              <a:rPr lang="en-US" dirty="0"/>
              <a:t> </a:t>
            </a:r>
            <a:r>
              <a:rPr lang="en-US" dirty="0" err="1"/>
              <a:t>associées</a:t>
            </a:r>
            <a:r>
              <a:rPr lang="en-US" dirty="0"/>
              <a:t> au mode </a:t>
            </a:r>
            <a:r>
              <a:rPr lang="en-US" dirty="0" err="1"/>
              <a:t>veille</a:t>
            </a:r>
            <a:r>
              <a:rPr lang="en-US" dirty="0"/>
              <a:t>. </a:t>
            </a:r>
          </a:p>
        </p:txBody>
      </p:sp>
      <p:pic>
        <p:nvPicPr>
          <p:cNvPr id="6" name="Picture 5" descr="A person standing in a room&#10;&#10;Description automatically generated">
            <a:extLst>
              <a:ext uri="{FF2B5EF4-FFF2-40B4-BE49-F238E27FC236}">
                <a16:creationId xmlns:a16="http://schemas.microsoft.com/office/drawing/2014/main" id="{1321C0E4-41F7-834B-ABF0-459ECE61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38" y="2961647"/>
            <a:ext cx="2972303" cy="19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84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veille</a:t>
            </a:r>
            <a:r>
              <a:rPr lang="en-US" dirty="0"/>
              <a:t> &amp; </a:t>
            </a:r>
            <a:r>
              <a:rPr lang="en-US" dirty="0" err="1"/>
              <a:t>Équipe</a:t>
            </a:r>
            <a:r>
              <a:rPr lang="en-US" dirty="0"/>
              <a:t> de </a:t>
            </a:r>
            <a:r>
              <a:rPr lang="en-US" dirty="0" err="1"/>
              <a:t>veille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1803" y="115887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Dans </a:t>
            </a:r>
            <a:r>
              <a:rPr lang="en-US" dirty="0" err="1"/>
              <a:t>l'équipe</a:t>
            </a:r>
            <a:r>
              <a:rPr lang="en-US" dirty="0"/>
              <a:t> de </a:t>
            </a:r>
            <a:r>
              <a:rPr lang="en-US" dirty="0" err="1"/>
              <a:t>veille</a:t>
            </a:r>
            <a:r>
              <a:rPr lang="en-US" dirty="0"/>
              <a:t>, il y a deux </a:t>
            </a:r>
            <a:r>
              <a:rPr lang="en-US" dirty="0" err="1"/>
              <a:t>postes</a:t>
            </a:r>
            <a:r>
              <a:rPr lang="en-US" dirty="0"/>
              <a:t> </a:t>
            </a:r>
            <a:r>
              <a:rPr lang="en-US" dirty="0" err="1"/>
              <a:t>principaux</a:t>
            </a:r>
            <a:r>
              <a:rPr lang="en-US" dirty="0"/>
              <a:t> 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Agent de permanence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Assume la </a:t>
            </a:r>
            <a:r>
              <a:rPr lang="en-US" dirty="0" err="1"/>
              <a:t>fonction</a:t>
            </a:r>
            <a:r>
              <a:rPr lang="en-US" dirty="0"/>
              <a:t> de chef </a:t>
            </a:r>
            <a:r>
              <a:rPr lang="en-US" dirty="0" err="1"/>
              <a:t>d'équipe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Experts </a:t>
            </a:r>
            <a:r>
              <a:rPr lang="en-US" dirty="0" err="1"/>
              <a:t>en</a:t>
            </a:r>
            <a:r>
              <a:rPr lang="en-US" dirty="0"/>
              <a:t> communication </a:t>
            </a:r>
            <a:r>
              <a:rPr lang="en-US" dirty="0" err="1"/>
              <a:t>d'urgence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agents de </a:t>
            </a:r>
            <a:r>
              <a:rPr lang="en-US" dirty="0" err="1"/>
              <a:t>veille</a:t>
            </a:r>
            <a:r>
              <a:rPr lang="en-US" dirty="0"/>
              <a:t> </a:t>
            </a:r>
          </a:p>
          <a:p>
            <a:pPr lvl="2">
              <a:buClr>
                <a:srgbClr val="006A71"/>
              </a:buClr>
            </a:pPr>
            <a:r>
              <a:rPr lang="en-US" dirty="0" err="1"/>
              <a:t>Servent</a:t>
            </a:r>
            <a:r>
              <a:rPr lang="en-US" dirty="0"/>
              <a:t> </a:t>
            </a:r>
            <a:r>
              <a:rPr lang="en-US" dirty="0" err="1"/>
              <a:t>d'opérateurs</a:t>
            </a:r>
            <a:r>
              <a:rPr lang="en-US" dirty="0"/>
              <a:t> </a:t>
            </a:r>
            <a:r>
              <a:rPr lang="en-US" dirty="0" err="1"/>
              <a:t>principaux</a:t>
            </a:r>
            <a:r>
              <a:rPr lang="en-US" dirty="0"/>
              <a:t> de communication pour le COU,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par </a:t>
            </a:r>
            <a:r>
              <a:rPr lang="en-US" dirty="0" err="1"/>
              <a:t>téléphone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par </a:t>
            </a:r>
            <a:r>
              <a:rPr lang="en-US" dirty="0" err="1"/>
              <a:t>voie</a:t>
            </a:r>
            <a:r>
              <a:rPr lang="en-US" dirty="0"/>
              <a:t> </a:t>
            </a:r>
            <a:r>
              <a:rPr lang="en-US" dirty="0" err="1"/>
              <a:t>électronique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7887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486"/>
            <a:ext cx="8229600" cy="689591"/>
          </a:xfrm>
        </p:spPr>
        <p:txBody>
          <a:bodyPr/>
          <a:lstStyle/>
          <a:p>
            <a:r>
              <a:rPr lang="en-US" dirty="0" err="1"/>
              <a:t>Activités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veille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EB6EA3-5227-CC4F-99C3-74B07DEBDDE3}"/>
              </a:ext>
            </a:extLst>
          </p:cNvPr>
          <p:cNvSpPr txBox="1">
            <a:spLocks/>
          </p:cNvSpPr>
          <p:nvPr/>
        </p:nvSpPr>
        <p:spPr bwMode="auto">
          <a:xfrm>
            <a:off x="536958" y="1238939"/>
            <a:ext cx="7639291" cy="341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A71"/>
              </a:buClr>
            </a:pPr>
            <a:r>
              <a:rPr lang="en-US" sz="1800" dirty="0"/>
              <a:t>Les </a:t>
            </a:r>
            <a:r>
              <a:rPr lang="en-US" sz="1800" dirty="0" err="1"/>
              <a:t>principales</a:t>
            </a:r>
            <a:r>
              <a:rPr lang="en-US" sz="1800" dirty="0"/>
              <a:t> </a:t>
            </a:r>
            <a:r>
              <a:rPr lang="en-US" sz="1800" dirty="0" err="1"/>
              <a:t>activités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mener</a:t>
            </a:r>
            <a:r>
              <a:rPr lang="en-US" sz="1800" dirty="0"/>
              <a:t> pendant le mode </a:t>
            </a:r>
            <a:r>
              <a:rPr lang="en-US" sz="1800" dirty="0" err="1"/>
              <a:t>veille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les </a:t>
            </a:r>
            <a:r>
              <a:rPr lang="en-US" sz="1800" dirty="0" err="1"/>
              <a:t>suivantes</a:t>
            </a:r>
            <a:r>
              <a:rPr lang="en-US" sz="1800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Surveiller</a:t>
            </a:r>
            <a:r>
              <a:rPr lang="en-US" sz="1800" dirty="0"/>
              <a:t> </a:t>
            </a:r>
            <a:r>
              <a:rPr lang="en-US" sz="1800" dirty="0" err="1"/>
              <a:t>toute</a:t>
            </a:r>
            <a:r>
              <a:rPr lang="en-US" sz="1800" dirty="0"/>
              <a:t> menace de </a:t>
            </a:r>
            <a:r>
              <a:rPr lang="en-US" sz="1800" dirty="0" err="1"/>
              <a:t>santé</a:t>
            </a:r>
            <a:r>
              <a:rPr lang="en-US" sz="1800" dirty="0"/>
              <a:t> </a:t>
            </a:r>
            <a:r>
              <a:rPr lang="en-US" sz="1800" dirty="0" err="1"/>
              <a:t>publique</a:t>
            </a:r>
            <a:r>
              <a:rPr lang="en-US" sz="1800" dirty="0"/>
              <a:t> </a:t>
            </a:r>
            <a:r>
              <a:rPr lang="en-US" sz="1800" dirty="0" err="1"/>
              <a:t>nationale</a:t>
            </a:r>
            <a:r>
              <a:rPr lang="en-US" sz="1800" dirty="0"/>
              <a:t> et/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mondiale</a:t>
            </a:r>
            <a:r>
              <a:rPr lang="en-US" sz="1800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Tenir</a:t>
            </a:r>
            <a:r>
              <a:rPr lang="en-US" sz="1800" dirty="0"/>
              <a:t> un journal </a:t>
            </a:r>
            <a:r>
              <a:rPr lang="en-US" sz="1800" dirty="0" err="1"/>
              <a:t>quotidien</a:t>
            </a:r>
            <a:r>
              <a:rPr lang="en-US" sz="1800" dirty="0"/>
              <a:t> des </a:t>
            </a:r>
            <a:r>
              <a:rPr lang="en-US" sz="1800" dirty="0" err="1"/>
              <a:t>événements</a:t>
            </a:r>
            <a:r>
              <a:rPr lang="en-US" sz="1800" dirty="0"/>
              <a:t> </a:t>
            </a:r>
            <a:r>
              <a:rPr lang="en-US" sz="1800" dirty="0" err="1"/>
              <a:t>importants</a:t>
            </a:r>
            <a:r>
              <a:rPr lang="en-US" sz="1800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Surveiller</a:t>
            </a:r>
            <a:r>
              <a:rPr lang="en-US" sz="1800" dirty="0"/>
              <a:t> les rapports et la </a:t>
            </a:r>
            <a:r>
              <a:rPr lang="en-US" sz="1800" dirty="0" err="1"/>
              <a:t>boîte</a:t>
            </a:r>
            <a:r>
              <a:rPr lang="en-US" sz="1800" dirty="0"/>
              <a:t> e-mail du COU, et </a:t>
            </a:r>
            <a:r>
              <a:rPr lang="en-US" sz="1800" dirty="0" err="1"/>
              <a:t>transmettre</a:t>
            </a:r>
            <a:r>
              <a:rPr lang="en-US" sz="1800" dirty="0"/>
              <a:t> les </a:t>
            </a:r>
            <a:r>
              <a:rPr lang="en-US" sz="1800" dirty="0" err="1"/>
              <a:t>informations</a:t>
            </a:r>
            <a:r>
              <a:rPr lang="en-US" sz="1800" dirty="0"/>
              <a:t> </a:t>
            </a:r>
            <a:r>
              <a:rPr lang="en-US" sz="1800" dirty="0" err="1"/>
              <a:t>pertinentes</a:t>
            </a:r>
            <a:r>
              <a:rPr lang="en-US" sz="1800" dirty="0"/>
              <a:t> aux </a:t>
            </a:r>
            <a:r>
              <a:rPr lang="en-US" sz="1800" dirty="0" err="1"/>
              <a:t>autorités</a:t>
            </a:r>
            <a:r>
              <a:rPr lang="en-US" sz="1800" dirty="0"/>
              <a:t> </a:t>
            </a:r>
            <a:r>
              <a:rPr lang="en-US" sz="1800" dirty="0" err="1"/>
              <a:t>compétentes</a:t>
            </a:r>
            <a:r>
              <a:rPr lang="en-US" sz="1800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Fournir</a:t>
            </a:r>
            <a:r>
              <a:rPr lang="en-US" sz="1800" dirty="0"/>
              <a:t> un support et </a:t>
            </a:r>
            <a:r>
              <a:rPr lang="en-US" sz="1800" dirty="0" err="1"/>
              <a:t>répondre</a:t>
            </a:r>
            <a:r>
              <a:rPr lang="en-US" sz="1800" dirty="0"/>
              <a:t> aux </a:t>
            </a:r>
            <a:r>
              <a:rPr lang="en-US" sz="1800" dirty="0" err="1"/>
              <a:t>demandes</a:t>
            </a:r>
            <a:r>
              <a:rPr lang="en-US" sz="1800" dirty="0"/>
              <a:t> </a:t>
            </a:r>
            <a:r>
              <a:rPr lang="en-US" sz="1800" dirty="0" err="1"/>
              <a:t>d'information</a:t>
            </a:r>
            <a:r>
              <a:rPr lang="en-US" sz="1800" dirty="0"/>
              <a:t> </a:t>
            </a:r>
            <a:r>
              <a:rPr lang="en-US" sz="1800" dirty="0" err="1"/>
              <a:t>conformément</a:t>
            </a:r>
            <a:r>
              <a:rPr lang="en-US" sz="1800" dirty="0"/>
              <a:t> aux </a:t>
            </a:r>
            <a:r>
              <a:rPr lang="en-US" sz="1800" dirty="0" err="1"/>
              <a:t>protocoles</a:t>
            </a:r>
            <a:r>
              <a:rPr lang="en-US" sz="1800" dirty="0"/>
              <a:t> </a:t>
            </a:r>
            <a:r>
              <a:rPr lang="en-US" sz="1800" dirty="0" err="1"/>
              <a:t>établis</a:t>
            </a:r>
            <a:r>
              <a:rPr lang="en-US" sz="1800" dirty="0"/>
              <a:t> et aux </a:t>
            </a:r>
            <a:r>
              <a:rPr lang="en-US" sz="1800" dirty="0" err="1"/>
              <a:t>procédures</a:t>
            </a:r>
            <a:r>
              <a:rPr lang="en-US" sz="1800" dirty="0"/>
              <a:t> </a:t>
            </a:r>
            <a:r>
              <a:rPr lang="en-US" sz="1800" dirty="0" err="1"/>
              <a:t>opérationnelles</a:t>
            </a:r>
            <a:r>
              <a:rPr lang="en-US" sz="1800" dirty="0"/>
              <a:t> standard.</a:t>
            </a:r>
          </a:p>
          <a:p>
            <a:pPr>
              <a:buClr>
                <a:srgbClr val="006A71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2796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alerte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76740"/>
            <a:ext cx="7611915" cy="3650073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Le mode </a:t>
            </a:r>
            <a:r>
              <a:rPr lang="en-US" sz="1800" dirty="0" err="1"/>
              <a:t>alerte</a:t>
            </a:r>
            <a:r>
              <a:rPr lang="en-US" sz="1800" dirty="0"/>
              <a:t> </a:t>
            </a:r>
            <a:r>
              <a:rPr lang="en-US" sz="1800" dirty="0" err="1"/>
              <a:t>maintient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posture </a:t>
            </a:r>
            <a:r>
              <a:rPr lang="en-US" sz="1800" dirty="0" err="1"/>
              <a:t>similaire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celle</a:t>
            </a:r>
            <a:r>
              <a:rPr lang="en-US" sz="1800" dirty="0"/>
              <a:t> du mode </a:t>
            </a:r>
            <a:r>
              <a:rPr lang="en-US" sz="1800" dirty="0" err="1"/>
              <a:t>veille</a:t>
            </a:r>
            <a:r>
              <a:rPr lang="en-US" sz="1800" dirty="0"/>
              <a:t>, </a:t>
            </a:r>
            <a:r>
              <a:rPr lang="en-US" sz="1800" dirty="0" err="1"/>
              <a:t>mais</a:t>
            </a:r>
            <a:r>
              <a:rPr lang="en-US" sz="1800" dirty="0"/>
              <a:t> avec un </a:t>
            </a:r>
            <a:r>
              <a:rPr lang="en-US" sz="1800" dirty="0" err="1"/>
              <a:t>niveau</a:t>
            </a:r>
            <a:r>
              <a:rPr lang="en-US" sz="1800" dirty="0"/>
              <a:t> de </a:t>
            </a:r>
            <a:r>
              <a:rPr lang="en-US" sz="1800" dirty="0" err="1"/>
              <a:t>sensibilisation</a:t>
            </a:r>
            <a:r>
              <a:rPr lang="en-US" sz="1800" dirty="0"/>
              <a:t> </a:t>
            </a:r>
            <a:r>
              <a:rPr lang="en-US" sz="1800" dirty="0" err="1"/>
              <a:t>accru</a:t>
            </a:r>
            <a:r>
              <a:rPr lang="en-US" sz="1800" dirty="0"/>
              <a:t> et </a:t>
            </a:r>
            <a:r>
              <a:rPr lang="en-US" sz="1800" dirty="0" err="1"/>
              <a:t>une</a:t>
            </a:r>
            <a:r>
              <a:rPr lang="en-US" sz="1800" dirty="0"/>
              <a:t> attention </a:t>
            </a:r>
            <a:r>
              <a:rPr lang="en-US" sz="1800" dirty="0" err="1"/>
              <a:t>particulière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un </a:t>
            </a:r>
            <a:r>
              <a:rPr lang="en-US" sz="1800" dirty="0" err="1"/>
              <a:t>événement</a:t>
            </a:r>
            <a:r>
              <a:rPr lang="en-US" sz="1800" dirty="0"/>
              <a:t> </a:t>
            </a:r>
            <a:r>
              <a:rPr lang="en-US" sz="1800" dirty="0" err="1"/>
              <a:t>émergent</a:t>
            </a:r>
            <a:r>
              <a:rPr lang="en-US" sz="1800" dirty="0"/>
              <a:t> </a:t>
            </a:r>
            <a:r>
              <a:rPr lang="en-US" sz="1800" dirty="0" err="1"/>
              <a:t>spécifique</a:t>
            </a:r>
            <a:r>
              <a:rPr lang="en-US" sz="1800" dirty="0"/>
              <a:t>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Il correspond au début de la phase </a:t>
            </a:r>
            <a:r>
              <a:rPr lang="en-US" sz="1800" dirty="0" err="1"/>
              <a:t>d'activation</a:t>
            </a:r>
            <a:r>
              <a:rPr lang="en-US" sz="1800" dirty="0"/>
              <a:t> "stand up" </a:t>
            </a:r>
            <a:r>
              <a:rPr lang="en-US" sz="1800" dirty="0" err="1"/>
              <a:t>ou</a:t>
            </a:r>
            <a:r>
              <a:rPr lang="en-US" sz="1800" dirty="0"/>
              <a:t> "standby". 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Sans </a:t>
            </a:r>
            <a:r>
              <a:rPr lang="en-US" sz="1800" dirty="0" err="1"/>
              <a:t>cas</a:t>
            </a:r>
            <a:r>
              <a:rPr lang="en-US" sz="1800" dirty="0"/>
              <a:t> </a:t>
            </a:r>
            <a:r>
              <a:rPr lang="en-US" sz="1800" dirty="0" err="1"/>
              <a:t>confirmés</a:t>
            </a:r>
            <a:r>
              <a:rPr lang="en-US" sz="1800" dirty="0"/>
              <a:t> de COVID-19, les </a:t>
            </a:r>
            <a:r>
              <a:rPr lang="en-US" sz="1800" dirty="0" err="1"/>
              <a:t>juridictions</a:t>
            </a:r>
            <a:r>
              <a:rPr lang="en-US" sz="1800" dirty="0"/>
              <a:t> </a:t>
            </a:r>
            <a:r>
              <a:rPr lang="en-US" sz="1800" dirty="0" err="1"/>
              <a:t>peuvent</a:t>
            </a:r>
            <a:r>
              <a:rPr lang="en-US" sz="1800" dirty="0"/>
              <a:t> </a:t>
            </a:r>
            <a:r>
              <a:rPr lang="en-US" sz="1800" dirty="0" err="1"/>
              <a:t>envisager</a:t>
            </a:r>
            <a:r>
              <a:rPr lang="en-US" sz="1800" dirty="0"/>
              <a:t> de </a:t>
            </a:r>
            <a:r>
              <a:rPr lang="en-US" sz="1800" dirty="0" err="1"/>
              <a:t>maintenir</a:t>
            </a:r>
            <a:r>
              <a:rPr lang="en-US" sz="1800" dirty="0"/>
              <a:t> </a:t>
            </a:r>
            <a:r>
              <a:rPr lang="en-US" sz="1800" dirty="0" err="1"/>
              <a:t>l'état</a:t>
            </a:r>
            <a:r>
              <a:rPr lang="en-US" sz="1800" dirty="0"/>
              <a:t> de </a:t>
            </a:r>
            <a:r>
              <a:rPr lang="en-US" sz="1800" dirty="0" err="1"/>
              <a:t>préparation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mode </a:t>
            </a:r>
            <a:r>
              <a:rPr lang="en-US" sz="1800" dirty="0" err="1"/>
              <a:t>alerte</a:t>
            </a:r>
            <a:r>
              <a:rPr lang="en-US" sz="1800" dirty="0"/>
              <a:t>, </a:t>
            </a:r>
            <a:r>
              <a:rPr lang="en-US" sz="1800" dirty="0" err="1"/>
              <a:t>étant</a:t>
            </a:r>
            <a:r>
              <a:rPr lang="en-US" sz="1800" dirty="0"/>
              <a:t> </a:t>
            </a:r>
            <a:r>
              <a:rPr lang="en-US" sz="1800" dirty="0" err="1"/>
              <a:t>donné</a:t>
            </a:r>
            <a:r>
              <a:rPr lang="en-US" sz="1800" dirty="0"/>
              <a:t> </a:t>
            </a:r>
            <a:r>
              <a:rPr lang="en-US" sz="1800" dirty="0" err="1"/>
              <a:t>l'échelle</a:t>
            </a:r>
            <a:r>
              <a:rPr lang="en-US" sz="1800" dirty="0"/>
              <a:t> </a:t>
            </a:r>
            <a:r>
              <a:rPr lang="en-US" sz="1800" dirty="0" err="1"/>
              <a:t>mondiale</a:t>
            </a:r>
            <a:r>
              <a:rPr lang="en-US" sz="1800" dirty="0"/>
              <a:t> de la transmission.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5EA0E546-1F7E-4146-AC7F-18275D021C7C}"/>
              </a:ext>
            </a:extLst>
          </p:cNvPr>
          <p:cNvSpPr/>
          <p:nvPr/>
        </p:nvSpPr>
        <p:spPr>
          <a:xfrm>
            <a:off x="3128767" y="2351033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alerte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835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alerte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87250"/>
            <a:ext cx="7940233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Le mode </a:t>
            </a:r>
            <a:r>
              <a:rPr lang="en-US" sz="1800" dirty="0" err="1"/>
              <a:t>alerte</a:t>
            </a:r>
            <a:r>
              <a:rPr lang="en-US" sz="1800" dirty="0"/>
              <a:t> </a:t>
            </a:r>
            <a:r>
              <a:rPr lang="en-US" sz="1800" dirty="0" err="1"/>
              <a:t>donne</a:t>
            </a:r>
            <a:r>
              <a:rPr lang="en-US" sz="1800" dirty="0"/>
              <a:t> lieu </a:t>
            </a:r>
            <a:r>
              <a:rPr lang="en-US" sz="1800" dirty="0" err="1"/>
              <a:t>à</a:t>
            </a:r>
            <a:r>
              <a:rPr lang="en-US" sz="1800" dirty="0"/>
              <a:t> : </a:t>
            </a:r>
          </a:p>
          <a:p>
            <a:pPr lvl="1"/>
            <a:r>
              <a:rPr lang="en-US" sz="1800" dirty="0"/>
              <a:t>Planification </a:t>
            </a:r>
            <a:r>
              <a:rPr lang="en-US" sz="1800" dirty="0" err="1"/>
              <a:t>spécifique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l'événement</a:t>
            </a:r>
            <a:r>
              <a:rPr lang="en-US" sz="1800" dirty="0"/>
              <a:t> et </a:t>
            </a:r>
            <a:r>
              <a:rPr lang="en-US" sz="1800" dirty="0" err="1"/>
              <a:t>mobilisation</a:t>
            </a:r>
            <a:r>
              <a:rPr lang="en-US" sz="1800" dirty="0"/>
              <a:t> </a:t>
            </a:r>
            <a:r>
              <a:rPr lang="en-US" sz="1800" dirty="0" err="1"/>
              <a:t>initiale</a:t>
            </a:r>
            <a:r>
              <a:rPr lang="en-US" sz="1800" dirty="0"/>
              <a:t> des </a:t>
            </a:r>
            <a:r>
              <a:rPr lang="en-US" sz="1800" dirty="0" err="1"/>
              <a:t>ressources</a:t>
            </a:r>
            <a:r>
              <a:rPr lang="en-US" sz="1800" dirty="0"/>
              <a:t>. </a:t>
            </a:r>
          </a:p>
          <a:p>
            <a:pPr lvl="2"/>
            <a:r>
              <a:rPr lang="en-US" sz="1800" dirty="0"/>
              <a:t>Par </a:t>
            </a:r>
            <a:r>
              <a:rPr lang="en-US" sz="1800" dirty="0" err="1"/>
              <a:t>exemple</a:t>
            </a:r>
            <a:r>
              <a:rPr lang="en-US" sz="1800" dirty="0"/>
              <a:t>, le </a:t>
            </a:r>
            <a:r>
              <a:rPr lang="en-US" sz="1800" dirty="0" err="1"/>
              <a:t>déploiement</a:t>
            </a:r>
            <a:r>
              <a:rPr lang="en-US" sz="1800" dirty="0"/>
              <a:t> </a:t>
            </a:r>
            <a:r>
              <a:rPr lang="en-US" sz="1800" dirty="0" err="1"/>
              <a:t>d'EPI</a:t>
            </a:r>
            <a:r>
              <a:rPr lang="en-US" sz="1800" dirty="0"/>
              <a:t> sur les sites </a:t>
            </a:r>
            <a:r>
              <a:rPr lang="en-US" sz="1800" dirty="0" err="1"/>
              <a:t>prioritaires</a:t>
            </a:r>
            <a:r>
              <a:rPr lang="en-US" sz="1800" dirty="0"/>
              <a:t> ; la formation de </a:t>
            </a:r>
            <a:r>
              <a:rPr lang="en-US" sz="1800" dirty="0" err="1"/>
              <a:t>laborantins</a:t>
            </a:r>
            <a:endParaRPr lang="en-US" sz="1800" dirty="0"/>
          </a:p>
          <a:p>
            <a:pPr lvl="1"/>
            <a:r>
              <a:rPr lang="en-US" sz="1800" dirty="0" err="1"/>
              <a:t>Lancement</a:t>
            </a:r>
            <a:r>
              <a:rPr lang="en-US" sz="1800" dirty="0"/>
              <a:t> des </a:t>
            </a:r>
            <a:r>
              <a:rPr lang="en-US" sz="1800" dirty="0" err="1"/>
              <a:t>procédures</a:t>
            </a:r>
            <a:r>
              <a:rPr lang="en-US" sz="1800" dirty="0"/>
              <a:t> </a:t>
            </a:r>
            <a:r>
              <a:rPr lang="en-US" sz="1800" dirty="0" err="1"/>
              <a:t>préparatoires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l'activation</a:t>
            </a:r>
            <a:r>
              <a:rPr lang="en-US" sz="1800" dirty="0"/>
              <a:t> du </a:t>
            </a:r>
            <a:r>
              <a:rPr lang="en-US" sz="1800" dirty="0" err="1"/>
              <a:t>système</a:t>
            </a:r>
            <a:r>
              <a:rPr lang="en-US" sz="1800" dirty="0"/>
              <a:t> de gestion des incidents (IMS)</a:t>
            </a:r>
          </a:p>
          <a:p>
            <a:pPr lvl="1"/>
            <a:r>
              <a:rPr lang="en-US" sz="1800" dirty="0"/>
              <a:t>Un </a:t>
            </a:r>
            <a:r>
              <a:rPr lang="en-US" sz="1800" dirty="0" err="1"/>
              <a:t>renforcement</a:t>
            </a:r>
            <a:r>
              <a:rPr lang="en-US" sz="1800" dirty="0"/>
              <a:t> des contacts avec les </a:t>
            </a:r>
            <a:r>
              <a:rPr lang="en-US" sz="1800" dirty="0" err="1"/>
              <a:t>agences</a:t>
            </a:r>
            <a:r>
              <a:rPr lang="en-US" sz="1800" dirty="0"/>
              <a:t> </a:t>
            </a:r>
            <a:r>
              <a:rPr lang="en-US" sz="1800" dirty="0" err="1"/>
              <a:t>externes</a:t>
            </a:r>
            <a:r>
              <a:rPr lang="en-US" sz="1800" dirty="0"/>
              <a:t> et le </a:t>
            </a:r>
            <a:r>
              <a:rPr lang="en-US" sz="1800" dirty="0" err="1"/>
              <a:t>déploiement</a:t>
            </a:r>
            <a:r>
              <a:rPr lang="en-US" sz="1800" dirty="0"/>
              <a:t> de personnel pour </a:t>
            </a:r>
            <a:r>
              <a:rPr lang="en-US" sz="1800" dirty="0" err="1"/>
              <a:t>appuyer</a:t>
            </a:r>
            <a:r>
              <a:rPr lang="en-US" sz="1800" dirty="0"/>
              <a:t> les </a:t>
            </a:r>
            <a:r>
              <a:rPr lang="en-US" sz="1800" dirty="0" err="1"/>
              <a:t>opérations</a:t>
            </a:r>
            <a:r>
              <a:rPr lang="en-US" sz="1800" dirty="0"/>
              <a:t> au </a:t>
            </a:r>
            <a:r>
              <a:rPr lang="en-US" sz="1800" dirty="0" err="1"/>
              <a:t>quotidien</a:t>
            </a:r>
            <a:r>
              <a:rPr lang="en-US" sz="1800" dirty="0"/>
              <a:t>.</a:t>
            </a:r>
          </a:p>
          <a:p>
            <a:pPr lvl="2"/>
            <a:r>
              <a:rPr lang="en-US" sz="1800" dirty="0"/>
              <a:t>Formation de remise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niveau</a:t>
            </a:r>
            <a:r>
              <a:rPr lang="en-US" sz="1800" dirty="0"/>
              <a:t> "</a:t>
            </a:r>
            <a:r>
              <a:rPr lang="en-US" sz="1800" dirty="0" err="1"/>
              <a:t>juste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temps".</a:t>
            </a:r>
          </a:p>
          <a:p>
            <a:pPr lvl="2"/>
            <a:r>
              <a:rPr lang="en-US" sz="1800" dirty="0"/>
              <a:t>Formation </a:t>
            </a:r>
            <a:r>
              <a:rPr lang="en-US" sz="1800" dirty="0" err="1"/>
              <a:t>spéciale</a:t>
            </a:r>
            <a:r>
              <a:rPr lang="en-US" sz="1800" dirty="0"/>
              <a:t> COVID-19</a:t>
            </a:r>
          </a:p>
        </p:txBody>
      </p:sp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F04284C4-8290-7343-890C-079DCD3DF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25" y="3417019"/>
            <a:ext cx="2174424" cy="15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8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158875"/>
            <a:ext cx="763717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Le mode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désigne</a:t>
            </a:r>
            <a:r>
              <a:rPr lang="en-US" dirty="0"/>
              <a:t> les </a:t>
            </a:r>
            <a:r>
              <a:rPr lang="en-US" dirty="0" err="1"/>
              <a:t>activités</a:t>
            </a:r>
            <a:r>
              <a:rPr lang="en-US" dirty="0"/>
              <a:t> </a:t>
            </a:r>
            <a:r>
              <a:rPr lang="en-US" dirty="0" err="1"/>
              <a:t>requises</a:t>
            </a:r>
            <a:r>
              <a:rPr lang="en-US" dirty="0"/>
              <a:t> pour </a:t>
            </a:r>
            <a:r>
              <a:rPr lang="en-US" dirty="0" err="1"/>
              <a:t>gérer</a:t>
            </a:r>
            <a:r>
              <a:rPr lang="en-US" dirty="0"/>
              <a:t> </a:t>
            </a:r>
            <a:r>
              <a:rPr lang="en-US" dirty="0" err="1"/>
              <a:t>l'incident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l'urgence</a:t>
            </a:r>
            <a:r>
              <a:rPr lang="en-US" dirty="0"/>
              <a:t>.</a:t>
            </a:r>
          </a:p>
          <a:p>
            <a:pPr>
              <a:buClr>
                <a:srgbClr val="006A71"/>
              </a:buClr>
            </a:pPr>
            <a:r>
              <a:rPr lang="en-US" dirty="0"/>
              <a:t>Il correspond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l'activation</a:t>
            </a:r>
            <a:r>
              <a:rPr lang="en-US" dirty="0"/>
              <a:t> </a:t>
            </a:r>
            <a:r>
              <a:rPr lang="en-US" dirty="0" err="1"/>
              <a:t>totale</a:t>
            </a:r>
            <a:r>
              <a:rPr lang="en-US" dirty="0"/>
              <a:t> du COU, y </a:t>
            </a:r>
            <a:r>
              <a:rPr lang="en-US" dirty="0" err="1"/>
              <a:t>compris</a:t>
            </a:r>
            <a:r>
              <a:rPr lang="en-US" dirty="0"/>
              <a:t> de </a:t>
            </a:r>
            <a:r>
              <a:rPr lang="en-US" dirty="0" err="1"/>
              <a:t>l'IMS</a:t>
            </a:r>
            <a:r>
              <a:rPr lang="en-US" dirty="0"/>
              <a:t>.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42614D1-0EA8-4344-AD17-62D14FFC38B3}"/>
              </a:ext>
            </a:extLst>
          </p:cNvPr>
          <p:cNvSpPr/>
          <p:nvPr/>
        </p:nvSpPr>
        <p:spPr>
          <a:xfrm>
            <a:off x="3075151" y="2659388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réponse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181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L'IMS </a:t>
            </a:r>
            <a:r>
              <a:rPr lang="en-US" sz="1950" dirty="0" err="1"/>
              <a:t>fournit</a:t>
            </a:r>
            <a:r>
              <a:rPr lang="en-US" sz="1950" dirty="0"/>
              <a:t> </a:t>
            </a:r>
            <a:r>
              <a:rPr lang="en-US" sz="1950" dirty="0" err="1"/>
              <a:t>une</a:t>
            </a:r>
            <a:r>
              <a:rPr lang="en-US" sz="1950" dirty="0"/>
              <a:t> structure </a:t>
            </a:r>
            <a:r>
              <a:rPr lang="en-US" sz="1950" dirty="0" err="1"/>
              <a:t>organisée</a:t>
            </a:r>
            <a:r>
              <a:rPr lang="en-US" sz="1950" dirty="0"/>
              <a:t> </a:t>
            </a:r>
            <a:r>
              <a:rPr lang="en-US" sz="1950" dirty="0" err="1"/>
              <a:t>temporaire</a:t>
            </a:r>
            <a:r>
              <a:rPr lang="en-US" sz="1950" dirty="0"/>
              <a:t> qui </a:t>
            </a:r>
            <a:r>
              <a:rPr lang="en-US" sz="1950" dirty="0" err="1"/>
              <a:t>appuie</a:t>
            </a:r>
            <a:r>
              <a:rPr lang="en-US" sz="1950" dirty="0"/>
              <a:t> la </a:t>
            </a:r>
            <a:r>
              <a:rPr lang="en-US" sz="1950" dirty="0" err="1"/>
              <a:t>réponse</a:t>
            </a:r>
            <a:r>
              <a:rPr lang="en-US" sz="1950" dirty="0"/>
              <a:t> </a:t>
            </a:r>
            <a:r>
              <a:rPr lang="en-US" sz="1950" dirty="0" err="1"/>
              <a:t>à</a:t>
            </a:r>
            <a:r>
              <a:rPr lang="en-US" sz="1950" dirty="0"/>
              <a:t> </a:t>
            </a:r>
            <a:r>
              <a:rPr lang="en-US" sz="1950" dirty="0" err="1"/>
              <a:t>l'incident</a:t>
            </a:r>
            <a:r>
              <a:rPr lang="en-US" sz="1950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Le </a:t>
            </a:r>
            <a:r>
              <a:rPr lang="en-US" sz="1950" dirty="0" err="1"/>
              <a:t>terme</a:t>
            </a:r>
            <a:r>
              <a:rPr lang="en-US" sz="1950" dirty="0"/>
              <a:t> "</a:t>
            </a:r>
            <a:r>
              <a:rPr lang="en-US" sz="1950" dirty="0" err="1"/>
              <a:t>réponse</a:t>
            </a:r>
            <a:r>
              <a:rPr lang="en-US" sz="1950" dirty="0"/>
              <a:t> IMS" </a:t>
            </a:r>
            <a:r>
              <a:rPr lang="en-US" sz="1950" dirty="0" err="1"/>
              <a:t>peut</a:t>
            </a:r>
            <a:r>
              <a:rPr lang="en-US" sz="1950" dirty="0"/>
              <a:t> </a:t>
            </a:r>
            <a:r>
              <a:rPr lang="en-US" sz="1950" dirty="0" err="1"/>
              <a:t>être</a:t>
            </a:r>
            <a:r>
              <a:rPr lang="en-US" sz="1950" dirty="0"/>
              <a:t> </a:t>
            </a:r>
            <a:r>
              <a:rPr lang="en-US" sz="1950" dirty="0" err="1"/>
              <a:t>utilisé</a:t>
            </a:r>
            <a:r>
              <a:rPr lang="en-US" sz="1950" dirty="0"/>
              <a:t> pour </a:t>
            </a:r>
            <a:r>
              <a:rPr lang="en-US" sz="1950" dirty="0" err="1"/>
              <a:t>désigner</a:t>
            </a:r>
            <a:r>
              <a:rPr lang="en-US" sz="1950" dirty="0"/>
              <a:t> le mode </a:t>
            </a:r>
            <a:r>
              <a:rPr lang="en-US" sz="1950" dirty="0" err="1"/>
              <a:t>réponse</a:t>
            </a:r>
            <a:r>
              <a:rPr lang="en-US" sz="1950" dirty="0"/>
              <a:t>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La transition </a:t>
            </a:r>
            <a:r>
              <a:rPr lang="en-US" sz="1950" dirty="0" err="1"/>
              <a:t>vers</a:t>
            </a:r>
            <a:r>
              <a:rPr lang="en-US" sz="1950" dirty="0"/>
              <a:t> </a:t>
            </a:r>
            <a:r>
              <a:rPr lang="en-US" sz="1950" dirty="0" err="1"/>
              <a:t>une</a:t>
            </a:r>
            <a:r>
              <a:rPr lang="en-US" sz="1950" dirty="0"/>
              <a:t> </a:t>
            </a:r>
            <a:r>
              <a:rPr lang="en-US" sz="1950" dirty="0" err="1"/>
              <a:t>réponse</a:t>
            </a:r>
            <a:r>
              <a:rPr lang="en-US" sz="1950" dirty="0"/>
              <a:t> IMS </a:t>
            </a:r>
            <a:r>
              <a:rPr lang="en-US" sz="1950" dirty="0" err="1"/>
              <a:t>nécessite</a:t>
            </a:r>
            <a:r>
              <a:rPr lang="en-US" sz="1950" dirty="0"/>
              <a:t> la mise </a:t>
            </a:r>
            <a:r>
              <a:rPr lang="en-US" sz="1950" dirty="0" err="1"/>
              <a:t>en</a:t>
            </a:r>
            <a:r>
              <a:rPr lang="en-US" sz="1950" dirty="0"/>
              <a:t> place des </a:t>
            </a:r>
            <a:r>
              <a:rPr lang="en-US" sz="1950" dirty="0" err="1"/>
              <a:t>éléments</a:t>
            </a:r>
            <a:r>
              <a:rPr lang="en-US" sz="1950" dirty="0"/>
              <a:t> </a:t>
            </a:r>
            <a:r>
              <a:rPr lang="en-US" sz="1950" dirty="0" err="1"/>
              <a:t>suivants</a:t>
            </a:r>
            <a:r>
              <a:rPr lang="en-US" sz="1950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Point central pour la gestion des </a:t>
            </a:r>
            <a:r>
              <a:rPr lang="en-US" sz="1950" dirty="0" err="1"/>
              <a:t>informations</a:t>
            </a:r>
            <a:r>
              <a:rPr lang="en-US" sz="1950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sz="1950" dirty="0" err="1"/>
              <a:t>Canaux</a:t>
            </a:r>
            <a:r>
              <a:rPr lang="en-US" sz="1950" dirty="0"/>
              <a:t> de communication de routine pour </a:t>
            </a:r>
            <a:r>
              <a:rPr lang="en-US" sz="1950" dirty="0" err="1"/>
              <a:t>s'organiser</a:t>
            </a:r>
            <a:r>
              <a:rPr lang="en-US" sz="1950" dirty="0"/>
              <a:t> avec </a:t>
            </a:r>
            <a:r>
              <a:rPr lang="en-US" sz="1950" dirty="0" err="1"/>
              <a:t>d'autres</a:t>
            </a:r>
            <a:r>
              <a:rPr lang="en-US" sz="1950" dirty="0"/>
              <a:t> </a:t>
            </a:r>
            <a:r>
              <a:rPr lang="en-US" sz="1950" dirty="0" err="1"/>
              <a:t>agences</a:t>
            </a:r>
            <a:r>
              <a:rPr lang="en-US" sz="1950" dirty="0"/>
              <a:t> </a:t>
            </a:r>
            <a:r>
              <a:rPr lang="en-US" sz="1950" dirty="0" err="1"/>
              <a:t>gouvernementales</a:t>
            </a:r>
            <a:r>
              <a:rPr lang="en-US" sz="1950" dirty="0"/>
              <a:t> pour la </a:t>
            </a:r>
            <a:r>
              <a:rPr lang="en-US" sz="1950" dirty="0" err="1"/>
              <a:t>réponse</a:t>
            </a:r>
            <a:r>
              <a:rPr lang="en-US" sz="1950" dirty="0"/>
              <a:t> et </a:t>
            </a:r>
            <a:r>
              <a:rPr lang="en-US" sz="1950" dirty="0" err="1"/>
              <a:t>l'exécution</a:t>
            </a:r>
            <a:r>
              <a:rPr lang="en-US" sz="1950" dirty="0"/>
              <a:t> de missions </a:t>
            </a:r>
            <a:r>
              <a:rPr lang="en-US" sz="1950" dirty="0" err="1"/>
              <a:t>éventuelles</a:t>
            </a:r>
            <a:r>
              <a:rPr lang="en-US" sz="195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33625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r>
              <a:rPr lang="en-US" dirty="0"/>
              <a:t> (</a:t>
            </a:r>
            <a:r>
              <a:rPr lang="en-US" sz="2000" dirty="0"/>
              <a:t>suite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 lvl="1">
              <a:buClr>
                <a:srgbClr val="006A71"/>
              </a:buClr>
            </a:pPr>
            <a:r>
              <a:rPr lang="en-US" dirty="0" err="1"/>
              <a:t>Méthode</a:t>
            </a:r>
            <a:r>
              <a:rPr lang="en-US" dirty="0"/>
              <a:t> de rapport interne </a:t>
            </a:r>
            <a:r>
              <a:rPr lang="en-US" dirty="0" err="1"/>
              <a:t>normalisée</a:t>
            </a:r>
            <a:r>
              <a:rPr lang="en-US" dirty="0"/>
              <a:t> pour informer et </a:t>
            </a:r>
            <a:r>
              <a:rPr lang="en-US" dirty="0" err="1"/>
              <a:t>coordonner</a:t>
            </a:r>
            <a:r>
              <a:rPr lang="en-US" dirty="0"/>
              <a:t> les </a:t>
            </a:r>
            <a:r>
              <a:rPr lang="en-US" dirty="0" err="1"/>
              <a:t>informations</a:t>
            </a:r>
            <a:r>
              <a:rPr lang="en-US" dirty="0"/>
              <a:t> et les </a:t>
            </a:r>
            <a:r>
              <a:rPr lang="en-US" dirty="0" err="1"/>
              <a:t>ressources</a:t>
            </a:r>
            <a:r>
              <a:rPr lang="en-US" dirty="0"/>
              <a:t> avec le </a:t>
            </a:r>
            <a:r>
              <a:rPr lang="en-US" dirty="0" err="1"/>
              <a:t>département</a:t>
            </a:r>
            <a:r>
              <a:rPr lang="en-US" dirty="0"/>
              <a:t>/</a:t>
            </a:r>
            <a:r>
              <a:rPr lang="en-US" dirty="0" err="1"/>
              <a:t>ministère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.</a:t>
            </a:r>
          </a:p>
          <a:p>
            <a:pPr>
              <a:buClr>
                <a:srgbClr val="006A71"/>
              </a:buClr>
            </a:pPr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courant de </a:t>
            </a:r>
            <a:r>
              <a:rPr lang="en-US" dirty="0" err="1"/>
              <a:t>définir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"</a:t>
            </a:r>
            <a:r>
              <a:rPr lang="en-US" dirty="0" err="1"/>
              <a:t>niveaux</a:t>
            </a:r>
            <a:r>
              <a:rPr lang="en-US" dirty="0"/>
              <a:t>" de </a:t>
            </a:r>
            <a:r>
              <a:rPr lang="en-US" dirty="0" err="1"/>
              <a:t>réponse</a:t>
            </a:r>
            <a:r>
              <a:rPr lang="en-US" dirty="0"/>
              <a:t> au sein du mode </a:t>
            </a:r>
            <a:r>
              <a:rPr lang="en-US" dirty="0" err="1"/>
              <a:t>réponse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reconnaissant</a:t>
            </a:r>
            <a:r>
              <a:rPr lang="en-US" dirty="0"/>
              <a:t> que </a:t>
            </a:r>
            <a:r>
              <a:rPr lang="en-US" dirty="0" err="1"/>
              <a:t>différents</a:t>
            </a:r>
            <a:r>
              <a:rPr lang="en-US" dirty="0"/>
              <a:t> types </a:t>
            </a:r>
            <a:r>
              <a:rPr lang="en-US" dirty="0" err="1"/>
              <a:t>d'incidents</a:t>
            </a:r>
            <a:r>
              <a:rPr lang="en-US" dirty="0"/>
              <a:t> </a:t>
            </a:r>
            <a:r>
              <a:rPr lang="en-US" dirty="0" err="1"/>
              <a:t>nécessiteront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échelles</a:t>
            </a:r>
            <a:r>
              <a:rPr lang="en-US" dirty="0"/>
              <a:t> </a:t>
            </a:r>
            <a:r>
              <a:rPr lang="en-US" dirty="0" err="1"/>
              <a:t>d'intervention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66446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Lors</a:t>
            </a:r>
            <a:r>
              <a:rPr lang="en-US" dirty="0"/>
              <a:t> de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l'incident</a:t>
            </a:r>
            <a:r>
              <a:rPr lang="en-US" dirty="0"/>
              <a:t>, le COU </a:t>
            </a:r>
            <a:r>
              <a:rPr lang="en-US" dirty="0" err="1"/>
              <a:t>sert</a:t>
            </a:r>
            <a:r>
              <a:rPr lang="en-US" dirty="0"/>
              <a:t> de </a:t>
            </a:r>
            <a:r>
              <a:rPr lang="en-US" dirty="0" err="1"/>
              <a:t>centre</a:t>
            </a:r>
            <a:r>
              <a:rPr lang="en-US" dirty="0"/>
              <a:t> de gestion des incidents de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 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Coordination et support au personnel (</a:t>
            </a:r>
            <a:r>
              <a:rPr lang="en-US" dirty="0" err="1"/>
              <a:t>d'encadrement</a:t>
            </a:r>
            <a:r>
              <a:rPr lang="en-US" dirty="0"/>
              <a:t>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Planification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Opérations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 err="1"/>
              <a:t>Logistiques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Finances and administration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r>
              <a:rPr lang="en-US" dirty="0"/>
              <a:t> – Personnel </a:t>
            </a:r>
            <a:r>
              <a:rPr lang="en-US" dirty="0" err="1"/>
              <a:t>d'encadrement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36826" y="900906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Le personnel </a:t>
            </a:r>
            <a:r>
              <a:rPr lang="en-US" dirty="0" err="1"/>
              <a:t>d'encadrement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du </a:t>
            </a:r>
            <a:r>
              <a:rPr lang="en-US" dirty="0" err="1"/>
              <a:t>fonctionnement</a:t>
            </a:r>
            <a:r>
              <a:rPr lang="en-US" dirty="0"/>
              <a:t> </a:t>
            </a:r>
            <a:r>
              <a:rPr lang="en-US" dirty="0" err="1"/>
              <a:t>général</a:t>
            </a:r>
            <a:r>
              <a:rPr lang="en-US" dirty="0"/>
              <a:t> du COU et de la coordination des </a:t>
            </a:r>
            <a:r>
              <a:rPr lang="en-US" dirty="0" err="1"/>
              <a:t>activités</a:t>
            </a:r>
            <a:r>
              <a:rPr lang="en-US" dirty="0"/>
              <a:t> de </a:t>
            </a:r>
            <a:r>
              <a:rPr lang="en-US" dirty="0" err="1"/>
              <a:t>réponse</a:t>
            </a:r>
            <a:r>
              <a:rPr lang="en-US" dirty="0"/>
              <a:t>. Il </a:t>
            </a:r>
            <a:r>
              <a:rPr lang="en-US" dirty="0" err="1"/>
              <a:t>s'agit</a:t>
            </a:r>
            <a:r>
              <a:rPr lang="en-US" dirty="0"/>
              <a:t> </a:t>
            </a:r>
            <a:r>
              <a:rPr lang="en-US" dirty="0" err="1"/>
              <a:t>souvent</a:t>
            </a:r>
            <a:r>
              <a:rPr lang="en-US" dirty="0"/>
              <a:t> de 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Communication au public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Liaison avec les </a:t>
            </a:r>
            <a:r>
              <a:rPr lang="en-US" dirty="0" err="1"/>
              <a:t>organismes</a:t>
            </a:r>
            <a:r>
              <a:rPr lang="en-US" dirty="0"/>
              <a:t> </a:t>
            </a:r>
            <a:r>
              <a:rPr lang="en-US" dirty="0" err="1"/>
              <a:t>d'assistance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/>
              <a:t>Rapport de situation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Mobilisation</a:t>
            </a:r>
            <a:r>
              <a:rPr lang="en-US" dirty="0"/>
              <a:t> de </a:t>
            </a:r>
            <a:r>
              <a:rPr lang="en-US" dirty="0" err="1"/>
              <a:t>ressources</a:t>
            </a:r>
            <a:endParaRPr lang="en-US" dirty="0"/>
          </a:p>
          <a:p>
            <a:pPr marL="230188" lvl="1" indent="-230188">
              <a:buClr>
                <a:srgbClr val="006A71"/>
              </a:buClr>
              <a:buFont typeface="Wingdings" panose="05000000000000000000" pitchFamily="2" charset="2"/>
              <a:buChar char="§"/>
            </a:pPr>
            <a:r>
              <a:rPr lang="en-US" dirty="0"/>
              <a:t>Les </a:t>
            </a:r>
            <a:r>
              <a:rPr lang="en-US" dirty="0" err="1"/>
              <a:t>postes</a:t>
            </a:r>
            <a:r>
              <a:rPr lang="en-US" dirty="0"/>
              <a:t> </a:t>
            </a:r>
            <a:r>
              <a:rPr lang="en-US" dirty="0" err="1"/>
              <a:t>essentiels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 </a:t>
            </a:r>
            <a:r>
              <a:rPr lang="en-US" dirty="0" err="1"/>
              <a:t>gestionnaire</a:t>
            </a:r>
            <a:r>
              <a:rPr lang="en-US" dirty="0"/>
              <a:t> </a:t>
            </a:r>
            <a:r>
              <a:rPr lang="en-US" dirty="0" err="1"/>
              <a:t>d'incident</a:t>
            </a:r>
            <a:r>
              <a:rPr lang="en-US" dirty="0"/>
              <a:t>, le </a:t>
            </a:r>
            <a:r>
              <a:rPr lang="en-US" dirty="0" err="1"/>
              <a:t>gestionnaire</a:t>
            </a:r>
            <a:r>
              <a:rPr lang="en-US" dirty="0"/>
              <a:t> des installations du COU et </a:t>
            </a:r>
            <a:r>
              <a:rPr lang="en-US" dirty="0" err="1"/>
              <a:t>l'agent</a:t>
            </a:r>
            <a:r>
              <a:rPr lang="en-US" dirty="0"/>
              <a:t> de communication </a:t>
            </a:r>
            <a:r>
              <a:rPr lang="en-US" dirty="0" err="1"/>
              <a:t>publique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41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présentation</a:t>
            </a:r>
            <a:r>
              <a:rPr lang="en-US" dirty="0"/>
              <a:t> vise </a:t>
            </a:r>
            <a:r>
              <a:rPr lang="en-US" dirty="0" err="1"/>
              <a:t>à</a:t>
            </a:r>
            <a:r>
              <a:rPr lang="en-US" dirty="0"/>
              <a:t> : 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Discuter</a:t>
            </a:r>
            <a:r>
              <a:rPr lang="en-US" dirty="0"/>
              <a:t> du </a:t>
            </a:r>
            <a:r>
              <a:rPr lang="en-US" dirty="0" err="1"/>
              <a:t>fonctionnement</a:t>
            </a:r>
            <a:r>
              <a:rPr lang="en-US" dirty="0"/>
              <a:t> d'un COU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Expliquer</a:t>
            </a:r>
            <a:r>
              <a:rPr lang="en-US" dirty="0"/>
              <a:t> les modes et </a:t>
            </a:r>
            <a:r>
              <a:rPr lang="en-US" dirty="0" err="1"/>
              <a:t>niveaux</a:t>
            </a:r>
            <a:r>
              <a:rPr lang="en-US" dirty="0"/>
              <a:t> du COU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activités</a:t>
            </a:r>
            <a:r>
              <a:rPr lang="en-US" dirty="0"/>
              <a:t> du COU pendant </a:t>
            </a:r>
            <a:r>
              <a:rPr lang="en-US" dirty="0" err="1"/>
              <a:t>l'opération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mettant</a:t>
            </a:r>
            <a:r>
              <a:rPr lang="en-US" dirty="0"/>
              <a:t> </a:t>
            </a:r>
            <a:r>
              <a:rPr lang="en-US" dirty="0" err="1"/>
              <a:t>l'accent</a:t>
            </a:r>
            <a:r>
              <a:rPr lang="en-US" dirty="0"/>
              <a:t> sur le </a:t>
            </a:r>
            <a:r>
              <a:rPr lang="en-US" dirty="0" err="1"/>
              <a:t>contexte</a:t>
            </a:r>
            <a:r>
              <a:rPr lang="en-US" dirty="0"/>
              <a:t> de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r>
              <a:rPr lang="en-US" dirty="0"/>
              <a:t> – Planification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0746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La section de planification </a:t>
            </a:r>
            <a:r>
              <a:rPr lang="en-US" sz="1950" dirty="0" err="1"/>
              <a:t>est</a:t>
            </a:r>
            <a:r>
              <a:rPr lang="en-US" sz="1950" dirty="0"/>
              <a:t> </a:t>
            </a:r>
            <a:r>
              <a:rPr lang="en-US" sz="1950" dirty="0" err="1"/>
              <a:t>responsable</a:t>
            </a:r>
            <a:r>
              <a:rPr lang="en-US" sz="1950" dirty="0"/>
              <a:t> de la planification sur site et hors site pour </a:t>
            </a:r>
            <a:r>
              <a:rPr lang="en-US" sz="1950" dirty="0" err="1"/>
              <a:t>appuyer</a:t>
            </a:r>
            <a:r>
              <a:rPr lang="en-US" sz="1950" dirty="0"/>
              <a:t> le COU.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Sur place, il </a:t>
            </a:r>
            <a:r>
              <a:rPr lang="en-US" sz="1950" dirty="0" err="1"/>
              <a:t>s'agit</a:t>
            </a:r>
            <a:r>
              <a:rPr lang="en-US" sz="1950" dirty="0"/>
              <a:t> de </a:t>
            </a:r>
            <a:r>
              <a:rPr lang="en-US" sz="1950" dirty="0" err="1"/>
              <a:t>l'affectation</a:t>
            </a:r>
            <a:r>
              <a:rPr lang="en-US" sz="1950" dirty="0"/>
              <a:t> des </a:t>
            </a:r>
            <a:r>
              <a:rPr lang="en-US" sz="1950" dirty="0" err="1"/>
              <a:t>ressources</a:t>
            </a:r>
            <a:r>
              <a:rPr lang="en-US" sz="1950" dirty="0"/>
              <a:t> </a:t>
            </a:r>
            <a:r>
              <a:rPr lang="en-US" sz="1950" dirty="0" err="1"/>
              <a:t>disponibles</a:t>
            </a:r>
            <a:r>
              <a:rPr lang="en-US" sz="1950" dirty="0"/>
              <a:t> (</a:t>
            </a:r>
            <a:r>
              <a:rPr lang="en-US" sz="1950" dirty="0" err="1"/>
              <a:t>humaines</a:t>
            </a:r>
            <a:r>
              <a:rPr lang="en-US" sz="1950" dirty="0"/>
              <a:t> et </a:t>
            </a:r>
            <a:r>
              <a:rPr lang="en-US" sz="1950" dirty="0" err="1"/>
              <a:t>matérielles</a:t>
            </a:r>
            <a:r>
              <a:rPr lang="en-US" sz="1950" dirty="0"/>
              <a:t>) pour </a:t>
            </a:r>
            <a:r>
              <a:rPr lang="en-US" sz="1950" dirty="0" err="1"/>
              <a:t>obtenir</a:t>
            </a:r>
            <a:r>
              <a:rPr lang="en-US" sz="1950" dirty="0"/>
              <a:t> un </a:t>
            </a:r>
            <a:r>
              <a:rPr lang="en-US" sz="1950" dirty="0" err="1"/>
              <a:t>résultat</a:t>
            </a:r>
            <a:r>
              <a:rPr lang="en-US" sz="1950" dirty="0"/>
              <a:t> maximal.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Hors site, il </a:t>
            </a:r>
            <a:r>
              <a:rPr lang="en-US" sz="1950" dirty="0" err="1"/>
              <a:t>s'agit</a:t>
            </a:r>
            <a:r>
              <a:rPr lang="en-US" sz="1950" dirty="0"/>
              <a:t> des </a:t>
            </a:r>
            <a:r>
              <a:rPr lang="en-US" sz="1950" dirty="0" err="1"/>
              <a:t>activités</a:t>
            </a:r>
            <a:r>
              <a:rPr lang="en-US" sz="1950" dirty="0"/>
              <a:t> </a:t>
            </a:r>
            <a:r>
              <a:rPr lang="en-US" sz="1950" dirty="0" err="1"/>
              <a:t>visant</a:t>
            </a:r>
            <a:r>
              <a:rPr lang="en-US" sz="1950" dirty="0"/>
              <a:t> </a:t>
            </a:r>
            <a:r>
              <a:rPr lang="en-US" sz="1950" dirty="0" err="1"/>
              <a:t>à</a:t>
            </a:r>
            <a:r>
              <a:rPr lang="en-US" sz="1950" dirty="0"/>
              <a:t> </a:t>
            </a:r>
            <a:r>
              <a:rPr lang="en-US" sz="1950" dirty="0" err="1"/>
              <a:t>contenir</a:t>
            </a:r>
            <a:r>
              <a:rPr lang="en-US" sz="1950" dirty="0"/>
              <a:t> </a:t>
            </a:r>
            <a:r>
              <a:rPr lang="en-US" sz="1950" dirty="0" err="1"/>
              <a:t>l'événement</a:t>
            </a:r>
            <a:r>
              <a:rPr lang="en-US" sz="1950" dirty="0"/>
              <a:t>, </a:t>
            </a:r>
            <a:r>
              <a:rPr lang="en-US" sz="1950" dirty="0" err="1"/>
              <a:t>tel</a:t>
            </a:r>
            <a:r>
              <a:rPr lang="en-US" sz="1950" dirty="0"/>
              <a:t> que la </a:t>
            </a:r>
            <a:r>
              <a:rPr lang="en-US" sz="1950" dirty="0" err="1"/>
              <a:t>cartographie</a:t>
            </a:r>
            <a:r>
              <a:rPr lang="en-US" sz="1950" dirty="0"/>
              <a:t> et le </a:t>
            </a:r>
            <a:r>
              <a:rPr lang="en-US" sz="1950" dirty="0" err="1"/>
              <a:t>déploiement</a:t>
            </a:r>
            <a:r>
              <a:rPr lang="en-US" sz="1950" dirty="0"/>
              <a:t> des </a:t>
            </a:r>
            <a:r>
              <a:rPr lang="en-US" sz="1950" dirty="0" err="1"/>
              <a:t>ressources</a:t>
            </a:r>
            <a:r>
              <a:rPr lang="en-US" sz="1950" dirty="0"/>
              <a:t>. </a:t>
            </a:r>
          </a:p>
          <a:p>
            <a:pPr marL="230188" lvl="1" indent="-230188">
              <a:buClr>
                <a:srgbClr val="006A71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Les </a:t>
            </a:r>
            <a:r>
              <a:rPr lang="en-US" sz="1950" dirty="0" err="1"/>
              <a:t>autres</a:t>
            </a:r>
            <a:r>
              <a:rPr lang="en-US" sz="1950" dirty="0"/>
              <a:t> </a:t>
            </a:r>
            <a:r>
              <a:rPr lang="en-US" sz="1950" dirty="0" err="1"/>
              <a:t>responsabilités</a:t>
            </a:r>
            <a:r>
              <a:rPr lang="en-US" sz="1950" dirty="0"/>
              <a:t> de planification </a:t>
            </a:r>
            <a:r>
              <a:rPr lang="en-US" sz="1950" dirty="0" err="1"/>
              <a:t>incluent</a:t>
            </a:r>
            <a:r>
              <a:rPr lang="en-US" sz="1950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La </a:t>
            </a:r>
            <a:r>
              <a:rPr lang="en-US" sz="1950" dirty="0" err="1"/>
              <a:t>collecte</a:t>
            </a:r>
            <a:r>
              <a:rPr lang="en-US" sz="1950" dirty="0"/>
              <a:t> et le </a:t>
            </a:r>
            <a:r>
              <a:rPr lang="en-US" sz="1950" dirty="0" err="1"/>
              <a:t>traitement</a:t>
            </a:r>
            <a:r>
              <a:rPr lang="en-US" sz="1950" dirty="0"/>
              <a:t> des </a:t>
            </a:r>
            <a:r>
              <a:rPr lang="en-US" sz="1950" dirty="0" err="1"/>
              <a:t>données</a:t>
            </a: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en-US" sz="1950" dirty="0"/>
              <a:t>La communication </a:t>
            </a:r>
            <a:r>
              <a:rPr lang="en-US" sz="1950" dirty="0" err="1"/>
              <a:t>opérationnelle</a:t>
            </a: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en-US" sz="1950" dirty="0" err="1"/>
              <a:t>L'anticipation</a:t>
            </a:r>
            <a:r>
              <a:rPr lang="en-US" sz="1950" dirty="0"/>
              <a:t> des </a:t>
            </a:r>
            <a:r>
              <a:rPr lang="en-US" sz="1950" dirty="0" err="1"/>
              <a:t>événements</a:t>
            </a:r>
            <a:r>
              <a:rPr lang="en-US" sz="1950" dirty="0"/>
              <a:t> </a:t>
            </a:r>
            <a:r>
              <a:rPr lang="en-US" sz="1950" dirty="0" err="1"/>
              <a:t>futurs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38776936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r>
              <a:rPr lang="en-US" dirty="0"/>
              <a:t> – </a:t>
            </a:r>
            <a:r>
              <a:rPr lang="en-US" dirty="0" err="1"/>
              <a:t>Opérations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95570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La section des </a:t>
            </a:r>
            <a:r>
              <a:rPr lang="en-US" sz="1800" dirty="0" err="1"/>
              <a:t>opérations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responsable</a:t>
            </a:r>
            <a:r>
              <a:rPr lang="en-US" sz="1800" dirty="0"/>
              <a:t> de la coordination, de </a:t>
            </a:r>
            <a:r>
              <a:rPr lang="en-US" sz="1800" dirty="0" err="1"/>
              <a:t>l'utilisation</a:t>
            </a:r>
            <a:r>
              <a:rPr lang="en-US" sz="1800" dirty="0"/>
              <a:t> des </a:t>
            </a:r>
            <a:r>
              <a:rPr lang="en-US" sz="1800" dirty="0" err="1"/>
              <a:t>ressources</a:t>
            </a:r>
            <a:r>
              <a:rPr lang="en-US" sz="1800" dirty="0"/>
              <a:t> et de </a:t>
            </a:r>
            <a:r>
              <a:rPr lang="en-US" sz="1800" dirty="0" err="1"/>
              <a:t>l'aspect</a:t>
            </a:r>
            <a:r>
              <a:rPr lang="en-US" sz="1800" dirty="0"/>
              <a:t> technique des </a:t>
            </a:r>
            <a:r>
              <a:rPr lang="en-US" sz="1800" dirty="0" err="1"/>
              <a:t>opérations</a:t>
            </a:r>
            <a:r>
              <a:rPr lang="en-US" sz="1800" dirty="0"/>
              <a:t> de </a:t>
            </a:r>
            <a:r>
              <a:rPr lang="en-US" sz="1800" dirty="0" err="1"/>
              <a:t>réponse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l'urgence</a:t>
            </a:r>
            <a:r>
              <a:rPr lang="en-US" sz="1800" dirty="0"/>
              <a:t> de </a:t>
            </a:r>
            <a:r>
              <a:rPr lang="en-US" sz="1800" dirty="0" err="1"/>
              <a:t>santé</a:t>
            </a:r>
            <a:r>
              <a:rPr lang="en-US" sz="1800" dirty="0"/>
              <a:t> </a:t>
            </a:r>
            <a:r>
              <a:rPr lang="en-US" sz="1800" dirty="0" err="1"/>
              <a:t>publique</a:t>
            </a:r>
            <a:r>
              <a:rPr lang="en-US" sz="1800" dirty="0"/>
              <a:t>.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Les </a:t>
            </a:r>
            <a:r>
              <a:rPr lang="en-US" sz="1800" dirty="0" err="1"/>
              <a:t>fonctions</a:t>
            </a:r>
            <a:r>
              <a:rPr lang="en-US" sz="1800" dirty="0"/>
              <a:t> </a:t>
            </a:r>
            <a:r>
              <a:rPr lang="en-US" sz="1800" dirty="0" err="1"/>
              <a:t>opérationnelles</a:t>
            </a:r>
            <a:r>
              <a:rPr lang="en-US" sz="1800" dirty="0"/>
              <a:t> </a:t>
            </a:r>
            <a:r>
              <a:rPr lang="en-US" sz="1800" dirty="0" err="1"/>
              <a:t>peuvent</a:t>
            </a:r>
            <a:r>
              <a:rPr lang="en-US" sz="1800" dirty="0"/>
              <a:t> </a:t>
            </a:r>
            <a:r>
              <a:rPr lang="en-US" sz="1800" dirty="0" err="1"/>
              <a:t>inclure</a:t>
            </a:r>
            <a:r>
              <a:rPr lang="en-US" sz="1800" dirty="0"/>
              <a:t> les </a:t>
            </a:r>
            <a:r>
              <a:rPr lang="en-US" sz="1800" dirty="0" err="1"/>
              <a:t>activités</a:t>
            </a:r>
            <a:r>
              <a:rPr lang="en-US" sz="1800" dirty="0"/>
              <a:t> </a:t>
            </a:r>
            <a:r>
              <a:rPr lang="en-US" sz="1800" dirty="0" err="1"/>
              <a:t>d'intervention</a:t>
            </a:r>
            <a:r>
              <a:rPr lang="en-US" sz="1800" dirty="0"/>
              <a:t> </a:t>
            </a:r>
            <a:r>
              <a:rPr lang="en-US" sz="1800" dirty="0" err="1"/>
              <a:t>suivantes</a:t>
            </a:r>
            <a:r>
              <a:rPr lang="en-US" sz="1800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Triage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Recherche des contacts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Surveillance des maladies 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Collecte</a:t>
            </a:r>
            <a:r>
              <a:rPr lang="en-US" sz="1800" dirty="0"/>
              <a:t> de </a:t>
            </a:r>
            <a:r>
              <a:rPr lang="en-US" sz="1800" dirty="0" err="1"/>
              <a:t>données</a:t>
            </a:r>
            <a:r>
              <a:rPr lang="en-US" sz="1800" dirty="0"/>
              <a:t> </a:t>
            </a:r>
            <a:r>
              <a:rPr lang="en-US" sz="1800" dirty="0" err="1"/>
              <a:t>épidémiologiques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 err="1"/>
              <a:t>Sensibilisation</a:t>
            </a:r>
            <a:r>
              <a:rPr lang="en-US" sz="1800" dirty="0"/>
              <a:t> de la </a:t>
            </a:r>
            <a:r>
              <a:rPr lang="en-US" sz="1800" dirty="0" err="1"/>
              <a:t>communauté</a:t>
            </a:r>
            <a:r>
              <a:rPr lang="en-US" sz="1800" dirty="0"/>
              <a:t> et gestion des </a:t>
            </a:r>
            <a:r>
              <a:rPr lang="en-US" sz="1800" dirty="0" err="1"/>
              <a:t>cas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/>
              <a:t>Interventions de </a:t>
            </a:r>
            <a:r>
              <a:rPr lang="en-US" sz="1800" dirty="0" err="1"/>
              <a:t>santé</a:t>
            </a:r>
            <a:r>
              <a:rPr lang="en-US" sz="1800" dirty="0"/>
              <a:t> </a:t>
            </a:r>
            <a:r>
              <a:rPr lang="en-US" sz="1800" dirty="0" err="1"/>
              <a:t>publique</a:t>
            </a:r>
            <a:r>
              <a:rPr lang="en-US" sz="1800" dirty="0"/>
              <a:t>  </a:t>
            </a:r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79998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r>
              <a:rPr lang="en-US" dirty="0"/>
              <a:t> – </a:t>
            </a:r>
            <a:r>
              <a:rPr lang="en-US" dirty="0" err="1"/>
              <a:t>Logistique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2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La </a:t>
            </a:r>
            <a:r>
              <a:rPr lang="en-US" dirty="0" err="1"/>
              <a:t>logistique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tactiques</a:t>
            </a:r>
            <a:r>
              <a:rPr lang="en-US" dirty="0"/>
              <a:t> et </a:t>
            </a:r>
            <a:r>
              <a:rPr lang="en-US" dirty="0" err="1"/>
              <a:t>opérationnelles</a:t>
            </a:r>
            <a:r>
              <a:rPr lang="en-US" dirty="0"/>
              <a:t> </a:t>
            </a:r>
            <a:r>
              <a:rPr lang="en-US" dirty="0" err="1"/>
              <a:t>nécessaires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l'urgence</a:t>
            </a:r>
            <a:r>
              <a:rPr lang="en-US" dirty="0"/>
              <a:t> de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/>
              <a:t>Il </a:t>
            </a:r>
            <a:r>
              <a:rPr lang="en-US" dirty="0" err="1"/>
              <a:t>s'agit</a:t>
            </a:r>
            <a:r>
              <a:rPr lang="en-US" dirty="0"/>
              <a:t> </a:t>
            </a:r>
            <a:r>
              <a:rPr lang="en-US" dirty="0" err="1"/>
              <a:t>notamment</a:t>
            </a:r>
            <a:r>
              <a:rPr lang="en-US" dirty="0"/>
              <a:t> de 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Installations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Personnel 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Équipement</a:t>
            </a:r>
            <a:r>
              <a:rPr lang="en-US" dirty="0"/>
              <a:t> (EPI, </a:t>
            </a:r>
            <a:r>
              <a:rPr lang="en-US" dirty="0" err="1"/>
              <a:t>équipement</a:t>
            </a:r>
            <a:r>
              <a:rPr lang="en-US" dirty="0"/>
              <a:t> </a:t>
            </a:r>
            <a:r>
              <a:rPr lang="en-US" dirty="0" err="1"/>
              <a:t>médical</a:t>
            </a:r>
            <a:r>
              <a:rPr lang="en-US" dirty="0"/>
              <a:t>, </a:t>
            </a:r>
            <a:r>
              <a:rPr lang="en-US" dirty="0" err="1"/>
              <a:t>réactifs</a:t>
            </a:r>
            <a:r>
              <a:rPr lang="en-US" dirty="0"/>
              <a:t> </a:t>
            </a:r>
            <a:r>
              <a:rPr lang="en-US" dirty="0" err="1"/>
              <a:t>d'analyse</a:t>
            </a:r>
            <a:r>
              <a:rPr lang="en-US" dirty="0"/>
              <a:t>, etc.)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Services (</a:t>
            </a:r>
            <a:r>
              <a:rPr lang="en-US" dirty="0" err="1"/>
              <a:t>soutien</a:t>
            </a:r>
            <a:r>
              <a:rPr lang="en-US" dirty="0"/>
              <a:t> aux </a:t>
            </a:r>
            <a:r>
              <a:rPr lang="en-US" dirty="0" err="1"/>
              <a:t>intervenants</a:t>
            </a:r>
            <a:r>
              <a:rPr lang="en-US" dirty="0"/>
              <a:t>, </a:t>
            </a:r>
            <a:r>
              <a:rPr lang="en-US" dirty="0" err="1"/>
              <a:t>sécurité</a:t>
            </a:r>
            <a:r>
              <a:rPr lang="en-US" dirty="0"/>
              <a:t>, transport des patients, etc.)</a:t>
            </a:r>
          </a:p>
        </p:txBody>
      </p:sp>
    </p:spTree>
    <p:extLst>
      <p:ext uri="{BB962C8B-B14F-4D97-AF65-F5344CB8AC3E}">
        <p14:creationId xmlns:p14="http://schemas.microsoft.com/office/powerpoint/2010/main" val="25550631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r>
              <a:rPr lang="en-US" dirty="0"/>
              <a:t> – Finances et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2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La section finances et administration supervise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tâches</a:t>
            </a:r>
            <a:r>
              <a:rPr lang="en-US" dirty="0"/>
              <a:t> </a:t>
            </a:r>
            <a:r>
              <a:rPr lang="en-US" dirty="0" err="1"/>
              <a:t>financières</a:t>
            </a:r>
            <a:r>
              <a:rPr lang="en-US" dirty="0"/>
              <a:t> et </a:t>
            </a:r>
            <a:r>
              <a:rPr lang="en-US" dirty="0" err="1"/>
              <a:t>administratives</a:t>
            </a:r>
            <a:r>
              <a:rPr lang="en-US" dirty="0"/>
              <a:t> qui </a:t>
            </a:r>
            <a:r>
              <a:rPr lang="en-US" dirty="0" err="1"/>
              <a:t>facilitent</a:t>
            </a:r>
            <a:r>
              <a:rPr lang="en-US" dirty="0"/>
              <a:t>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l'urgence</a:t>
            </a:r>
            <a:r>
              <a:rPr lang="en-US" dirty="0"/>
              <a:t>.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Certaines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activités</a:t>
            </a:r>
            <a:r>
              <a:rPr lang="en-US" dirty="0"/>
              <a:t> </a:t>
            </a:r>
            <a:r>
              <a:rPr lang="en-US" dirty="0" err="1"/>
              <a:t>comprennent</a:t>
            </a:r>
            <a:r>
              <a:rPr lang="en-US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Établissement</a:t>
            </a:r>
            <a:r>
              <a:rPr lang="en-US" dirty="0"/>
              <a:t> et </a:t>
            </a:r>
            <a:r>
              <a:rPr lang="en-US" dirty="0" err="1"/>
              <a:t>suivi</a:t>
            </a:r>
            <a:r>
              <a:rPr lang="en-US" dirty="0"/>
              <a:t> des budgets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Gestion de la </a:t>
            </a:r>
            <a:r>
              <a:rPr lang="en-US" dirty="0" err="1"/>
              <a:t>trésorerie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 err="1"/>
              <a:t>Suivi</a:t>
            </a:r>
            <a:r>
              <a:rPr lang="en-US" dirty="0"/>
              <a:t> du </a:t>
            </a:r>
            <a:r>
              <a:rPr lang="en-US" dirty="0" err="1"/>
              <a:t>coût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en-US" dirty="0" err="1"/>
              <a:t>Préparation</a:t>
            </a:r>
            <a:r>
              <a:rPr lang="en-US" dirty="0"/>
              <a:t> des documents </a:t>
            </a:r>
            <a:r>
              <a:rPr lang="en-US" dirty="0" err="1"/>
              <a:t>administratifs</a:t>
            </a:r>
            <a:r>
              <a:rPr lang="en-US" dirty="0"/>
              <a:t> et des </a:t>
            </a:r>
            <a:r>
              <a:rPr lang="en-US" dirty="0" err="1"/>
              <a:t>contrats</a:t>
            </a: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091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réponse</a:t>
            </a:r>
            <a:r>
              <a:rPr lang="en-US" dirty="0"/>
              <a:t> du COU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réponse</a:t>
            </a:r>
            <a:r>
              <a:rPr lang="en-US" dirty="0"/>
              <a:t>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31076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Le </a:t>
            </a:r>
            <a:r>
              <a:rPr lang="en-US" sz="1800" dirty="0" err="1"/>
              <a:t>niveau</a:t>
            </a:r>
            <a:r>
              <a:rPr lang="en-US" sz="1800" dirty="0"/>
              <a:t> de </a:t>
            </a:r>
            <a:r>
              <a:rPr lang="en-US" sz="1800" dirty="0" err="1"/>
              <a:t>réponse</a:t>
            </a:r>
            <a:r>
              <a:rPr lang="en-US" sz="1800" dirty="0"/>
              <a:t> d'un COU (</a:t>
            </a:r>
            <a:r>
              <a:rPr lang="en-US" sz="1800" dirty="0" err="1"/>
              <a:t>parfois</a:t>
            </a:r>
            <a:r>
              <a:rPr lang="en-US" sz="1800" dirty="0"/>
              <a:t> </a:t>
            </a:r>
            <a:r>
              <a:rPr lang="en-US" sz="1800" dirty="0" err="1"/>
              <a:t>aussi</a:t>
            </a:r>
            <a:r>
              <a:rPr lang="en-US" sz="1800" dirty="0"/>
              <a:t> </a:t>
            </a:r>
            <a:r>
              <a:rPr lang="en-US" sz="1800" dirty="0" err="1"/>
              <a:t>appelé</a:t>
            </a:r>
            <a:r>
              <a:rPr lang="en-US" sz="1800" dirty="0"/>
              <a:t> "</a:t>
            </a:r>
            <a:r>
              <a:rPr lang="en-US" sz="1800" dirty="0" err="1"/>
              <a:t>niveau</a:t>
            </a:r>
            <a:r>
              <a:rPr lang="en-US" sz="1800" dirty="0"/>
              <a:t> </a:t>
            </a:r>
            <a:r>
              <a:rPr lang="en-US" sz="1800" dirty="0" err="1"/>
              <a:t>opérationnel</a:t>
            </a:r>
            <a:r>
              <a:rPr lang="en-US" sz="1800" dirty="0"/>
              <a:t>") </a:t>
            </a:r>
            <a:r>
              <a:rPr lang="en-US" sz="1800" dirty="0" err="1"/>
              <a:t>changera</a:t>
            </a:r>
            <a:r>
              <a:rPr lang="en-US" sz="1800" dirty="0"/>
              <a:t> au </a:t>
            </a:r>
            <a:r>
              <a:rPr lang="en-US" sz="1800" dirty="0" err="1"/>
              <a:t>cours</a:t>
            </a:r>
            <a:r>
              <a:rPr lang="en-US" sz="1800" dirty="0"/>
              <a:t> de son existence, </a:t>
            </a:r>
            <a:r>
              <a:rPr lang="en-US" sz="1800" dirty="0" err="1"/>
              <a:t>entraînant</a:t>
            </a:r>
            <a:r>
              <a:rPr lang="en-US" sz="1800" dirty="0"/>
              <a:t> </a:t>
            </a:r>
            <a:r>
              <a:rPr lang="en-US" sz="1800" dirty="0" err="1"/>
              <a:t>soit</a:t>
            </a:r>
            <a:r>
              <a:rPr lang="en-US" sz="1800" dirty="0"/>
              <a:t> la </a:t>
            </a:r>
            <a:r>
              <a:rPr lang="en-US" sz="1800" dirty="0" err="1"/>
              <a:t>désactivation</a:t>
            </a:r>
            <a:r>
              <a:rPr lang="en-US" sz="1800" dirty="0"/>
              <a:t> du COU, </a:t>
            </a:r>
            <a:r>
              <a:rPr lang="en-US" sz="1800" dirty="0" err="1"/>
              <a:t>soit</a:t>
            </a:r>
            <a:r>
              <a:rPr lang="en-US" sz="1800" dirty="0"/>
              <a:t> un </a:t>
            </a:r>
            <a:r>
              <a:rPr lang="en-US" sz="1800" dirty="0" err="1"/>
              <a:t>changement</a:t>
            </a:r>
            <a:r>
              <a:rPr lang="en-US" sz="1800" dirty="0"/>
              <a:t> de </a:t>
            </a:r>
            <a:r>
              <a:rPr lang="en-US" sz="1800" dirty="0" err="1"/>
              <a:t>niveau</a:t>
            </a:r>
            <a:r>
              <a:rPr lang="en-US" sz="1800" dirty="0"/>
              <a:t> de </a:t>
            </a:r>
            <a:r>
              <a:rPr lang="en-US" sz="1800" dirty="0" err="1"/>
              <a:t>réponse</a:t>
            </a:r>
            <a:r>
              <a:rPr lang="en-US" sz="1800" dirty="0"/>
              <a:t>.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La transition d'un </a:t>
            </a:r>
            <a:r>
              <a:rPr lang="en-US" sz="1800" dirty="0" err="1"/>
              <a:t>niveau</a:t>
            </a:r>
            <a:r>
              <a:rPr lang="en-US" sz="1800" dirty="0"/>
              <a:t> </a:t>
            </a:r>
            <a:r>
              <a:rPr lang="en-US" sz="1800" dirty="0" err="1"/>
              <a:t>d'activation</a:t>
            </a:r>
            <a:r>
              <a:rPr lang="en-US" sz="1800" dirty="0"/>
              <a:t> du COU </a:t>
            </a:r>
            <a:r>
              <a:rPr lang="en-US" sz="1800" dirty="0" err="1"/>
              <a:t>à</a:t>
            </a:r>
            <a:r>
              <a:rPr lang="en-US" sz="1800" dirty="0"/>
              <a:t> un </a:t>
            </a:r>
            <a:r>
              <a:rPr lang="en-US" sz="1800" dirty="0" err="1"/>
              <a:t>autre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basée</a:t>
            </a:r>
            <a:r>
              <a:rPr lang="en-US" sz="1800" dirty="0"/>
              <a:t> sur le </a:t>
            </a:r>
            <a:r>
              <a:rPr lang="en-US" sz="1800" dirty="0" err="1"/>
              <a:t>niveau</a:t>
            </a:r>
            <a:r>
              <a:rPr lang="en-US" sz="1800" dirty="0"/>
              <a:t> </a:t>
            </a:r>
            <a:r>
              <a:rPr lang="en-US" sz="1800" dirty="0" err="1"/>
              <a:t>d'effort</a:t>
            </a:r>
            <a:r>
              <a:rPr lang="en-US" sz="1800" dirty="0"/>
              <a:t> </a:t>
            </a:r>
            <a:r>
              <a:rPr lang="en-US" sz="1800" dirty="0" err="1"/>
              <a:t>requis</a:t>
            </a:r>
            <a:r>
              <a:rPr lang="en-US" sz="1800" dirty="0"/>
              <a:t> (augmentation </a:t>
            </a:r>
            <a:r>
              <a:rPr lang="en-US" sz="1800" dirty="0" err="1"/>
              <a:t>ou</a:t>
            </a:r>
            <a:r>
              <a:rPr lang="en-US" sz="1800" dirty="0"/>
              <a:t> diminution) pour </a:t>
            </a:r>
            <a:r>
              <a:rPr lang="en-US" sz="1800" dirty="0" err="1"/>
              <a:t>gérer</a:t>
            </a:r>
            <a:r>
              <a:rPr lang="en-US" sz="1800" dirty="0"/>
              <a:t> </a:t>
            </a:r>
            <a:r>
              <a:rPr lang="en-US" sz="1800" dirty="0" err="1"/>
              <a:t>efficacement</a:t>
            </a:r>
            <a:r>
              <a:rPr lang="en-US" sz="1800" dirty="0"/>
              <a:t> le </a:t>
            </a:r>
            <a:r>
              <a:rPr lang="en-US" sz="1800" dirty="0" err="1"/>
              <a:t>risque</a:t>
            </a:r>
            <a:r>
              <a:rPr lang="en-US" sz="1800" dirty="0"/>
              <a:t> pour la </a:t>
            </a:r>
            <a:r>
              <a:rPr lang="en-US" sz="1800" dirty="0" err="1"/>
              <a:t>santé</a:t>
            </a:r>
            <a:r>
              <a:rPr lang="en-US" sz="1800" dirty="0"/>
              <a:t> </a:t>
            </a:r>
            <a:r>
              <a:rPr lang="en-US" sz="1800" dirty="0" err="1"/>
              <a:t>publique</a:t>
            </a:r>
            <a:r>
              <a:rPr lang="en-US" sz="1800" dirty="0"/>
              <a:t>.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Les </a:t>
            </a:r>
            <a:r>
              <a:rPr lang="en-US" sz="1800" dirty="0" err="1"/>
              <a:t>niveaux</a:t>
            </a:r>
            <a:r>
              <a:rPr lang="en-US" sz="1800" dirty="0"/>
              <a:t> de </a:t>
            </a:r>
            <a:r>
              <a:rPr lang="en-US" sz="1800" dirty="0" err="1"/>
              <a:t>réponse</a:t>
            </a:r>
            <a:r>
              <a:rPr lang="en-US" sz="1800" dirty="0"/>
              <a:t> </a:t>
            </a:r>
            <a:r>
              <a:rPr lang="en-US" sz="1800" dirty="0" err="1"/>
              <a:t>doivent</a:t>
            </a:r>
            <a:r>
              <a:rPr lang="en-US" sz="1800" dirty="0"/>
              <a:t> </a:t>
            </a:r>
            <a:r>
              <a:rPr lang="en-US" sz="1800" dirty="0" err="1"/>
              <a:t>être</a:t>
            </a:r>
            <a:r>
              <a:rPr lang="en-US" sz="1800" dirty="0"/>
              <a:t> </a:t>
            </a:r>
            <a:r>
              <a:rPr lang="en-US" sz="1800" dirty="0" err="1"/>
              <a:t>définis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fonction</a:t>
            </a:r>
            <a:r>
              <a:rPr lang="en-US" sz="1800" dirty="0"/>
              <a:t> de la </a:t>
            </a:r>
            <a:r>
              <a:rPr lang="en-US" sz="1800" dirty="0" err="1"/>
              <a:t>portée</a:t>
            </a:r>
            <a:r>
              <a:rPr lang="en-US" sz="1800" dirty="0"/>
              <a:t>, de la mission et des </a:t>
            </a:r>
            <a:r>
              <a:rPr lang="en-US" sz="1800" dirty="0" err="1"/>
              <a:t>ressources</a:t>
            </a:r>
            <a:r>
              <a:rPr lang="en-US" sz="1800" dirty="0"/>
              <a:t> </a:t>
            </a:r>
            <a:r>
              <a:rPr lang="en-US" sz="1800" dirty="0" err="1"/>
              <a:t>disponibles</a:t>
            </a:r>
            <a:r>
              <a:rPr lang="en-US" sz="1800" dirty="0"/>
              <a:t> du COU. </a:t>
            </a:r>
          </a:p>
        </p:txBody>
      </p:sp>
      <p:pic>
        <p:nvPicPr>
          <p:cNvPr id="4" name="Picture 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A100B317-A6F7-E84A-AD26-B0F20E147A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0"/>
          <a:stretch/>
        </p:blipFill>
        <p:spPr>
          <a:xfrm>
            <a:off x="5632704" y="3355740"/>
            <a:ext cx="2777153" cy="1590295"/>
          </a:xfrm>
          <a:prstGeom prst="rect">
            <a:avLst/>
          </a:prstGeom>
        </p:spPr>
      </p:pic>
      <p:pic>
        <p:nvPicPr>
          <p:cNvPr id="6" name="Picture 5" descr="A room with a desk and chair&#10;&#10;Description automatically generated">
            <a:extLst>
              <a:ext uri="{FF2B5EF4-FFF2-40B4-BE49-F238E27FC236}">
                <a16:creationId xmlns:a16="http://schemas.microsoft.com/office/drawing/2014/main" id="{1B872218-02FB-1048-A11C-3E33CAE3D9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75" y="3355740"/>
            <a:ext cx="2261192" cy="15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opérationnels</a:t>
            </a:r>
            <a:r>
              <a:rPr lang="en-US" dirty="0"/>
              <a:t> du COU - </a:t>
            </a:r>
            <a:r>
              <a:rPr lang="en-US" dirty="0" err="1"/>
              <a:t>Niveau</a:t>
            </a:r>
            <a:r>
              <a:rPr lang="en-US" dirty="0"/>
              <a:t>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04584"/>
            <a:ext cx="8158294" cy="3935582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 err="1"/>
              <a:t>Niveau</a:t>
            </a:r>
            <a:r>
              <a:rPr lang="en-US" sz="1800" dirty="0"/>
              <a:t> III – </a:t>
            </a:r>
            <a:r>
              <a:rPr lang="en-US" sz="1800" dirty="0" err="1"/>
              <a:t>Niveau</a:t>
            </a:r>
            <a:r>
              <a:rPr lang="en-US" sz="1800" dirty="0"/>
              <a:t> </a:t>
            </a:r>
            <a:r>
              <a:rPr lang="en-US" sz="1800" dirty="0" err="1"/>
              <a:t>d'activation</a:t>
            </a:r>
            <a:r>
              <a:rPr lang="en-US" sz="1800" dirty="0"/>
              <a:t> le plus bas. 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Le personnel du COU </a:t>
            </a:r>
            <a:r>
              <a:rPr lang="en-US" sz="1800" dirty="0" err="1"/>
              <a:t>peut</a:t>
            </a:r>
            <a:r>
              <a:rPr lang="en-US" sz="1800" dirty="0"/>
              <a:t> </a:t>
            </a:r>
            <a:r>
              <a:rPr lang="en-US" sz="1800" dirty="0" err="1"/>
              <a:t>contribuer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l'intervention</a:t>
            </a:r>
            <a:r>
              <a:rPr lang="en-US" sz="1800" dirty="0"/>
              <a:t>,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celle</a:t>
            </a:r>
            <a:r>
              <a:rPr lang="en-US" sz="1800" dirty="0"/>
              <a:t>-ci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grande</a:t>
            </a:r>
            <a:r>
              <a:rPr lang="en-US" sz="1800" dirty="0"/>
              <a:t> </a:t>
            </a:r>
            <a:r>
              <a:rPr lang="en-US" sz="1800" dirty="0" err="1"/>
              <a:t>partie</a:t>
            </a:r>
            <a:r>
              <a:rPr lang="en-US" sz="1800" dirty="0"/>
              <a:t> </a:t>
            </a:r>
            <a:r>
              <a:rPr lang="en-US" sz="1800" dirty="0" err="1"/>
              <a:t>prise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charge par les experts </a:t>
            </a:r>
            <a:r>
              <a:rPr lang="en-US" sz="1800" dirty="0" err="1"/>
              <a:t>en</a:t>
            </a:r>
            <a:r>
              <a:rPr lang="en-US" sz="1800" dirty="0"/>
              <a:t> la matière du </a:t>
            </a:r>
            <a:r>
              <a:rPr lang="en-US" sz="1800" dirty="0" err="1"/>
              <a:t>ministère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de </a:t>
            </a:r>
            <a:r>
              <a:rPr lang="en-US" sz="1800" dirty="0" err="1"/>
              <a:t>l'agence</a:t>
            </a:r>
            <a:r>
              <a:rPr lang="en-US" sz="1800" dirty="0"/>
              <a:t> de </a:t>
            </a:r>
            <a:r>
              <a:rPr lang="en-US" sz="1800" dirty="0" err="1"/>
              <a:t>santé</a:t>
            </a:r>
            <a:r>
              <a:rPr lang="en-US" sz="1800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Le COU doit continuer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surveiller</a:t>
            </a:r>
            <a:r>
              <a:rPr lang="en-US" sz="1800" dirty="0"/>
              <a:t> la situation </a:t>
            </a:r>
            <a:r>
              <a:rPr lang="en-US" sz="1800" dirty="0" err="1"/>
              <a:t>en</a:t>
            </a:r>
            <a:r>
              <a:rPr lang="en-US" sz="1800" dirty="0"/>
              <a:t> temps </a:t>
            </a:r>
            <a:r>
              <a:rPr lang="en-US" sz="1800" dirty="0" err="1"/>
              <a:t>réel</a:t>
            </a:r>
            <a:r>
              <a:rPr lang="en-US" sz="1800" dirty="0"/>
              <a:t>. </a:t>
            </a:r>
          </a:p>
          <a:p>
            <a:pPr>
              <a:buClr>
                <a:srgbClr val="006A71"/>
              </a:buClr>
            </a:pPr>
            <a:r>
              <a:rPr lang="en-US" sz="1800" dirty="0" err="1"/>
              <a:t>Lors</a:t>
            </a:r>
            <a:r>
              <a:rPr lang="en-US" sz="1800" dirty="0"/>
              <a:t> de </a:t>
            </a:r>
            <a:r>
              <a:rPr lang="en-US" sz="1800" dirty="0" err="1"/>
              <a:t>l'épidémie</a:t>
            </a:r>
            <a:r>
              <a:rPr lang="en-US" sz="1800" dirty="0"/>
              <a:t> de COVID-19, </a:t>
            </a:r>
            <a:r>
              <a:rPr lang="en-US" sz="1800" dirty="0" err="1"/>
              <a:t>ces</a:t>
            </a:r>
            <a:r>
              <a:rPr lang="en-US" sz="1800" dirty="0"/>
              <a:t> </a:t>
            </a:r>
            <a:r>
              <a:rPr lang="en-US" sz="1800" dirty="0" err="1"/>
              <a:t>activités</a:t>
            </a:r>
            <a:r>
              <a:rPr lang="en-US" sz="1800" dirty="0"/>
              <a:t> </a:t>
            </a:r>
            <a:r>
              <a:rPr lang="en-US" sz="1800" dirty="0" err="1"/>
              <a:t>peuvent</a:t>
            </a:r>
            <a:r>
              <a:rPr lang="en-US" sz="1800" dirty="0"/>
              <a:t> </a:t>
            </a:r>
            <a:r>
              <a:rPr lang="en-US" sz="1800" dirty="0" err="1"/>
              <a:t>inclure</a:t>
            </a:r>
            <a:r>
              <a:rPr lang="en-US" sz="1800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Collecte</a:t>
            </a:r>
            <a:r>
              <a:rPr lang="en-US" sz="1800" dirty="0"/>
              <a:t> et </a:t>
            </a:r>
            <a:r>
              <a:rPr lang="en-US" sz="1800" dirty="0" err="1"/>
              <a:t>analyse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temps </a:t>
            </a:r>
            <a:r>
              <a:rPr lang="en-US" sz="1800" dirty="0" err="1"/>
              <a:t>réel</a:t>
            </a:r>
            <a:r>
              <a:rPr lang="en-US" sz="1800" dirty="0"/>
              <a:t> des </a:t>
            </a:r>
            <a:r>
              <a:rPr lang="en-US" sz="1800" dirty="0" err="1"/>
              <a:t>données</a:t>
            </a:r>
            <a:r>
              <a:rPr lang="en-US" sz="1800" dirty="0"/>
              <a:t> relatives aux </a:t>
            </a:r>
            <a:r>
              <a:rPr lang="en-US" sz="1800" dirty="0" err="1"/>
              <a:t>cas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 err="1"/>
              <a:t>Poursuite</a:t>
            </a:r>
            <a:r>
              <a:rPr lang="en-US" sz="1800" dirty="0"/>
              <a:t> du flux </a:t>
            </a:r>
            <a:r>
              <a:rPr lang="en-US" sz="1800" dirty="0" err="1"/>
              <a:t>d'informations</a:t>
            </a:r>
            <a:r>
              <a:rPr lang="en-US" sz="1800" dirty="0"/>
              <a:t> </a:t>
            </a:r>
            <a:r>
              <a:rPr lang="en-US" sz="1800" dirty="0" err="1"/>
              <a:t>pré-événement</a:t>
            </a:r>
            <a:endParaRPr lang="en-US" sz="1800" dirty="0"/>
          </a:p>
          <a:p>
            <a:pPr lvl="2">
              <a:buClr>
                <a:srgbClr val="006A71"/>
              </a:buClr>
            </a:pPr>
            <a:r>
              <a:rPr lang="en-US" sz="1800" dirty="0"/>
              <a:t>Rapports </a:t>
            </a:r>
            <a:r>
              <a:rPr lang="en-US" sz="1800" dirty="0" err="1"/>
              <a:t>quotidiens</a:t>
            </a:r>
            <a:endParaRPr lang="en-US" sz="1800" dirty="0"/>
          </a:p>
          <a:p>
            <a:pPr lvl="2">
              <a:buClr>
                <a:srgbClr val="006A71"/>
              </a:buClr>
            </a:pPr>
            <a:r>
              <a:rPr lang="en-US" sz="1800" dirty="0" err="1"/>
              <a:t>Développement</a:t>
            </a:r>
            <a:r>
              <a:rPr lang="en-US" sz="1800" dirty="0"/>
              <a:t> d'un </a:t>
            </a:r>
            <a:r>
              <a:rPr lang="en-US" sz="1800" dirty="0" err="1"/>
              <a:t>système</a:t>
            </a:r>
            <a:r>
              <a:rPr lang="en-US" sz="1800" dirty="0"/>
              <a:t> de </a:t>
            </a:r>
            <a:r>
              <a:rPr lang="en-US" sz="1800" dirty="0" err="1"/>
              <a:t>messagerie</a:t>
            </a:r>
            <a:r>
              <a:rPr lang="en-US" sz="1800" dirty="0"/>
              <a:t> </a:t>
            </a:r>
            <a:r>
              <a:rPr lang="en-US" sz="1800" dirty="0" err="1"/>
              <a:t>d'alerte</a:t>
            </a:r>
            <a:r>
              <a:rPr lang="en-US" sz="1800" dirty="0"/>
              <a:t> et de rapports de </a:t>
            </a:r>
            <a:r>
              <a:rPr lang="en-US" sz="1800" dirty="0" err="1"/>
              <a:t>suivi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5E33EF-4176-1241-858D-D41826019564}"/>
              </a:ext>
            </a:extLst>
          </p:cNvPr>
          <p:cNvSpPr txBox="1">
            <a:spLocks/>
          </p:cNvSpPr>
          <p:nvPr/>
        </p:nvSpPr>
        <p:spPr bwMode="auto">
          <a:xfrm>
            <a:off x="528506" y="2292724"/>
            <a:ext cx="8407150" cy="232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6A71"/>
              </a:buClr>
            </a:pPr>
            <a:r>
              <a:rPr lang="en-US" sz="1950" dirty="0" err="1"/>
              <a:t>Activités</a:t>
            </a:r>
            <a:r>
              <a:rPr lang="en-US" sz="1950" dirty="0"/>
              <a:t> </a:t>
            </a:r>
            <a:r>
              <a:rPr lang="en-US" sz="1950" dirty="0" err="1"/>
              <a:t>menées</a:t>
            </a:r>
            <a:r>
              <a:rPr lang="en-US" sz="1950" dirty="0"/>
              <a:t> au </a:t>
            </a:r>
            <a:r>
              <a:rPr lang="en-US" sz="1950" dirty="0" err="1"/>
              <a:t>cours</a:t>
            </a:r>
            <a:r>
              <a:rPr lang="en-US" sz="1950" dirty="0"/>
              <a:t> du </a:t>
            </a:r>
            <a:r>
              <a:rPr lang="en-US" sz="1950" dirty="0" err="1"/>
              <a:t>niveau</a:t>
            </a:r>
            <a:r>
              <a:rPr lang="en-US" sz="1950" dirty="0"/>
              <a:t> III</a:t>
            </a:r>
          </a:p>
          <a:p>
            <a:pPr lvl="1">
              <a:buClr>
                <a:srgbClr val="006A71"/>
              </a:buClr>
            </a:pPr>
            <a:r>
              <a:rPr lang="en-US" sz="1950" dirty="0" err="1"/>
              <a:t>Détection</a:t>
            </a:r>
            <a:r>
              <a:rPr lang="en-US" sz="1950" dirty="0"/>
              <a:t> et surveillance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Contact-tracing </a:t>
            </a:r>
          </a:p>
          <a:p>
            <a:pPr lvl="1">
              <a:buClr>
                <a:srgbClr val="006A71"/>
              </a:buClr>
            </a:pPr>
            <a:r>
              <a:rPr lang="en-US" sz="1950" dirty="0" err="1"/>
              <a:t>Analyse</a:t>
            </a:r>
            <a:r>
              <a:rPr lang="en-US" sz="1950" dirty="0"/>
              <a:t> </a:t>
            </a:r>
            <a:r>
              <a:rPr lang="en-US" sz="1950" dirty="0" err="1"/>
              <a:t>épidémiologique</a:t>
            </a:r>
            <a:r>
              <a:rPr lang="en-US" sz="1950" dirty="0"/>
              <a:t> et de </a:t>
            </a:r>
            <a:r>
              <a:rPr lang="en-US" sz="1950" dirty="0" err="1"/>
              <a:t>laboratoire</a:t>
            </a:r>
            <a:endParaRPr lang="en-US" sz="195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en-US" sz="1950" dirty="0"/>
              <a:t>Surveillance aux points </a:t>
            </a:r>
            <a:r>
              <a:rPr lang="en-US" sz="1950" dirty="0" err="1"/>
              <a:t>d'entrée</a:t>
            </a: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en-US" sz="1950" dirty="0" err="1"/>
              <a:t>Alerte</a:t>
            </a:r>
            <a:r>
              <a:rPr lang="en-US" sz="1950" dirty="0"/>
              <a:t> du public et mise </a:t>
            </a:r>
            <a:r>
              <a:rPr lang="en-US" sz="1950" dirty="0" err="1"/>
              <a:t>en</a:t>
            </a:r>
            <a:r>
              <a:rPr lang="en-US" sz="1950" dirty="0"/>
              <a:t> </a:t>
            </a:r>
            <a:r>
              <a:rPr lang="en-US" sz="1950" dirty="0" err="1"/>
              <a:t>œuvre</a:t>
            </a:r>
            <a:r>
              <a:rPr lang="en-US" sz="1950" dirty="0"/>
              <a:t> de </a:t>
            </a:r>
            <a:r>
              <a:rPr lang="en-US" sz="1950" dirty="0" err="1"/>
              <a:t>mesures</a:t>
            </a:r>
            <a:r>
              <a:rPr lang="en-US" sz="1950" dirty="0"/>
              <a:t> de protection</a:t>
            </a:r>
          </a:p>
          <a:p>
            <a:pPr lvl="1">
              <a:buClr>
                <a:srgbClr val="006A71"/>
              </a:buClr>
            </a:pPr>
            <a:r>
              <a:rPr lang="en-US" sz="1950" dirty="0" err="1"/>
              <a:t>Équipement</a:t>
            </a:r>
            <a:r>
              <a:rPr lang="en-US" sz="1950" dirty="0"/>
              <a:t> de protection pour les </a:t>
            </a:r>
            <a:r>
              <a:rPr lang="en-US" sz="1950" dirty="0" err="1"/>
              <a:t>intervenants</a:t>
            </a:r>
            <a:r>
              <a:rPr lang="en-US" sz="1950" dirty="0"/>
              <a:t> et les </a:t>
            </a:r>
            <a:r>
              <a:rPr lang="en-US" sz="1950" dirty="0" err="1"/>
              <a:t>soignants</a:t>
            </a: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en-US" sz="1950" dirty="0" err="1"/>
              <a:t>Traitement</a:t>
            </a:r>
            <a:r>
              <a:rPr lang="en-US" sz="1950" dirty="0"/>
              <a:t> </a:t>
            </a:r>
            <a:r>
              <a:rPr lang="en-US" sz="1950" dirty="0" err="1"/>
              <a:t>pharmacologique</a:t>
            </a:r>
            <a:r>
              <a:rPr lang="en-US" sz="1950" dirty="0"/>
              <a:t> (par </a:t>
            </a:r>
            <a:r>
              <a:rPr lang="en-US" sz="1950" dirty="0" err="1"/>
              <a:t>exemple</a:t>
            </a:r>
            <a:r>
              <a:rPr lang="en-US" sz="1950" dirty="0"/>
              <a:t>, </a:t>
            </a:r>
            <a:r>
              <a:rPr lang="en-US" sz="1950" dirty="0" err="1"/>
              <a:t>vaccins</a:t>
            </a:r>
            <a:r>
              <a:rPr lang="en-US" sz="1950" dirty="0"/>
              <a:t>)</a:t>
            </a:r>
          </a:p>
          <a:p>
            <a:pPr lvl="1">
              <a:buClr>
                <a:srgbClr val="006A71"/>
              </a:buClr>
            </a:pPr>
            <a:endParaRPr lang="en-US" sz="195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opérationnels</a:t>
            </a:r>
            <a:r>
              <a:rPr lang="en-US" dirty="0"/>
              <a:t> du COU - </a:t>
            </a:r>
            <a:r>
              <a:rPr lang="en-US" dirty="0" err="1"/>
              <a:t>Niveau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57537"/>
            <a:ext cx="8158294" cy="1417801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 err="1"/>
              <a:t>Niveau</a:t>
            </a:r>
            <a:r>
              <a:rPr lang="en-US" sz="1950" dirty="0"/>
              <a:t> II – Activation </a:t>
            </a:r>
            <a:r>
              <a:rPr lang="en-US" sz="1950" dirty="0" err="1"/>
              <a:t>renforcée</a:t>
            </a: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en-US" sz="1950" dirty="0" err="1"/>
              <a:t>Implique</a:t>
            </a:r>
            <a:r>
              <a:rPr lang="en-US" sz="1950" dirty="0"/>
              <a:t> un plus grand </a:t>
            </a:r>
            <a:r>
              <a:rPr lang="en-US" sz="1950" dirty="0" err="1"/>
              <a:t>nombre</a:t>
            </a:r>
            <a:r>
              <a:rPr lang="en-US" sz="1950" dirty="0"/>
              <a:t> de </a:t>
            </a:r>
            <a:r>
              <a:rPr lang="en-US" sz="1950" dirty="0" err="1"/>
              <a:t>membres</a:t>
            </a:r>
            <a:r>
              <a:rPr lang="en-US" sz="1950" dirty="0"/>
              <a:t> du COU, </a:t>
            </a:r>
            <a:r>
              <a:rPr lang="en-US" sz="1950" dirty="0" err="1"/>
              <a:t>travaillant</a:t>
            </a:r>
            <a:r>
              <a:rPr lang="en-US" sz="1950" dirty="0"/>
              <a:t> aux </a:t>
            </a:r>
            <a:r>
              <a:rPr lang="en-US" sz="1950" dirty="0" err="1"/>
              <a:t>côtés</a:t>
            </a:r>
            <a:r>
              <a:rPr lang="en-US" sz="1950" dirty="0"/>
              <a:t> </a:t>
            </a:r>
            <a:r>
              <a:rPr lang="en-US" sz="1950" dirty="0" err="1"/>
              <a:t>d'experts</a:t>
            </a:r>
            <a:r>
              <a:rPr lang="en-US" sz="1950" dirty="0"/>
              <a:t> du </a:t>
            </a:r>
            <a:r>
              <a:rPr lang="en-US" sz="1950" dirty="0" err="1"/>
              <a:t>ministère</a:t>
            </a:r>
            <a:r>
              <a:rPr lang="en-US" sz="1950" dirty="0"/>
              <a:t> </a:t>
            </a:r>
            <a:r>
              <a:rPr lang="en-US" sz="1950" dirty="0" err="1"/>
              <a:t>ou</a:t>
            </a:r>
            <a:r>
              <a:rPr lang="en-US" sz="1950" dirty="0"/>
              <a:t> de </a:t>
            </a:r>
            <a:r>
              <a:rPr lang="en-US" sz="1950" dirty="0" err="1"/>
              <a:t>l'agence</a:t>
            </a:r>
            <a:r>
              <a:rPr lang="en-US" sz="1950" dirty="0"/>
              <a:t> de </a:t>
            </a:r>
            <a:r>
              <a:rPr lang="en-US" sz="1950" dirty="0" err="1"/>
              <a:t>santé</a:t>
            </a:r>
            <a:r>
              <a:rPr lang="en-US" sz="1950" dirty="0"/>
              <a:t>.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Pour la COVID-19, </a:t>
            </a:r>
            <a:r>
              <a:rPr lang="en-US" sz="1950" dirty="0" err="1"/>
              <a:t>ces</a:t>
            </a:r>
            <a:r>
              <a:rPr lang="en-US" sz="1950" dirty="0"/>
              <a:t> </a:t>
            </a:r>
            <a:r>
              <a:rPr lang="en-US" sz="1950" dirty="0" err="1"/>
              <a:t>activités</a:t>
            </a:r>
            <a:r>
              <a:rPr lang="en-US" sz="1950" dirty="0"/>
              <a:t> </a:t>
            </a:r>
            <a:r>
              <a:rPr lang="en-US" sz="1950" dirty="0" err="1"/>
              <a:t>peuvent</a:t>
            </a:r>
            <a:r>
              <a:rPr lang="en-US" sz="1950" dirty="0"/>
              <a:t> </a:t>
            </a:r>
            <a:r>
              <a:rPr lang="en-US" sz="1950" dirty="0" err="1"/>
              <a:t>inclure</a:t>
            </a:r>
            <a:r>
              <a:rPr lang="en-US" sz="1950" dirty="0"/>
              <a:t> :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opérationnels</a:t>
            </a:r>
            <a:r>
              <a:rPr lang="en-US" dirty="0"/>
              <a:t> du COU - </a:t>
            </a:r>
            <a:r>
              <a:rPr lang="en-US" dirty="0" err="1"/>
              <a:t>Niveau</a:t>
            </a:r>
            <a:r>
              <a:rPr lang="en-US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45711"/>
            <a:ext cx="8572500" cy="353169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 err="1"/>
              <a:t>Niveau</a:t>
            </a:r>
            <a:r>
              <a:rPr lang="en-US" sz="1800" dirty="0"/>
              <a:t> I – Activation </a:t>
            </a:r>
            <a:r>
              <a:rPr lang="en-US" sz="1800" dirty="0" err="1"/>
              <a:t>totale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/>
              <a:t>Le </a:t>
            </a:r>
            <a:r>
              <a:rPr lang="en-US" sz="1800" dirty="0" err="1"/>
              <a:t>niveau</a:t>
            </a:r>
            <a:r>
              <a:rPr lang="en-US" sz="1800" dirty="0"/>
              <a:t> I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réservé</a:t>
            </a:r>
            <a:r>
              <a:rPr lang="en-US" sz="1800" dirty="0"/>
              <a:t> aux </a:t>
            </a:r>
            <a:r>
              <a:rPr lang="en-US" sz="1800" dirty="0" err="1"/>
              <a:t>réponses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grande</a:t>
            </a:r>
            <a:r>
              <a:rPr lang="en-US" sz="1800" dirty="0"/>
              <a:t> </a:t>
            </a:r>
            <a:r>
              <a:rPr lang="en-US" sz="1800" dirty="0" err="1"/>
              <a:t>échelle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menace majeure. </a:t>
            </a:r>
          </a:p>
          <a:p>
            <a:pPr>
              <a:buClr>
                <a:srgbClr val="006A71"/>
              </a:buClr>
            </a:pPr>
            <a:r>
              <a:rPr lang="en-US" sz="1800" dirty="0" err="1"/>
              <a:t>Lors</a:t>
            </a:r>
            <a:r>
              <a:rPr lang="en-US" sz="1800" dirty="0"/>
              <a:t> de </a:t>
            </a:r>
            <a:r>
              <a:rPr lang="en-US" sz="1800" dirty="0" err="1"/>
              <a:t>l'épidémie</a:t>
            </a:r>
            <a:r>
              <a:rPr lang="en-US" sz="1800" dirty="0"/>
              <a:t> de COVID-19, </a:t>
            </a:r>
            <a:r>
              <a:rPr lang="en-US" sz="1800" dirty="0" err="1"/>
              <a:t>ces</a:t>
            </a:r>
            <a:r>
              <a:rPr lang="en-US" sz="1800" dirty="0"/>
              <a:t> </a:t>
            </a:r>
            <a:r>
              <a:rPr lang="en-US" sz="1800" dirty="0" err="1"/>
              <a:t>activités</a:t>
            </a:r>
            <a:r>
              <a:rPr lang="en-US" sz="1800" dirty="0"/>
              <a:t> </a:t>
            </a:r>
            <a:r>
              <a:rPr lang="en-US" sz="1800" dirty="0" err="1"/>
              <a:t>peuvent</a:t>
            </a:r>
            <a:r>
              <a:rPr lang="en-US" sz="1800" dirty="0"/>
              <a:t> </a:t>
            </a:r>
            <a:r>
              <a:rPr lang="en-US" sz="1800" dirty="0" err="1"/>
              <a:t>inclure</a:t>
            </a:r>
            <a:r>
              <a:rPr lang="en-US" sz="1800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Toutes</a:t>
            </a:r>
            <a:r>
              <a:rPr lang="en-US" sz="1800" dirty="0"/>
              <a:t> les </a:t>
            </a:r>
            <a:r>
              <a:rPr lang="en-US" sz="1800" dirty="0" err="1"/>
              <a:t>activités</a:t>
            </a:r>
            <a:r>
              <a:rPr lang="en-US" sz="1800" dirty="0"/>
              <a:t> </a:t>
            </a:r>
            <a:r>
              <a:rPr lang="en-US" sz="1800" dirty="0" err="1"/>
              <a:t>menées</a:t>
            </a:r>
            <a:r>
              <a:rPr lang="en-US" sz="1800" dirty="0"/>
              <a:t> pendant les </a:t>
            </a:r>
            <a:r>
              <a:rPr lang="en-US" sz="1800" dirty="0" err="1"/>
              <a:t>niveaux</a:t>
            </a:r>
            <a:r>
              <a:rPr lang="en-US" sz="1800" dirty="0"/>
              <a:t> III et II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Dotation </a:t>
            </a:r>
            <a:r>
              <a:rPr lang="en-US" sz="1800" dirty="0" err="1"/>
              <a:t>en</a:t>
            </a:r>
            <a:r>
              <a:rPr lang="en-US" sz="1800" dirty="0"/>
              <a:t> personnel du COU 24 </a:t>
            </a:r>
            <a:r>
              <a:rPr lang="en-US" sz="1800" dirty="0" err="1"/>
              <a:t>heures</a:t>
            </a:r>
            <a:r>
              <a:rPr lang="en-US" sz="1800" dirty="0"/>
              <a:t> sur 24 et 7 </a:t>
            </a:r>
            <a:r>
              <a:rPr lang="en-US" sz="1800" dirty="0" err="1"/>
              <a:t>jours</a:t>
            </a:r>
            <a:r>
              <a:rPr lang="en-US" sz="1800" dirty="0"/>
              <a:t> sur 7, et/</a:t>
            </a:r>
            <a:r>
              <a:rPr lang="en-US" sz="1800" dirty="0" err="1"/>
              <a:t>ou</a:t>
            </a:r>
            <a:r>
              <a:rPr lang="en-US" sz="1800" dirty="0"/>
              <a:t> mise </a:t>
            </a:r>
            <a:r>
              <a:rPr lang="en-US" sz="1800" dirty="0" err="1"/>
              <a:t>en</a:t>
            </a:r>
            <a:r>
              <a:rPr lang="en-US" sz="1800" dirty="0"/>
              <a:t> place de sites COU </a:t>
            </a:r>
            <a:r>
              <a:rPr lang="en-US" sz="1800" dirty="0" err="1"/>
              <a:t>supplémentaires</a:t>
            </a:r>
            <a:r>
              <a:rPr lang="en-US" sz="1800" dirty="0"/>
              <a:t> sur le terrain pour </a:t>
            </a:r>
            <a:r>
              <a:rPr lang="en-US" sz="1800" dirty="0" err="1"/>
              <a:t>coordonner</a:t>
            </a:r>
            <a:r>
              <a:rPr lang="en-US" sz="1800" dirty="0"/>
              <a:t> des efforts </a:t>
            </a:r>
            <a:r>
              <a:rPr lang="en-US" sz="1800" dirty="0" err="1"/>
              <a:t>spécifiques</a:t>
            </a:r>
            <a:r>
              <a:rPr lang="en-US" sz="1800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sz="1800" dirty="0" err="1"/>
              <a:t>Déploiement</a:t>
            </a:r>
            <a:r>
              <a:rPr lang="en-US" sz="1800" dirty="0"/>
              <a:t> de </a:t>
            </a:r>
            <a:r>
              <a:rPr lang="en-US" sz="1800" dirty="0" err="1"/>
              <a:t>ressources</a:t>
            </a:r>
            <a:r>
              <a:rPr lang="en-US" sz="1800" dirty="0"/>
              <a:t> et </a:t>
            </a:r>
            <a:r>
              <a:rPr lang="en-US" sz="1800" dirty="0" err="1"/>
              <a:t>d'unités</a:t>
            </a:r>
            <a:r>
              <a:rPr lang="en-US" sz="1800" dirty="0"/>
              <a:t> </a:t>
            </a:r>
            <a:r>
              <a:rPr lang="en-US" sz="1800" dirty="0" err="1"/>
              <a:t>spécialisées</a:t>
            </a:r>
            <a:r>
              <a:rPr lang="en-US" sz="1800" dirty="0"/>
              <a:t> pour </a:t>
            </a:r>
            <a:r>
              <a:rPr lang="en-US" sz="1800" dirty="0" err="1"/>
              <a:t>gérer</a:t>
            </a:r>
            <a:r>
              <a:rPr lang="en-US" sz="1800" dirty="0"/>
              <a:t> la </a:t>
            </a:r>
            <a:r>
              <a:rPr lang="en-US" sz="1800" dirty="0" err="1"/>
              <a:t>réponse</a:t>
            </a:r>
            <a:r>
              <a:rPr lang="en-US" sz="1800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Coordination </a:t>
            </a:r>
            <a:r>
              <a:rPr lang="en-US" sz="1800" dirty="0" err="1"/>
              <a:t>transfrontalière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régionale</a:t>
            </a:r>
            <a:endParaRPr lang="en-US" sz="1800" dirty="0"/>
          </a:p>
          <a:p>
            <a:pPr lvl="1">
              <a:buClr>
                <a:srgbClr val="006A71"/>
              </a:buClr>
            </a:pPr>
            <a:r>
              <a:rPr lang="en-US" sz="1800" dirty="0" err="1"/>
              <a:t>Prophylaxie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vaccination </a:t>
            </a:r>
            <a:r>
              <a:rPr lang="en-US" sz="1800" dirty="0" err="1"/>
              <a:t>pharmaceutique</a:t>
            </a:r>
            <a:r>
              <a:rPr lang="en-US" sz="1800" dirty="0"/>
              <a:t> de masse, </a:t>
            </a:r>
            <a:r>
              <a:rPr lang="en-US" sz="1800" dirty="0" err="1"/>
              <a:t>si</a:t>
            </a:r>
            <a:r>
              <a:rPr lang="en-US" sz="1800" dirty="0"/>
              <a:t>/</a:t>
            </a:r>
            <a:r>
              <a:rPr lang="en-US" sz="1800" dirty="0" err="1"/>
              <a:t>quand</a:t>
            </a:r>
            <a:r>
              <a:rPr lang="en-US" sz="1800" dirty="0"/>
              <a:t> </a:t>
            </a:r>
            <a:r>
              <a:rPr lang="en-US" sz="1800" dirty="0" err="1"/>
              <a:t>cela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approprié</a:t>
            </a:r>
            <a:r>
              <a:rPr lang="en-US" sz="1800" dirty="0"/>
              <a:t> et disponible.</a:t>
            </a:r>
          </a:p>
        </p:txBody>
      </p:sp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Références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1325" y="838151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FEMA Emergency Management Institute (2018, June 25) </a:t>
            </a:r>
            <a:r>
              <a:rPr lang="en-US" sz="1800" i="1" dirty="0"/>
              <a:t>IS-700.B: An Introduction to the National Incident Management System.</a:t>
            </a:r>
            <a:r>
              <a:rPr lang="en-US" sz="1800" dirty="0"/>
              <a:t> </a:t>
            </a:r>
            <a:r>
              <a:rPr lang="en-US" sz="1800" i="1" dirty="0">
                <a:hlinkClick r:id="rId3"/>
              </a:rPr>
              <a:t>https://training.fema.gov/is/courseoverview.aspx?code=IS-700.b</a:t>
            </a:r>
            <a:endParaRPr lang="en-US" sz="1800" i="1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(2018) </a:t>
            </a:r>
            <a:r>
              <a:rPr lang="en-US" sz="1800" i="1" dirty="0"/>
              <a:t>Handbook for Developing a Public Health Emergency Operations Centre. </a:t>
            </a:r>
            <a:r>
              <a:rPr lang="en-US" sz="1800" dirty="0">
                <a:hlinkClick r:id="rId4"/>
              </a:rPr>
              <a:t>https://apps.who.int/iris/bitstream/handle/10665/277191/9789241515122-eng.pdf?sequence=1</a:t>
            </a: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(2015) </a:t>
            </a:r>
            <a:r>
              <a:rPr lang="fr-FR" sz="1800" i="1" dirty="0"/>
              <a:t>Cadre pour un centre d’opérations d’urgence de santé publique</a:t>
            </a:r>
            <a:r>
              <a:rPr lang="en-US" sz="1600" i="1" dirty="0"/>
              <a:t>.</a:t>
            </a:r>
            <a:r>
              <a:rPr lang="en-US" sz="1600" dirty="0"/>
              <a:t> </a:t>
            </a:r>
            <a:r>
              <a:rPr lang="fr-FR" sz="1800" dirty="0">
                <a:hlinkClick r:id="rId5"/>
              </a:rPr>
              <a:t>https://www.who.int/fr/publications/i/item/framework-for-a-public-health-emergency-operations-centre</a:t>
            </a:r>
            <a:r>
              <a:rPr lang="fr-FR" sz="1800" dirty="0"/>
              <a:t>.</a:t>
            </a:r>
          </a:p>
          <a:p>
            <a:pPr>
              <a:buClr>
                <a:srgbClr val="006A71"/>
              </a:buClr>
            </a:pPr>
            <a:r>
              <a:rPr lang="en-US" sz="1800" dirty="0" err="1"/>
              <a:t>Toutes</a:t>
            </a:r>
            <a:r>
              <a:rPr lang="en-US" sz="1800" dirty="0"/>
              <a:t> les photos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extraites</a:t>
            </a:r>
            <a:r>
              <a:rPr lang="en-US" sz="1800" dirty="0"/>
              <a:t> de la </a:t>
            </a:r>
            <a:r>
              <a:rPr lang="en-US" sz="1800" dirty="0" err="1"/>
              <a:t>bibliothèque</a:t>
            </a:r>
            <a:r>
              <a:rPr lang="en-US" sz="1800" dirty="0"/>
              <a:t> </a:t>
            </a:r>
            <a:r>
              <a:rPr lang="en-US" sz="1800" dirty="0" err="1"/>
              <a:t>d'images</a:t>
            </a:r>
            <a:r>
              <a:rPr lang="en-US" sz="1800" dirty="0"/>
              <a:t> de </a:t>
            </a:r>
            <a:r>
              <a:rPr lang="en-US" sz="1800" dirty="0" err="1"/>
              <a:t>santé</a:t>
            </a:r>
            <a:r>
              <a:rPr lang="en-US" sz="1800" dirty="0"/>
              <a:t> </a:t>
            </a:r>
            <a:r>
              <a:rPr lang="en-US" sz="1800" dirty="0" err="1"/>
              <a:t>publique</a:t>
            </a:r>
            <a:r>
              <a:rPr lang="en-US" sz="1800" dirty="0"/>
              <a:t> du CDC. (</a:t>
            </a:r>
            <a:r>
              <a:rPr lang="en-US" sz="1800" dirty="0" err="1"/>
              <a:t>Accès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2020): </a:t>
            </a:r>
            <a:r>
              <a:rPr lang="en-US" sz="1800" dirty="0">
                <a:hlinkClick r:id="rId6"/>
              </a:rPr>
              <a:t>https://phil.cdc.gov/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d'un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L'activation</a:t>
            </a:r>
            <a:r>
              <a:rPr lang="en-US" dirty="0"/>
              <a:t> d'un COU aide </a:t>
            </a:r>
            <a:r>
              <a:rPr lang="en-US" dirty="0" err="1"/>
              <a:t>à</a:t>
            </a:r>
            <a:r>
              <a:rPr lang="en-US" dirty="0"/>
              <a:t> la coordination et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l'exécution</a:t>
            </a:r>
            <a:r>
              <a:rPr lang="en-US" dirty="0"/>
              <a:t> des </a:t>
            </a:r>
            <a:r>
              <a:rPr lang="en-US" dirty="0" err="1"/>
              <a:t>activités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et de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 de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/>
              <a:t>Un COU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activé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des </a:t>
            </a:r>
            <a:r>
              <a:rPr lang="en-US" dirty="0" err="1"/>
              <a:t>besoins</a:t>
            </a:r>
            <a:r>
              <a:rPr lang="en-US" dirty="0"/>
              <a:t> de </a:t>
            </a:r>
            <a:r>
              <a:rPr lang="en-US" dirty="0" err="1"/>
              <a:t>l'urgence</a:t>
            </a:r>
            <a:r>
              <a:rPr lang="en-US" dirty="0"/>
              <a:t> de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.</a:t>
            </a:r>
          </a:p>
          <a:p>
            <a:pPr>
              <a:buClr>
                <a:srgbClr val="006A71"/>
              </a:buClr>
            </a:pPr>
            <a:r>
              <a:rPr lang="en-US" dirty="0"/>
              <a:t>Les interventions du COU </a:t>
            </a:r>
            <a:r>
              <a:rPr lang="en-US" dirty="0" err="1"/>
              <a:t>varient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du mode et du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, </a:t>
            </a:r>
            <a:r>
              <a:rPr lang="en-US" dirty="0" err="1"/>
              <a:t>ainsi</a:t>
            </a:r>
            <a:r>
              <a:rPr lang="en-US" dirty="0"/>
              <a:t> que du type de menace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gérer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/>
              <a:t>Des </a:t>
            </a:r>
            <a:r>
              <a:rPr lang="en-US" dirty="0" err="1"/>
              <a:t>détails</a:t>
            </a:r>
            <a:r>
              <a:rPr lang="en-US" dirty="0"/>
              <a:t> </a:t>
            </a:r>
            <a:r>
              <a:rPr lang="en-US" dirty="0" err="1"/>
              <a:t>supplémentaires</a:t>
            </a:r>
            <a:r>
              <a:rPr lang="en-US" dirty="0"/>
              <a:t> sur 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d'un COU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fournis</a:t>
            </a:r>
            <a:r>
              <a:rPr lang="en-US" dirty="0"/>
              <a:t> dans la </a:t>
            </a:r>
            <a:r>
              <a:rPr lang="en-US" dirty="0" err="1"/>
              <a:t>rubrique</a:t>
            </a:r>
            <a:r>
              <a:rPr lang="en-US" dirty="0"/>
              <a:t> "Comment </a:t>
            </a:r>
            <a:r>
              <a:rPr lang="en-US" dirty="0" err="1"/>
              <a:t>activer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COU ?". </a:t>
            </a:r>
          </a:p>
          <a:p>
            <a:pPr marL="0" indent="0">
              <a:buClr>
                <a:srgbClr val="006A71"/>
              </a:buClr>
              <a:buNone/>
            </a:pPr>
            <a:r>
              <a:rPr lang="en-US" dirty="0"/>
              <a:t> 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4647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Activité</a:t>
            </a:r>
            <a:r>
              <a:rPr lang="en-US" dirty="0"/>
              <a:t> </a:t>
            </a:r>
            <a:r>
              <a:rPr lang="en-US" dirty="0" err="1"/>
              <a:t>opérationnelle</a:t>
            </a:r>
            <a:r>
              <a:rPr lang="en-US" dirty="0"/>
              <a:t>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31076" y="957942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 err="1"/>
              <a:t>L'aspect</a:t>
            </a:r>
            <a:r>
              <a:rPr lang="en-US" sz="1950" dirty="0"/>
              <a:t> </a:t>
            </a:r>
            <a:r>
              <a:rPr lang="en-US" sz="1950" dirty="0" err="1"/>
              <a:t>opérationnel</a:t>
            </a:r>
            <a:r>
              <a:rPr lang="en-US" sz="1950" dirty="0"/>
              <a:t> d'un COU </a:t>
            </a:r>
            <a:r>
              <a:rPr lang="en-US" sz="1950" dirty="0" err="1"/>
              <a:t>dépend</a:t>
            </a:r>
            <a:r>
              <a:rPr lang="en-US" sz="1950" dirty="0"/>
              <a:t> de </a:t>
            </a:r>
            <a:r>
              <a:rPr lang="en-US" sz="1950" dirty="0" err="1"/>
              <a:t>l'état</a:t>
            </a:r>
            <a:r>
              <a:rPr lang="en-US" sz="1950" dirty="0"/>
              <a:t> </a:t>
            </a:r>
            <a:r>
              <a:rPr lang="en-US" sz="1950" dirty="0" err="1"/>
              <a:t>actuel</a:t>
            </a:r>
            <a:r>
              <a:rPr lang="en-US" sz="1950" dirty="0"/>
              <a:t> de </a:t>
            </a:r>
            <a:r>
              <a:rPr lang="en-US" sz="1950" dirty="0" err="1"/>
              <a:t>l'urgence</a:t>
            </a:r>
            <a:r>
              <a:rPr lang="en-US" sz="1950" dirty="0"/>
              <a:t> de </a:t>
            </a:r>
            <a:r>
              <a:rPr lang="en-US" sz="1950" dirty="0" err="1"/>
              <a:t>santé</a:t>
            </a:r>
            <a:r>
              <a:rPr lang="en-US" sz="1950" dirty="0"/>
              <a:t> </a:t>
            </a:r>
            <a:r>
              <a:rPr lang="en-US" sz="1950" dirty="0" err="1"/>
              <a:t>publique</a:t>
            </a:r>
            <a:r>
              <a:rPr lang="en-US" sz="1950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sz="1950" dirty="0" err="1"/>
              <a:t>L'évaluation</a:t>
            </a:r>
            <a:r>
              <a:rPr lang="en-US" sz="1950" dirty="0"/>
              <a:t> de la menace et de </a:t>
            </a:r>
            <a:r>
              <a:rPr lang="en-US" sz="1950" dirty="0" err="1"/>
              <a:t>sa</a:t>
            </a:r>
            <a:r>
              <a:rPr lang="en-US" sz="1950" dirty="0"/>
              <a:t> position </a:t>
            </a:r>
            <a:br>
              <a:rPr lang="en-US" sz="1950" dirty="0"/>
            </a:br>
            <a:r>
              <a:rPr lang="en-US" sz="1950" dirty="0"/>
              <a:t>par rapport aux modes de </a:t>
            </a:r>
            <a:r>
              <a:rPr lang="en-US" sz="1950" dirty="0" err="1"/>
              <a:t>fonctionnement</a:t>
            </a:r>
            <a:r>
              <a:rPr lang="en-US" sz="1950" dirty="0"/>
              <a:t> </a:t>
            </a:r>
            <a:br>
              <a:rPr lang="en-US" sz="1950" dirty="0"/>
            </a:br>
            <a:r>
              <a:rPr lang="en-US" sz="1950" dirty="0"/>
              <a:t>du COU </a:t>
            </a:r>
            <a:r>
              <a:rPr lang="en-US" sz="1950" dirty="0" err="1"/>
              <a:t>permet</a:t>
            </a:r>
            <a:r>
              <a:rPr lang="en-US" sz="1950" dirty="0"/>
              <a:t> de </a:t>
            </a:r>
            <a:r>
              <a:rPr lang="en-US" sz="1950" dirty="0" err="1"/>
              <a:t>déterminer</a:t>
            </a:r>
            <a:r>
              <a:rPr lang="en-US" sz="1950" dirty="0"/>
              <a:t> </a:t>
            </a:r>
            <a:br>
              <a:rPr lang="en-US" sz="1950" dirty="0"/>
            </a:br>
            <a:r>
              <a:rPr lang="en-US" sz="1950" dirty="0"/>
              <a:t>les </a:t>
            </a:r>
            <a:r>
              <a:rPr lang="en-US" sz="1950" dirty="0" err="1"/>
              <a:t>niveaux</a:t>
            </a:r>
            <a:r>
              <a:rPr lang="en-US" sz="1950" dirty="0"/>
              <a:t> de structure </a:t>
            </a:r>
            <a:r>
              <a:rPr lang="en-US" sz="1950" dirty="0" err="1"/>
              <a:t>nécessaires</a:t>
            </a:r>
            <a:r>
              <a:rPr lang="en-US" sz="1950" dirty="0"/>
              <a:t> </a:t>
            </a:r>
            <a:br>
              <a:rPr lang="en-US" sz="1950" dirty="0"/>
            </a:br>
            <a:r>
              <a:rPr lang="en-US" sz="1950" dirty="0"/>
              <a:t>pour </a:t>
            </a:r>
            <a:r>
              <a:rPr lang="en-US" sz="1950" dirty="0" err="1"/>
              <a:t>gérer</a:t>
            </a:r>
            <a:r>
              <a:rPr lang="en-US" sz="1950" dirty="0"/>
              <a:t> </a:t>
            </a:r>
            <a:r>
              <a:rPr lang="en-US" sz="1950" dirty="0" err="1"/>
              <a:t>l'urgence</a:t>
            </a:r>
            <a:r>
              <a:rPr lang="en-US" sz="1950" dirty="0"/>
              <a:t>.</a:t>
            </a:r>
          </a:p>
        </p:txBody>
      </p:sp>
      <p:pic>
        <p:nvPicPr>
          <p:cNvPr id="8" name="Picture 7" descr="A person sitting at a desk&#10;&#10;Description automatically generated">
            <a:extLst>
              <a:ext uri="{FF2B5EF4-FFF2-40B4-BE49-F238E27FC236}">
                <a16:creationId xmlns:a16="http://schemas.microsoft.com/office/drawing/2014/main" id="{0A8D1FA0-6389-814F-95E2-535A0A2C6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590" y="2372948"/>
            <a:ext cx="3554812" cy="23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et </a:t>
            </a:r>
            <a:r>
              <a:rPr lang="en-US" dirty="0" err="1"/>
              <a:t>niveaux</a:t>
            </a:r>
            <a:r>
              <a:rPr lang="en-US" dirty="0"/>
              <a:t>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Les modes et </a:t>
            </a:r>
            <a:r>
              <a:rPr lang="en-US" sz="1950" dirty="0" err="1"/>
              <a:t>niveaux</a:t>
            </a:r>
            <a:r>
              <a:rPr lang="en-US" sz="1950" dirty="0"/>
              <a:t> du COU </a:t>
            </a:r>
            <a:r>
              <a:rPr lang="en-US" sz="1950" dirty="0" err="1"/>
              <a:t>définissent</a:t>
            </a:r>
            <a:r>
              <a:rPr lang="en-US" sz="1950" dirty="0"/>
              <a:t> les étapes </a:t>
            </a:r>
            <a:r>
              <a:rPr lang="en-US" sz="1950" dirty="0" err="1"/>
              <a:t>à</a:t>
            </a:r>
            <a:r>
              <a:rPr lang="en-US" sz="1950" dirty="0"/>
              <a:t> </a:t>
            </a:r>
            <a:r>
              <a:rPr lang="en-US" sz="1950" dirty="0" err="1"/>
              <a:t>suivre</a:t>
            </a:r>
            <a:r>
              <a:rPr lang="en-US" sz="1950" dirty="0"/>
              <a:t> et les actions </a:t>
            </a:r>
            <a:r>
              <a:rPr lang="en-US" sz="1950" dirty="0" err="1"/>
              <a:t>à</a:t>
            </a:r>
            <a:r>
              <a:rPr lang="en-US" sz="1950" dirty="0"/>
              <a:t> </a:t>
            </a:r>
            <a:r>
              <a:rPr lang="en-US" sz="1950" dirty="0" err="1"/>
              <a:t>entreprendre</a:t>
            </a:r>
            <a:r>
              <a:rPr lang="en-US" sz="1950" dirty="0"/>
              <a:t> pour faire face </a:t>
            </a:r>
            <a:r>
              <a:rPr lang="en-US" sz="1950" dirty="0" err="1"/>
              <a:t>à</a:t>
            </a:r>
            <a:r>
              <a:rPr lang="en-US" sz="1950" dirty="0"/>
              <a:t> </a:t>
            </a:r>
            <a:r>
              <a:rPr lang="en-US" sz="1950" dirty="0" err="1"/>
              <a:t>une</a:t>
            </a:r>
            <a:r>
              <a:rPr lang="en-US" sz="1950" dirty="0"/>
              <a:t> menace pour la </a:t>
            </a:r>
            <a:r>
              <a:rPr lang="en-US" sz="1950" dirty="0" err="1"/>
              <a:t>santé</a:t>
            </a:r>
            <a:r>
              <a:rPr lang="en-US" sz="1950" dirty="0"/>
              <a:t> </a:t>
            </a:r>
            <a:r>
              <a:rPr lang="en-US" sz="1950" dirty="0" err="1"/>
              <a:t>publique</a:t>
            </a:r>
            <a:r>
              <a:rPr lang="en-US" sz="1950" dirty="0"/>
              <a:t> (</a:t>
            </a:r>
            <a:r>
              <a:rPr lang="en-US" sz="1950" dirty="0" err="1"/>
              <a:t>c'est</a:t>
            </a:r>
            <a:r>
              <a:rPr lang="en-US" sz="1950" dirty="0"/>
              <a:t>-</a:t>
            </a:r>
            <a:r>
              <a:rPr lang="en-US" sz="1950" dirty="0" err="1"/>
              <a:t>à</a:t>
            </a:r>
            <a:r>
              <a:rPr lang="en-US" sz="1950" dirty="0"/>
              <a:t>-dire la COVID-19).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98B85F-7FD8-A043-A358-BF801CC6F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t="18925" r="12604" b="16106"/>
          <a:stretch/>
        </p:blipFill>
        <p:spPr>
          <a:xfrm>
            <a:off x="3309637" y="2045983"/>
            <a:ext cx="4542712" cy="24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62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Maintenir</a:t>
            </a:r>
            <a:r>
              <a:rPr lang="en-US" dirty="0"/>
              <a:t> le personnel </a:t>
            </a:r>
            <a:r>
              <a:rPr lang="en-US" dirty="0" err="1"/>
              <a:t>en</a:t>
            </a:r>
            <a:r>
              <a:rPr lang="en-US" dirty="0"/>
              <a:t> bonne </a:t>
            </a:r>
            <a:r>
              <a:rPr lang="en-US" dirty="0" err="1"/>
              <a:t>santé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824188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600" dirty="0"/>
              <a:t>Pour </a:t>
            </a:r>
            <a:r>
              <a:rPr lang="en-US" sz="1600" dirty="0" err="1"/>
              <a:t>mener</a:t>
            </a:r>
            <a:r>
              <a:rPr lang="en-US" sz="1600" dirty="0"/>
              <a:t> </a:t>
            </a:r>
            <a:r>
              <a:rPr lang="en-US" sz="1600" dirty="0" err="1"/>
              <a:t>efficacement</a:t>
            </a:r>
            <a:r>
              <a:rPr lang="en-US" sz="1600" dirty="0"/>
              <a:t> les </a:t>
            </a:r>
            <a:r>
              <a:rPr lang="en-US" sz="1600" dirty="0" err="1"/>
              <a:t>opérations</a:t>
            </a:r>
            <a:r>
              <a:rPr lang="en-US" sz="1600" dirty="0"/>
              <a:t>, le personnel du COU doit </a:t>
            </a:r>
            <a:r>
              <a:rPr lang="en-US" sz="1600" dirty="0" err="1"/>
              <a:t>rester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bonne </a:t>
            </a:r>
            <a:r>
              <a:rPr lang="en-US" sz="1600" dirty="0" err="1"/>
              <a:t>santé</a:t>
            </a:r>
            <a:r>
              <a:rPr lang="en-US" sz="1600" dirty="0"/>
              <a:t>.</a:t>
            </a:r>
          </a:p>
          <a:p>
            <a:pPr>
              <a:buClr>
                <a:srgbClr val="006A71"/>
              </a:buClr>
            </a:pPr>
            <a:r>
              <a:rPr lang="en-US" sz="1600" dirty="0"/>
              <a:t>Les COU </a:t>
            </a:r>
            <a:r>
              <a:rPr lang="en-US" sz="1600" dirty="0" err="1"/>
              <a:t>peuvent</a:t>
            </a:r>
            <a:r>
              <a:rPr lang="en-US" sz="1600" dirty="0"/>
              <a:t> prendre des </a:t>
            </a:r>
            <a:r>
              <a:rPr lang="en-US" sz="1600" dirty="0" err="1"/>
              <a:t>mesures</a:t>
            </a:r>
            <a:r>
              <a:rPr lang="en-US" sz="1600" dirty="0"/>
              <a:t> </a:t>
            </a:r>
            <a:r>
              <a:rPr lang="en-US" sz="1600" dirty="0" err="1"/>
              <a:t>préventives</a:t>
            </a:r>
            <a:r>
              <a:rPr lang="en-US" sz="1600" dirty="0"/>
              <a:t> </a:t>
            </a:r>
            <a:r>
              <a:rPr lang="en-US" sz="1600" dirty="0" err="1"/>
              <a:t>contre</a:t>
            </a:r>
            <a:r>
              <a:rPr lang="en-US" sz="1600" dirty="0"/>
              <a:t> la propagation de la COVID-19 et </a:t>
            </a:r>
            <a:r>
              <a:rPr lang="en-US" sz="1600" dirty="0" err="1"/>
              <a:t>d'autres</a:t>
            </a:r>
            <a:r>
              <a:rPr lang="en-US" sz="1600" dirty="0"/>
              <a:t> maladies grâce </a:t>
            </a:r>
            <a:r>
              <a:rPr lang="en-US" sz="1600" dirty="0" err="1"/>
              <a:t>à</a:t>
            </a:r>
            <a:r>
              <a:rPr lang="en-US" sz="1600" dirty="0"/>
              <a:t> </a:t>
            </a:r>
            <a:r>
              <a:rPr lang="en-US" sz="1600" dirty="0" err="1"/>
              <a:t>tous</a:t>
            </a:r>
            <a:r>
              <a:rPr lang="en-US" sz="1600" dirty="0"/>
              <a:t> les modes </a:t>
            </a:r>
            <a:r>
              <a:rPr lang="en-US" sz="1600" dirty="0" err="1"/>
              <a:t>opératoires</a:t>
            </a:r>
            <a:r>
              <a:rPr lang="en-US" sz="1600" dirty="0"/>
              <a:t>.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fonction</a:t>
            </a:r>
            <a:r>
              <a:rPr lang="en-US" sz="1600" dirty="0"/>
              <a:t> des </a:t>
            </a:r>
            <a:r>
              <a:rPr lang="en-US" sz="1600" dirty="0" err="1"/>
              <a:t>risques</a:t>
            </a:r>
            <a:r>
              <a:rPr lang="en-US" sz="1600" dirty="0"/>
              <a:t> </a:t>
            </a:r>
            <a:r>
              <a:rPr lang="en-US" sz="1600" dirty="0" err="1"/>
              <a:t>locaux</a:t>
            </a:r>
            <a:r>
              <a:rPr lang="en-US" sz="1600" dirty="0"/>
              <a:t> et des orientations </a:t>
            </a:r>
            <a:r>
              <a:rPr lang="en-US" sz="1600" dirty="0" err="1"/>
              <a:t>sanitaires</a:t>
            </a:r>
            <a:r>
              <a:rPr lang="en-US" sz="1600" dirty="0"/>
              <a:t>, les COU </a:t>
            </a:r>
            <a:r>
              <a:rPr lang="en-US" sz="1600" dirty="0" err="1"/>
              <a:t>peuvent</a:t>
            </a:r>
            <a:r>
              <a:rPr lang="en-US" sz="1600" dirty="0"/>
              <a:t> :</a:t>
            </a:r>
          </a:p>
          <a:p>
            <a:pPr lvl="1">
              <a:buClr>
                <a:srgbClr val="006A71"/>
              </a:buClr>
            </a:pPr>
            <a:r>
              <a:rPr lang="en-US" sz="1600" dirty="0"/>
              <a:t>Limiter </a:t>
            </a:r>
            <a:r>
              <a:rPr lang="en-US" sz="1600" dirty="0" err="1"/>
              <a:t>l'occupation</a:t>
            </a:r>
            <a:r>
              <a:rPr lang="en-US" sz="1600" dirty="0"/>
              <a:t> (</a:t>
            </a:r>
            <a:r>
              <a:rPr lang="en-US" sz="1600" dirty="0" err="1"/>
              <a:t>certains</a:t>
            </a:r>
            <a:r>
              <a:rPr lang="en-US" sz="1600" dirty="0"/>
              <a:t> </a:t>
            </a:r>
            <a:r>
              <a:rPr lang="en-US" sz="1600" dirty="0" err="1"/>
              <a:t>membres</a:t>
            </a:r>
            <a:r>
              <a:rPr lang="en-US" sz="1600" dirty="0"/>
              <a:t> du COU </a:t>
            </a:r>
            <a:br>
              <a:rPr lang="en-US" sz="1600" dirty="0"/>
            </a:br>
            <a:r>
              <a:rPr lang="en-US" sz="1600" dirty="0" err="1"/>
              <a:t>travaillent</a:t>
            </a:r>
            <a:r>
              <a:rPr lang="en-US" sz="1600" dirty="0"/>
              <a:t> </a:t>
            </a:r>
            <a:r>
              <a:rPr lang="en-US" sz="1600" dirty="0" err="1"/>
              <a:t>depuis</a:t>
            </a:r>
            <a:r>
              <a:rPr lang="en-US" sz="1600" dirty="0"/>
              <a:t> </a:t>
            </a:r>
            <a:r>
              <a:rPr lang="en-US" sz="1600" dirty="0" err="1"/>
              <a:t>leur</a:t>
            </a:r>
            <a:r>
              <a:rPr lang="en-US" sz="1600" dirty="0"/>
              <a:t> domicile)</a:t>
            </a:r>
          </a:p>
          <a:p>
            <a:pPr lvl="1">
              <a:buClr>
                <a:srgbClr val="006A71"/>
              </a:buClr>
            </a:pPr>
            <a:r>
              <a:rPr lang="en-US" sz="1600" dirty="0" err="1"/>
              <a:t>Exiger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distance entre les occupants</a:t>
            </a:r>
          </a:p>
          <a:p>
            <a:pPr lvl="1">
              <a:buClr>
                <a:srgbClr val="006A71"/>
              </a:buClr>
            </a:pPr>
            <a:r>
              <a:rPr lang="en-US" sz="1600" dirty="0" err="1"/>
              <a:t>Dépister</a:t>
            </a:r>
            <a:r>
              <a:rPr lang="en-US" sz="1600" dirty="0"/>
              <a:t> les </a:t>
            </a:r>
            <a:r>
              <a:rPr lang="en-US" sz="1600" dirty="0" err="1"/>
              <a:t>symptômes</a:t>
            </a:r>
            <a:r>
              <a:rPr lang="en-US" sz="1600" dirty="0"/>
              <a:t> chez les nouveaux </a:t>
            </a:r>
            <a:r>
              <a:rPr lang="en-US" sz="1600" dirty="0" err="1"/>
              <a:t>arrivants</a:t>
            </a:r>
            <a:br>
              <a:rPr lang="en-US" sz="1600" dirty="0"/>
            </a:br>
            <a:r>
              <a:rPr lang="en-US" sz="1600" dirty="0"/>
              <a:t>(par </a:t>
            </a:r>
            <a:r>
              <a:rPr lang="en-US" sz="1600" dirty="0" err="1"/>
              <a:t>exemple</a:t>
            </a:r>
            <a:r>
              <a:rPr lang="en-US" sz="1600" dirty="0"/>
              <a:t>, </a:t>
            </a:r>
            <a:r>
              <a:rPr lang="en-US" sz="1600" dirty="0" err="1"/>
              <a:t>vérification</a:t>
            </a:r>
            <a:r>
              <a:rPr lang="en-US" sz="1600" dirty="0"/>
              <a:t> de la </a:t>
            </a:r>
            <a:r>
              <a:rPr lang="en-US" sz="1600" dirty="0" err="1"/>
              <a:t>température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 err="1"/>
              <a:t>listes</a:t>
            </a:r>
            <a:r>
              <a:rPr lang="en-US" sz="1600" dirty="0"/>
              <a:t> de </a:t>
            </a:r>
            <a:r>
              <a:rPr lang="en-US" sz="1600" dirty="0" err="1"/>
              <a:t>contrôle</a:t>
            </a:r>
            <a:r>
              <a:rPr lang="en-US" sz="1600" dirty="0"/>
              <a:t>, etc.)</a:t>
            </a:r>
          </a:p>
          <a:p>
            <a:pPr lvl="1">
              <a:buClr>
                <a:srgbClr val="006A71"/>
              </a:buClr>
            </a:pPr>
            <a:r>
              <a:rPr lang="en-US" sz="1600" dirty="0"/>
              <a:t>Demander aux </a:t>
            </a:r>
            <a:r>
              <a:rPr lang="en-US" sz="1600" dirty="0" err="1"/>
              <a:t>employés</a:t>
            </a:r>
            <a:r>
              <a:rPr lang="en-US" sz="1600" dirty="0"/>
              <a:t> </a:t>
            </a:r>
            <a:r>
              <a:rPr lang="en-US" sz="1600" dirty="0" err="1"/>
              <a:t>malades</a:t>
            </a:r>
            <a:r>
              <a:rPr lang="en-US" sz="1600" dirty="0"/>
              <a:t> de </a:t>
            </a:r>
            <a:r>
              <a:rPr lang="en-US" sz="1600" dirty="0" err="1"/>
              <a:t>rester</a:t>
            </a:r>
            <a:r>
              <a:rPr lang="en-US" sz="1600" dirty="0"/>
              <a:t> chez </a:t>
            </a:r>
            <a:r>
              <a:rPr lang="en-US" sz="1600" dirty="0" err="1"/>
              <a:t>eux</a:t>
            </a:r>
            <a:endParaRPr lang="en-US" sz="1600" dirty="0"/>
          </a:p>
          <a:p>
            <a:pPr lvl="1">
              <a:buClr>
                <a:srgbClr val="006A71"/>
              </a:buClr>
            </a:pPr>
            <a:r>
              <a:rPr lang="en-US" sz="1600" dirty="0" err="1"/>
              <a:t>Utiliser</a:t>
            </a:r>
            <a:r>
              <a:rPr lang="en-US" sz="1600" dirty="0"/>
              <a:t> des masques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autres</a:t>
            </a:r>
            <a:r>
              <a:rPr lang="en-US" sz="1600" dirty="0"/>
              <a:t> protections </a:t>
            </a:r>
            <a:r>
              <a:rPr lang="en-US" sz="1600" dirty="0" err="1"/>
              <a:t>faciales</a:t>
            </a:r>
            <a:endParaRPr lang="en-US" sz="1600" dirty="0"/>
          </a:p>
          <a:p>
            <a:pPr lvl="1">
              <a:buClr>
                <a:srgbClr val="006A71"/>
              </a:buClr>
            </a:pPr>
            <a:r>
              <a:rPr lang="en-US" sz="1600" dirty="0" err="1"/>
              <a:t>Nettoyer</a:t>
            </a:r>
            <a:r>
              <a:rPr lang="en-US" sz="1600" dirty="0"/>
              <a:t> </a:t>
            </a:r>
            <a:r>
              <a:rPr lang="en-US" sz="1600" dirty="0" err="1"/>
              <a:t>régulièrement</a:t>
            </a:r>
            <a:r>
              <a:rPr lang="en-US" sz="1600" dirty="0"/>
              <a:t> les </a:t>
            </a:r>
            <a:r>
              <a:rPr lang="en-US" sz="1600" dirty="0" err="1"/>
              <a:t>postes</a:t>
            </a:r>
            <a:r>
              <a:rPr lang="en-US" sz="1600" dirty="0"/>
              <a:t> de travail et les </a:t>
            </a:r>
            <a:r>
              <a:rPr lang="en-US" sz="1600" dirty="0" err="1"/>
              <a:t>bureaux</a:t>
            </a:r>
            <a:endParaRPr lang="en-US" sz="1600" dirty="0"/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  <p:pic>
        <p:nvPicPr>
          <p:cNvPr id="4" name="Picture 3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A2BB0453-CA76-C644-9BEB-F2C08D33C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54" y="2401768"/>
            <a:ext cx="2876316" cy="1917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44E66-BF05-404A-BAC0-B77796E3A943}"/>
              </a:ext>
            </a:extLst>
          </p:cNvPr>
          <p:cNvSpPr txBox="1"/>
          <p:nvPr/>
        </p:nvSpPr>
        <p:spPr>
          <a:xfrm>
            <a:off x="6093354" y="4319312"/>
            <a:ext cx="3283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John Rohrer/ U.S. Air National Guard</a:t>
            </a:r>
            <a:r>
              <a:rPr lang="en-US" sz="11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9 </a:t>
            </a:r>
            <a:r>
              <a:rPr lang="en-US" sz="11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avril</a:t>
            </a:r>
            <a:r>
              <a:rPr lang="en-US" sz="11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2020. COU de Denver, Colorado, USA.</a:t>
            </a:r>
          </a:p>
        </p:txBody>
      </p:sp>
    </p:spTree>
    <p:extLst>
      <p:ext uri="{BB962C8B-B14F-4D97-AF65-F5344CB8AC3E}">
        <p14:creationId xmlns:p14="http://schemas.microsoft.com/office/powerpoint/2010/main" val="2682366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</a:t>
            </a:r>
            <a:r>
              <a:rPr lang="en-US" dirty="0" err="1"/>
              <a:t>opérationnels</a:t>
            </a:r>
            <a:r>
              <a:rPr lang="en-US" dirty="0"/>
              <a:t> du COU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93224" y="248133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        Mode </a:t>
            </a:r>
            <a:r>
              <a:rPr lang="en-US" b="1" dirty="0" err="1">
                <a:solidFill>
                  <a:srgbClr val="FFFFFF"/>
                </a:solidFill>
              </a:rPr>
              <a:t>réponse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61494" y="248133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alerte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84636" y="248133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veille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Lors</a:t>
            </a:r>
            <a:r>
              <a:rPr lang="en-US" dirty="0"/>
              <a:t> de la mise </a:t>
            </a:r>
            <a:r>
              <a:rPr lang="en-US" dirty="0" err="1"/>
              <a:t>en</a:t>
            </a:r>
            <a:r>
              <a:rPr lang="en-US" dirty="0"/>
              <a:t> place d'un COU, un mode </a:t>
            </a:r>
            <a:r>
              <a:rPr lang="en-US" dirty="0" err="1"/>
              <a:t>d'activation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opérationnel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œuvre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des exigences de </a:t>
            </a:r>
            <a:r>
              <a:rPr lang="en-US" dirty="0" err="1"/>
              <a:t>l'urgence</a:t>
            </a:r>
            <a:r>
              <a:rPr lang="en-US" dirty="0"/>
              <a:t> de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 du moment.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2FC9A-5850-6A45-8BC9-C69EC7D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</a:t>
            </a:r>
            <a:r>
              <a:rPr lang="en-US" dirty="0" err="1"/>
              <a:t>opérationnels</a:t>
            </a:r>
            <a:r>
              <a:rPr lang="en-US" dirty="0"/>
              <a:t> du COU</a:t>
            </a:r>
          </a:p>
        </p:txBody>
      </p:sp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veille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53411" y="900906"/>
            <a:ext cx="763717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Un </a:t>
            </a:r>
            <a:r>
              <a:rPr lang="en-US" sz="1800" dirty="0" err="1"/>
              <a:t>programme</a:t>
            </a:r>
            <a:r>
              <a:rPr lang="en-US" sz="1800" dirty="0"/>
              <a:t> </a:t>
            </a:r>
            <a:r>
              <a:rPr lang="en-US" sz="1800" dirty="0" err="1"/>
              <a:t>complet</a:t>
            </a:r>
            <a:r>
              <a:rPr lang="en-US" sz="1800" dirty="0"/>
              <a:t> de gestion des urgences </a:t>
            </a:r>
            <a:r>
              <a:rPr lang="en-US" sz="1800" dirty="0" err="1"/>
              <a:t>implique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surveillance </a:t>
            </a:r>
            <a:r>
              <a:rPr lang="en-US" sz="1800" dirty="0" err="1"/>
              <a:t>constante</a:t>
            </a:r>
            <a:r>
              <a:rPr lang="en-US" sz="1800" dirty="0"/>
              <a:t> des dangers et menaces </a:t>
            </a:r>
            <a:r>
              <a:rPr lang="en-US" sz="1800" dirty="0" err="1"/>
              <a:t>potentiels</a:t>
            </a:r>
            <a:r>
              <a:rPr lang="en-US" sz="1800" dirty="0"/>
              <a:t> pour la </a:t>
            </a:r>
            <a:r>
              <a:rPr lang="en-US" sz="1800" dirty="0" err="1"/>
              <a:t>santé</a:t>
            </a:r>
            <a:r>
              <a:rPr lang="en-US" sz="1800" dirty="0"/>
              <a:t> </a:t>
            </a:r>
            <a:r>
              <a:rPr lang="en-US" sz="1800" dirty="0" err="1"/>
              <a:t>publique</a:t>
            </a:r>
            <a:r>
              <a:rPr lang="en-US" sz="1800" dirty="0"/>
              <a:t>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Si la surveillance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effectuée</a:t>
            </a:r>
            <a:r>
              <a:rPr lang="en-US" sz="1800" dirty="0"/>
              <a:t> par le COU, le mode </a:t>
            </a:r>
            <a:r>
              <a:rPr lang="en-US" sz="1800" dirty="0" err="1"/>
              <a:t>veille</a:t>
            </a:r>
            <a:r>
              <a:rPr lang="en-US" sz="1800" dirty="0"/>
              <a:t> </a:t>
            </a:r>
            <a:r>
              <a:rPr lang="en-US" sz="1800" dirty="0" err="1"/>
              <a:t>s'aligne</a:t>
            </a:r>
            <a:r>
              <a:rPr lang="en-US" sz="1800" dirty="0"/>
              <a:t> sur les </a:t>
            </a:r>
            <a:r>
              <a:rPr lang="en-US" sz="1800" dirty="0" err="1"/>
              <a:t>opérations</a:t>
            </a:r>
            <a:r>
              <a:rPr lang="en-US" sz="1800" dirty="0"/>
              <a:t> de routine </a:t>
            </a:r>
            <a:r>
              <a:rPr lang="en-US" sz="1800" dirty="0" err="1"/>
              <a:t>quotidiennes</a:t>
            </a:r>
            <a:r>
              <a:rPr lang="en-US" sz="1800" dirty="0"/>
              <a:t>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r>
              <a:rPr lang="en-US" sz="1800" dirty="0"/>
              <a:t>La surveillance </a:t>
            </a:r>
            <a:r>
              <a:rPr lang="en-US" sz="1800" dirty="0" err="1"/>
              <a:t>peut</a:t>
            </a:r>
            <a:r>
              <a:rPr lang="en-US" sz="1800" dirty="0"/>
              <a:t> </a:t>
            </a:r>
            <a:r>
              <a:rPr lang="en-US" sz="1800" dirty="0" err="1"/>
              <a:t>aussi</a:t>
            </a:r>
            <a:r>
              <a:rPr lang="en-US" sz="1800" dirty="0"/>
              <a:t> </a:t>
            </a:r>
            <a:r>
              <a:rPr lang="en-US" sz="1800" dirty="0" err="1"/>
              <a:t>être</a:t>
            </a:r>
            <a:r>
              <a:rPr lang="en-US" sz="1800" dirty="0"/>
              <a:t> </a:t>
            </a:r>
            <a:r>
              <a:rPr lang="en-US" sz="1800" dirty="0" err="1"/>
              <a:t>assurée</a:t>
            </a:r>
            <a:r>
              <a:rPr lang="en-US" sz="1800" dirty="0"/>
              <a:t> par les </a:t>
            </a:r>
            <a:r>
              <a:rPr lang="en-US" sz="1800" dirty="0" err="1"/>
              <a:t>systèmes</a:t>
            </a:r>
            <a:r>
              <a:rPr lang="en-US" sz="1800" dirty="0"/>
              <a:t> de surveillance des </a:t>
            </a:r>
            <a:r>
              <a:rPr lang="en-US" sz="1800" dirty="0" err="1"/>
              <a:t>opérations</a:t>
            </a:r>
            <a:r>
              <a:rPr lang="en-US" sz="1800" dirty="0"/>
              <a:t> de routine et des </a:t>
            </a:r>
            <a:r>
              <a:rPr lang="en-US" sz="1800" dirty="0" err="1"/>
              <a:t>événements</a:t>
            </a:r>
            <a:r>
              <a:rPr lang="en-US" sz="1800" dirty="0"/>
              <a:t> d'un pays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d'une</a:t>
            </a:r>
            <a:r>
              <a:rPr lang="en-US" sz="1800" dirty="0"/>
              <a:t> </a:t>
            </a:r>
            <a:r>
              <a:rPr lang="en-US" sz="1800" dirty="0" err="1"/>
              <a:t>municipalité</a:t>
            </a:r>
            <a:r>
              <a:rPr lang="en-US" sz="1800" dirty="0"/>
              <a:t>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3130896" y="2213201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veille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9" ma:contentTypeDescription="Create a new document." ma:contentTypeScope="" ma:versionID="0a0c5dcb93ec546cb01c133f618cb45b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9adb54431f74084fbff2d7affc8261f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  <xsd:element name="PublishingStartDate" ma:index="2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dexed="true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EED69-1140-472C-A4CE-95899EB62831}">
  <ds:schemaRefs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52ff0146-47b4-4d51-8c1c-03266fcd63a2"/>
    <ds:schemaRef ds:uri="cd03f174-a395-49eb-8ee9-8d943e22f40d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F7F637-52FE-4BCF-88BE-EE6CC42826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7289</TotalTime>
  <Words>1923</Words>
  <Application>Microsoft Macintosh PowerPoint</Application>
  <PresentationFormat>Affichage à l'écran (16:9)</PresentationFormat>
  <Paragraphs>207</Paragraphs>
  <Slides>30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Wingdings</vt:lpstr>
      <vt:lpstr>Arial</vt:lpstr>
      <vt:lpstr>Courier New</vt:lpstr>
      <vt:lpstr>Myriad Web Pro</vt:lpstr>
      <vt:lpstr>Calibri</vt:lpstr>
      <vt:lpstr>Master</vt:lpstr>
      <vt:lpstr>Fonctionnement d'un centre d'opérations d'urgence : Considérations sur la COVID-19</vt:lpstr>
      <vt:lpstr>Objectifs</vt:lpstr>
      <vt:lpstr>Activation d'un COU</vt:lpstr>
      <vt:lpstr>Activité opérationnelle du COU</vt:lpstr>
      <vt:lpstr>Modes et niveaux du COU</vt:lpstr>
      <vt:lpstr>Maintenir le personnel en bonne santé</vt:lpstr>
      <vt:lpstr>Modes opérationnels du COU</vt:lpstr>
      <vt:lpstr>Modes opérationnels du COU</vt:lpstr>
      <vt:lpstr>Mode veille</vt:lpstr>
      <vt:lpstr>Mode veille &amp; Équipe de veille</vt:lpstr>
      <vt:lpstr>Mode veille &amp; Équipe de veille</vt:lpstr>
      <vt:lpstr>Activités en mode veille</vt:lpstr>
      <vt:lpstr>Mode alerte</vt:lpstr>
      <vt:lpstr>Mode alerte</vt:lpstr>
      <vt:lpstr>Mode réponse</vt:lpstr>
      <vt:lpstr>Mode réponse</vt:lpstr>
      <vt:lpstr>Mode réponse (suite) </vt:lpstr>
      <vt:lpstr>Mode réponse</vt:lpstr>
      <vt:lpstr>Mode réponse – Personnel d'encadrement</vt:lpstr>
      <vt:lpstr>Mode réponse – Planification</vt:lpstr>
      <vt:lpstr>Mode réponse – Opérations</vt:lpstr>
      <vt:lpstr>Mode réponse – Logistique</vt:lpstr>
      <vt:lpstr>Mode réponse – Finances et Administration</vt:lpstr>
      <vt:lpstr>Niveaux de réponse du COU</vt:lpstr>
      <vt:lpstr>Niveaux de réponse du COU</vt:lpstr>
      <vt:lpstr>Niveaux opérationnels du COU - Niveau III</vt:lpstr>
      <vt:lpstr>Niveaux opérationnels du COU - Niveau II</vt:lpstr>
      <vt:lpstr>Niveaux opérationnels du COU - Niveau I</vt:lpstr>
      <vt:lpstr>Références</vt:lpstr>
      <vt:lpstr>Présentation PowerPoint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L P</cp:lastModifiedBy>
  <cp:revision>467</cp:revision>
  <dcterms:created xsi:type="dcterms:W3CDTF">2011-03-17T17:43:16Z</dcterms:created>
  <dcterms:modified xsi:type="dcterms:W3CDTF">2021-12-21T12:59:58Z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