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1"/>
  </p:sldMasterIdLst>
  <p:notesMasterIdLst>
    <p:notesMasterId r:id="rId30"/>
  </p:notesMasterIdLst>
  <p:sldIdLst>
    <p:sldId id="257" r:id="rId2"/>
    <p:sldId id="25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305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3" r:id="rId27"/>
    <p:sldId id="304" r:id="rId28"/>
    <p:sldId id="273" r:id="rId29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yriad Web Pro" panose="020B0604020202020204" charset="0"/>
      <p:regular r:id="rId35"/>
      <p:bold r:id="rId36"/>
      <p:italic r:id="rId37"/>
    </p:embeddedFont>
  </p:embeddedFontLst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C2C"/>
    <a:srgbClr val="F0A82C"/>
    <a:srgbClr val="2D2D2D"/>
    <a:srgbClr val="006A71"/>
    <a:srgbClr val="FBAB18"/>
    <a:srgbClr val="E6E6E6"/>
    <a:srgbClr val="FFFFFF"/>
    <a:srgbClr val="292B6E"/>
    <a:srgbClr val="B01519"/>
    <a:srgbClr val="55B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41" autoAdjust="0"/>
    <p:restoredTop sz="94242" autoAdjust="0"/>
  </p:normalViewPr>
  <p:slideViewPr>
    <p:cSldViewPr snapToGrid="0">
      <p:cViewPr varScale="1">
        <p:scale>
          <a:sx n="69" d="100"/>
          <a:sy n="69" d="100"/>
        </p:scale>
        <p:origin x="72" y="12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1CB71-2F7A-4773-B3BA-7928B8D5C9F6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/>
        </a:p>
      </dgm:t>
    </dgm:pt>
    <dgm:pt modelId="{5E406BFD-C327-4D7F-A3F9-7F5EE6722FBB}" type="parTrans" cxnId="{92B7D0DF-C596-45BE-BF0F-551AA146506F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52E40CAF-04DD-4F6B-A52E-26B2103D03C6}">
      <dgm:prSet custT="1"/>
      <dgm:spPr/>
      <dgm:t>
        <a:bodyPr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2100" b="1" i="0" u="none" strike="noStrike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ОШ</a:t>
          </a:r>
        </a:p>
      </dgm:t>
    </dgm:pt>
    <dgm:pt modelId="{90129704-1257-4639-859B-58708A7539F8}" type="parTrans" cxnId="{B054AC36-1CAC-468B-9391-DCBDBE3E766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DC6EE40-B11E-44FE-A729-336DCA03D367}">
      <dgm:prSet custT="1"/>
      <dgm:spPr/>
      <dgm:t>
        <a:bodyPr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Телефоны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и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сотовая связь</a:t>
          </a:r>
        </a:p>
      </dgm:t>
    </dgm:pt>
    <dgm:pt modelId="{BF470F50-F9F9-4E2E-8157-54512D414790}" type="sibTrans" cxnId="{B054AC36-1CAC-468B-9391-DCBDBE3E766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F6BF68F0-7C94-4B27-92A6-AF2C41A1CFBC}" type="parTrans" cxnId="{4BD110E0-23AE-4BFE-9706-3683C9F3495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71B5A05A-863B-40EA-AD01-C631C86FAC79}">
      <dgm:prSet custT="1"/>
      <dgm:spPr/>
      <dgm:t>
        <a:bodyPr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cap="none" normalizeH="0" baseline="0" dirty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Спутниковые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cap="none" normalizeH="0" baseline="0" dirty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системы</a:t>
          </a:r>
        </a:p>
      </dgm:t>
    </dgm:pt>
    <dgm:pt modelId="{AD0BE5BA-2430-4509-A2ED-58262F26F779}" type="sibTrans" cxnId="{4BD110E0-23AE-4BFE-9706-3683C9F3495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0DF20CB4-5242-4420-9B89-6EBE5AEC62A5}" type="parTrans" cxnId="{55B1ECBC-9850-42FC-951F-8D8F6EBE3F7A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42D138F3-47C2-474A-87A7-110B0731F997}">
      <dgm:prSet custT="1"/>
      <dgm:spPr/>
      <dgm:t>
        <a:bodyPr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Планшеты</a:t>
          </a:r>
        </a:p>
      </dgm:t>
    </dgm:pt>
    <dgm:pt modelId="{F1E1DB92-7D2E-405E-95A7-5FC54B872E20}" type="sibTrans" cxnId="{55B1ECBC-9850-42FC-951F-8D8F6EBE3F7A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81A66EB-B3A4-43CB-A4C8-CF63BD8E0416}" type="parTrans" cxnId="{D6AF9327-1CE7-49E4-9EF4-F10E28B99F39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4DC66C22-17B0-4B3C-8965-986E9267F92B}">
      <dgm:prSet custT="1"/>
      <dgm:spPr/>
      <dgm:t>
        <a:bodyPr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cap="none" normalizeH="0" baseline="0" dirty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Радио</a:t>
          </a:r>
        </a:p>
      </dgm:t>
    </dgm:pt>
    <dgm:pt modelId="{F2BA1FEA-5A74-4680-AA8D-CF141B601AD3}" type="sibTrans" cxnId="{D6AF9327-1CE7-49E4-9EF4-F10E28B99F39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4969EB12-1FEF-41C0-A317-84CEBBE97B10}" type="parTrans" cxnId="{51881457-ECEE-439D-B756-5A7A2B224320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D5C41A3E-A861-4871-A7DE-350FCCB8C0BD}">
      <dgm:prSet custT="1"/>
      <dgm:spPr/>
      <dgm:t>
        <a:bodyPr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Интернет</a:t>
          </a:r>
        </a:p>
      </dgm:t>
    </dgm:pt>
    <dgm:pt modelId="{2C822EF0-7638-4E34-824F-C057F07E71E1}" type="sibTrans" cxnId="{51881457-ECEE-439D-B756-5A7A2B224320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647289F8-D385-49D9-B75C-5FE01DE31DBF}" type="parTrans" cxnId="{50326962-7498-45E0-8CD5-8044621B02CF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89B2FC36-C43F-4925-BCB3-5013DCDF5BFC}">
      <dgm:prSet custT="1"/>
      <dgm:spPr/>
      <dgm:t>
        <a:bodyPr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Видео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экран</a:t>
          </a:r>
        </a:p>
      </dgm:t>
    </dgm:pt>
    <dgm:pt modelId="{AE66803C-453F-4F50-9BFA-5D84A5202EBC}" type="sibTrans" cxnId="{50326962-7498-45E0-8CD5-8044621B02CF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56544B14-30F0-47C2-8B9D-192B48642B0D}" type="parTrans" cxnId="{E3BD6CD3-DA49-44DC-8EA4-B7AA5EB11DDD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287A37D-5EFA-454A-948A-1D1ACA9C041D}">
      <dgm:prSet custT="1"/>
      <dgm:spPr/>
      <dgm:t>
        <a:bodyPr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cap="none" normalizeH="0" baseline="0" dirty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Видео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cap="none" normalizeH="0" baseline="0" dirty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теле-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cap="none" normalizeH="0" baseline="0" dirty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конференция</a:t>
          </a:r>
        </a:p>
      </dgm:t>
    </dgm:pt>
    <dgm:pt modelId="{068ADAE6-C83F-498D-8FC9-5BA037DAD47E}" type="sibTrans" cxnId="{E3BD6CD3-DA49-44DC-8EA4-B7AA5EB11DDD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93F2AB05-392C-4019-9D57-DD77A5CD81F9}" type="parTrans" cxnId="{B61A17E4-3F8E-4E41-AC6F-D9579FBEDD4D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272EBFE0-83DC-4E46-9F0A-3E40B2518A49}">
      <dgm:prSet custT="1"/>
      <dgm:spPr/>
      <dgm:t>
        <a:bodyPr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Линия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аудио-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моста (Telecon)</a:t>
          </a:r>
        </a:p>
      </dgm:t>
    </dgm:pt>
    <dgm:pt modelId="{DD827B41-291F-4045-A824-66F647F7736A}" type="sibTrans" cxnId="{B61A17E4-3F8E-4E41-AC6F-D9579FBEDD4D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9B30993E-500F-4C51-AAD4-7EEBEECF2158}" type="parTrans" cxnId="{E02D4CF1-7BCC-467A-8D76-E9C517CADB3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45F956C3-0435-452B-B4C5-08D6A2BD33AB}">
      <dgm:prSet custT="1"/>
      <dgm:spPr/>
      <dgm:t>
        <a:bodyPr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ТВ</a:t>
          </a:r>
        </a:p>
      </dgm:t>
    </dgm:pt>
    <dgm:pt modelId="{12DDFFBA-481F-4AF2-BA9A-23C426E22B27}" type="sibTrans" cxnId="{E02D4CF1-7BCC-467A-8D76-E9C517CADB3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6CF8E097-F1DF-4024-8193-1B04A450CCBA}" type="sibTrans" cxnId="{92B7D0DF-C596-45BE-BF0F-551AA146506F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CC014DF9-3F87-4120-8183-303D8D2D9007}" type="pres">
      <dgm:prSet presAssocID="{6BB1CB71-2F7A-4773-B3BA-7928B8D5C9F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DF445A-4529-4823-86C4-36B608655709}" type="pres">
      <dgm:prSet presAssocID="{52E40CAF-04DD-4F6B-A52E-26B2103D03C6}" presName="centerShape" presStyleLbl="node0" presStyleIdx="0" presStyleCnt="1"/>
      <dgm:spPr/>
    </dgm:pt>
    <dgm:pt modelId="{3097025B-B9B8-4A8A-8953-627A6135726A}" type="pres">
      <dgm:prSet presAssocID="{90129704-1257-4639-859B-58708A7539F8}" presName="Name9" presStyleLbl="parChTrans1D2" presStyleIdx="0" presStyleCnt="9"/>
      <dgm:spPr/>
    </dgm:pt>
    <dgm:pt modelId="{270DD40F-DCBF-4386-BA02-14EEDF3D4730}" type="pres">
      <dgm:prSet presAssocID="{90129704-1257-4639-859B-58708A7539F8}" presName="connTx" presStyleLbl="parChTrans1D2" presStyleIdx="0" presStyleCnt="9"/>
      <dgm:spPr/>
    </dgm:pt>
    <dgm:pt modelId="{1EE3AEB8-9827-4C96-84D6-B9E697EBE1A0}" type="pres">
      <dgm:prSet presAssocID="{ADC6EE40-B11E-44FE-A729-336DCA03D367}" presName="node" presStyleLbl="node1" presStyleIdx="0" presStyleCnt="9">
        <dgm:presLayoutVars>
          <dgm:bulletEnabled val="1"/>
        </dgm:presLayoutVars>
      </dgm:prSet>
      <dgm:spPr/>
    </dgm:pt>
    <dgm:pt modelId="{0911CB23-5ACA-4DD6-A8BB-D1E0B38D7E44}" type="pres">
      <dgm:prSet presAssocID="{F6BF68F0-7C94-4B27-92A6-AF2C41A1CFBC}" presName="Name9" presStyleLbl="parChTrans1D2" presStyleIdx="1" presStyleCnt="9"/>
      <dgm:spPr/>
    </dgm:pt>
    <dgm:pt modelId="{0D966126-911B-40EC-9F6F-D155A125CF29}" type="pres">
      <dgm:prSet presAssocID="{F6BF68F0-7C94-4B27-92A6-AF2C41A1CFBC}" presName="connTx" presStyleLbl="parChTrans1D2" presStyleIdx="1" presStyleCnt="9"/>
      <dgm:spPr/>
    </dgm:pt>
    <dgm:pt modelId="{8E540F9A-0562-45B6-99F0-ADDE76FC6D1C}" type="pres">
      <dgm:prSet presAssocID="{71B5A05A-863B-40EA-AD01-C631C86FAC79}" presName="node" presStyleLbl="node1" presStyleIdx="1" presStyleCnt="9">
        <dgm:presLayoutVars>
          <dgm:bulletEnabled val="1"/>
        </dgm:presLayoutVars>
      </dgm:prSet>
      <dgm:spPr/>
    </dgm:pt>
    <dgm:pt modelId="{ADF3917E-D4E7-4AB6-A0AE-7DE8F9728506}" type="pres">
      <dgm:prSet presAssocID="{0DF20CB4-5242-4420-9B89-6EBE5AEC62A5}" presName="Name9" presStyleLbl="parChTrans1D2" presStyleIdx="2" presStyleCnt="9"/>
      <dgm:spPr/>
    </dgm:pt>
    <dgm:pt modelId="{C5FDB236-AE2D-4F62-A45A-717CEC76A64B}" type="pres">
      <dgm:prSet presAssocID="{0DF20CB4-5242-4420-9B89-6EBE5AEC62A5}" presName="connTx" presStyleLbl="parChTrans1D2" presStyleIdx="2" presStyleCnt="9"/>
      <dgm:spPr/>
    </dgm:pt>
    <dgm:pt modelId="{970FDCFA-4A3D-433D-814C-FB7FF785E39C}" type="pres">
      <dgm:prSet presAssocID="{42D138F3-47C2-474A-87A7-110B0731F997}" presName="node" presStyleLbl="node1" presStyleIdx="2" presStyleCnt="9">
        <dgm:presLayoutVars>
          <dgm:bulletEnabled val="1"/>
        </dgm:presLayoutVars>
      </dgm:prSet>
      <dgm:spPr/>
    </dgm:pt>
    <dgm:pt modelId="{59C0DE07-063F-4791-8203-5732AAC94AEE}" type="pres">
      <dgm:prSet presAssocID="{A81A66EB-B3A4-43CB-A4C8-CF63BD8E0416}" presName="Name9" presStyleLbl="parChTrans1D2" presStyleIdx="3" presStyleCnt="9"/>
      <dgm:spPr/>
    </dgm:pt>
    <dgm:pt modelId="{39219971-B42A-4D24-8B53-0796EF6008D2}" type="pres">
      <dgm:prSet presAssocID="{A81A66EB-B3A4-43CB-A4C8-CF63BD8E0416}" presName="connTx" presStyleLbl="parChTrans1D2" presStyleIdx="3" presStyleCnt="9"/>
      <dgm:spPr/>
    </dgm:pt>
    <dgm:pt modelId="{8E4D4EE6-C821-4252-BDC9-9B235D49CD1B}" type="pres">
      <dgm:prSet presAssocID="{4DC66C22-17B0-4B3C-8965-986E9267F92B}" presName="node" presStyleLbl="node1" presStyleIdx="3" presStyleCnt="9">
        <dgm:presLayoutVars>
          <dgm:bulletEnabled val="1"/>
        </dgm:presLayoutVars>
      </dgm:prSet>
      <dgm:spPr/>
    </dgm:pt>
    <dgm:pt modelId="{A8531B9C-9878-42E9-B7F5-82CE00D16C66}" type="pres">
      <dgm:prSet presAssocID="{4969EB12-1FEF-41C0-A317-84CEBBE97B10}" presName="Name9" presStyleLbl="parChTrans1D2" presStyleIdx="4" presStyleCnt="9"/>
      <dgm:spPr/>
    </dgm:pt>
    <dgm:pt modelId="{C72722CE-4E4E-4A4A-B358-C9331B9ABB5E}" type="pres">
      <dgm:prSet presAssocID="{4969EB12-1FEF-41C0-A317-84CEBBE97B10}" presName="connTx" presStyleLbl="parChTrans1D2" presStyleIdx="4" presStyleCnt="9"/>
      <dgm:spPr/>
    </dgm:pt>
    <dgm:pt modelId="{23088A7D-6652-407A-895B-3A61A53F6BED}" type="pres">
      <dgm:prSet presAssocID="{D5C41A3E-A861-4871-A7DE-350FCCB8C0BD}" presName="node" presStyleLbl="node1" presStyleIdx="4" presStyleCnt="9">
        <dgm:presLayoutVars>
          <dgm:bulletEnabled val="1"/>
        </dgm:presLayoutVars>
      </dgm:prSet>
      <dgm:spPr/>
    </dgm:pt>
    <dgm:pt modelId="{3D0AAC50-80E6-49A2-8DFB-420C6F7F2EA2}" type="pres">
      <dgm:prSet presAssocID="{647289F8-D385-49D9-B75C-5FE01DE31DBF}" presName="Name9" presStyleLbl="parChTrans1D2" presStyleIdx="5" presStyleCnt="9"/>
      <dgm:spPr/>
    </dgm:pt>
    <dgm:pt modelId="{B0D5FB87-CE05-4066-83C2-F20BAF44C92B}" type="pres">
      <dgm:prSet presAssocID="{647289F8-D385-49D9-B75C-5FE01DE31DBF}" presName="connTx" presStyleLbl="parChTrans1D2" presStyleIdx="5" presStyleCnt="9"/>
      <dgm:spPr/>
    </dgm:pt>
    <dgm:pt modelId="{0F4CEC44-B458-458C-8B29-3934168F5424}" type="pres">
      <dgm:prSet presAssocID="{89B2FC36-C43F-4925-BCB3-5013DCDF5BFC}" presName="node" presStyleLbl="node1" presStyleIdx="5" presStyleCnt="9">
        <dgm:presLayoutVars>
          <dgm:bulletEnabled val="1"/>
        </dgm:presLayoutVars>
      </dgm:prSet>
      <dgm:spPr/>
    </dgm:pt>
    <dgm:pt modelId="{9E8D335C-ADA5-4E79-83CA-52787D4C30FE}" type="pres">
      <dgm:prSet presAssocID="{56544B14-30F0-47C2-8B9D-192B48642B0D}" presName="Name9" presStyleLbl="parChTrans1D2" presStyleIdx="6" presStyleCnt="9"/>
      <dgm:spPr/>
    </dgm:pt>
    <dgm:pt modelId="{12B4DEF7-FC30-4BF3-B3EF-26FBF7651018}" type="pres">
      <dgm:prSet presAssocID="{56544B14-30F0-47C2-8B9D-192B48642B0D}" presName="connTx" presStyleLbl="parChTrans1D2" presStyleIdx="6" presStyleCnt="9"/>
      <dgm:spPr/>
    </dgm:pt>
    <dgm:pt modelId="{2E972961-CDC5-40A1-8324-725B27FBF1A4}" type="pres">
      <dgm:prSet presAssocID="{A287A37D-5EFA-454A-948A-1D1ACA9C041D}" presName="node" presStyleLbl="node1" presStyleIdx="6" presStyleCnt="9">
        <dgm:presLayoutVars>
          <dgm:bulletEnabled val="1"/>
        </dgm:presLayoutVars>
      </dgm:prSet>
      <dgm:spPr/>
    </dgm:pt>
    <dgm:pt modelId="{E849FDC2-9A16-441C-B854-E728FB932251}" type="pres">
      <dgm:prSet presAssocID="{93F2AB05-392C-4019-9D57-DD77A5CD81F9}" presName="Name9" presStyleLbl="parChTrans1D2" presStyleIdx="7" presStyleCnt="9"/>
      <dgm:spPr/>
    </dgm:pt>
    <dgm:pt modelId="{2FED0A9E-E23D-4739-BE17-28A8EAE3C74E}" type="pres">
      <dgm:prSet presAssocID="{93F2AB05-392C-4019-9D57-DD77A5CD81F9}" presName="connTx" presStyleLbl="parChTrans1D2" presStyleIdx="7" presStyleCnt="9"/>
      <dgm:spPr/>
    </dgm:pt>
    <dgm:pt modelId="{D5261A72-625B-4141-8763-FF39E4357E22}" type="pres">
      <dgm:prSet presAssocID="{272EBFE0-83DC-4E46-9F0A-3E40B2518A49}" presName="node" presStyleLbl="node1" presStyleIdx="7" presStyleCnt="9">
        <dgm:presLayoutVars>
          <dgm:bulletEnabled val="1"/>
        </dgm:presLayoutVars>
      </dgm:prSet>
      <dgm:spPr/>
    </dgm:pt>
    <dgm:pt modelId="{446546C9-675F-4B54-97B7-128FDAB2E765}" type="pres">
      <dgm:prSet presAssocID="{9B30993E-500F-4C51-AAD4-7EEBEECF2158}" presName="Name9" presStyleLbl="parChTrans1D2" presStyleIdx="8" presStyleCnt="9"/>
      <dgm:spPr/>
    </dgm:pt>
    <dgm:pt modelId="{4770005A-6F4D-4D74-BEF3-26182DA852F3}" type="pres">
      <dgm:prSet presAssocID="{9B30993E-500F-4C51-AAD4-7EEBEECF2158}" presName="connTx" presStyleLbl="parChTrans1D2" presStyleIdx="8" presStyleCnt="9"/>
      <dgm:spPr/>
    </dgm:pt>
    <dgm:pt modelId="{E31C92A0-F9C5-4397-A09E-F68F746E9F8A}" type="pres">
      <dgm:prSet presAssocID="{45F956C3-0435-452B-B4C5-08D6A2BD33AB}" presName="node" presStyleLbl="node1" presStyleIdx="8" presStyleCnt="9">
        <dgm:presLayoutVars>
          <dgm:bulletEnabled val="1"/>
        </dgm:presLayoutVars>
      </dgm:prSet>
      <dgm:spPr/>
    </dgm:pt>
  </dgm:ptLst>
  <dgm:cxnLst>
    <dgm:cxn modelId="{BB0A6D0A-E74C-4501-88E0-0269F5F3C314}" type="presOf" srcId="{45F956C3-0435-452B-B4C5-08D6A2BD33AB}" destId="{E31C92A0-F9C5-4397-A09E-F68F746E9F8A}" srcOrd="0" destOrd="0" presId="urn:microsoft.com/office/officeart/2005/8/layout/radial1"/>
    <dgm:cxn modelId="{04238614-CB18-4BE3-8B51-DBC45E4BC688}" type="presOf" srcId="{A287A37D-5EFA-454A-948A-1D1ACA9C041D}" destId="{2E972961-CDC5-40A1-8324-725B27FBF1A4}" srcOrd="0" destOrd="0" presId="urn:microsoft.com/office/officeart/2005/8/layout/radial1"/>
    <dgm:cxn modelId="{1DFAFA1C-8E1D-413D-8D96-F412EC59F348}" type="presOf" srcId="{56544B14-30F0-47C2-8B9D-192B48642B0D}" destId="{9E8D335C-ADA5-4E79-83CA-52787D4C30FE}" srcOrd="0" destOrd="0" presId="urn:microsoft.com/office/officeart/2005/8/layout/radial1"/>
    <dgm:cxn modelId="{0719711D-29EF-4FDC-814B-72C93D484684}" type="presOf" srcId="{90129704-1257-4639-859B-58708A7539F8}" destId="{3097025B-B9B8-4A8A-8953-627A6135726A}" srcOrd="0" destOrd="0" presId="urn:microsoft.com/office/officeart/2005/8/layout/radial1"/>
    <dgm:cxn modelId="{2216451E-3DE1-4CA2-BC16-4E8CFEB6906C}" type="presOf" srcId="{647289F8-D385-49D9-B75C-5FE01DE31DBF}" destId="{B0D5FB87-CE05-4066-83C2-F20BAF44C92B}" srcOrd="1" destOrd="0" presId="urn:microsoft.com/office/officeart/2005/8/layout/radial1"/>
    <dgm:cxn modelId="{7920B825-7671-467C-A2FB-56EC132273EC}" type="presOf" srcId="{0DF20CB4-5242-4420-9B89-6EBE5AEC62A5}" destId="{C5FDB236-AE2D-4F62-A45A-717CEC76A64B}" srcOrd="1" destOrd="0" presId="urn:microsoft.com/office/officeart/2005/8/layout/radial1"/>
    <dgm:cxn modelId="{D6AF9327-1CE7-49E4-9EF4-F10E28B99F39}" srcId="{52E40CAF-04DD-4F6B-A52E-26B2103D03C6}" destId="{4DC66C22-17B0-4B3C-8965-986E9267F92B}" srcOrd="3" destOrd="0" parTransId="{A81A66EB-B3A4-43CB-A4C8-CF63BD8E0416}" sibTransId="{F2BA1FEA-5A74-4680-AA8D-CF141B601AD3}"/>
    <dgm:cxn modelId="{61A8CF27-AAC8-44B7-86ED-9D279F6FC830}" type="presOf" srcId="{93F2AB05-392C-4019-9D57-DD77A5CD81F9}" destId="{2FED0A9E-E23D-4739-BE17-28A8EAE3C74E}" srcOrd="1" destOrd="0" presId="urn:microsoft.com/office/officeart/2005/8/layout/radial1"/>
    <dgm:cxn modelId="{8C57452A-E6BF-448E-9DB8-56A7BCD70BDE}" type="presOf" srcId="{93F2AB05-392C-4019-9D57-DD77A5CD81F9}" destId="{E849FDC2-9A16-441C-B854-E728FB932251}" srcOrd="0" destOrd="0" presId="urn:microsoft.com/office/officeart/2005/8/layout/radial1"/>
    <dgm:cxn modelId="{B054AC36-1CAC-468B-9391-DCBDBE3E7665}" srcId="{52E40CAF-04DD-4F6B-A52E-26B2103D03C6}" destId="{ADC6EE40-B11E-44FE-A729-336DCA03D367}" srcOrd="0" destOrd="0" parTransId="{90129704-1257-4639-859B-58708A7539F8}" sibTransId="{BF470F50-F9F9-4E2E-8157-54512D414790}"/>
    <dgm:cxn modelId="{241F4638-44F6-40B5-BE0A-0E3803D1E9A8}" type="presOf" srcId="{6BB1CB71-2F7A-4773-B3BA-7928B8D5C9F6}" destId="{CC014DF9-3F87-4120-8183-303D8D2D9007}" srcOrd="0" destOrd="0" presId="urn:microsoft.com/office/officeart/2005/8/layout/radial1"/>
    <dgm:cxn modelId="{1099993B-2C55-4175-8C49-A504B26423EF}" type="presOf" srcId="{A81A66EB-B3A4-43CB-A4C8-CF63BD8E0416}" destId="{59C0DE07-063F-4791-8203-5732AAC94AEE}" srcOrd="0" destOrd="0" presId="urn:microsoft.com/office/officeart/2005/8/layout/radial1"/>
    <dgm:cxn modelId="{E76AE260-9F5E-4DF2-9E4B-95EBBA0DDEE9}" type="presOf" srcId="{9B30993E-500F-4C51-AAD4-7EEBEECF2158}" destId="{446546C9-675F-4B54-97B7-128FDAB2E765}" srcOrd="0" destOrd="0" presId="urn:microsoft.com/office/officeart/2005/8/layout/radial1"/>
    <dgm:cxn modelId="{50326962-7498-45E0-8CD5-8044621B02CF}" srcId="{52E40CAF-04DD-4F6B-A52E-26B2103D03C6}" destId="{89B2FC36-C43F-4925-BCB3-5013DCDF5BFC}" srcOrd="5" destOrd="0" parTransId="{647289F8-D385-49D9-B75C-5FE01DE31DBF}" sibTransId="{AE66803C-453F-4F50-9BFA-5D84A5202EBC}"/>
    <dgm:cxn modelId="{80177A4F-685D-478C-9511-C0D12B5D5FCE}" type="presOf" srcId="{56544B14-30F0-47C2-8B9D-192B48642B0D}" destId="{12B4DEF7-FC30-4BF3-B3EF-26FBF7651018}" srcOrd="1" destOrd="0" presId="urn:microsoft.com/office/officeart/2005/8/layout/radial1"/>
    <dgm:cxn modelId="{915F5755-17E1-4EB1-9E0F-92083B803A78}" type="presOf" srcId="{9B30993E-500F-4C51-AAD4-7EEBEECF2158}" destId="{4770005A-6F4D-4D74-BEF3-26182DA852F3}" srcOrd="1" destOrd="0" presId="urn:microsoft.com/office/officeart/2005/8/layout/radial1"/>
    <dgm:cxn modelId="{51881457-ECEE-439D-B756-5A7A2B224320}" srcId="{52E40CAF-04DD-4F6B-A52E-26B2103D03C6}" destId="{D5C41A3E-A861-4871-A7DE-350FCCB8C0BD}" srcOrd="4" destOrd="0" parTransId="{4969EB12-1FEF-41C0-A317-84CEBBE97B10}" sibTransId="{2C822EF0-7638-4E34-824F-C057F07E71E1}"/>
    <dgm:cxn modelId="{B4CA2587-D717-4FEC-B729-B141AB89EA2F}" type="presOf" srcId="{0DF20CB4-5242-4420-9B89-6EBE5AEC62A5}" destId="{ADF3917E-D4E7-4AB6-A0AE-7DE8F9728506}" srcOrd="0" destOrd="0" presId="urn:microsoft.com/office/officeart/2005/8/layout/radial1"/>
    <dgm:cxn modelId="{EEEE5989-E2E6-42CC-86D1-23187667B971}" type="presOf" srcId="{F6BF68F0-7C94-4B27-92A6-AF2C41A1CFBC}" destId="{0D966126-911B-40EC-9F6F-D155A125CF29}" srcOrd="1" destOrd="0" presId="urn:microsoft.com/office/officeart/2005/8/layout/radial1"/>
    <dgm:cxn modelId="{EE9E52AC-B795-45C1-AB62-FE8D846DA0FC}" type="presOf" srcId="{89B2FC36-C43F-4925-BCB3-5013DCDF5BFC}" destId="{0F4CEC44-B458-458C-8B29-3934168F5424}" srcOrd="0" destOrd="0" presId="urn:microsoft.com/office/officeart/2005/8/layout/radial1"/>
    <dgm:cxn modelId="{6ED62BAD-3CC8-4AD1-ABB7-C7B2BFDAFE31}" type="presOf" srcId="{647289F8-D385-49D9-B75C-5FE01DE31DBF}" destId="{3D0AAC50-80E6-49A2-8DFB-420C6F7F2EA2}" srcOrd="0" destOrd="0" presId="urn:microsoft.com/office/officeart/2005/8/layout/radial1"/>
    <dgm:cxn modelId="{F6789FB0-D1CF-4F6D-BAA5-66A1726489E5}" type="presOf" srcId="{71B5A05A-863B-40EA-AD01-C631C86FAC79}" destId="{8E540F9A-0562-45B6-99F0-ADDE76FC6D1C}" srcOrd="0" destOrd="0" presId="urn:microsoft.com/office/officeart/2005/8/layout/radial1"/>
    <dgm:cxn modelId="{0B7930BA-77FF-4811-9D13-FF91F94C3F65}" type="presOf" srcId="{4969EB12-1FEF-41C0-A317-84CEBBE97B10}" destId="{C72722CE-4E4E-4A4A-B358-C9331B9ABB5E}" srcOrd="1" destOrd="0" presId="urn:microsoft.com/office/officeart/2005/8/layout/radial1"/>
    <dgm:cxn modelId="{55B1ECBC-9850-42FC-951F-8D8F6EBE3F7A}" srcId="{52E40CAF-04DD-4F6B-A52E-26B2103D03C6}" destId="{42D138F3-47C2-474A-87A7-110B0731F997}" srcOrd="2" destOrd="0" parTransId="{0DF20CB4-5242-4420-9B89-6EBE5AEC62A5}" sibTransId="{F1E1DB92-7D2E-405E-95A7-5FC54B872E20}"/>
    <dgm:cxn modelId="{40CC03BF-E00E-421B-9359-C168C324567E}" type="presOf" srcId="{272EBFE0-83DC-4E46-9F0A-3E40B2518A49}" destId="{D5261A72-625B-4141-8763-FF39E4357E22}" srcOrd="0" destOrd="0" presId="urn:microsoft.com/office/officeart/2005/8/layout/radial1"/>
    <dgm:cxn modelId="{579C84C2-692C-42EB-AE69-BAE5F70E7A9A}" type="presOf" srcId="{ADC6EE40-B11E-44FE-A729-336DCA03D367}" destId="{1EE3AEB8-9827-4C96-84D6-B9E697EBE1A0}" srcOrd="0" destOrd="0" presId="urn:microsoft.com/office/officeart/2005/8/layout/radial1"/>
    <dgm:cxn modelId="{96E0A2C5-9694-400D-B8CE-79E2C05F18B2}" type="presOf" srcId="{90129704-1257-4639-859B-58708A7539F8}" destId="{270DD40F-DCBF-4386-BA02-14EEDF3D4730}" srcOrd="1" destOrd="0" presId="urn:microsoft.com/office/officeart/2005/8/layout/radial1"/>
    <dgm:cxn modelId="{7563C3C5-479C-4E8C-8FCA-2143A61F08E4}" type="presOf" srcId="{F6BF68F0-7C94-4B27-92A6-AF2C41A1CFBC}" destId="{0911CB23-5ACA-4DD6-A8BB-D1E0B38D7E44}" srcOrd="0" destOrd="0" presId="urn:microsoft.com/office/officeart/2005/8/layout/radial1"/>
    <dgm:cxn modelId="{6E2563C9-8E2E-4139-A572-BD7F54568FE3}" type="presOf" srcId="{A81A66EB-B3A4-43CB-A4C8-CF63BD8E0416}" destId="{39219971-B42A-4D24-8B53-0796EF6008D2}" srcOrd="1" destOrd="0" presId="urn:microsoft.com/office/officeart/2005/8/layout/radial1"/>
    <dgm:cxn modelId="{885295CE-525E-412C-83AA-453DBD42E1FF}" type="presOf" srcId="{42D138F3-47C2-474A-87A7-110B0731F997}" destId="{970FDCFA-4A3D-433D-814C-FB7FF785E39C}" srcOrd="0" destOrd="0" presId="urn:microsoft.com/office/officeart/2005/8/layout/radial1"/>
    <dgm:cxn modelId="{D6776ED0-B874-4ED3-87B0-C27947EEAEDE}" type="presOf" srcId="{D5C41A3E-A861-4871-A7DE-350FCCB8C0BD}" destId="{23088A7D-6652-407A-895B-3A61A53F6BED}" srcOrd="0" destOrd="0" presId="urn:microsoft.com/office/officeart/2005/8/layout/radial1"/>
    <dgm:cxn modelId="{E3BD6CD3-DA49-44DC-8EA4-B7AA5EB11DDD}" srcId="{52E40CAF-04DD-4F6B-A52E-26B2103D03C6}" destId="{A287A37D-5EFA-454A-948A-1D1ACA9C041D}" srcOrd="6" destOrd="0" parTransId="{56544B14-30F0-47C2-8B9D-192B48642B0D}" sibTransId="{068ADAE6-C83F-498D-8FC9-5BA037DAD47E}"/>
    <dgm:cxn modelId="{B71F8DDC-3086-46CC-995F-A200BED9FF91}" type="presOf" srcId="{4DC66C22-17B0-4B3C-8965-986E9267F92B}" destId="{8E4D4EE6-C821-4252-BDC9-9B235D49CD1B}" srcOrd="0" destOrd="0" presId="urn:microsoft.com/office/officeart/2005/8/layout/radial1"/>
    <dgm:cxn modelId="{92B7D0DF-C596-45BE-BF0F-551AA146506F}" srcId="{6BB1CB71-2F7A-4773-B3BA-7928B8D5C9F6}" destId="{52E40CAF-04DD-4F6B-A52E-26B2103D03C6}" srcOrd="0" destOrd="0" parTransId="{5E406BFD-C327-4D7F-A3F9-7F5EE6722FBB}" sibTransId="{6CF8E097-F1DF-4024-8193-1B04A450CCBA}"/>
    <dgm:cxn modelId="{4BD110E0-23AE-4BFE-9706-3683C9F3495C}" srcId="{52E40CAF-04DD-4F6B-A52E-26B2103D03C6}" destId="{71B5A05A-863B-40EA-AD01-C631C86FAC79}" srcOrd="1" destOrd="0" parTransId="{F6BF68F0-7C94-4B27-92A6-AF2C41A1CFBC}" sibTransId="{AD0BE5BA-2430-4509-A2ED-58262F26F779}"/>
    <dgm:cxn modelId="{B61A17E4-3F8E-4E41-AC6F-D9579FBEDD4D}" srcId="{52E40CAF-04DD-4F6B-A52E-26B2103D03C6}" destId="{272EBFE0-83DC-4E46-9F0A-3E40B2518A49}" srcOrd="7" destOrd="0" parTransId="{93F2AB05-392C-4019-9D57-DD77A5CD81F9}" sibTransId="{DD827B41-291F-4045-A824-66F647F7736A}"/>
    <dgm:cxn modelId="{46E6C0E8-11D4-4D3A-A319-5F6AF531E768}" type="presOf" srcId="{4969EB12-1FEF-41C0-A317-84CEBBE97B10}" destId="{A8531B9C-9878-42E9-B7F5-82CE00D16C66}" srcOrd="0" destOrd="0" presId="urn:microsoft.com/office/officeart/2005/8/layout/radial1"/>
    <dgm:cxn modelId="{A60F7BED-4181-42EB-B1A0-73756036846E}" type="presOf" srcId="{52E40CAF-04DD-4F6B-A52E-26B2103D03C6}" destId="{60DF445A-4529-4823-86C4-36B608655709}" srcOrd="0" destOrd="0" presId="urn:microsoft.com/office/officeart/2005/8/layout/radial1"/>
    <dgm:cxn modelId="{E02D4CF1-7BCC-467A-8D76-E9C517CADB35}" srcId="{52E40CAF-04DD-4F6B-A52E-26B2103D03C6}" destId="{45F956C3-0435-452B-B4C5-08D6A2BD33AB}" srcOrd="8" destOrd="0" parTransId="{9B30993E-500F-4C51-AAD4-7EEBEECF2158}" sibTransId="{12DDFFBA-481F-4AF2-BA9A-23C426E22B27}"/>
    <dgm:cxn modelId="{EF6FF296-44A7-462E-9FD7-7A59A434ED4E}" type="presParOf" srcId="{CC014DF9-3F87-4120-8183-303D8D2D9007}" destId="{60DF445A-4529-4823-86C4-36B608655709}" srcOrd="0" destOrd="0" presId="urn:microsoft.com/office/officeart/2005/8/layout/radial1"/>
    <dgm:cxn modelId="{B9F0689E-9117-4B02-9CC6-B68B03AC425C}" type="presParOf" srcId="{CC014DF9-3F87-4120-8183-303D8D2D9007}" destId="{3097025B-B9B8-4A8A-8953-627A6135726A}" srcOrd="1" destOrd="0" presId="urn:microsoft.com/office/officeart/2005/8/layout/radial1"/>
    <dgm:cxn modelId="{4CA20637-960A-4C37-9D98-B86F21A779B5}" type="presParOf" srcId="{3097025B-B9B8-4A8A-8953-627A6135726A}" destId="{270DD40F-DCBF-4386-BA02-14EEDF3D4730}" srcOrd="0" destOrd="0" presId="urn:microsoft.com/office/officeart/2005/8/layout/radial1"/>
    <dgm:cxn modelId="{9BE4FB0D-D102-4DAF-800B-E881794D49A1}" type="presParOf" srcId="{CC014DF9-3F87-4120-8183-303D8D2D9007}" destId="{1EE3AEB8-9827-4C96-84D6-B9E697EBE1A0}" srcOrd="2" destOrd="0" presId="urn:microsoft.com/office/officeart/2005/8/layout/radial1"/>
    <dgm:cxn modelId="{AB95F995-4AF7-4342-8FB5-60DE36A5420F}" type="presParOf" srcId="{CC014DF9-3F87-4120-8183-303D8D2D9007}" destId="{0911CB23-5ACA-4DD6-A8BB-D1E0B38D7E44}" srcOrd="3" destOrd="0" presId="urn:microsoft.com/office/officeart/2005/8/layout/radial1"/>
    <dgm:cxn modelId="{0729CD7B-C0A0-47E9-9883-FB466FE03A64}" type="presParOf" srcId="{0911CB23-5ACA-4DD6-A8BB-D1E0B38D7E44}" destId="{0D966126-911B-40EC-9F6F-D155A125CF29}" srcOrd="0" destOrd="0" presId="urn:microsoft.com/office/officeart/2005/8/layout/radial1"/>
    <dgm:cxn modelId="{37458AAC-F6D5-4B15-A10E-2F84ADC333CD}" type="presParOf" srcId="{CC014DF9-3F87-4120-8183-303D8D2D9007}" destId="{8E540F9A-0562-45B6-99F0-ADDE76FC6D1C}" srcOrd="4" destOrd="0" presId="urn:microsoft.com/office/officeart/2005/8/layout/radial1"/>
    <dgm:cxn modelId="{2EF13360-0211-4F3C-B469-94B057556892}" type="presParOf" srcId="{CC014DF9-3F87-4120-8183-303D8D2D9007}" destId="{ADF3917E-D4E7-4AB6-A0AE-7DE8F9728506}" srcOrd="5" destOrd="0" presId="urn:microsoft.com/office/officeart/2005/8/layout/radial1"/>
    <dgm:cxn modelId="{C9400117-BCDD-4968-BCCC-D92667946E02}" type="presParOf" srcId="{ADF3917E-D4E7-4AB6-A0AE-7DE8F9728506}" destId="{C5FDB236-AE2D-4F62-A45A-717CEC76A64B}" srcOrd="0" destOrd="0" presId="urn:microsoft.com/office/officeart/2005/8/layout/radial1"/>
    <dgm:cxn modelId="{ACEAC363-9AFB-4F3B-B79F-EC326A3D7791}" type="presParOf" srcId="{CC014DF9-3F87-4120-8183-303D8D2D9007}" destId="{970FDCFA-4A3D-433D-814C-FB7FF785E39C}" srcOrd="6" destOrd="0" presId="urn:microsoft.com/office/officeart/2005/8/layout/radial1"/>
    <dgm:cxn modelId="{97A11638-5EC4-4F65-AD4A-82143EAEF6BE}" type="presParOf" srcId="{CC014DF9-3F87-4120-8183-303D8D2D9007}" destId="{59C0DE07-063F-4791-8203-5732AAC94AEE}" srcOrd="7" destOrd="0" presId="urn:microsoft.com/office/officeart/2005/8/layout/radial1"/>
    <dgm:cxn modelId="{B254D0EF-FD41-47FF-B9B9-0DAB794D125E}" type="presParOf" srcId="{59C0DE07-063F-4791-8203-5732AAC94AEE}" destId="{39219971-B42A-4D24-8B53-0796EF6008D2}" srcOrd="0" destOrd="0" presId="urn:microsoft.com/office/officeart/2005/8/layout/radial1"/>
    <dgm:cxn modelId="{DEF8F700-D469-407A-B898-28EF16AB1C23}" type="presParOf" srcId="{CC014DF9-3F87-4120-8183-303D8D2D9007}" destId="{8E4D4EE6-C821-4252-BDC9-9B235D49CD1B}" srcOrd="8" destOrd="0" presId="urn:microsoft.com/office/officeart/2005/8/layout/radial1"/>
    <dgm:cxn modelId="{7998BAEC-2C9C-4A13-94AE-DC36A826E6EC}" type="presParOf" srcId="{CC014DF9-3F87-4120-8183-303D8D2D9007}" destId="{A8531B9C-9878-42E9-B7F5-82CE00D16C66}" srcOrd="9" destOrd="0" presId="urn:microsoft.com/office/officeart/2005/8/layout/radial1"/>
    <dgm:cxn modelId="{470914F7-C771-489F-8540-1B44450A03FC}" type="presParOf" srcId="{A8531B9C-9878-42E9-B7F5-82CE00D16C66}" destId="{C72722CE-4E4E-4A4A-B358-C9331B9ABB5E}" srcOrd="0" destOrd="0" presId="urn:microsoft.com/office/officeart/2005/8/layout/radial1"/>
    <dgm:cxn modelId="{928B311B-7F0F-4CF0-B187-C314283A4B33}" type="presParOf" srcId="{CC014DF9-3F87-4120-8183-303D8D2D9007}" destId="{23088A7D-6652-407A-895B-3A61A53F6BED}" srcOrd="10" destOrd="0" presId="urn:microsoft.com/office/officeart/2005/8/layout/radial1"/>
    <dgm:cxn modelId="{A7B279C6-3FB3-4E50-A73F-08E11E423573}" type="presParOf" srcId="{CC014DF9-3F87-4120-8183-303D8D2D9007}" destId="{3D0AAC50-80E6-49A2-8DFB-420C6F7F2EA2}" srcOrd="11" destOrd="0" presId="urn:microsoft.com/office/officeart/2005/8/layout/radial1"/>
    <dgm:cxn modelId="{A3470BB0-5ADF-4C20-8695-B28ADC739BED}" type="presParOf" srcId="{3D0AAC50-80E6-49A2-8DFB-420C6F7F2EA2}" destId="{B0D5FB87-CE05-4066-83C2-F20BAF44C92B}" srcOrd="0" destOrd="0" presId="urn:microsoft.com/office/officeart/2005/8/layout/radial1"/>
    <dgm:cxn modelId="{A2356A16-FD95-4E94-95AD-CBCD9C184D5D}" type="presParOf" srcId="{CC014DF9-3F87-4120-8183-303D8D2D9007}" destId="{0F4CEC44-B458-458C-8B29-3934168F5424}" srcOrd="12" destOrd="0" presId="urn:microsoft.com/office/officeart/2005/8/layout/radial1"/>
    <dgm:cxn modelId="{AB934DF8-4B31-4A54-B842-E01F38FD1A53}" type="presParOf" srcId="{CC014DF9-3F87-4120-8183-303D8D2D9007}" destId="{9E8D335C-ADA5-4E79-83CA-52787D4C30FE}" srcOrd="13" destOrd="0" presId="urn:microsoft.com/office/officeart/2005/8/layout/radial1"/>
    <dgm:cxn modelId="{01E87522-92DD-4A95-8F06-5ABAE746521A}" type="presParOf" srcId="{9E8D335C-ADA5-4E79-83CA-52787D4C30FE}" destId="{12B4DEF7-FC30-4BF3-B3EF-26FBF7651018}" srcOrd="0" destOrd="0" presId="urn:microsoft.com/office/officeart/2005/8/layout/radial1"/>
    <dgm:cxn modelId="{90C52C48-3B3F-4A25-898D-36D63BC06943}" type="presParOf" srcId="{CC014DF9-3F87-4120-8183-303D8D2D9007}" destId="{2E972961-CDC5-40A1-8324-725B27FBF1A4}" srcOrd="14" destOrd="0" presId="urn:microsoft.com/office/officeart/2005/8/layout/radial1"/>
    <dgm:cxn modelId="{69B09B08-8221-4EB6-98C6-11B7A9A9821F}" type="presParOf" srcId="{CC014DF9-3F87-4120-8183-303D8D2D9007}" destId="{E849FDC2-9A16-441C-B854-E728FB932251}" srcOrd="15" destOrd="0" presId="urn:microsoft.com/office/officeart/2005/8/layout/radial1"/>
    <dgm:cxn modelId="{2634879B-3902-4E91-8892-6CF1A2458078}" type="presParOf" srcId="{E849FDC2-9A16-441C-B854-E728FB932251}" destId="{2FED0A9E-E23D-4739-BE17-28A8EAE3C74E}" srcOrd="0" destOrd="0" presId="urn:microsoft.com/office/officeart/2005/8/layout/radial1"/>
    <dgm:cxn modelId="{FD32406A-1D5A-4DAB-955D-AAE5105D0D2E}" type="presParOf" srcId="{CC014DF9-3F87-4120-8183-303D8D2D9007}" destId="{D5261A72-625B-4141-8763-FF39E4357E22}" srcOrd="16" destOrd="0" presId="urn:microsoft.com/office/officeart/2005/8/layout/radial1"/>
    <dgm:cxn modelId="{28712DA7-69B4-4857-8774-EEDA1DFD094B}" type="presParOf" srcId="{CC014DF9-3F87-4120-8183-303D8D2D9007}" destId="{446546C9-675F-4B54-97B7-128FDAB2E765}" srcOrd="17" destOrd="0" presId="urn:microsoft.com/office/officeart/2005/8/layout/radial1"/>
    <dgm:cxn modelId="{6E555EBA-8228-40AD-BDF4-4D5B943B2574}" type="presParOf" srcId="{446546C9-675F-4B54-97B7-128FDAB2E765}" destId="{4770005A-6F4D-4D74-BEF3-26182DA852F3}" srcOrd="0" destOrd="0" presId="urn:microsoft.com/office/officeart/2005/8/layout/radial1"/>
    <dgm:cxn modelId="{8304BBE6-5993-40AE-8505-73A6C011BF7E}" type="presParOf" srcId="{CC014DF9-3F87-4120-8183-303D8D2D9007}" destId="{E31C92A0-F9C5-4397-A09E-F68F746E9F8A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main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F445A-4529-4823-86C4-36B608655709}">
      <dsp:nvSpPr>
        <dsp:cNvPr id="0" name=""/>
        <dsp:cNvSpPr/>
      </dsp:nvSpPr>
      <dsp:spPr>
        <a:xfrm>
          <a:off x="1701635" y="1646709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2100" b="1" i="0" u="none" strike="noStrike" kern="1200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ОШ</a:t>
          </a:r>
        </a:p>
      </dsp:txBody>
      <dsp:txXfrm>
        <a:off x="1827056" y="1772130"/>
        <a:ext cx="605585" cy="605585"/>
      </dsp:txXfrm>
    </dsp:sp>
    <dsp:sp modelId="{3097025B-B9B8-4A8A-8953-627A6135726A}">
      <dsp:nvSpPr>
        <dsp:cNvPr id="0" name=""/>
        <dsp:cNvSpPr/>
      </dsp:nvSpPr>
      <dsp:spPr>
        <a:xfrm rot="16200000">
          <a:off x="1742776" y="1241541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110495" y="1240282"/>
        <a:ext cx="38707" cy="38707"/>
      </dsp:txXfrm>
    </dsp:sp>
    <dsp:sp modelId="{1EE3AEB8-9827-4C96-84D6-B9E697EBE1A0}">
      <dsp:nvSpPr>
        <dsp:cNvPr id="0" name=""/>
        <dsp:cNvSpPr/>
      </dsp:nvSpPr>
      <dsp:spPr>
        <a:xfrm>
          <a:off x="1701635" y="16134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kern="1200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Телефоны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kern="1200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и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kern="1200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сотовая связь</a:t>
          </a:r>
        </a:p>
      </dsp:txBody>
      <dsp:txXfrm>
        <a:off x="1827056" y="141555"/>
        <a:ext cx="605585" cy="605585"/>
      </dsp:txXfrm>
    </dsp:sp>
    <dsp:sp modelId="{0911CB23-5ACA-4DD6-A8BB-D1E0B38D7E44}">
      <dsp:nvSpPr>
        <dsp:cNvPr id="0" name=""/>
        <dsp:cNvSpPr/>
      </dsp:nvSpPr>
      <dsp:spPr>
        <a:xfrm rot="18600000">
          <a:off x="2266832" y="143228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634552" y="1431023"/>
        <a:ext cx="38707" cy="38707"/>
      </dsp:txXfrm>
    </dsp:sp>
    <dsp:sp modelId="{8E540F9A-0562-45B6-99F0-ADDE76FC6D1C}">
      <dsp:nvSpPr>
        <dsp:cNvPr id="0" name=""/>
        <dsp:cNvSpPr/>
      </dsp:nvSpPr>
      <dsp:spPr>
        <a:xfrm>
          <a:off x="2749748" y="39761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kern="1200" cap="none" normalizeH="0" baseline="0" dirty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Спутниковые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kern="1200" cap="none" normalizeH="0" baseline="0" dirty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системы</a:t>
          </a:r>
        </a:p>
      </dsp:txBody>
      <dsp:txXfrm>
        <a:off x="2875169" y="523037"/>
        <a:ext cx="605585" cy="605585"/>
      </dsp:txXfrm>
    </dsp:sp>
    <dsp:sp modelId="{ADF3917E-D4E7-4AB6-A0AE-7DE8F9728506}">
      <dsp:nvSpPr>
        <dsp:cNvPr id="0" name=""/>
        <dsp:cNvSpPr/>
      </dsp:nvSpPr>
      <dsp:spPr>
        <a:xfrm rot="21000000">
          <a:off x="2545677" y="1915255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913397" y="1913996"/>
        <a:ext cx="38707" cy="38707"/>
      </dsp:txXfrm>
    </dsp:sp>
    <dsp:sp modelId="{970FDCFA-4A3D-433D-814C-FB7FF785E39C}">
      <dsp:nvSpPr>
        <dsp:cNvPr id="0" name=""/>
        <dsp:cNvSpPr/>
      </dsp:nvSpPr>
      <dsp:spPr>
        <a:xfrm>
          <a:off x="3307438" y="1363563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kern="1200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Планшеты</a:t>
          </a:r>
        </a:p>
      </dsp:txBody>
      <dsp:txXfrm>
        <a:off x="3432859" y="1488984"/>
        <a:ext cx="605585" cy="605585"/>
      </dsp:txXfrm>
    </dsp:sp>
    <dsp:sp modelId="{59C0DE07-063F-4791-8203-5732AAC94AEE}">
      <dsp:nvSpPr>
        <dsp:cNvPr id="0" name=""/>
        <dsp:cNvSpPr/>
      </dsp:nvSpPr>
      <dsp:spPr>
        <a:xfrm rot="1800000">
          <a:off x="2448835" y="246447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816555" y="2463213"/>
        <a:ext cx="38707" cy="38707"/>
      </dsp:txXfrm>
    </dsp:sp>
    <dsp:sp modelId="{8E4D4EE6-C821-4252-BDC9-9B235D49CD1B}">
      <dsp:nvSpPr>
        <dsp:cNvPr id="0" name=""/>
        <dsp:cNvSpPr/>
      </dsp:nvSpPr>
      <dsp:spPr>
        <a:xfrm>
          <a:off x="3113754" y="246199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kern="1200" cap="none" normalizeH="0" baseline="0" dirty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Радио</a:t>
          </a:r>
        </a:p>
      </dsp:txBody>
      <dsp:txXfrm>
        <a:off x="3239175" y="2587417"/>
        <a:ext cx="605585" cy="605585"/>
      </dsp:txXfrm>
    </dsp:sp>
    <dsp:sp modelId="{A8531B9C-9878-42E9-B7F5-82CE00D16C66}">
      <dsp:nvSpPr>
        <dsp:cNvPr id="0" name=""/>
        <dsp:cNvSpPr/>
      </dsp:nvSpPr>
      <dsp:spPr>
        <a:xfrm rot="4200000">
          <a:off x="2021620" y="2822948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389340" y="2821689"/>
        <a:ext cx="38707" cy="38707"/>
      </dsp:txXfrm>
    </dsp:sp>
    <dsp:sp modelId="{23088A7D-6652-407A-895B-3A61A53F6BED}">
      <dsp:nvSpPr>
        <dsp:cNvPr id="0" name=""/>
        <dsp:cNvSpPr/>
      </dsp:nvSpPr>
      <dsp:spPr>
        <a:xfrm>
          <a:off x="2259324" y="3178948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kern="1200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Интернет</a:t>
          </a:r>
        </a:p>
      </dsp:txBody>
      <dsp:txXfrm>
        <a:off x="2384745" y="3304369"/>
        <a:ext cx="605585" cy="605585"/>
      </dsp:txXfrm>
    </dsp:sp>
    <dsp:sp modelId="{3D0AAC50-80E6-49A2-8DFB-420C6F7F2EA2}">
      <dsp:nvSpPr>
        <dsp:cNvPr id="0" name=""/>
        <dsp:cNvSpPr/>
      </dsp:nvSpPr>
      <dsp:spPr>
        <a:xfrm rot="6600000">
          <a:off x="1463931" y="2822948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831651" y="2821689"/>
        <a:ext cx="38707" cy="38707"/>
      </dsp:txXfrm>
    </dsp:sp>
    <dsp:sp modelId="{0F4CEC44-B458-458C-8B29-3934168F5424}">
      <dsp:nvSpPr>
        <dsp:cNvPr id="0" name=""/>
        <dsp:cNvSpPr/>
      </dsp:nvSpPr>
      <dsp:spPr>
        <a:xfrm>
          <a:off x="1143946" y="3178948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kern="1200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Видео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kern="1200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экран</a:t>
          </a:r>
        </a:p>
      </dsp:txBody>
      <dsp:txXfrm>
        <a:off x="1269367" y="3304369"/>
        <a:ext cx="605585" cy="605585"/>
      </dsp:txXfrm>
    </dsp:sp>
    <dsp:sp modelId="{9E8D335C-ADA5-4E79-83CA-52787D4C30FE}">
      <dsp:nvSpPr>
        <dsp:cNvPr id="0" name=""/>
        <dsp:cNvSpPr/>
      </dsp:nvSpPr>
      <dsp:spPr>
        <a:xfrm rot="9000000">
          <a:off x="1036716" y="246447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404436" y="2463213"/>
        <a:ext cx="38707" cy="38707"/>
      </dsp:txXfrm>
    </dsp:sp>
    <dsp:sp modelId="{2E972961-CDC5-40A1-8324-725B27FBF1A4}">
      <dsp:nvSpPr>
        <dsp:cNvPr id="0" name=""/>
        <dsp:cNvSpPr/>
      </dsp:nvSpPr>
      <dsp:spPr>
        <a:xfrm>
          <a:off x="289516" y="246199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kern="1200" cap="none" normalizeH="0" baseline="0" dirty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Видео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kern="1200" cap="none" normalizeH="0" baseline="0" dirty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теле-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kern="1200" cap="none" normalizeH="0" baseline="0" dirty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конференция</a:t>
          </a:r>
        </a:p>
      </dsp:txBody>
      <dsp:txXfrm>
        <a:off x="414937" y="2587417"/>
        <a:ext cx="605585" cy="605585"/>
      </dsp:txXfrm>
    </dsp:sp>
    <dsp:sp modelId="{E849FDC2-9A16-441C-B854-E728FB932251}">
      <dsp:nvSpPr>
        <dsp:cNvPr id="0" name=""/>
        <dsp:cNvSpPr/>
      </dsp:nvSpPr>
      <dsp:spPr>
        <a:xfrm rot="11400000">
          <a:off x="939874" y="1915255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307594" y="1913996"/>
        <a:ext cx="38707" cy="38707"/>
      </dsp:txXfrm>
    </dsp:sp>
    <dsp:sp modelId="{D5261A72-625B-4141-8763-FF39E4357E22}">
      <dsp:nvSpPr>
        <dsp:cNvPr id="0" name=""/>
        <dsp:cNvSpPr/>
      </dsp:nvSpPr>
      <dsp:spPr>
        <a:xfrm>
          <a:off x="95832" y="1363563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kern="1200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Линия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kern="1200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аудио-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kern="1200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моста (Telecon)</a:t>
          </a:r>
        </a:p>
      </dsp:txBody>
      <dsp:txXfrm>
        <a:off x="221253" y="1488984"/>
        <a:ext cx="605585" cy="605585"/>
      </dsp:txXfrm>
    </dsp:sp>
    <dsp:sp modelId="{446546C9-675F-4B54-97B7-128FDAB2E765}">
      <dsp:nvSpPr>
        <dsp:cNvPr id="0" name=""/>
        <dsp:cNvSpPr/>
      </dsp:nvSpPr>
      <dsp:spPr>
        <a:xfrm rot="13800000">
          <a:off x="1218719" y="143228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586439" y="1431023"/>
        <a:ext cx="38707" cy="38707"/>
      </dsp:txXfrm>
    </dsp:sp>
    <dsp:sp modelId="{E31C92A0-F9C5-4397-A09E-F68F746E9F8A}">
      <dsp:nvSpPr>
        <dsp:cNvPr id="0" name=""/>
        <dsp:cNvSpPr/>
      </dsp:nvSpPr>
      <dsp:spPr>
        <a:xfrm>
          <a:off x="653522" y="39761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</a:pPr>
          <a:r>
            <a:rPr kumimoji="0" lang="ru" sz="800" b="1" i="0" u="none" strike="noStrike" kern="1200" cap="none" normalizeH="0" baseline="0">
              <a:solidFill>
                <a:srgbClr val="002060"/>
              </a:solidFill>
              <a:highlight>
                <a:srgbClr val="000000">
                  <a:alpha val="0"/>
                </a:srgbClr>
              </a:highlight>
              <a:latin typeface="Arial"/>
            </a:rPr>
            <a:t>ТВ</a:t>
          </a:r>
        </a:p>
      </dsp:txBody>
      <dsp:txXfrm>
        <a:off x="778943" y="523037"/>
        <a:ext cx="605585" cy="605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12/24/2021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62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3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63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55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05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23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85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1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8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91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60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90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21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58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88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11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55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1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6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5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4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47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6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8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0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>
            <a:fillRect/>
          </a:stretch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anose="020F0502020204030204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28CAF33-172A-C249-869D-AF63AB832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5" y="3841750"/>
            <a:ext cx="869535" cy="62865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EEED746-E923-6546-AEBB-C34B388F1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97445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993537-6AF9-B342-A5F8-A7B7FA060CF6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>
            <a:fillRect/>
          </a:stretch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pic>
        <p:nvPicPr>
          <p:cNvPr id="18" name="Picture 17" descr="A picture containing food&#10;&#10;Description automatically generated">
            <a:extLst>
              <a:ext uri="{FF2B5EF4-FFF2-40B4-BE49-F238E27FC236}">
                <a16:creationId xmlns:a16="http://schemas.microsoft.com/office/drawing/2014/main" id="{F62C7DA8-D020-0644-8538-D04122C4CB4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>
            <a:fillRect/>
          </a:stretch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A023CD-06CD-7D40-AFA8-BBD42D3960F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86BE9C9-901A-474B-8402-9BAB1041DCD3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ACE5150-2741-114A-9231-1F74BD44ACAC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58146277-2569-D946-A073-D830BC127F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buClr>
                <a:srgbClr val="005984"/>
              </a:buClr>
              <a:buSzTx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Tx/>
              <a:buFont typeface="Arial" panose="020B0604020202020204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/>
          </a:p>
          <a:p>
            <a:pPr lvl="0"/>
            <a:endParaRPr lang="en-US"/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buClr>
                <a:srgbClr val="005984"/>
              </a:buClr>
              <a:buSzTx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Tx/>
              <a:buFont typeface="Arial" panose="020B0604020202020204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/>
          </a:p>
          <a:p>
            <a:pPr lvl="0"/>
            <a:endParaRPr lang="en-US"/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1C6E99B-972F-3542-83F5-A2361ABDDFA4}"/>
              </a:ext>
            </a:extLst>
          </p:cNvPr>
          <p:cNvSpPr/>
          <p:nvPr userDrawn="1"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B8094C8C-A044-CD42-9128-A2EB35D11C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0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buClr>
                <a:srgbClr val="005984"/>
              </a:buClr>
              <a:buSzTx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Tx/>
              <a:buFont typeface="Arial" panose="020B0604020202020204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/>
          </a:p>
          <a:p>
            <a:pPr lvl="0"/>
            <a:endParaRPr lang="en-US"/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buClr>
                <a:srgbClr val="005984"/>
              </a:buClr>
              <a:buSzTx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Tx/>
              <a:buFont typeface="Arial" panose="020B0604020202020204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/>
          </a:p>
          <a:p>
            <a:pPr lvl="0"/>
            <a:endParaRPr lang="en-US"/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C7516A-A078-2845-89FF-82A44E4BC5AD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58C6B5B8-2F3A-E84D-B3BE-F5172D388D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>
            <a:fillRect/>
          </a:stretch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8F6CD-D318-5F45-A830-A0F63A7B7F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A3AA22-09F7-064F-B67C-622FB4B205D4}"/>
              </a:ext>
            </a:extLst>
          </p:cNvPr>
          <p:cNvSpPr/>
          <p:nvPr userDrawn="1"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AF5DE43C-A5B4-0745-A95A-2B3BDE50E3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>
            <a:fillRect/>
          </a:stretch>
        </p:blipFill>
        <p:spPr>
          <a:xfrm>
            <a:off x="440924" y="4030406"/>
            <a:ext cx="996875" cy="602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3D0F0-3AD7-4F43-B669-E394B3E954C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4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>
            <a:fillRect/>
          </a:stretch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>
            <a:fillRect/>
          </a:stretch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pic>
        <p:nvPicPr>
          <p:cNvPr id="17" name="Picture 16" descr="A picture containing food&#10;&#10;Description automatically generated">
            <a:extLst>
              <a:ext uri="{FF2B5EF4-FFF2-40B4-BE49-F238E27FC236}">
                <a16:creationId xmlns:a16="http://schemas.microsoft.com/office/drawing/2014/main" id="{85D04762-AE68-3547-9637-CC2CD7FD399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>
            <a:fillRect/>
          </a:stretch>
        </p:blipFill>
        <p:spPr>
          <a:xfrm>
            <a:off x="6066692" y="4354414"/>
            <a:ext cx="842588" cy="510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03104F-1A11-504B-8ED7-B4A02B38C7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31" y="4866336"/>
            <a:ext cx="875574" cy="12192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AF9AA5C-48E9-814A-A9C7-F0DAFAF64B8B}"/>
              </a:ext>
            </a:extLst>
          </p:cNvPr>
          <p:cNvSpPr/>
          <p:nvPr userDrawn="1"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>
          <a:xfrm>
            <a:off x="522515" y="9097"/>
            <a:ext cx="8621486" cy="866834"/>
          </a:xfrm>
        </p:spPr>
        <p:txBody>
          <a:bodyPr>
            <a:noAutofit/>
          </a:bodyPr>
          <a:lstStyle/>
          <a:p>
            <a:pPr rtl="0"/>
            <a:r>
              <a:rPr lang="ru" sz="2000" b="1" i="0" u="none" strike="noStrike">
                <a:highlight>
                  <a:srgbClr val="000000">
                    <a:alpha val="0"/>
                  </a:srgbClr>
                </a:highlight>
                <a:latin typeface="Arial"/>
                <a:cs typeface="Arial"/>
              </a:rPr>
              <a:t>Создание и функционирование оперативного штаба для поддержки реагирования на COVID-19</a:t>
            </a:r>
            <a:endParaRPr lang="en-US" altLang="en-US" sz="2000" dirty="0"/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Структура СУП </a:t>
            </a:r>
            <a:r>
              <a:rPr lang="ru" sz="10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*может быть увеличена по мере необходимости*</a:t>
            </a:r>
            <a:endParaRPr lang="en-US" dirty="0"/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94B5854F-01AB-364C-BC08-EBCCE01F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94" y="895570"/>
            <a:ext cx="6620611" cy="35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141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Структура СУП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Преимущества СУП: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Предоставляет стандартизированные организационные структуры, функции, процессы и терминологию для использования на всех уровнях реагирования на происшествия, в том числе с внешними партнерами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Предоставляет стандартизированный способ управления целями и организации участвующих агентств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Поддерживает обмен информацией между ключевыми участниками для единого реагирования на чрезвычайную ситуацию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Может использоваться при незначительных или серьезных ситуациях: масштабируемый и модульный</a:t>
            </a:r>
          </a:p>
          <a:p>
            <a:pPr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684801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Разработка ОШ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Процесс разработки должен включать: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Приоритезация (COVID-19 в сравнении с долгосрочным развитием)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Задача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Коммуникационный процесс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Операционный подход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Организация и структура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Отчетность о реагировании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Соображения по проектированию объекта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78EC5-9728-E14C-87A0-EE150A3C0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16" y="1863473"/>
            <a:ext cx="3092061" cy="1739284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E1165833-7BA0-9A4B-9B26-FD361F243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415" y="3734409"/>
            <a:ext cx="3092062" cy="577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algn="l" rtl="0"/>
            <a:r>
              <a:rPr lang="ru" sz="1000" b="0" i="1" u="none" strike="noStrike">
                <a:solidFill>
                  <a:srgbClr val="2D2C2C"/>
                </a:solidFill>
                <a:highlight>
                  <a:srgbClr val="000000">
                    <a:alpha val="0"/>
                  </a:srgbClr>
                </a:highlight>
                <a:latin typeface="Calibri"/>
                <a:cs typeface="Calibri"/>
              </a:rPr>
              <a:t>Август 2017 г., Национальный центр общественного здравоохранения в Конакри, Гвинея, непосредственно перед еженедельным брифингом </a:t>
            </a:r>
          </a:p>
          <a:p>
            <a:pPr algn="l" rtl="0"/>
            <a:r>
              <a:rPr lang="ru" sz="1000" b="0" i="1" u="none" strike="noStrike">
                <a:solidFill>
                  <a:srgbClr val="2D2C2C"/>
                </a:solidFill>
                <a:highlight>
                  <a:srgbClr val="000000">
                    <a:alpha val="0"/>
                  </a:srgbClr>
                </a:highlight>
                <a:latin typeface="Calibri"/>
                <a:cs typeface="Calibri"/>
              </a:rPr>
              <a:t>(Фото: Клэр Стэндли)</a:t>
            </a:r>
          </a:p>
        </p:txBody>
      </p:sp>
    </p:spTree>
    <p:extLst>
      <p:ext uri="{BB962C8B-B14F-4D97-AF65-F5344CB8AC3E}">
        <p14:creationId xmlns:p14="http://schemas.microsoft.com/office/powerpoint/2010/main" val="18218091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Приоритезация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Определение неотложных приоритетов для поддержки ответа на COVID-19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Определение графика пересмотра и обновления задачи и полномочий ОШ для долгосрочного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8073048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Определение задачи ОШ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Анализ задачи: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Чем будет заниматься ОШ?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Какие функции будет выполнять ОШ?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Как будет укомплектован штат ОШ?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В каких условиях будет работать ОШ?</a:t>
            </a:r>
          </a:p>
          <a:p>
            <a:pPr lvl="2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Первоначальный акцент на ответ на COVID-19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222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Определение задачи ОШ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Изучение документации, чтобы определить обязанности: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Нормативные документы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Законодательство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Законы и кодексы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Директивы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Меморандумы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Стандартные рабочие процедуры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339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Связь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34628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16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С кем будет коммуницировать ОШ?</a:t>
            </a:r>
          </a:p>
          <a:p>
            <a:pPr lvl="1" rtl="0">
              <a:buClr>
                <a:srgbClr val="006A71"/>
              </a:buClr>
            </a:pPr>
            <a:r>
              <a:rPr lang="ru" sz="16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Определение всех соответствующих партнеров по COVID-19</a:t>
            </a:r>
          </a:p>
          <a:p>
            <a:pPr rtl="0">
              <a:buClr>
                <a:srgbClr val="006A71"/>
              </a:buClr>
            </a:pPr>
            <a:r>
              <a:rPr lang="ru" sz="16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Какую информацию будет передавать или принимать ОШ?</a:t>
            </a:r>
          </a:p>
          <a:p>
            <a:pPr lvl="1" rtl="0">
              <a:buClr>
                <a:srgbClr val="006A71"/>
              </a:buClr>
            </a:pPr>
            <a:r>
              <a:rPr lang="ru" sz="16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Уведомления, предупреждения, отчеты, данные</a:t>
            </a:r>
          </a:p>
          <a:p>
            <a:pPr rtl="0">
              <a:buClr>
                <a:srgbClr val="006A71"/>
              </a:buClr>
            </a:pPr>
            <a:r>
              <a:rPr lang="ru" sz="16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Как часто будет происходить коммуникация?</a:t>
            </a:r>
          </a:p>
          <a:p>
            <a:pPr lvl="1" rtl="0">
              <a:buClr>
                <a:srgbClr val="006A71"/>
              </a:buClr>
            </a:pPr>
            <a:r>
              <a:rPr lang="ru" sz="16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Ежедневно (для докладов об оперативной обстановке), немедленно (оповещения) и т.д. </a:t>
            </a:r>
          </a:p>
          <a:p>
            <a:pPr rtl="0">
              <a:buClr>
                <a:srgbClr val="006A71"/>
              </a:buClr>
            </a:pPr>
            <a:r>
              <a:rPr lang="ru" sz="16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Каков стандартный процесс коммуникации с заинтересованными сторонами? </a:t>
            </a:r>
          </a:p>
          <a:p>
            <a:pPr lvl="1" rtl="0">
              <a:buClr>
                <a:srgbClr val="006A71"/>
              </a:buClr>
            </a:pPr>
            <a:r>
              <a:rPr lang="ru" sz="16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Телефон, электронная почта, WhatsApp - определяется на местном уровне</a:t>
            </a:r>
          </a:p>
          <a:p>
            <a:pPr rtl="0">
              <a:buClr>
                <a:srgbClr val="006A71"/>
              </a:buClr>
            </a:pPr>
            <a:r>
              <a:rPr lang="ru" sz="16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Существуют ли альтернативные/резервные системы?</a:t>
            </a:r>
          </a:p>
          <a:p>
            <a:pPr>
              <a:buClr>
                <a:srgbClr val="006A71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30005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Операционный подход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4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Вы работаете 24 часа в сутки/7 дней в неделю или только в «рабочее время»?</a:t>
            </a:r>
          </a:p>
          <a:p>
            <a:pPr rtl="0">
              <a:buClr>
                <a:srgbClr val="006A71"/>
              </a:buClr>
            </a:pPr>
            <a:r>
              <a:rPr lang="ru" sz="24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Будет ли у вас телефонная справочная служба?</a:t>
            </a:r>
          </a:p>
          <a:p>
            <a:pPr rtl="0">
              <a:buClr>
                <a:srgbClr val="006A71"/>
              </a:buClr>
            </a:pPr>
            <a:r>
              <a:rPr lang="ru" sz="24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Как вы хотите работать?</a:t>
            </a:r>
          </a:p>
          <a:p>
            <a:pPr lvl="1" rtl="0">
              <a:buClr>
                <a:srgbClr val="006A71"/>
              </a:buClr>
            </a:pPr>
            <a:r>
              <a:rPr lang="ru" sz="24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Представитель каждого региона или организации в составе министерства?</a:t>
            </a:r>
          </a:p>
        </p:txBody>
      </p:sp>
    </p:spTree>
    <p:extLst>
      <p:ext uri="{BB962C8B-B14F-4D97-AF65-F5344CB8AC3E}">
        <p14:creationId xmlns:p14="http://schemas.microsoft.com/office/powerpoint/2010/main" val="81813705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Организационная структура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4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Функционирует за счет:</a:t>
            </a:r>
          </a:p>
          <a:p>
            <a:pPr lvl="1" rtl="0">
              <a:buClr>
                <a:srgbClr val="006A71"/>
              </a:buClr>
            </a:pPr>
            <a:r>
              <a:rPr lang="ru" sz="24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Роли и обязанности персонала</a:t>
            </a:r>
          </a:p>
          <a:p>
            <a:pPr lvl="1" rtl="0">
              <a:buClr>
                <a:srgbClr val="006A71"/>
              </a:buClr>
            </a:pPr>
            <a:r>
              <a:rPr lang="ru" sz="24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Навыки и знания персонала</a:t>
            </a:r>
          </a:p>
          <a:p>
            <a:pPr lvl="1" rtl="0">
              <a:buClr>
                <a:srgbClr val="006A71"/>
              </a:buClr>
            </a:pPr>
            <a:r>
              <a:rPr lang="ru" sz="24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Количество 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422099636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Отчетность о реагировании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46853" y="1509319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В зависимости от события: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Доклад об оперативной обстановке (SITREP)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Отчеты о пересменках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План действий по ликвидации чрезвычайной ситуаци (IAP)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Оперативные отчеты (менее подробные, чем SITREP, </a:t>
            </a:r>
            <a:b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</a:b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могут быть сосредоточены на одном объекте)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Национальные или региональные эпидемиологические сети или системы отчетности</a:t>
            </a:r>
          </a:p>
        </p:txBody>
      </p:sp>
      <p:pic>
        <p:nvPicPr>
          <p:cNvPr id="5" name="Picture 3" descr="P1310017">
            <a:extLst>
              <a:ext uri="{FF2B5EF4-FFF2-40B4-BE49-F238E27FC236}">
                <a16:creationId xmlns:a16="http://schemas.microsoft.com/office/drawing/2014/main" id="{8FA5735F-6175-9446-90DD-A63993814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69556" y="337746"/>
            <a:ext cx="2835591" cy="22548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7537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Arial"/>
                <a:cs typeface="Arial"/>
              </a:rPr>
              <a:t>Цели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Эта презентация предназначена для: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Описания цели ОШ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Предоставления предложений о том, как ОШ может помочь реагированию на COVID-19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Перечисления возможных компонентов и состава ОШ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Соображения по проектированию объекта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Расположение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Размер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Схема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Использование объекта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Технологии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Угрозы / Уязвимости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Затраты (например, аренда)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2E9CAFC-4226-A049-974F-3A7AF582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79463" y="1003041"/>
            <a:ext cx="4294287" cy="342900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73584704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Расположение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При выборе расположения учитывайте: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Насколько близко это к совместным организациям?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Доступно ли оно для использования?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Есть ли нормативные ограничения?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Существуют ли совместимые существующие структуры?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На что похожа инфраструктурная поддержка?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График: временный для реагирования на COVID-19 или более постоянный объект?</a:t>
            </a:r>
          </a:p>
        </p:txBody>
      </p:sp>
    </p:spTree>
    <p:extLst>
      <p:ext uri="{BB962C8B-B14F-4D97-AF65-F5344CB8AC3E}">
        <p14:creationId xmlns:p14="http://schemas.microsoft.com/office/powerpoint/2010/main" val="188625655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Размер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Размер будет зависеть от требований к персоналу для выполнения заранее определенной задачи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В идеале там будет достаточно места для размещения всего персонала, необходимого для реагирования на полномасштабный инцидент</a:t>
            </a:r>
          </a:p>
          <a:p>
            <a:pPr lvl="2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Сколько сотрудников привлекается для реагирования на COVID-19?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Схема ОШ должна быть адаптирована к требованиям организационной 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31326870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Схема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Коммуникация и зрительный контакт между лицами, принимающими решения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Место для: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Оперативной координации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Принятия решений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Совместной работы 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Связь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B41F2-37ED-5546-B4CA-3F882C68D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57192" y="1673845"/>
            <a:ext cx="3206485" cy="2567963"/>
          </a:xfrm>
          <a:prstGeom prst="rect">
            <a:avLst/>
          </a:prstGeom>
          <a:noFill/>
          <a:ln w="9525" algn="ctr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8209534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Использование объекта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1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Будет ли ОШ выделенным пространством, доступным в любое время и в течение любого необходимого периода времени?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Будет ли он использоваться помимо ответа на COVID-19?</a:t>
            </a:r>
          </a:p>
          <a:p>
            <a:pPr rtl="0">
              <a:buClr>
                <a:srgbClr val="006A71"/>
              </a:buClr>
            </a:pPr>
            <a:r>
              <a:rPr lang="ru" sz="1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Будет ли объект использоваться только для реагирования?</a:t>
            </a:r>
          </a:p>
          <a:p>
            <a:pPr rtl="0">
              <a:buClr>
                <a:srgbClr val="006A71"/>
              </a:buClr>
            </a:pPr>
            <a:r>
              <a:rPr lang="ru" sz="1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Будет ли персонал работать в ОШ на ежедневной основе?</a:t>
            </a:r>
          </a:p>
          <a:p>
            <a:pPr rtl="0">
              <a:buClr>
                <a:srgbClr val="006A71"/>
              </a:buClr>
            </a:pPr>
            <a:r>
              <a:rPr lang="ru" sz="1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Будет ли в ОШ проводиться обучение?</a:t>
            </a:r>
          </a:p>
          <a:p>
            <a:pPr rtl="0">
              <a:buClr>
                <a:srgbClr val="006A71"/>
              </a:buClr>
            </a:pPr>
            <a:r>
              <a:rPr lang="ru" sz="1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Если пространство используется совместно, примите во внимание: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Сколько времени займет переход?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Кто будет поддерживать работу техники?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Что будет происходить с перемещенными лицами?</a:t>
            </a:r>
          </a:p>
        </p:txBody>
      </p:sp>
    </p:spTree>
    <p:extLst>
      <p:ext uri="{BB962C8B-B14F-4D97-AF65-F5344CB8AC3E}">
        <p14:creationId xmlns:p14="http://schemas.microsoft.com/office/powerpoint/2010/main" val="10248782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Какие технологии доступны и </a:t>
            </a:r>
            <a:b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</a:b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могут быть реализованы для улучшения </a:t>
            </a:r>
            <a:b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</a:b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работы ОШ?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748206C-E1ED-9043-B5BB-98278D0AC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687031"/>
              </p:ext>
            </p:extLst>
          </p:nvPr>
        </p:nvGraphicFramePr>
        <p:xfrm>
          <a:off x="4693024" y="789429"/>
          <a:ext cx="4259699" cy="405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988198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Угрозы и уязвимости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1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Следует исключить, свести к минимуму, смягчить и спланировать, чтобы обеспечить безопасность персонала: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Сбои в подаче электроэнергии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Физическое нападение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Пожар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Сбои в телекоммуникациях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Факторы окружающей среды (отопление и охлаждение)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Суровая погода/стихийные бедствия</a:t>
            </a:r>
          </a:p>
          <a:p>
            <a:pPr lvl="2" rtl="0">
              <a:buClr>
                <a:srgbClr val="006A71"/>
              </a:buClr>
            </a:pPr>
            <a:r>
              <a:rPr lang="ru" sz="1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Наводнение</a:t>
            </a:r>
          </a:p>
          <a:p>
            <a:pPr lvl="2" rtl="0">
              <a:buClr>
                <a:srgbClr val="006A71"/>
              </a:buClr>
            </a:pPr>
            <a:r>
              <a:rPr lang="ru" sz="18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Землетрясения</a:t>
            </a:r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416758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Заключительные мысли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07109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0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Невозможно переоценить важность СУП или аналогичной структуры реагирования для внутреннего использования в организации и координации с внешними партнерами.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Гибкость и адаптация структуры реагирования и операций имеют решающее значение для постоянного улучшения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Заблаговременная подготовка, включая обучение нового персонала и проведение учений, обеспечивает более эффективное и действенное реагирование в случае возникновения чрезвычайной ситуации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Однако даже «своевременное» создание структуры СУП и/или ОШ может быть полезным во время чрезвычайных ситуаций, таких как COVID-19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5688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1584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Что такое ОШ?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marL="0" indent="0" algn="ctr" rtl="0" eaLnBrk="1" hangingPunct="1">
              <a:lnSpc>
                <a:spcPct val="150000"/>
              </a:lnSpc>
              <a:buFontTx/>
              <a:buNone/>
            </a:pPr>
            <a:r>
              <a:rPr lang="ru" sz="2400" b="1" i="0" u="none" strike="noStrike">
                <a:solidFill>
                  <a:srgbClr val="2D2C2C"/>
                </a:solidFill>
                <a:highlight>
                  <a:srgbClr val="000000">
                    <a:alpha val="0"/>
                  </a:srgbClr>
                </a:highlight>
                <a:latin typeface="Arial"/>
                <a:cs typeface="Arial"/>
              </a:rPr>
              <a:t>Физическое место, в котором обычно происходит координация информации и ресурсов для поддержки действий по управлению инцидентами.</a:t>
            </a:r>
          </a:p>
        </p:txBody>
      </p:sp>
    </p:spTree>
    <p:extLst>
      <p:ext uri="{BB962C8B-B14F-4D97-AF65-F5344CB8AC3E}">
        <p14:creationId xmlns:p14="http://schemas.microsoft.com/office/powerpoint/2010/main" val="33973556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Зачем нужен ОШ?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Для поддержки лиц, принимающих решения, в выполнении их задач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Для предоставления возможности получать, анализировать, отображать и контролировать информацию  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Чтобы иметь возможность идентифицировать, организовывать, развертывать и отслеживать ресурсы 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Чтобы иметь возможность общаться, сотрудничать и координировать действия из централизованного места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 marL="0" indent="0" algn="ctr" rtl="0">
              <a:buClr>
                <a:srgbClr val="006A71"/>
              </a:buClr>
              <a:buNone/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Все эти действия имеют решающее значение для эффективного реагирования на COVID-19.</a:t>
            </a:r>
          </a:p>
        </p:txBody>
      </p:sp>
    </p:spTree>
    <p:extLst>
      <p:ext uri="{BB962C8B-B14F-4D97-AF65-F5344CB8AC3E}">
        <p14:creationId xmlns:p14="http://schemas.microsoft.com/office/powerpoint/2010/main" val="27607341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Зачем нужен ОШ?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marL="0" indent="0" rtl="0">
              <a:buClr>
                <a:srgbClr val="006A71"/>
              </a:buClr>
              <a:buNone/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В ответ на COVID-19 ОШ может: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Отслеживать и анализировать эпидемиологические данные из нескольких источников, например, результаты лабораторных исследований, информацию для мониторинга, данные о госпитализации и т.д. 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Выполнять мониторинг и отслеживание распределения ресурсов, включая комплекты для тестирования, СИЗ и персонал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Обеспечивать централизованный и скоординированный обмен сообщениями об операционных и общественных рисках</a:t>
            </a:r>
          </a:p>
        </p:txBody>
      </p:sp>
    </p:spTree>
    <p:extLst>
      <p:ext uri="{BB962C8B-B14F-4D97-AF65-F5344CB8AC3E}">
        <p14:creationId xmlns:p14="http://schemas.microsoft.com/office/powerpoint/2010/main" val="38649162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Чем занимается ОШ?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95504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Отвечает за стратегический или оперативный обзор реагирования</a:t>
            </a:r>
          </a:p>
          <a:p>
            <a:pPr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Обычно не контролирует напрямую производственные активы</a:t>
            </a:r>
          </a:p>
          <a:p>
            <a:pPr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Общие функции включают: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Сбор и анализ сбора информации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принятие решений, которые защищают жизнь и имущество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поддержание преемственности организации</a:t>
            </a:r>
          </a:p>
          <a:p>
            <a:pPr lvl="1"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распространение решений среди всех заинтересованных агентств и частных лиц </a:t>
            </a:r>
          </a:p>
          <a:p>
            <a:pPr rtl="0">
              <a:buClr>
                <a:srgbClr val="006A71"/>
              </a:buClr>
            </a:pPr>
            <a:r>
              <a:rPr lang="ru" sz="1800" b="0" i="0" u="none" strike="noStrike" dirty="0">
                <a:highlight>
                  <a:srgbClr val="000000">
                    <a:alpha val="0"/>
                  </a:srgbClr>
                </a:highlight>
                <a:latin typeface="Calibri"/>
              </a:rPr>
              <a:t>В большинстве ОШ есть одно ответственное лицо, и это менеджер по чрезвычайным ситуациям</a:t>
            </a:r>
          </a:p>
        </p:txBody>
      </p:sp>
    </p:spTree>
    <p:extLst>
      <p:ext uri="{BB962C8B-B14F-4D97-AF65-F5344CB8AC3E}">
        <p14:creationId xmlns:p14="http://schemas.microsoft.com/office/powerpoint/2010/main" val="29319589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Организационные принципы ОШ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Предоставляет структуру управления, которая приводит к принятию более эффективных решений и более эффективному использованию доступных ресурсов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Предназначен для инцидентов и реагирования, в которых могут участвовать несколько агентств и политических юрисдикций.  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Должен быть модульным - с возможностью расширения или сокращения по мере роста или завершения инцидента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 marL="0" indent="0" algn="ctr" rtl="0">
              <a:buClr>
                <a:srgbClr val="006A71"/>
              </a:buClr>
              <a:buNone/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Эти атрибуты имеют решающее значение для динамичного, политизированного и высокоэффективного характера реагирования на COVID-19.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254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Организационные принципы ОШ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>
            <a:noAutofit/>
          </a:bodyPr>
          <a:lstStyle/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Одна всемирно признанная система управления известна как Система управления происшествиями (СУП)</a:t>
            </a:r>
          </a:p>
          <a:p>
            <a:pPr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Базовая структура: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Руководство (менеджер по чрезвычайным ситуациям или происшествиям)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Четыре отдела: планирование, операции, логистика и финансы/администрация</a:t>
            </a:r>
          </a:p>
          <a:p>
            <a:pPr lvl="1" rtl="0">
              <a:buClr>
                <a:srgbClr val="006A71"/>
              </a:buClr>
            </a:pPr>
            <a:r>
              <a:rPr lang="ru" sz="2000" b="0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Управленческий персонал: сотрудник по безопасности, сотрудник по связи (также называемый сотрудником по взаимодействию с партнерами), сотрудник по связи с общественностью</a:t>
            </a:r>
          </a:p>
        </p:txBody>
      </p:sp>
    </p:spTree>
    <p:extLst>
      <p:ext uri="{BB962C8B-B14F-4D97-AF65-F5344CB8AC3E}">
        <p14:creationId xmlns:p14="http://schemas.microsoft.com/office/powerpoint/2010/main" val="30676191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47869" y="205979"/>
            <a:ext cx="8229600" cy="689591"/>
          </a:xfrm>
        </p:spPr>
        <p:txBody>
          <a:bodyPr>
            <a:noAutofit/>
          </a:bodyPr>
          <a:lstStyle/>
          <a:p>
            <a:pPr rtl="0"/>
            <a:r>
              <a:rPr lang="ru" sz="2800" b="1" i="0" u="none" strike="noStrike">
                <a:highlight>
                  <a:srgbClr val="000000">
                    <a:alpha val="0"/>
                  </a:srgbClr>
                </a:highlight>
                <a:latin typeface="Calibri"/>
              </a:rPr>
              <a:t>Базовая структура СУП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904FAB-E3B6-1B4D-8DD1-5B7E6C5D0006}"/>
              </a:ext>
            </a:extLst>
          </p:cNvPr>
          <p:cNvCxnSpPr>
            <a:stCxn id="10" idx="2"/>
          </p:cNvCxnSpPr>
          <p:nvPr/>
        </p:nvCxnSpPr>
        <p:spPr>
          <a:xfrm flipH="1">
            <a:off x="4584700" y="1893077"/>
            <a:ext cx="0" cy="11176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B76886-2565-204D-88CA-17E680BB2D9E}"/>
              </a:ext>
            </a:extLst>
          </p:cNvPr>
          <p:cNvCxnSpPr/>
          <p:nvPr/>
        </p:nvCxnSpPr>
        <p:spPr>
          <a:xfrm flipH="1">
            <a:off x="1222705" y="3013917"/>
            <a:ext cx="0" cy="26618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E97DD4-CA77-DB42-8C5D-2A215C74E692}"/>
              </a:ext>
            </a:extLst>
          </p:cNvPr>
          <p:cNvCxnSpPr/>
          <p:nvPr/>
        </p:nvCxnSpPr>
        <p:spPr>
          <a:xfrm flipH="1">
            <a:off x="3426552" y="3019821"/>
            <a:ext cx="0" cy="24301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945B9C-D11E-B54A-B29B-AA481B0957A2}"/>
              </a:ext>
            </a:extLst>
          </p:cNvPr>
          <p:cNvCxnSpPr/>
          <p:nvPr/>
        </p:nvCxnSpPr>
        <p:spPr>
          <a:xfrm flipH="1">
            <a:off x="5576046" y="3013917"/>
            <a:ext cx="0" cy="25433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17C0B5-9FFC-8B49-AEE4-58A82FEE6CE6}"/>
              </a:ext>
            </a:extLst>
          </p:cNvPr>
          <p:cNvCxnSpPr/>
          <p:nvPr/>
        </p:nvCxnSpPr>
        <p:spPr>
          <a:xfrm flipH="1">
            <a:off x="7730690" y="3012929"/>
            <a:ext cx="0" cy="26618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566033E-0F4B-FD48-B25A-73642DA3DC06}"/>
              </a:ext>
            </a:extLst>
          </p:cNvPr>
          <p:cNvSpPr/>
          <p:nvPr/>
        </p:nvSpPr>
        <p:spPr>
          <a:xfrm>
            <a:off x="2590800" y="1105677"/>
            <a:ext cx="3987800" cy="7874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r>
              <a:rPr lang="ru" sz="2000" b="1" i="0" u="none" strike="noStrike" dirty="0">
                <a:solidFill>
                  <a:srgbClr val="000000"/>
                </a:solidFill>
                <a:highlight>
                  <a:srgbClr val="000000">
                    <a:alpha val="0"/>
                  </a:srgbClr>
                </a:highlight>
                <a:latin typeface="Arial"/>
                <a:cs typeface="Arial"/>
              </a:rPr>
              <a:t>Менеджер по чрезвычайным ситуациям/происшествиям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C0101BB-6ADE-EF48-86C7-1E0FDB6A0E4B}"/>
              </a:ext>
            </a:extLst>
          </p:cNvPr>
          <p:cNvSpPr/>
          <p:nvPr/>
        </p:nvSpPr>
        <p:spPr>
          <a:xfrm>
            <a:off x="394446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r>
              <a:rPr lang="ru" sz="1600" b="1" i="0" u="none" strike="noStrike" dirty="0">
                <a:solidFill>
                  <a:srgbClr val="000000"/>
                </a:solidFill>
                <a:highlight>
                  <a:srgbClr val="000000">
                    <a:alpha val="0"/>
                  </a:srgbClr>
                </a:highlight>
                <a:latin typeface="Arial"/>
                <a:cs typeface="Arial"/>
              </a:rPr>
              <a:t>Планирование</a:t>
            </a:r>
            <a:endParaRPr lang="ru" sz="2200" b="1" i="0" u="none" strike="noStrike" dirty="0">
              <a:solidFill>
                <a:srgbClr val="000000"/>
              </a:solidFill>
              <a:highlight>
                <a:srgbClr val="000000">
                  <a:alpha val="0"/>
                </a:srgbClr>
              </a:highlight>
              <a:latin typeface="Arial"/>
              <a:cs typeface="Arial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D6AC10-48F6-D241-8F1E-0E88797DAB0E}"/>
              </a:ext>
            </a:extLst>
          </p:cNvPr>
          <p:cNvSpPr/>
          <p:nvPr/>
        </p:nvSpPr>
        <p:spPr>
          <a:xfrm>
            <a:off x="2528046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r>
              <a:rPr lang="ru" sz="2200" b="1" i="0" u="none" strike="noStrike">
                <a:solidFill>
                  <a:srgbClr val="000000"/>
                </a:solidFill>
                <a:highlight>
                  <a:srgbClr val="000000">
                    <a:alpha val="0"/>
                  </a:srgbClr>
                </a:highlight>
                <a:latin typeface="Arial"/>
                <a:cs typeface="Arial"/>
              </a:rPr>
              <a:t>Операции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47A63E3-A4C0-E941-9F46-3AC3CCC3BE70}"/>
              </a:ext>
            </a:extLst>
          </p:cNvPr>
          <p:cNvSpPr/>
          <p:nvPr/>
        </p:nvSpPr>
        <p:spPr>
          <a:xfrm>
            <a:off x="4648200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r>
              <a:rPr lang="ru" sz="2200" b="1" i="0" u="none" strike="noStrike">
                <a:solidFill>
                  <a:srgbClr val="000000"/>
                </a:solidFill>
                <a:highlight>
                  <a:srgbClr val="000000">
                    <a:alpha val="0"/>
                  </a:srgbClr>
                </a:highlight>
                <a:latin typeface="Arial"/>
                <a:cs typeface="Arial"/>
              </a:rPr>
              <a:t>Логистика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4D4FCB2-FA9B-CD4C-826F-591BF5A53A8B}"/>
              </a:ext>
            </a:extLst>
          </p:cNvPr>
          <p:cNvSpPr/>
          <p:nvPr/>
        </p:nvSpPr>
        <p:spPr>
          <a:xfrm>
            <a:off x="6781800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r>
              <a:rPr lang="ru" sz="1400" b="1" i="0" u="none" strike="noStrike" dirty="0">
                <a:solidFill>
                  <a:srgbClr val="000000"/>
                </a:solidFill>
                <a:highlight>
                  <a:srgbClr val="000000">
                    <a:alpha val="0"/>
                  </a:srgbClr>
                </a:highlight>
                <a:latin typeface="Arial"/>
                <a:cs typeface="Arial"/>
              </a:rPr>
              <a:t>Финансы/</a:t>
            </a:r>
          </a:p>
          <a:p>
            <a:pPr algn="ctr" rtl="0"/>
            <a:r>
              <a:rPr lang="ru" sz="1400" b="1" i="0" u="none" strike="noStrike" dirty="0">
                <a:solidFill>
                  <a:srgbClr val="000000"/>
                </a:solidFill>
                <a:highlight>
                  <a:srgbClr val="000000">
                    <a:alpha val="0"/>
                  </a:srgbClr>
                </a:highlight>
                <a:latin typeface="Arial"/>
                <a:cs typeface="Arial"/>
              </a:rPr>
              <a:t>Администрация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7AEF30-FAC8-094A-91A6-80D6B760565C}"/>
              </a:ext>
            </a:extLst>
          </p:cNvPr>
          <p:cNvCxnSpPr/>
          <p:nvPr/>
        </p:nvCxnSpPr>
        <p:spPr>
          <a:xfrm>
            <a:off x="1213058" y="3019821"/>
            <a:ext cx="651253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51477C-7EA8-5447-BCB4-F98F837E228A}"/>
              </a:ext>
            </a:extLst>
          </p:cNvPr>
          <p:cNvCxnSpPr>
            <a:endCxn id="18" idx="1"/>
          </p:cNvCxnSpPr>
          <p:nvPr/>
        </p:nvCxnSpPr>
        <p:spPr>
          <a:xfrm>
            <a:off x="4572000" y="2401077"/>
            <a:ext cx="20574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87C68FE-B843-1A44-ABC8-D955A5EF9C0E}"/>
              </a:ext>
            </a:extLst>
          </p:cNvPr>
          <p:cNvSpPr/>
          <p:nvPr/>
        </p:nvSpPr>
        <p:spPr>
          <a:xfrm>
            <a:off x="6629400" y="2096277"/>
            <a:ext cx="1828800" cy="64357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r>
              <a:rPr lang="ru" b="0" i="0" u="none" strike="noStrike" dirty="0">
                <a:solidFill>
                  <a:srgbClr val="000000"/>
                </a:solidFill>
                <a:highlight>
                  <a:srgbClr val="000000">
                    <a:alpha val="0"/>
                  </a:srgbClr>
                </a:highlight>
                <a:latin typeface="Arial"/>
                <a:cs typeface="Arial"/>
              </a:rPr>
              <a:t>Управленческий персонал</a:t>
            </a:r>
          </a:p>
        </p:txBody>
      </p:sp>
    </p:spTree>
    <p:extLst>
      <p:ext uri="{BB962C8B-B14F-4D97-AF65-F5344CB8AC3E}">
        <p14:creationId xmlns:p14="http://schemas.microsoft.com/office/powerpoint/2010/main" val="356170997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12"/>
  <p:tag name="AS_OS" val="Unix 4.14.225.169"/>
  <p:tag name="AS_RELEASE_DATE" val="2020.03.14"/>
  <p:tag name="AS_TITLE" val="Aspose.Slides for .NET Standard 2.0"/>
  <p:tag name="AS_VERSION" val="20.3"/>
</p:tagLst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Arial"/>
        <a:cs typeface="Arial"/>
      </a:majorFont>
      <a:minorFont>
        <a:latin typeface="Myriad Web Pro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1186</Words>
  <Application>Microsoft Office PowerPoint</Application>
  <PresentationFormat>Экран (16:9)</PresentationFormat>
  <Paragraphs>214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Calibri</vt:lpstr>
      <vt:lpstr>Arial</vt:lpstr>
      <vt:lpstr>Wingdings</vt:lpstr>
      <vt:lpstr>Myriad Web Pro</vt:lpstr>
      <vt:lpstr>Courier New</vt:lpstr>
      <vt:lpstr>Master</vt:lpstr>
      <vt:lpstr>Создание и функционирование оперативного штаба для поддержки реагирования на COVID-19</vt:lpstr>
      <vt:lpstr>Цели</vt:lpstr>
      <vt:lpstr>Что такое ОШ?</vt:lpstr>
      <vt:lpstr>Зачем нужен ОШ?</vt:lpstr>
      <vt:lpstr>Зачем нужен ОШ?</vt:lpstr>
      <vt:lpstr>Чем занимается ОШ?</vt:lpstr>
      <vt:lpstr>Организационные принципы ОШ</vt:lpstr>
      <vt:lpstr>Организационные принципы ОШ</vt:lpstr>
      <vt:lpstr>Базовая структура СУП</vt:lpstr>
      <vt:lpstr>Структура СУП *может быть увеличена по мере необходимости*</vt:lpstr>
      <vt:lpstr>Структура СУП</vt:lpstr>
      <vt:lpstr>Разработка ОШ</vt:lpstr>
      <vt:lpstr>Приоритезация</vt:lpstr>
      <vt:lpstr>Определение задачи ОШ</vt:lpstr>
      <vt:lpstr>Определение задачи ОШ</vt:lpstr>
      <vt:lpstr>Связь</vt:lpstr>
      <vt:lpstr>Операционный подход</vt:lpstr>
      <vt:lpstr>Организационная структура</vt:lpstr>
      <vt:lpstr>Отчетность о реагировании</vt:lpstr>
      <vt:lpstr>Соображения по проектированию объекта</vt:lpstr>
      <vt:lpstr>Расположение</vt:lpstr>
      <vt:lpstr>Размер</vt:lpstr>
      <vt:lpstr>Схема</vt:lpstr>
      <vt:lpstr>Использование объекта</vt:lpstr>
      <vt:lpstr>Технологии</vt:lpstr>
      <vt:lpstr>Угрозы и уязвимости</vt:lpstr>
      <vt:lpstr>Заключительные мысли</vt:lpstr>
      <vt:lpstr>Презентация PowerPoint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Dima Bielozorov</cp:lastModifiedBy>
  <cp:revision>240</cp:revision>
  <dcterms:created xsi:type="dcterms:W3CDTF">2011-03-17T17:43:16Z</dcterms:created>
  <dcterms:modified xsi:type="dcterms:W3CDTF">2021-12-24T09:51:19Z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