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5"/>
  </p:notesMasterIdLst>
  <p:sldIdLst>
    <p:sldId id="257" r:id="rId5"/>
    <p:sldId id="298" r:id="rId6"/>
    <p:sldId id="258" r:id="rId7"/>
    <p:sldId id="311" r:id="rId8"/>
    <p:sldId id="312" r:id="rId9"/>
    <p:sldId id="313" r:id="rId10"/>
    <p:sldId id="287" r:id="rId11"/>
    <p:sldId id="288" r:id="rId12"/>
    <p:sldId id="290" r:id="rId13"/>
    <p:sldId id="303" r:id="rId14"/>
    <p:sldId id="304" r:id="rId15"/>
    <p:sldId id="305" r:id="rId16"/>
    <p:sldId id="307" r:id="rId17"/>
    <p:sldId id="306" r:id="rId18"/>
    <p:sldId id="309" r:id="rId19"/>
    <p:sldId id="319" r:id="rId20"/>
    <p:sldId id="320" r:id="rId21"/>
    <p:sldId id="289" r:id="rId22"/>
    <p:sldId id="315" r:id="rId23"/>
    <p:sldId id="316" r:id="rId24"/>
    <p:sldId id="317" r:id="rId25"/>
    <p:sldId id="321" r:id="rId26"/>
    <p:sldId id="322" r:id="rId27"/>
    <p:sldId id="282" r:id="rId28"/>
    <p:sldId id="286" r:id="rId29"/>
    <p:sldId id="291" r:id="rId30"/>
    <p:sldId id="293" r:id="rId31"/>
    <p:sldId id="294" r:id="rId32"/>
    <p:sldId id="300" r:id="rId33"/>
    <p:sldId id="323" r:id="rId3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6"/>
      <p:bold r:id="rId36"/>
      <p:italic r:id="rId36"/>
      <p:boldItalic r:id="rId36"/>
    </p:embeddedFont>
    <p:embeddedFont>
      <p:font typeface="Myriad Web Pro"/>
      <p:regular r:id="rId36"/>
      <p:bold r:id="rId36"/>
      <p:italic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10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1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Grant, Llelwyn (CDC/OD/OADC)" initials="GL(" lastIdx="10" clrIdx="3">
    <p:extLst>
      <p:ext uri="{19B8F6BF-5375-455C-9EA6-DF929625EA0E}">
        <p15:presenceInfo xmlns:p15="http://schemas.microsoft.com/office/powerpoint/2012/main" userId="S::lcg7@cdc.gov::24c6e2b8-1039-4887-a0fc-c76d6166f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87066" autoAdjust="0"/>
  </p:normalViewPr>
  <p:slideViewPr>
    <p:cSldViewPr snapToGrid="0">
      <p:cViewPr varScale="1">
        <p:scale>
          <a:sx n="76" d="100"/>
          <a:sy n="76" d="100"/>
        </p:scale>
        <p:origin x="864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7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2.emf"/><Relationship Id="rId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42CB06-7F41-0D42-A8A2-F388ECF85F24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224502-6691-EA4E-AF33-DD58E423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D93A3D-3114-C941-934E-321870DB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0D3640-523F-8341-A962-9AE5D401FF53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ED4B5A9F-7664-3040-B6E5-F70F10C84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062AF-4543-EF4F-895B-C45DA198DBE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70DEDA-10D9-2C43-BB49-0825E63A66BC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F512A5F7-190E-7549-B636-2E609F28D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812E2BD-9BE5-0343-A91B-23ED98DB7BF4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289252BE-994C-504F-A40C-9858F7F461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54DB4B-602B-0B4B-90CC-8153EE857C74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5F88C72-F00D-8A4F-A869-92A1C56EF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A6584-58A1-994A-AAC4-D7D7746831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873CC9-036A-0E44-83AF-3A8291A6982E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950134B6-614F-1643-B1E2-79275CD7B4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B1F25-495F-5747-843A-8986C4A7C6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5F0004-7952-D947-836B-0EF949E19147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695CA71D-359B-AB4C-A9A7-D8E33C910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1E1AED-7AAD-304A-907F-3A51E0DB8D7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140wg.ang.af.mil/News/Photos/igphoto/200228543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2"/>
                </a:solidFill>
              </a:rPr>
              <a:t>Управление оперативным центром по чрезвычайным ситуациям: рекомендации в отношении COVID-19</a:t>
            </a:r>
          </a:p>
        </p:txBody>
      </p:sp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наблюдения и группа наблюдения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75504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В этом режиме группа наблюдения отвечает за мониторинг потенциальных чрезвычайных ситуаций в области общественного здравоохранения и сообщает официальным органам власти о любой значительной угрозе безопасности населения. 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Группа наблюдения — это сотрудники </a:t>
            </a:r>
            <a:r>
              <a:rPr lang="ru-RU" sz="1600" dirty="0" err="1"/>
              <a:t>ОЦЧС</a:t>
            </a:r>
            <a:r>
              <a:rPr lang="ru-RU" sz="1600" dirty="0"/>
              <a:t>, которые выполняют действия, связанные с режимом наблюдения</a:t>
            </a:r>
            <a:r>
              <a:rPr lang="ru-RU" dirty="0"/>
              <a:t>. </a:t>
            </a:r>
          </a:p>
        </p:txBody>
      </p:sp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1321C0E4-41F7-834B-ABF0-459ECE61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49" y="2812026"/>
            <a:ext cx="2972303" cy="19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4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наблюдения и группа наблюдения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1803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Группа наблюдения включает две основные должности: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Главный дежурный сотрудник</a:t>
            </a:r>
          </a:p>
          <a:p>
            <a:pPr lvl="2">
              <a:buClr>
                <a:srgbClr val="006A71"/>
              </a:buClr>
            </a:pPr>
            <a:r>
              <a:rPr lang="ru-RU" sz="1800" dirty="0"/>
              <a:t>Выступает в качестве руководителя группы наблюдения.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Специалисты по связи в чрезвычайных ситуациях, или дежурные сотрудники </a:t>
            </a:r>
          </a:p>
          <a:p>
            <a:pPr lvl="2">
              <a:buClr>
                <a:srgbClr val="006A71"/>
              </a:buClr>
            </a:pPr>
            <a:r>
              <a:rPr lang="ru-RU" sz="1800" dirty="0"/>
              <a:t>Выступают в качестве основных операторов телефонной и электронной связи для </a:t>
            </a:r>
            <a:r>
              <a:rPr lang="ru-RU" sz="1800" dirty="0" err="1"/>
              <a:t>ОЦЧС</a:t>
            </a:r>
            <a:r>
              <a:rPr lang="ru-RU" sz="18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3947887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86"/>
            <a:ext cx="8229600" cy="689591"/>
          </a:xfrm>
        </p:spPr>
        <p:txBody>
          <a:bodyPr/>
          <a:lstStyle/>
          <a:p>
            <a:r>
              <a:rPr lang="ru-RU"/>
              <a:t>Действия в режиме наблюдения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EB6EA3-5227-CC4F-99C3-74B07DEBDDE3}"/>
              </a:ext>
            </a:extLst>
          </p:cNvPr>
          <p:cNvSpPr txBox="1">
            <a:spLocks/>
          </p:cNvSpPr>
          <p:nvPr/>
        </p:nvSpPr>
        <p:spPr bwMode="auto">
          <a:xfrm>
            <a:off x="810227" y="1181321"/>
            <a:ext cx="7639291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A71"/>
              </a:buClr>
            </a:pPr>
            <a:r>
              <a:rPr lang="ru-RU" sz="1800" dirty="0"/>
              <a:t>В режиме наблюдения выполняются следующие основные действия: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мониторинг с целью выявления любых внутренних и/или глобальных угроз здоровью населения;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ведение ежедневного журнала значимых событий;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мониторинг отчетов и входящей электронной почты </a:t>
            </a:r>
            <a:r>
              <a:rPr lang="ru-RU" sz="1800" dirty="0" err="1"/>
              <a:t>ОЦЧС</a:t>
            </a:r>
            <a:r>
              <a:rPr lang="ru-RU" sz="1800" dirty="0"/>
              <a:t>, пересылка важной информации в соответствующие органы власти;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оказание поддержки и ответы на запросы о предоставлении информации в соответствии с установленными протоколами и стандартными рабочими процедурами.</a:t>
            </a:r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32796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оповещения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92075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Режим оповещения предполагает те же действия, что и режим наблюдения, но с повышенным уровнем осведомленности о конкретном событии и внимания к нему.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Этот режим соответствует ранней фазе активации («состоянию готовности»). 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r>
              <a:rPr lang="ru-RU" sz="1800" dirty="0"/>
              <a:t>Регионы, в которых нет подтвержденных случаев заражения COVID-19, могут рассмотреть вопрос о поддержании центра в режиме оповещения, учитывая глобальный масштаб распространения инфекции.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5EA0E546-1F7E-4146-AC7F-18275D021C7C}"/>
              </a:ext>
            </a:extLst>
          </p:cNvPr>
          <p:cNvSpPr/>
          <p:nvPr/>
        </p:nvSpPr>
        <p:spPr>
          <a:xfrm>
            <a:off x="3030220" y="2340606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FFFF"/>
                </a:solidFill>
              </a:rPr>
              <a:t>Режим оповещения</a:t>
            </a:r>
          </a:p>
        </p:txBody>
      </p:sp>
    </p:spTree>
    <p:extLst>
      <p:ext uri="{BB962C8B-B14F-4D97-AF65-F5344CB8AC3E}">
        <p14:creationId xmlns:p14="http://schemas.microsoft.com/office/powerpoint/2010/main" val="2535883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оповещения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566" y="1163042"/>
            <a:ext cx="8120597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В режиме оповещения предпринимаются следующие меры: </a:t>
            </a:r>
          </a:p>
          <a:p>
            <a:pPr lvl="1"/>
            <a:r>
              <a:rPr lang="ru-RU" sz="1600" dirty="0"/>
              <a:t>разработка планов действий для конкретных событий и первоначальная мобилизация ресурсов; </a:t>
            </a:r>
          </a:p>
          <a:p>
            <a:pPr lvl="2"/>
            <a:r>
              <a:rPr lang="ru-RU" sz="1600" dirty="0"/>
              <a:t>например, направление СИЗ на приоритетные объекты, обучение лаборантов</a:t>
            </a:r>
          </a:p>
          <a:p>
            <a:pPr lvl="1"/>
            <a:r>
              <a:rPr lang="ru-RU" sz="1600" dirty="0"/>
              <a:t>инициирование подготовительных процедур для активации системы управления инцидентами (</a:t>
            </a:r>
            <a:r>
              <a:rPr lang="ru-RU" sz="1600" dirty="0" err="1"/>
              <a:t>СУИ</a:t>
            </a:r>
            <a:r>
              <a:rPr lang="ru-RU" sz="1600" dirty="0"/>
              <a:t>);</a:t>
            </a:r>
          </a:p>
          <a:p>
            <a:pPr lvl="1"/>
            <a:r>
              <a:rPr lang="ru-RU" sz="1600" dirty="0"/>
              <a:t>расширение контактов с внешними учреждениями и направление сотрудников для поддержания повседневного </a:t>
            </a:r>
            <a:br>
              <a:rPr lang="ru-RU" sz="1600" dirty="0"/>
            </a:br>
            <a:r>
              <a:rPr lang="ru-RU" sz="1600" dirty="0"/>
              <a:t>функционирования центра.</a:t>
            </a:r>
          </a:p>
          <a:p>
            <a:pPr lvl="2"/>
            <a:r>
              <a:rPr lang="ru-RU" sz="1600" dirty="0"/>
              <a:t>Оперативная подготовка персонала («точно в срок»)</a:t>
            </a:r>
          </a:p>
          <a:p>
            <a:pPr lvl="2"/>
            <a:r>
              <a:rPr lang="ru-RU" sz="1600" dirty="0"/>
              <a:t>Обучение персонала действиям</a:t>
            </a:r>
            <a:br>
              <a:rPr lang="ru-RU" sz="1600" dirty="0"/>
            </a:br>
            <a:r>
              <a:rPr lang="ru-RU" sz="1600" dirty="0"/>
              <a:t>в условиях пандемии COVID-19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04284C4-8290-7343-890C-079DCD3DF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3374116"/>
            <a:ext cx="2174424" cy="15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8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Режим реагирования включает действия по преодолению последствий инцидента или чрезвычайной ситуации.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Он соответствует полной активации </a:t>
            </a:r>
            <a:r>
              <a:rPr lang="ru-RU" sz="1800" dirty="0" err="1"/>
              <a:t>ОЦЧС</a:t>
            </a:r>
            <a:r>
              <a:rPr lang="ru-RU" sz="1800" dirty="0"/>
              <a:t>, включая </a:t>
            </a:r>
            <a:r>
              <a:rPr lang="ru-RU" sz="1800" dirty="0" err="1"/>
              <a:t>СУИ</a:t>
            </a:r>
            <a:r>
              <a:rPr lang="ru-RU" sz="1800" dirty="0"/>
              <a:t>.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42614D1-0EA8-4344-AD17-62D14FFC38B3}"/>
              </a:ext>
            </a:extLst>
          </p:cNvPr>
          <p:cNvSpPr/>
          <p:nvPr/>
        </p:nvSpPr>
        <p:spPr>
          <a:xfrm>
            <a:off x="3127702" y="2272609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реагирования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835181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Временно организованную структуру для реагирования на инцидент обеспечивает система управления инцидентами (</a:t>
            </a:r>
            <a:r>
              <a:rPr lang="ru-RU" sz="1800" dirty="0" err="1"/>
              <a:t>СУИ</a:t>
            </a:r>
            <a:r>
              <a:rPr lang="ru-RU" sz="1800" dirty="0"/>
              <a:t>).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Когда речь идет о режиме реагирования, может использоваться термин «Реагирование </a:t>
            </a:r>
            <a:r>
              <a:rPr lang="ru-RU" sz="1800" dirty="0" err="1"/>
              <a:t>СУИ</a:t>
            </a:r>
            <a:r>
              <a:rPr lang="ru-RU" sz="1800" dirty="0"/>
              <a:t>».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Для использования механизма реагирования </a:t>
            </a:r>
            <a:r>
              <a:rPr lang="ru-RU" sz="1800" dirty="0" err="1"/>
              <a:t>СУИ</a:t>
            </a:r>
            <a:r>
              <a:rPr lang="ru-RU" sz="1800" dirty="0"/>
              <a:t> необходимо создать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центральный пункт управления информацией;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установить стандартные каналы связи для координации с другими госучреждениями с целью реагирования на ЧС и выполнения возможных задач. </a:t>
            </a:r>
          </a:p>
        </p:txBody>
      </p:sp>
    </p:spTree>
    <p:extLst>
      <p:ext uri="{BB962C8B-B14F-4D97-AF65-F5344CB8AC3E}">
        <p14:creationId xmlns:p14="http://schemas.microsoft.com/office/powerpoint/2010/main" val="25733625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(</a:t>
            </a:r>
            <a:r>
              <a:rPr lang="ru-RU" sz="2000"/>
              <a:t>продолжение</a:t>
            </a:r>
            <a:r>
              <a:rPr lang="ru-RU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 lvl="1">
              <a:buClr>
                <a:srgbClr val="006A71"/>
              </a:buClr>
            </a:pPr>
            <a:r>
              <a:rPr lang="ru-RU" sz="1800" dirty="0"/>
              <a:t>стандартный метод внутренней отчетности для информирования головного департамента/министерства и согласования с ними информации и ресурсов.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Обычно в режиме реагирования выделяют разные «уровни» реагирования, поскольку разные типы инцидентов требуют разных масштабов реагирования.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66446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На этапе реагирования </a:t>
            </a:r>
            <a:r>
              <a:rPr lang="ru-RU" sz="1800" dirty="0" err="1"/>
              <a:t>ОЦЧС</a:t>
            </a:r>
            <a:r>
              <a:rPr lang="ru-RU" sz="1800" dirty="0"/>
              <a:t> выступает в качестве главного центра управления инцидентами в области общественного здравоохранения, включающего: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координирующий и поддерживающий персонал (управляющих);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отдел планирования;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операционный отдел;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отдел логистики;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отдел финансирования и администрирования.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— управленческий персонал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Управленческий персонал отвечает за общую работу </a:t>
            </a:r>
            <a:r>
              <a:rPr lang="ru-RU" sz="1800" dirty="0" err="1"/>
              <a:t>ОЦЧС</a:t>
            </a:r>
            <a:r>
              <a:rPr lang="ru-RU" sz="1800" dirty="0"/>
              <a:t> и координацию действий по реагированию на ЧС, в частности за: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связи с общественностью;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взаимодействие со вспомогательными организациями;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отчетность о ситуации;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привлечение ресурсов.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Основные должности включают инцидент-менеджера, руководителя </a:t>
            </a:r>
            <a:r>
              <a:rPr lang="ru-RU" sz="1800" dirty="0" err="1"/>
              <a:t>ОЦЧС</a:t>
            </a:r>
            <a:r>
              <a:rPr lang="ru-RU" sz="1800" dirty="0"/>
              <a:t> и сотрудника по связям с общественностью. 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4741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Цели презентации: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рассмотреть, как работает </a:t>
            </a:r>
            <a:r>
              <a:rPr lang="ru-RU" sz="1800" dirty="0" err="1"/>
              <a:t>ОЦЧС</a:t>
            </a:r>
            <a:r>
              <a:rPr lang="ru-RU" sz="1800" dirty="0"/>
              <a:t>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объяснить режимы и уровни работы </a:t>
            </a:r>
            <a:r>
              <a:rPr lang="ru-RU" sz="1800" dirty="0" err="1"/>
              <a:t>ОЦЧС</a:t>
            </a:r>
            <a:r>
              <a:rPr lang="ru-RU" sz="1800" dirty="0"/>
              <a:t>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определить действия </a:t>
            </a:r>
            <a:r>
              <a:rPr lang="ru-RU" sz="1800" dirty="0" err="1"/>
              <a:t>ОЦЧС</a:t>
            </a:r>
            <a:r>
              <a:rPr lang="ru-RU" sz="1800" dirty="0"/>
              <a:t> в контексте реагирования на COVID-19.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— отдел планирования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0746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Отдел планирования отвечает за планирование как внутренних, так и внешних мероприятий по поддержке </a:t>
            </a:r>
            <a:r>
              <a:rPr lang="ru-RU" sz="1600" dirty="0" err="1"/>
              <a:t>ОЦЧС</a:t>
            </a:r>
            <a:r>
              <a:rPr lang="ru-RU" sz="160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Планирование внутренних мероприятий подразумевает максимально эффективное распределение имеющихся ресурсов (человеческих и материальных).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Планирование внешних мероприятий относится к действиям по предотвращению событий, включающим, например, распределение ресурсов и нанесение их на карту. 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Другие обязанности по планированию: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сбор и обработка данных;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оперативная связь;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прогнозирование будущих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38776936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— операционный отдел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07464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Операционный отдел отвечает за координацию, использование ресурсов и технический аспект операций по реагированию на чрезвычайные ситуации в области общественного здравоохранения.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К таким действиям по реагированию относятся: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сортировка;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отслеживание контактов;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контроль за заболеваемостью;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сбор эпидемиологических данных;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работа с населением и оказание медицинской помощи;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мероприятия в области здравоохранения.  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9998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— отдел логистики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Отдел логистики отвечает за тактические и оперативные ресурсы, необходимые для реагирования на чрезвычайную ситуацию в области общественного здравоохранения.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Среди них можно выделить: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помещения;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персонал;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оборудование (СИЗ, медицинское оборудование, реактивы и т. д.);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службы помощи, поддержки, безопасности, транспортировки пациентов и т. д.</a:t>
            </a:r>
          </a:p>
        </p:txBody>
      </p:sp>
    </p:spTree>
    <p:extLst>
      <p:ext uri="{BB962C8B-B14F-4D97-AF65-F5344CB8AC3E}">
        <p14:creationId xmlns:p14="http://schemas.microsoft.com/office/powerpoint/2010/main" val="25550631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— отдел финансирования и администрирования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Отдел финансирования и администрирования контролирует все финансовые и административные задачи, способствующие реагированию на чрезвычайную ситуацию.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В действия отдела должны входить: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составление и мониторинг бюджетов;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управление денежными потоками;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отслеживание затрат на ресурсы;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подготовка данных административного учета и договоров.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5509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реагирования ОЦЧС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реагирования ОЦЧС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Уровень реагирования </a:t>
            </a:r>
            <a:r>
              <a:rPr lang="ru-RU" sz="1800" dirty="0" err="1"/>
              <a:t>ОЦЧС</a:t>
            </a:r>
            <a:r>
              <a:rPr lang="ru-RU" sz="1800" dirty="0"/>
              <a:t> («оперативный уровень») будет изменяться в ходе работы центра, что может привести к деактивации </a:t>
            </a:r>
            <a:r>
              <a:rPr lang="ru-RU" sz="1800" dirty="0" err="1"/>
              <a:t>ОЦЧС</a:t>
            </a:r>
            <a:r>
              <a:rPr lang="ru-RU" sz="1800" dirty="0"/>
              <a:t> или к изменениям в его работе.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Переход с одного уровня активации </a:t>
            </a:r>
            <a:r>
              <a:rPr lang="ru-RU" sz="1800" dirty="0" err="1"/>
              <a:t>ОЦЧС</a:t>
            </a:r>
            <a:r>
              <a:rPr lang="ru-RU" sz="1800" dirty="0"/>
              <a:t> на другой зависит от требующихся усилий для эффективного управления рисками здоровью населения. 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Уровни реагирования следует определять на основе области действия, задач </a:t>
            </a:r>
            <a:r>
              <a:rPr lang="ru-RU" sz="1800" dirty="0" err="1"/>
              <a:t>ОЦЧС</a:t>
            </a:r>
            <a:r>
              <a:rPr lang="ru-RU" sz="1800" dirty="0"/>
              <a:t> и доступных ему ресурсов. 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100B317-A6F7-E84A-AD26-B0F20E147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0"/>
          <a:stretch/>
        </p:blipFill>
        <p:spPr>
          <a:xfrm>
            <a:off x="5632704" y="3355740"/>
            <a:ext cx="2777153" cy="1590295"/>
          </a:xfrm>
          <a:prstGeom prst="rect">
            <a:avLst/>
          </a:prstGeom>
        </p:spPr>
      </p:pic>
      <p:pic>
        <p:nvPicPr>
          <p:cNvPr id="6" name="Picture 5" descr="A room with a desk and chair&#10;&#10;Description automatically generated">
            <a:extLst>
              <a:ext uri="{FF2B5EF4-FFF2-40B4-BE49-F238E27FC236}">
                <a16:creationId xmlns:a16="http://schemas.microsoft.com/office/drawing/2014/main" id="{1B872218-02FB-1048-A11C-3E33CAE3D9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5" y="3355740"/>
            <a:ext cx="2261192" cy="15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реагирования ОЦЧС — уровень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853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Уровень III — самый низкий уровень активации.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Персонал </a:t>
            </a:r>
            <a:r>
              <a:rPr lang="ru-RU" sz="1800" dirty="0" err="1"/>
              <a:t>ОЦЧС</a:t>
            </a:r>
            <a:r>
              <a:rPr lang="ru-RU" sz="1800" dirty="0"/>
              <a:t> может помочь с мерами реагирования на ЧС, но в основном этим занимаются профильные специалисты министерства/управления здравоохранения. </a:t>
            </a:r>
          </a:p>
          <a:p>
            <a:pPr lvl="1">
              <a:buClr>
                <a:srgbClr val="006A71"/>
              </a:buClr>
            </a:pPr>
            <a:r>
              <a:rPr lang="ru-RU" sz="1800" dirty="0" err="1"/>
              <a:t>ОЦЧС</a:t>
            </a:r>
            <a:r>
              <a:rPr lang="ru-RU" sz="1800" dirty="0"/>
              <a:t> должен продолжать мониторинг ситуации в реальном времени.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В случае COVID-19 эти действия могут включать: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сбор и анализ данных о случаях заболевания в реальном времени;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стандартный сбор информации:</a:t>
            </a:r>
          </a:p>
          <a:p>
            <a:pPr lvl="2">
              <a:buClr>
                <a:srgbClr val="006A71"/>
              </a:buClr>
            </a:pPr>
            <a:r>
              <a:rPr lang="ru-RU" sz="1800" dirty="0"/>
              <a:t>ежедневные отчеты;</a:t>
            </a:r>
          </a:p>
          <a:p>
            <a:pPr lvl="2">
              <a:buClr>
                <a:srgbClr val="006A71"/>
              </a:buClr>
            </a:pPr>
            <a:r>
              <a:rPr lang="ru-RU" sz="1800" dirty="0"/>
              <a:t>разработка системы оповещения и последующие отчеты.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E33EF-4176-1241-858D-D41826019564}"/>
              </a:ext>
            </a:extLst>
          </p:cNvPr>
          <p:cNvSpPr txBox="1">
            <a:spLocks/>
          </p:cNvSpPr>
          <p:nvPr/>
        </p:nvSpPr>
        <p:spPr bwMode="auto">
          <a:xfrm>
            <a:off x="528506" y="2292724"/>
            <a:ext cx="8407150" cy="232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6A71"/>
              </a:buClr>
            </a:pPr>
            <a:r>
              <a:rPr lang="ru-RU" sz="1800" dirty="0"/>
              <a:t>мероприятия, проводимые при уровне III;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выявление и наблюдение;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отслеживание контактов;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эпидемиологический и лабораторный анализ;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ru-RU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ru-RU" sz="1800" dirty="0"/>
              <a:t>контроль в точках пропуска/входа;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оповещение населения и применение защитных мер;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средства защиты для работников служб спасения и медицинских работников;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фармакологическое лечение (например, вакцины).</a:t>
            </a:r>
          </a:p>
          <a:p>
            <a:pPr marL="914400" lvl="2" indent="0">
              <a:buClr>
                <a:srgbClr val="006A71"/>
              </a:buClr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реагирования ОЦЧС — уровень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57537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Уровень II — усиленная активация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Задействует большее количество сотрудников </a:t>
            </a:r>
            <a:r>
              <a:rPr lang="ru-RU" sz="1800" dirty="0" err="1"/>
              <a:t>ОЦЧС</a:t>
            </a:r>
            <a:r>
              <a:rPr lang="ru-RU" sz="1800" dirty="0"/>
              <a:t>, работающих вместе со специалистами министерства/управления здравоохранения.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В случае COVID-19 эти действия могут включать: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реагирования ОЦЧС — уровень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45712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Уровень I — полная активация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Уровень I предназначен для крупномасштабных мер реагирования на серьезную угрозу. 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 случае COVID-19 к таким действиям относятся: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все мероприятия, проводимые при уровне III и II;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круглосуточная работа персонала </a:t>
            </a:r>
            <a:r>
              <a:rPr lang="ru-RU" sz="1600" dirty="0" err="1"/>
              <a:t>ОЦЧС</a:t>
            </a:r>
            <a:r>
              <a:rPr lang="ru-RU" sz="1600" dirty="0"/>
              <a:t> и/или создание дополнительных полевых подразделений </a:t>
            </a:r>
            <a:r>
              <a:rPr lang="ru-RU" sz="1600" dirty="0" err="1"/>
              <a:t>ОЦЧС</a:t>
            </a:r>
            <a:r>
              <a:rPr lang="ru-RU" sz="1600" dirty="0"/>
              <a:t> для координации усилий; 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развертывание специализированных ресурсов и подразделений для управления реагированием на ЧС;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трансграничное и региональное сотрудничество;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массовая фармацевтическая профилактика или вакцинация по мере целесообразности и доступности.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400" dirty="0"/>
          </a:p>
          <a:p>
            <a:pPr lvl="1">
              <a:buClr>
                <a:srgbClr val="006A71"/>
              </a:buClr>
            </a:pPr>
            <a:endParaRPr lang="en-US" sz="1600" dirty="0"/>
          </a:p>
          <a:p>
            <a:pPr lvl="1">
              <a:buClr>
                <a:srgbClr val="006A71"/>
              </a:buClr>
            </a:pPr>
            <a:endParaRPr lang="en-US" sz="1600" dirty="0"/>
          </a:p>
          <a:p>
            <a:pPr lvl="1">
              <a:buClr>
                <a:srgbClr val="006A7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1325" y="83815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 err="1"/>
              <a:t>FEMA</a:t>
            </a:r>
            <a:r>
              <a:rPr lang="ru-RU" sz="1600" dirty="0"/>
              <a:t> </a:t>
            </a:r>
            <a:r>
              <a:rPr lang="ru-RU" sz="1600" dirty="0" err="1"/>
              <a:t>Emergency</a:t>
            </a:r>
            <a:r>
              <a:rPr lang="ru-RU" sz="1600" dirty="0"/>
              <a:t> Management Institute (25 июня 2018 г.) </a:t>
            </a:r>
            <a:r>
              <a:rPr lang="ru-RU" sz="1600" i="1" dirty="0" err="1"/>
              <a:t>IS-700.B</a:t>
            </a:r>
            <a:r>
              <a:rPr lang="ru-RU" sz="1600" i="1" dirty="0"/>
              <a:t>: Введение в Национальную систему управления инцидентами.</a:t>
            </a:r>
            <a:r>
              <a:rPr lang="ru-RU" sz="1600" dirty="0"/>
              <a:t> </a:t>
            </a:r>
            <a:r>
              <a:rPr lang="ru-RU" sz="1600" i="1" dirty="0">
                <a:hlinkClick r:id="rId3"/>
              </a:rPr>
              <a:t>https://training.fema.gov/is/courseoverview.aspx?code=IS-700.b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ВОЗ (2018 г.) </a:t>
            </a:r>
            <a:r>
              <a:rPr lang="ru-RU" sz="1600" i="1" dirty="0"/>
              <a:t>Руководство по разработке оперативным центром по чрезвычайным ситуациям в области общественного здравоохранения. </a:t>
            </a:r>
            <a:r>
              <a:rPr lang="ru-RU" sz="1600" dirty="0">
                <a:hlinkClick r:id="rId4"/>
              </a:rPr>
              <a:t>https://apps.who.int/iris/bitstream/handle/10665/277191/9789241515122-eng.pdf?sequence=1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ВОЗ (2015 г.) </a:t>
            </a:r>
            <a:r>
              <a:rPr lang="ru-RU" sz="1600" i="1" dirty="0"/>
              <a:t>Схема оперативного центра по чрезвычайным ситуациям в области общественного здравоохранения</a:t>
            </a:r>
            <a:r>
              <a:rPr lang="ru-RU" sz="1600" dirty="0"/>
              <a:t>. </a:t>
            </a:r>
            <a:r>
              <a:rPr lang="ru-RU" sz="1600" dirty="0">
                <a:hlinkClick r:id="rId5"/>
              </a:rPr>
              <a:t>https://www.who.int/publications/i/item/framework-for-a-public-health-emergency-operations-centre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Все фотографии взяты из библиотеки изображений Центра по контролю за заболеваниями (по состоянию на май 2020 г.): </a:t>
            </a:r>
            <a:r>
              <a:rPr lang="ru-RU" sz="1600" dirty="0">
                <a:hlinkClick r:id="rId6"/>
              </a:rPr>
              <a:t>https://phil.cdc.gov/</a:t>
            </a:r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Активация ОЦЧС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Активация </a:t>
            </a:r>
            <a:r>
              <a:rPr lang="ru-RU" sz="1800" dirty="0" err="1"/>
              <a:t>ОЦЧС</a:t>
            </a:r>
            <a:r>
              <a:rPr lang="ru-RU" sz="1800" dirty="0"/>
              <a:t> помогает подготавливать, координировать и проводить мероприятия по реагированию на ЧС в области общественного здравоохранения. </a:t>
            </a:r>
          </a:p>
          <a:p>
            <a:pPr>
              <a:buClr>
                <a:srgbClr val="006A71"/>
              </a:buClr>
            </a:pPr>
            <a:r>
              <a:rPr lang="ru-RU" sz="1800" dirty="0" err="1"/>
              <a:t>ОЦЧС</a:t>
            </a:r>
            <a:r>
              <a:rPr lang="ru-RU" sz="1800" dirty="0"/>
              <a:t> активируется в зависимости от потребностей сферы здравоохранения в чрезвычайной ситуации.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Действия </a:t>
            </a:r>
            <a:r>
              <a:rPr lang="ru-RU" sz="1800" dirty="0" err="1"/>
              <a:t>ОЦЧС</a:t>
            </a:r>
            <a:r>
              <a:rPr lang="ru-RU" sz="1800" dirty="0"/>
              <a:t> будут зависеть от режима и уровня активации, а также от типа угрозы или чрезвычайной ситуации.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Дополнительные сведения о процессе активации </a:t>
            </a:r>
            <a:r>
              <a:rPr lang="ru-RU" sz="1800" dirty="0" err="1"/>
              <a:t>ОЦЧС</a:t>
            </a:r>
            <a:r>
              <a:rPr lang="ru-RU" sz="1800" dirty="0"/>
              <a:t> представлены в разделе «Как активируется </a:t>
            </a:r>
            <a:r>
              <a:rPr lang="ru-RU" sz="1800" dirty="0" err="1"/>
              <a:t>ОЦЧС</a:t>
            </a:r>
            <a:r>
              <a:rPr lang="ru-RU" sz="1800" dirty="0"/>
              <a:t>». </a:t>
            </a:r>
          </a:p>
          <a:p>
            <a:pPr marL="0" indent="0">
              <a:buClr>
                <a:srgbClr val="006A71"/>
              </a:buClr>
              <a:buNone/>
            </a:pPr>
            <a:r>
              <a:rPr lang="ru-RU" sz="1800" dirty="0"/>
              <a:t> </a:t>
            </a:r>
          </a:p>
          <a:p>
            <a:pPr marL="0" indent="0">
              <a:buClr>
                <a:srgbClr val="006A71"/>
              </a:buClr>
              <a:buNone/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647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Деятельность ОЦЧС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Работа </a:t>
            </a:r>
            <a:r>
              <a:rPr lang="ru-RU" sz="1800" dirty="0" err="1"/>
              <a:t>ОЦЧС</a:t>
            </a:r>
            <a:r>
              <a:rPr lang="ru-RU" sz="1800" dirty="0"/>
              <a:t> зависит от текущего состояния чрезвычайной ситуации в области общественного здравоохранения.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Оценка угрозы применительно к режиму </a:t>
            </a:r>
            <a:r>
              <a:rPr lang="ru-RU" sz="1800" dirty="0" err="1"/>
              <a:t>ОЦЧС</a:t>
            </a:r>
            <a:r>
              <a:rPr lang="ru-RU" sz="1800" dirty="0"/>
              <a:t> помогает определить структуру уровней, необходимую для урегулирования чрезвычайной ситуации.</a:t>
            </a:r>
          </a:p>
          <a:p>
            <a:pPr marL="0" indent="0">
              <a:buClr>
                <a:srgbClr val="006A71"/>
              </a:buClr>
              <a:buNone/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  <p:pic>
        <p:nvPicPr>
          <p:cNvPr id="8" name="Picture 7" descr="A person sitting at a desk&#10;&#10;Description automatically generated">
            <a:extLst>
              <a:ext uri="{FF2B5EF4-FFF2-40B4-BE49-F238E27FC236}">
                <a16:creationId xmlns:a16="http://schemas.microsoft.com/office/drawing/2014/main" id="{0A8D1FA0-6389-814F-95E2-535A0A2C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69" y="2688258"/>
            <a:ext cx="3554812" cy="23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Режимы и уровни работы ОЦЧС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Режимы и уровни работы </a:t>
            </a:r>
            <a:r>
              <a:rPr lang="ru-RU" sz="1800" dirty="0" err="1"/>
              <a:t>ОЦЧС</a:t>
            </a:r>
            <a:r>
              <a:rPr lang="ru-RU" sz="1800" dirty="0"/>
              <a:t> определяют действия, которые необходимо предпринять в связи с угрозой здоровью населения (такой, как COVID-19).</a:t>
            </a:r>
          </a:p>
          <a:p>
            <a:pPr marL="0" indent="0">
              <a:buClr>
                <a:srgbClr val="006A71"/>
              </a:buClr>
              <a:buNone/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8B85F-7FD8-A043-A358-BF801CC6F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18925" r="12604" b="16106"/>
          <a:stretch/>
        </p:blipFill>
        <p:spPr>
          <a:xfrm>
            <a:off x="2300644" y="1929161"/>
            <a:ext cx="4542712" cy="24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2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Сохранение здоровья персонала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82069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400" dirty="0"/>
              <a:t>Для эффективной работы </a:t>
            </a:r>
            <a:r>
              <a:rPr lang="ru-RU" sz="1400" dirty="0" err="1"/>
              <a:t>ОЦЧС</a:t>
            </a:r>
            <a:r>
              <a:rPr lang="ru-RU" sz="1400" dirty="0"/>
              <a:t> важно, чтобы его персонал оставался здоровым.</a:t>
            </a:r>
          </a:p>
          <a:p>
            <a:pPr>
              <a:buClr>
                <a:srgbClr val="006A71"/>
              </a:buClr>
            </a:pPr>
            <a:r>
              <a:rPr lang="ru-RU" sz="1400" dirty="0"/>
              <a:t>При любом режиме работы </a:t>
            </a:r>
            <a:r>
              <a:rPr lang="ru-RU" sz="1400" dirty="0" err="1"/>
              <a:t>ОЦЧС</a:t>
            </a:r>
            <a:r>
              <a:rPr lang="ru-RU" sz="1400" dirty="0"/>
              <a:t> могут быть приняты меры против распространения COVID-19 и других болезней. В зависимости от местных рекомендаций по охране здоровья центры могут: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ограничить численность персонала на работе (некоторые сотрудники центров работают из дома);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требовать соблюдения дистанции;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проверять входящих на наличие симптомов </a:t>
            </a:r>
            <a:br>
              <a:rPr lang="ru-RU" sz="1400" dirty="0"/>
            </a:br>
            <a:r>
              <a:rPr lang="ru-RU" sz="1400" dirty="0"/>
              <a:t>(например, измеряя температуру или используя </a:t>
            </a:r>
            <a:br>
              <a:rPr lang="ru-RU" sz="1400" dirty="0"/>
            </a:br>
            <a:r>
              <a:rPr lang="ru-RU" sz="1400" dirty="0"/>
              <a:t>контрольные списки);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требовать, чтобы больные сотрудники </a:t>
            </a:r>
            <a:br>
              <a:rPr lang="ru-RU" sz="1400" dirty="0"/>
            </a:br>
            <a:r>
              <a:rPr lang="ru-RU" sz="1400" dirty="0"/>
              <a:t>оставались дома;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требовать использования масок </a:t>
            </a:r>
            <a:br>
              <a:rPr lang="ru-RU" sz="1400" dirty="0"/>
            </a:br>
            <a:r>
              <a:rPr lang="ru-RU" sz="1400" dirty="0"/>
              <a:t>и других средств защиты лица;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проводить частую уборку рабочих мест.</a:t>
            </a:r>
          </a:p>
          <a:p>
            <a:pPr lvl="1">
              <a:buClr>
                <a:srgbClr val="006A71"/>
              </a:buClr>
            </a:pPr>
            <a:endParaRPr lang="en-US" sz="140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400" dirty="0"/>
          </a:p>
          <a:p>
            <a:pPr lvl="1">
              <a:buClr>
                <a:srgbClr val="006A71"/>
              </a:buClr>
            </a:pPr>
            <a:endParaRPr lang="en-US" sz="1400" dirty="0"/>
          </a:p>
          <a:p>
            <a:pPr lvl="1">
              <a:buClr>
                <a:srgbClr val="006A71"/>
              </a:buClr>
            </a:pPr>
            <a:endParaRPr lang="en-US" sz="1400" dirty="0"/>
          </a:p>
          <a:p>
            <a:pPr lvl="1">
              <a:buClr>
                <a:srgbClr val="006A71"/>
              </a:buClr>
            </a:pPr>
            <a:endParaRPr lang="en-US" sz="1400" dirty="0"/>
          </a:p>
        </p:txBody>
      </p:sp>
      <p:pic>
        <p:nvPicPr>
          <p:cNvPr id="4" name="Picture 3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2BB0453-CA76-C644-9BEB-F2C08D33C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5" y="2408651"/>
            <a:ext cx="2876316" cy="1917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44E66-BF05-404A-BAC0-B77796E3A943}"/>
              </a:ext>
            </a:extLst>
          </p:cNvPr>
          <p:cNvSpPr txBox="1"/>
          <p:nvPr/>
        </p:nvSpPr>
        <p:spPr>
          <a:xfrm>
            <a:off x="5422490" y="4394812"/>
            <a:ext cx="3283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Фото: Джон Рорер/ВВС Национальной гвардии США</a:t>
            </a:r>
            <a:r>
              <a:rPr lang="ru-RU" sz="110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 апреля 2020 г. Денверский ОЦЧС, штат Колорадо, США.</a:t>
            </a:r>
          </a:p>
        </p:txBody>
      </p:sp>
    </p:spTree>
    <p:extLst>
      <p:ext uri="{BB962C8B-B14F-4D97-AF65-F5344CB8AC3E}">
        <p14:creationId xmlns:p14="http://schemas.microsoft.com/office/powerpoint/2010/main" val="2682366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Режимы работы ОЦЧС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>
                <a:solidFill>
                  <a:schemeClr val="bg2"/>
                </a:solidFill>
              </a:rPr>
              <a:t>Режим оповещения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>
                <a:solidFill>
                  <a:schemeClr val="bg2"/>
                </a:solidFill>
              </a:rPr>
              <a:t>Режим наблюдения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        Режим реагирования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оповещения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наблюдения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После создания </a:t>
            </a:r>
            <a:r>
              <a:rPr lang="ru-RU" sz="1800" dirty="0" err="1"/>
              <a:t>ОЦЧС</a:t>
            </a:r>
            <a:r>
              <a:rPr lang="ru-RU" sz="1800" dirty="0"/>
              <a:t> в нем вводится режим активации или рабочий режим в зависимости от потребностей сферы здравоохранения в чрезвычайной ситуации.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2FC9A-5850-6A45-8BC9-C69EC7D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Режимы работы ОЦЧС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наблюдения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012571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Комплексная программа управления в чрезвычайных ситуациях предполагает постоянный мониторинг потенциальных опасностей и угроз для здоровья населения.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Если мониторинг ведется через </a:t>
            </a:r>
            <a:r>
              <a:rPr lang="ru-RU" sz="1800" dirty="0" err="1"/>
              <a:t>ОЦЧС</a:t>
            </a:r>
            <a:r>
              <a:rPr lang="ru-RU" sz="1800" dirty="0"/>
              <a:t>, режим наблюдения согласовывается с повседневными штатными работами.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r>
              <a:rPr lang="ru-RU" sz="1800" dirty="0"/>
              <a:t>Мониторинг также может осуществляться с помощью обычных муниципальных систем видеонаблюдения.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3162427" y="2548954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наблюдения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9" ma:contentTypeDescription="Create a new document." ma:contentTypeScope="" ma:versionID="0a0c5dcb93ec546cb01c133f618cb45b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9adb54431f74084fbff2d7affc8261f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  <xsd:element name="PublishingStartDate" ma:index="2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dexed="true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2F7F637-52FE-4BCF-88BE-EE6CC4282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EED69-1140-472C-A4CE-95899EB62831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2ff0146-47b4-4d51-8c1c-03266fcd63a2"/>
    <ds:schemaRef ds:uri="cd03f174-a395-49eb-8ee9-8d943e22f40d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1615</Words>
  <Application>Microsoft Office PowerPoint</Application>
  <PresentationFormat>On-screen Show (16:9)</PresentationFormat>
  <Paragraphs>208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Myriad Web Pro</vt:lpstr>
      <vt:lpstr>Wingdings</vt:lpstr>
      <vt:lpstr>Arial</vt:lpstr>
      <vt:lpstr>Courier New</vt:lpstr>
      <vt:lpstr>Master</vt:lpstr>
      <vt:lpstr>Управление оперативным центром по чрезвычайным ситуациям: рекомендации в отношении COVID-19</vt:lpstr>
      <vt:lpstr>Цели</vt:lpstr>
      <vt:lpstr>Активация ОЦЧС</vt:lpstr>
      <vt:lpstr>Деятельность ОЦЧС</vt:lpstr>
      <vt:lpstr>Режимы и уровни работы ОЦЧС</vt:lpstr>
      <vt:lpstr>Сохранение здоровья персонала</vt:lpstr>
      <vt:lpstr>Режимы работы ОЦЧС</vt:lpstr>
      <vt:lpstr>Режимы работы ОЦЧС</vt:lpstr>
      <vt:lpstr>Режим наблюдения</vt:lpstr>
      <vt:lpstr>Режим наблюдения и группа наблюдения</vt:lpstr>
      <vt:lpstr>Режим наблюдения и группа наблюдения</vt:lpstr>
      <vt:lpstr>Действия в режиме наблюдения</vt:lpstr>
      <vt:lpstr>Режим оповещения</vt:lpstr>
      <vt:lpstr>Режим оповещения</vt:lpstr>
      <vt:lpstr>Режим реагирования</vt:lpstr>
      <vt:lpstr>Режим реагирования</vt:lpstr>
      <vt:lpstr>Режим реагирования (продолжение) </vt:lpstr>
      <vt:lpstr>Режим реагирования</vt:lpstr>
      <vt:lpstr>Режим реагирования — управленческий персонал</vt:lpstr>
      <vt:lpstr>Режим реагирования — отдел планирования</vt:lpstr>
      <vt:lpstr>Режим реагирования — операционный отдел</vt:lpstr>
      <vt:lpstr>Режим реагирования — отдел логистики</vt:lpstr>
      <vt:lpstr>Режим реагирования — отдел финансирования и администрирования</vt:lpstr>
      <vt:lpstr>Уровни реагирования ОЦЧС</vt:lpstr>
      <vt:lpstr>Уровни реагирования ОЦЧС</vt:lpstr>
      <vt:lpstr>Уровни реагирования ОЦЧС — уровень III</vt:lpstr>
      <vt:lpstr>Уровни реагирования ОЦЧС — уровень II</vt:lpstr>
      <vt:lpstr>Уровни реагирования ОЦЧС — уровень I</vt:lpstr>
      <vt:lpstr>Ссылки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User User</cp:lastModifiedBy>
  <cp:revision>467</cp:revision>
  <dcterms:created xsi:type="dcterms:W3CDTF">2011-03-17T17:43:16Z</dcterms:created>
  <dcterms:modified xsi:type="dcterms:W3CDTF">2021-12-21T09:43:15Z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