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08" r:id="rId4"/>
  </p:sldMasterIdLst>
  <p:notesMasterIdLst>
    <p:notesMasterId r:id="rId31"/>
  </p:notesMasterIdLst>
  <p:sldIdLst>
    <p:sldId id="257" r:id="rId5"/>
    <p:sldId id="298" r:id="rId6"/>
    <p:sldId id="258" r:id="rId7"/>
    <p:sldId id="280" r:id="rId8"/>
    <p:sldId id="281" r:id="rId9"/>
    <p:sldId id="283" r:id="rId10"/>
    <p:sldId id="284" r:id="rId11"/>
    <p:sldId id="285" r:id="rId12"/>
    <p:sldId id="295" r:id="rId13"/>
    <p:sldId id="296" r:id="rId14"/>
    <p:sldId id="297" r:id="rId15"/>
    <p:sldId id="287" r:id="rId16"/>
    <p:sldId id="288" r:id="rId17"/>
    <p:sldId id="302" r:id="rId18"/>
    <p:sldId id="290" r:id="rId19"/>
    <p:sldId id="259" r:id="rId20"/>
    <p:sldId id="289" r:id="rId21"/>
    <p:sldId id="303" r:id="rId22"/>
    <p:sldId id="282" r:id="rId23"/>
    <p:sldId id="286" r:id="rId24"/>
    <p:sldId id="292" r:id="rId25"/>
    <p:sldId id="291" r:id="rId26"/>
    <p:sldId id="293" r:id="rId27"/>
    <p:sldId id="294" r:id="rId28"/>
    <p:sldId id="300" r:id="rId29"/>
    <p:sldId id="276" r:id="rId30"/>
  </p:sldIdLst>
  <p:sldSz cx="9144000" cy="5143500" type="screen16x9"/>
  <p:notesSz cx="7315200" cy="96012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Myriad Web Pro" panose="020B0503030403020204" pitchFamily="34" charset="77"/>
      <p:regular r:id="rId36"/>
      <p:bold r:id="rId37"/>
      <p:italic r:id="rId38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ire Standley" initials="CS" lastIdx="8" clrIdx="0">
    <p:extLst>
      <p:ext uri="{19B8F6BF-5375-455C-9EA6-DF929625EA0E}">
        <p15:presenceInfo xmlns:p15="http://schemas.microsoft.com/office/powerpoint/2012/main" userId="d824ce3e42cc2a6c" providerId="Windows Live"/>
      </p:ext>
    </p:extLst>
  </p:cmAuthor>
  <p:cmAuthor id="2" name="Bilukha, Oleg (CDC/DDPHSIS/CGH/DGHP)" initials="BO(" lastIdx="4" clrIdx="1">
    <p:extLst>
      <p:ext uri="{19B8F6BF-5375-455C-9EA6-DF929625EA0E}">
        <p15:presenceInfo xmlns:p15="http://schemas.microsoft.com/office/powerpoint/2012/main" userId="S::OBB0-SU@cdc.gov::bfffa739-c4d3-47df-8e1c-5b39b98f2009" providerId="AD"/>
      </p:ext>
    </p:extLst>
  </p:cmAuthor>
  <p:cmAuthor id="3" name="Mafundikwa, Eunice (CDC/OCOO/OCIO)" initials="ME(" lastIdx="2" clrIdx="2">
    <p:extLst>
      <p:ext uri="{19B8F6BF-5375-455C-9EA6-DF929625EA0E}">
        <p15:presenceInfo xmlns:p15="http://schemas.microsoft.com/office/powerpoint/2012/main" userId="S::hen7@cdc.gov::07d4b77c-f967-49e3-803b-f0a25687ae27" providerId="AD"/>
      </p:ext>
    </p:extLst>
  </p:cmAuthor>
  <p:cmAuthor id="4" name="Johnson, Valerie (CDC/DDID/NCEZID/OD)" initials="JV(" lastIdx="9" clrIdx="3">
    <p:extLst>
      <p:ext uri="{19B8F6BF-5375-455C-9EA6-DF929625EA0E}">
        <p15:presenceInfo xmlns:p15="http://schemas.microsoft.com/office/powerpoint/2012/main" userId="S::vxj1@cdc.gov::dca7b519-9f5c-4daf-83ff-177d475a60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2D"/>
    <a:srgbClr val="006A71"/>
    <a:srgbClr val="55BF8B"/>
    <a:srgbClr val="F0A82C"/>
    <a:srgbClr val="292B6E"/>
    <a:srgbClr val="FFFFFF"/>
    <a:srgbClr val="B01519"/>
    <a:srgbClr val="2D2C2C"/>
    <a:srgbClr val="FBAB1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60" autoAdjust="0"/>
    <p:restoredTop sz="95820" autoAdjust="0"/>
  </p:normalViewPr>
  <p:slideViewPr>
    <p:cSldViewPr snapToGrid="0">
      <p:cViewPr varScale="1">
        <p:scale>
          <a:sx n="142" d="100"/>
          <a:sy n="142" d="100"/>
        </p:scale>
        <p:origin x="25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9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4F3FA8-6D42-4CA4-8BC6-0DD841B8120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6422CC-8D0E-4E0F-9DAE-592D21BC1488}" type="pres">
      <dgm:prSet presAssocID="{CD4F3FA8-6D42-4CA4-8BC6-0DD841B81205}" presName="Name0" presStyleCnt="0">
        <dgm:presLayoutVars>
          <dgm:dir/>
          <dgm:resizeHandles val="exact"/>
        </dgm:presLayoutVars>
      </dgm:prSet>
      <dgm:spPr/>
    </dgm:pt>
  </dgm:ptLst>
  <dgm:cxnLst>
    <dgm:cxn modelId="{6D906671-28B7-4A82-B0AC-01AA9A355938}" type="presOf" srcId="{CD4F3FA8-6D42-4CA4-8BC6-0DD841B81205}" destId="{1D6422CC-8D0E-4E0F-9DAE-592D21BC148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4F3FA8-6D42-4CA4-8BC6-0DD841B8120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6422CC-8D0E-4E0F-9DAE-592D21BC1488}" type="pres">
      <dgm:prSet presAssocID="{CD4F3FA8-6D42-4CA4-8BC6-0DD841B81205}" presName="Name0" presStyleCnt="0">
        <dgm:presLayoutVars>
          <dgm:dir/>
          <dgm:resizeHandles val="exact"/>
        </dgm:presLayoutVars>
      </dgm:prSet>
      <dgm:spPr/>
    </dgm:pt>
  </dgm:ptLst>
  <dgm:cxnLst>
    <dgm:cxn modelId="{6D906671-28B7-4A82-B0AC-01AA9A355938}" type="presOf" srcId="{CD4F3FA8-6D42-4CA4-8BC6-0DD841B81205}" destId="{1D6422CC-8D0E-4E0F-9DAE-592D21BC148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3C03299-4BB1-4AD2-828F-715F084383AD}" type="datetimeFigureOut">
              <a:rPr lang="en-US"/>
              <a:pPr>
                <a:defRPr/>
              </a:pPr>
              <a:t>8/7/21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B38CAEC-4554-485B-9189-C45C7447A4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83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milms.fema.gov/IS0700b/curriculum/1.htm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milms.fema.gov/IS0700b/curriculum/1.html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pps.who.int/iris/bitstream/handle/10665/277191/9789241515122-eng.pdf?sequence=1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milms.fema.gov/IS0700b/curriculum/1.html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pps.who.int/iris/bitstream/handle/10665/277191/9789241515122-eng.pdf?sequence=1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milms.fema.gov/IS0700b/curriculum/1.html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pps.who.int/iris/bitstream/handle/10665/277191/9789241515122-eng.pdf?sequence=1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F084AA2-EDF3-41B6-9BD5-4D1331E35CE7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12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90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74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5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71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84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50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38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Instituto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Manejo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Emergencias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FEMA (25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2018)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IS-700.B: An Introduction to the National Incident Management System </a:t>
            </a:r>
            <a:r>
              <a:rPr lang="es-MX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(Presentación al Sistema nacional de manejo de incidentes)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Tomado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dirty="0">
                <a:hlinkClick r:id="rId3"/>
              </a:rPr>
              <a:t>https://emilms.fema.gov/IS0700b/curriculum/1.html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330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chemeClr val="bg1"/>
              </a:buCl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94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Instituto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Manejo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Emergencias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FEMA (25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2018)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IS-700.B: An Introduction to the National Incident Management System </a:t>
            </a:r>
            <a:r>
              <a:rPr lang="es-MX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(Presentación al Sistema nacional de manejo de incidentes)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Tomado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dirty="0">
                <a:hlinkClick r:id="rId3"/>
              </a:rPr>
              <a:t>https://emilms.fema.gov/IS0700b/curriculum/1.html</a:t>
            </a:r>
            <a:endParaRPr lang="en-US" dirty="0"/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 Health Organization (2018)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Handbook for Developing a Public Health Emergency Operations Centre (</a:t>
            </a:r>
            <a:r>
              <a:rPr lang="es-MX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Manual para desarrollar un Centro de operaciones de emergencia para salud pública de la OMS, 2018)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Tomado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dirty="0">
                <a:hlinkClick r:id="rId4"/>
              </a:rPr>
              <a:t>https://apps.who.int/iris/bitstream/handle/10665/277191/9789241515122-eng.pdf?sequence=1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871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es-MX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enfoque de esta</a:t>
            </a:r>
            <a:r>
              <a:rPr lang="es-MX" sz="120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presentación está en activar el Centro de operaciones de emergencia</a:t>
            </a:r>
            <a:r>
              <a:rPr lang="es-MX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durante la respuesta ante el COVID-19,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es-MX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 objetivos de esta presentación son: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es-MX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  <a:r>
              <a:rPr lang="es-MX" noProof="0" dirty="0"/>
              <a:t>Debatir sobre el proceso de activación del Centro de operaciones de emergencia (EOC, por sus siglas en inglés) durante la respuesta al COVID-19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es-MX" noProof="0" dirty="0"/>
              <a:t>--Describir la función del equipo de evaluación preliminar (PAT, por sus siglas en inglés)</a:t>
            </a:r>
          </a:p>
          <a:p>
            <a:pPr>
              <a:buClr>
                <a:srgbClr val="006A71"/>
              </a:buClr>
            </a:pPr>
            <a:r>
              <a:rPr lang="es-MX" noProof="0" dirty="0"/>
              <a:t>--Explicar los modos de activación del EOC</a:t>
            </a:r>
          </a:p>
          <a:p>
            <a:pPr>
              <a:buClr>
                <a:srgbClr val="006A71"/>
              </a:buClr>
            </a:pPr>
            <a:r>
              <a:rPr lang="es-MX" noProof="0" dirty="0"/>
              <a:t>--Definir los niveles de activación del EOC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>
              <a:spcBef>
                <a:spcPts val="0"/>
              </a:spcBef>
              <a:spcAft>
                <a:spcPts val="2400"/>
              </a:spcAft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79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Instituto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Manejo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Emergencias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FEMA (25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2018)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IS-700.B: An Introduction to the National Incident Management System </a:t>
            </a:r>
            <a:r>
              <a:rPr lang="es-MX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(Presentación al Sistema nacional de manejo de incidentes)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Tomado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dirty="0">
                <a:hlinkClick r:id="rId3"/>
              </a:rPr>
              <a:t>https://emilms.fema.gov/IS0700b/curriculum/1.html</a:t>
            </a:r>
            <a:endParaRPr lang="en-US" dirty="0"/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 Health Organization (2018)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Handbook for Developing a Public Health Emergency Operations Centre (</a:t>
            </a:r>
            <a:r>
              <a:rPr lang="es-MX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Manual para desarrollar un Centro de operaciones de emergencia para salud pública de la OMS, 2018)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Tomado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dirty="0">
                <a:hlinkClick r:id="rId4"/>
              </a:rPr>
              <a:t>https://apps.who.int/iris/bitstream/handle/10665/277191/9789241515122-eng.pdf?sequence=1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917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Instituto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Manejo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Emergencias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FEMA (25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2018)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IS-700.B: An Introduction to the National Incident Management System </a:t>
            </a:r>
            <a:r>
              <a:rPr lang="es-MX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(Presentación al Sistema nacional de manejo de incidentes)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Tomado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dirty="0">
                <a:hlinkClick r:id="rId3"/>
              </a:rPr>
              <a:t>https://emilms.fema.gov/IS0700b/curriculum/1.html</a:t>
            </a:r>
            <a:endParaRPr lang="en-US" dirty="0"/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 Health Organization (2018)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Handbook for Developing a Public Health Emergency Operations Centre (</a:t>
            </a:r>
            <a:r>
              <a:rPr lang="es-MX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Manual para desarrollar un Centro de operaciones de emergencia para salud pública de la OMS, 2018)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Tomado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dirty="0">
                <a:hlinkClick r:id="rId4"/>
              </a:rPr>
              <a:t>https://apps.who.int/iris/bitstream/handle/10665/277191/9789241515122-eng.pdf?sequence=1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7569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367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2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577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4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50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05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47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189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buFontTx/>
              <a:buChar char="-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609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10.jpeg"/><Relationship Id="rId7" Type="http://schemas.microsoft.com/office/2007/relationships/hdphoto" Target="../media/hdphoto2.wdp"/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10.jpeg"/><Relationship Id="rId7" Type="http://schemas.microsoft.com/office/2007/relationships/hdphoto" Target="../media/hdphoto2.wdp"/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5F35E44-72CB-4AFA-8DA6-C89EBC957A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5" r="19754"/>
          <a:stretch/>
        </p:blipFill>
        <p:spPr>
          <a:xfrm>
            <a:off x="5210658" y="966372"/>
            <a:ext cx="3684774" cy="347584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2B0A619-F6AA-4053-9D4A-55C4BC7B0046}"/>
              </a:ext>
            </a:extLst>
          </p:cNvPr>
          <p:cNvSpPr/>
          <p:nvPr userDrawn="1"/>
        </p:nvSpPr>
        <p:spPr>
          <a:xfrm>
            <a:off x="314325" y="0"/>
            <a:ext cx="8829676" cy="895570"/>
          </a:xfrm>
          <a:prstGeom prst="rect">
            <a:avLst/>
          </a:prstGeom>
          <a:gradFill flip="none" rotWithShape="1">
            <a:gsLst>
              <a:gs pos="0">
                <a:srgbClr val="55BF8B"/>
              </a:gs>
              <a:gs pos="96000">
                <a:srgbClr val="145E7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>
          <a:xfrm>
            <a:off x="522515" y="9097"/>
            <a:ext cx="8621486" cy="8668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3000"/>
              </a:lnSpc>
              <a:defRPr sz="28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ubtitle 2"/>
          <p:cNvSpPr>
            <a:spLocks noGrp="1"/>
          </p:cNvSpPr>
          <p:nvPr userDrawn="1">
            <p:ph type="subTitle" idx="1"/>
          </p:nvPr>
        </p:nvSpPr>
        <p:spPr>
          <a:xfrm>
            <a:off x="522515" y="1026256"/>
            <a:ext cx="7617144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rgbClr val="2D2D2D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/>
          </p:nvPr>
        </p:nvSpPr>
        <p:spPr>
          <a:xfrm>
            <a:off x="462555" y="1890634"/>
            <a:ext cx="7617144" cy="7794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 baseline="0">
                <a:solidFill>
                  <a:srgbClr val="2D2D2D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EDCE1-A912-48DB-9E58-051F8752A375}"/>
              </a:ext>
            </a:extLst>
          </p:cNvPr>
          <p:cNvSpPr txBox="1"/>
          <p:nvPr userDrawn="1"/>
        </p:nvSpPr>
        <p:spPr>
          <a:xfrm>
            <a:off x="4962089" y="4510542"/>
            <a:ext cx="4181912" cy="400110"/>
          </a:xfrm>
          <a:prstGeom prst="rect">
            <a:avLst/>
          </a:prstGeom>
          <a:solidFill>
            <a:srgbClr val="FBAB18"/>
          </a:solidFill>
        </p:spPr>
        <p:txBody>
          <a:bodyPr wrap="square" rtlCol="0">
            <a:spAutoFit/>
          </a:bodyPr>
          <a:lstStyle/>
          <a:p>
            <a:pPr marL="28575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cdc.gov/coronavirus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00023D-2373-43F5-A4AA-FD7F91255A55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5925BE-9EF0-43F9-9D78-64BD587500CA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245E9D-1A1B-4F74-AD8C-354693087FC0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6C5544EE-0D49-7240-86B7-25B9BB371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65" y="3841750"/>
            <a:ext cx="869535" cy="628650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E7A0BDD-49DE-2B4F-A26B-A161BD6AD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97445" y="3752495"/>
            <a:ext cx="2202419" cy="779487"/>
          </a:xfrm>
          <a:prstGeom prst="roundRect">
            <a:avLst>
              <a:gd name="adj" fmla="val 20191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7C44E0B-2E84-BD4C-9D5D-24D67330509B}"/>
              </a:ext>
            </a:extLst>
          </p:cNvPr>
          <p:cNvSpPr/>
          <p:nvPr userDrawn="1"/>
        </p:nvSpPr>
        <p:spPr>
          <a:xfrm>
            <a:off x="495300" y="4702175"/>
            <a:ext cx="4457700" cy="35285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ES" sz="8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La marca “CDC” pertenece al Departamento de Salud y Servicios Humanos de EE. UU y se usa con permiso.</a:t>
            </a:r>
            <a:endParaRPr lang="es-E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ES" sz="8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El uso de este logo no implica la aprobación por parte de HHS o CDC de ningún producto, servicio o empresa en particular.</a:t>
            </a:r>
            <a:endParaRPr lang="es-E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813044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0"/>
          <a:stretch/>
        </p:blipFill>
        <p:spPr>
          <a:xfrm>
            <a:off x="1956" y="4251554"/>
            <a:ext cx="9144000" cy="88316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For more information, contact CDC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1-800-CDC-INFO (232-4636)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TTY:  1-888-232-6348    www.cdc.gov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Los resultados y conclusiones de este informe corresponden a sus autores y no necesariamente representan la postura oficial de los Centros de Control y Prevención de Enfermedades.</a:t>
            </a:r>
            <a:endParaRPr lang="en-US" sz="1200" dirty="0">
              <a:solidFill>
                <a:srgbClr val="2D2D2D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3" descr="Logos of the U.S. Department of Health and Human Services and the Centers for Disease Control and Prevention." title="Logo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6855"/>
            <a:ext cx="9144000" cy="887868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6" name="bk object 25"/>
            <p:cNvSpPr/>
            <p:nvPr userDrawn="1"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bk object 26"/>
            <p:cNvSpPr/>
            <p:nvPr userDrawn="1"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bk object 27"/>
            <p:cNvSpPr/>
            <p:nvPr userDrawn="1"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bk object 28"/>
            <p:cNvSpPr/>
            <p:nvPr userDrawn="1"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bk object 29"/>
            <p:cNvSpPr/>
            <p:nvPr userDrawn="1"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bk object 30"/>
            <p:cNvSpPr/>
            <p:nvPr userDrawn="1"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bk object 31"/>
            <p:cNvSpPr/>
            <p:nvPr userDrawn="1"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bk object 32"/>
            <p:cNvSpPr/>
            <p:nvPr userDrawn="1"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52A43ECC-BBFF-4967-9F45-5667FFC0EE1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543820"/>
          </a:xfrm>
          <a:prstGeom prst="rect">
            <a:avLst/>
          </a:prstGeom>
        </p:spPr>
      </p:pic>
      <p:pic>
        <p:nvPicPr>
          <p:cNvPr id="21" name="Picture 20" descr="A picture containing food&#10;&#10;Description automatically generated">
            <a:extLst>
              <a:ext uri="{FF2B5EF4-FFF2-40B4-BE49-F238E27FC236}">
                <a16:creationId xmlns:a16="http://schemas.microsoft.com/office/drawing/2014/main" id="{11B32B67-15F6-6A4D-8AB1-305603F6D6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3" b="19294"/>
          <a:stretch/>
        </p:blipFill>
        <p:spPr>
          <a:xfrm>
            <a:off x="6066692" y="4354414"/>
            <a:ext cx="842588" cy="5108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E67AE58-792F-DD47-BD3F-8076096C176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31" y="4866336"/>
            <a:ext cx="875574" cy="121925"/>
          </a:xfrm>
          <a:prstGeom prst="rect">
            <a:avLst/>
          </a:pr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D930EA6-3124-CA4E-ACF8-C78F79F1BE39}"/>
              </a:ext>
            </a:extLst>
          </p:cNvPr>
          <p:cNvSpPr/>
          <p:nvPr userDrawn="1"/>
        </p:nvSpPr>
        <p:spPr>
          <a:xfrm>
            <a:off x="7404921" y="4409128"/>
            <a:ext cx="1591642" cy="563319"/>
          </a:xfrm>
          <a:prstGeom prst="roundRect">
            <a:avLst>
              <a:gd name="adj" fmla="val 20191"/>
            </a:avLst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5372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B0A619-F6AA-4053-9D4A-55C4BC7B004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55BF8B"/>
              </a:gs>
              <a:gs pos="96000">
                <a:srgbClr val="145E7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>
          <a:xfrm>
            <a:off x="685801" y="9097"/>
            <a:ext cx="8458200" cy="8668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3000"/>
              </a:lnSpc>
              <a:defRPr sz="28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1" y="1061976"/>
            <a:ext cx="7453858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/>
          </p:nvPr>
        </p:nvSpPr>
        <p:spPr>
          <a:xfrm>
            <a:off x="685801" y="1890634"/>
            <a:ext cx="7393898" cy="7794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 baseline="0">
                <a:solidFill>
                  <a:schemeClr val="tx2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3D0F8F-59A2-423C-A3F9-4CCC5E04EB88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2F05D3-C03C-45E4-9FA9-D106B2E80059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6CBDE1-9FE4-4D39-8D29-C02C77614B0D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31030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200" y="205979"/>
            <a:ext cx="8229600" cy="68959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5" name="Text Placeholder 7"/>
          <p:cNvSpPr>
            <a:spLocks noGrp="1"/>
          </p:cNvSpPr>
          <p:nvPr userDrawn="1"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230188" indent="-230188">
              <a:buClr>
                <a:srgbClr val="005DAA"/>
              </a:buClr>
              <a:buFont typeface="Wingdings" panose="05000000000000000000" pitchFamily="2" charset="2"/>
              <a:buChar char="§"/>
              <a:defRPr sz="2000">
                <a:solidFill>
                  <a:srgbClr val="2D2D2D"/>
                </a:solidFill>
              </a:defRPr>
            </a:lvl1pPr>
            <a:lvl2pPr>
              <a:buClr>
                <a:srgbClr val="532E63"/>
              </a:buClr>
              <a:defRPr sz="2000">
                <a:solidFill>
                  <a:srgbClr val="2D2D2D"/>
                </a:solidFill>
              </a:defRPr>
            </a:lvl2pPr>
            <a:lvl3pPr>
              <a:buClr>
                <a:srgbClr val="9A3B26"/>
              </a:buClr>
              <a:defRPr sz="2000">
                <a:solidFill>
                  <a:srgbClr val="2D2D2D"/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56BCB5-3FA6-46A4-BD0C-A091D9F1922D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B91796-8B0E-4339-853E-86194B92F336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4E0A8E-0F30-4F8C-A535-BEEA20A4E70F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37C36F2-FEAF-4040-8B07-2983098B75A6}"/>
              </a:ext>
            </a:extLst>
          </p:cNvPr>
          <p:cNvSpPr/>
          <p:nvPr userDrawn="1"/>
        </p:nvSpPr>
        <p:spPr>
          <a:xfrm>
            <a:off x="914400" y="4424667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A picture containing food&#10;&#10;Description automatically generated">
            <a:extLst>
              <a:ext uri="{FF2B5EF4-FFF2-40B4-BE49-F238E27FC236}">
                <a16:creationId xmlns:a16="http://schemas.microsoft.com/office/drawing/2014/main" id="{0C44137B-B550-6240-97C0-DCDEE447A9C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0" y="4493208"/>
            <a:ext cx="510990" cy="36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2743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200" y="205979"/>
            <a:ext cx="8229600" cy="68959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5" name="Text Placeholder 7"/>
          <p:cNvSpPr>
            <a:spLocks noGrp="1"/>
          </p:cNvSpPr>
          <p:nvPr userDrawn="1"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230188" indent="-230188">
              <a:buClr>
                <a:srgbClr val="005DAA"/>
              </a:buClr>
              <a:buFont typeface="Wingdings" panose="05000000000000000000" pitchFamily="2" charset="2"/>
              <a:buChar char="§"/>
              <a:defRPr sz="2000">
                <a:solidFill>
                  <a:srgbClr val="2D2D2D"/>
                </a:solidFill>
              </a:defRPr>
            </a:lvl1pPr>
            <a:lvl2pPr>
              <a:buClr>
                <a:srgbClr val="532E63"/>
              </a:buClr>
              <a:defRPr sz="2000">
                <a:solidFill>
                  <a:srgbClr val="2D2D2D"/>
                </a:solidFill>
              </a:defRPr>
            </a:lvl2pPr>
            <a:lvl3pPr>
              <a:buClr>
                <a:srgbClr val="9A3B26"/>
              </a:buClr>
              <a:defRPr sz="2000">
                <a:solidFill>
                  <a:srgbClr val="2D2D2D"/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56BCB5-3FA6-46A4-BD0C-A091D9F1922D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B91796-8B0E-4339-853E-86194B92F336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4E0A8E-0F30-4F8C-A535-BEEA20A4E70F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90040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16945D-7463-43F9-B460-2CF43DA200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9C951-7795-4013-A98F-41CA15626A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138E91-A144-4218-9895-5E4D3582A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F4E6B6-BDAE-40A5-9E22-D7B6320CBA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71CFAF4-5909-4817-B92D-CE4D29DFF7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E6DC0A-1388-4428-BA38-59223C425A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18103-E3F0-462E-A0BE-161EC7EA9C7C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2A256B-3279-4135-9C44-56940C3F4D28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7CDBA5-E900-4510-9676-E670A0189CF4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D2FA5DA-CB34-DC48-BD1F-5D960C038685}"/>
              </a:ext>
            </a:extLst>
          </p:cNvPr>
          <p:cNvSpPr/>
          <p:nvPr userDrawn="1"/>
        </p:nvSpPr>
        <p:spPr>
          <a:xfrm>
            <a:off x="914400" y="4424667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 descr="A picture containing food&#10;&#10;Description automatically generated">
            <a:extLst>
              <a:ext uri="{FF2B5EF4-FFF2-40B4-BE49-F238E27FC236}">
                <a16:creationId xmlns:a16="http://schemas.microsoft.com/office/drawing/2014/main" id="{AD7C8939-F53B-104C-BD04-73118FF33F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0" y="4493208"/>
            <a:ext cx="510990" cy="36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510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SLID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16945D-7463-43F9-B460-2CF43DA200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9C951-7795-4013-A98F-41CA15626A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138E91-A144-4218-9895-5E4D3582A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F4E6B6-BDAE-40A5-9E22-D7B6320CBA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71CFAF4-5909-4817-B92D-CE4D29DFF7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E6DC0A-1388-4428-BA38-59223C425A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18103-E3F0-462E-A0BE-161EC7EA9C7C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2A256B-3279-4135-9C44-56940C3F4D28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7CDBA5-E900-4510-9676-E670A0189CF4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5838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or_background">
    <p:bg>
      <p:bgPr>
        <a:solidFill>
          <a:srgbClr val="006A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FABE445-A10A-D246-BB92-B7D723B64915}"/>
              </a:ext>
            </a:extLst>
          </p:cNvPr>
          <p:cNvSpPr/>
          <p:nvPr userDrawn="1"/>
        </p:nvSpPr>
        <p:spPr>
          <a:xfrm>
            <a:off x="1886913" y="4019550"/>
            <a:ext cx="2036355" cy="720713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C0CC9E11-354D-764B-8589-0458EBFD8D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0" b="19294"/>
          <a:stretch/>
        </p:blipFill>
        <p:spPr>
          <a:xfrm>
            <a:off x="440924" y="4030406"/>
            <a:ext cx="996875" cy="6020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F80F5A-030E-FC4D-B638-BAF59051EE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24" y="4646083"/>
            <a:ext cx="1032012" cy="1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960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or_background">
    <p:bg>
      <p:bgPr>
        <a:solidFill>
          <a:srgbClr val="006A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D1EDB832-85DB-47C2-990D-C76F1161C2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069" y="506186"/>
            <a:ext cx="4484352" cy="4346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FA783DA-D805-A347-81AA-59015475D15B}"/>
              </a:ext>
            </a:extLst>
          </p:cNvPr>
          <p:cNvSpPr/>
          <p:nvPr userDrawn="1"/>
        </p:nvSpPr>
        <p:spPr>
          <a:xfrm>
            <a:off x="1886913" y="4019550"/>
            <a:ext cx="2036355" cy="720713"/>
          </a:xfrm>
          <a:prstGeom prst="roundRect">
            <a:avLst>
              <a:gd name="adj" fmla="val 20191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B86B31C1-8A64-034A-8617-A876148D65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0" b="19294"/>
          <a:stretch/>
        </p:blipFill>
        <p:spPr>
          <a:xfrm>
            <a:off x="440924" y="4030406"/>
            <a:ext cx="996875" cy="6020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C6544A-CE9B-0041-8EF5-27D6153BE0F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24" y="4646083"/>
            <a:ext cx="1032012" cy="1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0105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0"/>
          <a:stretch/>
        </p:blipFill>
        <p:spPr>
          <a:xfrm>
            <a:off x="1956" y="4251554"/>
            <a:ext cx="9144000" cy="88316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For more information, contact CDC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1-800-CDC-INFO (232-4636)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TTY:  1-888-232-6348    www.cdc.gov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Los resultados y conclusiones de este informe corresponden a sus autores y no necesariamente representan la postura oficial de los Centros de Control y Prevención de Enfermedades.</a:t>
            </a:r>
            <a:endParaRPr lang="en-US" sz="1200" dirty="0">
              <a:solidFill>
                <a:srgbClr val="2D2D2D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3" descr="Logos of the U.S. Department of Health and Human Services and the Centers for Disease Control and Prevention." title="Logo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6855"/>
            <a:ext cx="9144000" cy="887868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6" name="bk object 25"/>
            <p:cNvSpPr/>
            <p:nvPr userDrawn="1"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bk object 26"/>
            <p:cNvSpPr/>
            <p:nvPr userDrawn="1"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bk object 27"/>
            <p:cNvSpPr/>
            <p:nvPr userDrawn="1"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bk object 28"/>
            <p:cNvSpPr/>
            <p:nvPr userDrawn="1"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bk object 29"/>
            <p:cNvSpPr/>
            <p:nvPr userDrawn="1"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bk object 30"/>
            <p:cNvSpPr/>
            <p:nvPr userDrawn="1"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bk object 31"/>
            <p:cNvSpPr/>
            <p:nvPr userDrawn="1"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bk object 32"/>
            <p:cNvSpPr/>
            <p:nvPr userDrawn="1"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08E3E0E-8007-4E08-9AE4-D29BCAE7C5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5" r="19754"/>
          <a:stretch/>
        </p:blipFill>
        <p:spPr>
          <a:xfrm>
            <a:off x="5334256" y="175641"/>
            <a:ext cx="3684774" cy="3475844"/>
          </a:xfrm>
          <a:prstGeom prst="rect">
            <a:avLst/>
          </a:prstGeom>
        </p:spPr>
      </p:pic>
      <p:pic>
        <p:nvPicPr>
          <p:cNvPr id="20" name="Picture 19" descr="A picture containing food&#10;&#10;Description automatically generated">
            <a:extLst>
              <a:ext uri="{FF2B5EF4-FFF2-40B4-BE49-F238E27FC236}">
                <a16:creationId xmlns:a16="http://schemas.microsoft.com/office/drawing/2014/main" id="{2294A6AE-485A-604F-AA26-088B6D60DF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3" b="19294"/>
          <a:stretch/>
        </p:blipFill>
        <p:spPr>
          <a:xfrm>
            <a:off x="6066692" y="4354414"/>
            <a:ext cx="842588" cy="5108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56B84D0-B6B6-B74B-B8CF-7BA1C341268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31" y="4866336"/>
            <a:ext cx="875574" cy="121925"/>
          </a:xfrm>
          <a:prstGeom prst="rect">
            <a:avLst/>
          </a:prstGeom>
        </p:spPr>
      </p:pic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C041B73-6B55-AE4D-BD5A-2C3C5CE2BFAC}"/>
              </a:ext>
            </a:extLst>
          </p:cNvPr>
          <p:cNvSpPr/>
          <p:nvPr userDrawn="1"/>
        </p:nvSpPr>
        <p:spPr>
          <a:xfrm>
            <a:off x="7404921" y="4409128"/>
            <a:ext cx="1591642" cy="563319"/>
          </a:xfrm>
          <a:prstGeom prst="roundRect">
            <a:avLst>
              <a:gd name="adj" fmla="val 20191"/>
            </a:avLst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84295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996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24" r:id="rId2"/>
    <p:sldLayoutId id="2147483811" r:id="rId3"/>
    <p:sldLayoutId id="2147483827" r:id="rId4"/>
    <p:sldLayoutId id="2147483815" r:id="rId5"/>
    <p:sldLayoutId id="2147483828" r:id="rId6"/>
    <p:sldLayoutId id="2147483823" r:id="rId7"/>
    <p:sldLayoutId id="2147483826" r:id="rId8"/>
    <p:sldLayoutId id="2147483822" r:id="rId9"/>
    <p:sldLayoutId id="2147483825" r:id="rId10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ning.fema.gov/is/courseoverview.aspx?code=IS-700.b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hil.cdc.gov/" TargetMode="External"/><Relationship Id="rId5" Type="http://schemas.openxmlformats.org/officeDocument/2006/relationships/hyperlink" Target="https://www.who.int/publications/i/item/framework-for-a-public-health-emergency-operations-centre" TargetMode="External"/><Relationship Id="rId4" Type="http://schemas.openxmlformats.org/officeDocument/2006/relationships/hyperlink" Target="https://apps.who.int/iris/bitstream/handle/10665/277191/9789241515122-eng.pdf?sequence=1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 dirty="0"/>
              <a:t>Activación del </a:t>
            </a:r>
            <a:r>
              <a:rPr lang="es-ES" dirty="0"/>
              <a:t>Centro de Operaciones en Emergencia</a:t>
            </a:r>
            <a:r>
              <a:rPr lang="es-x-int-SDL" dirty="0"/>
              <a:t>: </a:t>
            </a:r>
            <a:br>
              <a:rPr lang="es-x-int-SDL" dirty="0"/>
            </a:br>
            <a:r>
              <a:rPr lang="es-x-int-SDL" dirty="0"/>
              <a:t>Consideraciones ante </a:t>
            </a:r>
            <a:r>
              <a:rPr lang="es-ES" dirty="0"/>
              <a:t>la COVID</a:t>
            </a:r>
            <a:r>
              <a:rPr lang="es-x-int-SDL" dirty="0"/>
              <a:t>-19</a:t>
            </a:r>
          </a:p>
        </p:txBody>
      </p:sp>
      <p:pic>
        <p:nvPicPr>
          <p:cNvPr id="7172" name="Picture 6" descr="Logos of the United States Department of Health and Human Services and Centers for Disease Control and Preventi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86325"/>
            <a:ext cx="1905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78263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Criterios de activación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83028" y="974980"/>
            <a:ext cx="8686800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 sz="1600" dirty="0"/>
              <a:t>Cada país debió haber establecido criterios predeterminados para considerar si la activación del EOC es necesaria y en qué nivel. </a:t>
            </a:r>
          </a:p>
          <a:p>
            <a:pPr>
              <a:buClr>
                <a:srgbClr val="006A71"/>
              </a:buClr>
            </a:pPr>
            <a:r>
              <a:rPr lang="es-x-int-SDL" sz="1600" dirty="0"/>
              <a:t>Estos criterios deben cumplir con las Reglamentaciones internacionales de salud de 2005 (IHR, por sus siglas en inglés).</a:t>
            </a:r>
          </a:p>
          <a:p>
            <a:pPr>
              <a:buClr>
                <a:srgbClr val="006A71"/>
              </a:buClr>
            </a:pPr>
            <a:r>
              <a:rPr lang="es-x-int-SDL" sz="1600" dirty="0"/>
              <a:t>Los siguientes criterios son ejemplos de qué puede desencadenar la activación del EOC:</a:t>
            </a:r>
          </a:p>
          <a:p>
            <a:pPr lvl="1">
              <a:buClr>
                <a:srgbClr val="006A71"/>
              </a:buClr>
            </a:pPr>
            <a:r>
              <a:rPr lang="es-x-int-SDL" sz="1600" dirty="0"/>
              <a:t>Interés y prioridades a nivel nacional</a:t>
            </a:r>
          </a:p>
          <a:p>
            <a:pPr lvl="1">
              <a:buClr>
                <a:srgbClr val="006A71"/>
              </a:buClr>
            </a:pPr>
            <a:r>
              <a:rPr lang="es-x-int-SDL" sz="1600" dirty="0"/>
              <a:t>Cantidad de muertes y/o casos reportados (según el umbral de valores anteriores; para enfermedades de alta prioridad como </a:t>
            </a:r>
            <a:r>
              <a:rPr lang="es-ES" sz="1600" dirty="0"/>
              <a:t>la COVID</a:t>
            </a:r>
            <a:r>
              <a:rPr lang="es-x-int-SDL" sz="1600" dirty="0"/>
              <a:t>-19, el umbral podría ser un caso)</a:t>
            </a:r>
          </a:p>
          <a:p>
            <a:pPr lvl="1">
              <a:buClr>
                <a:srgbClr val="006A71"/>
              </a:buClr>
            </a:pPr>
            <a:r>
              <a:rPr lang="es-x-int-SDL" sz="1600" dirty="0"/>
              <a:t>Impacto internacional/dispersión geográfica</a:t>
            </a:r>
          </a:p>
          <a:p>
            <a:pPr lvl="1">
              <a:buClr>
                <a:srgbClr val="006A71"/>
              </a:buClr>
            </a:pPr>
            <a:r>
              <a:rPr lang="es-x-int-SDL" sz="1600" dirty="0"/>
              <a:t>Amenaza de salud pública</a:t>
            </a:r>
          </a:p>
          <a:p>
            <a:pPr lvl="1">
              <a:buClr>
                <a:srgbClr val="006A71"/>
              </a:buClr>
            </a:pPr>
            <a:r>
              <a:rPr lang="es-x-int-SDL" sz="1600" dirty="0"/>
              <a:t>Excede la capacidad de administración/provisión del departamento/ministerio que coordina</a:t>
            </a:r>
          </a:p>
          <a:p>
            <a:pPr>
              <a:buClr>
                <a:srgbClr val="006A71"/>
              </a:buClr>
            </a:pPr>
            <a:endParaRPr lang="en-US" sz="1800" dirty="0"/>
          </a:p>
          <a:p>
            <a:pPr>
              <a:buClr>
                <a:srgbClr val="006A71"/>
              </a:buClr>
            </a:pPr>
            <a:endParaRPr lang="en-US" sz="1800" dirty="0"/>
          </a:p>
          <a:p>
            <a:pPr>
              <a:buClr>
                <a:srgbClr val="006A71"/>
              </a:buClr>
            </a:pPr>
            <a:endParaRPr lang="en-US" sz="1800" dirty="0"/>
          </a:p>
          <a:p>
            <a:pPr lvl="1">
              <a:buClr>
                <a:srgbClr val="006A71"/>
              </a:buClr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9840187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Proceso del equipo de evaluación preliminar (PAT)</a:t>
            </a:r>
          </a:p>
        </p:txBody>
      </p:sp>
      <p:pic>
        <p:nvPicPr>
          <p:cNvPr id="5" name="Picture 4" descr="MCj04112540000[1]">
            <a:extLst>
              <a:ext uri="{FF2B5EF4-FFF2-40B4-BE49-F238E27FC236}">
                <a16:creationId xmlns:a16="http://schemas.microsoft.com/office/drawing/2014/main" id="{6F6F24D8-ACF4-154D-B268-9C3043966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849" y="1077171"/>
            <a:ext cx="4086498" cy="3683152"/>
          </a:xfrm>
          <a:prstGeom prst="rect">
            <a:avLst/>
          </a:prstGeom>
          <a:noFill/>
          <a:ln w="9525">
            <a:solidFill>
              <a:srgbClr val="55BF8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A38EAB-03DF-3F46-A9BE-1263969241C4}"/>
              </a:ext>
            </a:extLst>
          </p:cNvPr>
          <p:cNvSpPr txBox="1"/>
          <p:nvPr/>
        </p:nvSpPr>
        <p:spPr>
          <a:xfrm>
            <a:off x="4525552" y="2571750"/>
            <a:ext cx="1994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x-int-SDL" b="1">
                <a:solidFill>
                  <a:schemeClr val="bg2"/>
                </a:solidFill>
                <a:latin typeface="Calibri" panose="020F0502020204030204" pitchFamily="34" charset="0"/>
              </a:rPr>
              <a:t>La determinación se toma según la evaluación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FEF648-EEC0-B24C-A9C5-53B2FB2F4FDD}"/>
              </a:ext>
            </a:extLst>
          </p:cNvPr>
          <p:cNvSpPr txBox="1"/>
          <p:nvPr/>
        </p:nvSpPr>
        <p:spPr>
          <a:xfrm>
            <a:off x="1338217" y="1513058"/>
            <a:ext cx="214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x-int-SDL" b="1">
                <a:solidFill>
                  <a:srgbClr val="006A71"/>
                </a:solidFill>
                <a:latin typeface="Calibri" panose="020F0502020204030204" pitchFamily="34" charset="0"/>
              </a:rPr>
              <a:t>Activar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5CB281-7DA2-D149-A3F5-53420BD15800}"/>
              </a:ext>
            </a:extLst>
          </p:cNvPr>
          <p:cNvSpPr txBox="1"/>
          <p:nvPr/>
        </p:nvSpPr>
        <p:spPr>
          <a:xfrm>
            <a:off x="7379787" y="1504349"/>
            <a:ext cx="214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x-int-SDL" b="1">
                <a:solidFill>
                  <a:srgbClr val="006A71"/>
                </a:solidFill>
                <a:latin typeface="Calibri" panose="020F0502020204030204" pitchFamily="34" charset="0"/>
              </a:rPr>
              <a:t>No activar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630" y="2195941"/>
            <a:ext cx="33092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6A71"/>
              </a:buClr>
            </a:pPr>
            <a:r>
              <a:rPr lang="es-x-int-SDL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debate sobre el PAT considerará si los datos disponibles sobre la amenaza cumplen con los criterios previamente establecidos por el país para activar el EOC y con qué nivel de respuesta. </a:t>
            </a:r>
          </a:p>
        </p:txBody>
      </p:sp>
    </p:spTree>
    <p:extLst>
      <p:ext uri="{BB962C8B-B14F-4D97-AF65-F5344CB8AC3E}">
        <p14:creationId xmlns:p14="http://schemas.microsoft.com/office/powerpoint/2010/main" val="42231811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Modos de activación del EOC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7C2EA34-B476-C748-8CEB-AC8292BC9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069" y="506186"/>
            <a:ext cx="4484352" cy="434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6382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Modos de activación del EOC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79FE620-7F02-B245-98D5-29C8D753C1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6128691"/>
              </p:ext>
            </p:extLst>
          </p:nvPr>
        </p:nvGraphicFramePr>
        <p:xfrm>
          <a:off x="457200" y="361950"/>
          <a:ext cx="8382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hevron 4">
            <a:extLst>
              <a:ext uri="{FF2B5EF4-FFF2-40B4-BE49-F238E27FC236}">
                <a16:creationId xmlns:a16="http://schemas.microsoft.com/office/drawing/2014/main" id="{7C0D2020-4AEE-3140-91A4-986C7EE4DCF9}"/>
              </a:ext>
            </a:extLst>
          </p:cNvPr>
          <p:cNvSpPr txBox="1"/>
          <p:nvPr/>
        </p:nvSpPr>
        <p:spPr>
          <a:xfrm>
            <a:off x="3605697" y="895570"/>
            <a:ext cx="1932607" cy="128840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53340" rIns="26670" bIns="5334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x-int-SDL" sz="2000" b="1">
                <a:solidFill>
                  <a:schemeClr val="bg2"/>
                </a:solidFill>
              </a:rPr>
              <a:t>Modo alerta</a:t>
            </a:r>
          </a:p>
        </p:txBody>
      </p:sp>
      <p:sp>
        <p:nvSpPr>
          <p:cNvPr id="17" name="Chevron 4">
            <a:extLst>
              <a:ext uri="{FF2B5EF4-FFF2-40B4-BE49-F238E27FC236}">
                <a16:creationId xmlns:a16="http://schemas.microsoft.com/office/drawing/2014/main" id="{F0389CA5-B6AC-DB45-AEC5-95490AA51CC0}"/>
              </a:ext>
            </a:extLst>
          </p:cNvPr>
          <p:cNvSpPr txBox="1"/>
          <p:nvPr/>
        </p:nvSpPr>
        <p:spPr>
          <a:xfrm>
            <a:off x="3613066" y="2272343"/>
            <a:ext cx="1932607" cy="128840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53340" rIns="26670" bIns="5334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x-int-SDL" sz="2000" b="1">
                <a:solidFill>
                  <a:schemeClr val="bg2"/>
                </a:solidFill>
              </a:rPr>
              <a:t>Modo observación</a:t>
            </a:r>
          </a:p>
        </p:txBody>
      </p:sp>
      <p:sp>
        <p:nvSpPr>
          <p:cNvPr id="23" name="Pentagon 22">
            <a:extLst>
              <a:ext uri="{FF2B5EF4-FFF2-40B4-BE49-F238E27FC236}">
                <a16:creationId xmlns:a16="http://schemas.microsoft.com/office/drawing/2014/main" id="{10A99C26-FDDF-4F42-AD02-CB80C59809A9}"/>
              </a:ext>
            </a:extLst>
          </p:cNvPr>
          <p:cNvSpPr/>
          <p:nvPr/>
        </p:nvSpPr>
        <p:spPr>
          <a:xfrm>
            <a:off x="5465788" y="2210107"/>
            <a:ext cx="3221012" cy="1325237"/>
          </a:xfrm>
          <a:prstGeom prst="homePlat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x-int-SDL" b="1">
                <a:solidFill>
                  <a:srgbClr val="FFFFFF"/>
                </a:solidFill>
              </a:rPr>
              <a:t>        Modo respuesta</a:t>
            </a:r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D25008AE-7B96-BD4F-B411-5E5D91134621}"/>
              </a:ext>
            </a:extLst>
          </p:cNvPr>
          <p:cNvSpPr/>
          <p:nvPr/>
        </p:nvSpPr>
        <p:spPr>
          <a:xfrm>
            <a:off x="2934058" y="2210105"/>
            <a:ext cx="3221012" cy="1325237"/>
          </a:xfrm>
          <a:prstGeom prst="homePlate">
            <a:avLst/>
          </a:prstGeom>
          <a:solidFill>
            <a:srgbClr val="F0A82C"/>
          </a:solidFill>
          <a:ln>
            <a:solidFill>
              <a:srgbClr val="F0A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x-int-SDL" b="1">
                <a:solidFill>
                  <a:srgbClr val="FFFFFF"/>
                </a:solidFill>
              </a:rPr>
              <a:t>Modo alerta</a:t>
            </a:r>
          </a:p>
        </p:txBody>
      </p:sp>
      <p:sp>
        <p:nvSpPr>
          <p:cNvPr id="22" name="Pentagon 21">
            <a:extLst>
              <a:ext uri="{FF2B5EF4-FFF2-40B4-BE49-F238E27FC236}">
                <a16:creationId xmlns:a16="http://schemas.microsoft.com/office/drawing/2014/main" id="{F3FF213B-2F8D-484F-BD24-679F5AB68BAC}"/>
              </a:ext>
            </a:extLst>
          </p:cNvPr>
          <p:cNvSpPr/>
          <p:nvPr/>
        </p:nvSpPr>
        <p:spPr>
          <a:xfrm>
            <a:off x="457200" y="2210105"/>
            <a:ext cx="3221012" cy="1325237"/>
          </a:xfrm>
          <a:prstGeom prst="homePlate">
            <a:avLst/>
          </a:prstGeom>
          <a:solidFill>
            <a:srgbClr val="55BF8B"/>
          </a:solidFill>
          <a:ln>
            <a:solidFill>
              <a:srgbClr val="55B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x-int-SDL" b="1">
                <a:solidFill>
                  <a:srgbClr val="FFFFFF"/>
                </a:solidFill>
              </a:rPr>
              <a:t>Modo observación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115263C-3CFA-634A-AD42-1AFCB15AC3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16398"/>
            <a:ext cx="8120743" cy="8353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/>
              <a:t>Después de determinar que la activación de un EOC es necesaria, el modo de activación se debe implementar según los resultados de la evaluación (es decir, el proceso del PAT). </a:t>
            </a:r>
          </a:p>
        </p:txBody>
      </p:sp>
    </p:spTree>
    <p:extLst>
      <p:ext uri="{BB962C8B-B14F-4D97-AF65-F5344CB8AC3E}">
        <p14:creationId xmlns:p14="http://schemas.microsoft.com/office/powerpoint/2010/main" val="280894099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Modos de activación del EOC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79FE620-7F02-B245-98D5-29C8D753C1F9}"/>
              </a:ext>
            </a:extLst>
          </p:cNvPr>
          <p:cNvGraphicFramePr/>
          <p:nvPr/>
        </p:nvGraphicFramePr>
        <p:xfrm>
          <a:off x="457200" y="361950"/>
          <a:ext cx="8382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hevron 4">
            <a:extLst>
              <a:ext uri="{FF2B5EF4-FFF2-40B4-BE49-F238E27FC236}">
                <a16:creationId xmlns:a16="http://schemas.microsoft.com/office/drawing/2014/main" id="{7C0D2020-4AEE-3140-91A4-986C7EE4DCF9}"/>
              </a:ext>
            </a:extLst>
          </p:cNvPr>
          <p:cNvSpPr txBox="1"/>
          <p:nvPr/>
        </p:nvSpPr>
        <p:spPr>
          <a:xfrm>
            <a:off x="3605697" y="895570"/>
            <a:ext cx="1932607" cy="128840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53340" rIns="26670" bIns="5334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x-int-SDL" sz="2000" b="1">
                <a:solidFill>
                  <a:schemeClr val="bg2"/>
                </a:solidFill>
              </a:rPr>
              <a:t>Modo alerta</a:t>
            </a:r>
          </a:p>
        </p:txBody>
      </p:sp>
      <p:sp>
        <p:nvSpPr>
          <p:cNvPr id="17" name="Chevron 4">
            <a:extLst>
              <a:ext uri="{FF2B5EF4-FFF2-40B4-BE49-F238E27FC236}">
                <a16:creationId xmlns:a16="http://schemas.microsoft.com/office/drawing/2014/main" id="{F0389CA5-B6AC-DB45-AEC5-95490AA51CC0}"/>
              </a:ext>
            </a:extLst>
          </p:cNvPr>
          <p:cNvSpPr txBox="1"/>
          <p:nvPr/>
        </p:nvSpPr>
        <p:spPr>
          <a:xfrm>
            <a:off x="3613066" y="2272343"/>
            <a:ext cx="1932607" cy="128840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53340" rIns="26670" bIns="5334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x-int-SDL" sz="2000" b="1">
                <a:solidFill>
                  <a:schemeClr val="bg2"/>
                </a:solidFill>
              </a:rPr>
              <a:t>Modo observación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115263C-3CFA-634A-AD42-1AFCB15AC3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16398"/>
            <a:ext cx="8120743" cy="2444350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 sz="2400" dirty="0"/>
              <a:t>El EOC se activa según las necesidades de la emergencia de salud pública.</a:t>
            </a:r>
          </a:p>
          <a:p>
            <a:pPr>
              <a:buClr>
                <a:srgbClr val="006A71"/>
              </a:buClr>
            </a:pPr>
            <a:r>
              <a:rPr lang="es-x-int-SDL" sz="2400" dirty="0"/>
              <a:t>Los modos y niveles de activación de un EOC pueden variar durante el transcurso de la emergencia. </a:t>
            </a:r>
          </a:p>
          <a:p>
            <a:pPr lvl="1">
              <a:buClr>
                <a:srgbClr val="006A71"/>
              </a:buClr>
            </a:pPr>
            <a:r>
              <a:rPr lang="es-x-int-SDL" dirty="0"/>
              <a:t>Un EOC puede estar activo (es decir, en modo observación) antes de llegar al modo respuesta, momento en que se requiere la implementación de un Sistema de </a:t>
            </a:r>
            <a:r>
              <a:rPr lang="es-ES" dirty="0"/>
              <a:t>Gestión</a:t>
            </a:r>
            <a:r>
              <a:rPr lang="es-x-int-SDL" dirty="0"/>
              <a:t> de </a:t>
            </a:r>
            <a:r>
              <a:rPr lang="es-ES" dirty="0"/>
              <a:t>I</a:t>
            </a:r>
            <a:r>
              <a:rPr lang="es-x-int-SDL" dirty="0"/>
              <a:t>ncidentes (IMS, por sus siglas en inglés). </a:t>
            </a:r>
          </a:p>
          <a:p>
            <a:pPr lvl="1">
              <a:buClr>
                <a:srgbClr val="006A71"/>
              </a:buClr>
            </a:pPr>
            <a:r>
              <a:rPr lang="es-x-int-SDL" dirty="0"/>
              <a:t>No todas las emergencias pasarán por los tres modos de activación. </a:t>
            </a:r>
          </a:p>
          <a:p>
            <a:pPr lvl="1">
              <a:buClr>
                <a:srgbClr val="006A71"/>
              </a:buClr>
            </a:pPr>
            <a:endParaRPr lang="en-US" dirty="0"/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7189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Modo observación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4609750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 dirty="0"/>
              <a:t>El modo observación generalmente se unifica con las actividades previas al incidente. </a:t>
            </a:r>
          </a:p>
          <a:p>
            <a:pPr lvl="1"/>
            <a:r>
              <a:rPr lang="es-x-int-SDL" sz="1800" dirty="0"/>
              <a:t>El personal del EOC monitorea las condiciones de los eventos o incidentes que podrían requerir una respuesta de salud pública (por ejemplo, gran cantidad de casos o casos inesperados de COVID-19).</a:t>
            </a:r>
          </a:p>
          <a:p>
            <a:pPr lvl="1"/>
            <a:r>
              <a:rPr lang="es-x-int-SDL" sz="1800" dirty="0"/>
              <a:t>El personal fundamental lleva a cabo las operaciones de rutina. </a:t>
            </a:r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F5F9C694-6652-734E-9E3B-38B58B234020}"/>
              </a:ext>
            </a:extLst>
          </p:cNvPr>
          <p:cNvSpPr/>
          <p:nvPr/>
        </p:nvSpPr>
        <p:spPr>
          <a:xfrm>
            <a:off x="5465788" y="2105787"/>
            <a:ext cx="3221012" cy="1325237"/>
          </a:xfrm>
          <a:prstGeom prst="homePlate">
            <a:avLst/>
          </a:prstGeom>
          <a:solidFill>
            <a:srgbClr val="55BF8B"/>
          </a:solidFill>
          <a:ln>
            <a:solidFill>
              <a:srgbClr val="55B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x-int-SDL" b="1">
                <a:solidFill>
                  <a:srgbClr val="FFFFFF"/>
                </a:solidFill>
              </a:rPr>
              <a:t>Modo observación</a:t>
            </a:r>
          </a:p>
        </p:txBody>
      </p:sp>
    </p:spTree>
    <p:extLst>
      <p:ext uri="{BB962C8B-B14F-4D97-AF65-F5344CB8AC3E}">
        <p14:creationId xmlns:p14="http://schemas.microsoft.com/office/powerpoint/2010/main" val="114922467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Modo alerta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199" y="1012571"/>
            <a:ext cx="4890655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 sz="2400" dirty="0"/>
              <a:t>El modo alerta puede ocurrir antes del incidente, durante el incidente o después del incidente.</a:t>
            </a:r>
          </a:p>
          <a:p>
            <a:pPr lvl="1"/>
            <a:r>
              <a:rPr lang="es-x-int-SDL" sz="1800" dirty="0"/>
              <a:t>Generalmente, ocurre cuando las medidas de preparación requieren la participación antes de un evento. </a:t>
            </a:r>
          </a:p>
          <a:p>
            <a:pPr lvl="1"/>
            <a:r>
              <a:rPr lang="es-x-int-SDL" sz="1800" dirty="0"/>
              <a:t>Provoca un nivel incrementado de consciencia, mayor contacto con agencias externas, planificación específica para el evento y/o movilización inicial de activos. 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82BA45EE-EF65-4C43-BFA8-29FA7BE4A092}"/>
              </a:ext>
            </a:extLst>
          </p:cNvPr>
          <p:cNvSpPr/>
          <p:nvPr/>
        </p:nvSpPr>
        <p:spPr>
          <a:xfrm>
            <a:off x="5465788" y="2105063"/>
            <a:ext cx="3221012" cy="1325237"/>
          </a:xfrm>
          <a:prstGeom prst="homePlate">
            <a:avLst/>
          </a:prstGeom>
          <a:solidFill>
            <a:srgbClr val="F0A82C"/>
          </a:solidFill>
          <a:ln>
            <a:solidFill>
              <a:srgbClr val="F0A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x-int-SDL" b="1">
                <a:solidFill>
                  <a:srgbClr val="FFFFFF"/>
                </a:solidFill>
              </a:rPr>
              <a:t>Modo alerta</a:t>
            </a:r>
          </a:p>
        </p:txBody>
      </p:sp>
    </p:spTree>
    <p:extLst>
      <p:ext uri="{BB962C8B-B14F-4D97-AF65-F5344CB8AC3E}">
        <p14:creationId xmlns:p14="http://schemas.microsoft.com/office/powerpoint/2010/main" val="296204558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Modo respuesta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87928" y="994283"/>
            <a:ext cx="4978399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 sz="2400" dirty="0"/>
              <a:t>El modo respuesta se relaciona con las actividades del incidente.</a:t>
            </a:r>
          </a:p>
          <a:p>
            <a:pPr lvl="1"/>
            <a:r>
              <a:rPr lang="es-x-int-SDL" dirty="0"/>
              <a:t>Suele acatar las recomendaciones generadas por el proceso del equipo de evaluación preliminar (PAT) y/o las instrucciones del director del ministerio/departamento o sus superiores. </a:t>
            </a:r>
          </a:p>
          <a:p>
            <a:pPr lvl="1"/>
            <a:r>
              <a:rPr lang="es-x-int-SDL" dirty="0"/>
              <a:t>Ocurre cuando se activa el Sistema de </a:t>
            </a:r>
            <a:r>
              <a:rPr lang="es-ES" dirty="0"/>
              <a:t>Gestión</a:t>
            </a:r>
            <a:r>
              <a:rPr lang="es-x-int-SDL" dirty="0"/>
              <a:t> de </a:t>
            </a:r>
            <a:r>
              <a:rPr lang="es-ES" dirty="0"/>
              <a:t>I</a:t>
            </a:r>
            <a:r>
              <a:rPr lang="es-x-int-SDL" dirty="0"/>
              <a:t>ncidentes (IMS). </a:t>
            </a:r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5CA619F2-E14F-294D-A54A-8B0004BE5C21}"/>
              </a:ext>
            </a:extLst>
          </p:cNvPr>
          <p:cNvSpPr/>
          <p:nvPr/>
        </p:nvSpPr>
        <p:spPr>
          <a:xfrm>
            <a:off x="5465788" y="2098990"/>
            <a:ext cx="3221012" cy="1325237"/>
          </a:xfrm>
          <a:prstGeom prst="homePlat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x-int-SDL" b="1">
                <a:solidFill>
                  <a:srgbClr val="FFFFFF"/>
                </a:solidFill>
              </a:rPr>
              <a:t>Modo respuesta</a:t>
            </a:r>
          </a:p>
        </p:txBody>
      </p:sp>
    </p:spTree>
    <p:extLst>
      <p:ext uri="{BB962C8B-B14F-4D97-AF65-F5344CB8AC3E}">
        <p14:creationId xmlns:p14="http://schemas.microsoft.com/office/powerpoint/2010/main" val="409393498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Modo respuesta e IMS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x-int-SDL" sz="1800" dirty="0"/>
              <a:t>El Sistema de </a:t>
            </a:r>
            <a:r>
              <a:rPr lang="es-ES" sz="1800" dirty="0"/>
              <a:t>Gestión</a:t>
            </a:r>
            <a:r>
              <a:rPr lang="es-x-int-SDL" sz="1800" dirty="0"/>
              <a:t> de </a:t>
            </a:r>
            <a:r>
              <a:rPr lang="es-ES" sz="1800" dirty="0"/>
              <a:t>I</a:t>
            </a:r>
            <a:r>
              <a:rPr lang="es-x-int-SDL" sz="1800" dirty="0"/>
              <a:t>ncidentes se refiere a la estructura temporal de organización que se activa para respaldar una respuesta, sin importar la causa, tamaño, ubicación o complejidad.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s-x-int-SDL" sz="1800" dirty="0"/>
              <a:t>Consultar el módulo "Cómo organizamos una respuesta" para obtener más detalles sobre el IMS.</a:t>
            </a:r>
          </a:p>
          <a:p>
            <a:endParaRPr lang="en-US" dirty="0"/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5CA619F2-E14F-294D-A54A-8B0004BE5C21}"/>
              </a:ext>
            </a:extLst>
          </p:cNvPr>
          <p:cNvSpPr/>
          <p:nvPr/>
        </p:nvSpPr>
        <p:spPr>
          <a:xfrm>
            <a:off x="5465788" y="2098990"/>
            <a:ext cx="3221012" cy="1325237"/>
          </a:xfrm>
          <a:prstGeom prst="homePlat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x-int-SDL" b="1">
                <a:solidFill>
                  <a:srgbClr val="FFFFFF"/>
                </a:solidFill>
              </a:rPr>
              <a:t>Modo respuesta</a:t>
            </a:r>
          </a:p>
        </p:txBody>
      </p:sp>
      <p:sp>
        <p:nvSpPr>
          <p:cNvPr id="5" name="Rectangle 4"/>
          <p:cNvSpPr/>
          <p:nvPr/>
        </p:nvSpPr>
        <p:spPr>
          <a:xfrm>
            <a:off x="108857" y="2120917"/>
            <a:ext cx="53485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x-int-SDL" sz="1600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Estandariza el enfoque de la respuesta entre todos los niveles del gobierno, el sector privado y las organizaciones no gubernamentales.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x-int-SDL" sz="1600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 de la implementación del personal capacitado para coordinar eficazmente la respuesta.</a:t>
            </a:r>
          </a:p>
        </p:txBody>
      </p:sp>
    </p:spTree>
    <p:extLst>
      <p:ext uri="{BB962C8B-B14F-4D97-AF65-F5344CB8AC3E}">
        <p14:creationId xmlns:p14="http://schemas.microsoft.com/office/powerpoint/2010/main" val="74524227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Niveles de activación del EOC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80D4F82-59F9-B445-A589-CF9A39FE6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069" y="506186"/>
            <a:ext cx="4484352" cy="434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7441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 dirty="0"/>
              <a:t>Debatir sobre el proceso de activación del </a:t>
            </a:r>
            <a:r>
              <a:rPr lang="es-ES" dirty="0"/>
              <a:t>Centro de Operaciones en Emergencia</a:t>
            </a:r>
            <a:r>
              <a:rPr lang="es-x-int-SDL" dirty="0"/>
              <a:t> (EOC, por sus siglas en inglés) durante la respuesta </a:t>
            </a:r>
            <a:r>
              <a:rPr lang="es-ES" dirty="0"/>
              <a:t>a la COVID</a:t>
            </a:r>
            <a:r>
              <a:rPr lang="es-x-int-SDL" dirty="0"/>
              <a:t>-19</a:t>
            </a:r>
          </a:p>
          <a:p>
            <a:pPr>
              <a:buClr>
                <a:srgbClr val="006A71"/>
              </a:buClr>
            </a:pPr>
            <a:r>
              <a:rPr lang="es-x-int-SDL" dirty="0"/>
              <a:t>Describir la función del equipo de evaluación preliminar (PAT, por sus siglas en inglés)</a:t>
            </a:r>
          </a:p>
          <a:p>
            <a:pPr>
              <a:buClr>
                <a:srgbClr val="006A71"/>
              </a:buClr>
            </a:pPr>
            <a:r>
              <a:rPr lang="es-x-int-SDL" dirty="0"/>
              <a:t>Explicar los modos de activación del EOC</a:t>
            </a:r>
          </a:p>
          <a:p>
            <a:pPr>
              <a:buClr>
                <a:srgbClr val="006A71"/>
              </a:buClr>
            </a:pPr>
            <a:r>
              <a:rPr lang="es-x-int-SDL" dirty="0"/>
              <a:t>Definir los niveles de activación del EOC</a:t>
            </a:r>
          </a:p>
          <a:p>
            <a:pPr lvl="1"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52904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Niveles de activación del EOC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 sz="1800" dirty="0"/>
              <a:t>En el modo respuesta, el nivel de esfuerzo cambiará con el correr del tiempo, y provocará la desactivación del EOC o un cambio en los niveles de activación. </a:t>
            </a:r>
          </a:p>
          <a:p>
            <a:pPr>
              <a:buClr>
                <a:srgbClr val="006A71"/>
              </a:buClr>
            </a:pPr>
            <a:r>
              <a:rPr lang="es-x-int-SDL" sz="1800" dirty="0"/>
              <a:t>El nivel de actividad a menudo aumenta a medida que crece el tamaño, el alcance y la complejidad del incidente. </a:t>
            </a:r>
          </a:p>
          <a:p>
            <a:pPr>
              <a:buClr>
                <a:srgbClr val="006A71"/>
              </a:buClr>
            </a:pPr>
            <a:r>
              <a:rPr lang="es-x-int-SDL" sz="1800" dirty="0"/>
              <a:t>La transición de un nivel de activación del EOC a otro se basa sobre el nivel de esfuerzo (aumento o disminución) requerido para manejar la respuesta. </a:t>
            </a:r>
          </a:p>
          <a:p>
            <a:pPr lvl="1">
              <a:buClr>
                <a:srgbClr val="006A71"/>
              </a:buClr>
            </a:pPr>
            <a:r>
              <a:rPr lang="es-x-int-SDL" sz="1800" dirty="0"/>
              <a:t>No necesariamente se refiere a la cantidad total de personal involucrado en la respuesta. </a:t>
            </a:r>
          </a:p>
          <a:p>
            <a:pPr marL="457200" lvl="1" indent="0">
              <a:buClr>
                <a:srgbClr val="006A71"/>
              </a:buClr>
              <a:buNone/>
            </a:pPr>
            <a:endParaRPr lang="en-US" sz="1800" dirty="0"/>
          </a:p>
          <a:p>
            <a:pPr>
              <a:buClr>
                <a:srgbClr val="006A71"/>
              </a:buClr>
            </a:pPr>
            <a:r>
              <a:rPr lang="es-x-int-SDL" sz="1800" dirty="0"/>
              <a:t>En la sección "Cómo operamos nuestro EOC" encontrará más detalles sobre las actividades realizadas por el EOC para apoyar la respuesta ante </a:t>
            </a:r>
            <a:r>
              <a:rPr lang="es-ES" sz="1800" dirty="0"/>
              <a:t>la COVID</a:t>
            </a:r>
            <a:r>
              <a:rPr lang="es-x-int-SDL" sz="1800" dirty="0"/>
              <a:t>-19. </a:t>
            </a:r>
          </a:p>
        </p:txBody>
      </p:sp>
    </p:spTree>
    <p:extLst>
      <p:ext uri="{BB962C8B-B14F-4D97-AF65-F5344CB8AC3E}">
        <p14:creationId xmlns:p14="http://schemas.microsoft.com/office/powerpoint/2010/main" val="399013437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67043E5-FF8F-AA4F-AE50-28635B46AF13}"/>
              </a:ext>
            </a:extLst>
          </p:cNvPr>
          <p:cNvSpPr/>
          <p:nvPr/>
        </p:nvSpPr>
        <p:spPr>
          <a:xfrm>
            <a:off x="6528837" y="1822478"/>
            <a:ext cx="1121434" cy="2298057"/>
          </a:xfrm>
          <a:prstGeom prst="rect">
            <a:avLst/>
          </a:prstGeom>
          <a:solidFill>
            <a:srgbClr val="B0151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x-int-SDL" sz="1400" b="1" dirty="0">
                <a:solidFill>
                  <a:srgbClr val="FFFFFF"/>
                </a:solidFill>
              </a:rPr>
              <a:t>Respuesta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9EA42483-303F-E54F-AA25-3E691CCC1500}"/>
              </a:ext>
            </a:extLst>
          </p:cNvPr>
          <p:cNvSpPr/>
          <p:nvPr/>
        </p:nvSpPr>
        <p:spPr>
          <a:xfrm rot="20688899">
            <a:off x="3145552" y="1733003"/>
            <a:ext cx="4674966" cy="621462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x-int-SDL" dirty="0">
                <a:solidFill>
                  <a:srgbClr val="FFFFFF"/>
                </a:solidFill>
              </a:rPr>
              <a:t>Conciencia/respuesta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Niveles de activación del EOC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CCECD7D5-6452-DF49-8755-13BAAF618653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5565151" y="1861448"/>
            <a:ext cx="18405" cy="4711743"/>
          </a:xfrm>
          <a:prstGeom prst="line">
            <a:avLst/>
          </a:prstGeom>
          <a:noFill/>
          <a:ln w="57150">
            <a:solidFill>
              <a:srgbClr val="006A7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CE0481-719A-6647-99EC-6FE11606A3D5}"/>
              </a:ext>
            </a:extLst>
          </p:cNvPr>
          <p:cNvSpPr txBox="1"/>
          <p:nvPr/>
        </p:nvSpPr>
        <p:spPr>
          <a:xfrm>
            <a:off x="1070811" y="1485900"/>
            <a:ext cx="214767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x-int-SDL" b="1" dirty="0">
                <a:solidFill>
                  <a:srgbClr val="006A71"/>
                </a:solidFill>
                <a:latin typeface="Calibri" panose="020F0502020204030204" pitchFamily="34" charset="0"/>
              </a:rPr>
              <a:t>Nivel I</a:t>
            </a:r>
          </a:p>
          <a:p>
            <a:pPr algn="ctr"/>
            <a:endParaRPr lang="en-US" b="1" dirty="0">
              <a:solidFill>
                <a:srgbClr val="006A71"/>
              </a:solidFill>
              <a:latin typeface="Calibri" panose="020F0502020204030204" pitchFamily="34" charset="0"/>
            </a:endParaRPr>
          </a:p>
          <a:p>
            <a:pPr algn="ctr"/>
            <a:endParaRPr lang="en-US" b="1" dirty="0">
              <a:solidFill>
                <a:srgbClr val="006A71"/>
              </a:solidFill>
              <a:latin typeface="Calibri" panose="020F0502020204030204" pitchFamily="34" charset="0"/>
            </a:endParaRPr>
          </a:p>
          <a:p>
            <a:pPr algn="ctr"/>
            <a:r>
              <a:rPr lang="es-x-int-SDL" b="1" dirty="0">
                <a:solidFill>
                  <a:srgbClr val="006A71"/>
                </a:solidFill>
                <a:latin typeface="Calibri" panose="020F0502020204030204" pitchFamily="34" charset="0"/>
              </a:rPr>
              <a:t>Nivel II</a:t>
            </a:r>
          </a:p>
          <a:p>
            <a:pPr algn="ctr"/>
            <a:endParaRPr lang="en-US" b="1" dirty="0">
              <a:solidFill>
                <a:srgbClr val="006A71"/>
              </a:solidFill>
              <a:latin typeface="Calibri" panose="020F0502020204030204" pitchFamily="34" charset="0"/>
            </a:endParaRPr>
          </a:p>
          <a:p>
            <a:pPr algn="ctr"/>
            <a:endParaRPr lang="en-US" b="1" dirty="0">
              <a:solidFill>
                <a:srgbClr val="006A71"/>
              </a:solidFill>
              <a:latin typeface="Calibri" panose="020F0502020204030204" pitchFamily="34" charset="0"/>
            </a:endParaRPr>
          </a:p>
          <a:p>
            <a:pPr algn="ctr"/>
            <a:r>
              <a:rPr lang="es-x-int-SDL" b="1" dirty="0">
                <a:solidFill>
                  <a:srgbClr val="006A71"/>
                </a:solidFill>
                <a:latin typeface="Calibri" panose="020F0502020204030204" pitchFamily="34" charset="0"/>
              </a:rPr>
              <a:t>Nivel III</a:t>
            </a:r>
          </a:p>
          <a:p>
            <a:pPr algn="ctr"/>
            <a:endParaRPr lang="en-US" b="1" dirty="0">
              <a:solidFill>
                <a:srgbClr val="006A71"/>
              </a:solidFill>
              <a:latin typeface="Calibri" panose="020F0502020204030204" pitchFamily="34" charset="0"/>
            </a:endParaRPr>
          </a:p>
          <a:p>
            <a:pPr algn="ctr"/>
            <a:endParaRPr lang="en-US" b="1" dirty="0">
              <a:solidFill>
                <a:srgbClr val="006A71"/>
              </a:solidFill>
              <a:latin typeface="Calibri" panose="020F0502020204030204" pitchFamily="34" charset="0"/>
            </a:endParaRPr>
          </a:p>
          <a:p>
            <a:pPr algn="ctr"/>
            <a:r>
              <a:rPr lang="es-x-int-SDL" sz="1600" b="1" dirty="0">
                <a:solidFill>
                  <a:srgbClr val="006A71"/>
                </a:solidFill>
                <a:latin typeface="Calibri" panose="020F0502020204030204" pitchFamily="34" charset="0"/>
              </a:rPr>
              <a:t>Operaciones normales</a:t>
            </a:r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CAFAF53E-CC36-AB4A-B9AE-8361A265C9E6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5565150" y="-1208544"/>
            <a:ext cx="18406" cy="4517105"/>
          </a:xfrm>
          <a:prstGeom prst="line">
            <a:avLst/>
          </a:prstGeom>
          <a:noFill/>
          <a:ln w="57150">
            <a:solidFill>
              <a:schemeClr val="tx1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D8988B5A-5F5C-F548-BC06-E28FC12112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18481" y="813684"/>
            <a:ext cx="0" cy="3412839"/>
          </a:xfrm>
          <a:prstGeom prst="line">
            <a:avLst/>
          </a:prstGeom>
          <a:noFill/>
          <a:ln w="57150">
            <a:solidFill>
              <a:srgbClr val="006A7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38F19E-9DB5-604F-90C4-6B276479BE76}"/>
              </a:ext>
            </a:extLst>
          </p:cNvPr>
          <p:cNvSpPr txBox="1"/>
          <p:nvPr/>
        </p:nvSpPr>
        <p:spPr>
          <a:xfrm>
            <a:off x="3218480" y="1050008"/>
            <a:ext cx="4711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x-int-SDL" sz="1600" b="1" dirty="0">
                <a:solidFill>
                  <a:srgbClr val="006A71"/>
                </a:solidFill>
                <a:latin typeface="Calibri" panose="020F0502020204030204" pitchFamily="34" charset="0"/>
              </a:rPr>
              <a:t>Estado invariable   Activación parcial   Activación total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30EC9E-D635-F44C-B772-E67CAF60D999}"/>
              </a:ext>
            </a:extLst>
          </p:cNvPr>
          <p:cNvSpPr/>
          <p:nvPr/>
        </p:nvSpPr>
        <p:spPr>
          <a:xfrm>
            <a:off x="3315800" y="3219307"/>
            <a:ext cx="1121433" cy="930079"/>
          </a:xfrm>
          <a:prstGeom prst="rect">
            <a:avLst/>
          </a:prstGeom>
          <a:solidFill>
            <a:srgbClr val="55BF8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x-int-SDL" sz="1200" b="1" dirty="0">
                <a:solidFill>
                  <a:srgbClr val="FFFFFF"/>
                </a:solidFill>
              </a:rPr>
              <a:t>Observación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5EAB18-F187-314C-8AB6-266C8F0BB94D}"/>
              </a:ext>
            </a:extLst>
          </p:cNvPr>
          <p:cNvSpPr/>
          <p:nvPr/>
        </p:nvSpPr>
        <p:spPr>
          <a:xfrm>
            <a:off x="4922318" y="2380294"/>
            <a:ext cx="1121434" cy="1769092"/>
          </a:xfrm>
          <a:prstGeom prst="rect">
            <a:avLst/>
          </a:prstGeom>
          <a:solidFill>
            <a:srgbClr val="F0A82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x-int-SDL" sz="1600" b="1">
                <a:solidFill>
                  <a:srgbClr val="FFFFFF"/>
                </a:solidFill>
              </a:rPr>
              <a:t>Alerta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FE1F26-8563-4640-A17F-2A352223B859}"/>
              </a:ext>
            </a:extLst>
          </p:cNvPr>
          <p:cNvSpPr txBox="1"/>
          <p:nvPr/>
        </p:nvSpPr>
        <p:spPr>
          <a:xfrm>
            <a:off x="3760910" y="732882"/>
            <a:ext cx="405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x-int-SDL" b="1">
                <a:solidFill>
                  <a:srgbClr val="006A71"/>
                </a:solidFill>
                <a:latin typeface="Calibri" panose="020F0502020204030204" pitchFamily="34" charset="0"/>
              </a:rPr>
              <a:t>Importancia de los aumentos del evento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598246-906C-BA4F-96E6-962211DF3755}"/>
              </a:ext>
            </a:extLst>
          </p:cNvPr>
          <p:cNvSpPr txBox="1"/>
          <p:nvPr/>
        </p:nvSpPr>
        <p:spPr>
          <a:xfrm>
            <a:off x="3615404" y="4163556"/>
            <a:ext cx="405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x-int-SDL" b="1">
                <a:solidFill>
                  <a:srgbClr val="006A71"/>
                </a:solidFill>
                <a:latin typeface="Calibri" panose="020F0502020204030204" pitchFamily="34" charset="0"/>
              </a:rPr>
              <a:t>Requisitos de información crítica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18A65C-9C6D-F246-86AD-2EB1FBAEC084}"/>
              </a:ext>
            </a:extLst>
          </p:cNvPr>
          <p:cNvSpPr txBox="1"/>
          <p:nvPr/>
        </p:nvSpPr>
        <p:spPr>
          <a:xfrm rot="16200000">
            <a:off x="1024410" y="2395802"/>
            <a:ext cx="405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x-int-SDL" b="1">
                <a:solidFill>
                  <a:srgbClr val="006A71"/>
                </a:solidFill>
                <a:latin typeface="Calibri" panose="020F0502020204030204" pitchFamily="34" charset="0"/>
              </a:rPr>
              <a:t>Aumento de personal </a:t>
            </a:r>
          </a:p>
        </p:txBody>
      </p:sp>
    </p:spTree>
    <p:extLst>
      <p:ext uri="{BB962C8B-B14F-4D97-AF65-F5344CB8AC3E}">
        <p14:creationId xmlns:p14="http://schemas.microsoft.com/office/powerpoint/2010/main" val="313680897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Niveles de activación del EOC – Nivel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 sz="2400"/>
              <a:t>Nivel III – El nivel más bajo de activación (operaciones normales/estado invariable)</a:t>
            </a:r>
          </a:p>
          <a:p>
            <a:pPr lvl="1">
              <a:buClr>
                <a:srgbClr val="006A71"/>
              </a:buClr>
            </a:pPr>
            <a:r>
              <a:rPr lang="es-x-int-SDL"/>
              <a:t>Se activa por defecto, excepto que se especifique un nivel más alto durante el proceso de activación del EOC. </a:t>
            </a:r>
          </a:p>
          <a:p>
            <a:pPr lvl="1">
              <a:buClr>
                <a:srgbClr val="006A71"/>
              </a:buClr>
            </a:pPr>
            <a:r>
              <a:rPr lang="es-x-int-SDL"/>
              <a:t>El EOC realiza actividades normales cuando no se identifica un incidente, o riesgo o peligro específicos. </a:t>
            </a:r>
          </a:p>
        </p:txBody>
      </p:sp>
    </p:spTree>
    <p:extLst>
      <p:ext uri="{BB962C8B-B14F-4D97-AF65-F5344CB8AC3E}">
        <p14:creationId xmlns:p14="http://schemas.microsoft.com/office/powerpoint/2010/main" val="138506025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Niveles de activación del EOC – Nivel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 sz="2400"/>
              <a:t>Nivel II – Requiere un aumento significativo del personal (estado invariable aumentado/activación parcial) </a:t>
            </a:r>
          </a:p>
          <a:p>
            <a:pPr lvl="1">
              <a:buClr>
                <a:srgbClr val="006A71"/>
              </a:buClr>
            </a:pPr>
            <a:r>
              <a:rPr lang="es-x-int-SDL"/>
              <a:t>Es posible el aumento de personal debido a la gran cantidad de casos, la participación de varios estados, el incremento de la atención de los medios y/o el interés de los líderes nacionales. </a:t>
            </a:r>
          </a:p>
          <a:p>
            <a:pPr lvl="1">
              <a:buClr>
                <a:srgbClr val="006A71"/>
              </a:buClr>
            </a:pPr>
            <a:r>
              <a:rPr lang="es-x-int-SDL"/>
              <a:t>Las organizaciones/miembros del equipo del EOC se activan para monitorean una amenaza, riesgo o peligro creíbles, y/o para respaldar la respuesta ante un incidente nuevo y que posiblemente evoluciona. </a:t>
            </a:r>
          </a:p>
          <a:p>
            <a:pPr marL="914400" lvl="2" indent="0">
              <a:buClr>
                <a:srgbClr val="006A7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672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Niveles de activación del EOC – Nivel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1517"/>
            <a:ext cx="8572500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 sz="2400"/>
              <a:t>Nivel I – El nivel más alto de activación (activación total)</a:t>
            </a:r>
          </a:p>
          <a:p>
            <a:pPr lvl="1">
              <a:buClr>
                <a:srgbClr val="006A71"/>
              </a:buClr>
            </a:pPr>
            <a:r>
              <a:rPr lang="es-x-int-SDL"/>
              <a:t>Reservado para las respuestas a mayor escala, que requieren el esfuerzo amplio de una agencia o ministerio. </a:t>
            </a:r>
          </a:p>
          <a:p>
            <a:pPr lvl="1">
              <a:buClr>
                <a:srgbClr val="006A71"/>
              </a:buClr>
            </a:pPr>
            <a:r>
              <a:rPr lang="es-x-int-SDL"/>
              <a:t>El equipo del EOC se activa, incluso el personal de todas las agencias que asisten, para respaldar la respuesta a un incidente importante o amenaza creíble. </a:t>
            </a:r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  <a:p>
            <a:pPr lvl="1">
              <a:buClr>
                <a:srgbClr val="006A71"/>
              </a:buClr>
            </a:pPr>
            <a:endParaRPr lang="en-US" dirty="0"/>
          </a:p>
          <a:p>
            <a:pPr lvl="1">
              <a:buClr>
                <a:srgbClr val="006A71"/>
              </a:buClr>
            </a:pPr>
            <a:endParaRPr lang="en-US" dirty="0"/>
          </a:p>
          <a:p>
            <a:pPr lvl="1"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42886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Referencias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900906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 sz="1600" dirty="0"/>
              <a:t>Instituto de </a:t>
            </a:r>
            <a:r>
              <a:rPr lang="es-ES" sz="1600" dirty="0"/>
              <a:t>Gestión</a:t>
            </a:r>
            <a:r>
              <a:rPr lang="es-x-int-SDL" sz="1600" dirty="0"/>
              <a:t> de Emergencias de FEMA (25 de junio de 2018) </a:t>
            </a:r>
            <a:r>
              <a:rPr lang="es-x-int-SDL" sz="1600" i="1" dirty="0"/>
              <a:t>IS-700.B: An Introduction to the National Incident Management System (Presentación al Sistema nacional de </a:t>
            </a:r>
            <a:r>
              <a:rPr lang="es-ES" sz="1600" i="1" dirty="0"/>
              <a:t>gestión</a:t>
            </a:r>
            <a:r>
              <a:rPr lang="es-x-int-SDL" sz="1600" i="1" dirty="0"/>
              <a:t> de incidentes). </a:t>
            </a:r>
            <a:r>
              <a:rPr lang="en-US" sz="1600" i="1" dirty="0">
                <a:hlinkClick r:id="rId3"/>
              </a:rPr>
              <a:t>https://training.fema.gov/is/courseoverview.aspx?code=IS-700.b</a:t>
            </a:r>
            <a:endParaRPr lang="en-US" sz="1600" i="1" dirty="0"/>
          </a:p>
          <a:p>
            <a:pPr>
              <a:buClr>
                <a:srgbClr val="006A71"/>
              </a:buClr>
            </a:pPr>
            <a:r>
              <a:rPr lang="es-x-int-SDL" sz="1600" dirty="0"/>
              <a:t>WHO (2018) </a:t>
            </a:r>
            <a:r>
              <a:rPr lang="es-x-int-SDL" sz="1600" i="1" dirty="0"/>
              <a:t>Handbook for Developing a Public Health Emergency Operations Centre (Manual para desarrollar un </a:t>
            </a:r>
            <a:r>
              <a:rPr lang="es-ES" sz="1600" i="1" dirty="0"/>
              <a:t>Centro de Operaciones en Emergencia</a:t>
            </a:r>
            <a:r>
              <a:rPr lang="es-x-int-SDL" sz="1600" i="1" dirty="0"/>
              <a:t> para salud pública </a:t>
            </a:r>
            <a:r>
              <a:rPr lang="es-x-int-SDL" sz="1600" dirty="0"/>
              <a:t>de la OMS, 2018</a:t>
            </a:r>
            <a:r>
              <a:rPr lang="es-x-int-SDL" sz="1600" i="1" dirty="0"/>
              <a:t>). </a:t>
            </a:r>
            <a:r>
              <a:rPr lang="en-US" sz="1600" dirty="0">
                <a:hlinkClick r:id="rId4"/>
              </a:rPr>
              <a:t>https://apps.who.int/iris/bitstream/handle/10665/277191/9789241515122-eng.pdf?sequence=1</a:t>
            </a:r>
            <a:endParaRPr lang="en-US" sz="1600" dirty="0"/>
          </a:p>
          <a:p>
            <a:pPr>
              <a:buClr>
                <a:srgbClr val="006A71"/>
              </a:buClr>
            </a:pPr>
            <a:r>
              <a:rPr lang="es-x-int-SDL" sz="1600" dirty="0"/>
              <a:t>WHO (2015) </a:t>
            </a:r>
            <a:r>
              <a:rPr lang="es-x-int-SDL" sz="1600" i="1" dirty="0"/>
              <a:t>Framework for a Public Health Emergency Operations Centres (Marco para Centros de operaciones de emergencia para salud pública </a:t>
            </a:r>
            <a:r>
              <a:rPr lang="es-x-int-SDL" sz="1600" dirty="0"/>
              <a:t>de la OMS, 2015</a:t>
            </a:r>
            <a:r>
              <a:rPr lang="es-x-int-SDL" sz="1600" i="1" dirty="0"/>
              <a:t>).</a:t>
            </a:r>
            <a:r>
              <a:rPr lang="es-x-int-SDL" sz="1600" dirty="0"/>
              <a:t> </a:t>
            </a:r>
            <a:r>
              <a:rPr lang="en-US" sz="1600" dirty="0">
                <a:hlinkClick r:id="rId5"/>
              </a:rPr>
              <a:t>https://www.who.int/publications/i/item/framework-for-a-public-health-emergency-operations-centre</a:t>
            </a:r>
            <a:endParaRPr lang="es-x-int-SDL" sz="1600" dirty="0"/>
          </a:p>
          <a:p>
            <a:pPr>
              <a:buClr>
                <a:srgbClr val="006A71"/>
              </a:buClr>
            </a:pPr>
            <a:r>
              <a:rPr lang="es-x-int-SDL" sz="1600" dirty="0"/>
              <a:t>Todas las fotos fueron tomadas de la Biblioteca de imágenes de salud pública de los CDC (acceso en mayo de 2020): </a:t>
            </a:r>
            <a:r>
              <a:rPr lang="es-x-int-SDL" sz="1600" dirty="0">
                <a:hlinkClick r:id="rId6"/>
              </a:rPr>
              <a:t>https://phil.cdc.gov/</a:t>
            </a:r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37490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30121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Activación del EOC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/>
              <a:t>La activación del EOC mejora las posibilidades del departamento/ministerio de brindar una respuesta inmediata en caso de una emergencia de salud pública.</a:t>
            </a:r>
          </a:p>
          <a:p>
            <a:pPr>
              <a:buClr>
                <a:srgbClr val="006A71"/>
              </a:buClr>
            </a:pPr>
            <a:r>
              <a:rPr lang="es-x-int-SDL"/>
              <a:t>La activación de un EOC respalda la respuesta rápida a través de diferentes actividades, que incluyen:</a:t>
            </a:r>
          </a:p>
          <a:p>
            <a:pPr lvl="1"/>
            <a:r>
              <a:rPr lang="es-x-int-SDL"/>
              <a:t>Movilización de personal y recursos</a:t>
            </a:r>
          </a:p>
          <a:p>
            <a:pPr lvl="1"/>
            <a:r>
              <a:rPr lang="es-x-int-SDL"/>
              <a:t>Organización de medidas de respuesta</a:t>
            </a:r>
          </a:p>
          <a:p>
            <a:pPr lvl="1"/>
            <a:r>
              <a:rPr lang="es-x-int-SDL"/>
              <a:t>Una ubicación centralizada de pericia técnica y expertos en la materia (SME, por sus siglas en inglés) para la toma de decisiones y la delineación de planes</a:t>
            </a:r>
          </a:p>
        </p:txBody>
      </p:sp>
    </p:spTree>
    <p:extLst>
      <p:ext uri="{BB962C8B-B14F-4D97-AF65-F5344CB8AC3E}">
        <p14:creationId xmlns:p14="http://schemas.microsoft.com/office/powerpoint/2010/main" val="247195664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Proceso de activación del EOC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1165225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 sz="1800" dirty="0"/>
              <a:t>La activación de un EOC para una emergencia de salud pública puede ocurrir bajo la dirección del director del ministerio/departamento o la recomendación de su activación obtenida de un equipo de evaluación preliminar (PAT). </a:t>
            </a:r>
          </a:p>
        </p:txBody>
      </p:sp>
      <p:sp>
        <p:nvSpPr>
          <p:cNvPr id="2" name="Rectangle 1"/>
          <p:cNvSpPr/>
          <p:nvPr/>
        </p:nvSpPr>
        <p:spPr>
          <a:xfrm>
            <a:off x="444499" y="2200186"/>
            <a:ext cx="83319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Clr>
                <a:srgbClr val="006A71"/>
              </a:buClr>
              <a:buFont typeface="Wingdings" panose="05000000000000000000" pitchFamily="2" charset="2"/>
              <a:buChar char="§"/>
            </a:pPr>
            <a:r>
              <a:rPr lang="es-x-int-SDL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Plan de respuesta ante emergencias se debe describir el proceso exacto para la activación para la autoridad responsable de salud, como también el plan o manual del EOC.</a:t>
            </a:r>
          </a:p>
        </p:txBody>
      </p:sp>
    </p:spTree>
    <p:extLst>
      <p:ext uri="{BB962C8B-B14F-4D97-AF65-F5344CB8AC3E}">
        <p14:creationId xmlns:p14="http://schemas.microsoft.com/office/powerpoint/2010/main" val="21492687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Equipo de evaluación preliminar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EBCE36D-8FC8-4956-A9BB-2262C706A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069" y="506186"/>
            <a:ext cx="4484352" cy="4346372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33C64B-377D-B445-A2B7-9947A5462B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311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Proceso del equipo de evaluación preliminar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/>
              <a:t>El equipo de evaluación preliminar (PAT) es un grupo de SME que son los responsables de llevar a cabo una evaluación inicial de un incidente o evento. </a:t>
            </a:r>
          </a:p>
          <a:p>
            <a:pPr lvl="1">
              <a:buClr>
                <a:srgbClr val="006A71"/>
              </a:buClr>
            </a:pPr>
            <a:r>
              <a:rPr lang="es-x-int-SDL"/>
              <a:t>El PAT incluye la participación y el aporte de SME de la comunidad científica y el personal general del EOC. </a:t>
            </a:r>
          </a:p>
          <a:p>
            <a:pPr>
              <a:buClr>
                <a:srgbClr val="006A71"/>
              </a:buClr>
            </a:pPr>
            <a:r>
              <a:rPr lang="es-x-int-SDL"/>
              <a:t>El proceso se inicia en respuesta de una posible amenaza de salud pública. </a:t>
            </a:r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  <a:p>
            <a:pPr lvl="1"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0840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57199" y="205979"/>
            <a:ext cx="8557491" cy="689591"/>
          </a:xfrm>
        </p:spPr>
        <p:txBody>
          <a:bodyPr/>
          <a:lstStyle/>
          <a:p>
            <a:r>
              <a:rPr lang="es-x-int-SDL"/>
              <a:t>Proceso del equipo de evaluación preliminar:</a:t>
            </a:r>
            <a:br>
              <a:rPr lang="es-x-int-SDL"/>
            </a:br>
            <a:r>
              <a:rPr lang="es-x-int-SDL" sz="2400"/>
              <a:t>Objetivos</a:t>
            </a:r>
            <a:r>
              <a:rPr lang="es-x-int-SDL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/>
              <a:t>Lograr una evaluación preliminar de la situación. </a:t>
            </a:r>
          </a:p>
          <a:p>
            <a:pPr>
              <a:buClr>
                <a:srgbClr val="006A71"/>
              </a:buClr>
            </a:pPr>
            <a:r>
              <a:rPr lang="es-x-int-SDL"/>
              <a:t>Identificar operaciones y actividades de respuesta. </a:t>
            </a:r>
          </a:p>
          <a:p>
            <a:pPr>
              <a:buClr>
                <a:srgbClr val="006A71"/>
              </a:buClr>
            </a:pPr>
            <a:r>
              <a:rPr lang="es-x-int-SDL"/>
              <a:t>Recomendar la activación (si fuese necesaria) del EOC para apoyar las actividades de respuesta ante la posible amenaza de salud pública, su impacto y/o la necesidad de una respuesta manejada de manera centralizada.</a:t>
            </a:r>
          </a:p>
          <a:p>
            <a:endParaRPr lang="en-US" dirty="0"/>
          </a:p>
          <a:p>
            <a:pPr lvl="1"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20791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57200" y="205979"/>
            <a:ext cx="8483600" cy="689591"/>
          </a:xfrm>
        </p:spPr>
        <p:txBody>
          <a:bodyPr/>
          <a:lstStyle/>
          <a:p>
            <a:r>
              <a:rPr lang="es-x-int-SDL" dirty="0"/>
              <a:t>Proceso del equipo de evaluación preliminar:</a:t>
            </a:r>
            <a:br>
              <a:rPr lang="es-x-int-SDL" dirty="0"/>
            </a:br>
            <a:r>
              <a:rPr lang="es-x-int-SDL" sz="2200" dirty="0"/>
              <a:t> Temas de debate para enfermedades infecciosas como </a:t>
            </a:r>
            <a:r>
              <a:rPr lang="es-ES" sz="2200" dirty="0"/>
              <a:t>la COVID</a:t>
            </a:r>
            <a:r>
              <a:rPr lang="es-x-int-SDL" sz="2200" dirty="0"/>
              <a:t>-19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597900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/>
              <a:t>¿Cuáles son los hechos conocidos, los desconocidos y las evaluaciones?</a:t>
            </a:r>
          </a:p>
          <a:p>
            <a:pPr>
              <a:buClr>
                <a:srgbClr val="006A71"/>
              </a:buClr>
            </a:pPr>
            <a:r>
              <a:rPr lang="es-x-int-SDL"/>
              <a:t>¿Cómo se detectó la enfermedad? ¿La información ha sido validada?</a:t>
            </a:r>
          </a:p>
          <a:p>
            <a:pPr>
              <a:buClr>
                <a:srgbClr val="006A71"/>
              </a:buClr>
            </a:pPr>
            <a:r>
              <a:rPr lang="es-x-int-SDL"/>
              <a:t>¿Dónde se ubicó el brote y/o qué áreas está afectando? </a:t>
            </a:r>
          </a:p>
          <a:p>
            <a:pPr>
              <a:buClr>
                <a:srgbClr val="006A71"/>
              </a:buClr>
            </a:pPr>
            <a:r>
              <a:rPr lang="es-x-int-SDL"/>
              <a:t>¿Hay muertes, casos graves que requieran internación u otros impactos urgentes?</a:t>
            </a:r>
          </a:p>
          <a:p>
            <a:pPr>
              <a:buClr>
                <a:srgbClr val="006A71"/>
              </a:buClr>
            </a:pPr>
            <a:r>
              <a:rPr lang="es-x-int-SDL"/>
              <a:t>¿Cuáles son los síntomas más comunes, los menos comunes y los más graves?</a:t>
            </a:r>
          </a:p>
          <a:p>
            <a:pPr>
              <a:buClr>
                <a:srgbClr val="006A71"/>
              </a:buClr>
            </a:pPr>
            <a:r>
              <a:rPr lang="es-x-int-SDL"/>
              <a:t>¿Qué medidas se han tomado?  ¿Qué medidas deben tomarse?</a:t>
            </a:r>
          </a:p>
          <a:p>
            <a:pPr>
              <a:buClr>
                <a:srgbClr val="006A71"/>
              </a:buClr>
            </a:pPr>
            <a:r>
              <a:rPr lang="es-x-int-SDL"/>
              <a:t>¿Los medios nacionales o locales están al tanto de la amenaza?  </a:t>
            </a:r>
          </a:p>
          <a:p>
            <a:pPr lvl="1"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0996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 sz="2400" dirty="0"/>
              <a:t>Proceso del equipo de evaluación preliminar:</a:t>
            </a:r>
            <a:br>
              <a:rPr lang="es-x-int-SDL" sz="2400" dirty="0"/>
            </a:br>
            <a:r>
              <a:rPr lang="es-x-int-SDL" sz="2000" dirty="0"/>
              <a:t>Temas de debate para enfermedades infecciosas como </a:t>
            </a:r>
            <a:r>
              <a:rPr lang="es-ES" sz="2000" dirty="0"/>
              <a:t>la COVID</a:t>
            </a:r>
            <a:r>
              <a:rPr lang="es-x-int-SDL" sz="2000" dirty="0"/>
              <a:t>-19 </a:t>
            </a:r>
            <a:r>
              <a:rPr lang="es-x-int-SDL" sz="1800" i="1" dirty="0"/>
              <a:t>(cont</a:t>
            </a:r>
            <a:r>
              <a:rPr lang="es-AR" sz="1800" i="1" dirty="0"/>
              <a:t>.</a:t>
            </a:r>
            <a:r>
              <a:rPr lang="es-x-int-SDL" sz="1800" i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/>
              <a:t>¿Las autoridades y/o la comunidad internacional poseen información que pueda contribuir a la evaluación? </a:t>
            </a:r>
          </a:p>
          <a:p>
            <a:pPr>
              <a:buClr>
                <a:srgbClr val="006A71"/>
              </a:buClr>
            </a:pPr>
            <a:r>
              <a:rPr lang="es-x-int-SDL"/>
              <a:t>¿Existen necesidades de información o inteligencia crítica pendientes? </a:t>
            </a:r>
          </a:p>
          <a:p>
            <a:pPr>
              <a:buClr>
                <a:srgbClr val="006A71"/>
              </a:buClr>
            </a:pPr>
            <a:r>
              <a:rPr lang="es-x-int-SDL"/>
              <a:t>¿El público debería ser notificado? </a:t>
            </a:r>
          </a:p>
          <a:p>
            <a:pPr>
              <a:buClr>
                <a:srgbClr val="006A71"/>
              </a:buClr>
            </a:pPr>
            <a:r>
              <a:rPr lang="es-x-int-SDL"/>
              <a:t>¿Las autoridades internacionales deberían ser notificadas?  </a:t>
            </a:r>
          </a:p>
          <a:p>
            <a:pPr>
              <a:buClr>
                <a:srgbClr val="006A71"/>
              </a:buClr>
            </a:pPr>
            <a:r>
              <a:rPr lang="es-x-int-SDL"/>
              <a:t>¿Cuándo se debería presentar un resumen ante los líderes y quién debería hacerlo? </a:t>
            </a:r>
          </a:p>
          <a:p>
            <a:pPr>
              <a:buClr>
                <a:srgbClr val="006A71"/>
              </a:buClr>
            </a:pPr>
            <a:r>
              <a:rPr lang="es-x-int-SDL"/>
              <a:t>Información sobre reuniones futuras y pasos a seguir.</a:t>
            </a:r>
          </a:p>
          <a:p>
            <a:pPr lvl="1"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83219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aster">
  <a:themeElements>
    <a:clrScheme name="Custom 2">
      <a:dk1>
        <a:srgbClr val="0F56DC"/>
      </a:dk1>
      <a:lt1>
        <a:srgbClr val="FFC000"/>
      </a:lt1>
      <a:dk2>
        <a:srgbClr val="FFFFFF"/>
      </a:dk2>
      <a:lt2>
        <a:srgbClr val="FFFFFF"/>
      </a:lt2>
      <a:accent1>
        <a:srgbClr val="4983F2"/>
      </a:accent1>
      <a:accent2>
        <a:srgbClr val="007D57"/>
      </a:accent2>
      <a:accent3>
        <a:srgbClr val="9A3B26"/>
      </a:accent3>
      <a:accent4>
        <a:srgbClr val="7F7F7F"/>
      </a:accent4>
      <a:accent5>
        <a:srgbClr val="0F56DC"/>
      </a:accent5>
      <a:accent6>
        <a:srgbClr val="002060"/>
      </a:accent6>
      <a:hlink>
        <a:srgbClr val="0F56DC"/>
      </a:hlink>
      <a:folHlink>
        <a:srgbClr val="3077FF"/>
      </a:folHlink>
    </a:clrScheme>
    <a:fontScheme name="CDC Myriad Web Pro">
      <a:majorFont>
        <a:latin typeface="Myriad Web Pro"/>
        <a:ea typeface=""/>
        <a:cs typeface=""/>
      </a:majorFont>
      <a:minorFont>
        <a:latin typeface="Myriad Web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000000"/>
            </a:solidFill>
            <a:latin typeface="Calibri" panose="020F05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52ff0146-47b4-4d51-8c1c-03266fcd63a2">Draft</Status>
    <_ip_UnifiedCompliancePolicyUIAction xmlns="http://schemas.microsoft.com/sharepoint/v3" xsi:nil="true"/>
    <TaxCatchAll xmlns="cd03f174-a395-49eb-8ee9-8d943e22f40d"/>
    <_ip_UnifiedCompliancePolicyProperties xmlns="http://schemas.microsoft.com/sharepoint/v3" xsi:nil="true"/>
    <_x0070_n49 xmlns="52ff0146-47b4-4d51-8c1c-03266fcd63a2">
      <UserInfo>
        <DisplayName/>
        <AccountId xsi:nil="true"/>
        <AccountType/>
      </UserInfo>
    </_x0070_n49>
    <TaxKeywordTaxHTField xmlns="cd03f174-a395-49eb-8ee9-8d943e22f40d">
      <Terms xmlns="http://schemas.microsoft.com/office/infopath/2007/PartnerControls"/>
    </TaxKeywordTaxHTField>
    <Catch xmlns="52ff0146-47b4-4d51-8c1c-03266fcd63a2">New Item</Catch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263BB87ED693489DF545C68D111AB5" ma:contentTypeVersion="18" ma:contentTypeDescription="Create a new document." ma:contentTypeScope="" ma:versionID="1bb985614d6d5f242178b3d6c763e8e5">
  <xsd:schema xmlns:xsd="http://www.w3.org/2001/XMLSchema" xmlns:xs="http://www.w3.org/2001/XMLSchema" xmlns:p="http://schemas.microsoft.com/office/2006/metadata/properties" xmlns:ns1="http://schemas.microsoft.com/sharepoint/v3" xmlns:ns2="52ff0146-47b4-4d51-8c1c-03266fcd63a2" xmlns:ns3="cd03f174-a395-49eb-8ee9-8d943e22f40d" targetNamespace="http://schemas.microsoft.com/office/2006/metadata/properties" ma:root="true" ma:fieldsID="f1d289979c5f6198047010f839de2e29" ns1:_="" ns2:_="" ns3:_="">
    <xsd:import namespace="http://schemas.microsoft.com/sharepoint/v3"/>
    <xsd:import namespace="52ff0146-47b4-4d51-8c1c-03266fcd63a2"/>
    <xsd:import namespace="cd03f174-a395-49eb-8ee9-8d943e22f4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Status" minOccurs="0"/>
                <xsd:element ref="ns2:_x0070_n49" minOccurs="0"/>
                <xsd:element ref="ns3:TaxKeywordTaxHTField" minOccurs="0"/>
                <xsd:element ref="ns3:TaxCatchAll" minOccurs="0"/>
                <xsd:element ref="ns2:Catc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ff0146-47b4-4d51-8c1c-03266fcd63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Status" ma:index="20" nillable="true" ma:displayName="Status" ma:default="Draft" ma:format="Dropdown" ma:internalName="Status">
      <xsd:simpleType>
        <xsd:restriction base="dms:Choice">
          <xsd:enumeration value="Draft"/>
          <xsd:enumeration value="Final"/>
        </xsd:restriction>
      </xsd:simpleType>
    </xsd:element>
    <xsd:element name="_x0070_n49" ma:index="21" nillable="true" ma:displayName="Person or Group" ma:list="UserInfo" ma:internalName="_x0070_n49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atch" ma:index="25" nillable="true" ma:displayName="Catch" ma:default="New Item" ma:internalName="Catch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03f174-a395-49eb-8ee9-8d943e22f40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KeywordTaxHTField" ma:index="23" nillable="true" ma:taxonomy="true" ma:internalName="TaxKeywordTaxHTField" ma:taxonomyFieldName="TaxKeyword" ma:displayName="Enterprise Keywords" ma:fieldId="{23f27201-bee3-471e-b2e7-b64fd8b7ca38}" ma:taxonomyMulti="true" ma:sspId="9353dbe8-8260-4ccf-8219-3d2995e6fa1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24" nillable="true" ma:displayName="Taxonomy Catch All Column" ma:hidden="true" ma:list="{a3280506-6cd4-40ea-8d11-c5017f6a7f66}" ma:internalName="TaxCatchAll" ma:showField="CatchAllData" ma:web="cd03f174-a395-49eb-8ee9-8d943e22f4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1EED69-1140-472C-A4CE-95899EB62831}">
  <ds:schemaRefs>
    <ds:schemaRef ds:uri="http://purl.org/dc/dcmitype/"/>
    <ds:schemaRef ds:uri="cd03f174-a395-49eb-8ee9-8d943e22f40d"/>
    <ds:schemaRef ds:uri="52ff0146-47b4-4d51-8c1c-03266fcd63a2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1F9774B-38D7-4BDE-8639-79D86975ED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D4366D-D487-48A0-9C97-35B56DDC03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2ff0146-47b4-4d51-8c1c-03266fcd63a2"/>
    <ds:schemaRef ds:uri="cd03f174-a395-49eb-8ee9-8d943e22f4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5045</TotalTime>
  <Words>2270</Words>
  <Application>Microsoft Macintosh PowerPoint</Application>
  <PresentationFormat>On-screen Show (16:9)</PresentationFormat>
  <Paragraphs>180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Wingdings</vt:lpstr>
      <vt:lpstr>Arial</vt:lpstr>
      <vt:lpstr>Courier New</vt:lpstr>
      <vt:lpstr>Myriad Web Pro</vt:lpstr>
      <vt:lpstr>Master</vt:lpstr>
      <vt:lpstr>Activación del Centro de Operaciones en Emergencia:  Consideraciones ante la COVID-19</vt:lpstr>
      <vt:lpstr>Objetivos</vt:lpstr>
      <vt:lpstr>Activación del EOC</vt:lpstr>
      <vt:lpstr>Proceso de activación del EOC</vt:lpstr>
      <vt:lpstr>Equipo de evaluación preliminar </vt:lpstr>
      <vt:lpstr>Proceso del equipo de evaluación preliminar</vt:lpstr>
      <vt:lpstr>Proceso del equipo de evaluación preliminar: Objetivos </vt:lpstr>
      <vt:lpstr>Proceso del equipo de evaluación preliminar:  Temas de debate para enfermedades infecciosas como la COVID-19</vt:lpstr>
      <vt:lpstr>Proceso del equipo de evaluación preliminar: Temas de debate para enfermedades infecciosas como la COVID-19 (cont.)</vt:lpstr>
      <vt:lpstr>Criterios de activación</vt:lpstr>
      <vt:lpstr>Proceso del equipo de evaluación preliminar (PAT)</vt:lpstr>
      <vt:lpstr>Modos de activación del EOC</vt:lpstr>
      <vt:lpstr>Modos de activación del EOC</vt:lpstr>
      <vt:lpstr>Modos de activación del EOC</vt:lpstr>
      <vt:lpstr>Modo observación</vt:lpstr>
      <vt:lpstr>Modo alerta</vt:lpstr>
      <vt:lpstr>Modo respuesta</vt:lpstr>
      <vt:lpstr>Modo respuesta e IMS</vt:lpstr>
      <vt:lpstr>Niveles de activación del EOC</vt:lpstr>
      <vt:lpstr>Niveles de activación del EOC</vt:lpstr>
      <vt:lpstr>Niveles de activación del EOC</vt:lpstr>
      <vt:lpstr>Niveles de activación del EOC – Nivel III</vt:lpstr>
      <vt:lpstr>Niveles de activación del EOC – Nivel II</vt:lpstr>
      <vt:lpstr>Niveles de activación del EOC – Nivel I</vt:lpstr>
      <vt:lpstr>Referencias</vt:lpstr>
      <vt:lpstr>PowerPoint Presentation</vt:lpstr>
    </vt:vector>
  </TitlesOfParts>
  <Company>CDC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nCoV_template_PPT_GEN_PUB</dc:title>
  <dc:creator>Centers for Disease Control and Prevention</dc:creator>
  <cp:lastModifiedBy>Microsoft Office User</cp:lastModifiedBy>
  <cp:revision>359</cp:revision>
  <dcterms:created xsi:type="dcterms:W3CDTF">2011-03-17T17:43:16Z</dcterms:created>
  <dcterms:modified xsi:type="dcterms:W3CDTF">2021-08-08T03:01:47Z</dcterms:modified>
  <cp:category>GS Emergency Response</cp:category>
  <cp:contentStatus>CS 315114-A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MSIP_Label_8af03ff0-41c5-4c41-b55e-fabb8fae94be_Enabled">
    <vt:lpwstr>True</vt:lpwstr>
  </property>
  <property fmtid="{D5CDD505-2E9C-101B-9397-08002B2CF9AE}" pid="4" name="MSIP_Label_8af03ff0-41c5-4c41-b55e-fabb8fae94be_SiteId">
    <vt:lpwstr>9ce70869-60db-44fd-abe8-d2767077fc8f</vt:lpwstr>
  </property>
  <property fmtid="{D5CDD505-2E9C-101B-9397-08002B2CF9AE}" pid="5" name="MSIP_Label_8af03ff0-41c5-4c41-b55e-fabb8fae94be_Owner">
    <vt:lpwstr>iwh2@cdc.gov</vt:lpwstr>
  </property>
  <property fmtid="{D5CDD505-2E9C-101B-9397-08002B2CF9AE}" pid="6" name="MSIP_Label_8af03ff0-41c5-4c41-b55e-fabb8fae94be_SetDate">
    <vt:lpwstr>2020-05-13T11:48:16.4330843Z</vt:lpwstr>
  </property>
  <property fmtid="{D5CDD505-2E9C-101B-9397-08002B2CF9AE}" pid="7" name="MSIP_Label_8af03ff0-41c5-4c41-b55e-fabb8fae94be_Name">
    <vt:lpwstr>Public</vt:lpwstr>
  </property>
  <property fmtid="{D5CDD505-2E9C-101B-9397-08002B2CF9AE}" pid="8" name="MSIP_Label_8af03ff0-41c5-4c41-b55e-fabb8fae94be_Application">
    <vt:lpwstr>Microsoft Azure Information Protection</vt:lpwstr>
  </property>
  <property fmtid="{D5CDD505-2E9C-101B-9397-08002B2CF9AE}" pid="9" name="MSIP_Label_8af03ff0-41c5-4c41-b55e-fabb8fae94be_ActionId">
    <vt:lpwstr>d740535d-eff5-4c0b-abd9-94bf992c01fe</vt:lpwstr>
  </property>
  <property fmtid="{D5CDD505-2E9C-101B-9397-08002B2CF9AE}" pid="10" name="MSIP_Label_8af03ff0-41c5-4c41-b55e-fabb8fae94be_Extended_MSFT_Method">
    <vt:lpwstr>Manual</vt:lpwstr>
  </property>
  <property fmtid="{D5CDD505-2E9C-101B-9397-08002B2CF9AE}" pid="11" name="Sensitivity">
    <vt:lpwstr>Public</vt:lpwstr>
  </property>
  <property fmtid="{D5CDD505-2E9C-101B-9397-08002B2CF9AE}" pid="12" name="ContentTypeId">
    <vt:lpwstr>0x010100BB263BB87ED693489DF545C68D111AB5</vt:lpwstr>
  </property>
  <property fmtid="{D5CDD505-2E9C-101B-9397-08002B2CF9AE}" pid="13" name="TaxKeyword">
    <vt:lpwstr/>
  </property>
</Properties>
</file>