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7315200" cy="96012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38" d="100"/>
          <a:sy n="138" d="100"/>
        </p:scale>
        <p:origin x="8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5" name="Google Shape;135;p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1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1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p10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1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p11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p12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1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p13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1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p14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1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9" name="Google Shape;259;p15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1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p16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1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17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18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1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8" name="Google Shape;288;p19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</p:txBody>
      </p:sp>
      <p:sp>
        <p:nvSpPr>
          <p:cNvPr id="142" name="Google Shape;142;p2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2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5" name="Google Shape;295;p20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p2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p21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p2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p22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2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6" name="Google Shape;316;p23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2" name="Google Shape;32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2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9" name="Google Shape;329;p25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2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7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p2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8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p2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9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3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6" name="Google Shape;36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4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5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6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8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p9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jpg"/><Relationship Id="rId4" Type="http://schemas.openxmlformats.org/officeDocument/2006/relationships/image" Target="../media/image7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lt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l="20615" r="19752"/>
          <a:stretch/>
        </p:blipFill>
        <p:spPr>
          <a:xfrm>
            <a:off x="5210658" y="966372"/>
            <a:ext cx="3684774" cy="347584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314325" y="0"/>
            <a:ext cx="8829676" cy="895570"/>
          </a:xfrm>
          <a:prstGeom prst="rect">
            <a:avLst/>
          </a:prstGeom>
          <a:gradFill>
            <a:gsLst>
              <a:gs pos="0">
                <a:srgbClr val="55BF8B"/>
              </a:gs>
              <a:gs pos="96000">
                <a:srgbClr val="145E71"/>
              </a:gs>
              <a:gs pos="100000">
                <a:srgbClr val="145E71"/>
              </a:gs>
            </a:gsLst>
            <a:lin ang="12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522515" y="9097"/>
            <a:ext cx="8621486" cy="866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22515" y="1026256"/>
            <a:ext cx="761714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2D2D"/>
              </a:buClr>
              <a:buSzPts val="2000"/>
              <a:buNone/>
              <a:defRPr sz="2000" b="1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98E5"/>
              </a:buClr>
              <a:buSzPts val="2800"/>
              <a:buNone/>
              <a:defRPr>
                <a:solidFill>
                  <a:srgbClr val="8898E5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98E5"/>
              </a:buClr>
              <a:buSzPts val="2400"/>
              <a:buNone/>
              <a:defRPr>
                <a:solidFill>
                  <a:srgbClr val="8898E5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2"/>
          </p:nvPr>
        </p:nvSpPr>
        <p:spPr>
          <a:xfrm>
            <a:off x="462555" y="1890634"/>
            <a:ext cx="7617144" cy="77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1111"/>
              </a:lnSpc>
              <a:spcBef>
                <a:spcPts val="360"/>
              </a:spcBef>
              <a:spcAft>
                <a:spcPts val="0"/>
              </a:spcAft>
              <a:buClr>
                <a:srgbClr val="2D2D2D"/>
              </a:buClr>
              <a:buSzPts val="1800"/>
              <a:buNone/>
              <a:defRPr sz="18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  <a:defRPr>
                <a:solidFill>
                  <a:schemeClr val="dk2"/>
                </a:solidFill>
              </a:defRPr>
            </a:lvl2pPr>
            <a:lvl3pPr marL="1371600" lvl="2" indent="-3810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>
                <a:solidFill>
                  <a:schemeClr val="dk2"/>
                </a:solidFill>
              </a:defRPr>
            </a:lvl3pPr>
            <a:lvl4pPr marL="1828800" lvl="3" indent="-355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4pPr>
            <a:lvl5pPr marL="2286000" lvl="4" indent="-355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»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/>
          <p:nvPr/>
        </p:nvSpPr>
        <p:spPr>
          <a:xfrm>
            <a:off x="4962089" y="4510542"/>
            <a:ext cx="4181912" cy="400110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2000"/>
              <a:buFont typeface="Calibri"/>
              <a:buNone/>
            </a:pPr>
            <a:r>
              <a:rPr lang="es-ES" sz="2000" b="1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cdc.gov/coronavirus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2"/>
          <p:cNvGrpSpPr/>
          <p:nvPr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19" name="Google Shape;19;p2"/>
            <p:cNvSpPr/>
            <p:nvPr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065" y="3841750"/>
            <a:ext cx="869535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/>
          <p:nvPr/>
        </p:nvSpPr>
        <p:spPr>
          <a:xfrm>
            <a:off x="1697445" y="3752495"/>
            <a:ext cx="2202419" cy="779487"/>
          </a:xfrm>
          <a:prstGeom prst="roundRect">
            <a:avLst>
              <a:gd name="adj" fmla="val 20191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495300" y="4702175"/>
            <a:ext cx="4457700" cy="35285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ES" sz="8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La marca “CDC” pertenece al Departamento de Salud y Servicios Humanos de EE. UU y se usa con permiso.</a:t>
            </a:r>
            <a:endParaRPr lang="es-E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ES" sz="8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El uso de este logo no implica la aprobación por parte de HHS o CDC de ningún producto, servicio o empresa en particular.</a:t>
            </a:r>
            <a:endParaRPr lang="es-E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lt2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1"/>
          <p:cNvPicPr preferRelativeResize="0"/>
          <p:nvPr/>
        </p:nvPicPr>
        <p:blipFill rotWithShape="1">
          <a:blip r:embed="rId2">
            <a:alphaModFix/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1"/>
          <p:cNvSpPr txBox="1"/>
          <p:nvPr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Para obtener más información, contacte con CDC</a:t>
            </a:r>
            <a:b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1-800-CDC-INFO (232-4636)</a:t>
            </a:r>
            <a:b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TTY:  1-888-232-6348    www.cdc.gov</a:t>
            </a:r>
            <a:b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Los resultados y conclusiones de este informe corresponden a sus autores y no necesariamente representan la postura oficial de los Centros de Control y Prevención de Enfermedades.</a:t>
            </a:r>
            <a:endParaRPr lang="es-E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1" descr="Logos of the U.S. Department of Health and Human Services and the Centers for Disease Control and Prevention." title="Log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46855"/>
            <a:ext cx="9144000" cy="8878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11"/>
          <p:cNvGrpSpPr/>
          <p:nvPr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121" name="Google Shape;121;p11"/>
            <p:cNvSpPr/>
            <p:nvPr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 extrusionOk="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 extrusionOk="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 extrusionOk="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 extrusionOk="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 extrusionOk="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 extrusionOk="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 extrusionOk="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 extrusionOk="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129" name="Google Shape;129;p11"/>
          <p:cNvPicPr preferRelativeResize="0"/>
          <p:nvPr/>
        </p:nvPicPr>
        <p:blipFill rotWithShape="1">
          <a:blip r:embed="rId4">
            <a:alphaModFix/>
          </a:blip>
          <a:srcRect l="20615" r="19752"/>
          <a:stretch/>
        </p:blipFill>
        <p:spPr>
          <a:xfrm>
            <a:off x="5334256" y="175641"/>
            <a:ext cx="3684774" cy="3475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1" descr="A picture containing food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r="3762" b="19294"/>
          <a:stretch/>
        </p:blipFill>
        <p:spPr>
          <a:xfrm>
            <a:off x="6066692" y="4354414"/>
            <a:ext cx="842588" cy="510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68631" y="4866336"/>
            <a:ext cx="875574" cy="1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1"/>
          <p:cNvSpPr/>
          <p:nvPr/>
        </p:nvSpPr>
        <p:spPr>
          <a:xfrm>
            <a:off x="7404921" y="4409128"/>
            <a:ext cx="1591642" cy="563319"/>
          </a:xfrm>
          <a:prstGeom prst="roundRect">
            <a:avLst>
              <a:gd name="adj" fmla="val 20191"/>
            </a:avLst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TA SLIDE">
  <p:cSld name="DATA SLIDE">
    <p:bg>
      <p:bgPr>
        <a:solidFill>
          <a:schemeClr val="lt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006A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1"/>
          </p:nvPr>
        </p:nvSpPr>
        <p:spPr>
          <a:xfrm>
            <a:off x="457200" y="1158875"/>
            <a:ext cx="8229600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5DAA"/>
              </a:buClr>
              <a:buSzPts val="2000"/>
              <a:buFont typeface="Noto Sans Symbols"/>
              <a:buChar char="▪"/>
              <a:defRPr sz="2000">
                <a:solidFill>
                  <a:srgbClr val="2D2D2D"/>
                </a:solidFill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32E63"/>
              </a:buClr>
              <a:buSzPts val="2000"/>
              <a:buChar char="–"/>
              <a:defRPr sz="2000">
                <a:solidFill>
                  <a:srgbClr val="2D2D2D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3B26"/>
              </a:buClr>
              <a:buSzPts val="2000"/>
              <a:buChar char="•"/>
              <a:defRPr sz="2000">
                <a:solidFill>
                  <a:srgbClr val="2D2D2D"/>
                </a:solidFill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Char char="–"/>
              <a:defRPr sz="2000">
                <a:solidFill>
                  <a:srgbClr val="5F5F5F"/>
                </a:solidFill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Char char="»"/>
              <a:defRPr sz="2000">
                <a:solidFill>
                  <a:srgbClr val="5F5F5F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34" name="Google Shape;34;p3"/>
            <p:cNvSpPr/>
            <p:nvPr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6" name="Google Shape;36;p3"/>
          <p:cNvSpPr/>
          <p:nvPr/>
        </p:nvSpPr>
        <p:spPr>
          <a:xfrm>
            <a:off x="914400" y="4424667"/>
            <a:ext cx="1404530" cy="497096"/>
          </a:xfrm>
          <a:prstGeom prst="roundRect">
            <a:avLst>
              <a:gd name="adj" fmla="val 20191"/>
            </a:avLst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" name="Google Shape;37;p3" descr="A picture containing foo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010" y="4493208"/>
            <a:ext cx="510990" cy="369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lor_background">
  <p:cSld name="1_color_background">
    <p:bg>
      <p:bgPr>
        <a:solidFill>
          <a:srgbClr val="006A7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98E5"/>
              </a:buClr>
              <a:buSzPts val="1800"/>
              <a:buNone/>
              <a:defRPr sz="1800">
                <a:solidFill>
                  <a:srgbClr val="8898E5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98E5"/>
              </a:buClr>
              <a:buSzPts val="1600"/>
              <a:buNone/>
              <a:defRPr sz="1600">
                <a:solidFill>
                  <a:srgbClr val="8898E5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1886913" y="4019550"/>
            <a:ext cx="2036355" cy="720713"/>
          </a:xfrm>
          <a:prstGeom prst="roundRect">
            <a:avLst>
              <a:gd name="adj" fmla="val 20191"/>
            </a:avLst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2" name="Google Shape;42;p4" descr="A picture containing foo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r="3390" b="19294"/>
          <a:stretch/>
        </p:blipFill>
        <p:spPr>
          <a:xfrm>
            <a:off x="440924" y="4030406"/>
            <a:ext cx="996875" cy="602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0924" y="4646083"/>
            <a:ext cx="1032012" cy="143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LOSING">
  <p:cSld name="1_CLOSING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5"/>
          <p:cNvPicPr preferRelativeResize="0"/>
          <p:nvPr/>
        </p:nvPicPr>
        <p:blipFill rotWithShape="1">
          <a:blip r:embed="rId2">
            <a:alphaModFix/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"/>
          <p:cNvSpPr txBox="1"/>
          <p:nvPr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Para obtener más información, contacte con CDC</a:t>
            </a:r>
            <a:b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1-800-CDC-INFO (232-4636)</a:t>
            </a:r>
            <a:b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TTY:  1-888-232-6348    www.cdc.gov</a:t>
            </a:r>
            <a:b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Los resultados y conclusiones de este informe corresponden a sus autores y no necesariamente representan la postura oficial de los Centros de Control y Prevención de Enfermedades.</a:t>
            </a:r>
            <a:endParaRPr lang="es-E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5" descr="Logos of the U.S. Department of Health and Human Services and the Centers for Disease Control and Prevention." title="Log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46855"/>
            <a:ext cx="9144000" cy="8878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" name="Google Shape;48;p5"/>
          <p:cNvGrpSpPr/>
          <p:nvPr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49" name="Google Shape;49;p5"/>
            <p:cNvSpPr/>
            <p:nvPr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 extrusionOk="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 extrusionOk="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 extrusionOk="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 extrusionOk="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 extrusionOk="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 extrusionOk="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 extrusionOk="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 extrusionOk="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57" name="Google Shape;5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543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 descr="A picture containing food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r="3762" b="19294"/>
          <a:stretch/>
        </p:blipFill>
        <p:spPr>
          <a:xfrm>
            <a:off x="6066692" y="4354414"/>
            <a:ext cx="842588" cy="510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68631" y="4866336"/>
            <a:ext cx="875574" cy="1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5"/>
          <p:cNvSpPr/>
          <p:nvPr/>
        </p:nvSpPr>
        <p:spPr>
          <a:xfrm>
            <a:off x="7404921" y="4409128"/>
            <a:ext cx="1591642" cy="563319"/>
          </a:xfrm>
          <a:prstGeom prst="roundRect">
            <a:avLst>
              <a:gd name="adj" fmla="val 20191"/>
            </a:avLst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">
  <p:cSld name="1_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55BF8B"/>
              </a:gs>
              <a:gs pos="96000">
                <a:srgbClr val="145E71"/>
              </a:gs>
              <a:gs pos="100000">
                <a:srgbClr val="145E71"/>
              </a:gs>
            </a:gsLst>
            <a:lin ang="12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685801" y="9097"/>
            <a:ext cx="8458200" cy="866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ubTitle" idx="1"/>
          </p:nvPr>
        </p:nvSpPr>
        <p:spPr>
          <a:xfrm>
            <a:off x="685801" y="1061976"/>
            <a:ext cx="7453858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98E5"/>
              </a:buClr>
              <a:buSzPts val="2800"/>
              <a:buNone/>
              <a:defRPr>
                <a:solidFill>
                  <a:srgbClr val="8898E5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98E5"/>
              </a:buClr>
              <a:buSzPts val="2400"/>
              <a:buNone/>
              <a:defRPr>
                <a:solidFill>
                  <a:srgbClr val="8898E5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2"/>
          </p:nvPr>
        </p:nvSpPr>
        <p:spPr>
          <a:xfrm>
            <a:off x="685801" y="1890634"/>
            <a:ext cx="7393898" cy="77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1111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  <a:defRPr>
                <a:solidFill>
                  <a:schemeClr val="dk2"/>
                </a:solidFill>
              </a:defRPr>
            </a:lvl2pPr>
            <a:lvl3pPr marL="1371600" lvl="2" indent="-3810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>
                <a:solidFill>
                  <a:schemeClr val="dk2"/>
                </a:solidFill>
              </a:defRPr>
            </a:lvl3pPr>
            <a:lvl4pPr marL="1828800" lvl="3" indent="-355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4pPr>
            <a:lvl5pPr marL="2286000" lvl="4" indent="-355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»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6" name="Google Shape;66;p6"/>
          <p:cNvGrpSpPr/>
          <p:nvPr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67" name="Google Shape;67;p6"/>
            <p:cNvSpPr/>
            <p:nvPr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ATA SLIDE">
  <p:cSld name="1_DATA SLIDE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/>
          <p:nvPr/>
        </p:nvSpPr>
        <p:spPr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7"/>
          <p:cNvSpPr/>
          <p:nvPr/>
        </p:nvSpPr>
        <p:spPr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006A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457200" y="1158875"/>
            <a:ext cx="8229600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5DAA"/>
              </a:buClr>
              <a:buSzPts val="2000"/>
              <a:buFont typeface="Noto Sans Symbols"/>
              <a:buChar char="▪"/>
              <a:defRPr sz="2000">
                <a:solidFill>
                  <a:srgbClr val="2D2D2D"/>
                </a:solidFill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32E63"/>
              </a:buClr>
              <a:buSzPts val="2000"/>
              <a:buChar char="–"/>
              <a:defRPr sz="2000">
                <a:solidFill>
                  <a:srgbClr val="2D2D2D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3B26"/>
              </a:buClr>
              <a:buSzPts val="2000"/>
              <a:buChar char="•"/>
              <a:defRPr sz="2000">
                <a:solidFill>
                  <a:srgbClr val="2D2D2D"/>
                </a:solidFill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Char char="–"/>
              <a:defRPr sz="2000">
                <a:solidFill>
                  <a:srgbClr val="5F5F5F"/>
                </a:solidFill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Char char="»"/>
              <a:defRPr sz="2000">
                <a:solidFill>
                  <a:srgbClr val="5F5F5F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79" name="Google Shape;79;p7"/>
            <p:cNvSpPr/>
            <p:nvPr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TA SLIDE 2 column">
  <p:cSld name="DATA SLIDE 2 column">
    <p:bg>
      <p:bgPr>
        <a:solidFill>
          <a:schemeClr val="lt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006A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41900"/>
              </a:buClr>
              <a:buSzPts val="1680"/>
              <a:buFont typeface="Noto Sans Symbols"/>
              <a:buChar char="▪"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5984"/>
              </a:buClr>
              <a:buSzPts val="2000"/>
              <a:buFont typeface="Arial"/>
              <a:buChar char="•"/>
              <a:defRPr sz="2000">
                <a:solidFill>
                  <a:srgbClr val="5F5F5F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•"/>
              <a:defRPr sz="1800">
                <a:solidFill>
                  <a:srgbClr val="5F5F5F"/>
                </a:solidFill>
              </a:defRPr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Courier New"/>
              <a:buChar char="o"/>
              <a:defRPr sz="1800">
                <a:solidFill>
                  <a:schemeClr val="lt2"/>
                </a:solidFill>
              </a:defRPr>
            </a:lvl4pPr>
            <a:lvl5pPr marL="2286000" lvl="4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Char char="•"/>
              <a:defRPr sz="18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2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41900"/>
              </a:buClr>
              <a:buSzPts val="1680"/>
              <a:buFont typeface="Noto Sans Symbols"/>
              <a:buChar char="▪"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5984"/>
              </a:buClr>
              <a:buSzPts val="2000"/>
              <a:buFont typeface="Arial"/>
              <a:buChar char="•"/>
              <a:defRPr sz="2000">
                <a:solidFill>
                  <a:srgbClr val="5F5F5F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•"/>
              <a:defRPr sz="1800">
                <a:solidFill>
                  <a:srgbClr val="5F5F5F"/>
                </a:solidFill>
              </a:defRPr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Courier New"/>
              <a:buChar char="o"/>
              <a:defRPr sz="1800">
                <a:solidFill>
                  <a:schemeClr val="lt2"/>
                </a:solidFill>
              </a:defRPr>
            </a:lvl4pPr>
            <a:lvl5pPr marL="2286000" lvl="4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Char char="•"/>
              <a:defRPr sz="18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8"/>
          <p:cNvSpPr/>
          <p:nvPr/>
        </p:nvSpPr>
        <p:spPr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8"/>
          <p:cNvSpPr/>
          <p:nvPr/>
        </p:nvSpPr>
        <p:spPr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8"/>
          <p:cNvSpPr/>
          <p:nvPr/>
        </p:nvSpPr>
        <p:spPr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8"/>
          <p:cNvSpPr/>
          <p:nvPr/>
        </p:nvSpPr>
        <p:spPr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1" name="Google Shape;91;p8"/>
          <p:cNvGrpSpPr/>
          <p:nvPr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92" name="Google Shape;92;p8"/>
            <p:cNvSpPr/>
            <p:nvPr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4" name="Google Shape;94;p8"/>
          <p:cNvSpPr/>
          <p:nvPr/>
        </p:nvSpPr>
        <p:spPr>
          <a:xfrm>
            <a:off x="914400" y="4424667"/>
            <a:ext cx="1404530" cy="497096"/>
          </a:xfrm>
          <a:prstGeom prst="roundRect">
            <a:avLst>
              <a:gd name="adj" fmla="val 20191"/>
            </a:avLst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5" name="Google Shape;95;p8" descr="A picture containing foo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010" y="4493208"/>
            <a:ext cx="510990" cy="369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ATA SLIDE 2 column">
  <p:cSld name="1_DATA SLIDE 2 column">
    <p:bg>
      <p:bgPr>
        <a:solidFill>
          <a:schemeClr val="l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006A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41900"/>
              </a:buClr>
              <a:buSzPts val="1680"/>
              <a:buFont typeface="Noto Sans Symbols"/>
              <a:buChar char="▪"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5984"/>
              </a:buClr>
              <a:buSzPts val="2000"/>
              <a:buFont typeface="Arial"/>
              <a:buChar char="•"/>
              <a:defRPr sz="2000">
                <a:solidFill>
                  <a:srgbClr val="5F5F5F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•"/>
              <a:defRPr sz="1800">
                <a:solidFill>
                  <a:srgbClr val="5F5F5F"/>
                </a:solidFill>
              </a:defRPr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Courier New"/>
              <a:buChar char="o"/>
              <a:defRPr sz="1800">
                <a:solidFill>
                  <a:schemeClr val="lt2"/>
                </a:solidFill>
              </a:defRPr>
            </a:lvl4pPr>
            <a:lvl5pPr marL="2286000" lvl="4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Char char="•"/>
              <a:defRPr sz="18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body" idx="2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41900"/>
              </a:buClr>
              <a:buSzPts val="1680"/>
              <a:buFont typeface="Noto Sans Symbols"/>
              <a:buChar char="▪"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5984"/>
              </a:buClr>
              <a:buSzPts val="2000"/>
              <a:buFont typeface="Arial"/>
              <a:buChar char="•"/>
              <a:defRPr sz="2000">
                <a:solidFill>
                  <a:srgbClr val="5F5F5F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•"/>
              <a:defRPr sz="1800">
                <a:solidFill>
                  <a:srgbClr val="5F5F5F"/>
                </a:solidFill>
              </a:defRPr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Courier New"/>
              <a:buChar char="o"/>
              <a:defRPr sz="1800">
                <a:solidFill>
                  <a:schemeClr val="lt2"/>
                </a:solidFill>
              </a:defRPr>
            </a:lvl4pPr>
            <a:lvl5pPr marL="2286000" lvl="4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Char char="•"/>
              <a:defRPr sz="18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9"/>
          <p:cNvSpPr/>
          <p:nvPr/>
        </p:nvSpPr>
        <p:spPr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9"/>
          <p:cNvSpPr/>
          <p:nvPr/>
        </p:nvSpPr>
        <p:spPr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9"/>
          <p:cNvSpPr/>
          <p:nvPr/>
        </p:nvSpPr>
        <p:spPr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9"/>
          <p:cNvSpPr/>
          <p:nvPr/>
        </p:nvSpPr>
        <p:spPr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9"/>
          <p:cNvSpPr/>
          <p:nvPr/>
        </p:nvSpPr>
        <p:spPr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6" name="Google Shape;106;p9"/>
          <p:cNvGrpSpPr/>
          <p:nvPr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107" name="Google Shape;107;p9"/>
            <p:cNvSpPr/>
            <p:nvPr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lor_background">
  <p:cSld name="2_color_background">
    <p:bg>
      <p:bgPr>
        <a:solidFill>
          <a:srgbClr val="006A7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7069" y="506186"/>
            <a:ext cx="4484352" cy="434637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98E5"/>
              </a:buClr>
              <a:buSzPts val="1800"/>
              <a:buNone/>
              <a:defRPr sz="1800">
                <a:solidFill>
                  <a:srgbClr val="8898E5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98E5"/>
              </a:buClr>
              <a:buSzPts val="1600"/>
              <a:buNone/>
              <a:defRPr sz="1600">
                <a:solidFill>
                  <a:srgbClr val="8898E5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0"/>
          <p:cNvSpPr/>
          <p:nvPr/>
        </p:nvSpPr>
        <p:spPr>
          <a:xfrm>
            <a:off x="1886913" y="4019550"/>
            <a:ext cx="2036355" cy="720713"/>
          </a:xfrm>
          <a:prstGeom prst="roundRect">
            <a:avLst>
              <a:gd name="adj" fmla="val 20191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4" name="Google Shape;114;p10" descr="A picture containing foo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r="3390" b="19294"/>
          <a:stretch/>
        </p:blipFill>
        <p:spPr>
          <a:xfrm>
            <a:off x="440924" y="4030406"/>
            <a:ext cx="996875" cy="602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0924" y="4646083"/>
            <a:ext cx="1032012" cy="143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D2D2D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D2D2D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D2D2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2D2D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2D2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fema.gov/is/courseoverview.aspx?code=IS-700.b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hil.cdc.gov/" TargetMode="External"/><Relationship Id="rId5" Type="http://schemas.openxmlformats.org/officeDocument/2006/relationships/hyperlink" Target="https://www.who.int/publications/i/item/framework-for-a-public-health-emergency-operations-centre" TargetMode="External"/><Relationship Id="rId4" Type="http://schemas.openxmlformats.org/officeDocument/2006/relationships/hyperlink" Target="https://apps.who.int/iris/bitstream/handle/10665/277191/9789241515122-eng.pdf?sequence=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140wg.ang.af.mil/News/Photos/igphoto/200228543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>
            <a:spLocks noGrp="1"/>
          </p:cNvSpPr>
          <p:nvPr>
            <p:ph type="title"/>
          </p:nvPr>
        </p:nvSpPr>
        <p:spPr>
          <a:xfrm>
            <a:off x="522515" y="9097"/>
            <a:ext cx="8621486" cy="866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Funcionamiento de un Centro de Operaciones en Emergencia: consideraciones de la COVID-19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Modo de vigilancia y equipo de vigilancia</a:t>
            </a:r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775504" y="1158875"/>
            <a:ext cx="7639291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Durante el modo de vigilancia, el equipo de vigilancia se encarga de hacer seguimiento a las posibles emergencias de salud pública e informar a las autoridades competentes de cualquier amenaza significativa a la seguridad de la población. 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El equipo de vigilancia está integrado por los miembros del personal del COE que ejecutan las actividades asociadas con el modo de vigilancia. </a:t>
            </a:r>
            <a:endParaRPr/>
          </a:p>
        </p:txBody>
      </p:sp>
      <p:pic>
        <p:nvPicPr>
          <p:cNvPr id="225" name="Google Shape;225;p21" descr="A person standing in a roo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0575" y="3134275"/>
            <a:ext cx="2487574" cy="16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Modo de vigilancia y equipo de vigilancia</a:t>
            </a:r>
            <a:endParaRPr/>
          </a:p>
        </p:txBody>
      </p:sp>
      <p:sp>
        <p:nvSpPr>
          <p:cNvPr id="232" name="Google Shape;232;p22"/>
          <p:cNvSpPr txBox="1">
            <a:spLocks noGrp="1"/>
          </p:cNvSpPr>
          <p:nvPr>
            <p:ph type="body" idx="1"/>
          </p:nvPr>
        </p:nvSpPr>
        <p:spPr>
          <a:xfrm>
            <a:off x="821803" y="1158875"/>
            <a:ext cx="7639291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En el equipo de vigilancia hay dos posiciones principales: 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Funcionario de servicio: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•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Actúa como líder del equipo de vigilancia.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Especialistas en comunicaciones de emergencia o funcionarios de vigilancia: 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•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Son los principales operadores comunicacionales del COE, ya sea vía telefónica o vía electrónica.  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>
            <a:spLocks noGrp="1"/>
          </p:cNvSpPr>
          <p:nvPr>
            <p:ph type="title"/>
          </p:nvPr>
        </p:nvSpPr>
        <p:spPr>
          <a:xfrm>
            <a:off x="457200" y="181486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Actividades en el modo de vigilancia</a:t>
            </a:r>
            <a:endParaRPr/>
          </a:p>
        </p:txBody>
      </p:sp>
      <p:sp>
        <p:nvSpPr>
          <p:cNvPr id="239" name="Google Shape;239;p23"/>
          <p:cNvSpPr txBox="1"/>
          <p:nvPr/>
        </p:nvSpPr>
        <p:spPr>
          <a:xfrm>
            <a:off x="752352" y="871071"/>
            <a:ext cx="7639200" cy="29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marR="0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Font typeface="Noto Sans Symbols"/>
              <a:buChar char="▪"/>
            </a:pPr>
            <a:r>
              <a:rPr lang="es-ES" sz="20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Las principales actividades que se llevarán a cabo durante el modo de vigilancia son: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Font typeface="Arial"/>
              <a:buChar char="–"/>
            </a:pPr>
            <a:r>
              <a:rPr lang="es-ES" sz="20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La vigilancia de cualquier amenaza a la salud pública nacional o mundial.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Font typeface="Arial"/>
              <a:buChar char="–"/>
            </a:pPr>
            <a:r>
              <a:rPr lang="es-ES" sz="20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El mantenimiento de un registro diario de los eventos más importantes.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Font typeface="Arial"/>
              <a:buChar char="–"/>
            </a:pPr>
            <a:r>
              <a:rPr lang="es-ES" sz="20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El seguimiento de los informes y correos electrónico del CEO, reenviando la información pertinente a las autoridades correspondientes.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Font typeface="Arial"/>
              <a:buChar char="–"/>
            </a:pPr>
            <a:r>
              <a:rPr lang="es-ES" sz="20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Proporcionar apoyo y responder a las solicitudes de información de conformidad con los protocolos establecidos y los procedimientos operativos estándar.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0188" marR="0" lvl="0" indent="-103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2D2D2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Modo de alerta</a:t>
            </a:r>
            <a:endParaRPr/>
          </a:p>
        </p:txBody>
      </p:sp>
      <p:sp>
        <p:nvSpPr>
          <p:cNvPr id="246" name="Google Shape;246;p24"/>
          <p:cNvSpPr txBox="1">
            <a:spLocks noGrp="1"/>
          </p:cNvSpPr>
          <p:nvPr>
            <p:ph type="body" idx="1"/>
          </p:nvPr>
        </p:nvSpPr>
        <p:spPr>
          <a:xfrm>
            <a:off x="766042" y="1158875"/>
            <a:ext cx="7611915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1800"/>
              <a:buChar char="▪"/>
            </a:pPr>
            <a:r>
              <a:rPr lang="es-ES" sz="1800" b="0" i="0" u="none" strike="noStrike">
                <a:latin typeface="Calibri"/>
                <a:ea typeface="Calibri"/>
                <a:cs typeface="Calibri"/>
                <a:sym typeface="Calibri"/>
              </a:rPr>
              <a:t>El modo de alerta mantiene una postura similar a la del modo de vigilancia, pero con un mayor nivel de conocimiento y atención a un evento emergente específico.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Char char="▪"/>
            </a:pPr>
            <a:r>
              <a:rPr lang="es-ES" sz="1800" b="0" i="0" u="none" strike="noStrike">
                <a:latin typeface="Calibri"/>
                <a:ea typeface="Calibri"/>
                <a:cs typeface="Calibri"/>
                <a:sym typeface="Calibri"/>
              </a:rPr>
              <a:t>Corresponde a la fase de activación </a:t>
            </a:r>
            <a:r>
              <a:rPr lang="es-ES" sz="1800"/>
              <a:t>temprana </a:t>
            </a:r>
            <a:r>
              <a:rPr lang="es-ES" sz="1800" b="0" i="0" u="none" strike="noStrike"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s-ES" sz="1800" b="0" i="1" u="none" strike="noStrike">
                <a:latin typeface="Calibri"/>
                <a:ea typeface="Calibri"/>
                <a:cs typeface="Calibri"/>
                <a:sym typeface="Calibri"/>
              </a:rPr>
              <a:t>stand up</a:t>
            </a:r>
            <a:r>
              <a:rPr lang="es-ES" sz="1800" b="0" i="0" u="none" strike="noStrike">
                <a:latin typeface="Calibri"/>
                <a:ea typeface="Calibri"/>
                <a:cs typeface="Calibri"/>
                <a:sym typeface="Calibri"/>
              </a:rPr>
              <a:t>" o "</a:t>
            </a:r>
            <a:r>
              <a:rPr lang="es-ES" sz="1800" b="0" i="1" u="none" strike="noStrike">
                <a:latin typeface="Calibri"/>
                <a:ea typeface="Calibri"/>
                <a:cs typeface="Calibri"/>
                <a:sym typeface="Calibri"/>
              </a:rPr>
              <a:t>standby</a:t>
            </a:r>
            <a:r>
              <a:rPr lang="es-ES" sz="1800" b="0" i="0" u="none" strike="noStrike">
                <a:latin typeface="Calibri"/>
                <a:ea typeface="Calibri"/>
                <a:cs typeface="Calibri"/>
                <a:sym typeface="Calibri"/>
              </a:rPr>
              <a:t>". </a:t>
            </a:r>
            <a:endParaRPr/>
          </a:p>
          <a:p>
            <a:pPr marL="230188" lvl="0" indent="-1158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None/>
            </a:pPr>
            <a:endParaRPr sz="1800"/>
          </a:p>
          <a:p>
            <a:pPr marL="230188" lvl="0" indent="-1158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None/>
            </a:pPr>
            <a:endParaRPr sz="1800"/>
          </a:p>
          <a:p>
            <a:pPr marL="230188" lvl="0" indent="-1158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None/>
            </a:pPr>
            <a:endParaRPr sz="1800"/>
          </a:p>
          <a:p>
            <a:pPr marL="230188" lvl="0" indent="-1158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None/>
            </a:pPr>
            <a:endParaRPr sz="1800"/>
          </a:p>
          <a:p>
            <a:pPr marL="230188" lvl="0" indent="-1158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None/>
            </a:pPr>
            <a:endParaRPr sz="1800"/>
          </a:p>
          <a:p>
            <a:pPr marL="230188" lvl="0" indent="-2301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Char char="▪"/>
            </a:pPr>
            <a:r>
              <a:rPr lang="es-ES" sz="1800" b="0" i="0" u="none" strike="noStrike">
                <a:latin typeface="Calibri"/>
                <a:ea typeface="Calibri"/>
                <a:cs typeface="Calibri"/>
                <a:sym typeface="Calibri"/>
              </a:rPr>
              <a:t>Las jurisdicciones sin casos confirmados de la COVID-19 podrían considerar mantener la preparación en modo de alerta, dada la escala global de transmisión.</a:t>
            </a:r>
            <a:endParaRPr/>
          </a:p>
          <a:p>
            <a:pPr marL="74295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</p:txBody>
      </p:sp>
      <p:sp>
        <p:nvSpPr>
          <p:cNvPr id="247" name="Google Shape;247;p24"/>
          <p:cNvSpPr/>
          <p:nvPr/>
        </p:nvSpPr>
        <p:spPr>
          <a:xfrm>
            <a:off x="3139277" y="2595057"/>
            <a:ext cx="3221100" cy="1325100"/>
          </a:xfrm>
          <a:prstGeom prst="homePlate">
            <a:avLst>
              <a:gd name="adj" fmla="val 50000"/>
            </a:avLst>
          </a:prstGeom>
          <a:solidFill>
            <a:srgbClr val="F0A82C"/>
          </a:solidFill>
          <a:ln w="25400" cap="flat" cmpd="sng">
            <a:solidFill>
              <a:srgbClr val="F0A8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Modo de alerta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Modo de alerta</a:t>
            </a:r>
            <a:endParaRPr/>
          </a:p>
        </p:txBody>
      </p:sp>
      <p:sp>
        <p:nvSpPr>
          <p:cNvPr id="254" name="Google Shape;254;p25"/>
          <p:cNvSpPr txBox="1">
            <a:spLocks noGrp="1"/>
          </p:cNvSpPr>
          <p:nvPr>
            <p:ph type="body" idx="1"/>
          </p:nvPr>
        </p:nvSpPr>
        <p:spPr>
          <a:xfrm>
            <a:off x="746566" y="1163042"/>
            <a:ext cx="7940233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174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1800"/>
              <a:buChar char="▪"/>
            </a:pPr>
            <a:r>
              <a:rPr lang="es-ES" sz="1800" b="0" i="0" u="none" strike="noStrike">
                <a:latin typeface="Calibri"/>
                <a:ea typeface="Calibri"/>
                <a:cs typeface="Calibri"/>
                <a:sym typeface="Calibri"/>
              </a:rPr>
              <a:t>El modo de alerta da lugar a: </a:t>
            </a:r>
            <a:endParaRPr sz="1800"/>
          </a:p>
          <a:p>
            <a:pPr marL="742950" lvl="1" indent="-2730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</a:pPr>
            <a:r>
              <a:rPr lang="es-ES" sz="1800" b="0" i="0" u="none" strike="noStrike">
                <a:latin typeface="Calibri"/>
                <a:ea typeface="Calibri"/>
                <a:cs typeface="Calibri"/>
                <a:sym typeface="Calibri"/>
              </a:rPr>
              <a:t>La planificación de eventos específicos y la movilización inicial de recursos. </a:t>
            </a:r>
            <a:endParaRPr sz="1800"/>
          </a:p>
          <a:p>
            <a:pPr marL="1143000" lvl="2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s-ES" sz="1800" b="0" i="0" u="none" strike="noStrike">
                <a:latin typeface="Calibri"/>
                <a:ea typeface="Calibri"/>
                <a:cs typeface="Calibri"/>
                <a:sym typeface="Calibri"/>
              </a:rPr>
              <a:t>Es decir, el despliegue de EPP en los sitios prioritarios; la capacitación de los trabajadores</a:t>
            </a:r>
            <a:endParaRPr sz="1800"/>
          </a:p>
          <a:p>
            <a:pPr marL="742950" lvl="1" indent="-2730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</a:pPr>
            <a:r>
              <a:rPr lang="es-ES" sz="1800" b="0" i="0" u="none" strike="noStrike">
                <a:latin typeface="Calibri"/>
                <a:ea typeface="Calibri"/>
                <a:cs typeface="Calibri"/>
                <a:sym typeface="Calibri"/>
              </a:rPr>
              <a:t>El inicio de los procedimientos preparatorios para la activación del Sistema de Gestión de Incidentes (SGI)</a:t>
            </a:r>
            <a:endParaRPr sz="1800"/>
          </a:p>
          <a:p>
            <a:pPr marL="742950" lvl="1" indent="-2730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</a:pPr>
            <a:r>
              <a:rPr lang="es-ES" sz="1800" b="0" i="0" u="none" strike="noStrike">
                <a:latin typeface="Calibri"/>
                <a:ea typeface="Calibri"/>
                <a:cs typeface="Calibri"/>
                <a:sym typeface="Calibri"/>
              </a:rPr>
              <a:t>Un mayor contacto con los organismos externos y el despliegue del personal para apoyar las operaciones diarias.</a:t>
            </a:r>
            <a:endParaRPr sz="1800"/>
          </a:p>
          <a:p>
            <a:pPr marL="1143000" lvl="2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s-ES" sz="1800" b="0" i="0" u="none" strike="noStrike">
                <a:latin typeface="Calibri"/>
                <a:ea typeface="Calibri"/>
                <a:cs typeface="Calibri"/>
                <a:sym typeface="Calibri"/>
              </a:rPr>
              <a:t>El entrenamiento de actualización </a:t>
            </a:r>
            <a:r>
              <a:rPr lang="es-ES" sz="1800"/>
              <a:t>"j</a:t>
            </a:r>
            <a:r>
              <a:rPr lang="es-ES" sz="1800" b="0" i="0" u="none" strike="noStrike">
                <a:latin typeface="Calibri"/>
                <a:ea typeface="Calibri"/>
                <a:cs typeface="Calibri"/>
                <a:sym typeface="Calibri"/>
              </a:rPr>
              <a:t>usto a tiempo"</a:t>
            </a:r>
            <a:endParaRPr sz="1800"/>
          </a:p>
          <a:p>
            <a:pPr marL="1143000" lvl="2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s-ES" sz="1800" b="0" i="0" u="none" strike="noStrike">
                <a:latin typeface="Calibri"/>
                <a:ea typeface="Calibri"/>
                <a:cs typeface="Calibri"/>
                <a:sym typeface="Calibri"/>
              </a:rPr>
              <a:t>El entrenamiento específico para la COVID-19</a:t>
            </a:r>
            <a:endParaRPr sz="1800"/>
          </a:p>
        </p:txBody>
      </p:sp>
      <p:pic>
        <p:nvPicPr>
          <p:cNvPr id="255" name="Google Shape;255;p25" descr="A group of people sitting at a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0650" y="3518700"/>
            <a:ext cx="1858675" cy="12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Modo de respuesta</a:t>
            </a:r>
            <a:endParaRPr/>
          </a:p>
        </p:txBody>
      </p:sp>
      <p:sp>
        <p:nvSpPr>
          <p:cNvPr id="262" name="Google Shape;262;p26"/>
          <p:cNvSpPr txBox="1">
            <a:spLocks noGrp="1"/>
          </p:cNvSpPr>
          <p:nvPr>
            <p:ph type="body" idx="1"/>
          </p:nvPr>
        </p:nvSpPr>
        <p:spPr>
          <a:xfrm>
            <a:off x="766042" y="1158875"/>
            <a:ext cx="7637178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El modo de respuesta se refiere a las actividades necesarias para hacer frente al incidente o la emergencia.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Corresponde a la activación completa del COE, incluyendo el SGI.</a:t>
            </a: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3127702" y="2425009"/>
            <a:ext cx="3221100" cy="1325100"/>
          </a:xfrm>
          <a:prstGeom prst="homePlate">
            <a:avLst>
              <a:gd name="adj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Modo de respuesta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Modo de respuesta</a:t>
            </a:r>
            <a:endParaRPr/>
          </a:p>
        </p:txBody>
      </p:sp>
      <p:sp>
        <p:nvSpPr>
          <p:cNvPr id="270" name="Google Shape;270;p27"/>
          <p:cNvSpPr txBox="1">
            <a:spLocks noGrp="1"/>
          </p:cNvSpPr>
          <p:nvPr>
            <p:ph type="body" idx="1"/>
          </p:nvPr>
        </p:nvSpPr>
        <p:spPr>
          <a:xfrm>
            <a:off x="694481" y="994283"/>
            <a:ext cx="7639291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1900"/>
              <a:buChar char="▪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El SGI proporciona una estructura organizada temporal que apoya la respuesta al incidente.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El término "Respuesta del SGI" puede ser usado para referirse al modo de respuesta. 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▪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La transición a una respuesta del SGI requiere el establecimiento de lo siguiente: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Un punto central para el manejo de la información.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Canales de comunicación regulares para coordinar con otros organismos gubernamentales la respuesta y la ejecución de posibles misiones.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Modo de </a:t>
            </a:r>
            <a:r>
              <a:rPr lang="es-ES"/>
              <a:t>r</a:t>
            </a: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espuesta (</a:t>
            </a:r>
            <a:r>
              <a:rPr lang="es-ES" sz="2000" b="1" i="0" u="none" strike="noStrike">
                <a:latin typeface="Calibri"/>
                <a:ea typeface="Calibri"/>
                <a:cs typeface="Calibri"/>
                <a:sym typeface="Calibri"/>
              </a:rPr>
              <a:t>continuación</a:t>
            </a: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</p:txBody>
      </p:sp>
      <p:sp>
        <p:nvSpPr>
          <p:cNvPr id="277" name="Google Shape;277;p28"/>
          <p:cNvSpPr txBox="1">
            <a:spLocks noGrp="1"/>
          </p:cNvSpPr>
          <p:nvPr>
            <p:ph type="body" idx="1"/>
          </p:nvPr>
        </p:nvSpPr>
        <p:spPr>
          <a:xfrm>
            <a:off x="694481" y="994283"/>
            <a:ext cx="7639291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Un método interno estandarizado de presentación de informes para realizar notificaciones y coordinar la información y los recursos con el </a:t>
            </a:r>
            <a:r>
              <a:rPr lang="es-ES"/>
              <a:t>d</a:t>
            </a: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epartamento/</a:t>
            </a:r>
            <a:r>
              <a:rPr lang="es-ES"/>
              <a:t>m</a:t>
            </a: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inisterio principal.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Es común definir diferentes "niveles" de respuesta dentro del modo de respuesta, reconociendo que diferentes tipos de incidentes requerirán diferentes escalas de respuesta. 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Modo de respuesta</a:t>
            </a:r>
            <a:endParaRPr/>
          </a:p>
        </p:txBody>
      </p:sp>
      <p:sp>
        <p:nvSpPr>
          <p:cNvPr id="284" name="Google Shape;284;p29"/>
          <p:cNvSpPr txBox="1">
            <a:spLocks noGrp="1"/>
          </p:cNvSpPr>
          <p:nvPr>
            <p:ph type="body" idx="1"/>
          </p:nvPr>
        </p:nvSpPr>
        <p:spPr>
          <a:xfrm>
            <a:off x="694481" y="994283"/>
            <a:ext cx="7639291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Durante la respuesta, el COE sirve como centro de atención de incidentes de salud pública para: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Coordinar y apoyar al personal (</a:t>
            </a:r>
            <a:r>
              <a:rPr lang="es-ES"/>
              <a:t>g</a:t>
            </a: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estión)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Planificación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Operaciones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Logística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Finanzas y Administración</a:t>
            </a:r>
            <a:endParaRPr/>
          </a:p>
          <a:p>
            <a:pPr marL="74295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Modo de respuesta: personal de gestión</a:t>
            </a:r>
            <a:endParaRPr/>
          </a:p>
        </p:txBody>
      </p:sp>
      <p:sp>
        <p:nvSpPr>
          <p:cNvPr id="291" name="Google Shape;291;p30"/>
          <p:cNvSpPr txBox="1">
            <a:spLocks noGrp="1"/>
          </p:cNvSpPr>
          <p:nvPr>
            <p:ph type="body" idx="1"/>
          </p:nvPr>
        </p:nvSpPr>
        <p:spPr>
          <a:xfrm>
            <a:off x="694481" y="994283"/>
            <a:ext cx="7639291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El personal de gestión es responsable del funcionamiento general del COE y de la coordinación de las actividades de respuesta. A menudo, incluye: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Las comunicaciones públicas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El enlace con los organismos de cooperación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Informar sobre la situación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La movilización de recursos</a:t>
            </a:r>
            <a:endParaRPr dirty="0"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Entre los cargos esenciales se encuentran el de Gestor de las Instalaciones del COE y </a:t>
            </a: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el de </a:t>
            </a: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Funcionario de Información Pública. </a:t>
            </a:r>
            <a:endParaRPr dirty="0"/>
          </a:p>
          <a:p>
            <a:pPr marL="74295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 dirty="0"/>
          </a:p>
          <a:p>
            <a:pPr marL="74295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body" idx="1"/>
          </p:nvPr>
        </p:nvSpPr>
        <p:spPr>
          <a:xfrm>
            <a:off x="457200" y="1158875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Esta presentación tiene como finalidad: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Analizar cómo funciona un COE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Explicar los modos y niveles de activación de un COE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Definir las actividades del COE durante la activación, haciendo hincapié en el contexto de la respuesta a la COVID-19 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Modo de </a:t>
            </a:r>
            <a:r>
              <a:rPr lang="es-ES"/>
              <a:t>r</a:t>
            </a: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espuesta – </a:t>
            </a:r>
            <a:r>
              <a:rPr lang="es-ES"/>
              <a:t>P</a:t>
            </a: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lanificación</a:t>
            </a:r>
            <a:endParaRPr/>
          </a:p>
        </p:txBody>
      </p:sp>
      <p:sp>
        <p:nvSpPr>
          <p:cNvPr id="298" name="Google Shape;298;p31"/>
          <p:cNvSpPr txBox="1">
            <a:spLocks noGrp="1"/>
          </p:cNvSpPr>
          <p:nvPr>
            <p:ph type="body" idx="1"/>
          </p:nvPr>
        </p:nvSpPr>
        <p:spPr>
          <a:xfrm>
            <a:off x="694481" y="994283"/>
            <a:ext cx="7639291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1900"/>
              <a:buChar char="▪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La Sección de Planificación se encarga de la planificación </a:t>
            </a:r>
            <a:r>
              <a:rPr lang="es-ES" sz="1900" b="0" i="1" u="none" strike="noStrike">
                <a:latin typeface="Calibri"/>
                <a:ea typeface="Calibri"/>
                <a:cs typeface="Calibri"/>
                <a:sym typeface="Calibri"/>
              </a:rPr>
              <a:t>in situ</a:t>
            </a: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 y fuera del sitio para apoyar el COE.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1" u="none" strike="noStrike">
                <a:latin typeface="Calibri"/>
                <a:ea typeface="Calibri"/>
                <a:cs typeface="Calibri"/>
                <a:sym typeface="Calibri"/>
              </a:rPr>
              <a:t>In situ</a:t>
            </a: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 se refiere a la asignación de los recursos disponibles (humanos y materiales) para lograr el mejor resultado posible.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Fuera del sitio se refiere a las actividades para cont</a:t>
            </a:r>
            <a:r>
              <a:rPr lang="es-ES" sz="1900"/>
              <a:t>rolar</a:t>
            </a: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 el evento, como </a:t>
            </a:r>
            <a:r>
              <a:rPr lang="es-ES" sz="1900"/>
              <a:t>la planeación</a:t>
            </a: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 y el despliegue de recursos. 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▪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Otras responsabilidades de planificación incluyen: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La recopilación y el procesamiento de datos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Las comunicaciones operacionales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La previsión de acontecimientos futuros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Modo de </a:t>
            </a:r>
            <a:r>
              <a:rPr lang="es-ES"/>
              <a:t>r</a:t>
            </a: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espuesta – </a:t>
            </a:r>
            <a:r>
              <a:rPr lang="es-ES"/>
              <a:t>O</a:t>
            </a: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peraciones</a:t>
            </a:r>
            <a:endParaRPr/>
          </a:p>
        </p:txBody>
      </p:sp>
      <p:sp>
        <p:nvSpPr>
          <p:cNvPr id="305" name="Google Shape;305;p32"/>
          <p:cNvSpPr txBox="1">
            <a:spLocks noGrp="1"/>
          </p:cNvSpPr>
          <p:nvPr>
            <p:ph type="body" idx="1"/>
          </p:nvPr>
        </p:nvSpPr>
        <p:spPr>
          <a:xfrm>
            <a:off x="694481" y="994282"/>
            <a:ext cx="7639291" cy="349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1900"/>
              <a:buChar char="▪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La sección de operaciones se encarga de la coordinación, el uso de los recursos y el aspecto técnico de las operaciones de respuesta a la emergencia de salud pública. 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▪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Las operaciones pueden incluir las siguientes actividades de respuesta: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Protocolo de intervención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Rastreo de contactos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Vigilancia de la enfermedad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Recopilación de datos epidemiológicos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Asistencia a la comunidad y manejo de casos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Intervenciones de salud pública  </a:t>
            </a:r>
            <a:endParaRPr/>
          </a:p>
          <a:p>
            <a:pPr marL="742950" lvl="1" indent="-161925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6A71"/>
              </a:buClr>
              <a:buSzPts val="1950"/>
              <a:buNone/>
            </a:pPr>
            <a:endParaRPr sz="195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Modo de </a:t>
            </a:r>
            <a:r>
              <a:rPr lang="es-ES"/>
              <a:t>r</a:t>
            </a: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espuesta – </a:t>
            </a:r>
            <a:r>
              <a:rPr lang="es-ES"/>
              <a:t>L</a:t>
            </a: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ogística</a:t>
            </a:r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body" idx="1"/>
          </p:nvPr>
        </p:nvSpPr>
        <p:spPr>
          <a:xfrm>
            <a:off x="694481" y="994282"/>
            <a:ext cx="7639291" cy="349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La logística se encarga de los recursos tácticos y operacionales necesarios para dar respuesta a la emergencia de salud pública. 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Esto puede incluir: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Instalaciones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Personal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Equipo (EPP, equipo médico, reactivos de pruebas, etc.)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Servicios (apoyo a los servicios de emergencia, seguridad, transporte de pacientes, etc.)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Modo de respuesta - Finanzas y Administración</a:t>
            </a:r>
            <a:endParaRPr/>
          </a:p>
        </p:txBody>
      </p:sp>
      <p:sp>
        <p:nvSpPr>
          <p:cNvPr id="319" name="Google Shape;319;p34"/>
          <p:cNvSpPr txBox="1">
            <a:spLocks noGrp="1"/>
          </p:cNvSpPr>
          <p:nvPr>
            <p:ph type="body" idx="1"/>
          </p:nvPr>
        </p:nvSpPr>
        <p:spPr>
          <a:xfrm>
            <a:off x="694481" y="994282"/>
            <a:ext cx="7639291" cy="349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La sección de finanzas y administración supervisa todas las tareas financieras y administrativas que facilitan la respuesta a la emergencia. 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Algunas de estas actividades deberían incluir: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La elaboración y la supervisión de los presupuestos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Gestión del flujo de caja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Seguimiento de los costos de los recursos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Preparación de registros administrativos y contratos</a:t>
            </a:r>
            <a:endParaRPr/>
          </a:p>
          <a:p>
            <a:pPr marL="74295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 txBox="1"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3600" b="1" i="0" u="none" strike="noStrike">
                <a:latin typeface="Calibri"/>
                <a:ea typeface="Calibri"/>
                <a:cs typeface="Calibri"/>
                <a:sym typeface="Calibri"/>
              </a:rPr>
              <a:t>Niveles de respuesta del COE</a:t>
            </a:r>
            <a:endParaRPr/>
          </a:p>
        </p:txBody>
      </p:sp>
      <p:pic>
        <p:nvPicPr>
          <p:cNvPr id="325" name="Google Shape;32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7069" y="506186"/>
            <a:ext cx="4484352" cy="4346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Niveles de respuesta del COE</a:t>
            </a:r>
            <a:endParaRPr/>
          </a:p>
        </p:txBody>
      </p:sp>
      <p:sp>
        <p:nvSpPr>
          <p:cNvPr id="332" name="Google Shape;332;p36"/>
          <p:cNvSpPr txBox="1">
            <a:spLocks noGrp="1"/>
          </p:cNvSpPr>
          <p:nvPr>
            <p:ph type="body" idx="1"/>
          </p:nvPr>
        </p:nvSpPr>
        <p:spPr>
          <a:xfrm>
            <a:off x="457200" y="1158875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1800"/>
              <a:buChar char="▪"/>
            </a:pPr>
            <a:r>
              <a:rPr lang="es-ES" sz="1800" b="0" i="0" u="none" strike="noStrike">
                <a:latin typeface="Calibri"/>
                <a:ea typeface="Calibri"/>
                <a:cs typeface="Calibri"/>
                <a:sym typeface="Calibri"/>
              </a:rPr>
              <a:t>El nivel de respuesta de un COE (también denominado a veces "nivel operacional") cambiará en el curso de su ejecución, lo que dará lugar a la desactivación del COE o a un cambio en el nivel de respuesta. 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Char char="▪"/>
            </a:pPr>
            <a:r>
              <a:rPr lang="es-ES" sz="1800" b="0" i="0" u="none" strike="noStrike">
                <a:latin typeface="Calibri"/>
                <a:ea typeface="Calibri"/>
                <a:cs typeface="Calibri"/>
                <a:sym typeface="Calibri"/>
              </a:rPr>
              <a:t>La transición de un nivel de activación del COE a otro se basa en el nivel de esfuerzo requerido (aumento o disminución) para controlar eficazmente el riesgo para la salud pública.  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Char char="▪"/>
            </a:pPr>
            <a:r>
              <a:rPr lang="es-ES" sz="1800" b="0" i="0" u="none" strike="noStrike">
                <a:latin typeface="Calibri"/>
                <a:ea typeface="Calibri"/>
                <a:cs typeface="Calibri"/>
                <a:sym typeface="Calibri"/>
              </a:rPr>
              <a:t>Los niveles de respuesta deben definirse en función del alcance, la misión y los recursos disponibles del COE. </a:t>
            </a:r>
            <a:endParaRPr/>
          </a:p>
        </p:txBody>
      </p:sp>
      <p:pic>
        <p:nvPicPr>
          <p:cNvPr id="333" name="Google Shape;333;p36" descr="A group of people sitting at a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3520"/>
          <a:stretch/>
        </p:blipFill>
        <p:spPr>
          <a:xfrm>
            <a:off x="5632704" y="3355740"/>
            <a:ext cx="2777153" cy="1590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6" descr="A room with a desk and chai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69374" y="3567974"/>
            <a:ext cx="1957700" cy="136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Niveles operativos del COE - Nivel III</a:t>
            </a:r>
            <a:endParaRPr/>
          </a:p>
        </p:txBody>
      </p:sp>
      <p:sp>
        <p:nvSpPr>
          <p:cNvPr id="341" name="Google Shape;341;p37"/>
          <p:cNvSpPr txBox="1">
            <a:spLocks noGrp="1"/>
          </p:cNvSpPr>
          <p:nvPr>
            <p:ph type="body" idx="1"/>
          </p:nvPr>
        </p:nvSpPr>
        <p:spPr>
          <a:xfrm>
            <a:off x="457200" y="1077853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1900"/>
              <a:buChar char="▪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Nivel III - El nivel más bajo de activación.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El personal del COE puede ayudar en la respuesta</a:t>
            </a:r>
            <a:r>
              <a:rPr lang="es-ES" sz="1900"/>
              <a:t>;</a:t>
            </a: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 pero esta tarea está, en gran medida, a cargo de expertos en la materia del </a:t>
            </a:r>
            <a:r>
              <a:rPr lang="es-ES" sz="1900"/>
              <a:t>m</a:t>
            </a: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inisterio o de los organismos de salud.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El COE debería continuar la vigilancia de la situación en tiempo real. 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▪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En el caso de la COVID-19, estas actividades podrían incluir: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La recopilación y el análisis en tiempo real de los datos de los casos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Continuar con el flujo de información previo al evento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•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Informes diarios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•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Desarrollar un sistema de mensajes de alerta e informes de seguimiento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6A71"/>
              </a:buClr>
              <a:buSzPts val="1950"/>
              <a:buNone/>
            </a:pPr>
            <a:endParaRPr sz="1950"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"/>
          <p:cNvSpPr txBox="1"/>
          <p:nvPr/>
        </p:nvSpPr>
        <p:spPr>
          <a:xfrm>
            <a:off x="528500" y="2089001"/>
            <a:ext cx="8407200" cy="25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1800"/>
              <a:buFont typeface="Arial"/>
              <a:buChar char="–"/>
            </a:pPr>
            <a:r>
              <a:rPr lang="es-ES" sz="18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Actividades realizadas durante el Nivel III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40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800"/>
              <a:buFont typeface="Arial"/>
              <a:buChar char="–"/>
            </a:pPr>
            <a:r>
              <a:rPr lang="es-ES" sz="18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Detección y vigilancia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40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800"/>
              <a:buFont typeface="Arial"/>
              <a:buChar char="–"/>
            </a:pPr>
            <a:r>
              <a:rPr lang="es-ES" sz="18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Rastreo de contactos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40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800"/>
              <a:buFont typeface="Arial"/>
              <a:buChar char="–"/>
            </a:pPr>
            <a:r>
              <a:rPr lang="es-ES" sz="18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Análisis epidemiológico y de laboratorio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40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800"/>
              <a:buFont typeface="Arial"/>
              <a:buChar char="–"/>
            </a:pPr>
            <a:r>
              <a:rPr lang="es-ES" sz="18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Monitoreo del punto de entrada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40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800"/>
              <a:buFont typeface="Arial"/>
              <a:buChar char="–"/>
            </a:pPr>
            <a:r>
              <a:rPr lang="es-ES" sz="18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Advertencia pública y aplicación de medidas de protección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40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800"/>
              <a:buFont typeface="Arial"/>
              <a:buChar char="–"/>
            </a:pPr>
            <a:r>
              <a:rPr lang="es-ES" sz="18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Equipo de protección para los socorristas y los proveedores de atención médica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40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800"/>
              <a:buFont typeface="Arial"/>
              <a:buChar char="–"/>
            </a:pPr>
            <a:r>
              <a:rPr lang="es-ES" sz="18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Tratamiento farmacológico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6A71"/>
              </a:buClr>
              <a:buSzPts val="1950"/>
              <a:buFont typeface="Arial"/>
              <a:buNone/>
            </a:pPr>
            <a:endParaRPr sz="1950" b="0" i="0" u="none" strike="noStrike" cap="none">
              <a:solidFill>
                <a:srgbClr val="2D2D2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Niveles operativos del COE - Nivel II</a:t>
            </a:r>
            <a:endParaRPr/>
          </a:p>
        </p:txBody>
      </p:sp>
      <p:sp>
        <p:nvSpPr>
          <p:cNvPr id="349" name="Google Shape;349;p38"/>
          <p:cNvSpPr txBox="1">
            <a:spLocks noGrp="1"/>
          </p:cNvSpPr>
          <p:nvPr>
            <p:ph type="body" idx="1"/>
          </p:nvPr>
        </p:nvSpPr>
        <p:spPr>
          <a:xfrm>
            <a:off x="492850" y="900902"/>
            <a:ext cx="8158200" cy="3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238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1800"/>
              <a:buChar char="▪"/>
            </a:pPr>
            <a:r>
              <a:rPr lang="es-ES" sz="1800" b="0" i="0" u="none" strike="noStrike">
                <a:latin typeface="Calibri"/>
                <a:ea typeface="Calibri"/>
                <a:cs typeface="Calibri"/>
                <a:sym typeface="Calibri"/>
              </a:rPr>
              <a:t>Nivel II - Activación ampliada</a:t>
            </a:r>
            <a:endParaRPr sz="1900"/>
          </a:p>
          <a:p>
            <a:pPr marL="742950" lvl="1" indent="-27940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800"/>
              <a:buChar char="–"/>
            </a:pPr>
            <a:r>
              <a:rPr lang="es-ES" sz="1800" b="0" i="0" u="none" strike="noStrike">
                <a:latin typeface="Calibri"/>
                <a:ea typeface="Calibri"/>
                <a:cs typeface="Calibri"/>
                <a:sym typeface="Calibri"/>
              </a:rPr>
              <a:t>Involucra un mayor número de empleados del COE, trabajando junto a expertos del </a:t>
            </a:r>
            <a:r>
              <a:rPr lang="es-ES" sz="1800"/>
              <a:t>m</a:t>
            </a:r>
            <a:r>
              <a:rPr lang="es-ES" sz="1800" b="0" i="0" u="none" strike="noStrike">
                <a:latin typeface="Calibri"/>
                <a:ea typeface="Calibri"/>
                <a:cs typeface="Calibri"/>
                <a:sym typeface="Calibri"/>
              </a:rPr>
              <a:t>inisterio y de las agencias de salud</a:t>
            </a:r>
            <a:endParaRPr sz="1900"/>
          </a:p>
          <a:p>
            <a:pPr marL="230186" lvl="0" indent="-223836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800"/>
              <a:buChar char="▪"/>
            </a:pPr>
            <a:r>
              <a:rPr lang="es-ES" sz="1800" b="0" i="0" u="none" strike="noStrike">
                <a:latin typeface="Calibri"/>
                <a:ea typeface="Calibri"/>
                <a:cs typeface="Calibri"/>
                <a:sym typeface="Calibri"/>
              </a:rPr>
              <a:t>En el caso de la COVID-19, estas actividades podrían inclui</a:t>
            </a:r>
            <a:r>
              <a:rPr lang="es-ES" sz="1800"/>
              <a:t>r:</a:t>
            </a:r>
            <a:endParaRPr sz="1950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Niveles operativos del COE - Nivel I</a:t>
            </a:r>
            <a:endParaRPr/>
          </a:p>
        </p:txBody>
      </p:sp>
      <p:sp>
        <p:nvSpPr>
          <p:cNvPr id="356" name="Google Shape;356;p39"/>
          <p:cNvSpPr txBox="1">
            <a:spLocks noGrp="1"/>
          </p:cNvSpPr>
          <p:nvPr>
            <p:ph type="body" idx="1"/>
          </p:nvPr>
        </p:nvSpPr>
        <p:spPr>
          <a:xfrm>
            <a:off x="457200" y="1082069"/>
            <a:ext cx="8572500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Nivel I - Activación completa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El nivel I se reserva para las respuestas de mayor escala a amenazas de gran magnitud. 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En el caso de la COVID-19, estas actividades podrían incluir: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Todas las actividades realizadas durante el Nivel III y el Nivel II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La dotación de personal que trabajen 24 horas al día</a:t>
            </a:r>
            <a:r>
              <a:rPr lang="es-ES" sz="1900"/>
              <a:t> y </a:t>
            </a: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7 días a la semana </a:t>
            </a:r>
            <a:r>
              <a:rPr lang="es-ES" sz="1900"/>
              <a:t>para el</a:t>
            </a: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 COE, o el establecimiento de emplazamientos adicionales del COE sobre el terreno para coordinar esfuerzos específicos.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Despliegue de recursos y unidades especializadas para gestionar la respuesta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Coordinación transfronteriza o regional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Profilaxis farmacéutica masiva o vacunación, cuando sea apropiado y esté disponible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None/>
            </a:pPr>
            <a:endParaRPr sz="1800"/>
          </a:p>
          <a:p>
            <a:pPr marL="74295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  <a:p>
            <a:pPr marL="74295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  <a:p>
            <a:pPr marL="74295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Referencias</a:t>
            </a:r>
            <a:endParaRPr/>
          </a:p>
        </p:txBody>
      </p:sp>
      <p:sp>
        <p:nvSpPr>
          <p:cNvPr id="363" name="Google Shape;363;p40"/>
          <p:cNvSpPr txBox="1">
            <a:spLocks noGrp="1"/>
          </p:cNvSpPr>
          <p:nvPr>
            <p:ph type="body" idx="1"/>
          </p:nvPr>
        </p:nvSpPr>
        <p:spPr>
          <a:xfrm>
            <a:off x="681325" y="838151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>
              <a:spcBef>
                <a:spcPts val="0"/>
              </a:spcBef>
              <a:buClr>
                <a:srgbClr val="006A71"/>
              </a:buClr>
            </a:pPr>
            <a:r>
              <a:rPr lang="es-ES" sz="1800" b="0" i="0" u="none" strike="noStrike" dirty="0">
                <a:latin typeface="Calibri"/>
                <a:ea typeface="Calibri"/>
                <a:cs typeface="Calibri"/>
                <a:sym typeface="Calibri"/>
              </a:rPr>
              <a:t>FEMA </a:t>
            </a:r>
            <a:r>
              <a:rPr lang="es-ES" sz="1800" b="0" i="0" u="none" strike="noStrike" dirty="0" err="1">
                <a:latin typeface="Calibri"/>
                <a:ea typeface="Calibri"/>
                <a:cs typeface="Calibri"/>
                <a:sym typeface="Calibri"/>
              </a:rPr>
              <a:t>Emergency</a:t>
            </a:r>
            <a:r>
              <a:rPr lang="es-ES" sz="1800" b="0" i="0" u="none" strike="noStrike" dirty="0">
                <a:latin typeface="Calibri"/>
                <a:ea typeface="Calibri"/>
                <a:cs typeface="Calibri"/>
                <a:sym typeface="Calibri"/>
              </a:rPr>
              <a:t> Management </a:t>
            </a:r>
            <a:r>
              <a:rPr lang="es-ES" sz="1800" b="0" i="0" u="none" strike="noStrike" dirty="0" err="1">
                <a:latin typeface="Calibri"/>
                <a:ea typeface="Calibri"/>
                <a:cs typeface="Calibri"/>
                <a:sym typeface="Calibri"/>
              </a:rPr>
              <a:t>Institute</a:t>
            </a:r>
            <a:r>
              <a:rPr lang="es-ES" sz="1800" b="0" i="0" u="none" strike="noStrike" dirty="0">
                <a:latin typeface="Calibri"/>
                <a:ea typeface="Calibri"/>
                <a:cs typeface="Calibri"/>
                <a:sym typeface="Calibri"/>
              </a:rPr>
              <a:t> (25 de junio del 2018) </a:t>
            </a:r>
            <a:r>
              <a:rPr lang="es-ES" sz="1800" b="0" i="1" u="none" strike="noStrike" dirty="0">
                <a:latin typeface="Calibri"/>
                <a:ea typeface="Calibri"/>
                <a:cs typeface="Calibri"/>
                <a:sym typeface="Calibri"/>
              </a:rPr>
              <a:t>IS-700.B: </a:t>
            </a:r>
            <a:r>
              <a:rPr lang="es-ES" sz="1800" b="0" i="1" u="none" strike="noStrike" dirty="0" err="1"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lang="es-ES" sz="1800" b="0" i="1" u="none" strike="noStrik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0" i="1" u="none" strike="noStrike" dirty="0" err="1">
                <a:latin typeface="Calibri"/>
                <a:ea typeface="Calibri"/>
                <a:cs typeface="Calibri"/>
                <a:sym typeface="Calibri"/>
              </a:rPr>
              <a:t>Introduction</a:t>
            </a:r>
            <a:r>
              <a:rPr lang="es-ES" sz="1800" b="0" i="1" u="none" strike="noStrike" dirty="0"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s-ES" sz="1800" b="0" i="1" u="none" strike="noStrike" dirty="0" err="1"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s-ES" sz="1800" b="0" i="1" u="none" strike="noStrik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0" i="1" u="none" strike="noStrike" dirty="0" err="1">
                <a:latin typeface="Calibri"/>
                <a:ea typeface="Calibri"/>
                <a:cs typeface="Calibri"/>
                <a:sym typeface="Calibri"/>
              </a:rPr>
              <a:t>National</a:t>
            </a:r>
            <a:r>
              <a:rPr lang="es-ES" sz="1800" b="0" i="1" u="none" strike="noStrik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0" i="1" u="none" strike="noStrike" dirty="0" err="1">
                <a:latin typeface="Calibri"/>
                <a:ea typeface="Calibri"/>
                <a:cs typeface="Calibri"/>
                <a:sym typeface="Calibri"/>
              </a:rPr>
              <a:t>Incident</a:t>
            </a:r>
            <a:r>
              <a:rPr lang="es-ES" sz="1800" b="0" i="1" u="none" strike="noStrike" dirty="0">
                <a:latin typeface="Calibri"/>
                <a:ea typeface="Calibri"/>
                <a:cs typeface="Calibri"/>
                <a:sym typeface="Calibri"/>
              </a:rPr>
              <a:t> Management </a:t>
            </a:r>
            <a:r>
              <a:rPr lang="es-ES" sz="1800" b="0" i="1" u="none" strike="noStrike" dirty="0" err="1">
                <a:latin typeface="Calibri"/>
                <a:ea typeface="Calibri"/>
                <a:cs typeface="Calibri"/>
                <a:sym typeface="Calibri"/>
              </a:rPr>
              <a:t>System</a:t>
            </a:r>
            <a:r>
              <a:rPr lang="es-ES" sz="1800" b="0" i="1" u="none" strike="noStrike" dirty="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s-ES" sz="1800" b="0" i="0" u="none" strike="noStrike" dirty="0">
                <a:latin typeface="Calibri"/>
                <a:ea typeface="Calibri"/>
                <a:cs typeface="Calibri"/>
                <a:sym typeface="Calibri"/>
              </a:rPr>
              <a:t>Tomado de: </a:t>
            </a:r>
            <a:r>
              <a:rPr lang="en-US" sz="1800" i="1" dirty="0">
                <a:hlinkClick r:id="rId3"/>
              </a:rPr>
              <a:t>https://training.fema.gov/is/courseoverview.aspx?code=IS-700.b</a:t>
            </a:r>
            <a:endParaRPr sz="1800" dirty="0"/>
          </a:p>
          <a:p>
            <a:pPr marL="230188" indent="-230188">
              <a:buClr>
                <a:srgbClr val="006A71"/>
              </a:buClr>
            </a:pPr>
            <a:r>
              <a:rPr lang="es-ES" sz="1800" b="0" i="0" u="none" strike="noStrike" dirty="0">
                <a:latin typeface="Calibri"/>
                <a:ea typeface="Calibri"/>
                <a:cs typeface="Calibri"/>
                <a:sym typeface="Calibri"/>
              </a:rPr>
              <a:t>WHO (2018) </a:t>
            </a:r>
            <a:r>
              <a:rPr lang="es-ES" sz="1800" b="0" i="1" u="none" strike="noStrike" dirty="0" err="1">
                <a:latin typeface="Calibri"/>
                <a:ea typeface="Calibri"/>
                <a:cs typeface="Calibri"/>
                <a:sym typeface="Calibri"/>
              </a:rPr>
              <a:t>Handbook</a:t>
            </a:r>
            <a:r>
              <a:rPr lang="es-ES" sz="1800" b="0" i="1" u="none" strike="noStrik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0" i="1" u="none" strike="noStrike" dirty="0" err="1"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s-ES" sz="1800" b="0" i="1" u="none" strike="noStrik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0" i="1" u="none" strike="noStrike" dirty="0" err="1">
                <a:latin typeface="Calibri"/>
                <a:ea typeface="Calibri"/>
                <a:cs typeface="Calibri"/>
                <a:sym typeface="Calibri"/>
              </a:rPr>
              <a:t>Developing</a:t>
            </a:r>
            <a:r>
              <a:rPr lang="es-ES" sz="1800" b="0" i="1" u="none" strike="noStrike" dirty="0"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s-ES" sz="1800" b="0" i="1" u="none" strike="noStrike" dirty="0" err="1"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s-ES" sz="1800" b="0" i="1" u="none" strike="noStrik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0" i="1" u="none" strike="noStrike" dirty="0" err="1">
                <a:latin typeface="Calibri"/>
                <a:ea typeface="Calibri"/>
                <a:cs typeface="Calibri"/>
                <a:sym typeface="Calibri"/>
              </a:rPr>
              <a:t>Health</a:t>
            </a:r>
            <a:r>
              <a:rPr lang="es-ES" sz="1800" b="0" i="1" u="none" strike="noStrik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0" i="1" u="none" strike="noStrike" dirty="0" err="1">
                <a:latin typeface="Calibri"/>
                <a:ea typeface="Calibri"/>
                <a:cs typeface="Calibri"/>
                <a:sym typeface="Calibri"/>
              </a:rPr>
              <a:t>Emergency</a:t>
            </a:r>
            <a:r>
              <a:rPr lang="es-ES" sz="1800" b="0" i="1" u="none" strike="noStrik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0" i="1" u="none" strike="noStrike" dirty="0" err="1">
                <a:latin typeface="Calibri"/>
                <a:ea typeface="Calibri"/>
                <a:cs typeface="Calibri"/>
                <a:sym typeface="Calibri"/>
              </a:rPr>
              <a:t>Operations</a:t>
            </a:r>
            <a:r>
              <a:rPr lang="es-ES" sz="1800" b="0" i="1" u="none" strike="noStrike" dirty="0">
                <a:latin typeface="Calibri"/>
                <a:ea typeface="Calibri"/>
                <a:cs typeface="Calibri"/>
                <a:sym typeface="Calibri"/>
              </a:rPr>
              <a:t> Centre. </a:t>
            </a:r>
            <a:r>
              <a:rPr lang="en-US" sz="1800" dirty="0">
                <a:hlinkClick r:id="rId4"/>
              </a:rPr>
              <a:t>https://apps.who.int/iris/bitstream/handle/10665/277191/9789241515122-eng.pdf?sequence=1</a:t>
            </a:r>
            <a:endParaRPr lang="en-US" sz="1800" dirty="0"/>
          </a:p>
          <a:p>
            <a:pPr marL="230188" indent="-230188">
              <a:buClr>
                <a:srgbClr val="006A71"/>
              </a:buClr>
            </a:pPr>
            <a:r>
              <a:rPr lang="es-ES" sz="1800" b="0" i="0" u="none" strike="noStrike" dirty="0">
                <a:latin typeface="Calibri"/>
                <a:ea typeface="Calibri"/>
                <a:cs typeface="Calibri"/>
                <a:sym typeface="Calibri"/>
              </a:rPr>
              <a:t>WHO (2015) </a:t>
            </a:r>
            <a:r>
              <a:rPr lang="es-ES" sz="1800" b="0" i="1" u="none" strike="noStrike" dirty="0">
                <a:latin typeface="Calibri"/>
                <a:ea typeface="Calibri"/>
                <a:cs typeface="Calibri"/>
                <a:sym typeface="Calibri"/>
              </a:rPr>
              <a:t>Framework </a:t>
            </a:r>
            <a:r>
              <a:rPr lang="es-ES" sz="1800" b="0" i="1" u="none" strike="noStrike" dirty="0" err="1"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s-ES" sz="1800" b="0" i="1" u="none" strike="noStrik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0" i="1" u="none" strike="noStrike" dirty="0" err="1"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s-ES" sz="1800" b="0" i="1" u="none" strike="noStrik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0" i="1" u="none" strike="noStrike" dirty="0" err="1">
                <a:latin typeface="Calibri"/>
                <a:ea typeface="Calibri"/>
                <a:cs typeface="Calibri"/>
                <a:sym typeface="Calibri"/>
              </a:rPr>
              <a:t>Health</a:t>
            </a:r>
            <a:r>
              <a:rPr lang="es-ES" sz="1800" b="0" i="1" u="none" strike="noStrik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0" i="1" u="none" strike="noStrike" dirty="0" err="1">
                <a:latin typeface="Calibri"/>
                <a:ea typeface="Calibri"/>
                <a:cs typeface="Calibri"/>
                <a:sym typeface="Calibri"/>
              </a:rPr>
              <a:t>Emergency</a:t>
            </a:r>
            <a:r>
              <a:rPr lang="es-ES" sz="1800" b="0" i="1" u="none" strike="noStrik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0" i="1" u="none" strike="noStrike" dirty="0" err="1">
                <a:latin typeface="Calibri"/>
                <a:ea typeface="Calibri"/>
                <a:cs typeface="Calibri"/>
                <a:sym typeface="Calibri"/>
              </a:rPr>
              <a:t>Operations</a:t>
            </a:r>
            <a:r>
              <a:rPr lang="es-ES" sz="1800" b="0" i="1" u="none" strike="noStrike" dirty="0">
                <a:latin typeface="Calibri"/>
                <a:ea typeface="Calibri"/>
                <a:cs typeface="Calibri"/>
                <a:sym typeface="Calibri"/>
              </a:rPr>
              <a:t> Centre</a:t>
            </a:r>
            <a:r>
              <a:rPr lang="es-ES" sz="1800" b="0" i="0" u="none" strike="noStrike" dirty="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1800" dirty="0">
                <a:hlinkClick r:id="rId5"/>
              </a:rPr>
              <a:t>https://www.who.int/publications/i/item/framework-for-a-public-health-emergency-operations-centre</a:t>
            </a:r>
            <a:endParaRPr lang="en-US" sz="1800" dirty="0"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1800" b="0" i="0" u="none" strike="noStrike" dirty="0">
                <a:latin typeface="Calibri"/>
                <a:ea typeface="Calibri"/>
                <a:cs typeface="Calibri"/>
                <a:sym typeface="Calibri"/>
              </a:rPr>
              <a:t>Todas las fotos se obtuvieron de la Biblioteca de Imágenes de Salud Pública de los CDC (consultado en mayo de 2020): </a:t>
            </a:r>
            <a:r>
              <a:rPr lang="es-ES" sz="1800" b="0" i="0" u="sng" strike="noStrik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https://phil.cdc.gov/</a:t>
            </a:r>
            <a:endParaRPr sz="1800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Activación del COE</a:t>
            </a:r>
            <a:endParaRPr/>
          </a:p>
        </p:txBody>
      </p:sp>
      <p:sp>
        <p:nvSpPr>
          <p:cNvPr id="152" name="Google Shape;152;p14"/>
          <p:cNvSpPr txBox="1">
            <a:spLocks noGrp="1"/>
          </p:cNvSpPr>
          <p:nvPr>
            <p:ph type="body" idx="1"/>
          </p:nvPr>
        </p:nvSpPr>
        <p:spPr>
          <a:xfrm>
            <a:off x="457200" y="1158875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La activación de un COE contribuye con la coordinación, la ejecución, la preparación y las actividades de respuesta para una emergencia de salud pública. 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Un COE se activa en función de las necesidades que surjan de una emergencia de salud pública.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Las actividades del COE variarán según el modo y el nivel de activación, así como el tipo de amenaza o emergencia que se esté atendiendo. 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Los detalles adicionales sobre el proceso de activación de un COE se proporcionan en la sección "Cómo activar nuestro COE".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r>
              <a:rPr lang="es-ES"/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  <a:p>
            <a:pPr marL="230188" lvl="0" indent="-103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Aspecto operacional del COE</a:t>
            </a:r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body" idx="1"/>
          </p:nvPr>
        </p:nvSpPr>
        <p:spPr>
          <a:xfrm>
            <a:off x="457200" y="1158875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1900"/>
              <a:buChar char="▪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El aspecto operacional de un COE depende del estado actual de la emergencia de salud pública.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6A71"/>
              </a:buClr>
              <a:buSzPts val="1900"/>
              <a:buChar char="–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La evaluación de la amenaza y de dónde recae en términos de los modos de activación del COE ayudan a determinar la estructura de niveles necesaria para atender la emergencia.</a:t>
            </a:r>
            <a:endParaRPr sz="195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  <a:p>
            <a:pPr marL="230188" lvl="0" indent="-103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</p:txBody>
      </p:sp>
      <p:pic>
        <p:nvPicPr>
          <p:cNvPr id="160" name="Google Shape;160;p15" descr="A person sitting at a desk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3969" y="2688258"/>
            <a:ext cx="3554812" cy="2315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Modos y niveles de activación de un COE</a:t>
            </a:r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body" idx="1"/>
          </p:nvPr>
        </p:nvSpPr>
        <p:spPr>
          <a:xfrm>
            <a:off x="457200" y="895575"/>
            <a:ext cx="8158200" cy="3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1900"/>
              <a:buChar char="▪"/>
            </a:pPr>
            <a:r>
              <a:rPr lang="es-ES" sz="1900" b="0" i="0" u="none" strike="noStrike">
                <a:latin typeface="Calibri"/>
                <a:ea typeface="Calibri"/>
                <a:cs typeface="Calibri"/>
                <a:sym typeface="Calibri"/>
              </a:rPr>
              <a:t>Los modos y niveles de activación de un COE definen los pasos a seguir y las medidas a tomar para hacer frente a una amenaza para la salud pública (p. ej., la COVID-19).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  <a:p>
            <a:pPr marL="230188" lvl="0" indent="-103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</p:txBody>
      </p:sp>
      <p:pic>
        <p:nvPicPr>
          <p:cNvPr id="168" name="Google Shape;168;p16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2246" t="18925" r="12604" b="16104"/>
          <a:stretch/>
        </p:blipFill>
        <p:spPr>
          <a:xfrm>
            <a:off x="2150806" y="1884059"/>
            <a:ext cx="4842387" cy="261650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6"/>
          <p:cNvSpPr txBox="1"/>
          <p:nvPr/>
        </p:nvSpPr>
        <p:spPr>
          <a:xfrm>
            <a:off x="3707275" y="3800475"/>
            <a:ext cx="759900" cy="34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Vigilancia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4856775" y="3504000"/>
            <a:ext cx="759900" cy="346500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Alerta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6"/>
          <p:cNvSpPr txBox="1"/>
          <p:nvPr/>
        </p:nvSpPr>
        <p:spPr>
          <a:xfrm>
            <a:off x="5967300" y="3328675"/>
            <a:ext cx="759900" cy="346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E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Respuesta</a:t>
            </a:r>
            <a:endParaRPr sz="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6"/>
          <p:cNvSpPr txBox="1"/>
          <p:nvPr/>
        </p:nvSpPr>
        <p:spPr>
          <a:xfrm>
            <a:off x="3707275" y="1715900"/>
            <a:ext cx="2844600" cy="34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Aumenta la importancia del evento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2518825" y="2225175"/>
            <a:ext cx="759900" cy="34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005DAA"/>
                </a:solidFill>
                <a:latin typeface="Calibri"/>
                <a:ea typeface="Calibri"/>
                <a:cs typeface="Calibri"/>
                <a:sym typeface="Calibri"/>
              </a:rPr>
              <a:t>Nivel I</a:t>
            </a:r>
            <a:endParaRPr sz="1400" b="0" i="0" u="none" strike="noStrike" cap="none">
              <a:solidFill>
                <a:srgbClr val="005D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6"/>
          <p:cNvSpPr txBox="1"/>
          <p:nvPr/>
        </p:nvSpPr>
        <p:spPr>
          <a:xfrm>
            <a:off x="2518825" y="2834775"/>
            <a:ext cx="759900" cy="34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Nivel II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6"/>
          <p:cNvSpPr txBox="1"/>
          <p:nvPr/>
        </p:nvSpPr>
        <p:spPr>
          <a:xfrm>
            <a:off x="2518825" y="3520575"/>
            <a:ext cx="759900" cy="34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Nivel III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6"/>
          <p:cNvSpPr txBox="1"/>
          <p:nvPr/>
        </p:nvSpPr>
        <p:spPr>
          <a:xfrm>
            <a:off x="1914850" y="4055275"/>
            <a:ext cx="1656000" cy="34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Actividades habituales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6"/>
          <p:cNvSpPr txBox="1"/>
          <p:nvPr/>
        </p:nvSpPr>
        <p:spPr>
          <a:xfrm>
            <a:off x="1914850" y="4131475"/>
            <a:ext cx="1656000" cy="34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 b="0" i="0" u="none" strike="noStrike" cap="none">
                <a:solidFill>
                  <a:srgbClr val="005984"/>
                </a:solidFill>
                <a:latin typeface="Calibri"/>
                <a:ea typeface="Calibri"/>
                <a:cs typeface="Calibri"/>
                <a:sym typeface="Calibri"/>
              </a:rPr>
              <a:t>Actividades habituales</a:t>
            </a:r>
            <a:endParaRPr sz="1200" b="0" i="0" u="none" strike="noStrike" cap="none">
              <a:solidFill>
                <a:srgbClr val="00598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6"/>
          <p:cNvSpPr txBox="1"/>
          <p:nvPr/>
        </p:nvSpPr>
        <p:spPr>
          <a:xfrm>
            <a:off x="3884475" y="4325575"/>
            <a:ext cx="2591100" cy="34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Requerimientos de información crucial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6"/>
          <p:cNvSpPr txBox="1"/>
          <p:nvPr/>
        </p:nvSpPr>
        <p:spPr>
          <a:xfrm>
            <a:off x="3647050" y="2084375"/>
            <a:ext cx="1001100" cy="34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E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Activación de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E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vigilancia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6"/>
          <p:cNvSpPr txBox="1"/>
          <p:nvPr/>
        </p:nvSpPr>
        <p:spPr>
          <a:xfrm>
            <a:off x="4637650" y="2084375"/>
            <a:ext cx="1154400" cy="34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E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Activación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E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parcial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6"/>
          <p:cNvSpPr txBox="1"/>
          <p:nvPr/>
        </p:nvSpPr>
        <p:spPr>
          <a:xfrm>
            <a:off x="5780650" y="2084375"/>
            <a:ext cx="1154400" cy="26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E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Activación total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E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vig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6"/>
          <p:cNvSpPr txBox="1"/>
          <p:nvPr/>
        </p:nvSpPr>
        <p:spPr>
          <a:xfrm rot="-5400000">
            <a:off x="2448250" y="3064675"/>
            <a:ext cx="1928700" cy="34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Incrementos de personal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6"/>
          <p:cNvSpPr txBox="1"/>
          <p:nvPr/>
        </p:nvSpPr>
        <p:spPr>
          <a:xfrm rot="-917963">
            <a:off x="3807594" y="2745416"/>
            <a:ext cx="2452413" cy="185077"/>
          </a:xfrm>
          <a:prstGeom prst="rect">
            <a:avLst/>
          </a:prstGeom>
          <a:gradFill>
            <a:gsLst>
              <a:gs pos="0">
                <a:srgbClr val="CD5135"/>
              </a:gs>
              <a:gs pos="100000">
                <a:srgbClr val="622A1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Conocimiento/respuesta</a:t>
            </a: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Preservar la salud del personal</a:t>
            </a:r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body" idx="1"/>
          </p:nvPr>
        </p:nvSpPr>
        <p:spPr>
          <a:xfrm>
            <a:off x="285750" y="754819"/>
            <a:ext cx="8572500" cy="3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238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1700"/>
              <a:buChar char="▪"/>
            </a:pPr>
            <a:r>
              <a:rPr lang="es-ES" sz="1700" b="0" i="0" u="none" strike="noStrike" dirty="0">
                <a:latin typeface="Calibri"/>
                <a:ea typeface="Calibri"/>
                <a:cs typeface="Calibri"/>
                <a:sym typeface="Calibri"/>
              </a:rPr>
              <a:t>Para llevar a cabo las operaciones de forma efectiva, el personal del COE debe mantenerse sano.</a:t>
            </a:r>
            <a:endParaRPr sz="1900" dirty="0"/>
          </a:p>
          <a:p>
            <a:pPr marL="230188" lvl="0" indent="-22383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700"/>
              <a:buChar char="▪"/>
            </a:pPr>
            <a:r>
              <a:rPr lang="es-ES" sz="1700" b="0" i="0" u="none" strike="noStrike" dirty="0">
                <a:latin typeface="Calibri"/>
                <a:ea typeface="Calibri"/>
                <a:cs typeface="Calibri"/>
                <a:sym typeface="Calibri"/>
              </a:rPr>
              <a:t>Los COE pueden tomar medidas preventivas contra la propagación de la COVID-19 y otras enfermedades a través de la activación de los distintos modos de operación. Dependiendo del riesgo local y de la orientación sanitaria, los COE pueden:</a:t>
            </a:r>
            <a:endParaRPr sz="1900" dirty="0"/>
          </a:p>
          <a:p>
            <a:pPr marL="742950" lvl="1" indent="-279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700"/>
              <a:buChar char="–"/>
            </a:pPr>
            <a:r>
              <a:rPr lang="es-ES" sz="1700" b="0" i="0" u="none" strike="noStrike" dirty="0">
                <a:latin typeface="Calibri"/>
                <a:ea typeface="Calibri"/>
                <a:cs typeface="Calibri"/>
                <a:sym typeface="Calibri"/>
              </a:rPr>
              <a:t>Limitar el número de trabajadores en el centro de </a:t>
            </a:r>
            <a:endParaRPr sz="1700" b="0" i="0" u="none" strike="noStrike" dirty="0">
              <a:latin typeface="Calibri"/>
              <a:ea typeface="Calibri"/>
              <a:cs typeface="Calibri"/>
              <a:sym typeface="Calibri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None/>
            </a:pPr>
            <a:r>
              <a:rPr lang="es-ES" sz="1700" b="0" i="0" u="none" strike="noStrike" dirty="0">
                <a:latin typeface="Calibri"/>
                <a:ea typeface="Calibri"/>
                <a:cs typeface="Calibri"/>
                <a:sym typeface="Calibri"/>
              </a:rPr>
              <a:t>operaciones (algunos trabajan desde su casa)</a:t>
            </a:r>
            <a:endParaRPr sz="1900" dirty="0"/>
          </a:p>
          <a:p>
            <a:pPr marL="742950" lvl="1" indent="-279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700"/>
              <a:buChar char="–"/>
            </a:pPr>
            <a:r>
              <a:rPr lang="es-ES" sz="1700" b="0" i="0" u="none" strike="noStrike" dirty="0">
                <a:latin typeface="Calibri"/>
                <a:ea typeface="Calibri"/>
                <a:cs typeface="Calibri"/>
                <a:sym typeface="Calibri"/>
              </a:rPr>
              <a:t>Requerir distancia entre los que asistan al COE</a:t>
            </a:r>
            <a:endParaRPr sz="1900" dirty="0"/>
          </a:p>
          <a:p>
            <a:pPr marL="742950" lvl="1" indent="-279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700"/>
              <a:buChar char="–"/>
            </a:pPr>
            <a:r>
              <a:rPr lang="es-ES" sz="1700" b="0" i="0" u="none" strike="noStrike" dirty="0">
                <a:latin typeface="Calibri"/>
                <a:ea typeface="Calibri"/>
                <a:cs typeface="Calibri"/>
                <a:sym typeface="Calibri"/>
              </a:rPr>
              <a:t>Realizar pruebas y cuestionarios a los que ingresan al COE </a:t>
            </a:r>
            <a:endParaRPr sz="1700" b="0" i="0" u="none" strike="noStrike" dirty="0">
              <a:latin typeface="Calibri"/>
              <a:ea typeface="Calibri"/>
              <a:cs typeface="Calibri"/>
              <a:sym typeface="Calibri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None/>
            </a:pPr>
            <a:r>
              <a:rPr lang="es-ES" sz="1700" b="0" i="0" u="none" strike="noStrike" dirty="0">
                <a:latin typeface="Calibri"/>
                <a:ea typeface="Calibri"/>
                <a:cs typeface="Calibri"/>
                <a:sym typeface="Calibri"/>
              </a:rPr>
              <a:t>para detectar síntomas (p. ej., controles de temperatura, listas </a:t>
            </a:r>
            <a:endParaRPr sz="1700" b="0" i="0" u="none" strike="noStrike" dirty="0">
              <a:latin typeface="Calibri"/>
              <a:ea typeface="Calibri"/>
              <a:cs typeface="Calibri"/>
              <a:sym typeface="Calibri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None/>
            </a:pPr>
            <a:r>
              <a:rPr lang="es-ES" sz="1700" b="0" i="0" u="none" strike="noStrike" dirty="0">
                <a:latin typeface="Calibri"/>
                <a:ea typeface="Calibri"/>
                <a:cs typeface="Calibri"/>
                <a:sym typeface="Calibri"/>
              </a:rPr>
              <a:t>de control, etc.)</a:t>
            </a:r>
            <a:endParaRPr sz="1900" dirty="0"/>
          </a:p>
          <a:p>
            <a:pPr marL="742950" lvl="1" indent="-279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700"/>
              <a:buChar char="–"/>
            </a:pPr>
            <a:r>
              <a:rPr lang="es-ES" sz="1700" b="0" i="0" u="none" strike="noStrike" dirty="0">
                <a:latin typeface="Calibri"/>
                <a:ea typeface="Calibri"/>
                <a:cs typeface="Calibri"/>
                <a:sym typeface="Calibri"/>
              </a:rPr>
              <a:t>Solicitar a los empleados enfermos que se queden en casa</a:t>
            </a:r>
            <a:endParaRPr sz="1900" dirty="0"/>
          </a:p>
          <a:p>
            <a:pPr marL="742950" lvl="1" indent="-279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700"/>
              <a:buChar char="–"/>
            </a:pPr>
            <a:r>
              <a:rPr lang="es-ES" sz="1700" b="0" i="0" u="none" strike="noStrike" dirty="0">
                <a:latin typeface="Calibri"/>
                <a:ea typeface="Calibri"/>
                <a:cs typeface="Calibri"/>
                <a:sym typeface="Calibri"/>
              </a:rPr>
              <a:t>Requerir el uso de mascarillas u otras cubiertas para la cara</a:t>
            </a:r>
            <a:endParaRPr sz="1900" dirty="0"/>
          </a:p>
          <a:p>
            <a:pPr marL="742950" lvl="1" indent="-279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700"/>
              <a:buChar char="–"/>
            </a:pPr>
            <a:r>
              <a:rPr lang="es-ES" sz="1700" b="0" i="0" u="none" strike="noStrike" dirty="0">
                <a:latin typeface="Calibri"/>
                <a:ea typeface="Calibri"/>
                <a:cs typeface="Calibri"/>
                <a:sym typeface="Calibri"/>
              </a:rPr>
              <a:t>Limpiar los puestos de trabajo y la oficina a menudo</a:t>
            </a:r>
            <a:endParaRPr sz="1900" dirty="0"/>
          </a:p>
          <a:p>
            <a:pPr marL="74295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None/>
            </a:pPr>
            <a:endParaRPr sz="1800" dirty="0"/>
          </a:p>
          <a:p>
            <a:pPr marL="45720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None/>
            </a:pPr>
            <a:endParaRPr sz="1800" dirty="0"/>
          </a:p>
          <a:p>
            <a:pPr marL="74295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None/>
            </a:pPr>
            <a:endParaRPr sz="1800" dirty="0"/>
          </a:p>
          <a:p>
            <a:pPr marL="74295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None/>
            </a:pPr>
            <a:endParaRPr sz="1800" dirty="0"/>
          </a:p>
          <a:p>
            <a:pPr marL="74295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None/>
            </a:pPr>
            <a:endParaRPr sz="1800" dirty="0"/>
          </a:p>
        </p:txBody>
      </p:sp>
      <p:pic>
        <p:nvPicPr>
          <p:cNvPr id="191" name="Google Shape;191;p17" descr="A group of people standing in a roo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7625" y="2303125"/>
            <a:ext cx="2043974" cy="136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7"/>
          <p:cNvSpPr txBox="1"/>
          <p:nvPr/>
        </p:nvSpPr>
        <p:spPr>
          <a:xfrm>
            <a:off x="6947625" y="3775800"/>
            <a:ext cx="21966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John Rohrer/Guardia Nacional de la Fuerza Aérea de los EE. UU.</a:t>
            </a:r>
            <a:r>
              <a:rPr lang="es-ES" sz="11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 9 de Abril de 2020. COE de Denver, Colorado, EE. UU.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3600" b="1" i="0" u="none" strike="noStrike">
                <a:latin typeface="Calibri"/>
                <a:ea typeface="Calibri"/>
                <a:cs typeface="Calibri"/>
                <a:sym typeface="Calibri"/>
              </a:rPr>
              <a:t>Modos de activación del COE</a:t>
            </a:r>
            <a:endParaRPr/>
          </a:p>
        </p:txBody>
      </p:sp>
      <p:pic>
        <p:nvPicPr>
          <p:cNvPr id="198" name="Google Shape;19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7069" y="506186"/>
            <a:ext cx="4484352" cy="4346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/>
          <p:nvPr/>
        </p:nvSpPr>
        <p:spPr>
          <a:xfrm>
            <a:off x="3613066" y="2272343"/>
            <a:ext cx="1932607" cy="1288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000" tIns="53325" rIns="26650" bIns="533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</a:pPr>
            <a:r>
              <a:rPr lang="es-ES" sz="2000" b="1" i="0" u="none" strike="noStrike" cap="none">
                <a:solidFill>
                  <a:srgbClr val="FFFFFF"/>
                </a:solidFill>
                <a:highlight>
                  <a:srgbClr val="000000"/>
                </a:highlight>
                <a:latin typeface="Open Sans"/>
                <a:ea typeface="Open Sans"/>
                <a:cs typeface="Open Sans"/>
                <a:sym typeface="Open Sans"/>
              </a:rPr>
              <a:t>Vigilancia</a:t>
            </a:r>
            <a:endParaRPr sz="2000" b="1" i="0" u="none" strike="noStrike" cap="non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19"/>
          <p:cNvSpPr/>
          <p:nvPr/>
        </p:nvSpPr>
        <p:spPr>
          <a:xfrm>
            <a:off x="5465801" y="2210100"/>
            <a:ext cx="3507900" cy="1325100"/>
          </a:xfrm>
          <a:prstGeom prst="homePlate">
            <a:avLst>
              <a:gd name="adj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   Modo de Respuesta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9"/>
          <p:cNvSpPr/>
          <p:nvPr/>
        </p:nvSpPr>
        <p:spPr>
          <a:xfrm>
            <a:off x="2934058" y="2210105"/>
            <a:ext cx="3221100" cy="1325100"/>
          </a:xfrm>
          <a:prstGeom prst="homePlate">
            <a:avLst>
              <a:gd name="adj" fmla="val 50000"/>
            </a:avLst>
          </a:prstGeom>
          <a:solidFill>
            <a:srgbClr val="F0A82C"/>
          </a:solidFill>
          <a:ln w="25400" cap="flat" cmpd="sng">
            <a:solidFill>
              <a:srgbClr val="F0A8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  Modo de Alerta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9"/>
          <p:cNvSpPr/>
          <p:nvPr/>
        </p:nvSpPr>
        <p:spPr>
          <a:xfrm>
            <a:off x="457200" y="2210105"/>
            <a:ext cx="3221012" cy="1325237"/>
          </a:xfrm>
          <a:prstGeom prst="homePlate">
            <a:avLst>
              <a:gd name="adj" fmla="val 50000"/>
            </a:avLst>
          </a:prstGeom>
          <a:solidFill>
            <a:srgbClr val="55BF8B"/>
          </a:solidFill>
          <a:ln w="25400" cap="flat" cmpd="sng">
            <a:solidFill>
              <a:srgbClr val="55B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Modo de Vigilancia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9"/>
          <p:cNvSpPr txBox="1">
            <a:spLocks noGrp="1"/>
          </p:cNvSpPr>
          <p:nvPr>
            <p:ph type="body" idx="1"/>
          </p:nvPr>
        </p:nvSpPr>
        <p:spPr>
          <a:xfrm>
            <a:off x="484238" y="1116451"/>
            <a:ext cx="8120700" cy="11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Al momento de poner en marcha un COE, se implementa un modo de activación</a:t>
            </a:r>
            <a:r>
              <a:rPr lang="es-ES"/>
              <a:t> o de operaciones </a:t>
            </a: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basado en los requerimientos de la emergencia de salud pública del momento. </a:t>
            </a:r>
            <a:endParaRPr/>
          </a:p>
        </p:txBody>
      </p:sp>
      <p:sp>
        <p:nvSpPr>
          <p:cNvPr id="209" name="Google Shape;209;p1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Modos de activación del COE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Modo de vigilancia</a:t>
            </a:r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body" idx="1"/>
          </p:nvPr>
        </p:nvSpPr>
        <p:spPr>
          <a:xfrm>
            <a:off x="766042" y="1012571"/>
            <a:ext cx="7637178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1800"/>
              <a:buChar char="▪"/>
            </a:pPr>
            <a:r>
              <a:rPr lang="es-ES" sz="1800" b="0" i="0" u="none" strike="noStrike" dirty="0">
                <a:latin typeface="Calibri"/>
                <a:ea typeface="Calibri"/>
                <a:cs typeface="Calibri"/>
                <a:sym typeface="Calibri"/>
              </a:rPr>
              <a:t>Un programa integral de </a:t>
            </a:r>
            <a:r>
              <a:rPr lang="es-ES" sz="1800" dirty="0"/>
              <a:t>gestión</a:t>
            </a:r>
            <a:r>
              <a:rPr lang="es-ES" sz="1800" b="0" i="0" u="none" strike="noStrike" dirty="0">
                <a:latin typeface="Calibri"/>
                <a:ea typeface="Calibri"/>
                <a:cs typeface="Calibri"/>
                <a:sym typeface="Calibri"/>
              </a:rPr>
              <a:t> de emergencias implica la supervisión constante de los posibles peligros y amenazas a la salud pública.</a:t>
            </a:r>
            <a:endParaRPr dirty="0"/>
          </a:p>
          <a:p>
            <a:pPr marL="230188" lvl="0" indent="-2301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Char char="▪"/>
            </a:pPr>
            <a:r>
              <a:rPr lang="es-ES" sz="1800" b="0" i="0" u="none" strike="noStrike" dirty="0">
                <a:latin typeface="Calibri"/>
                <a:ea typeface="Calibri"/>
                <a:cs typeface="Calibri"/>
                <a:sym typeface="Calibri"/>
              </a:rPr>
              <a:t>Si la vigilancia se lleva a cabo a través del COE, el modo de vigilancia se alinea con las operaciones del día a día. </a:t>
            </a:r>
            <a:endParaRPr dirty="0"/>
          </a:p>
          <a:p>
            <a:pPr marL="74295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 dirty="0"/>
          </a:p>
          <a:p>
            <a:pPr marL="74295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 dirty="0"/>
          </a:p>
          <a:p>
            <a:pPr marL="74295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 dirty="0"/>
          </a:p>
          <a:p>
            <a:pPr marL="74295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 dirty="0"/>
          </a:p>
          <a:p>
            <a:pPr marL="230188" lvl="0" indent="-2301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Char char="▪"/>
            </a:pPr>
            <a:r>
              <a:rPr lang="es-ES" sz="1800" b="0" i="0" u="none" strike="noStrike" dirty="0">
                <a:latin typeface="Calibri"/>
                <a:ea typeface="Calibri"/>
                <a:cs typeface="Calibri"/>
                <a:sym typeface="Calibri"/>
              </a:rPr>
              <a:t>La vigilancia también puede realizarse a través de los sistemas nacionales o municipales de vigilancia rutinaria y basada en eventos. </a:t>
            </a:r>
            <a:endParaRPr dirty="0"/>
          </a:p>
        </p:txBody>
      </p:sp>
      <p:sp>
        <p:nvSpPr>
          <p:cNvPr id="217" name="Google Shape;217;p20"/>
          <p:cNvSpPr/>
          <p:nvPr/>
        </p:nvSpPr>
        <p:spPr>
          <a:xfrm>
            <a:off x="3162427" y="2297284"/>
            <a:ext cx="3221012" cy="1325237"/>
          </a:xfrm>
          <a:prstGeom prst="homePlate">
            <a:avLst>
              <a:gd name="adj" fmla="val 50000"/>
            </a:avLst>
          </a:prstGeom>
          <a:solidFill>
            <a:srgbClr val="55BF8B"/>
          </a:solidFill>
          <a:ln w="25400" cap="flat" cmpd="sng">
            <a:solidFill>
              <a:srgbClr val="55B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Modo de vigilancia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ster">
  <a:themeElements>
    <a:clrScheme name="Custom 2">
      <a:dk1>
        <a:srgbClr val="0F56DC"/>
      </a:dk1>
      <a:lt1>
        <a:srgbClr val="FFC000"/>
      </a:lt1>
      <a:dk2>
        <a:srgbClr val="55BF8B"/>
      </a:dk2>
      <a:lt2>
        <a:srgbClr val="FFFFFF"/>
      </a:lt2>
      <a:accent1>
        <a:srgbClr val="4983F2"/>
      </a:accent1>
      <a:accent2>
        <a:srgbClr val="007D57"/>
      </a:accent2>
      <a:accent3>
        <a:srgbClr val="9A3B26"/>
      </a:accent3>
      <a:accent4>
        <a:srgbClr val="7F7F7F"/>
      </a:accent4>
      <a:accent5>
        <a:srgbClr val="0F56DC"/>
      </a:accent5>
      <a:accent6>
        <a:srgbClr val="002060"/>
      </a:accent6>
      <a:hlink>
        <a:srgbClr val="0F56DC"/>
      </a:hlink>
      <a:folHlink>
        <a:srgbClr val="3077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2129</Words>
  <Application>Microsoft Macintosh PowerPoint</Application>
  <PresentationFormat>On-screen Show (16:9)</PresentationFormat>
  <Paragraphs>227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Arial</vt:lpstr>
      <vt:lpstr>Noto Sans Symbols</vt:lpstr>
      <vt:lpstr>Courier New</vt:lpstr>
      <vt:lpstr>Open Sans</vt:lpstr>
      <vt:lpstr>Master</vt:lpstr>
      <vt:lpstr>Funcionamiento de un Centro de Operaciones en Emergencia: consideraciones de la COVID-19</vt:lpstr>
      <vt:lpstr>Objetivos</vt:lpstr>
      <vt:lpstr>Activación del COE</vt:lpstr>
      <vt:lpstr>Aspecto operacional del COE</vt:lpstr>
      <vt:lpstr>Modos y niveles de activación de un COE</vt:lpstr>
      <vt:lpstr>Preservar la salud del personal</vt:lpstr>
      <vt:lpstr>Modos de activación del COE</vt:lpstr>
      <vt:lpstr>Modos de activación del COE</vt:lpstr>
      <vt:lpstr>Modo de vigilancia</vt:lpstr>
      <vt:lpstr>Modo de vigilancia y equipo de vigilancia</vt:lpstr>
      <vt:lpstr>Modo de vigilancia y equipo de vigilancia</vt:lpstr>
      <vt:lpstr>Actividades en el modo de vigilancia</vt:lpstr>
      <vt:lpstr>Modo de alerta</vt:lpstr>
      <vt:lpstr>Modo de alerta</vt:lpstr>
      <vt:lpstr>Modo de respuesta</vt:lpstr>
      <vt:lpstr>Modo de respuesta</vt:lpstr>
      <vt:lpstr>Modo de respuesta (continuación) </vt:lpstr>
      <vt:lpstr>Modo de respuesta</vt:lpstr>
      <vt:lpstr>Modo de respuesta: personal de gestión</vt:lpstr>
      <vt:lpstr>Modo de respuesta – Planificación</vt:lpstr>
      <vt:lpstr>Modo de respuesta – Operaciones</vt:lpstr>
      <vt:lpstr>Modo de respuesta – Logística</vt:lpstr>
      <vt:lpstr>Modo de respuesta - Finanzas y Administración</vt:lpstr>
      <vt:lpstr>Niveles de respuesta del COE</vt:lpstr>
      <vt:lpstr>Niveles de respuesta del COE</vt:lpstr>
      <vt:lpstr>Niveles operativos del COE - Nivel III</vt:lpstr>
      <vt:lpstr>Niveles operativos del COE - Nivel II</vt:lpstr>
      <vt:lpstr>Niveles operativos del COE - Nivel I</vt:lpstr>
      <vt:lpstr>Referencias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Funcionamiento de un Centro de Operaciones en Emergencia: consideraciones de la COVID-19</dc:title>
  <cp:lastModifiedBy>Microsoft Office User</cp:lastModifiedBy>
  <cp:revision>4</cp:revision>
  <dcterms:modified xsi:type="dcterms:W3CDTF">2021-08-08T04:29:18Z</dcterms:modified>
</cp:coreProperties>
</file>