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9.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2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0.xml" ContentType="application/vnd.openxmlformats-officedocument.presentationml.tags+xml"/>
  <Override PartName="/ppt/tags/tag71.xml" ContentType="application/vnd.openxmlformats-officedocument.presentationml.tags+xml"/>
  <Override PartName="/ppt/notesSlides/notesSlide2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2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8.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29.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30.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2.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33.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4.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35.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36.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3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38.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08" r:id="rId4"/>
  </p:sldMasterIdLst>
  <p:notesMasterIdLst>
    <p:notesMasterId r:id="rId48"/>
  </p:notesMasterIdLst>
  <p:sldIdLst>
    <p:sldId id="257" r:id="rId5"/>
    <p:sldId id="258" r:id="rId6"/>
    <p:sldId id="310" r:id="rId7"/>
    <p:sldId id="311" r:id="rId8"/>
    <p:sldId id="312" r:id="rId9"/>
    <p:sldId id="315" r:id="rId10"/>
    <p:sldId id="317" r:id="rId11"/>
    <p:sldId id="322" r:id="rId12"/>
    <p:sldId id="323" r:id="rId13"/>
    <p:sldId id="339" r:id="rId14"/>
    <p:sldId id="318" r:id="rId15"/>
    <p:sldId id="319" r:id="rId16"/>
    <p:sldId id="302" r:id="rId17"/>
    <p:sldId id="326" r:id="rId18"/>
    <p:sldId id="320" r:id="rId19"/>
    <p:sldId id="324" r:id="rId20"/>
    <p:sldId id="325"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275" r:id="rId34"/>
    <p:sldId id="280" r:id="rId35"/>
    <p:sldId id="304" r:id="rId36"/>
    <p:sldId id="281" r:id="rId37"/>
    <p:sldId id="282" r:id="rId38"/>
    <p:sldId id="301" r:id="rId39"/>
    <p:sldId id="303" r:id="rId40"/>
    <p:sldId id="307" r:id="rId41"/>
    <p:sldId id="308" r:id="rId42"/>
    <p:sldId id="283" r:id="rId43"/>
    <p:sldId id="309" r:id="rId44"/>
    <p:sldId id="300" r:id="rId45"/>
    <p:sldId id="314" r:id="rId46"/>
    <p:sldId id="276" r:id="rId47"/>
  </p:sldIdLst>
  <p:sldSz cx="9144000" cy="5143500" type="screen16x9"/>
  <p:notesSz cx="7315200" cy="9601200"/>
  <p:embeddedFontLst>
    <p:embeddedFont>
      <p:font typeface="Calibri" panose="020F0502020204030204" pitchFamily="34" charset="0"/>
      <p:regular r:id="rId49"/>
      <p:bold r:id="rId50"/>
      <p:italic r:id="rId51"/>
      <p:boldItalic r:id="rId52"/>
    </p:embeddedFont>
    <p:embeddedFont>
      <p:font typeface="Myriad Web Pro" panose="020B0604020202020204" charset="0"/>
      <p:regular r:id="rId53"/>
      <p:bold r:id="rId54"/>
      <p:italic r:id="rId55"/>
    </p:embeddedFont>
  </p:embeddedFontLst>
  <p:defaultTex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4572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9144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3716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18288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2286000" algn="l" defTabSz="914400" rtl="0" eaLnBrk="1" latinLnBrk="0" hangingPunct="1">
      <a:defRPr kern="1200">
        <a:solidFill>
          <a:schemeClr val="tx1"/>
        </a:solidFill>
        <a:latin typeface="Myriad Web Pro" panose="020B0503030403020204" pitchFamily="34" charset="0"/>
        <a:ea typeface="+mn-ea"/>
        <a:cs typeface="+mn-cs"/>
      </a:defRPr>
    </a:lvl6pPr>
    <a:lvl7pPr marL="2743200" algn="l" defTabSz="914400" rtl="0" eaLnBrk="1" latinLnBrk="0" hangingPunct="1">
      <a:defRPr kern="1200">
        <a:solidFill>
          <a:schemeClr val="tx1"/>
        </a:solidFill>
        <a:latin typeface="Myriad Web Pro" panose="020B0503030403020204" pitchFamily="34" charset="0"/>
        <a:ea typeface="+mn-ea"/>
        <a:cs typeface="+mn-cs"/>
      </a:defRPr>
    </a:lvl7pPr>
    <a:lvl8pPr marL="3200400" algn="l" defTabSz="914400" rtl="0" eaLnBrk="1" latinLnBrk="0" hangingPunct="1">
      <a:defRPr kern="1200">
        <a:solidFill>
          <a:schemeClr val="tx1"/>
        </a:solidFill>
        <a:latin typeface="Myriad Web Pro" panose="020B0503030403020204" pitchFamily="34" charset="0"/>
        <a:ea typeface="+mn-ea"/>
        <a:cs typeface="+mn-cs"/>
      </a:defRPr>
    </a:lvl8pPr>
    <a:lvl9pPr marL="3657600" algn="l" defTabSz="914400" rtl="0" eaLnBrk="1" latinLnBrk="0" hangingPunct="1">
      <a:defRPr kern="1200">
        <a:solidFill>
          <a:schemeClr val="tx1"/>
        </a:solidFill>
        <a:latin typeface="Myriad Web Pro" panose="020B0503030403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fundikwa, Eunice (CDC/OCOO/OCIO)" initials="ME(" lastIdx="1" clrIdx="0">
    <p:extLst>
      <p:ext uri="{19B8F6BF-5375-455C-9EA6-DF929625EA0E}">
        <p15:presenceInfo xmlns:p15="http://schemas.microsoft.com/office/powerpoint/2012/main" userId="S::hen7@cdc.gov::07d4b77c-f967-49e3-803b-f0a25687ae27" providerId="AD"/>
      </p:ext>
    </p:extLst>
  </p:cmAuthor>
  <p:cmAuthor id="2" name="Grant, Llelwyn (CDC/OD/OADC)" initials="GL(" lastIdx="3" clrIdx="1">
    <p:extLst>
      <p:ext uri="{19B8F6BF-5375-455C-9EA6-DF929625EA0E}">
        <p15:presenceInfo xmlns:p15="http://schemas.microsoft.com/office/powerpoint/2012/main" userId="S::lcg7@cdc.gov::24c6e2b8-1039-4887-a0fc-c76d6166fe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2C2C"/>
    <a:srgbClr val="232323"/>
    <a:srgbClr val="17468F"/>
    <a:srgbClr val="F0A82C"/>
    <a:srgbClr val="2D2D2D"/>
    <a:srgbClr val="006A71"/>
    <a:srgbClr val="FBAB18"/>
    <a:srgbClr val="E6E6E6"/>
    <a:srgbClr val="FFFFFF"/>
    <a:srgbClr val="292B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1" autoAdjust="0"/>
    <p:restoredTop sz="91329" autoAdjust="0"/>
  </p:normalViewPr>
  <p:slideViewPr>
    <p:cSldViewPr snapToGrid="0">
      <p:cViewPr varScale="1">
        <p:scale>
          <a:sx n="140" d="100"/>
          <a:sy n="140" d="100"/>
        </p:scale>
        <p:origin x="666" y="114"/>
      </p:cViewPr>
      <p:guideLst>
        <p:guide orient="horz" pos="1620"/>
        <p:guide pos="2880"/>
      </p:guideLst>
    </p:cSldViewPr>
  </p:slideViewPr>
  <p:outlineViewPr>
    <p:cViewPr>
      <p:scale>
        <a:sx n="33" d="100"/>
        <a:sy n="33" d="100"/>
      </p:scale>
      <p:origin x="0" y="-1282"/>
    </p:cViewPr>
  </p:outlin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36063-8C4B-6F41-9537-5B7756437986}"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D0CE57DC-DCFC-5E48-B83D-3CCCF1428612}">
      <dgm:prSet phldrT="[Text]" custT="1"/>
      <dgm:spPr/>
      <dgm:t>
        <a:bodyPr/>
        <a:lstStyle/>
        <a:p>
          <a:r>
            <a:rPr lang="fr-FR" sz="1100" b="1" dirty="0"/>
            <a:t>Planification</a:t>
          </a:r>
        </a:p>
      </dgm:t>
    </dgm:pt>
    <dgm:pt modelId="{EBE489C0-7AA0-1A49-B305-DE5F1DC666C2}" type="parTrans" cxnId="{D2040DD0-C55F-634B-9883-6AD6F117DFED}">
      <dgm:prSet/>
      <dgm:spPr/>
      <dgm:t>
        <a:bodyPr/>
        <a:lstStyle/>
        <a:p>
          <a:endParaRPr lang="en-US"/>
        </a:p>
      </dgm:t>
    </dgm:pt>
    <dgm:pt modelId="{4B8C774D-2E6F-4B4B-84A7-4EB071213BF8}" type="sibTrans" cxnId="{D2040DD0-C55F-634B-9883-6AD6F117DFED}">
      <dgm:prSet/>
      <dgm:spPr/>
      <dgm:t>
        <a:bodyPr/>
        <a:lstStyle/>
        <a:p>
          <a:endParaRPr lang="en-US"/>
        </a:p>
      </dgm:t>
    </dgm:pt>
    <dgm:pt modelId="{BCE07C3B-774E-594C-83D7-076FD3076A17}">
      <dgm:prSet phldrT="[Text]" custT="1"/>
      <dgm:spPr/>
      <dgm:t>
        <a:bodyPr/>
        <a:lstStyle/>
        <a:p>
          <a:r>
            <a:rPr lang="fr-FR" sz="1100" b="1" dirty="0"/>
            <a:t>Formation et exercice</a:t>
          </a:r>
        </a:p>
      </dgm:t>
    </dgm:pt>
    <dgm:pt modelId="{2FE4283A-6963-0149-BB46-9ACDE5EC8AC8}" type="parTrans" cxnId="{FF320EA5-3EAD-6E48-B1D3-F1A11B945741}">
      <dgm:prSet/>
      <dgm:spPr/>
      <dgm:t>
        <a:bodyPr/>
        <a:lstStyle/>
        <a:p>
          <a:endParaRPr lang="en-US"/>
        </a:p>
      </dgm:t>
    </dgm:pt>
    <dgm:pt modelId="{602A21EA-CEDE-7140-9A34-773803D799D8}" type="sibTrans" cxnId="{FF320EA5-3EAD-6E48-B1D3-F1A11B945741}">
      <dgm:prSet/>
      <dgm:spPr/>
      <dgm:t>
        <a:bodyPr/>
        <a:lstStyle/>
        <a:p>
          <a:endParaRPr lang="en-US"/>
        </a:p>
      </dgm:t>
    </dgm:pt>
    <dgm:pt modelId="{B0A953DE-00EA-9A44-8665-CECA6D38E177}">
      <dgm:prSet phldrT="[Text]" custT="1"/>
      <dgm:spPr/>
      <dgm:t>
        <a:bodyPr/>
        <a:lstStyle/>
        <a:p>
          <a:r>
            <a:rPr lang="fr-FR" sz="1100" b="1"/>
            <a:t>Évaluation</a:t>
          </a:r>
        </a:p>
      </dgm:t>
    </dgm:pt>
    <dgm:pt modelId="{837D52FD-AAF6-5743-987D-B199641E2BD7}" type="parTrans" cxnId="{E6ED0BC0-A155-2D4E-99D1-9AFF1ECB19FA}">
      <dgm:prSet/>
      <dgm:spPr/>
      <dgm:t>
        <a:bodyPr/>
        <a:lstStyle/>
        <a:p>
          <a:endParaRPr lang="en-US"/>
        </a:p>
      </dgm:t>
    </dgm:pt>
    <dgm:pt modelId="{B1F21D3A-8C9C-1644-840D-9B589C1080EB}" type="sibTrans" cxnId="{E6ED0BC0-A155-2D4E-99D1-9AFF1ECB19FA}">
      <dgm:prSet/>
      <dgm:spPr/>
      <dgm:t>
        <a:bodyPr/>
        <a:lstStyle/>
        <a:p>
          <a:endParaRPr lang="en-US"/>
        </a:p>
      </dgm:t>
    </dgm:pt>
    <dgm:pt modelId="{112CDE3D-F015-A345-A8A4-A083DD861188}">
      <dgm:prSet phldrT="[Text]" custT="1"/>
      <dgm:spPr/>
      <dgm:t>
        <a:bodyPr/>
        <a:lstStyle/>
        <a:p>
          <a:r>
            <a:rPr lang="fr-FR" sz="1100" b="1" dirty="0"/>
            <a:t>Correction et approbation</a:t>
          </a:r>
        </a:p>
      </dgm:t>
    </dgm:pt>
    <dgm:pt modelId="{43B0575B-B57D-A948-974D-E9154E38CE86}" type="parTrans" cxnId="{7849B405-06CC-0E47-81AB-EFA2E8458CAF}">
      <dgm:prSet/>
      <dgm:spPr/>
      <dgm:t>
        <a:bodyPr/>
        <a:lstStyle/>
        <a:p>
          <a:endParaRPr lang="en-US"/>
        </a:p>
      </dgm:t>
    </dgm:pt>
    <dgm:pt modelId="{F61B36D9-C9D3-6945-B711-DF669F837525}" type="sibTrans" cxnId="{7849B405-06CC-0E47-81AB-EFA2E8458CAF}">
      <dgm:prSet/>
      <dgm:spPr/>
      <dgm:t>
        <a:bodyPr/>
        <a:lstStyle/>
        <a:p>
          <a:endParaRPr lang="en-US"/>
        </a:p>
      </dgm:t>
    </dgm:pt>
    <dgm:pt modelId="{8BE9E862-DF00-824E-A488-FA9A18A51543}">
      <dgm:prSet phldrT="[Text]" custT="1"/>
      <dgm:spPr/>
      <dgm:t>
        <a:bodyPr/>
        <a:lstStyle/>
        <a:p>
          <a:r>
            <a:rPr lang="fr-FR" sz="1100" b="1" dirty="0"/>
            <a:t>Organisation et équipement</a:t>
          </a:r>
        </a:p>
      </dgm:t>
    </dgm:pt>
    <dgm:pt modelId="{FE6D28C5-22DF-D249-AF67-7436120A9198}" type="parTrans" cxnId="{AD390D87-7ED9-0F49-A073-458655F3ECE2}">
      <dgm:prSet/>
      <dgm:spPr/>
      <dgm:t>
        <a:bodyPr/>
        <a:lstStyle/>
        <a:p>
          <a:endParaRPr lang="en-US"/>
        </a:p>
      </dgm:t>
    </dgm:pt>
    <dgm:pt modelId="{8DD2A18B-AB39-294D-921A-740A49B8B754}" type="sibTrans" cxnId="{AD390D87-7ED9-0F49-A073-458655F3ECE2}">
      <dgm:prSet/>
      <dgm:spPr/>
      <dgm:t>
        <a:bodyPr/>
        <a:lstStyle/>
        <a:p>
          <a:endParaRPr lang="en-US"/>
        </a:p>
      </dgm:t>
    </dgm:pt>
    <dgm:pt modelId="{7644385E-913D-764A-A94C-00014A373F54}" type="pres">
      <dgm:prSet presAssocID="{8FD36063-8C4B-6F41-9537-5B7756437986}" presName="cycle" presStyleCnt="0">
        <dgm:presLayoutVars>
          <dgm:dir/>
          <dgm:resizeHandles val="exact"/>
        </dgm:presLayoutVars>
      </dgm:prSet>
      <dgm:spPr/>
    </dgm:pt>
    <dgm:pt modelId="{7911DDB6-E0FB-6542-BB87-D3D8530700F5}" type="pres">
      <dgm:prSet presAssocID="{D0CE57DC-DCFC-5E48-B83D-3CCCF1428612}" presName="node" presStyleLbl="node1" presStyleIdx="0" presStyleCnt="5" custScaleX="110974">
        <dgm:presLayoutVars>
          <dgm:bulletEnabled val="1"/>
        </dgm:presLayoutVars>
      </dgm:prSet>
      <dgm:spPr/>
    </dgm:pt>
    <dgm:pt modelId="{8CA1E440-1C9C-B847-9974-83AC54CB524C}" type="pres">
      <dgm:prSet presAssocID="{D0CE57DC-DCFC-5E48-B83D-3CCCF1428612}" presName="spNode" presStyleCnt="0"/>
      <dgm:spPr/>
    </dgm:pt>
    <dgm:pt modelId="{FB364998-BFC3-A54D-A2C7-8B6ED72FA906}" type="pres">
      <dgm:prSet presAssocID="{4B8C774D-2E6F-4B4B-84A7-4EB071213BF8}" presName="sibTrans" presStyleLbl="sibTrans1D1" presStyleIdx="0" presStyleCnt="5"/>
      <dgm:spPr/>
    </dgm:pt>
    <dgm:pt modelId="{883543D4-28DB-6A4F-8473-BA1977E834E5}" type="pres">
      <dgm:prSet presAssocID="{8BE9E862-DF00-824E-A488-FA9A18A51543}" presName="node" presStyleLbl="node1" presStyleIdx="1" presStyleCnt="5" custScaleX="118657">
        <dgm:presLayoutVars>
          <dgm:bulletEnabled val="1"/>
        </dgm:presLayoutVars>
      </dgm:prSet>
      <dgm:spPr/>
    </dgm:pt>
    <dgm:pt modelId="{124B2B30-8B14-8249-BB64-8D0BBF57AE4C}" type="pres">
      <dgm:prSet presAssocID="{8BE9E862-DF00-824E-A488-FA9A18A51543}" presName="spNode" presStyleCnt="0"/>
      <dgm:spPr/>
    </dgm:pt>
    <dgm:pt modelId="{3E95DED2-BEE6-BA41-A669-D36E12C09B2E}" type="pres">
      <dgm:prSet presAssocID="{8DD2A18B-AB39-294D-921A-740A49B8B754}" presName="sibTrans" presStyleLbl="sibTrans1D1" presStyleIdx="1" presStyleCnt="5"/>
      <dgm:spPr/>
    </dgm:pt>
    <dgm:pt modelId="{B05DE3DE-DFD7-6C40-9044-3913A83A376F}" type="pres">
      <dgm:prSet presAssocID="{BCE07C3B-774E-594C-83D7-076FD3076A17}" presName="node" presStyleLbl="node1" presStyleIdx="2" presStyleCnt="5">
        <dgm:presLayoutVars>
          <dgm:bulletEnabled val="1"/>
        </dgm:presLayoutVars>
      </dgm:prSet>
      <dgm:spPr/>
    </dgm:pt>
    <dgm:pt modelId="{E3595B9F-E13A-F84C-B6F2-A050C033C7E1}" type="pres">
      <dgm:prSet presAssocID="{BCE07C3B-774E-594C-83D7-076FD3076A17}" presName="spNode" presStyleCnt="0"/>
      <dgm:spPr/>
    </dgm:pt>
    <dgm:pt modelId="{C4FD453B-7AA3-394A-9A64-29B5EC5793A7}" type="pres">
      <dgm:prSet presAssocID="{602A21EA-CEDE-7140-9A34-773803D799D8}" presName="sibTrans" presStyleLbl="sibTrans1D1" presStyleIdx="2" presStyleCnt="5"/>
      <dgm:spPr/>
    </dgm:pt>
    <dgm:pt modelId="{531029BE-1E52-E94C-A4CE-D07C4B8ECDC4}" type="pres">
      <dgm:prSet presAssocID="{B0A953DE-00EA-9A44-8665-CECA6D38E177}" presName="node" presStyleLbl="node1" presStyleIdx="3" presStyleCnt="5">
        <dgm:presLayoutVars>
          <dgm:bulletEnabled val="1"/>
        </dgm:presLayoutVars>
      </dgm:prSet>
      <dgm:spPr/>
    </dgm:pt>
    <dgm:pt modelId="{30C6CD5A-BA5F-084D-BEA5-7BFC4E41E4AA}" type="pres">
      <dgm:prSet presAssocID="{B0A953DE-00EA-9A44-8665-CECA6D38E177}" presName="spNode" presStyleCnt="0"/>
      <dgm:spPr/>
    </dgm:pt>
    <dgm:pt modelId="{750AA70D-1A1B-9A4B-BABA-93FEC64B7DF4}" type="pres">
      <dgm:prSet presAssocID="{B1F21D3A-8C9C-1644-840D-9B589C1080EB}" presName="sibTrans" presStyleLbl="sibTrans1D1" presStyleIdx="3" presStyleCnt="5"/>
      <dgm:spPr/>
    </dgm:pt>
    <dgm:pt modelId="{C41F660B-F802-BE47-A9E9-84A85AC9F75F}" type="pres">
      <dgm:prSet presAssocID="{112CDE3D-F015-A345-A8A4-A083DD861188}" presName="node" presStyleLbl="node1" presStyleIdx="4" presStyleCnt="5" custScaleX="118206">
        <dgm:presLayoutVars>
          <dgm:bulletEnabled val="1"/>
        </dgm:presLayoutVars>
      </dgm:prSet>
      <dgm:spPr/>
    </dgm:pt>
    <dgm:pt modelId="{1ABE57AC-2DFD-D64F-A5ED-F22C3DAF5635}" type="pres">
      <dgm:prSet presAssocID="{112CDE3D-F015-A345-A8A4-A083DD861188}" presName="spNode" presStyleCnt="0"/>
      <dgm:spPr/>
    </dgm:pt>
    <dgm:pt modelId="{F31E8AE4-BE07-5A4A-870E-98F8F92E7949}" type="pres">
      <dgm:prSet presAssocID="{F61B36D9-C9D3-6945-B711-DF669F837525}" presName="sibTrans" presStyleLbl="sibTrans1D1" presStyleIdx="4" presStyleCnt="5"/>
      <dgm:spPr/>
    </dgm:pt>
  </dgm:ptLst>
  <dgm:cxnLst>
    <dgm:cxn modelId="{7849B405-06CC-0E47-81AB-EFA2E8458CAF}" srcId="{8FD36063-8C4B-6F41-9537-5B7756437986}" destId="{112CDE3D-F015-A345-A8A4-A083DD861188}" srcOrd="4" destOrd="0" parTransId="{43B0575B-B57D-A948-974D-E9154E38CE86}" sibTransId="{F61B36D9-C9D3-6945-B711-DF669F837525}"/>
    <dgm:cxn modelId="{C003CF05-CB2F-E743-8884-C47A9FE09D49}" type="presOf" srcId="{8FD36063-8C4B-6F41-9537-5B7756437986}" destId="{7644385E-913D-764A-A94C-00014A373F54}" srcOrd="0" destOrd="0" presId="urn:microsoft.com/office/officeart/2005/8/layout/cycle6"/>
    <dgm:cxn modelId="{CF134C0C-5F71-1D44-86B3-343E24965A67}" type="presOf" srcId="{F61B36D9-C9D3-6945-B711-DF669F837525}" destId="{F31E8AE4-BE07-5A4A-870E-98F8F92E7949}" srcOrd="0" destOrd="0" presId="urn:microsoft.com/office/officeart/2005/8/layout/cycle6"/>
    <dgm:cxn modelId="{0C95BF6A-04CA-CE46-BF90-86207BDD8166}" type="presOf" srcId="{4B8C774D-2E6F-4B4B-84A7-4EB071213BF8}" destId="{FB364998-BFC3-A54D-A2C7-8B6ED72FA906}" srcOrd="0" destOrd="0" presId="urn:microsoft.com/office/officeart/2005/8/layout/cycle6"/>
    <dgm:cxn modelId="{AD390D87-7ED9-0F49-A073-458655F3ECE2}" srcId="{8FD36063-8C4B-6F41-9537-5B7756437986}" destId="{8BE9E862-DF00-824E-A488-FA9A18A51543}" srcOrd="1" destOrd="0" parTransId="{FE6D28C5-22DF-D249-AF67-7436120A9198}" sibTransId="{8DD2A18B-AB39-294D-921A-740A49B8B754}"/>
    <dgm:cxn modelId="{DAFC7499-313D-124F-89BF-FB42D1F8E008}" type="presOf" srcId="{D0CE57DC-DCFC-5E48-B83D-3CCCF1428612}" destId="{7911DDB6-E0FB-6542-BB87-D3D8530700F5}" srcOrd="0" destOrd="0" presId="urn:microsoft.com/office/officeart/2005/8/layout/cycle6"/>
    <dgm:cxn modelId="{FF320EA5-3EAD-6E48-B1D3-F1A11B945741}" srcId="{8FD36063-8C4B-6F41-9537-5B7756437986}" destId="{BCE07C3B-774E-594C-83D7-076FD3076A17}" srcOrd="2" destOrd="0" parTransId="{2FE4283A-6963-0149-BB46-9ACDE5EC8AC8}" sibTransId="{602A21EA-CEDE-7140-9A34-773803D799D8}"/>
    <dgm:cxn modelId="{E6ED0BC0-A155-2D4E-99D1-9AFF1ECB19FA}" srcId="{8FD36063-8C4B-6F41-9537-5B7756437986}" destId="{B0A953DE-00EA-9A44-8665-CECA6D38E177}" srcOrd="3" destOrd="0" parTransId="{837D52FD-AAF6-5743-987D-B199641E2BD7}" sibTransId="{B1F21D3A-8C9C-1644-840D-9B589C1080EB}"/>
    <dgm:cxn modelId="{FD4F96C9-300B-A549-975E-1BF4191A9804}" type="presOf" srcId="{8BE9E862-DF00-824E-A488-FA9A18A51543}" destId="{883543D4-28DB-6A4F-8473-BA1977E834E5}" srcOrd="0" destOrd="0" presId="urn:microsoft.com/office/officeart/2005/8/layout/cycle6"/>
    <dgm:cxn modelId="{CEE019CC-CA77-8F45-B56B-B4D33C266366}" type="presOf" srcId="{112CDE3D-F015-A345-A8A4-A083DD861188}" destId="{C41F660B-F802-BE47-A9E9-84A85AC9F75F}" srcOrd="0" destOrd="0" presId="urn:microsoft.com/office/officeart/2005/8/layout/cycle6"/>
    <dgm:cxn modelId="{D2040DD0-C55F-634B-9883-6AD6F117DFED}" srcId="{8FD36063-8C4B-6F41-9537-5B7756437986}" destId="{D0CE57DC-DCFC-5E48-B83D-3CCCF1428612}" srcOrd="0" destOrd="0" parTransId="{EBE489C0-7AA0-1A49-B305-DE5F1DC666C2}" sibTransId="{4B8C774D-2E6F-4B4B-84A7-4EB071213BF8}"/>
    <dgm:cxn modelId="{D510ADD3-D996-D649-B49F-001050D5DC05}" type="presOf" srcId="{8DD2A18B-AB39-294D-921A-740A49B8B754}" destId="{3E95DED2-BEE6-BA41-A669-D36E12C09B2E}" srcOrd="0" destOrd="0" presId="urn:microsoft.com/office/officeart/2005/8/layout/cycle6"/>
    <dgm:cxn modelId="{4A2999D4-9A3F-EF4E-A8BB-73BD54C54799}" type="presOf" srcId="{B0A953DE-00EA-9A44-8665-CECA6D38E177}" destId="{531029BE-1E52-E94C-A4CE-D07C4B8ECDC4}" srcOrd="0" destOrd="0" presId="urn:microsoft.com/office/officeart/2005/8/layout/cycle6"/>
    <dgm:cxn modelId="{64C6D4D8-049A-8F4B-A85B-FEB2E40314D7}" type="presOf" srcId="{B1F21D3A-8C9C-1644-840D-9B589C1080EB}" destId="{750AA70D-1A1B-9A4B-BABA-93FEC64B7DF4}" srcOrd="0" destOrd="0" presId="urn:microsoft.com/office/officeart/2005/8/layout/cycle6"/>
    <dgm:cxn modelId="{08BD8DD9-12AB-4942-AB8D-E911DBD0FF24}" type="presOf" srcId="{602A21EA-CEDE-7140-9A34-773803D799D8}" destId="{C4FD453B-7AA3-394A-9A64-29B5EC5793A7}" srcOrd="0" destOrd="0" presId="urn:microsoft.com/office/officeart/2005/8/layout/cycle6"/>
    <dgm:cxn modelId="{0041D2FC-2927-0B43-AEB7-E8D52139BF93}" type="presOf" srcId="{BCE07C3B-774E-594C-83D7-076FD3076A17}" destId="{B05DE3DE-DFD7-6C40-9044-3913A83A376F}" srcOrd="0" destOrd="0" presId="urn:microsoft.com/office/officeart/2005/8/layout/cycle6"/>
    <dgm:cxn modelId="{ED4E1B04-B617-CC4F-B233-3FF835CEA998}" type="presParOf" srcId="{7644385E-913D-764A-A94C-00014A373F54}" destId="{7911DDB6-E0FB-6542-BB87-D3D8530700F5}" srcOrd="0" destOrd="0" presId="urn:microsoft.com/office/officeart/2005/8/layout/cycle6"/>
    <dgm:cxn modelId="{CAE967F1-5DAC-9945-BF73-6E040C522CB5}" type="presParOf" srcId="{7644385E-913D-764A-A94C-00014A373F54}" destId="{8CA1E440-1C9C-B847-9974-83AC54CB524C}" srcOrd="1" destOrd="0" presId="urn:microsoft.com/office/officeart/2005/8/layout/cycle6"/>
    <dgm:cxn modelId="{304663F1-4B96-4C45-9189-CA2E03840591}" type="presParOf" srcId="{7644385E-913D-764A-A94C-00014A373F54}" destId="{FB364998-BFC3-A54D-A2C7-8B6ED72FA906}" srcOrd="2" destOrd="0" presId="urn:microsoft.com/office/officeart/2005/8/layout/cycle6"/>
    <dgm:cxn modelId="{E628D760-F829-EA41-AE47-40A055D17523}" type="presParOf" srcId="{7644385E-913D-764A-A94C-00014A373F54}" destId="{883543D4-28DB-6A4F-8473-BA1977E834E5}" srcOrd="3" destOrd="0" presId="urn:microsoft.com/office/officeart/2005/8/layout/cycle6"/>
    <dgm:cxn modelId="{7443CF28-5374-374F-872B-E33B20996DE4}" type="presParOf" srcId="{7644385E-913D-764A-A94C-00014A373F54}" destId="{124B2B30-8B14-8249-BB64-8D0BBF57AE4C}" srcOrd="4" destOrd="0" presId="urn:microsoft.com/office/officeart/2005/8/layout/cycle6"/>
    <dgm:cxn modelId="{15840587-A9D0-BC44-8043-D27FA7ACC581}" type="presParOf" srcId="{7644385E-913D-764A-A94C-00014A373F54}" destId="{3E95DED2-BEE6-BA41-A669-D36E12C09B2E}" srcOrd="5" destOrd="0" presId="urn:microsoft.com/office/officeart/2005/8/layout/cycle6"/>
    <dgm:cxn modelId="{D4EE79F9-E45F-3544-A718-35266EA0E38B}" type="presParOf" srcId="{7644385E-913D-764A-A94C-00014A373F54}" destId="{B05DE3DE-DFD7-6C40-9044-3913A83A376F}" srcOrd="6" destOrd="0" presId="urn:microsoft.com/office/officeart/2005/8/layout/cycle6"/>
    <dgm:cxn modelId="{C86F6D66-870D-514D-AB74-F79906EA6C2B}" type="presParOf" srcId="{7644385E-913D-764A-A94C-00014A373F54}" destId="{E3595B9F-E13A-F84C-B6F2-A050C033C7E1}" srcOrd="7" destOrd="0" presId="urn:microsoft.com/office/officeart/2005/8/layout/cycle6"/>
    <dgm:cxn modelId="{B41D08BF-E7F5-F043-ABFA-B20378CB171A}" type="presParOf" srcId="{7644385E-913D-764A-A94C-00014A373F54}" destId="{C4FD453B-7AA3-394A-9A64-29B5EC5793A7}" srcOrd="8" destOrd="0" presId="urn:microsoft.com/office/officeart/2005/8/layout/cycle6"/>
    <dgm:cxn modelId="{B81A9D33-A612-6845-8540-332D55D7FD4C}" type="presParOf" srcId="{7644385E-913D-764A-A94C-00014A373F54}" destId="{531029BE-1E52-E94C-A4CE-D07C4B8ECDC4}" srcOrd="9" destOrd="0" presId="urn:microsoft.com/office/officeart/2005/8/layout/cycle6"/>
    <dgm:cxn modelId="{9991EA83-AF55-C14B-A544-83C4EF805CD1}" type="presParOf" srcId="{7644385E-913D-764A-A94C-00014A373F54}" destId="{30C6CD5A-BA5F-084D-BEA5-7BFC4E41E4AA}" srcOrd="10" destOrd="0" presId="urn:microsoft.com/office/officeart/2005/8/layout/cycle6"/>
    <dgm:cxn modelId="{7E17F463-698B-CD4C-9793-8C9C2BC59BCE}" type="presParOf" srcId="{7644385E-913D-764A-A94C-00014A373F54}" destId="{750AA70D-1A1B-9A4B-BABA-93FEC64B7DF4}" srcOrd="11" destOrd="0" presId="urn:microsoft.com/office/officeart/2005/8/layout/cycle6"/>
    <dgm:cxn modelId="{F2C04BFB-C453-894F-9288-CF86762FE928}" type="presParOf" srcId="{7644385E-913D-764A-A94C-00014A373F54}" destId="{C41F660B-F802-BE47-A9E9-84A85AC9F75F}" srcOrd="12" destOrd="0" presId="urn:microsoft.com/office/officeart/2005/8/layout/cycle6"/>
    <dgm:cxn modelId="{1B9C662C-7BFB-9D40-9F3B-F7D09487D971}" type="presParOf" srcId="{7644385E-913D-764A-A94C-00014A373F54}" destId="{1ABE57AC-2DFD-D64F-A5ED-F22C3DAF5635}" srcOrd="13" destOrd="0" presId="urn:microsoft.com/office/officeart/2005/8/layout/cycle6"/>
    <dgm:cxn modelId="{408AED4E-5273-8442-9EED-948E8920B1C9}" type="presParOf" srcId="{7644385E-913D-764A-A94C-00014A373F54}" destId="{F31E8AE4-BE07-5A4A-870E-98F8F92E7949}" srcOrd="14" destOrd="0" presId="urn:microsoft.com/office/officeart/2005/8/layout/cycle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D36063-8C4B-6F41-9537-5B7756437986}"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D0CE57DC-DCFC-5E48-B83D-3CCCF1428612}">
      <dgm:prSet phldrT="[Text]" custT="1"/>
      <dgm:spPr/>
      <dgm:t>
        <a:bodyPr/>
        <a:lstStyle/>
        <a:p>
          <a:r>
            <a:rPr lang="fr-FR" sz="1100" b="1"/>
            <a:t>Concept</a:t>
          </a:r>
        </a:p>
      </dgm:t>
    </dgm:pt>
    <dgm:pt modelId="{EBE489C0-7AA0-1A49-B305-DE5F1DC666C2}" type="parTrans" cxnId="{D2040DD0-C55F-634B-9883-6AD6F117DFED}">
      <dgm:prSet/>
      <dgm:spPr/>
      <dgm:t>
        <a:bodyPr/>
        <a:lstStyle/>
        <a:p>
          <a:endParaRPr lang="en-US"/>
        </a:p>
      </dgm:t>
    </dgm:pt>
    <dgm:pt modelId="{4B8C774D-2E6F-4B4B-84A7-4EB071213BF8}" type="sibTrans" cxnId="{D2040DD0-C55F-634B-9883-6AD6F117DFED}">
      <dgm:prSet/>
      <dgm:spPr/>
      <dgm:t>
        <a:bodyPr/>
        <a:lstStyle/>
        <a:p>
          <a:endParaRPr lang="en-US"/>
        </a:p>
      </dgm:t>
    </dgm:pt>
    <dgm:pt modelId="{8BE9E862-DF00-824E-A488-FA9A18A51543}">
      <dgm:prSet phldrT="[Text]" custT="1"/>
      <dgm:spPr/>
      <dgm:t>
        <a:bodyPr/>
        <a:lstStyle/>
        <a:p>
          <a:r>
            <a:rPr lang="fr-FR" sz="1100" b="1" dirty="0"/>
            <a:t>Planification</a:t>
          </a:r>
        </a:p>
      </dgm:t>
    </dgm:pt>
    <dgm:pt modelId="{8DD2A18B-AB39-294D-921A-740A49B8B754}" type="sibTrans" cxnId="{AD390D87-7ED9-0F49-A073-458655F3ECE2}">
      <dgm:prSet/>
      <dgm:spPr/>
      <dgm:t>
        <a:bodyPr/>
        <a:lstStyle/>
        <a:p>
          <a:endParaRPr lang="en-US"/>
        </a:p>
      </dgm:t>
    </dgm:pt>
    <dgm:pt modelId="{FE6D28C5-22DF-D249-AF67-7436120A9198}" type="parTrans" cxnId="{AD390D87-7ED9-0F49-A073-458655F3ECE2}">
      <dgm:prSet/>
      <dgm:spPr/>
      <dgm:t>
        <a:bodyPr/>
        <a:lstStyle/>
        <a:p>
          <a:endParaRPr lang="en-US"/>
        </a:p>
      </dgm:t>
    </dgm:pt>
    <dgm:pt modelId="{BCE07C3B-774E-594C-83D7-076FD3076A17}">
      <dgm:prSet phldrT="[Text]" custT="1"/>
      <dgm:spPr/>
      <dgm:t>
        <a:bodyPr/>
        <a:lstStyle/>
        <a:p>
          <a:r>
            <a:rPr lang="fr-FR" sz="1100" b="1" dirty="0"/>
            <a:t>Déroulement</a:t>
          </a:r>
        </a:p>
      </dgm:t>
    </dgm:pt>
    <dgm:pt modelId="{602A21EA-CEDE-7140-9A34-773803D799D8}" type="sibTrans" cxnId="{FF320EA5-3EAD-6E48-B1D3-F1A11B945741}">
      <dgm:prSet/>
      <dgm:spPr/>
      <dgm:t>
        <a:bodyPr/>
        <a:lstStyle/>
        <a:p>
          <a:endParaRPr lang="en-US"/>
        </a:p>
      </dgm:t>
    </dgm:pt>
    <dgm:pt modelId="{2FE4283A-6963-0149-BB46-9ACDE5EC8AC8}" type="parTrans" cxnId="{FF320EA5-3EAD-6E48-B1D3-F1A11B945741}">
      <dgm:prSet/>
      <dgm:spPr/>
      <dgm:t>
        <a:bodyPr/>
        <a:lstStyle/>
        <a:p>
          <a:endParaRPr lang="en-US"/>
        </a:p>
      </dgm:t>
    </dgm:pt>
    <dgm:pt modelId="{B0A953DE-00EA-9A44-8665-CECA6D38E177}">
      <dgm:prSet phldrT="[Text]" custT="1"/>
      <dgm:spPr/>
      <dgm:t>
        <a:bodyPr/>
        <a:lstStyle/>
        <a:p>
          <a:r>
            <a:rPr lang="fr-FR" sz="1100" b="1"/>
            <a:t>Évaluation</a:t>
          </a:r>
        </a:p>
      </dgm:t>
    </dgm:pt>
    <dgm:pt modelId="{B1F21D3A-8C9C-1644-840D-9B589C1080EB}" type="sibTrans" cxnId="{E6ED0BC0-A155-2D4E-99D1-9AFF1ECB19FA}">
      <dgm:prSet/>
      <dgm:spPr/>
      <dgm:t>
        <a:bodyPr/>
        <a:lstStyle/>
        <a:p>
          <a:endParaRPr lang="en-US"/>
        </a:p>
      </dgm:t>
    </dgm:pt>
    <dgm:pt modelId="{837D52FD-AAF6-5743-987D-B199641E2BD7}" type="parTrans" cxnId="{E6ED0BC0-A155-2D4E-99D1-9AFF1ECB19FA}">
      <dgm:prSet/>
      <dgm:spPr/>
      <dgm:t>
        <a:bodyPr/>
        <a:lstStyle/>
        <a:p>
          <a:endParaRPr lang="en-US"/>
        </a:p>
      </dgm:t>
    </dgm:pt>
    <dgm:pt modelId="{112CDE3D-F015-A345-A8A4-A083DD861188}">
      <dgm:prSet phldrT="[Text]" custT="1"/>
      <dgm:spPr/>
      <dgm:t>
        <a:bodyPr/>
        <a:lstStyle/>
        <a:p>
          <a:r>
            <a:rPr lang="fr-FR" sz="1100" b="1" dirty="0"/>
            <a:t>Révision</a:t>
          </a:r>
        </a:p>
      </dgm:t>
    </dgm:pt>
    <dgm:pt modelId="{F61B36D9-C9D3-6945-B711-DF669F837525}" type="sibTrans" cxnId="{7849B405-06CC-0E47-81AB-EFA2E8458CAF}">
      <dgm:prSet/>
      <dgm:spPr/>
      <dgm:t>
        <a:bodyPr/>
        <a:lstStyle/>
        <a:p>
          <a:endParaRPr lang="en-US"/>
        </a:p>
      </dgm:t>
    </dgm:pt>
    <dgm:pt modelId="{43B0575B-B57D-A948-974D-E9154E38CE86}" type="parTrans" cxnId="{7849B405-06CC-0E47-81AB-EFA2E8458CAF}">
      <dgm:prSet/>
      <dgm:spPr/>
      <dgm:t>
        <a:bodyPr/>
        <a:lstStyle/>
        <a:p>
          <a:endParaRPr lang="en-US"/>
        </a:p>
      </dgm:t>
    </dgm:pt>
    <dgm:pt modelId="{7644385E-913D-764A-A94C-00014A373F54}" type="pres">
      <dgm:prSet presAssocID="{8FD36063-8C4B-6F41-9537-5B7756437986}" presName="cycle" presStyleCnt="0">
        <dgm:presLayoutVars>
          <dgm:dir/>
          <dgm:resizeHandles val="exact"/>
        </dgm:presLayoutVars>
      </dgm:prSet>
      <dgm:spPr/>
    </dgm:pt>
    <dgm:pt modelId="{7911DDB6-E0FB-6542-BB87-D3D8530700F5}" type="pres">
      <dgm:prSet presAssocID="{D0CE57DC-DCFC-5E48-B83D-3CCCF1428612}" presName="node" presStyleLbl="node1" presStyleIdx="0" presStyleCnt="5">
        <dgm:presLayoutVars>
          <dgm:bulletEnabled val="1"/>
        </dgm:presLayoutVars>
      </dgm:prSet>
      <dgm:spPr/>
    </dgm:pt>
    <dgm:pt modelId="{8CA1E440-1C9C-B847-9974-83AC54CB524C}" type="pres">
      <dgm:prSet presAssocID="{D0CE57DC-DCFC-5E48-B83D-3CCCF1428612}" presName="spNode" presStyleCnt="0"/>
      <dgm:spPr/>
    </dgm:pt>
    <dgm:pt modelId="{FB364998-BFC3-A54D-A2C7-8B6ED72FA906}" type="pres">
      <dgm:prSet presAssocID="{4B8C774D-2E6F-4B4B-84A7-4EB071213BF8}" presName="sibTrans" presStyleLbl="sibTrans1D1" presStyleIdx="0" presStyleCnt="5"/>
      <dgm:spPr/>
    </dgm:pt>
    <dgm:pt modelId="{883543D4-28DB-6A4F-8473-BA1977E834E5}" type="pres">
      <dgm:prSet presAssocID="{8BE9E862-DF00-824E-A488-FA9A18A51543}" presName="node" presStyleLbl="node1" presStyleIdx="1" presStyleCnt="5" custScaleX="109779">
        <dgm:presLayoutVars>
          <dgm:bulletEnabled val="1"/>
        </dgm:presLayoutVars>
      </dgm:prSet>
      <dgm:spPr/>
    </dgm:pt>
    <dgm:pt modelId="{124B2B30-8B14-8249-BB64-8D0BBF57AE4C}" type="pres">
      <dgm:prSet presAssocID="{8BE9E862-DF00-824E-A488-FA9A18A51543}" presName="spNode" presStyleCnt="0"/>
      <dgm:spPr/>
    </dgm:pt>
    <dgm:pt modelId="{3E95DED2-BEE6-BA41-A669-D36E12C09B2E}" type="pres">
      <dgm:prSet presAssocID="{8DD2A18B-AB39-294D-921A-740A49B8B754}" presName="sibTrans" presStyleLbl="sibTrans1D1" presStyleIdx="1" presStyleCnt="5"/>
      <dgm:spPr/>
    </dgm:pt>
    <dgm:pt modelId="{B05DE3DE-DFD7-6C40-9044-3913A83A376F}" type="pres">
      <dgm:prSet presAssocID="{BCE07C3B-774E-594C-83D7-076FD3076A17}" presName="node" presStyleLbl="node1" presStyleIdx="2" presStyleCnt="5" custScaleX="112767">
        <dgm:presLayoutVars>
          <dgm:bulletEnabled val="1"/>
        </dgm:presLayoutVars>
      </dgm:prSet>
      <dgm:spPr/>
    </dgm:pt>
    <dgm:pt modelId="{E3595B9F-E13A-F84C-B6F2-A050C033C7E1}" type="pres">
      <dgm:prSet presAssocID="{BCE07C3B-774E-594C-83D7-076FD3076A17}" presName="spNode" presStyleCnt="0"/>
      <dgm:spPr/>
    </dgm:pt>
    <dgm:pt modelId="{C4FD453B-7AA3-394A-9A64-29B5EC5793A7}" type="pres">
      <dgm:prSet presAssocID="{602A21EA-CEDE-7140-9A34-773803D799D8}" presName="sibTrans" presStyleLbl="sibTrans1D1" presStyleIdx="2" presStyleCnt="5"/>
      <dgm:spPr/>
    </dgm:pt>
    <dgm:pt modelId="{531029BE-1E52-E94C-A4CE-D07C4B8ECDC4}" type="pres">
      <dgm:prSet presAssocID="{B0A953DE-00EA-9A44-8665-CECA6D38E177}" presName="node" presStyleLbl="node1" presStyleIdx="3" presStyleCnt="5">
        <dgm:presLayoutVars>
          <dgm:bulletEnabled val="1"/>
        </dgm:presLayoutVars>
      </dgm:prSet>
      <dgm:spPr/>
    </dgm:pt>
    <dgm:pt modelId="{30C6CD5A-BA5F-084D-BEA5-7BFC4E41E4AA}" type="pres">
      <dgm:prSet presAssocID="{B0A953DE-00EA-9A44-8665-CECA6D38E177}" presName="spNode" presStyleCnt="0"/>
      <dgm:spPr/>
    </dgm:pt>
    <dgm:pt modelId="{750AA70D-1A1B-9A4B-BABA-93FEC64B7DF4}" type="pres">
      <dgm:prSet presAssocID="{B1F21D3A-8C9C-1644-840D-9B589C1080EB}" presName="sibTrans" presStyleLbl="sibTrans1D1" presStyleIdx="3" presStyleCnt="5"/>
      <dgm:spPr/>
    </dgm:pt>
    <dgm:pt modelId="{C41F660B-F802-BE47-A9E9-84A85AC9F75F}" type="pres">
      <dgm:prSet presAssocID="{112CDE3D-F015-A345-A8A4-A083DD861188}" presName="node" presStyleLbl="node1" presStyleIdx="4" presStyleCnt="5">
        <dgm:presLayoutVars>
          <dgm:bulletEnabled val="1"/>
        </dgm:presLayoutVars>
      </dgm:prSet>
      <dgm:spPr/>
    </dgm:pt>
    <dgm:pt modelId="{1ABE57AC-2DFD-D64F-A5ED-F22C3DAF5635}" type="pres">
      <dgm:prSet presAssocID="{112CDE3D-F015-A345-A8A4-A083DD861188}" presName="spNode" presStyleCnt="0"/>
      <dgm:spPr/>
    </dgm:pt>
    <dgm:pt modelId="{F31E8AE4-BE07-5A4A-870E-98F8F92E7949}" type="pres">
      <dgm:prSet presAssocID="{F61B36D9-C9D3-6945-B711-DF669F837525}" presName="sibTrans" presStyleLbl="sibTrans1D1" presStyleIdx="4" presStyleCnt="5"/>
      <dgm:spPr/>
    </dgm:pt>
  </dgm:ptLst>
  <dgm:cxnLst>
    <dgm:cxn modelId="{7849B405-06CC-0E47-81AB-EFA2E8458CAF}" srcId="{8FD36063-8C4B-6F41-9537-5B7756437986}" destId="{112CDE3D-F015-A345-A8A4-A083DD861188}" srcOrd="4" destOrd="0" parTransId="{43B0575B-B57D-A948-974D-E9154E38CE86}" sibTransId="{F61B36D9-C9D3-6945-B711-DF669F837525}"/>
    <dgm:cxn modelId="{C003CF05-CB2F-E743-8884-C47A9FE09D49}" type="presOf" srcId="{8FD36063-8C4B-6F41-9537-5B7756437986}" destId="{7644385E-913D-764A-A94C-00014A373F54}" srcOrd="0" destOrd="0" presId="urn:microsoft.com/office/officeart/2005/8/layout/cycle6"/>
    <dgm:cxn modelId="{CF134C0C-5F71-1D44-86B3-343E24965A67}" type="presOf" srcId="{F61B36D9-C9D3-6945-B711-DF669F837525}" destId="{F31E8AE4-BE07-5A4A-870E-98F8F92E7949}" srcOrd="0" destOrd="0" presId="urn:microsoft.com/office/officeart/2005/8/layout/cycle6"/>
    <dgm:cxn modelId="{0C95BF6A-04CA-CE46-BF90-86207BDD8166}" type="presOf" srcId="{4B8C774D-2E6F-4B4B-84A7-4EB071213BF8}" destId="{FB364998-BFC3-A54D-A2C7-8B6ED72FA906}" srcOrd="0" destOrd="0" presId="urn:microsoft.com/office/officeart/2005/8/layout/cycle6"/>
    <dgm:cxn modelId="{AD390D87-7ED9-0F49-A073-458655F3ECE2}" srcId="{8FD36063-8C4B-6F41-9537-5B7756437986}" destId="{8BE9E862-DF00-824E-A488-FA9A18A51543}" srcOrd="1" destOrd="0" parTransId="{FE6D28C5-22DF-D249-AF67-7436120A9198}" sibTransId="{8DD2A18B-AB39-294D-921A-740A49B8B754}"/>
    <dgm:cxn modelId="{DAFC7499-313D-124F-89BF-FB42D1F8E008}" type="presOf" srcId="{D0CE57DC-DCFC-5E48-B83D-3CCCF1428612}" destId="{7911DDB6-E0FB-6542-BB87-D3D8530700F5}" srcOrd="0" destOrd="0" presId="urn:microsoft.com/office/officeart/2005/8/layout/cycle6"/>
    <dgm:cxn modelId="{FF320EA5-3EAD-6E48-B1D3-F1A11B945741}" srcId="{8FD36063-8C4B-6F41-9537-5B7756437986}" destId="{BCE07C3B-774E-594C-83D7-076FD3076A17}" srcOrd="2" destOrd="0" parTransId="{2FE4283A-6963-0149-BB46-9ACDE5EC8AC8}" sibTransId="{602A21EA-CEDE-7140-9A34-773803D799D8}"/>
    <dgm:cxn modelId="{E6ED0BC0-A155-2D4E-99D1-9AFF1ECB19FA}" srcId="{8FD36063-8C4B-6F41-9537-5B7756437986}" destId="{B0A953DE-00EA-9A44-8665-CECA6D38E177}" srcOrd="3" destOrd="0" parTransId="{837D52FD-AAF6-5743-987D-B199641E2BD7}" sibTransId="{B1F21D3A-8C9C-1644-840D-9B589C1080EB}"/>
    <dgm:cxn modelId="{FD4F96C9-300B-A549-975E-1BF4191A9804}" type="presOf" srcId="{8BE9E862-DF00-824E-A488-FA9A18A51543}" destId="{883543D4-28DB-6A4F-8473-BA1977E834E5}" srcOrd="0" destOrd="0" presId="urn:microsoft.com/office/officeart/2005/8/layout/cycle6"/>
    <dgm:cxn modelId="{CEE019CC-CA77-8F45-B56B-B4D33C266366}" type="presOf" srcId="{112CDE3D-F015-A345-A8A4-A083DD861188}" destId="{C41F660B-F802-BE47-A9E9-84A85AC9F75F}" srcOrd="0" destOrd="0" presId="urn:microsoft.com/office/officeart/2005/8/layout/cycle6"/>
    <dgm:cxn modelId="{D2040DD0-C55F-634B-9883-6AD6F117DFED}" srcId="{8FD36063-8C4B-6F41-9537-5B7756437986}" destId="{D0CE57DC-DCFC-5E48-B83D-3CCCF1428612}" srcOrd="0" destOrd="0" parTransId="{EBE489C0-7AA0-1A49-B305-DE5F1DC666C2}" sibTransId="{4B8C774D-2E6F-4B4B-84A7-4EB071213BF8}"/>
    <dgm:cxn modelId="{D510ADD3-D996-D649-B49F-001050D5DC05}" type="presOf" srcId="{8DD2A18B-AB39-294D-921A-740A49B8B754}" destId="{3E95DED2-BEE6-BA41-A669-D36E12C09B2E}" srcOrd="0" destOrd="0" presId="urn:microsoft.com/office/officeart/2005/8/layout/cycle6"/>
    <dgm:cxn modelId="{4A2999D4-9A3F-EF4E-A8BB-73BD54C54799}" type="presOf" srcId="{B0A953DE-00EA-9A44-8665-CECA6D38E177}" destId="{531029BE-1E52-E94C-A4CE-D07C4B8ECDC4}" srcOrd="0" destOrd="0" presId="urn:microsoft.com/office/officeart/2005/8/layout/cycle6"/>
    <dgm:cxn modelId="{64C6D4D8-049A-8F4B-A85B-FEB2E40314D7}" type="presOf" srcId="{B1F21D3A-8C9C-1644-840D-9B589C1080EB}" destId="{750AA70D-1A1B-9A4B-BABA-93FEC64B7DF4}" srcOrd="0" destOrd="0" presId="urn:microsoft.com/office/officeart/2005/8/layout/cycle6"/>
    <dgm:cxn modelId="{08BD8DD9-12AB-4942-AB8D-E911DBD0FF24}" type="presOf" srcId="{602A21EA-CEDE-7140-9A34-773803D799D8}" destId="{C4FD453B-7AA3-394A-9A64-29B5EC5793A7}" srcOrd="0" destOrd="0" presId="urn:microsoft.com/office/officeart/2005/8/layout/cycle6"/>
    <dgm:cxn modelId="{0041D2FC-2927-0B43-AEB7-E8D52139BF93}" type="presOf" srcId="{BCE07C3B-774E-594C-83D7-076FD3076A17}" destId="{B05DE3DE-DFD7-6C40-9044-3913A83A376F}" srcOrd="0" destOrd="0" presId="urn:microsoft.com/office/officeart/2005/8/layout/cycle6"/>
    <dgm:cxn modelId="{ED4E1B04-B617-CC4F-B233-3FF835CEA998}" type="presParOf" srcId="{7644385E-913D-764A-A94C-00014A373F54}" destId="{7911DDB6-E0FB-6542-BB87-D3D8530700F5}" srcOrd="0" destOrd="0" presId="urn:microsoft.com/office/officeart/2005/8/layout/cycle6"/>
    <dgm:cxn modelId="{CAE967F1-5DAC-9945-BF73-6E040C522CB5}" type="presParOf" srcId="{7644385E-913D-764A-A94C-00014A373F54}" destId="{8CA1E440-1C9C-B847-9974-83AC54CB524C}" srcOrd="1" destOrd="0" presId="urn:microsoft.com/office/officeart/2005/8/layout/cycle6"/>
    <dgm:cxn modelId="{304663F1-4B96-4C45-9189-CA2E03840591}" type="presParOf" srcId="{7644385E-913D-764A-A94C-00014A373F54}" destId="{FB364998-BFC3-A54D-A2C7-8B6ED72FA906}" srcOrd="2" destOrd="0" presId="urn:microsoft.com/office/officeart/2005/8/layout/cycle6"/>
    <dgm:cxn modelId="{E628D760-F829-EA41-AE47-40A055D17523}" type="presParOf" srcId="{7644385E-913D-764A-A94C-00014A373F54}" destId="{883543D4-28DB-6A4F-8473-BA1977E834E5}" srcOrd="3" destOrd="0" presId="urn:microsoft.com/office/officeart/2005/8/layout/cycle6"/>
    <dgm:cxn modelId="{7443CF28-5374-374F-872B-E33B20996DE4}" type="presParOf" srcId="{7644385E-913D-764A-A94C-00014A373F54}" destId="{124B2B30-8B14-8249-BB64-8D0BBF57AE4C}" srcOrd="4" destOrd="0" presId="urn:microsoft.com/office/officeart/2005/8/layout/cycle6"/>
    <dgm:cxn modelId="{15840587-A9D0-BC44-8043-D27FA7ACC581}" type="presParOf" srcId="{7644385E-913D-764A-A94C-00014A373F54}" destId="{3E95DED2-BEE6-BA41-A669-D36E12C09B2E}" srcOrd="5" destOrd="0" presId="urn:microsoft.com/office/officeart/2005/8/layout/cycle6"/>
    <dgm:cxn modelId="{D4EE79F9-E45F-3544-A718-35266EA0E38B}" type="presParOf" srcId="{7644385E-913D-764A-A94C-00014A373F54}" destId="{B05DE3DE-DFD7-6C40-9044-3913A83A376F}" srcOrd="6" destOrd="0" presId="urn:microsoft.com/office/officeart/2005/8/layout/cycle6"/>
    <dgm:cxn modelId="{C86F6D66-870D-514D-AB74-F79906EA6C2B}" type="presParOf" srcId="{7644385E-913D-764A-A94C-00014A373F54}" destId="{E3595B9F-E13A-F84C-B6F2-A050C033C7E1}" srcOrd="7" destOrd="0" presId="urn:microsoft.com/office/officeart/2005/8/layout/cycle6"/>
    <dgm:cxn modelId="{B41D08BF-E7F5-F043-ABFA-B20378CB171A}" type="presParOf" srcId="{7644385E-913D-764A-A94C-00014A373F54}" destId="{C4FD453B-7AA3-394A-9A64-29B5EC5793A7}" srcOrd="8" destOrd="0" presId="urn:microsoft.com/office/officeart/2005/8/layout/cycle6"/>
    <dgm:cxn modelId="{B81A9D33-A612-6845-8540-332D55D7FD4C}" type="presParOf" srcId="{7644385E-913D-764A-A94C-00014A373F54}" destId="{531029BE-1E52-E94C-A4CE-D07C4B8ECDC4}" srcOrd="9" destOrd="0" presId="urn:microsoft.com/office/officeart/2005/8/layout/cycle6"/>
    <dgm:cxn modelId="{9991EA83-AF55-C14B-A544-83C4EF805CD1}" type="presParOf" srcId="{7644385E-913D-764A-A94C-00014A373F54}" destId="{30C6CD5A-BA5F-084D-BEA5-7BFC4E41E4AA}" srcOrd="10" destOrd="0" presId="urn:microsoft.com/office/officeart/2005/8/layout/cycle6"/>
    <dgm:cxn modelId="{7E17F463-698B-CD4C-9793-8C9C2BC59BCE}" type="presParOf" srcId="{7644385E-913D-764A-A94C-00014A373F54}" destId="{750AA70D-1A1B-9A4B-BABA-93FEC64B7DF4}" srcOrd="11" destOrd="0" presId="urn:microsoft.com/office/officeart/2005/8/layout/cycle6"/>
    <dgm:cxn modelId="{F2C04BFB-C453-894F-9288-CF86762FE928}" type="presParOf" srcId="{7644385E-913D-764A-A94C-00014A373F54}" destId="{C41F660B-F802-BE47-A9E9-84A85AC9F75F}" srcOrd="12" destOrd="0" presId="urn:microsoft.com/office/officeart/2005/8/layout/cycle6"/>
    <dgm:cxn modelId="{1B9C662C-7BFB-9D40-9F3B-F7D09487D971}" type="presParOf" srcId="{7644385E-913D-764A-A94C-00014A373F54}" destId="{1ABE57AC-2DFD-D64F-A5ED-F22C3DAF5635}" srcOrd="13" destOrd="0" presId="urn:microsoft.com/office/officeart/2005/8/layout/cycle6"/>
    <dgm:cxn modelId="{408AED4E-5273-8442-9EED-948E8920B1C9}" type="presParOf" srcId="{7644385E-913D-764A-A94C-00014A373F54}" destId="{F31E8AE4-BE07-5A4A-870E-98F8F92E7949}" srcOrd="14" destOrd="0" presId="urn:microsoft.com/office/officeart/2005/8/layout/cycle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1DDB6-E0FB-6542-BB87-D3D8530700F5}">
      <dsp:nvSpPr>
        <dsp:cNvPr id="0" name=""/>
        <dsp:cNvSpPr/>
      </dsp:nvSpPr>
      <dsp:spPr>
        <a:xfrm>
          <a:off x="2306568" y="614"/>
          <a:ext cx="102358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kern="1200" dirty="0"/>
            <a:t>Planification</a:t>
          </a:r>
        </a:p>
      </dsp:txBody>
      <dsp:txXfrm>
        <a:off x="2335835" y="29881"/>
        <a:ext cx="965048" cy="541001"/>
      </dsp:txXfrm>
    </dsp:sp>
    <dsp:sp modelId="{FB364998-BFC3-A54D-A2C7-8B6ED72FA906}">
      <dsp:nvSpPr>
        <dsp:cNvPr id="0" name=""/>
        <dsp:cNvSpPr/>
      </dsp:nvSpPr>
      <dsp:spPr>
        <a:xfrm>
          <a:off x="1621504" y="300382"/>
          <a:ext cx="2393710" cy="2393710"/>
        </a:xfrm>
        <a:custGeom>
          <a:avLst/>
          <a:gdLst/>
          <a:ahLst/>
          <a:cxnLst/>
          <a:rect l="0" t="0" r="0" b="0"/>
          <a:pathLst>
            <a:path>
              <a:moveTo>
                <a:pt x="1714360" y="117665"/>
              </a:moveTo>
              <a:arcTo wR="1196855" hR="1196855" stAng="17737150" swAng="18034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3543D4-28DB-6A4F-8473-BA1977E834E5}">
      <dsp:nvSpPr>
        <dsp:cNvPr id="0" name=""/>
        <dsp:cNvSpPr/>
      </dsp:nvSpPr>
      <dsp:spPr>
        <a:xfrm>
          <a:off x="3409413" y="827621"/>
          <a:ext cx="1094447"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kern="1200" dirty="0"/>
            <a:t>Organisation et équipement</a:t>
          </a:r>
        </a:p>
      </dsp:txBody>
      <dsp:txXfrm>
        <a:off x="3438680" y="856888"/>
        <a:ext cx="1035913" cy="541001"/>
      </dsp:txXfrm>
    </dsp:sp>
    <dsp:sp modelId="{3E95DED2-BEE6-BA41-A669-D36E12C09B2E}">
      <dsp:nvSpPr>
        <dsp:cNvPr id="0" name=""/>
        <dsp:cNvSpPr/>
      </dsp:nvSpPr>
      <dsp:spPr>
        <a:xfrm>
          <a:off x="1621504" y="300382"/>
          <a:ext cx="2393710" cy="2393710"/>
        </a:xfrm>
        <a:custGeom>
          <a:avLst/>
          <a:gdLst/>
          <a:ahLst/>
          <a:cxnLst/>
          <a:rect l="0" t="0" r="0" b="0"/>
          <a:pathLst>
            <a:path>
              <a:moveTo>
                <a:pt x="2392081" y="1134420"/>
              </a:moveTo>
              <a:arcTo wR="1196855" hR="1196855" stAng="21420584"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DE3DE-DFD7-6C40-9044-3913A83A376F}">
      <dsp:nvSpPr>
        <dsp:cNvPr id="0" name=""/>
        <dsp:cNvSpPr/>
      </dsp:nvSpPr>
      <dsp:spPr>
        <a:xfrm>
          <a:off x="3060672"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kern="1200" dirty="0"/>
            <a:t>Formation et exercice</a:t>
          </a:r>
        </a:p>
      </dsp:txBody>
      <dsp:txXfrm>
        <a:off x="3089939" y="2195013"/>
        <a:ext cx="863828" cy="541001"/>
      </dsp:txXfrm>
    </dsp:sp>
    <dsp:sp modelId="{C4FD453B-7AA3-394A-9A64-29B5EC5793A7}">
      <dsp:nvSpPr>
        <dsp:cNvPr id="0" name=""/>
        <dsp:cNvSpPr/>
      </dsp:nvSpPr>
      <dsp:spPr>
        <a:xfrm>
          <a:off x="1621504" y="300382"/>
          <a:ext cx="2393710" cy="2393710"/>
        </a:xfrm>
        <a:custGeom>
          <a:avLst/>
          <a:gdLst/>
          <a:ahLst/>
          <a:cxnLst/>
          <a:rect l="0" t="0" r="0" b="0"/>
          <a:pathLst>
            <a:path>
              <a:moveTo>
                <a:pt x="1434420" y="2369896"/>
              </a:moveTo>
              <a:arcTo wR="1196855" hR="1196855" stAng="4713076" swAng="137384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1029BE-1E52-E94C-A4CE-D07C4B8ECDC4}">
      <dsp:nvSpPr>
        <dsp:cNvPr id="0" name=""/>
        <dsp:cNvSpPr/>
      </dsp:nvSpPr>
      <dsp:spPr>
        <a:xfrm>
          <a:off x="1653684"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kern="1200"/>
            <a:t>Évaluation</a:t>
          </a:r>
        </a:p>
      </dsp:txBody>
      <dsp:txXfrm>
        <a:off x="1682951" y="2195013"/>
        <a:ext cx="863828" cy="541001"/>
      </dsp:txXfrm>
    </dsp:sp>
    <dsp:sp modelId="{750AA70D-1A1B-9A4B-BABA-93FEC64B7DF4}">
      <dsp:nvSpPr>
        <dsp:cNvPr id="0" name=""/>
        <dsp:cNvSpPr/>
      </dsp:nvSpPr>
      <dsp:spPr>
        <a:xfrm>
          <a:off x="1621504" y="300382"/>
          <a:ext cx="2393710" cy="2393710"/>
        </a:xfrm>
        <a:custGeom>
          <a:avLst/>
          <a:gdLst/>
          <a:ahLst/>
          <a:cxnLst/>
          <a:rect l="0" t="0" r="0" b="0"/>
          <a:pathLst>
            <a:path>
              <a:moveTo>
                <a:pt x="199845" y="1858999"/>
              </a:moveTo>
              <a:arcTo wR="1196855" hR="1196855" stAng="8784642"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1F660B-F802-BE47-A9E9-84A85AC9F75F}">
      <dsp:nvSpPr>
        <dsp:cNvPr id="0" name=""/>
        <dsp:cNvSpPr/>
      </dsp:nvSpPr>
      <dsp:spPr>
        <a:xfrm>
          <a:off x="1134939" y="827621"/>
          <a:ext cx="1090287"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kern="1200" dirty="0"/>
            <a:t>Correction et approbation</a:t>
          </a:r>
        </a:p>
      </dsp:txBody>
      <dsp:txXfrm>
        <a:off x="1164206" y="856888"/>
        <a:ext cx="1031753" cy="541001"/>
      </dsp:txXfrm>
    </dsp:sp>
    <dsp:sp modelId="{F31E8AE4-BE07-5A4A-870E-98F8F92E7949}">
      <dsp:nvSpPr>
        <dsp:cNvPr id="0" name=""/>
        <dsp:cNvSpPr/>
      </dsp:nvSpPr>
      <dsp:spPr>
        <a:xfrm>
          <a:off x="1621504" y="300382"/>
          <a:ext cx="2393710" cy="2393710"/>
        </a:xfrm>
        <a:custGeom>
          <a:avLst/>
          <a:gdLst/>
          <a:ahLst/>
          <a:cxnLst/>
          <a:rect l="0" t="0" r="0" b="0"/>
          <a:pathLst>
            <a:path>
              <a:moveTo>
                <a:pt x="208403" y="522002"/>
              </a:moveTo>
              <a:arcTo wR="1196855" hR="1196855" stAng="12859369" swAng="18034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1DDB6-E0FB-6542-BB87-D3D8530700F5}">
      <dsp:nvSpPr>
        <dsp:cNvPr id="0" name=""/>
        <dsp:cNvSpPr/>
      </dsp:nvSpPr>
      <dsp:spPr>
        <a:xfrm>
          <a:off x="2335669" y="614"/>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kern="1200"/>
            <a:t>Concept</a:t>
          </a:r>
        </a:p>
      </dsp:txBody>
      <dsp:txXfrm>
        <a:off x="2364936" y="29881"/>
        <a:ext cx="863828" cy="541001"/>
      </dsp:txXfrm>
    </dsp:sp>
    <dsp:sp modelId="{FB364998-BFC3-A54D-A2C7-8B6ED72FA906}">
      <dsp:nvSpPr>
        <dsp:cNvPr id="0" name=""/>
        <dsp:cNvSpPr/>
      </dsp:nvSpPr>
      <dsp:spPr>
        <a:xfrm>
          <a:off x="1599995" y="300382"/>
          <a:ext cx="2393710" cy="2393710"/>
        </a:xfrm>
        <a:custGeom>
          <a:avLst/>
          <a:gdLst/>
          <a:ahLst/>
          <a:cxnLst/>
          <a:rect l="0" t="0" r="0" b="0"/>
          <a:pathLst>
            <a:path>
              <a:moveTo>
                <a:pt x="1664360" y="95083"/>
              </a:moveTo>
              <a:arcTo wR="1196855" hR="1196855" stAng="17579553"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3543D4-28DB-6A4F-8473-BA1977E834E5}">
      <dsp:nvSpPr>
        <dsp:cNvPr id="0" name=""/>
        <dsp:cNvSpPr/>
      </dsp:nvSpPr>
      <dsp:spPr>
        <a:xfrm>
          <a:off x="3428847" y="827621"/>
          <a:ext cx="1012560"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kern="1200" dirty="0"/>
            <a:t>Planification</a:t>
          </a:r>
        </a:p>
      </dsp:txBody>
      <dsp:txXfrm>
        <a:off x="3458114" y="856888"/>
        <a:ext cx="954026" cy="541001"/>
      </dsp:txXfrm>
    </dsp:sp>
    <dsp:sp modelId="{3E95DED2-BEE6-BA41-A669-D36E12C09B2E}">
      <dsp:nvSpPr>
        <dsp:cNvPr id="0" name=""/>
        <dsp:cNvSpPr/>
      </dsp:nvSpPr>
      <dsp:spPr>
        <a:xfrm>
          <a:off x="1599995" y="300382"/>
          <a:ext cx="2393710" cy="2393710"/>
        </a:xfrm>
        <a:custGeom>
          <a:avLst/>
          <a:gdLst/>
          <a:ahLst/>
          <a:cxnLst/>
          <a:rect l="0" t="0" r="0" b="0"/>
          <a:pathLst>
            <a:path>
              <a:moveTo>
                <a:pt x="2392081" y="1134420"/>
              </a:moveTo>
              <a:arcTo wR="1196855" hR="1196855" stAng="21420584"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DE3DE-DFD7-6C40-9044-3913A83A376F}">
      <dsp:nvSpPr>
        <dsp:cNvPr id="0" name=""/>
        <dsp:cNvSpPr/>
      </dsp:nvSpPr>
      <dsp:spPr>
        <a:xfrm>
          <a:off x="2980284" y="2165746"/>
          <a:ext cx="1040120"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kern="1200" dirty="0"/>
            <a:t>Déroulement</a:t>
          </a:r>
        </a:p>
      </dsp:txBody>
      <dsp:txXfrm>
        <a:off x="3009551" y="2195013"/>
        <a:ext cx="981586" cy="541001"/>
      </dsp:txXfrm>
    </dsp:sp>
    <dsp:sp modelId="{C4FD453B-7AA3-394A-9A64-29B5EC5793A7}">
      <dsp:nvSpPr>
        <dsp:cNvPr id="0" name=""/>
        <dsp:cNvSpPr/>
      </dsp:nvSpPr>
      <dsp:spPr>
        <a:xfrm>
          <a:off x="1599995" y="300382"/>
          <a:ext cx="2393710" cy="2393710"/>
        </a:xfrm>
        <a:custGeom>
          <a:avLst/>
          <a:gdLst/>
          <a:ahLst/>
          <a:cxnLst/>
          <a:rect l="0" t="0" r="0" b="0"/>
          <a:pathLst>
            <a:path>
              <a:moveTo>
                <a:pt x="1376079" y="2380215"/>
              </a:moveTo>
              <a:arcTo wR="1196855" hR="1196855" stAng="4883268" swAng="120534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1029BE-1E52-E94C-A4CE-D07C4B8ECDC4}">
      <dsp:nvSpPr>
        <dsp:cNvPr id="0" name=""/>
        <dsp:cNvSpPr/>
      </dsp:nvSpPr>
      <dsp:spPr>
        <a:xfrm>
          <a:off x="1632175"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kern="1200"/>
            <a:t>Évaluation</a:t>
          </a:r>
        </a:p>
      </dsp:txBody>
      <dsp:txXfrm>
        <a:off x="1661442" y="2195013"/>
        <a:ext cx="863828" cy="541001"/>
      </dsp:txXfrm>
    </dsp:sp>
    <dsp:sp modelId="{750AA70D-1A1B-9A4B-BABA-93FEC64B7DF4}">
      <dsp:nvSpPr>
        <dsp:cNvPr id="0" name=""/>
        <dsp:cNvSpPr/>
      </dsp:nvSpPr>
      <dsp:spPr>
        <a:xfrm>
          <a:off x="1599995" y="300382"/>
          <a:ext cx="2393710" cy="2393710"/>
        </a:xfrm>
        <a:custGeom>
          <a:avLst/>
          <a:gdLst/>
          <a:ahLst/>
          <a:cxnLst/>
          <a:rect l="0" t="0" r="0" b="0"/>
          <a:pathLst>
            <a:path>
              <a:moveTo>
                <a:pt x="199845" y="1858999"/>
              </a:moveTo>
              <a:arcTo wR="1196855" hR="1196855" stAng="8784642"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1F660B-F802-BE47-A9E9-84A85AC9F75F}">
      <dsp:nvSpPr>
        <dsp:cNvPr id="0" name=""/>
        <dsp:cNvSpPr/>
      </dsp:nvSpPr>
      <dsp:spPr>
        <a:xfrm>
          <a:off x="1197392"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1" kern="1200" dirty="0"/>
            <a:t>Révision</a:t>
          </a:r>
        </a:p>
      </dsp:txBody>
      <dsp:txXfrm>
        <a:off x="1226659" y="856888"/>
        <a:ext cx="863828" cy="541001"/>
      </dsp:txXfrm>
    </dsp:sp>
    <dsp:sp modelId="{F31E8AE4-BE07-5A4A-870E-98F8F92E7949}">
      <dsp:nvSpPr>
        <dsp:cNvPr id="0" name=""/>
        <dsp:cNvSpPr/>
      </dsp:nvSpPr>
      <dsp:spPr>
        <a:xfrm>
          <a:off x="1599995" y="300382"/>
          <a:ext cx="2393710" cy="2393710"/>
        </a:xfrm>
        <a:custGeom>
          <a:avLst/>
          <a:gdLst/>
          <a:ahLst/>
          <a:cxnLst/>
          <a:rect l="0" t="0" r="0" b="0"/>
          <a:pathLst>
            <a:path>
              <a:moveTo>
                <a:pt x="208704" y="521562"/>
              </a:moveTo>
              <a:arcTo wR="1196855" hR="1196855" stAng="12860899"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33C03299-4BB1-4AD2-828F-715F084383AD}" type="datetimeFigureOut">
              <a:rPr lang="en-US"/>
              <a:pPr>
                <a:defRPr/>
              </a:pPr>
              <a:t>12/21/2021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EB38CAEC-4554-485B-9189-C45C7447A404}" type="slidenum">
              <a:rPr lang="en-US"/>
              <a:pPr>
                <a:defRPr/>
              </a:pPr>
              <a:t>‹N°›</a:t>
            </a:fld>
            <a:endParaRPr lang="en-US"/>
          </a:p>
        </p:txBody>
      </p:sp>
    </p:spTree>
    <p:extLst>
      <p:ext uri="{BB962C8B-B14F-4D97-AF65-F5344CB8AC3E}">
        <p14:creationId xmlns:p14="http://schemas.microsoft.com/office/powerpoint/2010/main" val="15035838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z="1200" b="0" i="0" kern="1200" dirty="0">
                <a:solidFill>
                  <a:schemeClr val="tx1"/>
                </a:solidFill>
                <a:effectLst/>
                <a:latin typeface="+mn-lt"/>
                <a:ea typeface="+mn-ea"/>
                <a:cs typeface="+mn-cs"/>
              </a:rPr>
              <a:t>7 - How do we keep staff and the EOC prepare</a:t>
            </a:r>
            <a:endParaRPr lang="en-US" altLang="en-US" dirty="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yriad Web Pro" panose="020B0503030403020204" pitchFamily="34" charset="0"/>
              </a:defRPr>
            </a:lvl1pPr>
            <a:lvl2pPr marL="742950" indent="-285750">
              <a:defRPr>
                <a:solidFill>
                  <a:schemeClr val="tx1"/>
                </a:solidFill>
                <a:latin typeface="Myriad Web Pro" panose="020B0503030403020204" pitchFamily="34" charset="0"/>
              </a:defRPr>
            </a:lvl2pPr>
            <a:lvl3pPr marL="1143000" indent="-228600">
              <a:defRPr>
                <a:solidFill>
                  <a:schemeClr val="tx1"/>
                </a:solidFill>
                <a:latin typeface="Myriad Web Pro" panose="020B0503030403020204" pitchFamily="34" charset="0"/>
              </a:defRPr>
            </a:lvl3pPr>
            <a:lvl4pPr marL="1600200" indent="-228600">
              <a:defRPr>
                <a:solidFill>
                  <a:schemeClr val="tx1"/>
                </a:solidFill>
                <a:latin typeface="Myriad Web Pro" panose="020B0503030403020204" pitchFamily="34" charset="0"/>
              </a:defRPr>
            </a:lvl4pPr>
            <a:lvl5pPr marL="2057400" indent="-228600">
              <a:defRPr>
                <a:solidFill>
                  <a:schemeClr val="tx1"/>
                </a:solidFill>
                <a:latin typeface="Myriad Web Pro" panose="020B0503030403020204" pitchFamily="34" charset="0"/>
              </a:defRPr>
            </a:lvl5pPr>
            <a:lvl6pPr marL="2514600" indent="-228600" fontAlgn="base">
              <a:spcBef>
                <a:spcPct val="0"/>
              </a:spcBef>
              <a:spcAft>
                <a:spcPct val="0"/>
              </a:spcAft>
              <a:defRPr>
                <a:solidFill>
                  <a:schemeClr val="tx1"/>
                </a:solidFill>
                <a:latin typeface="Myriad Web Pro" panose="020B0503030403020204" pitchFamily="34" charset="0"/>
              </a:defRPr>
            </a:lvl6pPr>
            <a:lvl7pPr marL="2971800" indent="-228600" fontAlgn="base">
              <a:spcBef>
                <a:spcPct val="0"/>
              </a:spcBef>
              <a:spcAft>
                <a:spcPct val="0"/>
              </a:spcAft>
              <a:defRPr>
                <a:solidFill>
                  <a:schemeClr val="tx1"/>
                </a:solidFill>
                <a:latin typeface="Myriad Web Pro" panose="020B0503030403020204" pitchFamily="34" charset="0"/>
              </a:defRPr>
            </a:lvl7pPr>
            <a:lvl8pPr marL="3429000" indent="-228600" fontAlgn="base">
              <a:spcBef>
                <a:spcPct val="0"/>
              </a:spcBef>
              <a:spcAft>
                <a:spcPct val="0"/>
              </a:spcAft>
              <a:defRPr>
                <a:solidFill>
                  <a:schemeClr val="tx1"/>
                </a:solidFill>
                <a:latin typeface="Myriad Web Pro" panose="020B0503030403020204" pitchFamily="34" charset="0"/>
              </a:defRPr>
            </a:lvl8pPr>
            <a:lvl9pPr marL="3886200" indent="-228600" fontAlgn="base">
              <a:spcBef>
                <a:spcPct val="0"/>
              </a:spcBef>
              <a:spcAft>
                <a:spcPct val="0"/>
              </a:spcAft>
              <a:defRPr>
                <a:solidFill>
                  <a:schemeClr val="tx1"/>
                </a:solidFill>
                <a:latin typeface="Myriad Web Pro" panose="020B0503030403020204" pitchFamily="34" charset="0"/>
              </a:defRPr>
            </a:lvl9pPr>
          </a:lstStyle>
          <a:p>
            <a:pPr fontAlgn="base">
              <a:spcBef>
                <a:spcPct val="0"/>
              </a:spcBef>
              <a:spcAft>
                <a:spcPct val="0"/>
              </a:spcAft>
            </a:pPr>
            <a:fld id="{6F084AA2-EDF3-41B6-9BD5-4D1331E35CE7}"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extLst>
      <p:ext uri="{BB962C8B-B14F-4D97-AF65-F5344CB8AC3E}">
        <p14:creationId xmlns:p14="http://schemas.microsoft.com/office/powerpoint/2010/main" val="3554512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11</a:t>
            </a:fld>
            <a:endParaRPr lang="en-US" dirty="0"/>
          </a:p>
        </p:txBody>
      </p:sp>
    </p:spTree>
    <p:extLst>
      <p:ext uri="{BB962C8B-B14F-4D97-AF65-F5344CB8AC3E}">
        <p14:creationId xmlns:p14="http://schemas.microsoft.com/office/powerpoint/2010/main" val="113805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12</a:t>
            </a:fld>
            <a:endParaRPr lang="en-US" dirty="0"/>
          </a:p>
        </p:txBody>
      </p:sp>
    </p:spTree>
    <p:extLst>
      <p:ext uri="{BB962C8B-B14F-4D97-AF65-F5344CB8AC3E}">
        <p14:creationId xmlns:p14="http://schemas.microsoft.com/office/powerpoint/2010/main" val="34226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14</a:t>
            </a:fld>
            <a:endParaRPr lang="en-US" dirty="0"/>
          </a:p>
        </p:txBody>
      </p:sp>
    </p:spTree>
    <p:extLst>
      <p:ext uri="{BB962C8B-B14F-4D97-AF65-F5344CB8AC3E}">
        <p14:creationId xmlns:p14="http://schemas.microsoft.com/office/powerpoint/2010/main" val="2670796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15</a:t>
            </a:fld>
            <a:endParaRPr lang="en-US" dirty="0"/>
          </a:p>
        </p:txBody>
      </p:sp>
    </p:spTree>
    <p:extLst>
      <p:ext uri="{BB962C8B-B14F-4D97-AF65-F5344CB8AC3E}">
        <p14:creationId xmlns:p14="http://schemas.microsoft.com/office/powerpoint/2010/main" val="147986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16</a:t>
            </a:fld>
            <a:endParaRPr lang="en-US" dirty="0"/>
          </a:p>
        </p:txBody>
      </p:sp>
    </p:spTree>
    <p:extLst>
      <p:ext uri="{BB962C8B-B14F-4D97-AF65-F5344CB8AC3E}">
        <p14:creationId xmlns:p14="http://schemas.microsoft.com/office/powerpoint/2010/main" val="1935786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17</a:t>
            </a:fld>
            <a:endParaRPr lang="en-US" dirty="0"/>
          </a:p>
        </p:txBody>
      </p:sp>
    </p:spTree>
    <p:extLst>
      <p:ext uri="{BB962C8B-B14F-4D97-AF65-F5344CB8AC3E}">
        <p14:creationId xmlns:p14="http://schemas.microsoft.com/office/powerpoint/2010/main" val="95337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18</a:t>
            </a:fld>
            <a:endParaRPr lang="en-US" dirty="0"/>
          </a:p>
        </p:txBody>
      </p:sp>
    </p:spTree>
    <p:extLst>
      <p:ext uri="{BB962C8B-B14F-4D97-AF65-F5344CB8AC3E}">
        <p14:creationId xmlns:p14="http://schemas.microsoft.com/office/powerpoint/2010/main" val="777647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19</a:t>
            </a:fld>
            <a:endParaRPr lang="en-US" dirty="0"/>
          </a:p>
        </p:txBody>
      </p:sp>
    </p:spTree>
    <p:extLst>
      <p:ext uri="{BB962C8B-B14F-4D97-AF65-F5344CB8AC3E}">
        <p14:creationId xmlns:p14="http://schemas.microsoft.com/office/powerpoint/2010/main" val="1111170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20</a:t>
            </a:fld>
            <a:endParaRPr lang="en-US" dirty="0"/>
          </a:p>
        </p:txBody>
      </p:sp>
    </p:spTree>
    <p:extLst>
      <p:ext uri="{BB962C8B-B14F-4D97-AF65-F5344CB8AC3E}">
        <p14:creationId xmlns:p14="http://schemas.microsoft.com/office/powerpoint/2010/main" val="4073248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21</a:t>
            </a:fld>
            <a:endParaRPr lang="en-US" dirty="0"/>
          </a:p>
        </p:txBody>
      </p:sp>
    </p:spTree>
    <p:extLst>
      <p:ext uri="{BB962C8B-B14F-4D97-AF65-F5344CB8AC3E}">
        <p14:creationId xmlns:p14="http://schemas.microsoft.com/office/powerpoint/2010/main" val="1842884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a:t>
            </a:fld>
            <a:endParaRPr lang="en-US" dirty="0"/>
          </a:p>
        </p:txBody>
      </p:sp>
    </p:spTree>
    <p:extLst>
      <p:ext uri="{BB962C8B-B14F-4D97-AF65-F5344CB8AC3E}">
        <p14:creationId xmlns:p14="http://schemas.microsoft.com/office/powerpoint/2010/main" val="1036577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22</a:t>
            </a:fld>
            <a:endParaRPr lang="en-US" dirty="0"/>
          </a:p>
        </p:txBody>
      </p:sp>
    </p:spTree>
    <p:extLst>
      <p:ext uri="{BB962C8B-B14F-4D97-AF65-F5344CB8AC3E}">
        <p14:creationId xmlns:p14="http://schemas.microsoft.com/office/powerpoint/2010/main" val="2873083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23</a:t>
            </a:fld>
            <a:endParaRPr lang="en-US" dirty="0"/>
          </a:p>
        </p:txBody>
      </p:sp>
    </p:spTree>
    <p:extLst>
      <p:ext uri="{BB962C8B-B14F-4D97-AF65-F5344CB8AC3E}">
        <p14:creationId xmlns:p14="http://schemas.microsoft.com/office/powerpoint/2010/main" val="2554020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24</a:t>
            </a:fld>
            <a:endParaRPr lang="en-US" dirty="0"/>
          </a:p>
        </p:txBody>
      </p:sp>
    </p:spTree>
    <p:extLst>
      <p:ext uri="{BB962C8B-B14F-4D97-AF65-F5344CB8AC3E}">
        <p14:creationId xmlns:p14="http://schemas.microsoft.com/office/powerpoint/2010/main" val="4082663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25</a:t>
            </a:fld>
            <a:endParaRPr lang="en-US" dirty="0"/>
          </a:p>
        </p:txBody>
      </p:sp>
    </p:spTree>
    <p:extLst>
      <p:ext uri="{BB962C8B-B14F-4D97-AF65-F5344CB8AC3E}">
        <p14:creationId xmlns:p14="http://schemas.microsoft.com/office/powerpoint/2010/main" val="1659116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26</a:t>
            </a:fld>
            <a:endParaRPr lang="en-US" dirty="0"/>
          </a:p>
        </p:txBody>
      </p:sp>
    </p:spTree>
    <p:extLst>
      <p:ext uri="{BB962C8B-B14F-4D97-AF65-F5344CB8AC3E}">
        <p14:creationId xmlns:p14="http://schemas.microsoft.com/office/powerpoint/2010/main" val="488945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27</a:t>
            </a:fld>
            <a:endParaRPr lang="en-US" dirty="0"/>
          </a:p>
        </p:txBody>
      </p:sp>
    </p:spTree>
    <p:extLst>
      <p:ext uri="{BB962C8B-B14F-4D97-AF65-F5344CB8AC3E}">
        <p14:creationId xmlns:p14="http://schemas.microsoft.com/office/powerpoint/2010/main" val="418967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28</a:t>
            </a:fld>
            <a:endParaRPr lang="en-US" dirty="0"/>
          </a:p>
        </p:txBody>
      </p:sp>
    </p:spTree>
    <p:extLst>
      <p:ext uri="{BB962C8B-B14F-4D97-AF65-F5344CB8AC3E}">
        <p14:creationId xmlns:p14="http://schemas.microsoft.com/office/powerpoint/2010/main" val="1333750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29</a:t>
            </a:fld>
            <a:endParaRPr lang="en-US" dirty="0"/>
          </a:p>
        </p:txBody>
      </p:sp>
    </p:spTree>
    <p:extLst>
      <p:ext uri="{BB962C8B-B14F-4D97-AF65-F5344CB8AC3E}">
        <p14:creationId xmlns:p14="http://schemas.microsoft.com/office/powerpoint/2010/main" val="2245864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31</a:t>
            </a:fld>
            <a:endParaRPr lang="en-US" dirty="0"/>
          </a:p>
        </p:txBody>
      </p:sp>
    </p:spTree>
    <p:extLst>
      <p:ext uri="{BB962C8B-B14F-4D97-AF65-F5344CB8AC3E}">
        <p14:creationId xmlns:p14="http://schemas.microsoft.com/office/powerpoint/2010/main" val="2396349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32</a:t>
            </a:fld>
            <a:endParaRPr lang="en-US" dirty="0"/>
          </a:p>
        </p:txBody>
      </p:sp>
    </p:spTree>
    <p:extLst>
      <p:ext uri="{BB962C8B-B14F-4D97-AF65-F5344CB8AC3E}">
        <p14:creationId xmlns:p14="http://schemas.microsoft.com/office/powerpoint/2010/main" val="260196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4</a:t>
            </a:fld>
            <a:endParaRPr lang="en-US" dirty="0"/>
          </a:p>
        </p:txBody>
      </p:sp>
    </p:spTree>
    <p:extLst>
      <p:ext uri="{BB962C8B-B14F-4D97-AF65-F5344CB8AC3E}">
        <p14:creationId xmlns:p14="http://schemas.microsoft.com/office/powerpoint/2010/main" val="3000908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33</a:t>
            </a:fld>
            <a:endParaRPr lang="en-US" dirty="0"/>
          </a:p>
        </p:txBody>
      </p:sp>
    </p:spTree>
    <p:extLst>
      <p:ext uri="{BB962C8B-B14F-4D97-AF65-F5344CB8AC3E}">
        <p14:creationId xmlns:p14="http://schemas.microsoft.com/office/powerpoint/2010/main" val="1414297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34</a:t>
            </a:fld>
            <a:endParaRPr lang="en-US" dirty="0"/>
          </a:p>
        </p:txBody>
      </p:sp>
    </p:spTree>
    <p:extLst>
      <p:ext uri="{BB962C8B-B14F-4D97-AF65-F5344CB8AC3E}">
        <p14:creationId xmlns:p14="http://schemas.microsoft.com/office/powerpoint/2010/main" val="2229496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35</a:t>
            </a:fld>
            <a:endParaRPr lang="en-US" dirty="0"/>
          </a:p>
        </p:txBody>
      </p:sp>
    </p:spTree>
    <p:extLst>
      <p:ext uri="{BB962C8B-B14F-4D97-AF65-F5344CB8AC3E}">
        <p14:creationId xmlns:p14="http://schemas.microsoft.com/office/powerpoint/2010/main" val="3155041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36</a:t>
            </a:fld>
            <a:endParaRPr lang="en-US" dirty="0"/>
          </a:p>
        </p:txBody>
      </p:sp>
    </p:spTree>
    <p:extLst>
      <p:ext uri="{BB962C8B-B14F-4D97-AF65-F5344CB8AC3E}">
        <p14:creationId xmlns:p14="http://schemas.microsoft.com/office/powerpoint/2010/main" val="2578258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37</a:t>
            </a:fld>
            <a:endParaRPr lang="en-US" dirty="0"/>
          </a:p>
        </p:txBody>
      </p:sp>
    </p:spTree>
    <p:extLst>
      <p:ext uri="{BB962C8B-B14F-4D97-AF65-F5344CB8AC3E}">
        <p14:creationId xmlns:p14="http://schemas.microsoft.com/office/powerpoint/2010/main" val="3318073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38</a:t>
            </a:fld>
            <a:endParaRPr lang="en-US" dirty="0"/>
          </a:p>
        </p:txBody>
      </p:sp>
    </p:spTree>
    <p:extLst>
      <p:ext uri="{BB962C8B-B14F-4D97-AF65-F5344CB8AC3E}">
        <p14:creationId xmlns:p14="http://schemas.microsoft.com/office/powerpoint/2010/main" val="2332022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39</a:t>
            </a:fld>
            <a:endParaRPr lang="en-US" dirty="0"/>
          </a:p>
        </p:txBody>
      </p:sp>
    </p:spTree>
    <p:extLst>
      <p:ext uri="{BB962C8B-B14F-4D97-AF65-F5344CB8AC3E}">
        <p14:creationId xmlns:p14="http://schemas.microsoft.com/office/powerpoint/2010/main" val="3934078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40</a:t>
            </a:fld>
            <a:endParaRPr lang="en-US" dirty="0"/>
          </a:p>
        </p:txBody>
      </p:sp>
    </p:spTree>
    <p:extLst>
      <p:ext uri="{BB962C8B-B14F-4D97-AF65-F5344CB8AC3E}">
        <p14:creationId xmlns:p14="http://schemas.microsoft.com/office/powerpoint/2010/main" val="719197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82054C-5FFB-4925-88B8-34BFE44764D6}" type="slidenum">
              <a:rPr lang="en-US" smtClean="0"/>
              <a:pPr/>
              <a:t>41</a:t>
            </a:fld>
            <a:endParaRPr lang="en-US" dirty="0"/>
          </a:p>
        </p:txBody>
      </p:sp>
    </p:spTree>
    <p:extLst>
      <p:ext uri="{BB962C8B-B14F-4D97-AF65-F5344CB8AC3E}">
        <p14:creationId xmlns:p14="http://schemas.microsoft.com/office/powerpoint/2010/main" val="7634870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82054C-5FFB-4925-88B8-34BFE44764D6}" type="slidenum">
              <a:rPr lang="en-US" smtClean="0"/>
              <a:pPr/>
              <a:t>42</a:t>
            </a:fld>
            <a:endParaRPr lang="en-US" dirty="0"/>
          </a:p>
        </p:txBody>
      </p:sp>
    </p:spTree>
    <p:extLst>
      <p:ext uri="{BB962C8B-B14F-4D97-AF65-F5344CB8AC3E}">
        <p14:creationId xmlns:p14="http://schemas.microsoft.com/office/powerpoint/2010/main" val="244958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5</a:t>
            </a:fld>
            <a:endParaRPr lang="en-US" dirty="0"/>
          </a:p>
        </p:txBody>
      </p:sp>
    </p:spTree>
    <p:extLst>
      <p:ext uri="{BB962C8B-B14F-4D97-AF65-F5344CB8AC3E}">
        <p14:creationId xmlns:p14="http://schemas.microsoft.com/office/powerpoint/2010/main" val="151324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6</a:t>
            </a:fld>
            <a:endParaRPr lang="en-US" dirty="0"/>
          </a:p>
        </p:txBody>
      </p:sp>
    </p:spTree>
    <p:extLst>
      <p:ext uri="{BB962C8B-B14F-4D97-AF65-F5344CB8AC3E}">
        <p14:creationId xmlns:p14="http://schemas.microsoft.com/office/powerpoint/2010/main" val="136231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7</a:t>
            </a:fld>
            <a:endParaRPr lang="en-US" dirty="0"/>
          </a:p>
        </p:txBody>
      </p:sp>
    </p:spTree>
    <p:extLst>
      <p:ext uri="{BB962C8B-B14F-4D97-AF65-F5344CB8AC3E}">
        <p14:creationId xmlns:p14="http://schemas.microsoft.com/office/powerpoint/2010/main" val="827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8</a:t>
            </a:fld>
            <a:endParaRPr lang="en-US" dirty="0"/>
          </a:p>
        </p:txBody>
      </p:sp>
    </p:spTree>
    <p:extLst>
      <p:ext uri="{BB962C8B-B14F-4D97-AF65-F5344CB8AC3E}">
        <p14:creationId xmlns:p14="http://schemas.microsoft.com/office/powerpoint/2010/main" val="4119924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9</a:t>
            </a:fld>
            <a:endParaRPr lang="en-US" dirty="0"/>
          </a:p>
        </p:txBody>
      </p:sp>
    </p:spTree>
    <p:extLst>
      <p:ext uri="{BB962C8B-B14F-4D97-AF65-F5344CB8AC3E}">
        <p14:creationId xmlns:p14="http://schemas.microsoft.com/office/powerpoint/2010/main" val="252280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10</a:t>
            </a:fld>
            <a:endParaRPr lang="en-US" dirty="0"/>
          </a:p>
        </p:txBody>
      </p:sp>
    </p:spTree>
    <p:extLst>
      <p:ext uri="{BB962C8B-B14F-4D97-AF65-F5344CB8AC3E}">
        <p14:creationId xmlns:p14="http://schemas.microsoft.com/office/powerpoint/2010/main" val="3972770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10.jpeg"/><Relationship Id="rId7" Type="http://schemas.microsoft.com/office/2007/relationships/hdphoto" Target="../media/hdphoto2.wdp"/><Relationship Id="rId2" Type="http://schemas.openxmlformats.org/officeDocument/2006/relationships/image" Target="../media/image9.wmf"/><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10.jpeg"/><Relationship Id="rId7" Type="http://schemas.microsoft.com/office/2007/relationships/hdphoto" Target="../media/hdphoto2.wdp"/><Relationship Id="rId2" Type="http://schemas.openxmlformats.org/officeDocument/2006/relationships/image" Target="../media/image9.wmf"/><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F35E44-72CB-4AFA-8DA6-C89EBC957A2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0615" r="19754"/>
          <a:stretch/>
        </p:blipFill>
        <p:spPr>
          <a:xfrm>
            <a:off x="5210658" y="966372"/>
            <a:ext cx="3684774" cy="3475844"/>
          </a:xfrm>
          <a:prstGeom prst="rect">
            <a:avLst/>
          </a:prstGeom>
        </p:spPr>
      </p:pic>
      <p:sp>
        <p:nvSpPr>
          <p:cNvPr id="18" name="Rectangle 17">
            <a:extLst>
              <a:ext uri="{FF2B5EF4-FFF2-40B4-BE49-F238E27FC236}">
                <a16:creationId xmlns:a16="http://schemas.microsoft.com/office/drawing/2014/main" id="{92B0A619-F6AA-4053-9D4A-55C4BC7B0046}"/>
              </a:ext>
            </a:extLst>
          </p:cNvPr>
          <p:cNvSpPr/>
          <p:nvPr userDrawn="1"/>
        </p:nvSpPr>
        <p:spPr>
          <a:xfrm>
            <a:off x="314325" y="0"/>
            <a:ext cx="8829676" cy="895570"/>
          </a:xfrm>
          <a:prstGeom prst="rect">
            <a:avLst/>
          </a:prstGeom>
          <a:gradFill flip="none" rotWithShape="1">
            <a:gsLst>
              <a:gs pos="0">
                <a:srgbClr val="55BF8B"/>
              </a:gs>
              <a:gs pos="96000">
                <a:srgbClr val="145E7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userDrawn="1">
            <p:ph type="title"/>
          </p:nvPr>
        </p:nvSpPr>
        <p:spPr>
          <a:xfrm>
            <a:off x="522515" y="9097"/>
            <a:ext cx="8621486" cy="866834"/>
          </a:xfrm>
          <a:prstGeom prst="rect">
            <a:avLst/>
          </a:prstGeom>
        </p:spPr>
        <p:txBody>
          <a:bodyPr anchor="ctr"/>
          <a:lstStyle>
            <a:lvl1pPr algn="l">
              <a:lnSpc>
                <a:spcPts val="3000"/>
              </a:lnSpc>
              <a:defRPr sz="2800" b="1" baseline="0">
                <a:solidFill>
                  <a:schemeClr val="tx2"/>
                </a:solidFill>
                <a:effectLst/>
                <a:latin typeface="Calibri" pitchFamily="34" charset="0"/>
              </a:defRPr>
            </a:lvl1pPr>
          </a:lstStyle>
          <a:p>
            <a:endParaRPr lang="en-US" dirty="0"/>
          </a:p>
        </p:txBody>
      </p:sp>
      <p:sp>
        <p:nvSpPr>
          <p:cNvPr id="5" name="Subtitle 2"/>
          <p:cNvSpPr>
            <a:spLocks noGrp="1"/>
          </p:cNvSpPr>
          <p:nvPr userDrawn="1">
            <p:ph type="subTitle" idx="1"/>
          </p:nvPr>
        </p:nvSpPr>
        <p:spPr>
          <a:xfrm>
            <a:off x="522515" y="1026256"/>
            <a:ext cx="7617144" cy="342900"/>
          </a:xfrm>
          <a:prstGeom prst="rect">
            <a:avLst/>
          </a:prstGeom>
        </p:spPr>
        <p:txBody>
          <a:bodyPr/>
          <a:lstStyle>
            <a:lvl1pPr marL="0" indent="0" algn="l">
              <a:buNone/>
              <a:defRPr sz="2000" b="1" baseline="0">
                <a:solidFill>
                  <a:srgbClr val="2D2D2D"/>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9" name="Text Placeholder 8"/>
          <p:cNvSpPr>
            <a:spLocks noGrp="1"/>
          </p:cNvSpPr>
          <p:nvPr userDrawn="1">
            <p:ph type="body" sz="quarter" idx="10"/>
          </p:nvPr>
        </p:nvSpPr>
        <p:spPr>
          <a:xfrm>
            <a:off x="462555" y="1890634"/>
            <a:ext cx="7617144" cy="779488"/>
          </a:xfrm>
          <a:prstGeom prst="rect">
            <a:avLst/>
          </a:prstGeom>
        </p:spPr>
        <p:txBody>
          <a:bodyPr/>
          <a:lstStyle>
            <a:lvl1pPr marL="0" indent="0" algn="l">
              <a:lnSpc>
                <a:spcPts val="2000"/>
              </a:lnSpc>
              <a:buNone/>
              <a:defRPr sz="1800" baseline="0">
                <a:solidFill>
                  <a:srgbClr val="2D2D2D"/>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sp>
        <p:nvSpPr>
          <p:cNvPr id="4" name="TextBox 3">
            <a:extLst>
              <a:ext uri="{FF2B5EF4-FFF2-40B4-BE49-F238E27FC236}">
                <a16:creationId xmlns:a16="http://schemas.microsoft.com/office/drawing/2014/main" id="{954EDCE1-A912-48DB-9E58-051F8752A375}"/>
              </a:ext>
            </a:extLst>
          </p:cNvPr>
          <p:cNvSpPr txBox="1"/>
          <p:nvPr userDrawn="1"/>
        </p:nvSpPr>
        <p:spPr>
          <a:xfrm>
            <a:off x="4962089" y="4510542"/>
            <a:ext cx="4181912" cy="400110"/>
          </a:xfrm>
          <a:prstGeom prst="rect">
            <a:avLst/>
          </a:prstGeom>
          <a:solidFill>
            <a:srgbClr val="FBAB18"/>
          </a:solidFill>
        </p:spPr>
        <p:txBody>
          <a:bodyPr wrap="square" rtlCol="0">
            <a:spAutoFit/>
          </a:bodyPr>
          <a:lstStyle/>
          <a:p>
            <a:pPr marL="285750" marR="0" lvl="0" indent="0" algn="l" defTabSz="914400" rtl="0" eaLnBrk="0" fontAlgn="base" latinLnBrk="0" hangingPunct="0">
              <a:lnSpc>
                <a:spcPct val="100000"/>
              </a:lnSpc>
              <a:spcBef>
                <a:spcPct val="0"/>
              </a:spcBef>
              <a:spcAft>
                <a:spcPct val="0"/>
              </a:spcAft>
              <a:buClrTx/>
              <a:buSzTx/>
              <a:buFontTx/>
              <a:buNone/>
              <a:tabLst/>
              <a:defRPr/>
            </a:pPr>
            <a:r>
              <a:rPr lang="en-US" sz="2000" b="1" dirty="0">
                <a:solidFill>
                  <a:srgbClr val="2D2D2D"/>
                </a:solidFill>
                <a:latin typeface="Calibri" panose="020F0502020204030204" pitchFamily="34" charset="0"/>
                <a:cs typeface="Calibri" panose="020F0502020204030204" pitchFamily="34" charset="0"/>
              </a:rPr>
              <a:t>cdc.gov/coronavirus</a:t>
            </a:r>
          </a:p>
        </p:txBody>
      </p:sp>
      <p:grpSp>
        <p:nvGrpSpPr>
          <p:cNvPr id="10" name="Group 9">
            <a:extLst>
              <a:ext uri="{FF2B5EF4-FFF2-40B4-BE49-F238E27FC236}">
                <a16:creationId xmlns:a16="http://schemas.microsoft.com/office/drawing/2014/main" id="{2900023D-2373-43F5-A4AA-FD7F91255A55}"/>
              </a:ext>
            </a:extLst>
          </p:cNvPr>
          <p:cNvGrpSpPr/>
          <p:nvPr userDrawn="1"/>
        </p:nvGrpSpPr>
        <p:grpSpPr>
          <a:xfrm>
            <a:off x="0" y="1"/>
            <a:ext cx="267157" cy="895570"/>
            <a:chOff x="2721769" y="2050256"/>
            <a:chExt cx="442912" cy="1469660"/>
          </a:xfrm>
        </p:grpSpPr>
        <p:sp>
          <p:nvSpPr>
            <p:cNvPr id="12" name="Rectangle 11">
              <a:extLst>
                <a:ext uri="{FF2B5EF4-FFF2-40B4-BE49-F238E27FC236}">
                  <a16:creationId xmlns:a16="http://schemas.microsoft.com/office/drawing/2014/main" id="{275925BE-9EF0-43F9-9D78-64BD587500CA}"/>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Rectangle 13">
              <a:extLst>
                <a:ext uri="{FF2B5EF4-FFF2-40B4-BE49-F238E27FC236}">
                  <a16:creationId xmlns:a16="http://schemas.microsoft.com/office/drawing/2014/main" id="{79245E9D-1A1B-4F74-AD8C-354693087FC0}"/>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pic>
        <p:nvPicPr>
          <p:cNvPr id="15" name="Picture 14">
            <a:extLst>
              <a:ext uri="{FF2B5EF4-FFF2-40B4-BE49-F238E27FC236}">
                <a16:creationId xmlns:a16="http://schemas.microsoft.com/office/drawing/2014/main" id="{028936BE-E0F9-CF40-AA3B-AC73B40BB25A}"/>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2065" y="3841750"/>
            <a:ext cx="869535" cy="628650"/>
          </a:xfrm>
          <a:prstGeom prst="rect">
            <a:avLst/>
          </a:prstGeom>
        </p:spPr>
      </p:pic>
      <p:sp>
        <p:nvSpPr>
          <p:cNvPr id="16" name="Rounded Rectangle 15">
            <a:extLst>
              <a:ext uri="{FF2B5EF4-FFF2-40B4-BE49-F238E27FC236}">
                <a16:creationId xmlns:a16="http://schemas.microsoft.com/office/drawing/2014/main" id="{8BA1D4C9-1936-AF47-95B7-194A2CC026B2}"/>
              </a:ext>
              <a:ext uri="{C183D7F6-B498-43B3-948B-1728B52AA6E4}">
                <adec:decorative xmlns:adec="http://schemas.microsoft.com/office/drawing/2017/decorative" val="1"/>
              </a:ext>
            </a:extLst>
          </p:cNvPr>
          <p:cNvSpPr/>
          <p:nvPr userDrawn="1"/>
        </p:nvSpPr>
        <p:spPr>
          <a:xfrm>
            <a:off x="1697445" y="3752495"/>
            <a:ext cx="2202419" cy="779487"/>
          </a:xfrm>
          <a:prstGeom prst="roundRect">
            <a:avLst>
              <a:gd name="adj" fmla="val 20191"/>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a:extLst>
              <a:ext uri="{FF2B5EF4-FFF2-40B4-BE49-F238E27FC236}">
                <a16:creationId xmlns:a16="http://schemas.microsoft.com/office/drawing/2014/main" id="{F576BE91-E7C7-B744-A5E4-172CF67B1B24}"/>
              </a:ext>
            </a:extLst>
          </p:cNvPr>
          <p:cNvSpPr/>
          <p:nvPr userDrawn="1"/>
        </p:nvSpPr>
        <p:spPr>
          <a:xfrm>
            <a:off x="495300" y="4702175"/>
            <a:ext cx="4457700" cy="352852"/>
          </a:xfrm>
          <a:prstGeom prst="round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r>
              <a:rPr lang="en-US" sz="800" dirty="0">
                <a:solidFill>
                  <a:srgbClr val="2D2D2D"/>
                </a:solidFill>
                <a:latin typeface="Calibri" panose="020F0502020204030204" pitchFamily="34" charset="0"/>
              </a:rPr>
              <a:t>The mark “CDC” is owned by the US Dept. of Health and Human Services and is used with permission.</a:t>
            </a:r>
          </a:p>
          <a:p>
            <a:r>
              <a:rPr lang="en-US" sz="800" dirty="0">
                <a:solidFill>
                  <a:srgbClr val="2D2D2D"/>
                </a:solidFill>
                <a:latin typeface="Calibri" panose="020F0502020204030204" pitchFamily="34" charset="0"/>
              </a:rPr>
              <a:t>Use of this logo is not an endorsement by HHS or CDC of any particular product, service, or enterprise.</a:t>
            </a:r>
          </a:p>
        </p:txBody>
      </p:sp>
    </p:spTree>
    <p:extLst>
      <p:ext uri="{BB962C8B-B14F-4D97-AF65-F5344CB8AC3E}">
        <p14:creationId xmlns:p14="http://schemas.microsoft.com/office/powerpoint/2010/main" val="329813044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LOSING">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b="18140"/>
          <a:stretch/>
        </p:blipFill>
        <p:spPr>
          <a:xfrm>
            <a:off x="1956" y="4251554"/>
            <a:ext cx="9144000" cy="883169"/>
          </a:xfrm>
          <a:prstGeom prst="rect">
            <a:avLst/>
          </a:prstGeom>
        </p:spPr>
      </p:pic>
      <p:sp>
        <p:nvSpPr>
          <p:cNvPr id="3" name="TextBox 2"/>
          <p:cNvSpPr txBox="1"/>
          <p:nvPr userDrawn="1"/>
        </p:nvSpPr>
        <p:spPr>
          <a:xfrm>
            <a:off x="127218" y="2746824"/>
            <a:ext cx="6639341" cy="1384995"/>
          </a:xfrm>
          <a:prstGeom prst="rect">
            <a:avLst/>
          </a:prstGeom>
          <a:noFill/>
        </p:spPr>
        <p:txBody>
          <a:bodyPr wrap="square" rtlCol="0">
            <a:spAutoFit/>
          </a:bodyPr>
          <a:lstStyle/>
          <a:p>
            <a:r>
              <a:rPr lang="en-US" sz="1200" dirty="0">
                <a:solidFill>
                  <a:srgbClr val="2D2D2D"/>
                </a:solidFill>
                <a:latin typeface="Calibri" panose="020F0502020204030204" pitchFamily="34" charset="0"/>
              </a:rPr>
              <a:t>For more information, contact CDC</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1-800-CDC-INFO (232-4636)</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TTY:  1-888-232-6348    www.cdc.gov</a:t>
            </a: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The findings and conclusions in this report are those of the authors and do not necessarily represent the official position of the Centers for Disease Control and Prevention.</a:t>
            </a:r>
          </a:p>
        </p:txBody>
      </p:sp>
      <p:pic>
        <p:nvPicPr>
          <p:cNvPr id="4" name="Picture 3" descr="Logos of the U.S. Department of Health and Human Services and the Centers for Disease Control and Prevention." title="Logo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246855"/>
            <a:ext cx="9144000" cy="887868"/>
          </a:xfrm>
          <a:prstGeom prst="rect">
            <a:avLst/>
          </a:prstGeom>
        </p:spPr>
      </p:pic>
      <p:grpSp>
        <p:nvGrpSpPr>
          <p:cNvPr id="2" name="Group 1"/>
          <p:cNvGrpSpPr/>
          <p:nvPr userDrawn="1"/>
        </p:nvGrpSpPr>
        <p:grpSpPr>
          <a:xfrm>
            <a:off x="0" y="4246855"/>
            <a:ext cx="9144000" cy="887868"/>
            <a:chOff x="0" y="-11827"/>
            <a:chExt cx="9144000" cy="170018"/>
          </a:xfrm>
        </p:grpSpPr>
        <p:sp>
          <p:nvSpPr>
            <p:cNvPr id="6" name="bk object 25"/>
            <p:cNvSpPr/>
            <p:nvPr userDrawn="1"/>
          </p:nvSpPr>
          <p:spPr>
            <a:xfrm>
              <a:off x="0" y="-11827"/>
              <a:ext cx="522365" cy="170018"/>
            </a:xfrm>
            <a:custGeom>
              <a:avLst/>
              <a:gdLst/>
              <a:ahLst/>
              <a:cxnLst/>
              <a:rect l="l" t="t" r="r" b="b"/>
              <a:pathLst>
                <a:path w="1047115" h="1413510">
                  <a:moveTo>
                    <a:pt x="1046875" y="0"/>
                  </a:moveTo>
                  <a:lnTo>
                    <a:pt x="0" y="0"/>
                  </a:lnTo>
                  <a:lnTo>
                    <a:pt x="0" y="1412925"/>
                  </a:lnTo>
                  <a:lnTo>
                    <a:pt x="869393" y="1412925"/>
                  </a:lnTo>
                  <a:lnTo>
                    <a:pt x="1046875" y="0"/>
                  </a:lnTo>
                  <a:close/>
                </a:path>
              </a:pathLst>
            </a:custGeom>
            <a:solidFill>
              <a:srgbClr val="103064"/>
            </a:solidFill>
          </p:spPr>
          <p:txBody>
            <a:bodyPr wrap="square" lIns="0" tIns="0" rIns="0" bIns="0" rtlCol="0"/>
            <a:lstStyle/>
            <a:p>
              <a:endParaRPr/>
            </a:p>
          </p:txBody>
        </p:sp>
        <p:sp>
          <p:nvSpPr>
            <p:cNvPr id="7" name="bk object 26"/>
            <p:cNvSpPr/>
            <p:nvPr userDrawn="1"/>
          </p:nvSpPr>
          <p:spPr>
            <a:xfrm>
              <a:off x="340051" y="-11827"/>
              <a:ext cx="863535" cy="170018"/>
            </a:xfrm>
            <a:custGeom>
              <a:avLst/>
              <a:gdLst/>
              <a:ahLst/>
              <a:cxnLst/>
              <a:rect l="l" t="t" r="r" b="b"/>
              <a:pathLst>
                <a:path w="1731010" h="1413510">
                  <a:moveTo>
                    <a:pt x="1730918" y="0"/>
                  </a:moveTo>
                  <a:lnTo>
                    <a:pt x="179633" y="0"/>
                  </a:lnTo>
                  <a:lnTo>
                    <a:pt x="0" y="1412925"/>
                  </a:lnTo>
                  <a:lnTo>
                    <a:pt x="1296345" y="1412925"/>
                  </a:lnTo>
                  <a:lnTo>
                    <a:pt x="1730918" y="0"/>
                  </a:lnTo>
                  <a:close/>
                </a:path>
              </a:pathLst>
            </a:custGeom>
            <a:solidFill>
              <a:srgbClr val="1D56B3"/>
            </a:solidFill>
          </p:spPr>
          <p:txBody>
            <a:bodyPr wrap="square" lIns="0" tIns="0" rIns="0" bIns="0" rtlCol="0"/>
            <a:lstStyle/>
            <a:p>
              <a:endParaRPr/>
            </a:p>
          </p:txBody>
        </p:sp>
        <p:sp>
          <p:nvSpPr>
            <p:cNvPr id="8" name="bk object 27"/>
            <p:cNvSpPr/>
            <p:nvPr userDrawn="1"/>
          </p:nvSpPr>
          <p:spPr>
            <a:xfrm>
              <a:off x="878274" y="-11827"/>
              <a:ext cx="1343452" cy="170018"/>
            </a:xfrm>
            <a:custGeom>
              <a:avLst/>
              <a:gdLst/>
              <a:ahLst/>
              <a:cxnLst/>
              <a:rect l="l" t="t" r="r" b="b"/>
              <a:pathLst>
                <a:path w="2693035" h="1413510">
                  <a:moveTo>
                    <a:pt x="2692774" y="0"/>
                  </a:moveTo>
                  <a:lnTo>
                    <a:pt x="435654" y="0"/>
                  </a:lnTo>
                  <a:lnTo>
                    <a:pt x="0" y="1412925"/>
                  </a:lnTo>
                  <a:lnTo>
                    <a:pt x="1878492" y="1412925"/>
                  </a:lnTo>
                  <a:lnTo>
                    <a:pt x="2692774" y="0"/>
                  </a:lnTo>
                  <a:close/>
                </a:path>
              </a:pathLst>
            </a:custGeom>
            <a:solidFill>
              <a:srgbClr val="103064"/>
            </a:solidFill>
          </p:spPr>
          <p:txBody>
            <a:bodyPr wrap="square" lIns="0" tIns="0" rIns="0" bIns="0" rtlCol="0"/>
            <a:lstStyle/>
            <a:p>
              <a:endParaRPr/>
            </a:p>
          </p:txBody>
        </p:sp>
        <p:sp>
          <p:nvSpPr>
            <p:cNvPr id="9" name="bk object 28"/>
            <p:cNvSpPr/>
            <p:nvPr userDrawn="1"/>
          </p:nvSpPr>
          <p:spPr>
            <a:xfrm>
              <a:off x="1654598" y="-11827"/>
              <a:ext cx="1362458" cy="170018"/>
            </a:xfrm>
            <a:custGeom>
              <a:avLst/>
              <a:gdLst/>
              <a:ahLst/>
              <a:cxnLst/>
              <a:rect l="l" t="t" r="r" b="b"/>
              <a:pathLst>
                <a:path w="2731134" h="1413510">
                  <a:moveTo>
                    <a:pt x="2730969" y="0"/>
                  </a:moveTo>
                  <a:lnTo>
                    <a:pt x="816445" y="0"/>
                  </a:lnTo>
                  <a:lnTo>
                    <a:pt x="0" y="1412925"/>
                  </a:lnTo>
                  <a:lnTo>
                    <a:pt x="1593978" y="1412925"/>
                  </a:lnTo>
                  <a:lnTo>
                    <a:pt x="2730969" y="0"/>
                  </a:lnTo>
                  <a:close/>
                </a:path>
              </a:pathLst>
            </a:custGeom>
            <a:solidFill>
              <a:srgbClr val="1E59B8"/>
            </a:solidFill>
          </p:spPr>
          <p:txBody>
            <a:bodyPr wrap="square" lIns="0" tIns="0" rIns="0" bIns="0" rtlCol="0"/>
            <a:lstStyle/>
            <a:p>
              <a:endParaRPr/>
            </a:p>
          </p:txBody>
        </p:sp>
        <p:sp>
          <p:nvSpPr>
            <p:cNvPr id="10" name="bk object 29"/>
            <p:cNvSpPr/>
            <p:nvPr userDrawn="1"/>
          </p:nvSpPr>
          <p:spPr>
            <a:xfrm>
              <a:off x="2304805" y="-11827"/>
              <a:ext cx="937659" cy="170018"/>
            </a:xfrm>
            <a:custGeom>
              <a:avLst/>
              <a:gdLst/>
              <a:ahLst/>
              <a:cxnLst/>
              <a:rect l="l" t="t" r="r" b="b"/>
              <a:pathLst>
                <a:path w="1879600" h="1413510">
                  <a:moveTo>
                    <a:pt x="1879368" y="0"/>
                  </a:moveTo>
                  <a:lnTo>
                    <a:pt x="1140221" y="0"/>
                  </a:lnTo>
                  <a:lnTo>
                    <a:pt x="0" y="1412925"/>
                  </a:lnTo>
                  <a:lnTo>
                    <a:pt x="621900" y="1412925"/>
                  </a:lnTo>
                  <a:lnTo>
                    <a:pt x="1879368" y="0"/>
                  </a:lnTo>
                  <a:close/>
                </a:path>
              </a:pathLst>
            </a:custGeom>
            <a:solidFill>
              <a:srgbClr val="17468F"/>
            </a:solidFill>
          </p:spPr>
          <p:txBody>
            <a:bodyPr wrap="square" lIns="0" tIns="0" rIns="0" bIns="0" rtlCol="0"/>
            <a:lstStyle/>
            <a:p>
              <a:endParaRPr/>
            </a:p>
          </p:txBody>
        </p:sp>
        <p:sp>
          <p:nvSpPr>
            <p:cNvPr id="11" name="bk object 30"/>
            <p:cNvSpPr/>
            <p:nvPr userDrawn="1"/>
          </p:nvSpPr>
          <p:spPr>
            <a:xfrm>
              <a:off x="2554809" y="-11827"/>
              <a:ext cx="2483849" cy="170018"/>
            </a:xfrm>
            <a:custGeom>
              <a:avLst/>
              <a:gdLst/>
              <a:ahLst/>
              <a:cxnLst/>
              <a:rect l="l" t="t" r="r" b="b"/>
              <a:pathLst>
                <a:path w="4979034" h="1413510">
                  <a:moveTo>
                    <a:pt x="4978576" y="0"/>
                  </a:moveTo>
                  <a:lnTo>
                    <a:pt x="1262846" y="0"/>
                  </a:lnTo>
                  <a:lnTo>
                    <a:pt x="0" y="1412925"/>
                  </a:lnTo>
                  <a:lnTo>
                    <a:pt x="3093828" y="1412925"/>
                  </a:lnTo>
                  <a:lnTo>
                    <a:pt x="4978576" y="0"/>
                  </a:lnTo>
                  <a:close/>
                </a:path>
              </a:pathLst>
            </a:custGeom>
            <a:solidFill>
              <a:srgbClr val="1E59B8"/>
            </a:solidFill>
          </p:spPr>
          <p:txBody>
            <a:bodyPr wrap="square" lIns="0" tIns="0" rIns="0" bIns="0" rtlCol="0"/>
            <a:lstStyle/>
            <a:p>
              <a:endParaRPr/>
            </a:p>
          </p:txBody>
        </p:sp>
        <p:sp>
          <p:nvSpPr>
            <p:cNvPr id="12" name="bk object 31"/>
            <p:cNvSpPr/>
            <p:nvPr userDrawn="1"/>
          </p:nvSpPr>
          <p:spPr>
            <a:xfrm>
              <a:off x="3835845" y="-11827"/>
              <a:ext cx="1915234" cy="170018"/>
            </a:xfrm>
            <a:custGeom>
              <a:avLst/>
              <a:gdLst/>
              <a:ahLst/>
              <a:cxnLst/>
              <a:rect l="l" t="t" r="r" b="b"/>
              <a:pathLst>
                <a:path w="3839209" h="1413510">
                  <a:moveTo>
                    <a:pt x="3838727" y="0"/>
                  </a:moveTo>
                  <a:lnTo>
                    <a:pt x="1891189" y="0"/>
                  </a:lnTo>
                  <a:lnTo>
                    <a:pt x="0" y="1412925"/>
                  </a:lnTo>
                  <a:lnTo>
                    <a:pt x="1625414" y="1412925"/>
                  </a:lnTo>
                  <a:lnTo>
                    <a:pt x="3838727" y="0"/>
                  </a:lnTo>
                  <a:close/>
                </a:path>
              </a:pathLst>
            </a:custGeom>
            <a:solidFill>
              <a:srgbClr val="536DB3"/>
            </a:solidFill>
          </p:spPr>
          <p:txBody>
            <a:bodyPr wrap="square" lIns="0" tIns="0" rIns="0" bIns="0" rtlCol="0"/>
            <a:lstStyle/>
            <a:p>
              <a:endParaRPr/>
            </a:p>
          </p:txBody>
        </p:sp>
        <p:sp>
          <p:nvSpPr>
            <p:cNvPr id="13" name="bk object 32"/>
            <p:cNvSpPr/>
            <p:nvPr userDrawn="1"/>
          </p:nvSpPr>
          <p:spPr>
            <a:xfrm>
              <a:off x="4458868" y="-11827"/>
              <a:ext cx="4685132" cy="170018"/>
            </a:xfrm>
            <a:custGeom>
              <a:avLst/>
              <a:gdLst/>
              <a:ahLst/>
              <a:cxnLst/>
              <a:rect l="l" t="t" r="r" b="b"/>
              <a:pathLst>
                <a:path w="9391650" h="141351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p:spPr>
          <p:txBody>
            <a:bodyPr wrap="square" lIns="0" tIns="0" rIns="0" bIns="0" rtlCol="0"/>
            <a:lstStyle/>
            <a:p>
              <a:endParaRPr/>
            </a:p>
          </p:txBody>
        </p:sp>
      </p:grpSp>
      <p:pic>
        <p:nvPicPr>
          <p:cNvPr id="17" name="Picture 16">
            <a:extLst>
              <a:ext uri="{FF2B5EF4-FFF2-40B4-BE49-F238E27FC236}">
                <a16:creationId xmlns:a16="http://schemas.microsoft.com/office/drawing/2014/main" id="{52A43ECC-BBFF-4967-9F45-5667FFC0EE1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2543820"/>
          </a:xfrm>
          <a:prstGeom prst="rect">
            <a:avLst/>
          </a:prstGeom>
        </p:spPr>
      </p:pic>
      <p:pic>
        <p:nvPicPr>
          <p:cNvPr id="18" name="Picture 17" descr="A picture containing food&#10;&#10;Description automatically generated">
            <a:extLst>
              <a:ext uri="{FF2B5EF4-FFF2-40B4-BE49-F238E27FC236}">
                <a16:creationId xmlns:a16="http://schemas.microsoft.com/office/drawing/2014/main" id="{493C4ED9-963D-D147-A3FD-3278A9DD1CE6}"/>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r="3763" b="19294"/>
          <a:stretch/>
        </p:blipFill>
        <p:spPr>
          <a:xfrm>
            <a:off x="6066692" y="4354414"/>
            <a:ext cx="842588" cy="510860"/>
          </a:xfrm>
          <a:prstGeom prst="rect">
            <a:avLst/>
          </a:prstGeom>
        </p:spPr>
      </p:pic>
      <p:pic>
        <p:nvPicPr>
          <p:cNvPr id="19" name="Picture 18">
            <a:extLst>
              <a:ext uri="{FF2B5EF4-FFF2-40B4-BE49-F238E27FC236}">
                <a16:creationId xmlns:a16="http://schemas.microsoft.com/office/drawing/2014/main" id="{64594EB8-7FFB-3243-8C7F-34C159AE9741}"/>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68631" y="4866336"/>
            <a:ext cx="875574" cy="121925"/>
          </a:xfrm>
          <a:prstGeom prst="rect">
            <a:avLst/>
          </a:prstGeom>
        </p:spPr>
      </p:pic>
      <p:sp>
        <p:nvSpPr>
          <p:cNvPr id="20" name="Rounded Rectangle 19">
            <a:extLst>
              <a:ext uri="{FF2B5EF4-FFF2-40B4-BE49-F238E27FC236}">
                <a16:creationId xmlns:a16="http://schemas.microsoft.com/office/drawing/2014/main" id="{50FE3102-5C2D-0B44-8A62-7187214DB790}"/>
              </a:ext>
            </a:extLst>
          </p:cNvPr>
          <p:cNvSpPr/>
          <p:nvPr userDrawn="1"/>
        </p:nvSpPr>
        <p:spPr>
          <a:xfrm>
            <a:off x="7404921" y="4409128"/>
            <a:ext cx="1591642" cy="563319"/>
          </a:xfrm>
          <a:prstGeom prst="roundRect">
            <a:avLst>
              <a:gd name="adj" fmla="val 20191"/>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76537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B0A619-F6AA-4053-9D4A-55C4BC7B0046}"/>
              </a:ext>
            </a:extLst>
          </p:cNvPr>
          <p:cNvSpPr/>
          <p:nvPr userDrawn="1"/>
        </p:nvSpPr>
        <p:spPr>
          <a:xfrm>
            <a:off x="0" y="0"/>
            <a:ext cx="9144000" cy="5143500"/>
          </a:xfrm>
          <a:prstGeom prst="rect">
            <a:avLst/>
          </a:prstGeom>
          <a:gradFill flip="none" rotWithShape="1">
            <a:gsLst>
              <a:gs pos="0">
                <a:srgbClr val="55BF8B"/>
              </a:gs>
              <a:gs pos="96000">
                <a:srgbClr val="145E7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userDrawn="1">
            <p:ph type="title"/>
          </p:nvPr>
        </p:nvSpPr>
        <p:spPr>
          <a:xfrm>
            <a:off x="685801" y="9097"/>
            <a:ext cx="8458200" cy="866834"/>
          </a:xfrm>
          <a:prstGeom prst="rect">
            <a:avLst/>
          </a:prstGeom>
        </p:spPr>
        <p:txBody>
          <a:bodyPr anchor="ctr"/>
          <a:lstStyle>
            <a:lvl1pPr algn="l">
              <a:lnSpc>
                <a:spcPts val="3000"/>
              </a:lnSpc>
              <a:defRPr sz="2800" b="1" baseline="0">
                <a:solidFill>
                  <a:schemeClr val="tx2"/>
                </a:solidFill>
                <a:effectLst/>
                <a:latin typeface="Calibri" pitchFamily="34" charset="0"/>
              </a:defRPr>
            </a:lvl1pPr>
          </a:lstStyle>
          <a:p>
            <a:endParaRPr lang="en-US" dirty="0"/>
          </a:p>
        </p:txBody>
      </p:sp>
      <p:sp>
        <p:nvSpPr>
          <p:cNvPr id="5" name="Subtitle 2"/>
          <p:cNvSpPr>
            <a:spLocks noGrp="1"/>
          </p:cNvSpPr>
          <p:nvPr userDrawn="1">
            <p:ph type="subTitle" idx="1"/>
          </p:nvPr>
        </p:nvSpPr>
        <p:spPr>
          <a:xfrm>
            <a:off x="685801" y="1061976"/>
            <a:ext cx="7453858" cy="342900"/>
          </a:xfrm>
          <a:prstGeom prst="rect">
            <a:avLst/>
          </a:prstGeom>
        </p:spPr>
        <p:txBody>
          <a:bodyPr/>
          <a:lstStyle>
            <a:lvl1pPr marL="0" indent="0" algn="l">
              <a:buNone/>
              <a:defRPr sz="2000" b="1" baseline="0">
                <a:solidFill>
                  <a:schemeClr val="tx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9" name="Text Placeholder 8"/>
          <p:cNvSpPr>
            <a:spLocks noGrp="1"/>
          </p:cNvSpPr>
          <p:nvPr userDrawn="1">
            <p:ph type="body" sz="quarter" idx="10"/>
          </p:nvPr>
        </p:nvSpPr>
        <p:spPr>
          <a:xfrm>
            <a:off x="685801" y="1890634"/>
            <a:ext cx="7393898" cy="779488"/>
          </a:xfrm>
          <a:prstGeom prst="rect">
            <a:avLst/>
          </a:prstGeom>
        </p:spPr>
        <p:txBody>
          <a:bodyPr/>
          <a:lstStyle>
            <a:lvl1pPr marL="0" indent="0" algn="l">
              <a:lnSpc>
                <a:spcPts val="2000"/>
              </a:lnSpc>
              <a:buNone/>
              <a:defRPr sz="18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grpSp>
        <p:nvGrpSpPr>
          <p:cNvPr id="21" name="Group 20">
            <a:extLst>
              <a:ext uri="{FF2B5EF4-FFF2-40B4-BE49-F238E27FC236}">
                <a16:creationId xmlns:a16="http://schemas.microsoft.com/office/drawing/2014/main" id="{CC3D0F8F-59A2-423C-A3F9-4CCC5E04EB88}"/>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D32F05D3-C03C-45E4-9FA9-D106B2E80059}"/>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486CBDE1-9FE4-4D39-8D29-C02C77614B0D}"/>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21103103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TA SLIDE">
    <p:bg>
      <p:bgPr>
        <a:solidFill>
          <a:schemeClr val="bg2"/>
        </a:solidFill>
        <a:effectLst/>
      </p:bgPr>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9" name="Rectangle 8"/>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0" name="Rectangle 9"/>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1" name="Rectangle 10"/>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2" name="Rectangle 20"/>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3" name="Rectangle 12"/>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sp>
        <p:nvSpPr>
          <p:cNvPr id="2" name="Title 1"/>
          <p:cNvSpPr>
            <a:spLocks noGrp="1"/>
          </p:cNvSpPr>
          <p:nvPr userDrawn="1">
            <p:ph type="title" hasCustomPrompt="1"/>
          </p:nvPr>
        </p:nvSpPr>
        <p:spPr>
          <a:xfrm>
            <a:off x="457200" y="205979"/>
            <a:ext cx="8229600" cy="689591"/>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r>
              <a:rPr lang="en-US" dirty="0"/>
              <a:t>Heading</a:t>
            </a:r>
          </a:p>
        </p:txBody>
      </p:sp>
      <p:sp>
        <p:nvSpPr>
          <p:cNvPr id="5" name="Text Placeholder 7"/>
          <p:cNvSpPr>
            <a:spLocks noGrp="1"/>
          </p:cNvSpPr>
          <p:nvPr userDrawn="1">
            <p:ph type="body" sz="quarter" idx="10"/>
          </p:nvPr>
        </p:nvSpPr>
        <p:spPr>
          <a:xfrm>
            <a:off x="457200" y="1158875"/>
            <a:ext cx="8229600" cy="3341688"/>
          </a:xfrm>
        </p:spPr>
        <p:txBody>
          <a:bodyPr/>
          <a:lstStyle>
            <a:lvl1pPr marL="230188" indent="-230188">
              <a:buClr>
                <a:srgbClr val="005DAA"/>
              </a:buClr>
              <a:buFont typeface="Wingdings" panose="05000000000000000000" pitchFamily="2" charset="2"/>
              <a:buChar char="§"/>
              <a:defRPr sz="2000">
                <a:solidFill>
                  <a:srgbClr val="2D2D2D"/>
                </a:solidFill>
              </a:defRPr>
            </a:lvl1pPr>
            <a:lvl2pPr>
              <a:buClr>
                <a:srgbClr val="532E63"/>
              </a:buClr>
              <a:defRPr sz="2000">
                <a:solidFill>
                  <a:srgbClr val="2D2D2D"/>
                </a:solidFill>
              </a:defRPr>
            </a:lvl2pPr>
            <a:lvl3pPr>
              <a:buClr>
                <a:srgbClr val="9A3B26"/>
              </a:buClr>
              <a:defRPr sz="2000">
                <a:solidFill>
                  <a:srgbClr val="2D2D2D"/>
                </a:solidFill>
              </a:defRPr>
            </a:lvl3pPr>
            <a:lvl4pPr>
              <a:defRPr sz="2000">
                <a:solidFill>
                  <a:schemeClr val="accent4">
                    <a:lumMod val="75000"/>
                  </a:schemeClr>
                </a:solidFill>
              </a:defRPr>
            </a:lvl4pPr>
            <a:lvl5pPr>
              <a:defRPr sz="2000">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grpSp>
        <p:nvGrpSpPr>
          <p:cNvPr id="20" name="Group 19">
            <a:extLst>
              <a:ext uri="{FF2B5EF4-FFF2-40B4-BE49-F238E27FC236}">
                <a16:creationId xmlns:a16="http://schemas.microsoft.com/office/drawing/2014/main" id="{9256BCB5-3FA6-46A4-BD0C-A091D9F1922D}"/>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B5B91796-8B0E-4339-853E-86194B92F336}"/>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FB4E0A8E-0F30-4F8C-A535-BEEA20A4E70F}"/>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14" name="Rounded Rectangle 13">
            <a:extLst>
              <a:ext uri="{FF2B5EF4-FFF2-40B4-BE49-F238E27FC236}">
                <a16:creationId xmlns:a16="http://schemas.microsoft.com/office/drawing/2014/main" id="{683A66D2-6B4A-1041-82FC-E3EBAE012D5E}"/>
              </a:ext>
            </a:extLst>
          </p:cNvPr>
          <p:cNvSpPr/>
          <p:nvPr userDrawn="1"/>
        </p:nvSpPr>
        <p:spPr>
          <a:xfrm>
            <a:off x="914400" y="4424667"/>
            <a:ext cx="1404530" cy="497096"/>
          </a:xfrm>
          <a:prstGeom prst="roundRect">
            <a:avLst>
              <a:gd name="adj" fmla="val 2019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picture containing food&#10;&#10;Description automatically generated">
            <a:extLst>
              <a:ext uri="{FF2B5EF4-FFF2-40B4-BE49-F238E27FC236}">
                <a16:creationId xmlns:a16="http://schemas.microsoft.com/office/drawing/2014/main" id="{07CCF057-D8D6-4C4A-955F-638EE31FB82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spTree>
    <p:extLst>
      <p:ext uri="{BB962C8B-B14F-4D97-AF65-F5344CB8AC3E}">
        <p14:creationId xmlns:p14="http://schemas.microsoft.com/office/powerpoint/2010/main" val="18285274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ATA SLIDE">
    <p:bg>
      <p:bgPr>
        <a:solidFill>
          <a:schemeClr val="bg2"/>
        </a:solidFill>
        <a:effectLst/>
      </p:bgPr>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9" name="Rectangle 8"/>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0" name="Rectangle 9"/>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1" name="Rectangle 10"/>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2" name="Rectangle 20"/>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3" name="Rectangle 12"/>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sp>
        <p:nvSpPr>
          <p:cNvPr id="2" name="Title 1"/>
          <p:cNvSpPr>
            <a:spLocks noGrp="1"/>
          </p:cNvSpPr>
          <p:nvPr userDrawn="1">
            <p:ph type="title" hasCustomPrompt="1"/>
          </p:nvPr>
        </p:nvSpPr>
        <p:spPr>
          <a:xfrm>
            <a:off x="457200" y="205979"/>
            <a:ext cx="8229600" cy="689591"/>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r>
              <a:rPr lang="en-US" dirty="0"/>
              <a:t>Heading</a:t>
            </a:r>
          </a:p>
        </p:txBody>
      </p:sp>
      <p:sp>
        <p:nvSpPr>
          <p:cNvPr id="5" name="Text Placeholder 7"/>
          <p:cNvSpPr>
            <a:spLocks noGrp="1"/>
          </p:cNvSpPr>
          <p:nvPr userDrawn="1">
            <p:ph type="body" sz="quarter" idx="10"/>
          </p:nvPr>
        </p:nvSpPr>
        <p:spPr>
          <a:xfrm>
            <a:off x="457200" y="1158875"/>
            <a:ext cx="8229600" cy="3341688"/>
          </a:xfrm>
        </p:spPr>
        <p:txBody>
          <a:bodyPr/>
          <a:lstStyle>
            <a:lvl1pPr marL="230188" indent="-230188">
              <a:buClr>
                <a:srgbClr val="005DAA"/>
              </a:buClr>
              <a:buFont typeface="Wingdings" panose="05000000000000000000" pitchFamily="2" charset="2"/>
              <a:buChar char="§"/>
              <a:defRPr sz="2000">
                <a:solidFill>
                  <a:srgbClr val="2D2D2D"/>
                </a:solidFill>
              </a:defRPr>
            </a:lvl1pPr>
            <a:lvl2pPr>
              <a:buClr>
                <a:srgbClr val="532E63"/>
              </a:buClr>
              <a:defRPr sz="2000">
                <a:solidFill>
                  <a:srgbClr val="2D2D2D"/>
                </a:solidFill>
              </a:defRPr>
            </a:lvl2pPr>
            <a:lvl3pPr>
              <a:buClr>
                <a:srgbClr val="9A3B26"/>
              </a:buClr>
              <a:defRPr sz="2000">
                <a:solidFill>
                  <a:srgbClr val="2D2D2D"/>
                </a:solidFill>
              </a:defRPr>
            </a:lvl3pPr>
            <a:lvl4pPr>
              <a:defRPr sz="2000">
                <a:solidFill>
                  <a:schemeClr val="accent4">
                    <a:lumMod val="75000"/>
                  </a:schemeClr>
                </a:solidFill>
              </a:defRPr>
            </a:lvl4pPr>
            <a:lvl5pPr>
              <a:defRPr sz="2000">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grpSp>
        <p:nvGrpSpPr>
          <p:cNvPr id="20" name="Group 19">
            <a:extLst>
              <a:ext uri="{FF2B5EF4-FFF2-40B4-BE49-F238E27FC236}">
                <a16:creationId xmlns:a16="http://schemas.microsoft.com/office/drawing/2014/main" id="{9256BCB5-3FA6-46A4-BD0C-A091D9F1922D}"/>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B5B91796-8B0E-4339-853E-86194B92F336}"/>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FB4E0A8E-0F30-4F8C-A535-BEEA20A4E70F}"/>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19990040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TA SLIDE 2 colum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endParaRPr lang="en-US" dirty="0"/>
          </a:p>
        </p:txBody>
      </p:sp>
      <p:sp>
        <p:nvSpPr>
          <p:cNvPr id="3" name="Content Placeholder 2"/>
          <p:cNvSpPr>
            <a:spLocks noGrp="1"/>
          </p:cNvSpPr>
          <p:nvPr>
            <p:ph idx="1"/>
          </p:nvPr>
        </p:nvSpPr>
        <p:spPr>
          <a:xfrm>
            <a:off x="457200"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3" name="Content Placeholder 2"/>
          <p:cNvSpPr>
            <a:spLocks noGrp="1"/>
          </p:cNvSpPr>
          <p:nvPr userDrawn="1">
            <p:ph idx="10"/>
          </p:nvPr>
        </p:nvSpPr>
        <p:spPr>
          <a:xfrm>
            <a:off x="4807131"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5" name="Rectangle 14">
            <a:extLst>
              <a:ext uri="{FF2B5EF4-FFF2-40B4-BE49-F238E27FC236}">
                <a16:creationId xmlns:a16="http://schemas.microsoft.com/office/drawing/2014/main" id="{9416945D-7463-43F9-B460-2CF43DA20039}"/>
              </a:ext>
            </a:extLst>
          </p:cNvPr>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6" name="Rectangle 15">
            <a:extLst>
              <a:ext uri="{FF2B5EF4-FFF2-40B4-BE49-F238E27FC236}">
                <a16:creationId xmlns:a16="http://schemas.microsoft.com/office/drawing/2014/main" id="{18D9C951-7795-4013-A98F-41CA15626AB5}"/>
              </a:ext>
            </a:extLst>
          </p:cNvPr>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7" name="Rectangle 16">
            <a:extLst>
              <a:ext uri="{FF2B5EF4-FFF2-40B4-BE49-F238E27FC236}">
                <a16:creationId xmlns:a16="http://schemas.microsoft.com/office/drawing/2014/main" id="{0E138E91-A144-4218-9895-5E4D3582ADFB}"/>
              </a:ext>
            </a:extLst>
          </p:cNvPr>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8" name="Rectangle 17">
            <a:extLst>
              <a:ext uri="{FF2B5EF4-FFF2-40B4-BE49-F238E27FC236}">
                <a16:creationId xmlns:a16="http://schemas.microsoft.com/office/drawing/2014/main" id="{EEF4E6B6-BDAE-40A5-9E22-D7B6320CBA11}"/>
              </a:ext>
            </a:extLst>
          </p:cNvPr>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9" name="Rectangle 20">
            <a:extLst>
              <a:ext uri="{FF2B5EF4-FFF2-40B4-BE49-F238E27FC236}">
                <a16:creationId xmlns:a16="http://schemas.microsoft.com/office/drawing/2014/main" id="{E71CFAF4-5909-4817-B92D-CE4D29DFF703}"/>
              </a:ext>
            </a:extLst>
          </p:cNvPr>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20" name="Rectangle 19">
            <a:extLst>
              <a:ext uri="{FF2B5EF4-FFF2-40B4-BE49-F238E27FC236}">
                <a16:creationId xmlns:a16="http://schemas.microsoft.com/office/drawing/2014/main" id="{40E6DC0A-1388-4428-BA38-59223C425A40}"/>
              </a:ext>
            </a:extLst>
          </p:cNvPr>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grpSp>
        <p:nvGrpSpPr>
          <p:cNvPr id="23" name="Group 22">
            <a:extLst>
              <a:ext uri="{FF2B5EF4-FFF2-40B4-BE49-F238E27FC236}">
                <a16:creationId xmlns:a16="http://schemas.microsoft.com/office/drawing/2014/main" id="{AF318103-E3F0-462E-A0BE-161EC7EA9C7C}"/>
              </a:ext>
            </a:extLst>
          </p:cNvPr>
          <p:cNvGrpSpPr/>
          <p:nvPr userDrawn="1"/>
        </p:nvGrpSpPr>
        <p:grpSpPr>
          <a:xfrm>
            <a:off x="0" y="1"/>
            <a:ext cx="267157" cy="895570"/>
            <a:chOff x="2721769" y="2050256"/>
            <a:chExt cx="442912" cy="1469660"/>
          </a:xfrm>
        </p:grpSpPr>
        <p:sp>
          <p:nvSpPr>
            <p:cNvPr id="24" name="Rectangle 23">
              <a:extLst>
                <a:ext uri="{FF2B5EF4-FFF2-40B4-BE49-F238E27FC236}">
                  <a16:creationId xmlns:a16="http://schemas.microsoft.com/office/drawing/2014/main" id="{6C2A256B-3279-4135-9C44-56940C3F4D28}"/>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DD7CDBA5-E900-4510-9676-E670A0189CF4}"/>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22" name="Rounded Rectangle 21">
            <a:extLst>
              <a:ext uri="{FF2B5EF4-FFF2-40B4-BE49-F238E27FC236}">
                <a16:creationId xmlns:a16="http://schemas.microsoft.com/office/drawing/2014/main" id="{5F185C93-249B-F749-85D9-698B991EE469}"/>
              </a:ext>
            </a:extLst>
          </p:cNvPr>
          <p:cNvSpPr/>
          <p:nvPr userDrawn="1"/>
        </p:nvSpPr>
        <p:spPr>
          <a:xfrm>
            <a:off x="914400" y="4424667"/>
            <a:ext cx="1404530" cy="497096"/>
          </a:xfrm>
          <a:prstGeom prst="roundRect">
            <a:avLst>
              <a:gd name="adj" fmla="val 2019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food&#10;&#10;Description automatically generated">
            <a:extLst>
              <a:ext uri="{FF2B5EF4-FFF2-40B4-BE49-F238E27FC236}">
                <a16:creationId xmlns:a16="http://schemas.microsoft.com/office/drawing/2014/main" id="{54775CF3-8B6B-474B-B121-29D4385BB34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spTree>
    <p:extLst>
      <p:ext uri="{BB962C8B-B14F-4D97-AF65-F5344CB8AC3E}">
        <p14:creationId xmlns:p14="http://schemas.microsoft.com/office/powerpoint/2010/main" val="29265510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ATA SLIDE 2 colum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endParaRPr lang="en-US" dirty="0"/>
          </a:p>
        </p:txBody>
      </p:sp>
      <p:sp>
        <p:nvSpPr>
          <p:cNvPr id="3" name="Content Placeholder 2"/>
          <p:cNvSpPr>
            <a:spLocks noGrp="1"/>
          </p:cNvSpPr>
          <p:nvPr>
            <p:ph idx="1"/>
          </p:nvPr>
        </p:nvSpPr>
        <p:spPr>
          <a:xfrm>
            <a:off x="457200"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3" name="Content Placeholder 2"/>
          <p:cNvSpPr>
            <a:spLocks noGrp="1"/>
          </p:cNvSpPr>
          <p:nvPr userDrawn="1">
            <p:ph idx="10"/>
          </p:nvPr>
        </p:nvSpPr>
        <p:spPr>
          <a:xfrm>
            <a:off x="4807131"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5" name="Rectangle 14">
            <a:extLst>
              <a:ext uri="{FF2B5EF4-FFF2-40B4-BE49-F238E27FC236}">
                <a16:creationId xmlns:a16="http://schemas.microsoft.com/office/drawing/2014/main" id="{9416945D-7463-43F9-B460-2CF43DA20039}"/>
              </a:ext>
            </a:extLst>
          </p:cNvPr>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6" name="Rectangle 15">
            <a:extLst>
              <a:ext uri="{FF2B5EF4-FFF2-40B4-BE49-F238E27FC236}">
                <a16:creationId xmlns:a16="http://schemas.microsoft.com/office/drawing/2014/main" id="{18D9C951-7795-4013-A98F-41CA15626AB5}"/>
              </a:ext>
            </a:extLst>
          </p:cNvPr>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7" name="Rectangle 16">
            <a:extLst>
              <a:ext uri="{FF2B5EF4-FFF2-40B4-BE49-F238E27FC236}">
                <a16:creationId xmlns:a16="http://schemas.microsoft.com/office/drawing/2014/main" id="{0E138E91-A144-4218-9895-5E4D3582ADFB}"/>
              </a:ext>
            </a:extLst>
          </p:cNvPr>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8" name="Rectangle 17">
            <a:extLst>
              <a:ext uri="{FF2B5EF4-FFF2-40B4-BE49-F238E27FC236}">
                <a16:creationId xmlns:a16="http://schemas.microsoft.com/office/drawing/2014/main" id="{EEF4E6B6-BDAE-40A5-9E22-D7B6320CBA11}"/>
              </a:ext>
            </a:extLst>
          </p:cNvPr>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9" name="Rectangle 20">
            <a:extLst>
              <a:ext uri="{FF2B5EF4-FFF2-40B4-BE49-F238E27FC236}">
                <a16:creationId xmlns:a16="http://schemas.microsoft.com/office/drawing/2014/main" id="{E71CFAF4-5909-4817-B92D-CE4D29DFF703}"/>
              </a:ext>
            </a:extLst>
          </p:cNvPr>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20" name="Rectangle 19">
            <a:extLst>
              <a:ext uri="{FF2B5EF4-FFF2-40B4-BE49-F238E27FC236}">
                <a16:creationId xmlns:a16="http://schemas.microsoft.com/office/drawing/2014/main" id="{40E6DC0A-1388-4428-BA38-59223C425A40}"/>
              </a:ext>
            </a:extLst>
          </p:cNvPr>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grpSp>
        <p:nvGrpSpPr>
          <p:cNvPr id="23" name="Group 22">
            <a:extLst>
              <a:ext uri="{FF2B5EF4-FFF2-40B4-BE49-F238E27FC236}">
                <a16:creationId xmlns:a16="http://schemas.microsoft.com/office/drawing/2014/main" id="{AF318103-E3F0-462E-A0BE-161EC7EA9C7C}"/>
              </a:ext>
            </a:extLst>
          </p:cNvPr>
          <p:cNvGrpSpPr/>
          <p:nvPr userDrawn="1"/>
        </p:nvGrpSpPr>
        <p:grpSpPr>
          <a:xfrm>
            <a:off x="0" y="1"/>
            <a:ext cx="267157" cy="895570"/>
            <a:chOff x="2721769" y="2050256"/>
            <a:chExt cx="442912" cy="1469660"/>
          </a:xfrm>
        </p:grpSpPr>
        <p:sp>
          <p:nvSpPr>
            <p:cNvPr id="24" name="Rectangle 23">
              <a:extLst>
                <a:ext uri="{FF2B5EF4-FFF2-40B4-BE49-F238E27FC236}">
                  <a16:creationId xmlns:a16="http://schemas.microsoft.com/office/drawing/2014/main" id="{6C2A256B-3279-4135-9C44-56940C3F4D28}"/>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DD7CDBA5-E900-4510-9676-E670A0189CF4}"/>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1805838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lor_background">
    <p:bg>
      <p:bgPr>
        <a:solidFill>
          <a:srgbClr val="006A7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613" y="2441363"/>
            <a:ext cx="8294913" cy="871538"/>
          </a:xfrm>
          <a:prstGeom prst="rect">
            <a:avLst/>
          </a:prstGeom>
        </p:spPr>
        <p:txBody>
          <a:bodyPr anchor="b"/>
          <a:lstStyle>
            <a:lvl1pPr algn="l">
              <a:defRPr sz="3600" b="1" baseline="0">
                <a:solidFill>
                  <a:schemeClr val="bg2"/>
                </a:solidFill>
                <a:effectLst/>
                <a:latin typeface="Calibri" pitchFamily="34" charset="0"/>
              </a:defRPr>
            </a:lvl1pPr>
          </a:lstStyle>
          <a:p>
            <a:endParaRPr lang="en-US" dirty="0"/>
          </a:p>
        </p:txBody>
      </p:sp>
      <p:sp>
        <p:nvSpPr>
          <p:cNvPr id="5" name="Text Placeholder 2"/>
          <p:cNvSpPr>
            <a:spLocks noGrp="1"/>
          </p:cNvSpPr>
          <p:nvPr>
            <p:ph type="body" idx="1"/>
          </p:nvPr>
        </p:nvSpPr>
        <p:spPr>
          <a:xfrm>
            <a:off x="179613" y="3516736"/>
            <a:ext cx="7772400" cy="426244"/>
          </a:xfrm>
          <a:prstGeom prst="rect">
            <a:avLst/>
          </a:prstGeom>
        </p:spPr>
        <p:txBody>
          <a:bodyPr anchor="b"/>
          <a:lstStyle>
            <a:lvl1pPr marL="0" indent="0" algn="l">
              <a:lnSpc>
                <a:spcPts val="2200"/>
              </a:lnSpc>
              <a:buNone/>
              <a:defRPr sz="2000" baseline="0">
                <a:solidFill>
                  <a:schemeClr val="bg2"/>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6" name="Rounded Rectangle 5">
            <a:extLst>
              <a:ext uri="{FF2B5EF4-FFF2-40B4-BE49-F238E27FC236}">
                <a16:creationId xmlns:a16="http://schemas.microsoft.com/office/drawing/2014/main" id="{9EB226B8-695D-F945-86FC-71E28820D884}"/>
              </a:ext>
            </a:extLst>
          </p:cNvPr>
          <p:cNvSpPr/>
          <p:nvPr userDrawn="1"/>
        </p:nvSpPr>
        <p:spPr>
          <a:xfrm>
            <a:off x="1886913" y="4019550"/>
            <a:ext cx="2036355" cy="720713"/>
          </a:xfrm>
          <a:prstGeom prst="roundRect">
            <a:avLst>
              <a:gd name="adj" fmla="val 2019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food&#10;&#10;Description automatically generated">
            <a:extLst>
              <a:ext uri="{FF2B5EF4-FFF2-40B4-BE49-F238E27FC236}">
                <a16:creationId xmlns:a16="http://schemas.microsoft.com/office/drawing/2014/main" id="{25A46963-C757-2A47-A64F-46A3F6297A8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3390" b="19294"/>
          <a:stretch/>
        </p:blipFill>
        <p:spPr>
          <a:xfrm>
            <a:off x="440924" y="4030406"/>
            <a:ext cx="996875" cy="602071"/>
          </a:xfrm>
          <a:prstGeom prst="rect">
            <a:avLst/>
          </a:prstGeom>
        </p:spPr>
      </p:pic>
      <p:pic>
        <p:nvPicPr>
          <p:cNvPr id="8" name="Picture 7">
            <a:extLst>
              <a:ext uri="{FF2B5EF4-FFF2-40B4-BE49-F238E27FC236}">
                <a16:creationId xmlns:a16="http://schemas.microsoft.com/office/drawing/2014/main" id="{9F148636-FFFC-E145-83BA-8938E5EB7E24}"/>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0924" y="4646083"/>
            <a:ext cx="1032012" cy="143709"/>
          </a:xfrm>
          <a:prstGeom prst="rect">
            <a:avLst/>
          </a:prstGeom>
        </p:spPr>
      </p:pic>
    </p:spTree>
    <p:extLst>
      <p:ext uri="{BB962C8B-B14F-4D97-AF65-F5344CB8AC3E}">
        <p14:creationId xmlns:p14="http://schemas.microsoft.com/office/powerpoint/2010/main" val="29820960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or_background">
    <p:bg>
      <p:bgPr>
        <a:solidFill>
          <a:srgbClr val="006A7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1EDB832-85DB-47C2-990D-C76F1161C2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
        <p:nvSpPr>
          <p:cNvPr id="2" name="Title 1"/>
          <p:cNvSpPr>
            <a:spLocks noGrp="1"/>
          </p:cNvSpPr>
          <p:nvPr>
            <p:ph type="title"/>
          </p:nvPr>
        </p:nvSpPr>
        <p:spPr>
          <a:xfrm>
            <a:off x="179613" y="2441363"/>
            <a:ext cx="8294913" cy="871538"/>
          </a:xfrm>
          <a:prstGeom prst="rect">
            <a:avLst/>
          </a:prstGeom>
        </p:spPr>
        <p:txBody>
          <a:bodyPr anchor="b"/>
          <a:lstStyle>
            <a:lvl1pPr algn="l">
              <a:defRPr sz="3600" b="1" baseline="0">
                <a:solidFill>
                  <a:schemeClr val="bg2"/>
                </a:solidFill>
                <a:effectLst/>
                <a:latin typeface="Calibri" pitchFamily="34" charset="0"/>
              </a:defRPr>
            </a:lvl1pPr>
          </a:lstStyle>
          <a:p>
            <a:endParaRPr lang="en-US" dirty="0"/>
          </a:p>
        </p:txBody>
      </p:sp>
      <p:sp>
        <p:nvSpPr>
          <p:cNvPr id="5" name="Text Placeholder 2"/>
          <p:cNvSpPr>
            <a:spLocks noGrp="1"/>
          </p:cNvSpPr>
          <p:nvPr>
            <p:ph type="body" idx="1"/>
          </p:nvPr>
        </p:nvSpPr>
        <p:spPr>
          <a:xfrm>
            <a:off x="179613" y="3516736"/>
            <a:ext cx="7772400" cy="426244"/>
          </a:xfrm>
          <a:prstGeom prst="rect">
            <a:avLst/>
          </a:prstGeom>
        </p:spPr>
        <p:txBody>
          <a:bodyPr anchor="b"/>
          <a:lstStyle>
            <a:lvl1pPr marL="0" indent="0" algn="l">
              <a:lnSpc>
                <a:spcPts val="2200"/>
              </a:lnSpc>
              <a:buNone/>
              <a:defRPr sz="2000" baseline="0">
                <a:solidFill>
                  <a:schemeClr val="bg2"/>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7" name="Rounded Rectangle 6">
            <a:extLst>
              <a:ext uri="{FF2B5EF4-FFF2-40B4-BE49-F238E27FC236}">
                <a16:creationId xmlns:a16="http://schemas.microsoft.com/office/drawing/2014/main" id="{6DE9AB4F-42D6-F14A-BFE6-C3DA9C8B440D}"/>
              </a:ext>
            </a:extLst>
          </p:cNvPr>
          <p:cNvSpPr/>
          <p:nvPr userDrawn="1"/>
        </p:nvSpPr>
        <p:spPr>
          <a:xfrm>
            <a:off x="1886913" y="4019550"/>
            <a:ext cx="2036355" cy="720713"/>
          </a:xfrm>
          <a:prstGeom prst="roundRect">
            <a:avLst>
              <a:gd name="adj" fmla="val 20191"/>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ood&#10;&#10;Description automatically generated">
            <a:extLst>
              <a:ext uri="{FF2B5EF4-FFF2-40B4-BE49-F238E27FC236}">
                <a16:creationId xmlns:a16="http://schemas.microsoft.com/office/drawing/2014/main" id="{03EDBABF-8A5D-8C4B-935D-9FE7CCC1A0D5}"/>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r="3390" b="19294"/>
          <a:stretch/>
        </p:blipFill>
        <p:spPr>
          <a:xfrm>
            <a:off x="440924" y="4030406"/>
            <a:ext cx="996875" cy="602071"/>
          </a:xfrm>
          <a:prstGeom prst="rect">
            <a:avLst/>
          </a:prstGeom>
        </p:spPr>
      </p:pic>
      <p:pic>
        <p:nvPicPr>
          <p:cNvPr id="9" name="Picture 8">
            <a:extLst>
              <a:ext uri="{FF2B5EF4-FFF2-40B4-BE49-F238E27FC236}">
                <a16:creationId xmlns:a16="http://schemas.microsoft.com/office/drawing/2014/main" id="{8F8A4BF0-AB0F-AA4A-97D9-DF89C30C1C5C}"/>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0924" y="4646083"/>
            <a:ext cx="1032012" cy="143709"/>
          </a:xfrm>
          <a:prstGeom prst="rect">
            <a:avLst/>
          </a:prstGeom>
        </p:spPr>
      </p:pic>
    </p:spTree>
    <p:extLst>
      <p:ext uri="{BB962C8B-B14F-4D97-AF65-F5344CB8AC3E}">
        <p14:creationId xmlns:p14="http://schemas.microsoft.com/office/powerpoint/2010/main" val="527001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b="18140"/>
          <a:stretch/>
        </p:blipFill>
        <p:spPr>
          <a:xfrm>
            <a:off x="1956" y="4251554"/>
            <a:ext cx="9144000" cy="883169"/>
          </a:xfrm>
          <a:prstGeom prst="rect">
            <a:avLst/>
          </a:prstGeom>
        </p:spPr>
      </p:pic>
      <p:sp>
        <p:nvSpPr>
          <p:cNvPr id="3" name="TextBox 2"/>
          <p:cNvSpPr txBox="1"/>
          <p:nvPr userDrawn="1"/>
        </p:nvSpPr>
        <p:spPr>
          <a:xfrm>
            <a:off x="127218" y="2746824"/>
            <a:ext cx="6639341" cy="1384995"/>
          </a:xfrm>
          <a:prstGeom prst="rect">
            <a:avLst/>
          </a:prstGeom>
          <a:noFill/>
        </p:spPr>
        <p:txBody>
          <a:bodyPr wrap="square" rtlCol="0">
            <a:spAutoFit/>
          </a:bodyPr>
          <a:lstStyle/>
          <a:p>
            <a:r>
              <a:rPr lang="en-US" sz="1200" dirty="0">
                <a:solidFill>
                  <a:srgbClr val="2D2D2D"/>
                </a:solidFill>
                <a:latin typeface="Calibri" panose="020F0502020204030204" pitchFamily="34" charset="0"/>
              </a:rPr>
              <a:t>For more information, contact CDC</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1-800-CDC-INFO (232-4636)</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TTY:  1-888-232-6348    www.cdc.gov</a:t>
            </a: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The findings and conclusions in this report are those of the authors and do not necessarily represent the official position of the Centers for Disease Control and Prevention.</a:t>
            </a:r>
          </a:p>
        </p:txBody>
      </p:sp>
      <p:pic>
        <p:nvPicPr>
          <p:cNvPr id="4" name="Picture 3" descr="Logos of the U.S. Department of Health and Human Services and the Centers for Disease Control and Prevention." title="Logo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246855"/>
            <a:ext cx="9144000" cy="887868"/>
          </a:xfrm>
          <a:prstGeom prst="rect">
            <a:avLst/>
          </a:prstGeom>
        </p:spPr>
      </p:pic>
      <p:grpSp>
        <p:nvGrpSpPr>
          <p:cNvPr id="2" name="Group 1"/>
          <p:cNvGrpSpPr/>
          <p:nvPr userDrawn="1"/>
        </p:nvGrpSpPr>
        <p:grpSpPr>
          <a:xfrm>
            <a:off x="0" y="4246855"/>
            <a:ext cx="9144000" cy="887868"/>
            <a:chOff x="0" y="-11827"/>
            <a:chExt cx="9144000" cy="170018"/>
          </a:xfrm>
        </p:grpSpPr>
        <p:sp>
          <p:nvSpPr>
            <p:cNvPr id="6" name="bk object 25"/>
            <p:cNvSpPr/>
            <p:nvPr userDrawn="1"/>
          </p:nvSpPr>
          <p:spPr>
            <a:xfrm>
              <a:off x="0" y="-11827"/>
              <a:ext cx="522365" cy="170018"/>
            </a:xfrm>
            <a:custGeom>
              <a:avLst/>
              <a:gdLst/>
              <a:ahLst/>
              <a:cxnLst/>
              <a:rect l="l" t="t" r="r" b="b"/>
              <a:pathLst>
                <a:path w="1047115" h="1413510">
                  <a:moveTo>
                    <a:pt x="1046875" y="0"/>
                  </a:moveTo>
                  <a:lnTo>
                    <a:pt x="0" y="0"/>
                  </a:lnTo>
                  <a:lnTo>
                    <a:pt x="0" y="1412925"/>
                  </a:lnTo>
                  <a:lnTo>
                    <a:pt x="869393" y="1412925"/>
                  </a:lnTo>
                  <a:lnTo>
                    <a:pt x="1046875" y="0"/>
                  </a:lnTo>
                  <a:close/>
                </a:path>
              </a:pathLst>
            </a:custGeom>
            <a:solidFill>
              <a:srgbClr val="103064"/>
            </a:solidFill>
          </p:spPr>
          <p:txBody>
            <a:bodyPr wrap="square" lIns="0" tIns="0" rIns="0" bIns="0" rtlCol="0"/>
            <a:lstStyle/>
            <a:p>
              <a:endParaRPr/>
            </a:p>
          </p:txBody>
        </p:sp>
        <p:sp>
          <p:nvSpPr>
            <p:cNvPr id="7" name="bk object 26"/>
            <p:cNvSpPr/>
            <p:nvPr userDrawn="1"/>
          </p:nvSpPr>
          <p:spPr>
            <a:xfrm>
              <a:off x="340051" y="-11827"/>
              <a:ext cx="863535" cy="170018"/>
            </a:xfrm>
            <a:custGeom>
              <a:avLst/>
              <a:gdLst/>
              <a:ahLst/>
              <a:cxnLst/>
              <a:rect l="l" t="t" r="r" b="b"/>
              <a:pathLst>
                <a:path w="1731010" h="1413510">
                  <a:moveTo>
                    <a:pt x="1730918" y="0"/>
                  </a:moveTo>
                  <a:lnTo>
                    <a:pt x="179633" y="0"/>
                  </a:lnTo>
                  <a:lnTo>
                    <a:pt x="0" y="1412925"/>
                  </a:lnTo>
                  <a:lnTo>
                    <a:pt x="1296345" y="1412925"/>
                  </a:lnTo>
                  <a:lnTo>
                    <a:pt x="1730918" y="0"/>
                  </a:lnTo>
                  <a:close/>
                </a:path>
              </a:pathLst>
            </a:custGeom>
            <a:solidFill>
              <a:srgbClr val="1D56B3"/>
            </a:solidFill>
          </p:spPr>
          <p:txBody>
            <a:bodyPr wrap="square" lIns="0" tIns="0" rIns="0" bIns="0" rtlCol="0"/>
            <a:lstStyle/>
            <a:p>
              <a:endParaRPr/>
            </a:p>
          </p:txBody>
        </p:sp>
        <p:sp>
          <p:nvSpPr>
            <p:cNvPr id="8" name="bk object 27"/>
            <p:cNvSpPr/>
            <p:nvPr userDrawn="1"/>
          </p:nvSpPr>
          <p:spPr>
            <a:xfrm>
              <a:off x="878274" y="-11827"/>
              <a:ext cx="1343452" cy="170018"/>
            </a:xfrm>
            <a:custGeom>
              <a:avLst/>
              <a:gdLst/>
              <a:ahLst/>
              <a:cxnLst/>
              <a:rect l="l" t="t" r="r" b="b"/>
              <a:pathLst>
                <a:path w="2693035" h="1413510">
                  <a:moveTo>
                    <a:pt x="2692774" y="0"/>
                  </a:moveTo>
                  <a:lnTo>
                    <a:pt x="435654" y="0"/>
                  </a:lnTo>
                  <a:lnTo>
                    <a:pt x="0" y="1412925"/>
                  </a:lnTo>
                  <a:lnTo>
                    <a:pt x="1878492" y="1412925"/>
                  </a:lnTo>
                  <a:lnTo>
                    <a:pt x="2692774" y="0"/>
                  </a:lnTo>
                  <a:close/>
                </a:path>
              </a:pathLst>
            </a:custGeom>
            <a:solidFill>
              <a:srgbClr val="103064"/>
            </a:solidFill>
          </p:spPr>
          <p:txBody>
            <a:bodyPr wrap="square" lIns="0" tIns="0" rIns="0" bIns="0" rtlCol="0"/>
            <a:lstStyle/>
            <a:p>
              <a:endParaRPr/>
            </a:p>
          </p:txBody>
        </p:sp>
        <p:sp>
          <p:nvSpPr>
            <p:cNvPr id="9" name="bk object 28"/>
            <p:cNvSpPr/>
            <p:nvPr userDrawn="1"/>
          </p:nvSpPr>
          <p:spPr>
            <a:xfrm>
              <a:off x="1654598" y="-11827"/>
              <a:ext cx="1362458" cy="170018"/>
            </a:xfrm>
            <a:custGeom>
              <a:avLst/>
              <a:gdLst/>
              <a:ahLst/>
              <a:cxnLst/>
              <a:rect l="l" t="t" r="r" b="b"/>
              <a:pathLst>
                <a:path w="2731134" h="1413510">
                  <a:moveTo>
                    <a:pt x="2730969" y="0"/>
                  </a:moveTo>
                  <a:lnTo>
                    <a:pt x="816445" y="0"/>
                  </a:lnTo>
                  <a:lnTo>
                    <a:pt x="0" y="1412925"/>
                  </a:lnTo>
                  <a:lnTo>
                    <a:pt x="1593978" y="1412925"/>
                  </a:lnTo>
                  <a:lnTo>
                    <a:pt x="2730969" y="0"/>
                  </a:lnTo>
                  <a:close/>
                </a:path>
              </a:pathLst>
            </a:custGeom>
            <a:solidFill>
              <a:srgbClr val="1E59B8"/>
            </a:solidFill>
          </p:spPr>
          <p:txBody>
            <a:bodyPr wrap="square" lIns="0" tIns="0" rIns="0" bIns="0" rtlCol="0"/>
            <a:lstStyle/>
            <a:p>
              <a:endParaRPr/>
            </a:p>
          </p:txBody>
        </p:sp>
        <p:sp>
          <p:nvSpPr>
            <p:cNvPr id="10" name="bk object 29"/>
            <p:cNvSpPr/>
            <p:nvPr userDrawn="1"/>
          </p:nvSpPr>
          <p:spPr>
            <a:xfrm>
              <a:off x="2304805" y="-11827"/>
              <a:ext cx="937659" cy="170018"/>
            </a:xfrm>
            <a:custGeom>
              <a:avLst/>
              <a:gdLst/>
              <a:ahLst/>
              <a:cxnLst/>
              <a:rect l="l" t="t" r="r" b="b"/>
              <a:pathLst>
                <a:path w="1879600" h="1413510">
                  <a:moveTo>
                    <a:pt x="1879368" y="0"/>
                  </a:moveTo>
                  <a:lnTo>
                    <a:pt x="1140221" y="0"/>
                  </a:lnTo>
                  <a:lnTo>
                    <a:pt x="0" y="1412925"/>
                  </a:lnTo>
                  <a:lnTo>
                    <a:pt x="621900" y="1412925"/>
                  </a:lnTo>
                  <a:lnTo>
                    <a:pt x="1879368" y="0"/>
                  </a:lnTo>
                  <a:close/>
                </a:path>
              </a:pathLst>
            </a:custGeom>
            <a:solidFill>
              <a:srgbClr val="17468F"/>
            </a:solidFill>
          </p:spPr>
          <p:txBody>
            <a:bodyPr wrap="square" lIns="0" tIns="0" rIns="0" bIns="0" rtlCol="0"/>
            <a:lstStyle/>
            <a:p>
              <a:endParaRPr/>
            </a:p>
          </p:txBody>
        </p:sp>
        <p:sp>
          <p:nvSpPr>
            <p:cNvPr id="11" name="bk object 30"/>
            <p:cNvSpPr/>
            <p:nvPr userDrawn="1"/>
          </p:nvSpPr>
          <p:spPr>
            <a:xfrm>
              <a:off x="2554809" y="-11827"/>
              <a:ext cx="2483849" cy="170018"/>
            </a:xfrm>
            <a:custGeom>
              <a:avLst/>
              <a:gdLst/>
              <a:ahLst/>
              <a:cxnLst/>
              <a:rect l="l" t="t" r="r" b="b"/>
              <a:pathLst>
                <a:path w="4979034" h="1413510">
                  <a:moveTo>
                    <a:pt x="4978576" y="0"/>
                  </a:moveTo>
                  <a:lnTo>
                    <a:pt x="1262846" y="0"/>
                  </a:lnTo>
                  <a:lnTo>
                    <a:pt x="0" y="1412925"/>
                  </a:lnTo>
                  <a:lnTo>
                    <a:pt x="3093828" y="1412925"/>
                  </a:lnTo>
                  <a:lnTo>
                    <a:pt x="4978576" y="0"/>
                  </a:lnTo>
                  <a:close/>
                </a:path>
              </a:pathLst>
            </a:custGeom>
            <a:solidFill>
              <a:srgbClr val="1E59B8"/>
            </a:solidFill>
          </p:spPr>
          <p:txBody>
            <a:bodyPr wrap="square" lIns="0" tIns="0" rIns="0" bIns="0" rtlCol="0"/>
            <a:lstStyle/>
            <a:p>
              <a:endParaRPr/>
            </a:p>
          </p:txBody>
        </p:sp>
        <p:sp>
          <p:nvSpPr>
            <p:cNvPr id="12" name="bk object 31"/>
            <p:cNvSpPr/>
            <p:nvPr userDrawn="1"/>
          </p:nvSpPr>
          <p:spPr>
            <a:xfrm>
              <a:off x="3835845" y="-11827"/>
              <a:ext cx="1915234" cy="170018"/>
            </a:xfrm>
            <a:custGeom>
              <a:avLst/>
              <a:gdLst/>
              <a:ahLst/>
              <a:cxnLst/>
              <a:rect l="l" t="t" r="r" b="b"/>
              <a:pathLst>
                <a:path w="3839209" h="1413510">
                  <a:moveTo>
                    <a:pt x="3838727" y="0"/>
                  </a:moveTo>
                  <a:lnTo>
                    <a:pt x="1891189" y="0"/>
                  </a:lnTo>
                  <a:lnTo>
                    <a:pt x="0" y="1412925"/>
                  </a:lnTo>
                  <a:lnTo>
                    <a:pt x="1625414" y="1412925"/>
                  </a:lnTo>
                  <a:lnTo>
                    <a:pt x="3838727" y="0"/>
                  </a:lnTo>
                  <a:close/>
                </a:path>
              </a:pathLst>
            </a:custGeom>
            <a:solidFill>
              <a:srgbClr val="536DB3"/>
            </a:solidFill>
          </p:spPr>
          <p:txBody>
            <a:bodyPr wrap="square" lIns="0" tIns="0" rIns="0" bIns="0" rtlCol="0"/>
            <a:lstStyle/>
            <a:p>
              <a:endParaRPr/>
            </a:p>
          </p:txBody>
        </p:sp>
        <p:sp>
          <p:nvSpPr>
            <p:cNvPr id="13" name="bk object 32"/>
            <p:cNvSpPr/>
            <p:nvPr userDrawn="1"/>
          </p:nvSpPr>
          <p:spPr>
            <a:xfrm>
              <a:off x="4458868" y="-11827"/>
              <a:ext cx="4685132" cy="170018"/>
            </a:xfrm>
            <a:custGeom>
              <a:avLst/>
              <a:gdLst/>
              <a:ahLst/>
              <a:cxnLst/>
              <a:rect l="l" t="t" r="r" b="b"/>
              <a:pathLst>
                <a:path w="9391650" h="141351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p:spPr>
          <p:txBody>
            <a:bodyPr wrap="square" lIns="0" tIns="0" rIns="0" bIns="0" rtlCol="0"/>
            <a:lstStyle/>
            <a:p>
              <a:endParaRPr/>
            </a:p>
          </p:txBody>
        </p:sp>
      </p:grpSp>
      <p:pic>
        <p:nvPicPr>
          <p:cNvPr id="18" name="Picture 17">
            <a:extLst>
              <a:ext uri="{FF2B5EF4-FFF2-40B4-BE49-F238E27FC236}">
                <a16:creationId xmlns:a16="http://schemas.microsoft.com/office/drawing/2014/main" id="{708E3E0E-8007-4E08-9AE4-D29BCAE7C56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20615" r="19754"/>
          <a:stretch/>
        </p:blipFill>
        <p:spPr>
          <a:xfrm>
            <a:off x="5334256" y="175641"/>
            <a:ext cx="3684774" cy="3475844"/>
          </a:xfrm>
          <a:prstGeom prst="rect">
            <a:avLst/>
          </a:prstGeom>
        </p:spPr>
      </p:pic>
      <p:pic>
        <p:nvPicPr>
          <p:cNvPr id="17" name="Picture 16" descr="A picture containing food&#10;&#10;Description automatically generated">
            <a:extLst>
              <a:ext uri="{FF2B5EF4-FFF2-40B4-BE49-F238E27FC236}">
                <a16:creationId xmlns:a16="http://schemas.microsoft.com/office/drawing/2014/main" id="{66667D11-6CDC-2146-9AAC-0DB6864D9DE7}"/>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r="3763" b="19294"/>
          <a:stretch/>
        </p:blipFill>
        <p:spPr>
          <a:xfrm>
            <a:off x="6066692" y="4354414"/>
            <a:ext cx="842588" cy="510860"/>
          </a:xfrm>
          <a:prstGeom prst="rect">
            <a:avLst/>
          </a:prstGeom>
        </p:spPr>
      </p:pic>
      <p:pic>
        <p:nvPicPr>
          <p:cNvPr id="19" name="Picture 18">
            <a:extLst>
              <a:ext uri="{FF2B5EF4-FFF2-40B4-BE49-F238E27FC236}">
                <a16:creationId xmlns:a16="http://schemas.microsoft.com/office/drawing/2014/main" id="{134B9533-5E05-F944-9753-B41B3CC9442E}"/>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68631" y="4866336"/>
            <a:ext cx="875574" cy="121925"/>
          </a:xfrm>
          <a:prstGeom prst="rect">
            <a:avLst/>
          </a:prstGeom>
        </p:spPr>
      </p:pic>
      <p:sp>
        <p:nvSpPr>
          <p:cNvPr id="20" name="Rounded Rectangle 19">
            <a:extLst>
              <a:ext uri="{FF2B5EF4-FFF2-40B4-BE49-F238E27FC236}">
                <a16:creationId xmlns:a16="http://schemas.microsoft.com/office/drawing/2014/main" id="{30168D82-9D8A-6846-8F83-EB33380057EF}"/>
              </a:ext>
            </a:extLst>
          </p:cNvPr>
          <p:cNvSpPr/>
          <p:nvPr userDrawn="1"/>
        </p:nvSpPr>
        <p:spPr>
          <a:xfrm>
            <a:off x="7404921" y="4409128"/>
            <a:ext cx="1591642" cy="563319"/>
          </a:xfrm>
          <a:prstGeom prst="roundRect">
            <a:avLst>
              <a:gd name="adj" fmla="val 20191"/>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08429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969961348"/>
      </p:ext>
    </p:extLst>
  </p:cSld>
  <p:clrMap bg1="lt1" tx1="dk1" bg2="lt2" tx2="dk2" accent1="accent1" accent2="accent2" accent3="accent3" accent4="accent4" accent5="accent5" accent6="accent6" hlink="hlink" folHlink="folHlink"/>
  <p:sldLayoutIdLst>
    <p:sldLayoutId id="2147483810" r:id="rId1"/>
    <p:sldLayoutId id="2147483824" r:id="rId2"/>
    <p:sldLayoutId id="2147483811" r:id="rId3"/>
    <p:sldLayoutId id="2147483827" r:id="rId4"/>
    <p:sldLayoutId id="2147483815" r:id="rId5"/>
    <p:sldLayoutId id="2147483828" r:id="rId6"/>
    <p:sldLayoutId id="2147483823" r:id="rId7"/>
    <p:sldLayoutId id="2147483826" r:id="rId8"/>
    <p:sldLayoutId id="2147483822" r:id="rId9"/>
    <p:sldLayoutId id="2147483825" r:id="rId10"/>
  </p:sldLayoutIdLst>
  <p:transition>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panose="020B0503030403020204" pitchFamily="34" charset="0"/>
        </a:defRPr>
      </a:lvl2pPr>
      <a:lvl3pPr algn="ctr" rtl="0" eaLnBrk="0" fontAlgn="base" hangingPunct="0">
        <a:spcBef>
          <a:spcPct val="0"/>
        </a:spcBef>
        <a:spcAft>
          <a:spcPct val="0"/>
        </a:spcAft>
        <a:defRPr sz="4400">
          <a:solidFill>
            <a:schemeClr val="tx1"/>
          </a:solidFill>
          <a:latin typeface="Myriad Web Pro" panose="020B0503030403020204" pitchFamily="34" charset="0"/>
        </a:defRPr>
      </a:lvl3pPr>
      <a:lvl4pPr algn="ctr" rtl="0" eaLnBrk="0" fontAlgn="base" hangingPunct="0">
        <a:spcBef>
          <a:spcPct val="0"/>
        </a:spcBef>
        <a:spcAft>
          <a:spcPct val="0"/>
        </a:spcAft>
        <a:defRPr sz="4400">
          <a:solidFill>
            <a:schemeClr val="tx1"/>
          </a:solidFill>
          <a:latin typeface="Myriad Web Pro" panose="020B0503030403020204" pitchFamily="34" charset="0"/>
        </a:defRPr>
      </a:lvl4pPr>
      <a:lvl5pPr algn="ctr" rtl="0" eaLnBrk="0" fontAlgn="base" hangingPunct="0">
        <a:spcBef>
          <a:spcPct val="0"/>
        </a:spcBef>
        <a:spcAft>
          <a:spcPct val="0"/>
        </a:spcAft>
        <a:defRPr sz="4400">
          <a:solidFill>
            <a:schemeClr val="tx1"/>
          </a:solidFill>
          <a:latin typeface="Myriad Web Pro" panose="020B0503030403020204" pitchFamily="34" charset="0"/>
        </a:defRPr>
      </a:lvl5pPr>
      <a:lvl6pPr marL="457200" algn="ctr" rtl="0" fontAlgn="base">
        <a:spcBef>
          <a:spcPct val="0"/>
        </a:spcBef>
        <a:spcAft>
          <a:spcPct val="0"/>
        </a:spcAft>
        <a:defRPr sz="4400">
          <a:solidFill>
            <a:schemeClr val="tx1"/>
          </a:solidFill>
          <a:latin typeface="Myriad Web Pro" panose="020B0503030403020204" pitchFamily="34" charset="0"/>
        </a:defRPr>
      </a:lvl6pPr>
      <a:lvl7pPr marL="914400" algn="ctr" rtl="0" fontAlgn="base">
        <a:spcBef>
          <a:spcPct val="0"/>
        </a:spcBef>
        <a:spcAft>
          <a:spcPct val="0"/>
        </a:spcAft>
        <a:defRPr sz="4400">
          <a:solidFill>
            <a:schemeClr val="tx1"/>
          </a:solidFill>
          <a:latin typeface="Myriad Web Pro" panose="020B0503030403020204" pitchFamily="34" charset="0"/>
        </a:defRPr>
      </a:lvl7pPr>
      <a:lvl8pPr marL="1371600" algn="ctr" rtl="0" fontAlgn="base">
        <a:spcBef>
          <a:spcPct val="0"/>
        </a:spcBef>
        <a:spcAft>
          <a:spcPct val="0"/>
        </a:spcAft>
        <a:defRPr sz="4400">
          <a:solidFill>
            <a:schemeClr val="tx1"/>
          </a:solidFill>
          <a:latin typeface="Myriad Web Pro" panose="020B0503030403020204" pitchFamily="34" charset="0"/>
        </a:defRPr>
      </a:lvl8pPr>
      <a:lvl9pPr marL="1828800" algn="ctr" rtl="0" fontAlgn="base">
        <a:spcBef>
          <a:spcPct val="0"/>
        </a:spcBef>
        <a:spcAft>
          <a:spcPct val="0"/>
        </a:spcAft>
        <a:defRPr sz="4400">
          <a:solidFill>
            <a:schemeClr val="tx1"/>
          </a:solidFill>
          <a:latin typeface="Myriad Web Pro" panose="020B0503030403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2D2D2D"/>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2D2D2D"/>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tags" Target="../tags/tag69.xml"/><Relationship Id="rId7" Type="http://schemas.openxmlformats.org/officeDocument/2006/relationships/diagramLayout" Target="../diagrams/layout2.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diagramData" Target="../diagrams/data2.xml"/><Relationship Id="rId5" Type="http://schemas.openxmlformats.org/officeDocument/2006/relationships/notesSlide" Target="../notesSlides/notesSlide25.xml"/><Relationship Id="rId10" Type="http://schemas.microsoft.com/office/2007/relationships/diagramDrawing" Target="../diagrams/drawing2.xml"/><Relationship Id="rId4" Type="http://schemas.openxmlformats.org/officeDocument/2006/relationships/slideLayout" Target="../slideLayouts/slideLayout3.xml"/><Relationship Id="rId9" Type="http://schemas.openxmlformats.org/officeDocument/2006/relationships/diagramColors" Target="../diagrams/colors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8.sv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8.sv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notesSlide" Target="../notesSlides/notesSlide36.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notesSlide" Target="../notesSlides/notesSlide37.xml"/><Relationship Id="rId4"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hyperlink" Target="https://apps.who.int/iris/bitstream/handle/10665/311545/9789241515139-eng.pdf?sequence=1" TargetMode="External"/><Relationship Id="rId5" Type="http://schemas.openxmlformats.org/officeDocument/2006/relationships/hyperlink" Target="https://apps.who.int/iris/bitstream/handle/10665/329387/WHO-WHE-CPI-2019.4-fre.pdf?sequence=1&amp;isAllowed=y" TargetMode="External"/><Relationship Id="rId4"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hyperlink" Target="https://apps.who.int/iris/bitstream/handle/10665/258804/9789242565133-fre.pdf?sequence=1&amp;isAllowed=y" TargetMode="External"/><Relationship Id="rId5" Type="http://schemas.openxmlformats.org/officeDocument/2006/relationships/hyperlink" Target="https://apps.who.int/iris/bitstream/handle/10665/70810/WHO_HSE_GAR_ARO_2012.1_eng.pdf?sequence=1" TargetMode="External"/><Relationship Id="rId4"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notesSlide" Target="../notesSlides/notesSlide4.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tags" Target="../tags/tag28.xml"/><Relationship Id="rId7" Type="http://schemas.openxmlformats.org/officeDocument/2006/relationships/diagramLayout" Target="../diagrams/layout1.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diagramData" Target="../diagrams/data1.xml"/><Relationship Id="rId5" Type="http://schemas.openxmlformats.org/officeDocument/2006/relationships/notesSlide" Target="../notesSlides/notesSlide7.xml"/><Relationship Id="rId10" Type="http://schemas.microsoft.com/office/2007/relationships/diagramDrawing" Target="../diagrams/drawing1.xml"/><Relationship Id="rId4" Type="http://schemas.openxmlformats.org/officeDocument/2006/relationships/slideLayout" Target="../slideLayouts/slideLayout3.xml"/><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custDataLst>
              <p:tags r:id="rId1"/>
            </p:custDataLst>
          </p:nvPr>
        </p:nvSpPr>
        <p:spPr/>
        <p:txBody>
          <a:bodyPr/>
          <a:lstStyle/>
          <a:p>
            <a:r>
              <a:rPr lang="fr-FR"/>
              <a:t>Préparation du centre d’opérations d’urgence (EOC) : Considérations sur la COVID-19</a:t>
            </a:r>
          </a:p>
        </p:txBody>
      </p:sp>
      <p:pic>
        <p:nvPicPr>
          <p:cNvPr id="7172" name="Picture 6" descr="Logos of the United States Department of Health and Human Services and Centers for Disease Control and Prevention"/>
          <p:cNvPicPr>
            <a:picLocks noChangeAspect="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2400" y="4886325"/>
            <a:ext cx="190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7826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Évaluation des risques</a:t>
            </a:r>
          </a:p>
        </p:txBody>
      </p:sp>
      <p:sp>
        <p:nvSpPr>
          <p:cNvPr id="3" name="Content Placeholder 2"/>
          <p:cNvSpPr>
            <a:spLocks noGrp="1"/>
          </p:cNvSpPr>
          <p:nvPr>
            <p:ph type="body" sz="quarter" idx="10"/>
            <p:custDataLst>
              <p:tags r:id="rId2"/>
            </p:custDataLst>
          </p:nvPr>
        </p:nvSpPr>
        <p:spPr>
          <a:xfrm>
            <a:off x="457199" y="895570"/>
            <a:ext cx="8543499" cy="3597638"/>
          </a:xfrm>
        </p:spPr>
        <p:txBody>
          <a:bodyPr/>
          <a:lstStyle/>
          <a:p>
            <a:pPr>
              <a:buClr>
                <a:srgbClr val="006A71"/>
              </a:buClr>
            </a:pPr>
            <a:r>
              <a:rPr lang="fr-FR" dirty="0"/>
              <a:t>L’évaluation des risques est un processus essentiel qui couvre tous les aspects de la gestion des urgences, mais qui est particulièrement associé à la préparation.</a:t>
            </a:r>
          </a:p>
          <a:p>
            <a:pPr>
              <a:buClr>
                <a:srgbClr val="006A71"/>
              </a:buClr>
            </a:pPr>
            <a:r>
              <a:rPr lang="fr-FR" dirty="0"/>
              <a:t>Il s’agit d’un processus normalisé durant lequel les informations sont collectées et documentées en vue d’identifier un niveau de risque. </a:t>
            </a:r>
          </a:p>
          <a:p>
            <a:pPr>
              <a:buClr>
                <a:srgbClr val="006A71"/>
              </a:buClr>
            </a:pPr>
            <a:r>
              <a:rPr lang="fr-FR" dirty="0"/>
              <a:t>Elle comprend les activités suivantes :</a:t>
            </a:r>
          </a:p>
          <a:p>
            <a:pPr lvl="1">
              <a:buClr>
                <a:srgbClr val="006A71"/>
              </a:buClr>
            </a:pPr>
            <a:r>
              <a:rPr lang="fr-FR" sz="1900" dirty="0"/>
              <a:t>Identification des dangers</a:t>
            </a:r>
          </a:p>
          <a:p>
            <a:pPr lvl="1">
              <a:buClr>
                <a:srgbClr val="006A71"/>
              </a:buClr>
            </a:pPr>
            <a:r>
              <a:rPr lang="fr-FR" sz="1900" dirty="0"/>
              <a:t>Évaluation de la vulnérabilité ou de la menace</a:t>
            </a:r>
          </a:p>
          <a:p>
            <a:pPr lvl="1">
              <a:buClr>
                <a:srgbClr val="006A71"/>
              </a:buClr>
            </a:pPr>
            <a:r>
              <a:rPr lang="fr-FR" sz="1900" dirty="0"/>
              <a:t>Estimation du risque </a:t>
            </a:r>
          </a:p>
          <a:p>
            <a:pPr lvl="1">
              <a:buClr>
                <a:srgbClr val="006A71"/>
              </a:buClr>
            </a:pPr>
            <a:r>
              <a:rPr lang="fr-FR" sz="1900" dirty="0"/>
              <a:t>Surveillance et suivi des menaces potentielles et de leur évolution (COVID-19)</a:t>
            </a:r>
          </a:p>
        </p:txBody>
      </p:sp>
    </p:spTree>
    <p:extLst>
      <p:ext uri="{BB962C8B-B14F-4D97-AF65-F5344CB8AC3E}">
        <p14:creationId xmlns:p14="http://schemas.microsoft.com/office/powerpoint/2010/main" val="10606688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Activités d’intervention</a:t>
            </a:r>
          </a:p>
        </p:txBody>
      </p:sp>
      <p:sp>
        <p:nvSpPr>
          <p:cNvPr id="3" name="Content Placeholder 2"/>
          <p:cNvSpPr>
            <a:spLocks noGrp="1"/>
          </p:cNvSpPr>
          <p:nvPr>
            <p:ph type="body" sz="quarter" idx="10"/>
            <p:custDataLst>
              <p:tags r:id="rId2"/>
            </p:custDataLst>
          </p:nvPr>
        </p:nvSpPr>
        <p:spPr>
          <a:xfrm>
            <a:off x="457200" y="895570"/>
            <a:ext cx="8158294" cy="3554093"/>
          </a:xfrm>
        </p:spPr>
        <p:txBody>
          <a:bodyPr/>
          <a:lstStyle/>
          <a:p>
            <a:pPr>
              <a:buClr>
                <a:srgbClr val="006A71"/>
              </a:buClr>
            </a:pPr>
            <a:r>
              <a:rPr lang="fr-FR" dirty="0"/>
              <a:t>L’intervention fait référence à l’utilisation des ressources de préparation suite à une urgence de santé publique.</a:t>
            </a:r>
          </a:p>
          <a:p>
            <a:pPr>
              <a:buClr>
                <a:srgbClr val="006A71"/>
              </a:buClr>
            </a:pPr>
            <a:r>
              <a:rPr lang="fr-FR" dirty="0"/>
              <a:t>Dans le cadre de la pandémie de COVID-19, l’intervention comprend les activités suivantes : </a:t>
            </a:r>
          </a:p>
          <a:p>
            <a:pPr lvl="1">
              <a:buClr>
                <a:srgbClr val="006A71"/>
              </a:buClr>
            </a:pPr>
            <a:r>
              <a:rPr lang="fr-FR" dirty="0"/>
              <a:t>Mobilisation des ressources de traitement et de prévention </a:t>
            </a:r>
          </a:p>
          <a:p>
            <a:pPr lvl="1">
              <a:buClr>
                <a:srgbClr val="006A71"/>
              </a:buClr>
            </a:pPr>
            <a:r>
              <a:rPr lang="fr-FR" dirty="0"/>
              <a:t>Surveillance et suivi renforcés</a:t>
            </a:r>
          </a:p>
          <a:p>
            <a:pPr lvl="1">
              <a:buClr>
                <a:srgbClr val="006A71"/>
              </a:buClr>
            </a:pPr>
            <a:r>
              <a:rPr lang="fr-FR" dirty="0"/>
              <a:t>Recherche des contacts</a:t>
            </a:r>
          </a:p>
          <a:p>
            <a:pPr lvl="1">
              <a:buClr>
                <a:srgbClr val="006A71"/>
              </a:buClr>
            </a:pPr>
            <a:r>
              <a:rPr lang="fr-FR" dirty="0"/>
              <a:t>Intervention </a:t>
            </a:r>
          </a:p>
          <a:p>
            <a:pPr>
              <a:buClr>
                <a:srgbClr val="006A71"/>
              </a:buClr>
            </a:pPr>
            <a:r>
              <a:rPr lang="fr-FR" dirty="0"/>
              <a:t>Pour plus de détails sur les activités d’intervention relatives à la COVID-19, veuillez consulter le module « Comment fonctionne notre EOC »</a:t>
            </a:r>
          </a:p>
          <a:p>
            <a:pPr lvl="1">
              <a:buClr>
                <a:srgbClr val="006A71"/>
              </a:buClr>
            </a:pPr>
            <a:endParaRPr lang="en-US" dirty="0"/>
          </a:p>
        </p:txBody>
      </p:sp>
    </p:spTree>
    <p:extLst>
      <p:ext uri="{BB962C8B-B14F-4D97-AF65-F5344CB8AC3E}">
        <p14:creationId xmlns:p14="http://schemas.microsoft.com/office/powerpoint/2010/main" val="2537768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Activités de rétablissement</a:t>
            </a:r>
          </a:p>
        </p:txBody>
      </p:sp>
      <p:sp>
        <p:nvSpPr>
          <p:cNvPr id="3" name="Content Placeholder 2"/>
          <p:cNvSpPr>
            <a:spLocks noGrp="1"/>
          </p:cNvSpPr>
          <p:nvPr>
            <p:ph type="body" sz="quarter" idx="10"/>
            <p:custDataLst>
              <p:tags r:id="rId2"/>
            </p:custDataLst>
          </p:nvPr>
        </p:nvSpPr>
        <p:spPr>
          <a:xfrm>
            <a:off x="457199" y="895570"/>
            <a:ext cx="8323385" cy="3597638"/>
          </a:xfrm>
        </p:spPr>
        <p:txBody>
          <a:bodyPr/>
          <a:lstStyle/>
          <a:p>
            <a:pPr>
              <a:buClr>
                <a:srgbClr val="006A71"/>
              </a:buClr>
            </a:pPr>
            <a:r>
              <a:rPr lang="fr-FR" dirty="0"/>
              <a:t>Le rétablissement fait référence au moment où une urgence de santé publique est maîtrisée, où les activités d’intervention cessent progressivement et où les activités de santé publique de routine reprennent.</a:t>
            </a:r>
          </a:p>
          <a:p>
            <a:pPr>
              <a:buClr>
                <a:srgbClr val="006A71"/>
              </a:buClr>
            </a:pPr>
            <a:r>
              <a:rPr lang="fr-FR" dirty="0"/>
              <a:t>Elle comprend les activités suivantes : </a:t>
            </a:r>
          </a:p>
          <a:p>
            <a:pPr lvl="1">
              <a:buClr>
                <a:srgbClr val="006A71"/>
              </a:buClr>
            </a:pPr>
            <a:r>
              <a:rPr lang="fr-FR" sz="1900" dirty="0"/>
              <a:t>Rétablissement de la surveillance et du contrôle de routine (voir également le module sur la désactivation de l’EOC)</a:t>
            </a:r>
          </a:p>
          <a:p>
            <a:pPr lvl="1">
              <a:buClr>
                <a:srgbClr val="006A71"/>
              </a:buClr>
            </a:pPr>
            <a:r>
              <a:rPr lang="fr-FR" sz="1900" dirty="0"/>
              <a:t>Remise en état des infrastructures et des ressources affectées</a:t>
            </a:r>
          </a:p>
          <a:p>
            <a:pPr lvl="1">
              <a:buClr>
                <a:srgbClr val="006A71"/>
              </a:buClr>
            </a:pPr>
            <a:r>
              <a:rPr lang="fr-FR" sz="1900" dirty="0"/>
              <a:t>Réalisation d’une revue après action</a:t>
            </a:r>
          </a:p>
          <a:p>
            <a:pPr lvl="1">
              <a:buClr>
                <a:srgbClr val="006A71"/>
              </a:buClr>
            </a:pPr>
            <a:r>
              <a:rPr lang="fr-FR" sz="1900" dirty="0"/>
              <a:t>Élaboration et mise en œuvre d’un plan d’action visant à atténuer les risques futurs pour la santé publique et à améliorer les futures interventions</a:t>
            </a:r>
          </a:p>
          <a:p>
            <a:pPr lvl="1">
              <a:buClr>
                <a:srgbClr val="006A71"/>
              </a:buClr>
            </a:pPr>
            <a:endParaRPr lang="en-US" dirty="0"/>
          </a:p>
          <a:p>
            <a:pPr lvl="1">
              <a:buClr>
                <a:srgbClr val="006A71"/>
              </a:buClr>
            </a:pPr>
            <a:endParaRPr lang="en-US" dirty="0"/>
          </a:p>
          <a:p>
            <a:pPr lvl="1">
              <a:buClr>
                <a:srgbClr val="006A71"/>
              </a:buClr>
            </a:pPr>
            <a:endParaRPr lang="en-US" dirty="0"/>
          </a:p>
        </p:txBody>
      </p:sp>
    </p:spTree>
    <p:extLst>
      <p:ext uri="{BB962C8B-B14F-4D97-AF65-F5344CB8AC3E}">
        <p14:creationId xmlns:p14="http://schemas.microsoft.com/office/powerpoint/2010/main" val="2913482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1"/>
            </p:custDataLst>
          </p:nvPr>
        </p:nvSpPr>
        <p:spPr/>
        <p:txBody>
          <a:bodyPr/>
          <a:lstStyle/>
          <a:p>
            <a:r>
              <a:rPr lang="fr-FR"/>
              <a:t>Préparation : Formation et exercices</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4327069" y="506186"/>
            <a:ext cx="4484352" cy="4346372"/>
          </a:xfrm>
          <a:prstGeom prst="rect">
            <a:avLst/>
          </a:prstGeom>
        </p:spPr>
      </p:pic>
    </p:spTree>
    <p:extLst>
      <p:ext uri="{BB962C8B-B14F-4D97-AF65-F5344CB8AC3E}">
        <p14:creationId xmlns:p14="http://schemas.microsoft.com/office/powerpoint/2010/main" val="25065043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Formation - Compétences du personnel </a:t>
            </a:r>
          </a:p>
        </p:txBody>
      </p:sp>
      <p:sp>
        <p:nvSpPr>
          <p:cNvPr id="3" name="Content Placeholder 2"/>
          <p:cNvSpPr>
            <a:spLocks noGrp="1"/>
          </p:cNvSpPr>
          <p:nvPr>
            <p:ph type="body" sz="quarter" idx="10"/>
            <p:custDataLst>
              <p:tags r:id="rId2"/>
            </p:custDataLst>
          </p:nvPr>
        </p:nvSpPr>
        <p:spPr>
          <a:xfrm>
            <a:off x="457200" y="895570"/>
            <a:ext cx="8158294" cy="3597638"/>
          </a:xfrm>
        </p:spPr>
        <p:txBody>
          <a:bodyPr/>
          <a:lstStyle/>
          <a:p>
            <a:pPr>
              <a:buClr>
                <a:srgbClr val="006A71"/>
              </a:buClr>
            </a:pPr>
            <a:r>
              <a:rPr lang="fr-FR" sz="1930" dirty="0"/>
              <a:t>Les compétences du personnel doivent répondre aux objectifs de l’EOC et à ses fonctions.</a:t>
            </a:r>
          </a:p>
          <a:p>
            <a:pPr>
              <a:buClr>
                <a:srgbClr val="006A71"/>
              </a:buClr>
            </a:pPr>
            <a:r>
              <a:rPr lang="fr-FR" sz="1930" dirty="0"/>
              <a:t>Les compétences peuvent varier d’un EOC à l’autre, mais doivent généralement inclure les compétences de base suivantes :</a:t>
            </a:r>
          </a:p>
          <a:p>
            <a:pPr lvl="1">
              <a:buClr>
                <a:srgbClr val="006A71"/>
              </a:buClr>
            </a:pPr>
            <a:r>
              <a:rPr lang="fr-FR" sz="1930" dirty="0"/>
              <a:t>Leadership</a:t>
            </a:r>
          </a:p>
          <a:p>
            <a:pPr lvl="1">
              <a:buClr>
                <a:srgbClr val="006A71"/>
              </a:buClr>
            </a:pPr>
            <a:r>
              <a:rPr lang="fr-FR" sz="1930" dirty="0"/>
              <a:t>Cadres, fonctions et communications de la gestion des urgences</a:t>
            </a:r>
          </a:p>
          <a:p>
            <a:pPr lvl="1">
              <a:buClr>
                <a:srgbClr val="006A71"/>
              </a:buClr>
            </a:pPr>
            <a:r>
              <a:rPr lang="fr-FR" sz="1930" dirty="0"/>
              <a:t>Technologies de l’information</a:t>
            </a:r>
          </a:p>
          <a:p>
            <a:pPr lvl="1">
              <a:buClr>
                <a:srgbClr val="006A71"/>
              </a:buClr>
            </a:pPr>
            <a:r>
              <a:rPr lang="fr-FR" sz="1930" dirty="0"/>
              <a:t>Développement et facilitation de la formation</a:t>
            </a:r>
          </a:p>
          <a:p>
            <a:pPr>
              <a:buClr>
                <a:srgbClr val="006A71"/>
              </a:buClr>
            </a:pPr>
            <a:r>
              <a:rPr lang="fr-FR" sz="1930" dirty="0"/>
              <a:t>Il peut y avoir également des compétences spécifiques à une intervention, par exemple, la distanciation sociale et l’utilisation d’EPI pour freiner la pandémie de COVID-19.</a:t>
            </a:r>
          </a:p>
        </p:txBody>
      </p:sp>
      <p:sp>
        <p:nvSpPr>
          <p:cNvPr id="2" name="Rectangle 1"/>
          <p:cNvSpPr/>
          <p:nvPr>
            <p:custDataLst>
              <p:tags r:id="rId3"/>
            </p:custDataLst>
          </p:nvPr>
        </p:nvSpPr>
        <p:spPr>
          <a:xfrm>
            <a:off x="3336878" y="4286790"/>
            <a:ext cx="6117954" cy="738664"/>
          </a:xfrm>
          <a:prstGeom prst="rect">
            <a:avLst/>
          </a:prstGeom>
        </p:spPr>
        <p:txBody>
          <a:bodyPr wrap="square">
            <a:spAutoFit/>
          </a:bodyPr>
          <a:lstStyle/>
          <a:p>
            <a:pPr marL="0" indent="0">
              <a:buClr>
                <a:srgbClr val="006A71"/>
              </a:buClr>
              <a:buNone/>
            </a:pPr>
            <a:r>
              <a:rPr lang="fr-FR" sz="1400" dirty="0">
                <a:solidFill>
                  <a:srgbClr val="2D2C2C"/>
                </a:solidFill>
                <a:latin typeface="Calibri" panose="020F0502020204030204" pitchFamily="34" charset="0"/>
                <a:cs typeface="Calibri" panose="020F0502020204030204" pitchFamily="34" charset="0"/>
              </a:rPr>
              <a:t>Vous trouverez de plus amples informations sur les compétences du personnel dans le manuel de l’OMS intitulé </a:t>
            </a:r>
            <a:r>
              <a:rPr lang="fr-FR" sz="1400" i="1" dirty="0" err="1">
                <a:solidFill>
                  <a:srgbClr val="2D2C2C"/>
                </a:solidFill>
                <a:latin typeface="Calibri" panose="020F0502020204030204" pitchFamily="34" charset="0"/>
                <a:cs typeface="Calibri" panose="020F0502020204030204" pitchFamily="34" charset="0"/>
              </a:rPr>
              <a:t>Handbook</a:t>
            </a:r>
            <a:r>
              <a:rPr lang="fr-FR" sz="1400" i="1" dirty="0">
                <a:solidFill>
                  <a:srgbClr val="2D2C2C"/>
                </a:solidFill>
                <a:latin typeface="Calibri" panose="020F0502020204030204" pitchFamily="34" charset="0"/>
                <a:cs typeface="Calibri" panose="020F0502020204030204" pitchFamily="34" charset="0"/>
              </a:rPr>
              <a:t> for </a:t>
            </a:r>
            <a:r>
              <a:rPr lang="fr-FR" sz="1400" i="1" dirty="0" err="1">
                <a:solidFill>
                  <a:srgbClr val="2D2C2C"/>
                </a:solidFill>
                <a:latin typeface="Calibri" panose="020F0502020204030204" pitchFamily="34" charset="0"/>
                <a:cs typeface="Calibri" panose="020F0502020204030204" pitchFamily="34" charset="0"/>
              </a:rPr>
              <a:t>Developing</a:t>
            </a:r>
            <a:r>
              <a:rPr lang="fr-FR" sz="1400" i="1" dirty="0">
                <a:solidFill>
                  <a:srgbClr val="2D2C2C"/>
                </a:solidFill>
                <a:latin typeface="Calibri" panose="020F0502020204030204" pitchFamily="34" charset="0"/>
                <a:cs typeface="Calibri" panose="020F0502020204030204" pitchFamily="34" charset="0"/>
              </a:rPr>
              <a:t> a Public </a:t>
            </a:r>
            <a:r>
              <a:rPr lang="fr-FR" sz="1400" i="1" dirty="0" err="1">
                <a:solidFill>
                  <a:srgbClr val="2D2C2C"/>
                </a:solidFill>
                <a:latin typeface="Calibri" panose="020F0502020204030204" pitchFamily="34" charset="0"/>
                <a:cs typeface="Calibri" panose="020F0502020204030204" pitchFamily="34" charset="0"/>
              </a:rPr>
              <a:t>Health</a:t>
            </a:r>
            <a:r>
              <a:rPr lang="fr-FR" sz="1400" i="1" dirty="0">
                <a:solidFill>
                  <a:srgbClr val="2D2C2C"/>
                </a:solidFill>
                <a:latin typeface="Calibri" panose="020F0502020204030204" pitchFamily="34" charset="0"/>
                <a:cs typeface="Calibri" panose="020F0502020204030204" pitchFamily="34" charset="0"/>
              </a:rPr>
              <a:t> Emergency Operations Centre Part C</a:t>
            </a:r>
            <a:r>
              <a:rPr lang="fr-FR" sz="1400" dirty="0">
                <a:solidFill>
                  <a:srgbClr val="2D2C2C"/>
                </a:solidFill>
                <a:latin typeface="Calibri" panose="020F0502020204030204" pitchFamily="34" charset="0"/>
                <a:cs typeface="Calibri" panose="020F0502020204030204" pitchFamily="34" charset="0"/>
              </a:rPr>
              <a:t>:</a:t>
            </a:r>
            <a:r>
              <a:rPr lang="fr-FR" sz="1400" i="1" dirty="0">
                <a:solidFill>
                  <a:srgbClr val="2D2C2C"/>
                </a:solidFill>
                <a:latin typeface="Calibri" panose="020F0502020204030204" pitchFamily="34" charset="0"/>
                <a:cs typeface="Calibri" panose="020F0502020204030204" pitchFamily="34" charset="0"/>
              </a:rPr>
              <a:t> Training and </a:t>
            </a:r>
            <a:r>
              <a:rPr lang="fr-FR" sz="1400" i="1" dirty="0" err="1">
                <a:solidFill>
                  <a:srgbClr val="2D2C2C"/>
                </a:solidFill>
                <a:latin typeface="Calibri" panose="020F0502020204030204" pitchFamily="34" charset="0"/>
                <a:cs typeface="Calibri" panose="020F0502020204030204" pitchFamily="34" charset="0"/>
              </a:rPr>
              <a:t>Exercises</a:t>
            </a:r>
            <a:r>
              <a:rPr lang="fr-FR" sz="1400" i="1" dirty="0">
                <a:solidFill>
                  <a:srgbClr val="2D2C2C"/>
                </a:solidFill>
                <a:latin typeface="Calibri" panose="020F0502020204030204" pitchFamily="34" charset="0"/>
                <a:cs typeface="Calibri" panose="020F0502020204030204" pitchFamily="34" charset="0"/>
              </a:rPr>
              <a:t> (en anglais)</a:t>
            </a:r>
          </a:p>
        </p:txBody>
      </p:sp>
    </p:spTree>
    <p:extLst>
      <p:ext uri="{BB962C8B-B14F-4D97-AF65-F5344CB8AC3E}">
        <p14:creationId xmlns:p14="http://schemas.microsoft.com/office/powerpoint/2010/main" val="13549767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Préparation : Formation et exercices  </a:t>
            </a:r>
          </a:p>
        </p:txBody>
      </p:sp>
      <p:sp>
        <p:nvSpPr>
          <p:cNvPr id="3" name="Content Placeholder 2"/>
          <p:cNvSpPr>
            <a:spLocks noGrp="1"/>
          </p:cNvSpPr>
          <p:nvPr>
            <p:ph type="body" sz="quarter" idx="10"/>
            <p:custDataLst>
              <p:tags r:id="rId2"/>
            </p:custDataLst>
          </p:nvPr>
        </p:nvSpPr>
        <p:spPr>
          <a:xfrm>
            <a:off x="457200" y="1151520"/>
            <a:ext cx="8158294" cy="3341688"/>
          </a:xfrm>
        </p:spPr>
        <p:txBody>
          <a:bodyPr/>
          <a:lstStyle/>
          <a:p>
            <a:pPr>
              <a:buClr>
                <a:srgbClr val="006A71"/>
              </a:buClr>
            </a:pPr>
            <a:r>
              <a:rPr lang="fr-FR" dirty="0"/>
              <a:t>La phase de préparation dans la gestion des urgences fait référence aux activités menées en prévision d’une urgence (la pandémie de COVID-19). </a:t>
            </a:r>
          </a:p>
          <a:p>
            <a:pPr>
              <a:buClr>
                <a:srgbClr val="006A71"/>
              </a:buClr>
            </a:pPr>
            <a:r>
              <a:rPr lang="fr-FR" dirty="0"/>
              <a:t>La formation et les exercices effectués lors de la préparation visent à donner au personnel les moyens de répondre à une urgence de santé publique.</a:t>
            </a:r>
          </a:p>
          <a:p>
            <a:pPr lvl="1">
              <a:buClr>
                <a:srgbClr val="006A71"/>
              </a:buClr>
            </a:pPr>
            <a:r>
              <a:rPr lang="fr-FR" dirty="0"/>
              <a:t>Dans ce contexte, il s’agit de s’assurer que le personnel a toutes les compétences nécessaires pour l’activation de l’EOC.</a:t>
            </a:r>
          </a:p>
          <a:p>
            <a:pPr lvl="1">
              <a:buClr>
                <a:srgbClr val="006A71"/>
              </a:buClr>
            </a:pPr>
            <a:endParaRPr lang="en-US" dirty="0"/>
          </a:p>
        </p:txBody>
      </p:sp>
    </p:spTree>
    <p:extLst>
      <p:ext uri="{BB962C8B-B14F-4D97-AF65-F5344CB8AC3E}">
        <p14:creationId xmlns:p14="http://schemas.microsoft.com/office/powerpoint/2010/main" val="14567654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dirty="0"/>
              <a:t>Formation</a:t>
            </a:r>
          </a:p>
        </p:txBody>
      </p:sp>
      <p:sp>
        <p:nvSpPr>
          <p:cNvPr id="3" name="Content Placeholder 2"/>
          <p:cNvSpPr>
            <a:spLocks noGrp="1"/>
          </p:cNvSpPr>
          <p:nvPr>
            <p:ph type="body" sz="quarter" idx="10"/>
            <p:custDataLst>
              <p:tags r:id="rId2"/>
            </p:custDataLst>
          </p:nvPr>
        </p:nvSpPr>
        <p:spPr>
          <a:xfrm>
            <a:off x="457200" y="839338"/>
            <a:ext cx="8158294" cy="2549906"/>
          </a:xfrm>
        </p:spPr>
        <p:txBody>
          <a:bodyPr/>
          <a:lstStyle/>
          <a:p>
            <a:pPr>
              <a:buClr>
                <a:srgbClr val="006A71"/>
              </a:buClr>
            </a:pPr>
            <a:r>
              <a:rPr lang="fr-FR" dirty="0"/>
              <a:t>La formation fait référence aux expériences ou activités d’apprentissage qui améliorent les connaissances, les compétences ou les capacités en vue d’atteindre un niveau de compétence spécifique.  </a:t>
            </a:r>
          </a:p>
          <a:p>
            <a:pPr>
              <a:buClr>
                <a:srgbClr val="006A71"/>
              </a:buClr>
            </a:pPr>
            <a:r>
              <a:rPr lang="fr-FR" dirty="0"/>
              <a:t>Les étapes suivantes doivent être suivies pour garantir l’efficacité de la formation du personnel de l’EOC :</a:t>
            </a:r>
          </a:p>
        </p:txBody>
      </p:sp>
      <p:sp>
        <p:nvSpPr>
          <p:cNvPr id="10" name="Content Placeholder 2">
            <a:extLst>
              <a:ext uri="{FF2B5EF4-FFF2-40B4-BE49-F238E27FC236}">
                <a16:creationId xmlns:a16="http://schemas.microsoft.com/office/drawing/2014/main" id="{20B83D59-B42D-254F-9522-6269C6E41E2E}"/>
              </a:ext>
            </a:extLst>
          </p:cNvPr>
          <p:cNvSpPr txBox="1">
            <a:spLocks/>
          </p:cNvSpPr>
          <p:nvPr>
            <p:custDataLst>
              <p:tags r:id="rId3"/>
            </p:custDataLst>
          </p:nvPr>
        </p:nvSpPr>
        <p:spPr bwMode="auto">
          <a:xfrm>
            <a:off x="54591" y="2487600"/>
            <a:ext cx="9027994" cy="235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rgbClr val="006A71"/>
              </a:buClr>
            </a:pPr>
            <a:r>
              <a:rPr lang="fr-FR" sz="1900" dirty="0"/>
              <a:t>Effectuer une évaluation des besoins en formation</a:t>
            </a:r>
          </a:p>
          <a:p>
            <a:pPr lvl="1">
              <a:buClr>
                <a:srgbClr val="006A71"/>
              </a:buClr>
            </a:pPr>
            <a:r>
              <a:rPr lang="fr-FR" sz="1900" dirty="0"/>
              <a:t>Concevoir un programme de formation</a:t>
            </a:r>
          </a:p>
          <a:p>
            <a:pPr lvl="1">
              <a:buClr>
                <a:srgbClr val="006A71"/>
              </a:buClr>
            </a:pPr>
            <a:r>
              <a:rPr lang="fr-FR" sz="1900" dirty="0"/>
              <a:t>Établir les compétences du personnel</a:t>
            </a:r>
          </a:p>
          <a:p>
            <a:pPr lvl="1">
              <a:buClr>
                <a:srgbClr val="006A71"/>
              </a:buClr>
            </a:pPr>
            <a:endParaRPr lang="fr-FR" sz="1900" dirty="0"/>
          </a:p>
          <a:p>
            <a:pPr lvl="1">
              <a:buClr>
                <a:srgbClr val="006A71"/>
              </a:buClr>
            </a:pPr>
            <a:endParaRPr lang="fr-FR" sz="1900" dirty="0"/>
          </a:p>
          <a:p>
            <a:pPr marL="360000" lvl="1">
              <a:buClr>
                <a:srgbClr val="006A71"/>
              </a:buClr>
            </a:pPr>
            <a:r>
              <a:rPr lang="fr-FR" sz="1900" dirty="0"/>
              <a:t>Identifier les types de formation à offrir</a:t>
            </a:r>
          </a:p>
          <a:p>
            <a:pPr marL="360000" lvl="1">
              <a:buClr>
                <a:srgbClr val="006A71"/>
              </a:buClr>
            </a:pPr>
            <a:r>
              <a:rPr lang="fr-FR" sz="1900" dirty="0"/>
              <a:t>Préparer le programme de formation</a:t>
            </a:r>
          </a:p>
          <a:p>
            <a:pPr marL="360000" lvl="1">
              <a:buClr>
                <a:srgbClr val="006A71"/>
              </a:buClr>
            </a:pPr>
            <a:r>
              <a:rPr lang="fr-FR" sz="1900" dirty="0"/>
              <a:t>Définir les méthodes d’évaluation de la formation</a:t>
            </a:r>
          </a:p>
        </p:txBody>
      </p:sp>
    </p:spTree>
    <p:extLst>
      <p:ext uri="{BB962C8B-B14F-4D97-AF65-F5344CB8AC3E}">
        <p14:creationId xmlns:p14="http://schemas.microsoft.com/office/powerpoint/2010/main" val="2538593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Formation - Conception du programme de formation</a:t>
            </a:r>
          </a:p>
        </p:txBody>
      </p:sp>
      <p:sp>
        <p:nvSpPr>
          <p:cNvPr id="3" name="Content Placeholder 2"/>
          <p:cNvSpPr>
            <a:spLocks noGrp="1"/>
          </p:cNvSpPr>
          <p:nvPr>
            <p:ph type="body" sz="quarter" idx="10"/>
            <p:custDataLst>
              <p:tags r:id="rId2"/>
            </p:custDataLst>
          </p:nvPr>
        </p:nvSpPr>
        <p:spPr>
          <a:xfrm>
            <a:off x="457200" y="1151520"/>
            <a:ext cx="8158294" cy="3341688"/>
          </a:xfrm>
        </p:spPr>
        <p:txBody>
          <a:bodyPr/>
          <a:lstStyle/>
          <a:p>
            <a:pPr>
              <a:buClr>
                <a:srgbClr val="006A71"/>
              </a:buClr>
            </a:pPr>
            <a:r>
              <a:rPr lang="fr-FR" dirty="0"/>
              <a:t>La conception d’un programme de formation adapté est la première étape du processus de formation. </a:t>
            </a:r>
          </a:p>
          <a:p>
            <a:pPr>
              <a:buClr>
                <a:srgbClr val="006A71"/>
              </a:buClr>
            </a:pPr>
            <a:r>
              <a:rPr lang="fr-FR" dirty="0"/>
              <a:t>Ce processus consiste à : </a:t>
            </a:r>
          </a:p>
          <a:p>
            <a:pPr lvl="1">
              <a:buClr>
                <a:srgbClr val="006A71"/>
              </a:buClr>
            </a:pPr>
            <a:r>
              <a:rPr lang="fr-FR" dirty="0"/>
              <a:t>Réaliser (ou réviser) une évaluation des besoins</a:t>
            </a:r>
          </a:p>
          <a:p>
            <a:pPr lvl="1">
              <a:buClr>
                <a:srgbClr val="006A71"/>
              </a:buClr>
            </a:pPr>
            <a:r>
              <a:rPr lang="fr-FR" dirty="0"/>
              <a:t>Définir les buts et les objectifs d’apprentissage</a:t>
            </a:r>
          </a:p>
          <a:p>
            <a:pPr lvl="1">
              <a:buClr>
                <a:srgbClr val="006A71"/>
              </a:buClr>
            </a:pPr>
            <a:r>
              <a:rPr lang="fr-FR" dirty="0"/>
              <a:t>Concevoir le contenu, sélectionner les méthodes et déterminer le matériel nécessaire</a:t>
            </a:r>
          </a:p>
          <a:p>
            <a:pPr lvl="1">
              <a:buClr>
                <a:srgbClr val="006A71"/>
              </a:buClr>
            </a:pPr>
            <a:r>
              <a:rPr lang="fr-FR" dirty="0"/>
              <a:t>Définir les résultats attendus</a:t>
            </a:r>
          </a:p>
          <a:p>
            <a:pPr lvl="1">
              <a:buClr>
                <a:srgbClr val="006A71"/>
              </a:buClr>
            </a:pPr>
            <a:r>
              <a:rPr lang="fr-FR" dirty="0"/>
              <a:t>Décider des techniques de suivi, d’évaluation et de révision</a:t>
            </a:r>
          </a:p>
        </p:txBody>
      </p:sp>
    </p:spTree>
    <p:extLst>
      <p:ext uri="{BB962C8B-B14F-4D97-AF65-F5344CB8AC3E}">
        <p14:creationId xmlns:p14="http://schemas.microsoft.com/office/powerpoint/2010/main" val="17251889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Formation - Types de formation</a:t>
            </a:r>
          </a:p>
        </p:txBody>
      </p:sp>
      <p:sp>
        <p:nvSpPr>
          <p:cNvPr id="3" name="Content Placeholder 2"/>
          <p:cNvSpPr>
            <a:spLocks noGrp="1"/>
          </p:cNvSpPr>
          <p:nvPr>
            <p:ph type="body" sz="quarter" idx="10"/>
            <p:custDataLst>
              <p:tags r:id="rId2"/>
            </p:custDataLst>
          </p:nvPr>
        </p:nvSpPr>
        <p:spPr>
          <a:xfrm>
            <a:off x="457200" y="895570"/>
            <a:ext cx="8591266" cy="3597638"/>
          </a:xfrm>
        </p:spPr>
        <p:txBody>
          <a:bodyPr/>
          <a:lstStyle/>
          <a:p>
            <a:pPr>
              <a:buClr>
                <a:srgbClr val="006A71"/>
              </a:buClr>
            </a:pPr>
            <a:r>
              <a:rPr lang="fr-FR" dirty="0"/>
              <a:t>Les formations de l’EOC peuvent être dispensées sous différentes formes pédagogiques et s’adresser à des publics variés. </a:t>
            </a:r>
          </a:p>
          <a:p>
            <a:pPr>
              <a:buClr>
                <a:srgbClr val="006A71"/>
              </a:buClr>
            </a:pPr>
            <a:r>
              <a:rPr lang="fr-FR" dirty="0"/>
              <a:t>Les méthodes de formation peuvent inclure :</a:t>
            </a:r>
          </a:p>
          <a:p>
            <a:pPr lvl="1">
              <a:buClr>
                <a:srgbClr val="006A71"/>
              </a:buClr>
            </a:pPr>
            <a:r>
              <a:rPr lang="fr-FR" sz="1900" dirty="0"/>
              <a:t>Des cours en présentiel et des cours d’apprentissage en ligne</a:t>
            </a:r>
          </a:p>
          <a:p>
            <a:pPr lvl="1">
              <a:buClr>
                <a:srgbClr val="006A71"/>
              </a:buClr>
            </a:pPr>
            <a:r>
              <a:rPr lang="fr-FR" sz="1900" dirty="0"/>
              <a:t>Des stages, bourses et missions sur le terrain</a:t>
            </a:r>
          </a:p>
          <a:p>
            <a:pPr lvl="1">
              <a:buClr>
                <a:srgbClr val="006A71"/>
              </a:buClr>
            </a:pPr>
            <a:r>
              <a:rPr lang="fr-FR" sz="1900" dirty="0"/>
              <a:t>Participation à des exercices, des séances d’orientation, de mentorat et de promotion du travail d’équipe</a:t>
            </a:r>
          </a:p>
          <a:p>
            <a:pPr lvl="2">
              <a:buClr>
                <a:srgbClr val="006A71"/>
              </a:buClr>
            </a:pPr>
            <a:r>
              <a:rPr lang="fr-FR" sz="1900" dirty="0"/>
              <a:t>Le cas échéant, ces méthodes doivent être adaptées à la pandémie de COVID-19 pour tenir compte de la distanciation sociale ou d’autres exigences en matière de prévention des infections.</a:t>
            </a:r>
          </a:p>
          <a:p>
            <a:pPr lvl="1">
              <a:buClr>
                <a:srgbClr val="006A71"/>
              </a:buClr>
            </a:pPr>
            <a:r>
              <a:rPr lang="fr-FR" sz="1900" dirty="0"/>
              <a:t>Participation à la planification et à l’élaboration de procédures opérationnelles</a:t>
            </a:r>
          </a:p>
        </p:txBody>
      </p:sp>
    </p:spTree>
    <p:extLst>
      <p:ext uri="{BB962C8B-B14F-4D97-AF65-F5344CB8AC3E}">
        <p14:creationId xmlns:p14="http://schemas.microsoft.com/office/powerpoint/2010/main" val="15637048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dirty="0"/>
              <a:t>Formation - Types de formation (suite)</a:t>
            </a:r>
          </a:p>
        </p:txBody>
      </p:sp>
      <p:sp>
        <p:nvSpPr>
          <p:cNvPr id="3" name="Content Placeholder 2"/>
          <p:cNvSpPr>
            <a:spLocks noGrp="1"/>
          </p:cNvSpPr>
          <p:nvPr>
            <p:ph type="body" sz="quarter" idx="10"/>
            <p:custDataLst>
              <p:tags r:id="rId2"/>
            </p:custDataLst>
          </p:nvPr>
        </p:nvSpPr>
        <p:spPr>
          <a:xfrm>
            <a:off x="457200" y="1151520"/>
            <a:ext cx="8158294" cy="3341688"/>
          </a:xfrm>
        </p:spPr>
        <p:txBody>
          <a:bodyPr/>
          <a:lstStyle/>
          <a:p>
            <a:pPr>
              <a:buClr>
                <a:srgbClr val="006A71"/>
              </a:buClr>
            </a:pPr>
            <a:r>
              <a:rPr lang="fr-FR" dirty="0"/>
              <a:t>Types de formation :</a:t>
            </a:r>
          </a:p>
          <a:p>
            <a:pPr lvl="1">
              <a:buClr>
                <a:srgbClr val="006A71"/>
              </a:buClr>
            </a:pPr>
            <a:r>
              <a:rPr lang="fr-FR" dirty="0"/>
              <a:t>Individuelle (nécessite une étude personnelle et la participation à des cours, séminaires et ateliers)</a:t>
            </a:r>
          </a:p>
          <a:p>
            <a:pPr lvl="1">
              <a:buClr>
                <a:srgbClr val="006A71"/>
              </a:buClr>
            </a:pPr>
            <a:r>
              <a:rPr lang="fr-FR" dirty="0"/>
              <a:t>Organisationnelle (implique des activités de formation et d’exercice qui améliorent les conditions d’apprentissage pour tout le personnel de l’EOC)</a:t>
            </a:r>
          </a:p>
          <a:p>
            <a:pPr lvl="1">
              <a:buClr>
                <a:srgbClr val="006A71"/>
              </a:buClr>
            </a:pPr>
            <a:endParaRPr lang="en-US" sz="1900" dirty="0"/>
          </a:p>
        </p:txBody>
      </p:sp>
    </p:spTree>
    <p:extLst>
      <p:ext uri="{BB962C8B-B14F-4D97-AF65-F5344CB8AC3E}">
        <p14:creationId xmlns:p14="http://schemas.microsoft.com/office/powerpoint/2010/main" val="28042285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dirty="0"/>
              <a:t>Objectifs</a:t>
            </a:r>
          </a:p>
        </p:txBody>
      </p:sp>
      <p:sp>
        <p:nvSpPr>
          <p:cNvPr id="3" name="Content Placeholder 2"/>
          <p:cNvSpPr>
            <a:spLocks noGrp="1"/>
          </p:cNvSpPr>
          <p:nvPr>
            <p:ph type="body" sz="quarter" idx="10"/>
            <p:custDataLst>
              <p:tags r:id="rId2"/>
            </p:custDataLst>
          </p:nvPr>
        </p:nvSpPr>
        <p:spPr>
          <a:xfrm>
            <a:off x="457200" y="1158875"/>
            <a:ext cx="8158294" cy="3341688"/>
          </a:xfrm>
        </p:spPr>
        <p:txBody>
          <a:bodyPr/>
          <a:lstStyle/>
          <a:p>
            <a:pPr>
              <a:buClr>
                <a:srgbClr val="006A71"/>
              </a:buClr>
            </a:pPr>
            <a:r>
              <a:rPr lang="fr-FR" dirty="0"/>
              <a:t>Cette présentation vise à : </a:t>
            </a:r>
          </a:p>
          <a:p>
            <a:pPr lvl="1"/>
            <a:r>
              <a:rPr lang="fr-FR" dirty="0"/>
              <a:t>Expliquer l’importance des activités de gestion des urgences tout au long du cycle de gestion des urgences</a:t>
            </a:r>
          </a:p>
          <a:p>
            <a:pPr lvl="1"/>
            <a:r>
              <a:rPr lang="fr-FR" dirty="0"/>
              <a:t>Décrire les formations et les exercices pour la préparation de l’EOC</a:t>
            </a:r>
          </a:p>
          <a:p>
            <a:pPr lvl="1"/>
            <a:r>
              <a:rPr lang="fr-FR" dirty="0"/>
              <a:t>Discuter des revues après action</a:t>
            </a:r>
          </a:p>
        </p:txBody>
      </p:sp>
    </p:spTree>
    <p:extLst>
      <p:ext uri="{BB962C8B-B14F-4D97-AF65-F5344CB8AC3E}">
        <p14:creationId xmlns:p14="http://schemas.microsoft.com/office/powerpoint/2010/main" val="24719566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Formation - Évaluation des besoins en formation</a:t>
            </a:r>
          </a:p>
        </p:txBody>
      </p:sp>
      <p:sp>
        <p:nvSpPr>
          <p:cNvPr id="3" name="Content Placeholder 2"/>
          <p:cNvSpPr>
            <a:spLocks noGrp="1"/>
          </p:cNvSpPr>
          <p:nvPr>
            <p:ph type="body" sz="quarter" idx="10"/>
            <p:custDataLst>
              <p:tags r:id="rId2"/>
            </p:custDataLst>
          </p:nvPr>
        </p:nvSpPr>
        <p:spPr>
          <a:xfrm>
            <a:off x="457200" y="895570"/>
            <a:ext cx="8158294" cy="3597638"/>
          </a:xfrm>
        </p:spPr>
        <p:txBody>
          <a:bodyPr/>
          <a:lstStyle/>
          <a:p>
            <a:pPr>
              <a:buClr>
                <a:srgbClr val="006A71"/>
              </a:buClr>
            </a:pPr>
            <a:r>
              <a:rPr lang="fr-FR" dirty="0"/>
              <a:t>Une évaluation des besoins en formation est effectuée pour formuler les objectifs de formation. </a:t>
            </a:r>
          </a:p>
          <a:p>
            <a:pPr>
              <a:buClr>
                <a:srgbClr val="006A71"/>
              </a:buClr>
            </a:pPr>
            <a:r>
              <a:rPr lang="fr-FR" dirty="0"/>
              <a:t>Les objectifs de formation sont élaborés à partir de l’évaluation des compétences nécessaires dans un EOC, des besoins de formation et des possibilités de collaboration avec différents secteurs. </a:t>
            </a:r>
          </a:p>
          <a:p>
            <a:pPr>
              <a:buClr>
                <a:srgbClr val="006A71"/>
              </a:buClr>
            </a:pPr>
            <a:r>
              <a:rPr lang="fr-FR" dirty="0"/>
              <a:t>L’évaluation des besoins en formation peut être réalisée par le biais de :</a:t>
            </a:r>
          </a:p>
          <a:p>
            <a:pPr lvl="1">
              <a:buClr>
                <a:srgbClr val="006A71"/>
              </a:buClr>
            </a:pPr>
            <a:r>
              <a:rPr lang="fr-FR" dirty="0"/>
              <a:t>Présentations</a:t>
            </a:r>
          </a:p>
          <a:p>
            <a:pPr lvl="1">
              <a:buClr>
                <a:srgbClr val="006A71"/>
              </a:buClr>
            </a:pPr>
            <a:r>
              <a:rPr lang="fr-FR" dirty="0"/>
              <a:t>Exercices</a:t>
            </a:r>
          </a:p>
          <a:p>
            <a:pPr lvl="1">
              <a:buClr>
                <a:srgbClr val="006A71"/>
              </a:buClr>
            </a:pPr>
            <a:r>
              <a:rPr lang="fr-FR" dirty="0"/>
              <a:t>Auto-évaluation</a:t>
            </a:r>
          </a:p>
          <a:p>
            <a:pPr lvl="1">
              <a:buClr>
                <a:srgbClr val="006A71"/>
              </a:buClr>
            </a:pPr>
            <a:r>
              <a:rPr lang="fr-FR" dirty="0"/>
              <a:t>Évaluation d’une intervention (revue après action)</a:t>
            </a:r>
          </a:p>
          <a:p>
            <a:pPr>
              <a:buClr>
                <a:srgbClr val="006A71"/>
              </a:buClr>
            </a:pPr>
            <a:endParaRPr lang="en-US" dirty="0"/>
          </a:p>
          <a:p>
            <a:pPr>
              <a:buClr>
                <a:srgbClr val="006A71"/>
              </a:buClr>
            </a:pPr>
            <a:endParaRPr lang="en-US" dirty="0"/>
          </a:p>
        </p:txBody>
      </p:sp>
    </p:spTree>
    <p:extLst>
      <p:ext uri="{BB962C8B-B14F-4D97-AF65-F5344CB8AC3E}">
        <p14:creationId xmlns:p14="http://schemas.microsoft.com/office/powerpoint/2010/main" val="3792358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dirty="0"/>
              <a:t>Formation - Programme de formation de l’EOC</a:t>
            </a:r>
          </a:p>
        </p:txBody>
      </p:sp>
      <p:sp>
        <p:nvSpPr>
          <p:cNvPr id="3" name="Content Placeholder 2"/>
          <p:cNvSpPr>
            <a:spLocks noGrp="1"/>
          </p:cNvSpPr>
          <p:nvPr>
            <p:ph type="body" sz="quarter" idx="10"/>
            <p:custDataLst>
              <p:tags r:id="rId2"/>
            </p:custDataLst>
          </p:nvPr>
        </p:nvSpPr>
        <p:spPr>
          <a:xfrm>
            <a:off x="457200" y="1151520"/>
            <a:ext cx="8158294" cy="3341688"/>
          </a:xfrm>
        </p:spPr>
        <p:txBody>
          <a:bodyPr/>
          <a:lstStyle/>
          <a:p>
            <a:pPr>
              <a:buClr>
                <a:srgbClr val="006A71"/>
              </a:buClr>
            </a:pPr>
            <a:r>
              <a:rPr lang="fr-FR" sz="1900" dirty="0"/>
              <a:t>Le programme de formation de l’EOC doit être élaboré sur la base des objectifs fixés et des résultats attendus identifiés au début du processus de formation.  </a:t>
            </a:r>
          </a:p>
          <a:p>
            <a:pPr>
              <a:buClr>
                <a:srgbClr val="006A71"/>
              </a:buClr>
            </a:pPr>
            <a:r>
              <a:rPr lang="fr-FR" sz="1900" dirty="0"/>
              <a:t>Les programmes de formation doivent être préparés et mis à jour par le personnel qui travaillera dans l’EOC et par ceux qui bénéficient de la formation. </a:t>
            </a:r>
          </a:p>
          <a:p>
            <a:pPr marL="0" indent="0">
              <a:buClr>
                <a:srgbClr val="006A71"/>
              </a:buClr>
              <a:buNone/>
            </a:pPr>
            <a:endParaRPr lang="en-US" sz="1900" dirty="0"/>
          </a:p>
          <a:p>
            <a:pPr marL="0" indent="0">
              <a:buClr>
                <a:srgbClr val="006A71"/>
              </a:buClr>
              <a:buNone/>
            </a:pPr>
            <a:r>
              <a:rPr lang="fr-FR" sz="1800" dirty="0"/>
              <a:t>Vous trouverez plus d’informations sur le programme de formation de l’EOC dans le manuel </a:t>
            </a:r>
            <a:r>
              <a:rPr lang="fr-FR" sz="1800" i="1" dirty="0" err="1"/>
              <a:t>Handbook</a:t>
            </a:r>
            <a:r>
              <a:rPr lang="fr-FR" sz="1800" i="1" dirty="0"/>
              <a:t> for </a:t>
            </a:r>
            <a:r>
              <a:rPr lang="fr-FR" sz="1800" i="1" dirty="0" err="1"/>
              <a:t>Developing</a:t>
            </a:r>
            <a:r>
              <a:rPr lang="fr-FR" sz="1800" i="1" dirty="0"/>
              <a:t> a Public </a:t>
            </a:r>
            <a:r>
              <a:rPr lang="fr-FR" sz="1800" i="1" dirty="0" err="1"/>
              <a:t>Health</a:t>
            </a:r>
            <a:r>
              <a:rPr lang="fr-FR" sz="1800" i="1" dirty="0"/>
              <a:t> Emergency Operations Centre Part C: Training and </a:t>
            </a:r>
            <a:r>
              <a:rPr lang="fr-FR" sz="1800" i="1" dirty="0" err="1"/>
              <a:t>Exercises</a:t>
            </a:r>
            <a:r>
              <a:rPr lang="fr-FR" sz="1800" i="1" dirty="0"/>
              <a:t> </a:t>
            </a:r>
            <a:r>
              <a:rPr lang="fr-FR" sz="1800" dirty="0"/>
              <a:t>(Manuel pour la création d’un centre d’opérations d’urgence de santé publique Partie C : Formation et exercices)[en anglais]</a:t>
            </a:r>
          </a:p>
          <a:p>
            <a:pPr>
              <a:buClr>
                <a:srgbClr val="006A71"/>
              </a:buClr>
            </a:pPr>
            <a:endParaRPr lang="en-US" sz="1900" dirty="0"/>
          </a:p>
        </p:txBody>
      </p:sp>
    </p:spTree>
    <p:extLst>
      <p:ext uri="{BB962C8B-B14F-4D97-AF65-F5344CB8AC3E}">
        <p14:creationId xmlns:p14="http://schemas.microsoft.com/office/powerpoint/2010/main" val="33105864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Formation - Évaluation de la formation</a:t>
            </a:r>
          </a:p>
        </p:txBody>
      </p:sp>
      <p:sp>
        <p:nvSpPr>
          <p:cNvPr id="3" name="Content Placeholder 2"/>
          <p:cNvSpPr>
            <a:spLocks noGrp="1"/>
          </p:cNvSpPr>
          <p:nvPr>
            <p:ph type="body" sz="quarter" idx="10"/>
            <p:custDataLst>
              <p:tags r:id="rId2"/>
            </p:custDataLst>
          </p:nvPr>
        </p:nvSpPr>
        <p:spPr>
          <a:xfrm>
            <a:off x="457200" y="1151520"/>
            <a:ext cx="8158294" cy="3341688"/>
          </a:xfrm>
        </p:spPr>
        <p:txBody>
          <a:bodyPr/>
          <a:lstStyle/>
          <a:p>
            <a:pPr>
              <a:buClr>
                <a:srgbClr val="006A71"/>
              </a:buClr>
            </a:pPr>
            <a:r>
              <a:rPr lang="fr-FR" sz="1900" dirty="0"/>
              <a:t>La définition des méthodes d’évaluation de la formation doit se faire dès les premières étapes de l’élaboration du programme de formation afin de s’assurer que les objectifs d’apprentissage sont atteints et que le matériel pédagogique est bien compris. </a:t>
            </a:r>
          </a:p>
          <a:p>
            <a:pPr>
              <a:buClr>
                <a:srgbClr val="006A71"/>
              </a:buClr>
            </a:pPr>
            <a:r>
              <a:rPr lang="fr-FR" sz="1900" dirty="0"/>
              <a:t>Les méthodes d’évaluation de la formation peuvent inclure :</a:t>
            </a:r>
          </a:p>
          <a:p>
            <a:pPr lvl="1">
              <a:buClr>
                <a:srgbClr val="006A71"/>
              </a:buClr>
            </a:pPr>
            <a:r>
              <a:rPr lang="fr-FR" sz="1900" dirty="0"/>
              <a:t>Observations</a:t>
            </a:r>
          </a:p>
          <a:p>
            <a:pPr lvl="1">
              <a:buClr>
                <a:srgbClr val="006A71"/>
              </a:buClr>
            </a:pPr>
            <a:r>
              <a:rPr lang="fr-FR" sz="1900" dirty="0"/>
              <a:t>Présentations</a:t>
            </a:r>
          </a:p>
          <a:p>
            <a:pPr lvl="1">
              <a:buClr>
                <a:srgbClr val="006A71"/>
              </a:buClr>
            </a:pPr>
            <a:r>
              <a:rPr lang="fr-FR" sz="1900" dirty="0"/>
              <a:t>Pré-tests et post-tests</a:t>
            </a:r>
          </a:p>
          <a:p>
            <a:pPr lvl="1">
              <a:buClr>
                <a:srgbClr val="006A71"/>
              </a:buClr>
            </a:pPr>
            <a:r>
              <a:rPr lang="fr-FR" sz="1900" dirty="0"/>
              <a:t>Examens et exercices</a:t>
            </a:r>
          </a:p>
          <a:p>
            <a:pPr marL="0" indent="0">
              <a:buClr>
                <a:srgbClr val="006A71"/>
              </a:buClr>
              <a:buNone/>
            </a:pPr>
            <a:endParaRPr lang="en-US" sz="1900" dirty="0"/>
          </a:p>
          <a:p>
            <a:pPr>
              <a:buClr>
                <a:srgbClr val="006A71"/>
              </a:buClr>
            </a:pPr>
            <a:endParaRPr lang="en-US" sz="1900" dirty="0"/>
          </a:p>
        </p:txBody>
      </p:sp>
    </p:spTree>
    <p:extLst>
      <p:ext uri="{BB962C8B-B14F-4D97-AF65-F5344CB8AC3E}">
        <p14:creationId xmlns:p14="http://schemas.microsoft.com/office/powerpoint/2010/main" val="35809691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a:xfrm>
            <a:off x="457200" y="205979"/>
            <a:ext cx="8229600" cy="380875"/>
          </a:xfrm>
        </p:spPr>
        <p:txBody>
          <a:bodyPr/>
          <a:lstStyle/>
          <a:p>
            <a:r>
              <a:rPr lang="fr-FR" dirty="0"/>
              <a:t>Exercices</a:t>
            </a:r>
          </a:p>
        </p:txBody>
      </p:sp>
      <p:sp>
        <p:nvSpPr>
          <p:cNvPr id="3" name="Content Placeholder 2"/>
          <p:cNvSpPr>
            <a:spLocks noGrp="1"/>
          </p:cNvSpPr>
          <p:nvPr>
            <p:ph type="body" sz="quarter" idx="10"/>
            <p:custDataLst>
              <p:tags r:id="rId2"/>
            </p:custDataLst>
          </p:nvPr>
        </p:nvSpPr>
        <p:spPr>
          <a:xfrm>
            <a:off x="361667" y="532263"/>
            <a:ext cx="8468434" cy="2856981"/>
          </a:xfrm>
        </p:spPr>
        <p:txBody>
          <a:bodyPr/>
          <a:lstStyle/>
          <a:p>
            <a:pPr>
              <a:buClr>
                <a:srgbClr val="006A71"/>
              </a:buClr>
            </a:pPr>
            <a:r>
              <a:rPr lang="fr-FR" dirty="0"/>
              <a:t>Les exercices sont des activités contrôlées et axées sur les objectifs qui simulent des situations réelles afin de tester et d’évaluer les plans et les procédures de l’EOC. </a:t>
            </a:r>
          </a:p>
          <a:p>
            <a:pPr>
              <a:buClr>
                <a:srgbClr val="006A71"/>
              </a:buClr>
            </a:pPr>
            <a:r>
              <a:rPr lang="fr-FR" dirty="0"/>
              <a:t>Les exercices aident à mieux préparer les EOC à répondre efficacement aux urgences de santé publique en leur donnant confiance dans leur capacité d’intervention et en identifiant les lacunes et les faiblesses des plans d’intervention. </a:t>
            </a:r>
          </a:p>
          <a:p>
            <a:pPr>
              <a:buClr>
                <a:srgbClr val="006A71"/>
              </a:buClr>
            </a:pPr>
            <a:r>
              <a:rPr lang="fr-FR" dirty="0"/>
              <a:t>Les exercices sont généralement effectués pendant les phases de non-intervention, afin de réduire la pression sur le personnel et les ressources pendant une intervention réelle. </a:t>
            </a:r>
          </a:p>
          <a:p>
            <a:pPr marL="360000" lvl="1">
              <a:buClr>
                <a:srgbClr val="006A71"/>
              </a:buClr>
            </a:pPr>
            <a:r>
              <a:rPr lang="fr-FR" dirty="0"/>
              <a:t>Pendant la pandémie COVID-19, les EOC doivent prendre en compte leur contexte épidémiologique pour déterminer s’il est avantageux d’effectuer 			des exercices à ce moment-là.  </a:t>
            </a:r>
          </a:p>
        </p:txBody>
      </p:sp>
    </p:spTree>
    <p:extLst>
      <p:ext uri="{BB962C8B-B14F-4D97-AF65-F5344CB8AC3E}">
        <p14:creationId xmlns:p14="http://schemas.microsoft.com/office/powerpoint/2010/main" val="38553452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dirty="0"/>
              <a:t>Exercices - Types d’exercices</a:t>
            </a:r>
          </a:p>
        </p:txBody>
      </p:sp>
      <p:sp>
        <p:nvSpPr>
          <p:cNvPr id="3" name="Content Placeholder 2"/>
          <p:cNvSpPr>
            <a:spLocks noGrp="1"/>
          </p:cNvSpPr>
          <p:nvPr>
            <p:ph type="body" sz="quarter" idx="10"/>
            <p:custDataLst>
              <p:tags r:id="rId2"/>
            </p:custDataLst>
          </p:nvPr>
        </p:nvSpPr>
        <p:spPr>
          <a:xfrm>
            <a:off x="457200" y="1023582"/>
            <a:ext cx="8158294" cy="2365661"/>
          </a:xfrm>
        </p:spPr>
        <p:txBody>
          <a:bodyPr/>
          <a:lstStyle/>
          <a:p>
            <a:pPr>
              <a:buClr>
                <a:srgbClr val="006A71"/>
              </a:buClr>
            </a:pPr>
            <a:r>
              <a:rPr lang="fr-FR" dirty="0"/>
              <a:t>L’identification du type d’exercice à réaliser se fait en fonction du calendrier, de la formation et de l’objectif de l’exercice. </a:t>
            </a:r>
          </a:p>
          <a:p>
            <a:pPr>
              <a:buClr>
                <a:srgbClr val="006A71"/>
              </a:buClr>
            </a:pPr>
            <a:r>
              <a:rPr lang="fr-FR" dirty="0"/>
              <a:t>Voici les deux principaux types d’exercices qui peuvent être organisés :</a:t>
            </a:r>
          </a:p>
          <a:p>
            <a:pPr lvl="1">
              <a:buClr>
                <a:srgbClr val="006A71"/>
              </a:buClr>
            </a:pPr>
            <a:r>
              <a:rPr lang="fr-FR" dirty="0"/>
              <a:t>Exercices fondés sur des discussions</a:t>
            </a:r>
          </a:p>
          <a:p>
            <a:pPr lvl="1">
              <a:buClr>
                <a:srgbClr val="006A71"/>
              </a:buClr>
            </a:pPr>
            <a:r>
              <a:rPr lang="fr-FR" dirty="0"/>
              <a:t>Exercices fondés sur des opérations</a:t>
            </a:r>
          </a:p>
          <a:p>
            <a:pPr>
              <a:buClr>
                <a:srgbClr val="006A71"/>
              </a:buClr>
            </a:pPr>
            <a:r>
              <a:rPr lang="fr-FR" dirty="0"/>
              <a:t>Vous trouverez de plus amples informations sur les exercices fondés sur des discussions dans le manuel </a:t>
            </a:r>
            <a:r>
              <a:rPr lang="fr-FR" i="1" dirty="0" err="1"/>
              <a:t>Handbook</a:t>
            </a:r>
            <a:r>
              <a:rPr lang="fr-FR" i="1" dirty="0"/>
              <a:t> for </a:t>
            </a:r>
            <a:r>
              <a:rPr lang="fr-FR" i="1" dirty="0" err="1"/>
              <a:t>Developing</a:t>
            </a:r>
            <a:r>
              <a:rPr lang="fr-FR" i="1" dirty="0"/>
              <a:t> a Public </a:t>
            </a:r>
            <a:r>
              <a:rPr lang="fr-FR" i="1" dirty="0" err="1"/>
              <a:t>Health</a:t>
            </a:r>
            <a:r>
              <a:rPr lang="fr-FR" i="1" dirty="0"/>
              <a:t> Emergency Operations Centre Part C: Training and </a:t>
            </a:r>
            <a:r>
              <a:rPr lang="fr-FR" i="1" dirty="0" err="1"/>
              <a:t>Exercises</a:t>
            </a:r>
            <a:r>
              <a:rPr lang="fr-FR" i="1" dirty="0"/>
              <a:t> </a:t>
            </a:r>
            <a:r>
              <a:rPr lang="fr-FR" dirty="0"/>
              <a:t>(Manuel pour la création d’un centre d’opérations d’urgence de santé publique Partie C : Formation et exercices) [en anglais]</a:t>
            </a:r>
          </a:p>
        </p:txBody>
      </p:sp>
    </p:spTree>
    <p:extLst>
      <p:ext uri="{BB962C8B-B14F-4D97-AF65-F5344CB8AC3E}">
        <p14:creationId xmlns:p14="http://schemas.microsoft.com/office/powerpoint/2010/main" val="16010919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Exercices - Exercices fondés sur des discussions </a:t>
            </a:r>
          </a:p>
        </p:txBody>
      </p:sp>
      <p:sp>
        <p:nvSpPr>
          <p:cNvPr id="3" name="Content Placeholder 2"/>
          <p:cNvSpPr>
            <a:spLocks noGrp="1"/>
          </p:cNvSpPr>
          <p:nvPr>
            <p:ph type="body" sz="quarter" idx="10"/>
            <p:custDataLst>
              <p:tags r:id="rId2"/>
            </p:custDataLst>
          </p:nvPr>
        </p:nvSpPr>
        <p:spPr>
          <a:xfrm>
            <a:off x="457200" y="1151520"/>
            <a:ext cx="8158294" cy="2237723"/>
          </a:xfrm>
        </p:spPr>
        <p:txBody>
          <a:bodyPr/>
          <a:lstStyle/>
          <a:p>
            <a:pPr>
              <a:buClr>
                <a:srgbClr val="006A71"/>
              </a:buClr>
            </a:pPr>
            <a:r>
              <a:rPr lang="fr-FR" dirty="0"/>
              <a:t>Les exercices fondés sur des discussions servent à élaborer de nouvelles politiques et procédures ou à faciliter la familiarisation avec les politiques, plans et procédures actuels. </a:t>
            </a:r>
          </a:p>
          <a:p>
            <a:pPr>
              <a:buClr>
                <a:srgbClr val="006A71"/>
              </a:buClr>
            </a:pPr>
            <a:r>
              <a:rPr lang="fr-FR" dirty="0"/>
              <a:t>Les exercices fondés sur des discussions comprennent :</a:t>
            </a:r>
          </a:p>
          <a:p>
            <a:pPr lvl="1">
              <a:buClr>
                <a:srgbClr val="006A71"/>
              </a:buClr>
            </a:pPr>
            <a:r>
              <a:rPr lang="fr-FR" dirty="0"/>
              <a:t>Les exercices d’orientation (séminaires et ateliers)</a:t>
            </a:r>
          </a:p>
          <a:p>
            <a:pPr lvl="1">
              <a:buClr>
                <a:srgbClr val="006A71"/>
              </a:buClr>
            </a:pPr>
            <a:r>
              <a:rPr lang="fr-FR" dirty="0"/>
              <a:t>Les exercices de simulation (discussions de groupe sur une intervention d’urgence simulée)</a:t>
            </a:r>
          </a:p>
          <a:p>
            <a:pPr lvl="1">
              <a:buClr>
                <a:srgbClr val="006A71"/>
              </a:buClr>
            </a:pPr>
            <a:r>
              <a:rPr lang="fr-FR" dirty="0"/>
              <a:t>L’utilisation de jeux (alternative vidéo pour améliorer la simulation d’un exercice)</a:t>
            </a:r>
          </a:p>
          <a:p>
            <a:pPr marL="457200" lvl="1" indent="0">
              <a:buClr>
                <a:srgbClr val="006A71"/>
              </a:buClr>
              <a:buNone/>
            </a:pPr>
            <a:endParaRPr lang="en-US" dirty="0"/>
          </a:p>
        </p:txBody>
      </p:sp>
    </p:spTree>
    <p:extLst>
      <p:ext uri="{BB962C8B-B14F-4D97-AF65-F5344CB8AC3E}">
        <p14:creationId xmlns:p14="http://schemas.microsoft.com/office/powerpoint/2010/main" val="30848801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Exercices - Exercices fondés sur des opérations </a:t>
            </a:r>
          </a:p>
        </p:txBody>
      </p:sp>
      <p:sp>
        <p:nvSpPr>
          <p:cNvPr id="3" name="Content Placeholder 2"/>
          <p:cNvSpPr>
            <a:spLocks noGrp="1"/>
          </p:cNvSpPr>
          <p:nvPr>
            <p:ph type="body" sz="quarter" idx="10"/>
            <p:custDataLst>
              <p:tags r:id="rId2"/>
            </p:custDataLst>
          </p:nvPr>
        </p:nvSpPr>
        <p:spPr>
          <a:xfrm>
            <a:off x="457200" y="1151520"/>
            <a:ext cx="8158294" cy="2943402"/>
          </a:xfrm>
        </p:spPr>
        <p:txBody>
          <a:bodyPr/>
          <a:lstStyle/>
          <a:p>
            <a:pPr>
              <a:buClr>
                <a:srgbClr val="006A71"/>
              </a:buClr>
            </a:pPr>
            <a:r>
              <a:rPr lang="fr-FR" dirty="0"/>
              <a:t>Les exercices fondés sur les opérations servent à valider les plans, les politiques et les procédures établies. </a:t>
            </a:r>
          </a:p>
          <a:p>
            <a:pPr>
              <a:buClr>
                <a:srgbClr val="006A71"/>
              </a:buClr>
            </a:pPr>
            <a:r>
              <a:rPr lang="fr-FR" dirty="0"/>
              <a:t>Les exercices fondés sur les opérations comprennent :</a:t>
            </a:r>
          </a:p>
          <a:p>
            <a:pPr lvl="1">
              <a:buClr>
                <a:srgbClr val="006A71"/>
              </a:buClr>
            </a:pPr>
            <a:r>
              <a:rPr lang="fr-FR" dirty="0"/>
              <a:t>Les exercices spécifiques (ciblent une compétence, une fonction ou un processus spécifique)</a:t>
            </a:r>
          </a:p>
          <a:p>
            <a:pPr lvl="1">
              <a:buClr>
                <a:srgbClr val="006A71"/>
              </a:buClr>
            </a:pPr>
            <a:r>
              <a:rPr lang="fr-FR" dirty="0"/>
              <a:t>Les exercices fonctionnels (pratique et évaluation des procédures)</a:t>
            </a:r>
          </a:p>
          <a:p>
            <a:pPr lvl="1">
              <a:buClr>
                <a:srgbClr val="006A71"/>
              </a:buClr>
            </a:pPr>
            <a:r>
              <a:rPr lang="fr-FR" dirty="0"/>
              <a:t>Les exercices à grande échelle (évalue toutes les capacités de préparation et d’intervention)</a:t>
            </a:r>
          </a:p>
          <a:p>
            <a:pPr marL="0" indent="0">
              <a:buClr>
                <a:srgbClr val="006A71"/>
              </a:buClr>
              <a:buNone/>
            </a:pPr>
            <a:endParaRPr lang="en-US" dirty="0"/>
          </a:p>
        </p:txBody>
      </p:sp>
    </p:spTree>
    <p:extLst>
      <p:ext uri="{BB962C8B-B14F-4D97-AF65-F5344CB8AC3E}">
        <p14:creationId xmlns:p14="http://schemas.microsoft.com/office/powerpoint/2010/main" val="63452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Exercices - Cycle de gestion des exercices</a:t>
            </a:r>
          </a:p>
        </p:txBody>
      </p:sp>
      <p:sp>
        <p:nvSpPr>
          <p:cNvPr id="3" name="Content Placeholder 2"/>
          <p:cNvSpPr>
            <a:spLocks noGrp="1"/>
          </p:cNvSpPr>
          <p:nvPr>
            <p:ph type="body" sz="quarter" idx="10"/>
            <p:custDataLst>
              <p:tags r:id="rId2"/>
            </p:custDataLst>
          </p:nvPr>
        </p:nvSpPr>
        <p:spPr>
          <a:xfrm>
            <a:off x="457200" y="1016758"/>
            <a:ext cx="8158294" cy="2372485"/>
          </a:xfrm>
        </p:spPr>
        <p:txBody>
          <a:bodyPr/>
          <a:lstStyle/>
          <a:p>
            <a:pPr>
              <a:buClr>
                <a:srgbClr val="006A71"/>
              </a:buClr>
            </a:pPr>
            <a:r>
              <a:rPr lang="fr-FR" dirty="0"/>
              <a:t>Le cycle de gestion des exercices fournit un processus étape par étape pour réaliser des exercices axés sur les opérations. </a:t>
            </a:r>
          </a:p>
        </p:txBody>
      </p:sp>
      <p:graphicFrame>
        <p:nvGraphicFramePr>
          <p:cNvPr id="10" name="Diagram 9">
            <a:extLst>
              <a:ext uri="{FF2B5EF4-FFF2-40B4-BE49-F238E27FC236}">
                <a16:creationId xmlns:a16="http://schemas.microsoft.com/office/drawing/2014/main" id="{2097779C-556E-494A-B993-CBAA1074C1D0}"/>
              </a:ext>
            </a:extLst>
          </p:cNvPr>
          <p:cNvGraphicFramePr/>
          <p:nvPr>
            <p:custDataLst>
              <p:tags r:id="rId3"/>
            </p:custDataLst>
            <p:extLst>
              <p:ext uri="{D42A27DB-BD31-4B8C-83A1-F6EECF244321}">
                <p14:modId xmlns:p14="http://schemas.microsoft.com/office/powerpoint/2010/main" val="230737141"/>
              </p:ext>
            </p:extLst>
          </p:nvPr>
        </p:nvGraphicFramePr>
        <p:xfrm>
          <a:off x="1752600" y="1905480"/>
          <a:ext cx="5638800" cy="28053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495027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Exercices - Cycle de gestion des exercices</a:t>
            </a:r>
          </a:p>
        </p:txBody>
      </p:sp>
      <p:sp>
        <p:nvSpPr>
          <p:cNvPr id="3" name="Content Placeholder 2"/>
          <p:cNvSpPr>
            <a:spLocks noGrp="1"/>
          </p:cNvSpPr>
          <p:nvPr>
            <p:ph type="body" sz="quarter" idx="10"/>
            <p:custDataLst>
              <p:tags r:id="rId2"/>
            </p:custDataLst>
          </p:nvPr>
        </p:nvSpPr>
        <p:spPr>
          <a:xfrm>
            <a:off x="457200" y="1151520"/>
            <a:ext cx="8158294" cy="3138737"/>
          </a:xfrm>
        </p:spPr>
        <p:txBody>
          <a:bodyPr/>
          <a:lstStyle/>
          <a:p>
            <a:pPr>
              <a:buClr>
                <a:srgbClr val="006A71"/>
              </a:buClr>
            </a:pPr>
            <a:r>
              <a:rPr lang="fr-FR" dirty="0"/>
              <a:t>Les étapes du cycle de gestion des exercices sont les suivantes :</a:t>
            </a:r>
          </a:p>
          <a:p>
            <a:pPr lvl="1">
              <a:buClr>
                <a:srgbClr val="006A71"/>
              </a:buClr>
            </a:pPr>
            <a:r>
              <a:rPr lang="fr-FR" dirty="0"/>
              <a:t>Concept (un document conceptuel est créé pour fournir à la direction supérieure un résumé de l’exercice)</a:t>
            </a:r>
          </a:p>
          <a:p>
            <a:pPr lvl="1">
              <a:buClr>
                <a:srgbClr val="006A71"/>
              </a:buClr>
            </a:pPr>
            <a:r>
              <a:rPr lang="fr-FR" dirty="0"/>
              <a:t>Planification et élaboration (la structure de l’exercice est déterminée)</a:t>
            </a:r>
          </a:p>
          <a:p>
            <a:pPr lvl="1">
              <a:buClr>
                <a:srgbClr val="006A71"/>
              </a:buClr>
            </a:pPr>
            <a:r>
              <a:rPr lang="fr-FR" dirty="0"/>
              <a:t>Déroulement de l’exercice (l’exercice a lieu) </a:t>
            </a:r>
          </a:p>
          <a:p>
            <a:pPr lvl="1">
              <a:buClr>
                <a:srgbClr val="006A71"/>
              </a:buClr>
            </a:pPr>
            <a:r>
              <a:rPr lang="fr-FR" dirty="0"/>
              <a:t>Évaluation et révision (l’analyse finale de l’exercice, de ses activités et de son rendement est effectuée) (c.-à-d. débriefings après l’exercice, revues après action, rapport d’évaluation, etc.)</a:t>
            </a:r>
          </a:p>
        </p:txBody>
      </p:sp>
    </p:spTree>
    <p:extLst>
      <p:ext uri="{BB962C8B-B14F-4D97-AF65-F5344CB8AC3E}">
        <p14:creationId xmlns:p14="http://schemas.microsoft.com/office/powerpoint/2010/main" val="4324291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Programme de formation et d’exercices de l’EOC</a:t>
            </a:r>
          </a:p>
        </p:txBody>
      </p:sp>
      <p:sp>
        <p:nvSpPr>
          <p:cNvPr id="3" name="Content Placeholder 2"/>
          <p:cNvSpPr>
            <a:spLocks noGrp="1"/>
          </p:cNvSpPr>
          <p:nvPr>
            <p:ph type="body" sz="quarter" idx="10"/>
            <p:custDataLst>
              <p:tags r:id="rId2"/>
            </p:custDataLst>
          </p:nvPr>
        </p:nvSpPr>
        <p:spPr>
          <a:xfrm>
            <a:off x="457200" y="1151520"/>
            <a:ext cx="8158294" cy="3138737"/>
          </a:xfrm>
        </p:spPr>
        <p:txBody>
          <a:bodyPr/>
          <a:lstStyle/>
          <a:p>
            <a:pPr>
              <a:buClr>
                <a:srgbClr val="006A71"/>
              </a:buClr>
            </a:pPr>
            <a:r>
              <a:rPr lang="fr-FR" dirty="0"/>
              <a:t>Les EOC doivent établir des programmes de formation et d’exercices afin de garantir que le personnel de l’EOC dispose de toutes les compétences leur permettant de gérer les mesures d’intervention face à une urgence de santé publique. </a:t>
            </a:r>
          </a:p>
          <a:p>
            <a:pPr>
              <a:buClr>
                <a:srgbClr val="006A71"/>
              </a:buClr>
            </a:pPr>
            <a:r>
              <a:rPr lang="fr-FR" dirty="0"/>
              <a:t>Ces ressources peuvent être consultées de manière continue par le personnel de l’EOC afin d’améliorer le processus de préparation de la prochaine intervention. </a:t>
            </a:r>
          </a:p>
        </p:txBody>
      </p:sp>
    </p:spTree>
    <p:extLst>
      <p:ext uri="{BB962C8B-B14F-4D97-AF65-F5344CB8AC3E}">
        <p14:creationId xmlns:p14="http://schemas.microsoft.com/office/powerpoint/2010/main" val="30708443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1"/>
            </p:custDataLst>
          </p:nvPr>
        </p:nvSpPr>
        <p:spPr/>
        <p:txBody>
          <a:bodyPr/>
          <a:lstStyle/>
          <a:p>
            <a:r>
              <a:rPr lang="fr-FR"/>
              <a:t>Activités de gestion des urgences</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4327069" y="506186"/>
            <a:ext cx="4484352" cy="4346372"/>
          </a:xfrm>
          <a:prstGeom prst="rect">
            <a:avLst/>
          </a:prstGeom>
        </p:spPr>
      </p:pic>
    </p:spTree>
    <p:extLst>
      <p:ext uri="{BB962C8B-B14F-4D97-AF65-F5344CB8AC3E}">
        <p14:creationId xmlns:p14="http://schemas.microsoft.com/office/powerpoint/2010/main" val="365269973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1"/>
            </p:custDataLst>
          </p:nvPr>
        </p:nvSpPr>
        <p:spPr/>
        <p:txBody>
          <a:bodyPr/>
          <a:lstStyle/>
          <a:p>
            <a:r>
              <a:rPr lang="fr-FR"/>
              <a:t>Revues après action</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4327069" y="506186"/>
            <a:ext cx="4484352" cy="4346372"/>
          </a:xfrm>
          <a:prstGeom prst="rect">
            <a:avLst/>
          </a:prstGeom>
        </p:spPr>
      </p:pic>
    </p:spTree>
    <p:extLst>
      <p:ext uri="{BB962C8B-B14F-4D97-AF65-F5344CB8AC3E}">
        <p14:creationId xmlns:p14="http://schemas.microsoft.com/office/powerpoint/2010/main" val="38450517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Revues après action </a:t>
            </a:r>
          </a:p>
        </p:txBody>
      </p:sp>
      <p:sp>
        <p:nvSpPr>
          <p:cNvPr id="3" name="Content Placeholder 2"/>
          <p:cNvSpPr>
            <a:spLocks noGrp="1"/>
          </p:cNvSpPr>
          <p:nvPr>
            <p:ph type="body" sz="quarter" idx="10"/>
            <p:custDataLst>
              <p:tags r:id="rId2"/>
            </p:custDataLst>
          </p:nvPr>
        </p:nvSpPr>
        <p:spPr>
          <a:xfrm>
            <a:off x="457200" y="959928"/>
            <a:ext cx="8229600" cy="3341688"/>
          </a:xfrm>
        </p:spPr>
        <p:txBody>
          <a:bodyPr/>
          <a:lstStyle/>
          <a:p>
            <a:pPr>
              <a:buClr>
                <a:srgbClr val="006A71"/>
              </a:buClr>
            </a:pPr>
            <a:r>
              <a:rPr lang="fr-FR" dirty="0"/>
              <a:t>Une évaluation post-incident, ou revue après action, est une revue des mesures prises dans le cadre de la réponse à une urgence de santé publique. </a:t>
            </a:r>
          </a:p>
          <a:p>
            <a:pPr>
              <a:buClr>
                <a:srgbClr val="006A71"/>
              </a:buClr>
            </a:pPr>
            <a:r>
              <a:rPr lang="fr-FR" dirty="0"/>
              <a:t>Les revues après action sont considérées comme des procédures de gestion des urgences et font partie du processus des EOC. </a:t>
            </a:r>
          </a:p>
          <a:p>
            <a:pPr>
              <a:buClr>
                <a:srgbClr val="006A71"/>
              </a:buClr>
            </a:pPr>
            <a:r>
              <a:rPr lang="fr-FR" dirty="0"/>
              <a:t>Le processus doit avoir lieu pendant la phase de désactivation d’un EOC ou dans les trois mois suivant la date officielle de fin de l’événement. </a:t>
            </a:r>
          </a:p>
          <a:p>
            <a:pPr>
              <a:buClr>
                <a:srgbClr val="006A71"/>
              </a:buClr>
            </a:pPr>
            <a:r>
              <a:rPr lang="fr-FR" dirty="0"/>
              <a:t>La réalisation d’une revue après action, à la suite d’une intervention réelle ou d’une simulation, est une composante facultative du cadre de suivi et d’évaluation du Règlement sanitaire international. </a:t>
            </a:r>
          </a:p>
          <a:p>
            <a:pPr marL="0" indent="0">
              <a:buClr>
                <a:srgbClr val="006A71"/>
              </a:buClr>
              <a:buNone/>
            </a:pPr>
            <a:endParaRPr lang="en-US" dirty="0"/>
          </a:p>
        </p:txBody>
      </p:sp>
    </p:spTree>
    <p:extLst>
      <p:ext uri="{BB962C8B-B14F-4D97-AF65-F5344CB8AC3E}">
        <p14:creationId xmlns:p14="http://schemas.microsoft.com/office/powerpoint/2010/main" val="40621666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Revues après action </a:t>
            </a:r>
          </a:p>
        </p:txBody>
      </p:sp>
      <p:sp>
        <p:nvSpPr>
          <p:cNvPr id="3" name="Content Placeholder 2"/>
          <p:cNvSpPr>
            <a:spLocks noGrp="1"/>
          </p:cNvSpPr>
          <p:nvPr>
            <p:ph type="body" sz="quarter" idx="10"/>
            <p:custDataLst>
              <p:tags r:id="rId2"/>
            </p:custDataLst>
          </p:nvPr>
        </p:nvSpPr>
        <p:spPr>
          <a:xfrm>
            <a:off x="457200" y="839337"/>
            <a:ext cx="8158294" cy="3653871"/>
          </a:xfrm>
        </p:spPr>
        <p:txBody>
          <a:bodyPr/>
          <a:lstStyle/>
          <a:p>
            <a:pPr>
              <a:buClr>
                <a:srgbClr val="006A71"/>
              </a:buClr>
            </a:pPr>
            <a:r>
              <a:rPr lang="fr-FR" dirty="0"/>
              <a:t>Les revues après action ont toutes trois phases en commun :</a:t>
            </a:r>
          </a:p>
          <a:p>
            <a:pPr lvl="1">
              <a:buClr>
                <a:srgbClr val="006A71"/>
              </a:buClr>
            </a:pPr>
            <a:r>
              <a:rPr lang="fr-FR" dirty="0"/>
              <a:t>Observation objective : Comment les mesures ont-elles été mises en œuvre ?</a:t>
            </a:r>
          </a:p>
          <a:p>
            <a:pPr lvl="1">
              <a:buClr>
                <a:srgbClr val="006A71"/>
              </a:buClr>
            </a:pPr>
            <a:r>
              <a:rPr lang="fr-FR" dirty="0"/>
              <a:t>Analyse des lacunes/pratiques exemplaires : Écarts entre les plans et les mesures prises ? Qu’est-ce qui a fonctionné et qu’est-ce qui n’a pas fonctionné ?</a:t>
            </a:r>
          </a:p>
          <a:p>
            <a:pPr lvl="1">
              <a:buClr>
                <a:srgbClr val="006A71"/>
              </a:buClr>
            </a:pPr>
            <a:r>
              <a:rPr lang="fr-FR" dirty="0"/>
              <a:t>Identification des éléments à améliorer : Comment les mesures peuvent-elles être améliorées ?</a:t>
            </a:r>
            <a:endParaRPr lang="en-US" dirty="0"/>
          </a:p>
          <a:p>
            <a:pPr marL="457200" lvl="1" indent="0">
              <a:buClr>
                <a:srgbClr val="006A71"/>
              </a:buClr>
              <a:buNone/>
            </a:pPr>
            <a:r>
              <a:rPr lang="fr-FR" dirty="0"/>
              <a:t>Vous trouverez de plus amples informations sur les objectifs, les formats et la planification des revues après action dans le </a:t>
            </a:r>
            <a:r>
              <a:rPr lang="fr-FR" i="1" dirty="0"/>
              <a:t>Guide pour les revues après actio</a:t>
            </a:r>
            <a:r>
              <a:rPr lang="fr-FR" dirty="0"/>
              <a:t>n de l’OMS. </a:t>
            </a:r>
          </a:p>
          <a:p>
            <a:pPr>
              <a:buClr>
                <a:srgbClr val="006A71"/>
              </a:buClr>
            </a:pPr>
            <a:endParaRPr lang="en-US" dirty="0"/>
          </a:p>
        </p:txBody>
      </p:sp>
    </p:spTree>
    <p:extLst>
      <p:ext uri="{BB962C8B-B14F-4D97-AF65-F5344CB8AC3E}">
        <p14:creationId xmlns:p14="http://schemas.microsoft.com/office/powerpoint/2010/main" val="424019907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a:xfrm>
            <a:off x="457200" y="102359"/>
            <a:ext cx="8229600" cy="547933"/>
          </a:xfrm>
        </p:spPr>
        <p:txBody>
          <a:bodyPr/>
          <a:lstStyle/>
          <a:p>
            <a:r>
              <a:rPr lang="fr-FR" dirty="0"/>
              <a:t>Avantages des revues après action</a:t>
            </a:r>
          </a:p>
        </p:txBody>
      </p:sp>
      <p:sp>
        <p:nvSpPr>
          <p:cNvPr id="3" name="Content Placeholder 2"/>
          <p:cNvSpPr>
            <a:spLocks noGrp="1"/>
          </p:cNvSpPr>
          <p:nvPr>
            <p:ph type="body" sz="quarter" idx="10"/>
            <p:custDataLst>
              <p:tags r:id="rId2"/>
            </p:custDataLst>
          </p:nvPr>
        </p:nvSpPr>
        <p:spPr>
          <a:xfrm>
            <a:off x="457199" y="650292"/>
            <a:ext cx="8440615" cy="3842916"/>
          </a:xfrm>
        </p:spPr>
        <p:txBody>
          <a:bodyPr/>
          <a:lstStyle/>
          <a:p>
            <a:pPr>
              <a:buClr>
                <a:srgbClr val="006A71"/>
              </a:buClr>
            </a:pPr>
            <a:r>
              <a:rPr lang="fr-FR" dirty="0"/>
              <a:t>La réalisation de revues après action à la suite d’une intervention pour une urgence de santé publique (COVID-19) présente de nombreux d’avantages :</a:t>
            </a:r>
          </a:p>
          <a:p>
            <a:pPr marL="360000" lvl="1">
              <a:buClr>
                <a:srgbClr val="006A71"/>
              </a:buClr>
            </a:pPr>
            <a:r>
              <a:rPr lang="fr-FR" sz="1900" dirty="0"/>
              <a:t>Elle permet de garder une trace des leçons apprises. Ces enseignements permettent d’améliorer la gestion des prochaines urgences de santé publique. </a:t>
            </a:r>
          </a:p>
          <a:p>
            <a:pPr marL="360000" lvl="1">
              <a:buClr>
                <a:srgbClr val="006A71"/>
              </a:buClr>
            </a:pPr>
            <a:r>
              <a:rPr lang="fr-FR" sz="1900" dirty="0"/>
              <a:t>Elle encourage la réflexion critique autour de l’événement en vue d’identifier les échecs et les succès au cours de l’intervention. </a:t>
            </a:r>
          </a:p>
          <a:p>
            <a:pPr marL="360000" lvl="1">
              <a:buClr>
                <a:srgbClr val="006A71"/>
              </a:buClr>
            </a:pPr>
            <a:r>
              <a:rPr lang="fr-FR" sz="1900" dirty="0"/>
              <a:t>Elle favorise l’apprentissage intersectoriel et renforce la coordination.</a:t>
            </a:r>
          </a:p>
          <a:p>
            <a:pPr marL="360000" lvl="1">
              <a:buClr>
                <a:srgbClr val="006A71"/>
              </a:buClr>
            </a:pPr>
            <a:r>
              <a:rPr lang="fr-FR" sz="1900" dirty="0"/>
              <a:t>Elle renforce les capacités en matière de préparation et d’intervention grâce au consensus des membres de l’équipe sur l’identification des éléments qui doivent être surveillés. </a:t>
            </a:r>
          </a:p>
          <a:p>
            <a:pPr marL="360000" lvl="1">
              <a:buClr>
                <a:srgbClr val="006A71"/>
              </a:buClr>
            </a:pPr>
            <a:r>
              <a:rPr lang="fr-FR" sz="1900" dirty="0"/>
              <a:t>La planification de la revue après action peut commencer même si l’intervention pour la pandémie de COVID-19 est toujours en cours. </a:t>
            </a:r>
          </a:p>
          <a:p>
            <a:pPr>
              <a:buClr>
                <a:srgbClr val="006A71"/>
              </a:buClr>
            </a:pPr>
            <a:endParaRPr lang="en-US" dirty="0"/>
          </a:p>
        </p:txBody>
      </p:sp>
    </p:spTree>
    <p:extLst>
      <p:ext uri="{BB962C8B-B14F-4D97-AF65-F5344CB8AC3E}">
        <p14:creationId xmlns:p14="http://schemas.microsoft.com/office/powerpoint/2010/main" val="270697807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a:xfrm>
            <a:off x="457200" y="205979"/>
            <a:ext cx="8229600" cy="483233"/>
          </a:xfrm>
        </p:spPr>
        <p:txBody>
          <a:bodyPr/>
          <a:lstStyle/>
          <a:p>
            <a:r>
              <a:rPr lang="fr-FR" dirty="0"/>
              <a:t>Avant la revue après action</a:t>
            </a:r>
          </a:p>
        </p:txBody>
      </p:sp>
      <p:sp>
        <p:nvSpPr>
          <p:cNvPr id="3" name="Content Placeholder 2"/>
          <p:cNvSpPr>
            <a:spLocks noGrp="1"/>
          </p:cNvSpPr>
          <p:nvPr>
            <p:ph type="body" sz="quarter" idx="10"/>
            <p:custDataLst>
              <p:tags r:id="rId2"/>
            </p:custDataLst>
          </p:nvPr>
        </p:nvSpPr>
        <p:spPr>
          <a:xfrm>
            <a:off x="457200" y="634621"/>
            <a:ext cx="8158294" cy="3692036"/>
          </a:xfrm>
        </p:spPr>
        <p:txBody>
          <a:bodyPr/>
          <a:lstStyle/>
          <a:p>
            <a:pPr>
              <a:buClr>
                <a:srgbClr val="006A71"/>
              </a:buClr>
            </a:pPr>
            <a:r>
              <a:rPr lang="fr-FR" dirty="0"/>
              <a:t>La première phase de mise en œuvre d’une revue après action consiste à définir ses objectifs, son champ d’application, ainsi que les parties prenantes qui seront impliquées dans le processus. </a:t>
            </a:r>
          </a:p>
          <a:p>
            <a:pPr lvl="1">
              <a:buClr>
                <a:srgbClr val="006A71"/>
              </a:buClr>
            </a:pPr>
            <a:r>
              <a:rPr lang="fr-FR" dirty="0"/>
              <a:t>La détermination de ces trois éléments facilite le processus de planification d’une revue après action et permet d’identifier le format le plus approprié. </a:t>
            </a:r>
          </a:p>
          <a:p>
            <a:pPr>
              <a:buClr>
                <a:srgbClr val="006A71"/>
              </a:buClr>
            </a:pPr>
            <a:r>
              <a:rPr lang="fr-FR" dirty="0"/>
              <a:t>La deuxième phase consiste à sélectionner le format approprié pour la revue après action. </a:t>
            </a:r>
          </a:p>
          <a:p>
            <a:pPr lvl="1">
              <a:buClr>
                <a:srgbClr val="006A71"/>
              </a:buClr>
            </a:pPr>
            <a:r>
              <a:rPr lang="fr-FR" dirty="0"/>
              <a:t>La sélection du format approprié pour la revue après action tient compte de multiples facteurs, notamment de la complexité de l’événement sanitaire ainsi que les ressources nécessaires à la réalisation de la revue après action. </a:t>
            </a:r>
          </a:p>
          <a:p>
            <a:pPr>
              <a:buClr>
                <a:srgbClr val="006A71"/>
              </a:buClr>
            </a:pPr>
            <a:endParaRPr lang="en-US" dirty="0"/>
          </a:p>
          <a:p>
            <a:pPr>
              <a:buClr>
                <a:srgbClr val="006A71"/>
              </a:buClr>
            </a:pPr>
            <a:endParaRPr lang="en-US" dirty="0"/>
          </a:p>
          <a:p>
            <a:pPr>
              <a:buClr>
                <a:srgbClr val="006A71"/>
              </a:buClr>
            </a:pPr>
            <a:endParaRPr lang="en-US" dirty="0"/>
          </a:p>
        </p:txBody>
      </p:sp>
    </p:spTree>
    <p:extLst>
      <p:ext uri="{BB962C8B-B14F-4D97-AF65-F5344CB8AC3E}">
        <p14:creationId xmlns:p14="http://schemas.microsoft.com/office/powerpoint/2010/main" val="220083061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Avant la revue après action - Formats</a:t>
            </a:r>
          </a:p>
        </p:txBody>
      </p:sp>
      <p:sp>
        <p:nvSpPr>
          <p:cNvPr id="3" name="Content Placeholder 2"/>
          <p:cNvSpPr>
            <a:spLocks noGrp="1"/>
          </p:cNvSpPr>
          <p:nvPr>
            <p:ph type="body" sz="quarter" idx="10"/>
            <p:custDataLst>
              <p:tags r:id="rId2"/>
            </p:custDataLst>
          </p:nvPr>
        </p:nvSpPr>
        <p:spPr>
          <a:xfrm>
            <a:off x="457200" y="992661"/>
            <a:ext cx="8158294" cy="3341688"/>
          </a:xfrm>
        </p:spPr>
        <p:txBody>
          <a:bodyPr/>
          <a:lstStyle/>
          <a:p>
            <a:pPr>
              <a:buClr>
                <a:srgbClr val="006A71"/>
              </a:buClr>
            </a:pPr>
            <a:r>
              <a:rPr lang="fr-FR"/>
              <a:t>Il existe quatre formats pour la revue après action :</a:t>
            </a:r>
          </a:p>
          <a:p>
            <a:pPr lvl="1">
              <a:buClr>
                <a:srgbClr val="006A71"/>
              </a:buClr>
            </a:pPr>
            <a:r>
              <a:rPr lang="fr-FR"/>
              <a:t>Débriefing</a:t>
            </a:r>
          </a:p>
          <a:p>
            <a:pPr lvl="1">
              <a:buClr>
                <a:srgbClr val="006A71"/>
              </a:buClr>
            </a:pPr>
            <a:r>
              <a:rPr lang="fr-FR"/>
              <a:t>Groupe de travail</a:t>
            </a:r>
          </a:p>
          <a:p>
            <a:pPr lvl="1">
              <a:buClr>
                <a:srgbClr val="006A71"/>
              </a:buClr>
            </a:pPr>
            <a:r>
              <a:rPr lang="fr-FR"/>
              <a:t>Entretien avec des informateurs clés</a:t>
            </a:r>
          </a:p>
          <a:p>
            <a:pPr lvl="1">
              <a:buClr>
                <a:srgbClr val="006A71"/>
              </a:buClr>
            </a:pPr>
            <a:r>
              <a:rPr lang="fr-FR"/>
              <a:t>Méthode mixte</a:t>
            </a:r>
          </a:p>
          <a:p>
            <a:pPr marL="457200" lvl="1" indent="0">
              <a:buClr>
                <a:srgbClr val="006A71"/>
              </a:buClr>
              <a:buNone/>
            </a:pPr>
            <a:endParaRPr lang="en-US" dirty="0"/>
          </a:p>
          <a:p>
            <a:pPr marL="457200" lvl="1" indent="0">
              <a:buClr>
                <a:srgbClr val="006A71"/>
              </a:buClr>
              <a:buNone/>
            </a:pPr>
            <a:endParaRPr lang="en-US" sz="1950" dirty="0"/>
          </a:p>
          <a:p>
            <a:pPr lvl="1">
              <a:buClr>
                <a:srgbClr val="006A71"/>
              </a:buClr>
            </a:pPr>
            <a:endParaRPr lang="en-US" sz="1950" dirty="0"/>
          </a:p>
        </p:txBody>
      </p:sp>
    </p:spTree>
    <p:extLst>
      <p:ext uri="{BB962C8B-B14F-4D97-AF65-F5344CB8AC3E}">
        <p14:creationId xmlns:p14="http://schemas.microsoft.com/office/powerpoint/2010/main" val="7684653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Avant la revue après action</a:t>
            </a:r>
          </a:p>
        </p:txBody>
      </p:sp>
      <p:sp>
        <p:nvSpPr>
          <p:cNvPr id="3" name="Content Placeholder 2"/>
          <p:cNvSpPr>
            <a:spLocks noGrp="1"/>
          </p:cNvSpPr>
          <p:nvPr>
            <p:ph type="body" sz="quarter" idx="10"/>
            <p:custDataLst>
              <p:tags r:id="rId2"/>
            </p:custDataLst>
          </p:nvPr>
        </p:nvSpPr>
        <p:spPr>
          <a:xfrm>
            <a:off x="457200" y="992661"/>
            <a:ext cx="8158294" cy="3341688"/>
          </a:xfrm>
        </p:spPr>
        <p:txBody>
          <a:bodyPr/>
          <a:lstStyle/>
          <a:p>
            <a:pPr>
              <a:buClr>
                <a:srgbClr val="006A71"/>
              </a:buClr>
            </a:pPr>
            <a:r>
              <a:rPr lang="fr-FR" dirty="0"/>
              <a:t>En fonction du format adopté pour la revue après action, il convient de déterminer les prochaines étapes du processus :</a:t>
            </a:r>
          </a:p>
          <a:p>
            <a:pPr lvl="1">
              <a:buClr>
                <a:srgbClr val="006A71"/>
              </a:buClr>
            </a:pPr>
            <a:r>
              <a:rPr lang="fr-FR" dirty="0"/>
              <a:t>Constituer l’équipe chargée de la revue après action</a:t>
            </a:r>
          </a:p>
          <a:p>
            <a:pPr lvl="1">
              <a:buClr>
                <a:srgbClr val="006A71"/>
              </a:buClr>
            </a:pPr>
            <a:r>
              <a:rPr lang="fr-FR" dirty="0"/>
              <a:t>Établir le budget</a:t>
            </a:r>
          </a:p>
          <a:p>
            <a:pPr lvl="1">
              <a:buClr>
                <a:srgbClr val="006A71"/>
              </a:buClr>
            </a:pPr>
            <a:r>
              <a:rPr lang="fr-FR" dirty="0"/>
              <a:t>Établir une liste de contrôle et un ordre du jour</a:t>
            </a:r>
          </a:p>
          <a:p>
            <a:pPr lvl="1">
              <a:buClr>
                <a:srgbClr val="006A71"/>
              </a:buClr>
            </a:pPr>
            <a:r>
              <a:rPr lang="fr-FR" dirty="0"/>
              <a:t>Choisir le lieu où se déroulera la revue après action</a:t>
            </a:r>
          </a:p>
          <a:p>
            <a:pPr lvl="1">
              <a:buClr>
                <a:srgbClr val="006A71"/>
              </a:buClr>
            </a:pPr>
            <a:r>
              <a:rPr lang="fr-FR" dirty="0"/>
              <a:t>Résumer les concepts et informer les participants </a:t>
            </a:r>
          </a:p>
          <a:p>
            <a:pPr marL="457200" lvl="1" indent="0">
              <a:buClr>
                <a:srgbClr val="006A71"/>
              </a:buClr>
              <a:buNone/>
            </a:pPr>
            <a:endParaRPr lang="en-US" dirty="0"/>
          </a:p>
        </p:txBody>
      </p:sp>
    </p:spTree>
    <p:extLst>
      <p:ext uri="{BB962C8B-B14F-4D97-AF65-F5344CB8AC3E}">
        <p14:creationId xmlns:p14="http://schemas.microsoft.com/office/powerpoint/2010/main" val="235397595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a:xfrm>
            <a:off x="457200" y="205980"/>
            <a:ext cx="8229600" cy="449113"/>
          </a:xfrm>
        </p:spPr>
        <p:txBody>
          <a:bodyPr/>
          <a:lstStyle/>
          <a:p>
            <a:r>
              <a:rPr lang="fr-FR" dirty="0"/>
              <a:t>Préparation d’une revue après action</a:t>
            </a:r>
          </a:p>
        </p:txBody>
      </p:sp>
      <p:sp>
        <p:nvSpPr>
          <p:cNvPr id="3" name="Content Placeholder 2"/>
          <p:cNvSpPr>
            <a:spLocks noGrp="1"/>
          </p:cNvSpPr>
          <p:nvPr>
            <p:ph type="body" sz="quarter" idx="10"/>
            <p:custDataLst>
              <p:tags r:id="rId2"/>
            </p:custDataLst>
          </p:nvPr>
        </p:nvSpPr>
        <p:spPr>
          <a:xfrm>
            <a:off x="457200" y="655094"/>
            <a:ext cx="8158294" cy="3679256"/>
          </a:xfrm>
        </p:spPr>
        <p:txBody>
          <a:bodyPr/>
          <a:lstStyle/>
          <a:p>
            <a:pPr>
              <a:buClr>
                <a:srgbClr val="006A71"/>
              </a:buClr>
            </a:pPr>
            <a:r>
              <a:rPr lang="fr-FR" sz="1930" dirty="0"/>
              <a:t>Pour tous les formats de revue après action, des mesures clés doivent être mises en œuvre pour se préparer à mener la revue après action. </a:t>
            </a:r>
          </a:p>
          <a:p>
            <a:pPr>
              <a:buClr>
                <a:srgbClr val="006A71"/>
              </a:buClr>
            </a:pPr>
            <a:r>
              <a:rPr lang="fr-FR" sz="1930" dirty="0"/>
              <a:t>Ces mesures sont les suivantes : </a:t>
            </a:r>
          </a:p>
          <a:p>
            <a:pPr lvl="1">
              <a:buClr>
                <a:srgbClr val="006A71"/>
              </a:buClr>
            </a:pPr>
            <a:r>
              <a:rPr lang="fr-FR" sz="1930" dirty="0"/>
              <a:t>Recueillir et étudier les informations contextuelles nécessaires pour avoir une connaissance détaillée des mesures d’intervention ayant été prises. Il peut s‘agir de documents ayant été élaborés au cours de l’intervention (rapports de situation, rapports relatifs à l’épidémie, revues, évaluations). </a:t>
            </a:r>
          </a:p>
          <a:p>
            <a:pPr lvl="1">
              <a:buClr>
                <a:srgbClr val="006A71"/>
              </a:buClr>
            </a:pPr>
            <a:r>
              <a:rPr lang="fr-FR" sz="1930" dirty="0"/>
              <a:t>Affiner les questions clés pour orienter les discussions de la revue après action. Ces questions doivent se baser sur les phases, notamment l’observation objective, l’analyse des lacunes/pratiques exemplaires et l’identification des aspects à améliorer. </a:t>
            </a:r>
          </a:p>
        </p:txBody>
      </p:sp>
    </p:spTree>
    <p:extLst>
      <p:ext uri="{BB962C8B-B14F-4D97-AF65-F5344CB8AC3E}">
        <p14:creationId xmlns:p14="http://schemas.microsoft.com/office/powerpoint/2010/main" val="4442737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Préparation d’une revue après action (suite)</a:t>
            </a:r>
          </a:p>
        </p:txBody>
      </p:sp>
      <p:sp>
        <p:nvSpPr>
          <p:cNvPr id="3" name="Content Placeholder 2"/>
          <p:cNvSpPr>
            <a:spLocks noGrp="1"/>
          </p:cNvSpPr>
          <p:nvPr>
            <p:ph type="body" sz="quarter" idx="10"/>
            <p:custDataLst>
              <p:tags r:id="rId2"/>
            </p:custDataLst>
          </p:nvPr>
        </p:nvSpPr>
        <p:spPr>
          <a:xfrm>
            <a:off x="457200" y="992661"/>
            <a:ext cx="8158294" cy="3341688"/>
          </a:xfrm>
        </p:spPr>
        <p:txBody>
          <a:bodyPr/>
          <a:lstStyle/>
          <a:p>
            <a:pPr lvl="1">
              <a:buClr>
                <a:srgbClr val="006A71"/>
              </a:buClr>
            </a:pPr>
            <a:r>
              <a:rPr lang="fr-FR" dirty="0"/>
              <a:t>Identifier les facilitateurs et les intervieweurs et informer les participants de leurs rôles. </a:t>
            </a:r>
          </a:p>
          <a:p>
            <a:pPr lvl="2">
              <a:buClr>
                <a:srgbClr val="006A71"/>
              </a:buClr>
            </a:pPr>
            <a:r>
              <a:rPr lang="fr-FR" dirty="0"/>
              <a:t>Tous les partenaires et secteurs pertinents en lien avec la pandémie de COVID-19 doivent être représentés. Il peut s’agir de dirigeants politiques, de professionnels cliniques, de dirigeants communautaires, etc.</a:t>
            </a:r>
          </a:p>
          <a:p>
            <a:pPr lvl="1">
              <a:buClr>
                <a:srgbClr val="006A71"/>
              </a:buClr>
            </a:pPr>
            <a:r>
              <a:rPr lang="fr-FR" dirty="0"/>
              <a:t>Préparez la revue après action en organisant une réunion préliminaire de coordination pour informer l’équipe des objectifs, du champ d’application et du format sélectionnés pour la revue après action. </a:t>
            </a:r>
          </a:p>
          <a:p>
            <a:pPr marL="0" indent="0">
              <a:buClr>
                <a:srgbClr val="006A71"/>
              </a:buClr>
              <a:buNone/>
            </a:pPr>
            <a:endParaRPr lang="en-US" dirty="0"/>
          </a:p>
        </p:txBody>
      </p:sp>
    </p:spTree>
    <p:extLst>
      <p:ext uri="{BB962C8B-B14F-4D97-AF65-F5344CB8AC3E}">
        <p14:creationId xmlns:p14="http://schemas.microsoft.com/office/powerpoint/2010/main" val="284423224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a:xfrm>
            <a:off x="457200" y="205980"/>
            <a:ext cx="8229600" cy="333107"/>
          </a:xfrm>
        </p:spPr>
        <p:txBody>
          <a:bodyPr/>
          <a:lstStyle/>
          <a:p>
            <a:r>
              <a:rPr lang="fr-FR" dirty="0"/>
              <a:t>Lors d’une revue après action</a:t>
            </a:r>
          </a:p>
        </p:txBody>
      </p:sp>
      <p:sp>
        <p:nvSpPr>
          <p:cNvPr id="3" name="Content Placeholder 2"/>
          <p:cNvSpPr>
            <a:spLocks noGrp="1"/>
          </p:cNvSpPr>
          <p:nvPr>
            <p:ph type="body" sz="quarter" idx="10"/>
            <p:custDataLst>
              <p:tags r:id="rId2"/>
            </p:custDataLst>
          </p:nvPr>
        </p:nvSpPr>
        <p:spPr>
          <a:xfrm>
            <a:off x="457200" y="1158875"/>
            <a:ext cx="8158294" cy="3341688"/>
          </a:xfrm>
        </p:spPr>
        <p:txBody>
          <a:bodyPr/>
          <a:lstStyle/>
          <a:p>
            <a:pPr>
              <a:buClr>
                <a:srgbClr val="006A71"/>
              </a:buClr>
            </a:pPr>
            <a:endParaRPr lang="en-US" dirty="0"/>
          </a:p>
          <a:p>
            <a:pPr>
              <a:buClr>
                <a:srgbClr val="006A71"/>
              </a:buClr>
            </a:pPr>
            <a:endParaRPr lang="en-US" dirty="0"/>
          </a:p>
          <a:p>
            <a:pPr>
              <a:buClr>
                <a:srgbClr val="006A71"/>
              </a:buClr>
            </a:pPr>
            <a:endParaRPr lang="en-US" dirty="0"/>
          </a:p>
        </p:txBody>
      </p:sp>
      <p:sp>
        <p:nvSpPr>
          <p:cNvPr id="10" name="Content Placeholder 2">
            <a:extLst>
              <a:ext uri="{FF2B5EF4-FFF2-40B4-BE49-F238E27FC236}">
                <a16:creationId xmlns:a16="http://schemas.microsoft.com/office/drawing/2014/main" id="{599A062B-C51B-D944-B174-77C025BC195D}"/>
              </a:ext>
            </a:extLst>
          </p:cNvPr>
          <p:cNvSpPr txBox="1">
            <a:spLocks/>
          </p:cNvSpPr>
          <p:nvPr>
            <p:custDataLst>
              <p:tags r:id="rId3"/>
            </p:custDataLst>
          </p:nvPr>
        </p:nvSpPr>
        <p:spPr bwMode="auto">
          <a:xfrm>
            <a:off x="457200" y="539087"/>
            <a:ext cx="8352430" cy="37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A71"/>
              </a:buClr>
            </a:pPr>
            <a:r>
              <a:rPr lang="fr-FR" dirty="0"/>
              <a:t>La première session de l’atelier de la revue après action présente aux participants l’ordre du jour, les objectifs, le champ d’application, la méthodologie et les résultats attendus.</a:t>
            </a:r>
          </a:p>
          <a:p>
            <a:pPr>
              <a:buClr>
                <a:srgbClr val="006A71"/>
              </a:buClr>
            </a:pPr>
            <a:r>
              <a:rPr lang="fr-FR" dirty="0"/>
              <a:t>Pendant une revue après action, trois mesures principales doivent être menées :</a:t>
            </a:r>
          </a:p>
          <a:p>
            <a:pPr marL="360000" lvl="1">
              <a:buClr>
                <a:srgbClr val="006A71"/>
              </a:buClr>
            </a:pPr>
            <a:r>
              <a:rPr lang="fr-FR" dirty="0"/>
              <a:t>Mener la partie analytique de la revue après action en identifiant les difficultés, en se mettant d’accord sur les pratiques exemplaires découlant de l’intervention, et en reconnaissant les nouvelles capacités acquises. </a:t>
            </a:r>
          </a:p>
          <a:p>
            <a:pPr marL="360000" lvl="1">
              <a:buClr>
                <a:srgbClr val="006A71"/>
              </a:buClr>
            </a:pPr>
            <a:r>
              <a:rPr lang="fr-FR" dirty="0"/>
              <a:t>Forger un consensus par la rédaction d’un résumé final reprenant les pratiques exemplaires, les lacunes et les nouvelles capacités acquises. </a:t>
            </a:r>
          </a:p>
          <a:p>
            <a:pPr marL="360000" lvl="1">
              <a:buClr>
                <a:srgbClr val="006A71"/>
              </a:buClr>
            </a:pPr>
            <a:r>
              <a:rPr lang="fr-FR" dirty="0"/>
              <a:t>Clôturer la revue après action et procéder à l’évaluation de l’atelier pour apporter les améliorations nécessaires au format ou à la méthodologie. </a:t>
            </a:r>
          </a:p>
        </p:txBody>
      </p:sp>
    </p:spTree>
    <p:extLst>
      <p:ext uri="{BB962C8B-B14F-4D97-AF65-F5344CB8AC3E}">
        <p14:creationId xmlns:p14="http://schemas.microsoft.com/office/powerpoint/2010/main" val="26270559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Gestion des urgences  </a:t>
            </a:r>
          </a:p>
        </p:txBody>
      </p:sp>
      <p:sp>
        <p:nvSpPr>
          <p:cNvPr id="3" name="Content Placeholder 2"/>
          <p:cNvSpPr>
            <a:spLocks noGrp="1"/>
          </p:cNvSpPr>
          <p:nvPr>
            <p:ph type="body" sz="quarter" idx="10"/>
            <p:custDataLst>
              <p:tags r:id="rId2"/>
            </p:custDataLst>
          </p:nvPr>
        </p:nvSpPr>
        <p:spPr>
          <a:xfrm>
            <a:off x="457200" y="948519"/>
            <a:ext cx="8158294" cy="3544689"/>
          </a:xfrm>
        </p:spPr>
        <p:txBody>
          <a:bodyPr/>
          <a:lstStyle/>
          <a:p>
            <a:pPr>
              <a:buClr>
                <a:srgbClr val="006A71"/>
              </a:buClr>
            </a:pPr>
            <a:r>
              <a:rPr lang="fr-FR" dirty="0"/>
              <a:t>La gestion des urgences de santé publique comprend un ensemble d’activités qui permettent de s’assurer de la prise en compte de tous les aspects liés à une urgence. </a:t>
            </a:r>
          </a:p>
          <a:p>
            <a:pPr>
              <a:buClr>
                <a:srgbClr val="006A71"/>
              </a:buClr>
            </a:pPr>
            <a:r>
              <a:rPr lang="fr-FR" dirty="0"/>
              <a:t> Le recours aux éléments de gestion des urgences pour guider les urgences de santé publique fournit la structure nécessaire pour :  </a:t>
            </a:r>
          </a:p>
          <a:p>
            <a:pPr lvl="1">
              <a:buClr>
                <a:srgbClr val="006A71"/>
              </a:buClr>
            </a:pPr>
            <a:r>
              <a:rPr lang="fr-FR" dirty="0"/>
              <a:t>La prise de décision et la compétence opérationnelle</a:t>
            </a:r>
          </a:p>
          <a:p>
            <a:pPr lvl="1">
              <a:buClr>
                <a:srgbClr val="006A71"/>
              </a:buClr>
            </a:pPr>
            <a:r>
              <a:rPr lang="fr-FR" dirty="0"/>
              <a:t>Le traitement des données pour les plans d’action </a:t>
            </a:r>
          </a:p>
          <a:p>
            <a:pPr lvl="1">
              <a:buClr>
                <a:srgbClr val="006A71"/>
              </a:buClr>
            </a:pPr>
            <a:r>
              <a:rPr lang="fr-FR" dirty="0"/>
              <a:t>Le déploiement des ressources</a:t>
            </a:r>
          </a:p>
          <a:p>
            <a:pPr lvl="1">
              <a:buClr>
                <a:srgbClr val="006A71"/>
              </a:buClr>
            </a:pPr>
            <a:r>
              <a:rPr lang="fr-FR" dirty="0"/>
              <a:t>Les ressources humaines et financières et reddition de comptes</a:t>
            </a:r>
          </a:p>
          <a:p>
            <a:pPr>
              <a:buClr>
                <a:srgbClr val="006A71"/>
              </a:buClr>
            </a:pPr>
            <a:r>
              <a:rPr lang="fr-FR" dirty="0"/>
              <a:t>Ces mesures sont indispensables pour garantir l’efficacité de l’EOC. </a:t>
            </a:r>
          </a:p>
        </p:txBody>
      </p:sp>
    </p:spTree>
    <p:extLst>
      <p:ext uri="{BB962C8B-B14F-4D97-AF65-F5344CB8AC3E}">
        <p14:creationId xmlns:p14="http://schemas.microsoft.com/office/powerpoint/2010/main" val="125159054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dirty="0"/>
              <a:t>Résultats de la revue après action et </a:t>
            </a:r>
            <a:br>
              <a:rPr lang="fr-FR" dirty="0"/>
            </a:br>
            <a:r>
              <a:rPr lang="fr-FR" dirty="0"/>
              <a:t>mesures pour le suivi </a:t>
            </a:r>
          </a:p>
        </p:txBody>
      </p:sp>
      <p:sp>
        <p:nvSpPr>
          <p:cNvPr id="3" name="Content Placeholder 2"/>
          <p:cNvSpPr>
            <a:spLocks noGrp="1"/>
          </p:cNvSpPr>
          <p:nvPr>
            <p:ph type="body" sz="quarter" idx="10"/>
            <p:custDataLst>
              <p:tags r:id="rId2"/>
            </p:custDataLst>
          </p:nvPr>
        </p:nvSpPr>
        <p:spPr>
          <a:xfrm>
            <a:off x="457200" y="1158875"/>
            <a:ext cx="8158294" cy="3341688"/>
          </a:xfrm>
        </p:spPr>
        <p:txBody>
          <a:bodyPr/>
          <a:lstStyle/>
          <a:p>
            <a:pPr>
              <a:buClr>
                <a:srgbClr val="006A71"/>
              </a:buClr>
            </a:pPr>
            <a:endParaRPr lang="en-US" dirty="0"/>
          </a:p>
          <a:p>
            <a:pPr>
              <a:buClr>
                <a:srgbClr val="006A71"/>
              </a:buClr>
            </a:pPr>
            <a:endParaRPr lang="en-US" dirty="0"/>
          </a:p>
          <a:p>
            <a:pPr>
              <a:buClr>
                <a:srgbClr val="006A71"/>
              </a:buClr>
            </a:pPr>
            <a:endParaRPr lang="en-US" dirty="0"/>
          </a:p>
        </p:txBody>
      </p:sp>
      <p:sp>
        <p:nvSpPr>
          <p:cNvPr id="10" name="Content Placeholder 2">
            <a:extLst>
              <a:ext uri="{FF2B5EF4-FFF2-40B4-BE49-F238E27FC236}">
                <a16:creationId xmlns:a16="http://schemas.microsoft.com/office/drawing/2014/main" id="{599A062B-C51B-D944-B174-77C025BC195D}"/>
              </a:ext>
            </a:extLst>
          </p:cNvPr>
          <p:cNvSpPr txBox="1">
            <a:spLocks/>
          </p:cNvSpPr>
          <p:nvPr>
            <p:custDataLst>
              <p:tags r:id="rId3"/>
            </p:custDataLst>
          </p:nvPr>
        </p:nvSpPr>
        <p:spPr bwMode="auto">
          <a:xfrm>
            <a:off x="457200" y="992661"/>
            <a:ext cx="8158294" cy="319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A71"/>
              </a:buClr>
            </a:pPr>
            <a:r>
              <a:rPr lang="fr-FR" dirty="0"/>
              <a:t>La phase finale de la revue après action consiste à présenter les résultats, à identifier les leçons apprises et à déterminer les recommandations en vue d’interventions futures. </a:t>
            </a:r>
          </a:p>
          <a:p>
            <a:pPr>
              <a:buClr>
                <a:srgbClr val="006A71"/>
              </a:buClr>
            </a:pPr>
            <a:r>
              <a:rPr lang="fr-FR" dirty="0"/>
              <a:t>Le processus final de la revue après action consiste à :</a:t>
            </a:r>
          </a:p>
          <a:p>
            <a:pPr lvl="1">
              <a:buClr>
                <a:srgbClr val="006A71"/>
              </a:buClr>
            </a:pPr>
            <a:r>
              <a:rPr lang="fr-FR" dirty="0"/>
              <a:t>Organiser des séances de débriefings</a:t>
            </a:r>
          </a:p>
          <a:p>
            <a:pPr lvl="1">
              <a:buClr>
                <a:srgbClr val="006A71"/>
              </a:buClr>
            </a:pPr>
            <a:r>
              <a:rPr lang="fr-FR" dirty="0"/>
              <a:t>Élaborer le rapport final</a:t>
            </a:r>
          </a:p>
          <a:p>
            <a:pPr lvl="1">
              <a:buClr>
                <a:srgbClr val="006A71"/>
              </a:buClr>
            </a:pPr>
            <a:r>
              <a:rPr lang="fr-FR" dirty="0"/>
              <a:t>Enregistrer les progrès réalisés</a:t>
            </a:r>
          </a:p>
          <a:p>
            <a:pPr lvl="1">
              <a:buClr>
                <a:srgbClr val="006A71"/>
              </a:buClr>
            </a:pPr>
            <a:r>
              <a:rPr lang="fr-FR" dirty="0"/>
              <a:t>Établir ou ajouter des informations à la base de données des enseignements tirés</a:t>
            </a:r>
          </a:p>
        </p:txBody>
      </p:sp>
    </p:spTree>
    <p:extLst>
      <p:ext uri="{BB962C8B-B14F-4D97-AF65-F5344CB8AC3E}">
        <p14:creationId xmlns:p14="http://schemas.microsoft.com/office/powerpoint/2010/main" val="293026228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Références</a:t>
            </a:r>
          </a:p>
        </p:txBody>
      </p:sp>
      <p:sp>
        <p:nvSpPr>
          <p:cNvPr id="3" name="Content Placeholder 2"/>
          <p:cNvSpPr>
            <a:spLocks noGrp="1"/>
          </p:cNvSpPr>
          <p:nvPr>
            <p:ph type="body" sz="quarter" idx="10"/>
            <p:custDataLst>
              <p:tags r:id="rId2"/>
            </p:custDataLst>
          </p:nvPr>
        </p:nvSpPr>
        <p:spPr>
          <a:xfrm>
            <a:off x="457200" y="900906"/>
            <a:ext cx="8158294" cy="3341688"/>
          </a:xfrm>
        </p:spPr>
        <p:txBody>
          <a:bodyPr/>
          <a:lstStyle/>
          <a:p>
            <a:pPr>
              <a:buClr>
                <a:srgbClr val="006A71"/>
              </a:buClr>
            </a:pPr>
            <a:r>
              <a:rPr lang="fr-FR" dirty="0"/>
              <a:t>OMS (2019) </a:t>
            </a:r>
            <a:r>
              <a:rPr lang="fr-FR" i="1" dirty="0"/>
              <a:t>Guide pour les revues après action</a:t>
            </a:r>
            <a:r>
              <a:rPr lang="fr-FR" dirty="0"/>
              <a:t>.</a:t>
            </a:r>
            <a:r>
              <a:rPr lang="fr-FR" i="1" dirty="0"/>
              <a:t> </a:t>
            </a:r>
            <a:r>
              <a:rPr lang="fr-FR" dirty="0"/>
              <a:t>Consulté sur </a:t>
            </a:r>
            <a:r>
              <a:rPr lang="fr-FR" dirty="0">
                <a:hlinkClick r:id="rId5"/>
              </a:rPr>
              <a:t>https://apps.who.int/iris/bitstream/handle/10665/329387/WHO-WHE-CPI-2019.4-fre.pdf?sequence=1&amp;isAllowed=y</a:t>
            </a:r>
            <a:endParaRPr lang="fr-FR" dirty="0"/>
          </a:p>
          <a:p>
            <a:pPr>
              <a:buClr>
                <a:srgbClr val="006A71"/>
              </a:buClr>
            </a:pPr>
            <a:r>
              <a:rPr lang="fr-FR" dirty="0"/>
              <a:t>OMS (2018) </a:t>
            </a:r>
            <a:r>
              <a:rPr lang="fr-FR" i="1" dirty="0" err="1"/>
              <a:t>Handbook</a:t>
            </a:r>
            <a:r>
              <a:rPr lang="fr-FR" i="1" dirty="0"/>
              <a:t> for </a:t>
            </a:r>
            <a:r>
              <a:rPr lang="fr-FR" i="1" dirty="0" err="1"/>
              <a:t>Developing</a:t>
            </a:r>
            <a:r>
              <a:rPr lang="fr-FR" i="1" dirty="0"/>
              <a:t> a Public </a:t>
            </a:r>
            <a:r>
              <a:rPr lang="fr-FR" i="1" dirty="0" err="1"/>
              <a:t>Health</a:t>
            </a:r>
            <a:r>
              <a:rPr lang="fr-FR" i="1" dirty="0"/>
              <a:t> Emergency Operations Centre Part C: Training and </a:t>
            </a:r>
            <a:r>
              <a:rPr lang="fr-FR" i="1" dirty="0" err="1"/>
              <a:t>Exercises</a:t>
            </a:r>
            <a:r>
              <a:rPr lang="fr-FR" i="1" dirty="0"/>
              <a:t>. (anglais) </a:t>
            </a:r>
            <a:r>
              <a:rPr lang="fr-FR" dirty="0"/>
              <a:t>Consulté sur </a:t>
            </a:r>
            <a:r>
              <a:rPr lang="fr-FR" dirty="0">
                <a:hlinkClick r:id="rId6"/>
              </a:rPr>
              <a:t>https://apps.who.int/iris/bitstream/handle/10665/311545/9789241515139-eng.pdf?sequence=1</a:t>
            </a:r>
          </a:p>
          <a:p>
            <a:pPr marL="457200" lvl="1" indent="0">
              <a:buClr>
                <a:srgbClr val="006A71"/>
              </a:buClr>
              <a:buNone/>
            </a:pPr>
            <a:endParaRPr lang="en-US" dirty="0"/>
          </a:p>
        </p:txBody>
      </p:sp>
    </p:spTree>
    <p:extLst>
      <p:ext uri="{BB962C8B-B14F-4D97-AF65-F5344CB8AC3E}">
        <p14:creationId xmlns:p14="http://schemas.microsoft.com/office/powerpoint/2010/main" val="168810694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Références</a:t>
            </a:r>
          </a:p>
        </p:txBody>
      </p:sp>
      <p:sp>
        <p:nvSpPr>
          <p:cNvPr id="3" name="Content Placeholder 2"/>
          <p:cNvSpPr>
            <a:spLocks noGrp="1"/>
          </p:cNvSpPr>
          <p:nvPr>
            <p:ph type="body" sz="quarter" idx="10"/>
            <p:custDataLst>
              <p:tags r:id="rId2"/>
            </p:custDataLst>
          </p:nvPr>
        </p:nvSpPr>
        <p:spPr>
          <a:xfrm>
            <a:off x="457200" y="900906"/>
            <a:ext cx="8158294" cy="3341688"/>
          </a:xfrm>
        </p:spPr>
        <p:txBody>
          <a:bodyPr/>
          <a:lstStyle/>
          <a:p>
            <a:pPr>
              <a:buClr>
                <a:srgbClr val="006A71"/>
              </a:buClr>
            </a:pPr>
            <a:r>
              <a:rPr lang="fr-FR" dirty="0"/>
              <a:t>OMS (2012) </a:t>
            </a:r>
            <a:r>
              <a:rPr lang="fr-FR" i="1" dirty="0"/>
              <a:t>Rapid Risk </a:t>
            </a:r>
            <a:r>
              <a:rPr lang="fr-FR" i="1" dirty="0" err="1"/>
              <a:t>Assessment</a:t>
            </a:r>
            <a:r>
              <a:rPr lang="fr-FR" i="1" dirty="0"/>
              <a:t> of Acute Public </a:t>
            </a:r>
            <a:r>
              <a:rPr lang="fr-FR" i="1" dirty="0" err="1"/>
              <a:t>Health</a:t>
            </a:r>
            <a:r>
              <a:rPr lang="fr-FR" i="1" dirty="0"/>
              <a:t> Events.</a:t>
            </a:r>
            <a:r>
              <a:rPr lang="fr-FR" dirty="0"/>
              <a:t> (anglais)</a:t>
            </a:r>
            <a:r>
              <a:rPr lang="fr-FR" i="1" dirty="0"/>
              <a:t> </a:t>
            </a:r>
            <a:r>
              <a:rPr lang="fr-FR" dirty="0"/>
              <a:t>Consulté sur </a:t>
            </a:r>
            <a:r>
              <a:rPr lang="fr-FR" dirty="0">
                <a:hlinkClick r:id="rId5"/>
              </a:rPr>
              <a:t>https://apps.who.int/iris/bitstream/handle/10665/70810/WHO_HSE_GAR_ARO_2012.1_eng.pdf?sequence=1</a:t>
            </a:r>
          </a:p>
          <a:p>
            <a:pPr>
              <a:buClr>
                <a:srgbClr val="006A71"/>
              </a:buClr>
            </a:pPr>
            <a:r>
              <a:rPr lang="fr-FR" dirty="0"/>
              <a:t>OMS (2015) </a:t>
            </a:r>
            <a:r>
              <a:rPr lang="fr-FR" i="1" dirty="0"/>
              <a:t>Cadre pour un centre d’opérations d’urgence de santé publique</a:t>
            </a:r>
            <a:r>
              <a:rPr lang="fr-FR" dirty="0"/>
              <a:t>.</a:t>
            </a:r>
            <a:r>
              <a:rPr lang="fr-FR" i="1" dirty="0"/>
              <a:t> </a:t>
            </a:r>
            <a:r>
              <a:rPr lang="fr-FR" dirty="0"/>
              <a:t>Consulté sur </a:t>
            </a:r>
            <a:r>
              <a:rPr lang="fr-FR" dirty="0">
                <a:hlinkClick r:id="rId6"/>
              </a:rPr>
              <a:t>https://apps.who.int/iris/bitstream/handle/10665/258804/9789242565133-fre.pdf?sequence=1&amp;isAllowed=y</a:t>
            </a:r>
            <a:endParaRPr lang="fr-FR" dirty="0"/>
          </a:p>
          <a:p>
            <a:pPr marL="0" indent="0">
              <a:buClr>
                <a:srgbClr val="006A71"/>
              </a:buClr>
              <a:buNone/>
            </a:pPr>
            <a:endParaRPr lang="en-US" dirty="0"/>
          </a:p>
        </p:txBody>
      </p:sp>
    </p:spTree>
    <p:extLst>
      <p:ext uri="{BB962C8B-B14F-4D97-AF65-F5344CB8AC3E}">
        <p14:creationId xmlns:p14="http://schemas.microsoft.com/office/powerpoint/2010/main" val="311107823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301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Éléments de gestion des urgences</a:t>
            </a:r>
          </a:p>
        </p:txBody>
      </p:sp>
      <p:sp>
        <p:nvSpPr>
          <p:cNvPr id="3" name="Content Placeholder 2"/>
          <p:cNvSpPr>
            <a:spLocks noGrp="1"/>
          </p:cNvSpPr>
          <p:nvPr>
            <p:ph type="body" sz="quarter" idx="10"/>
            <p:custDataLst>
              <p:tags r:id="rId2"/>
            </p:custDataLst>
          </p:nvPr>
        </p:nvSpPr>
        <p:spPr>
          <a:xfrm>
            <a:off x="457200" y="895570"/>
            <a:ext cx="8158294" cy="3597638"/>
          </a:xfrm>
        </p:spPr>
        <p:txBody>
          <a:bodyPr/>
          <a:lstStyle/>
          <a:p>
            <a:pPr>
              <a:buClr>
                <a:srgbClr val="006A71"/>
              </a:buClr>
            </a:pPr>
            <a:r>
              <a:rPr lang="fr-FR" dirty="0"/>
              <a:t>Les activités de routine en matière de santé publique sont renforcées lors des urgences de santé publique pour inclure des activités de gestion des urgences. </a:t>
            </a:r>
          </a:p>
          <a:p>
            <a:pPr>
              <a:buClr>
                <a:srgbClr val="006A71"/>
              </a:buClr>
            </a:pPr>
            <a:r>
              <a:rPr lang="fr-FR" dirty="0"/>
              <a:t>Les activités de gestion des urgences sont menées durant toutes les phases du « cycle de gestion des urgences » : </a:t>
            </a:r>
          </a:p>
          <a:p>
            <a:pPr lvl="1">
              <a:buClr>
                <a:srgbClr val="006A71"/>
              </a:buClr>
            </a:pPr>
            <a:r>
              <a:rPr lang="fr-FR" dirty="0"/>
              <a:t>Prévention et atténuation</a:t>
            </a:r>
          </a:p>
          <a:p>
            <a:pPr lvl="1">
              <a:buClr>
                <a:srgbClr val="006A71"/>
              </a:buClr>
            </a:pPr>
            <a:r>
              <a:rPr lang="fr-FR" dirty="0"/>
              <a:t>Préparation</a:t>
            </a:r>
          </a:p>
          <a:p>
            <a:pPr lvl="1">
              <a:buClr>
                <a:srgbClr val="006A71"/>
              </a:buClr>
            </a:pPr>
            <a:r>
              <a:rPr lang="fr-FR" dirty="0"/>
              <a:t>Intervention</a:t>
            </a:r>
          </a:p>
          <a:p>
            <a:pPr lvl="1">
              <a:buClr>
                <a:srgbClr val="006A71"/>
              </a:buClr>
            </a:pPr>
            <a:r>
              <a:rPr lang="fr-FR" dirty="0"/>
              <a:t>Rétablissement</a:t>
            </a:r>
          </a:p>
        </p:txBody>
      </p:sp>
      <p:sp>
        <p:nvSpPr>
          <p:cNvPr id="18" name="Freeform 17"/>
          <p:cNvSpPr/>
          <p:nvPr>
            <p:custDataLst>
              <p:tags r:id="rId3"/>
            </p:custDataLst>
          </p:nvPr>
        </p:nvSpPr>
        <p:spPr>
          <a:xfrm>
            <a:off x="6953224" y="2277903"/>
            <a:ext cx="1733575" cy="98753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600">
                <a:latin typeface="Arial" panose="020B0604020202020204" pitchFamily="34" charset="0"/>
                <a:cs typeface="Arial" panose="020B0604020202020204" pitchFamily="34" charset="0"/>
              </a:rPr>
              <a:t>Préparation</a:t>
            </a:r>
          </a:p>
        </p:txBody>
      </p:sp>
      <p:sp>
        <p:nvSpPr>
          <p:cNvPr id="19" name="Circular Arrow 18"/>
          <p:cNvSpPr/>
          <p:nvPr>
            <p:custDataLst>
              <p:tags r:id="rId4"/>
            </p:custDataLst>
          </p:nvPr>
        </p:nvSpPr>
        <p:spPr>
          <a:xfrm>
            <a:off x="5215089" y="2215912"/>
            <a:ext cx="2787659" cy="2787659"/>
          </a:xfrm>
          <a:prstGeom prst="circularArrow">
            <a:avLst>
              <a:gd name="adj1" fmla="val 6908"/>
              <a:gd name="adj2" fmla="val 1008420"/>
              <a:gd name="adj3" fmla="val 547462"/>
              <a:gd name="adj4" fmla="val 19609935"/>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Freeform 19"/>
          <p:cNvSpPr/>
          <p:nvPr>
            <p:custDataLst>
              <p:tags r:id="rId5"/>
            </p:custDataLst>
          </p:nvPr>
        </p:nvSpPr>
        <p:spPr>
          <a:xfrm>
            <a:off x="7114510" y="4007322"/>
            <a:ext cx="1094617" cy="599048"/>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600" dirty="0">
                <a:latin typeface="Arial" panose="020B0604020202020204" pitchFamily="34" charset="0"/>
                <a:cs typeface="Arial" panose="020B0604020202020204" pitchFamily="34" charset="0"/>
              </a:rPr>
              <a:t>Intervention</a:t>
            </a:r>
          </a:p>
        </p:txBody>
      </p:sp>
      <p:sp>
        <p:nvSpPr>
          <p:cNvPr id="21" name="Circular Arrow 20"/>
          <p:cNvSpPr/>
          <p:nvPr>
            <p:custDataLst>
              <p:tags r:id="rId6"/>
            </p:custDataLst>
          </p:nvPr>
        </p:nvSpPr>
        <p:spPr>
          <a:xfrm>
            <a:off x="5215089" y="2215912"/>
            <a:ext cx="2787659" cy="2787659"/>
          </a:xfrm>
          <a:prstGeom prst="circularArrow">
            <a:avLst>
              <a:gd name="adj1" fmla="val 6908"/>
              <a:gd name="adj2" fmla="val 1224698"/>
              <a:gd name="adj3" fmla="val 5947462"/>
              <a:gd name="adj4" fmla="val 3440530"/>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21"/>
          <p:cNvSpPr/>
          <p:nvPr>
            <p:custDataLst>
              <p:tags r:id="rId7"/>
            </p:custDataLst>
          </p:nvPr>
        </p:nvSpPr>
        <p:spPr>
          <a:xfrm>
            <a:off x="5171572" y="3954048"/>
            <a:ext cx="1454415" cy="65232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600" dirty="0">
                <a:latin typeface="Arial" panose="020B0604020202020204" pitchFamily="34" charset="0"/>
                <a:cs typeface="Arial" panose="020B0604020202020204" pitchFamily="34" charset="0"/>
              </a:rPr>
              <a:t>Rétablissement</a:t>
            </a:r>
          </a:p>
        </p:txBody>
      </p:sp>
      <p:sp>
        <p:nvSpPr>
          <p:cNvPr id="23" name="Circular Arrow 22"/>
          <p:cNvSpPr/>
          <p:nvPr>
            <p:custDataLst>
              <p:tags r:id="rId8"/>
            </p:custDataLst>
          </p:nvPr>
        </p:nvSpPr>
        <p:spPr>
          <a:xfrm>
            <a:off x="5215089" y="2215912"/>
            <a:ext cx="2787659" cy="2787659"/>
          </a:xfrm>
          <a:prstGeom prst="circularArrow">
            <a:avLst>
              <a:gd name="adj1" fmla="val 6908"/>
              <a:gd name="adj2" fmla="val 1220776"/>
              <a:gd name="adj3" fmla="val 11347462"/>
              <a:gd name="adj4" fmla="val 9380990"/>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23"/>
          <p:cNvSpPr/>
          <p:nvPr>
            <p:custDataLst>
              <p:tags r:id="rId9"/>
            </p:custDataLst>
          </p:nvPr>
        </p:nvSpPr>
        <p:spPr>
          <a:xfrm>
            <a:off x="4602343" y="2277903"/>
            <a:ext cx="1662269" cy="98753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600">
                <a:latin typeface="Arial" panose="020B0604020202020204" pitchFamily="34" charset="0"/>
                <a:cs typeface="Arial" panose="020B0604020202020204" pitchFamily="34" charset="0"/>
              </a:rPr>
              <a:t>Prévention et atténuation</a:t>
            </a:r>
          </a:p>
        </p:txBody>
      </p:sp>
      <p:sp>
        <p:nvSpPr>
          <p:cNvPr id="25" name="Circular Arrow 24"/>
          <p:cNvSpPr/>
          <p:nvPr>
            <p:custDataLst>
              <p:tags r:id="rId10"/>
            </p:custDataLst>
          </p:nvPr>
        </p:nvSpPr>
        <p:spPr>
          <a:xfrm>
            <a:off x="5215089" y="2215912"/>
            <a:ext cx="2787659" cy="2787659"/>
          </a:xfrm>
          <a:prstGeom prst="circularArrow">
            <a:avLst>
              <a:gd name="adj1" fmla="val 6908"/>
              <a:gd name="adj2" fmla="val 1147346"/>
              <a:gd name="adj3" fmla="val 16747462"/>
              <a:gd name="adj4" fmla="val 14694722"/>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p:cNvSpPr txBox="1"/>
          <p:nvPr>
            <p:custDataLst>
              <p:tags r:id="rId11"/>
            </p:custDataLst>
          </p:nvPr>
        </p:nvSpPr>
        <p:spPr>
          <a:xfrm>
            <a:off x="5609230" y="3142950"/>
            <a:ext cx="1999047" cy="584775"/>
          </a:xfrm>
          <a:prstGeom prst="rect">
            <a:avLst/>
          </a:prstGeom>
          <a:noFill/>
        </p:spPr>
        <p:txBody>
          <a:bodyPr wrap="square" rtlCol="0">
            <a:spAutoFit/>
          </a:bodyPr>
          <a:lstStyle/>
          <a:p>
            <a:r>
              <a:rPr lang="fr-FR" sz="1600" dirty="0">
                <a:solidFill>
                  <a:srgbClr val="000000"/>
                </a:solidFill>
                <a:latin typeface="Arial" panose="020B0604020202020204" pitchFamily="34" charset="0"/>
                <a:cs typeface="Arial" panose="020B0604020202020204" pitchFamily="34" charset="0"/>
              </a:rPr>
              <a:t>Le cycle de gestion des urgences</a:t>
            </a:r>
          </a:p>
        </p:txBody>
      </p:sp>
      <p:sp>
        <p:nvSpPr>
          <p:cNvPr id="27" name="Explosion 2 26"/>
          <p:cNvSpPr/>
          <p:nvPr>
            <p:custDataLst>
              <p:tags r:id="rId12"/>
            </p:custDataLst>
          </p:nvPr>
        </p:nvSpPr>
        <p:spPr>
          <a:xfrm>
            <a:off x="7434488" y="3052107"/>
            <a:ext cx="654435" cy="344433"/>
          </a:xfrm>
          <a:prstGeom prst="irregularSeal2">
            <a:avLst/>
          </a:prstGeom>
          <a:solidFill>
            <a:srgbClr val="C00000"/>
          </a:solidFill>
          <a:ln>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28" name="Rectangle 27"/>
          <p:cNvSpPr/>
          <p:nvPr>
            <p:custDataLst>
              <p:tags r:id="rId13"/>
            </p:custDataLst>
          </p:nvPr>
        </p:nvSpPr>
        <p:spPr>
          <a:xfrm>
            <a:off x="7980691" y="3141108"/>
            <a:ext cx="811440" cy="307777"/>
          </a:xfrm>
          <a:prstGeom prst="rect">
            <a:avLst/>
          </a:prstGeom>
        </p:spPr>
        <p:txBody>
          <a:bodyPr wrap="none">
            <a:spAutoFit/>
          </a:bodyPr>
          <a:lstStyle/>
          <a:p>
            <a:pPr algn="ctr"/>
            <a:r>
              <a:rPr lang="fr-FR" sz="1400">
                <a:solidFill>
                  <a:srgbClr val="232323"/>
                </a:solidFill>
                <a:latin typeface="Arial" panose="020B0604020202020204" pitchFamily="34" charset="0"/>
                <a:cs typeface="Arial" panose="020B0604020202020204" pitchFamily="34" charset="0"/>
              </a:rPr>
              <a:t>Incident</a:t>
            </a:r>
          </a:p>
        </p:txBody>
      </p:sp>
    </p:spTree>
    <p:extLst>
      <p:ext uri="{BB962C8B-B14F-4D97-AF65-F5344CB8AC3E}">
        <p14:creationId xmlns:p14="http://schemas.microsoft.com/office/powerpoint/2010/main" val="18926323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Activités de prévention et d’atténuation</a:t>
            </a:r>
          </a:p>
        </p:txBody>
      </p:sp>
      <p:sp>
        <p:nvSpPr>
          <p:cNvPr id="3" name="Content Placeholder 2"/>
          <p:cNvSpPr>
            <a:spLocks noGrp="1"/>
          </p:cNvSpPr>
          <p:nvPr>
            <p:ph type="body" sz="quarter" idx="10"/>
            <p:custDataLst>
              <p:tags r:id="rId2"/>
            </p:custDataLst>
          </p:nvPr>
        </p:nvSpPr>
        <p:spPr>
          <a:xfrm>
            <a:off x="457200" y="982639"/>
            <a:ext cx="8158294" cy="3510569"/>
          </a:xfrm>
        </p:spPr>
        <p:txBody>
          <a:bodyPr/>
          <a:lstStyle/>
          <a:p>
            <a:pPr>
              <a:buClr>
                <a:srgbClr val="006A71"/>
              </a:buClr>
            </a:pPr>
            <a:r>
              <a:rPr lang="fr-FR" dirty="0"/>
              <a:t>Les mesures de prévention et d’atténuation font référence aux activités menées en vue de prévenir les risques identifiés ou d’en limiter les conséquences. </a:t>
            </a:r>
          </a:p>
          <a:p>
            <a:pPr>
              <a:buClr>
                <a:srgbClr val="006A71"/>
              </a:buClr>
            </a:pPr>
            <a:r>
              <a:rPr lang="fr-FR" dirty="0"/>
              <a:t>Dans le cadre de la pandémie de la COVID-19, il peut s’agir des activités suivantes :</a:t>
            </a:r>
          </a:p>
          <a:p>
            <a:pPr lvl="1">
              <a:buClr>
                <a:srgbClr val="006A71"/>
              </a:buClr>
            </a:pPr>
            <a:r>
              <a:rPr lang="fr-FR" dirty="0"/>
              <a:t>Prévention et contrôle des épidémies</a:t>
            </a:r>
          </a:p>
          <a:p>
            <a:pPr lvl="1">
              <a:buClr>
                <a:srgbClr val="006A71"/>
              </a:buClr>
            </a:pPr>
            <a:r>
              <a:rPr lang="fr-FR" dirty="0"/>
              <a:t>Sécurité alimentaire et de l’eau</a:t>
            </a:r>
          </a:p>
          <a:p>
            <a:pPr lvl="1">
              <a:buClr>
                <a:srgbClr val="006A71"/>
              </a:buClr>
            </a:pPr>
            <a:r>
              <a:rPr lang="fr-FR" dirty="0"/>
              <a:t>Éducation communautaire</a:t>
            </a:r>
          </a:p>
          <a:p>
            <a:pPr lvl="1">
              <a:buClr>
                <a:srgbClr val="006A71"/>
              </a:buClr>
            </a:pPr>
            <a:r>
              <a:rPr lang="fr-FR" dirty="0"/>
              <a:t>Mobilisation sociale</a:t>
            </a:r>
          </a:p>
          <a:p>
            <a:pPr lvl="1">
              <a:buClr>
                <a:srgbClr val="006A71"/>
              </a:buClr>
            </a:pPr>
            <a:r>
              <a:rPr lang="fr-FR" dirty="0"/>
              <a:t>Vaccination des populations, autres prophylaxies (si disponibles)</a:t>
            </a:r>
          </a:p>
        </p:txBody>
      </p:sp>
    </p:spTree>
    <p:extLst>
      <p:ext uri="{BB962C8B-B14F-4D97-AF65-F5344CB8AC3E}">
        <p14:creationId xmlns:p14="http://schemas.microsoft.com/office/powerpoint/2010/main" val="11481201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dirty="0"/>
              <a:t>Activités de préparation</a:t>
            </a:r>
          </a:p>
        </p:txBody>
      </p:sp>
      <p:sp>
        <p:nvSpPr>
          <p:cNvPr id="3" name="Content Placeholder 2"/>
          <p:cNvSpPr>
            <a:spLocks noGrp="1"/>
          </p:cNvSpPr>
          <p:nvPr>
            <p:ph type="body" sz="quarter" idx="10"/>
            <p:custDataLst>
              <p:tags r:id="rId2"/>
            </p:custDataLst>
          </p:nvPr>
        </p:nvSpPr>
        <p:spPr>
          <a:xfrm>
            <a:off x="457200" y="895569"/>
            <a:ext cx="8331958" cy="3536675"/>
          </a:xfrm>
        </p:spPr>
        <p:txBody>
          <a:bodyPr/>
          <a:lstStyle/>
          <a:p>
            <a:pPr>
              <a:buClr>
                <a:srgbClr val="006A71"/>
              </a:buClr>
            </a:pPr>
            <a:r>
              <a:rPr lang="fr-FR" dirty="0"/>
              <a:t>Les mesures de préparation désignent les activités menées en prévision d’une urgence de santé publique. </a:t>
            </a:r>
          </a:p>
          <a:p>
            <a:pPr>
              <a:buClr>
                <a:srgbClr val="006A71"/>
              </a:buClr>
            </a:pPr>
            <a:r>
              <a:rPr lang="fr-FR" dirty="0"/>
              <a:t>La préparation comprend les activités suivantes :</a:t>
            </a:r>
          </a:p>
          <a:p>
            <a:pPr lvl="1">
              <a:buClr>
                <a:srgbClr val="006A71"/>
              </a:buClr>
            </a:pPr>
            <a:r>
              <a:rPr lang="fr-FR" dirty="0"/>
              <a:t>Évaluation des risques (voir diapositive suivante pour plus de détails)</a:t>
            </a:r>
          </a:p>
          <a:p>
            <a:pPr lvl="1">
              <a:buClr>
                <a:srgbClr val="006A71"/>
              </a:buClr>
            </a:pPr>
            <a:r>
              <a:rPr lang="fr-FR" dirty="0"/>
              <a:t>Évaluation des capacités, des compétences et des ressources disponibles</a:t>
            </a:r>
          </a:p>
          <a:p>
            <a:pPr lvl="1">
              <a:buClr>
                <a:srgbClr val="006A71"/>
              </a:buClr>
            </a:pPr>
            <a:r>
              <a:rPr lang="fr-FR" dirty="0"/>
              <a:t>Élaboration de plans et de procédures </a:t>
            </a:r>
          </a:p>
          <a:p>
            <a:pPr lvl="1">
              <a:buClr>
                <a:srgbClr val="006A71"/>
              </a:buClr>
            </a:pPr>
            <a:r>
              <a:rPr lang="fr-FR" dirty="0"/>
              <a:t>Entretien des infrastructures et des stocks de ressources</a:t>
            </a:r>
          </a:p>
          <a:p>
            <a:pPr lvl="1">
              <a:buClr>
                <a:srgbClr val="006A71"/>
              </a:buClr>
            </a:pPr>
            <a:r>
              <a:rPr lang="fr-FR" dirty="0"/>
              <a:t>Formation du personnel (formation et exercices)</a:t>
            </a:r>
          </a:p>
          <a:p>
            <a:pPr>
              <a:buClr>
                <a:srgbClr val="006A71"/>
              </a:buClr>
            </a:pPr>
            <a:r>
              <a:rPr lang="fr-FR" dirty="0"/>
              <a:t>Les activités de préparation sont influencées par le « cycle de préparation »</a:t>
            </a:r>
          </a:p>
        </p:txBody>
      </p:sp>
    </p:spTree>
    <p:extLst>
      <p:ext uri="{BB962C8B-B14F-4D97-AF65-F5344CB8AC3E}">
        <p14:creationId xmlns:p14="http://schemas.microsoft.com/office/powerpoint/2010/main" val="41570655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Cycle de préparation </a:t>
            </a:r>
          </a:p>
        </p:txBody>
      </p:sp>
      <p:sp>
        <p:nvSpPr>
          <p:cNvPr id="3" name="Content Placeholder 2"/>
          <p:cNvSpPr>
            <a:spLocks noGrp="1"/>
          </p:cNvSpPr>
          <p:nvPr>
            <p:ph type="body" sz="quarter" idx="10"/>
            <p:custDataLst>
              <p:tags r:id="rId2"/>
            </p:custDataLst>
          </p:nvPr>
        </p:nvSpPr>
        <p:spPr>
          <a:xfrm>
            <a:off x="457200" y="975815"/>
            <a:ext cx="8158294" cy="3517393"/>
          </a:xfrm>
        </p:spPr>
        <p:txBody>
          <a:bodyPr/>
          <a:lstStyle/>
          <a:p>
            <a:pPr>
              <a:buClr>
                <a:srgbClr val="006A71"/>
              </a:buClr>
            </a:pPr>
            <a:r>
              <a:rPr lang="fr-FR" dirty="0"/>
              <a:t>Le cycle de préparation comprend une série d’étapes qui doivent être réalisées avant une urgence de santé publique afin de garantir un état de préparation optimal.</a:t>
            </a:r>
          </a:p>
          <a:p>
            <a:pPr>
              <a:buClr>
                <a:srgbClr val="006A71"/>
              </a:buClr>
            </a:pPr>
            <a:endParaRPr lang="en-US" dirty="0"/>
          </a:p>
          <a:p>
            <a:pPr>
              <a:buClr>
                <a:srgbClr val="006A71"/>
              </a:buClr>
            </a:pPr>
            <a:endParaRPr lang="en-US" dirty="0"/>
          </a:p>
        </p:txBody>
      </p:sp>
      <p:graphicFrame>
        <p:nvGraphicFramePr>
          <p:cNvPr id="5" name="Diagram 4">
            <a:extLst>
              <a:ext uri="{FF2B5EF4-FFF2-40B4-BE49-F238E27FC236}">
                <a16:creationId xmlns:a16="http://schemas.microsoft.com/office/drawing/2014/main" id="{D5C1208F-A59B-E549-9198-69A320D313DA}"/>
              </a:ext>
            </a:extLst>
          </p:cNvPr>
          <p:cNvGraphicFramePr/>
          <p:nvPr>
            <p:custDataLst>
              <p:tags r:id="rId3"/>
            </p:custDataLst>
            <p:extLst>
              <p:ext uri="{D42A27DB-BD31-4B8C-83A1-F6EECF244321}">
                <p14:modId xmlns:p14="http://schemas.microsoft.com/office/powerpoint/2010/main" val="300527061"/>
              </p:ext>
            </p:extLst>
          </p:nvPr>
        </p:nvGraphicFramePr>
        <p:xfrm>
          <a:off x="1752600" y="1905480"/>
          <a:ext cx="5638800" cy="28053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892659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custDataLst>
              <p:tags r:id="rId1"/>
            </p:custDataLst>
          </p:nvPr>
        </p:nvSpPr>
        <p:spPr/>
        <p:txBody>
          <a:bodyPr/>
          <a:lstStyle/>
          <a:p>
            <a:r>
              <a:rPr lang="fr-FR"/>
              <a:t>Préparation  </a:t>
            </a:r>
          </a:p>
        </p:txBody>
      </p:sp>
      <p:sp>
        <p:nvSpPr>
          <p:cNvPr id="3" name="Content Placeholder 2"/>
          <p:cNvSpPr>
            <a:spLocks noGrp="1"/>
          </p:cNvSpPr>
          <p:nvPr>
            <p:ph type="body" sz="quarter" idx="10"/>
            <p:custDataLst>
              <p:tags r:id="rId2"/>
            </p:custDataLst>
          </p:nvPr>
        </p:nvSpPr>
        <p:spPr>
          <a:xfrm>
            <a:off x="457200" y="895570"/>
            <a:ext cx="8331958" cy="3597638"/>
          </a:xfrm>
        </p:spPr>
        <p:txBody>
          <a:bodyPr/>
          <a:lstStyle/>
          <a:p>
            <a:pPr>
              <a:buClr>
                <a:srgbClr val="006A71"/>
              </a:buClr>
            </a:pPr>
            <a:r>
              <a:rPr lang="fr-FR" dirty="0"/>
              <a:t>La préparation fait référence aux efforts continus qui sont déployés tout au long du cycle de gestion des urgences.</a:t>
            </a:r>
          </a:p>
          <a:p>
            <a:pPr>
              <a:buClr>
                <a:srgbClr val="006A71"/>
              </a:buClr>
            </a:pPr>
            <a:r>
              <a:rPr lang="fr-FR" dirty="0"/>
              <a:t>Les leçons tirées au cours de la prévention, de l’atténuation, de la préparation, de l’intervention et du rétablissement dans le cadre d’une intervention d’urgence doivent être intégrées dans le cycle de préparation.</a:t>
            </a:r>
          </a:p>
          <a:p>
            <a:pPr lvl="1">
              <a:buClr>
                <a:srgbClr val="006A71"/>
              </a:buClr>
            </a:pPr>
            <a:r>
              <a:rPr lang="fr-FR" dirty="0"/>
              <a:t>Les résultats obtenus au cours d’autres interventions d’urgence permettent de mieux se préparer aux prochaines urgences de santé publique. </a:t>
            </a:r>
          </a:p>
          <a:p>
            <a:pPr lvl="1">
              <a:buClr>
                <a:srgbClr val="006A71"/>
              </a:buClr>
            </a:pPr>
            <a:r>
              <a:rPr lang="fr-FR" dirty="0"/>
              <a:t>Dans le cadre de l’intervention pour la pandémie de COVID-19, les plans et autres documents de préparation peuvent être mis à jour en fonction des nouvelles données ou informations.</a:t>
            </a:r>
          </a:p>
        </p:txBody>
      </p:sp>
    </p:spTree>
    <p:extLst>
      <p:ext uri="{BB962C8B-B14F-4D97-AF65-F5344CB8AC3E}">
        <p14:creationId xmlns:p14="http://schemas.microsoft.com/office/powerpoint/2010/main" val="14195186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00.xml><?xml version="1.0" encoding="utf-8"?>
<p:tagLst xmlns:a="http://schemas.openxmlformats.org/drawingml/2006/main" xmlns:r="http://schemas.openxmlformats.org/officeDocument/2006/relationships" xmlns:p="http://schemas.openxmlformats.org/presentationml/2006/main">
  <p:tag name="NUM" val="1"/>
</p:tagLst>
</file>

<file path=ppt/tags/tag101.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5"/>
</p:tagLst>
</file>

<file path=ppt/tags/tag14.xml><?xml version="1.0" encoding="utf-8"?>
<p:tagLst xmlns:a="http://schemas.openxmlformats.org/drawingml/2006/main" xmlns:r="http://schemas.openxmlformats.org/officeDocument/2006/relationships" xmlns:p="http://schemas.openxmlformats.org/presentationml/2006/main">
  <p:tag name="NUM" val="6"/>
</p:tagLst>
</file>

<file path=ppt/tags/tag15.xml><?xml version="1.0" encoding="utf-8"?>
<p:tagLst xmlns:a="http://schemas.openxmlformats.org/drawingml/2006/main" xmlns:r="http://schemas.openxmlformats.org/officeDocument/2006/relationships" xmlns:p="http://schemas.openxmlformats.org/presentationml/2006/main">
  <p:tag name="NUM" val="7"/>
</p:tagLst>
</file>

<file path=ppt/tags/tag16.xml><?xml version="1.0" encoding="utf-8"?>
<p:tagLst xmlns:a="http://schemas.openxmlformats.org/drawingml/2006/main" xmlns:r="http://schemas.openxmlformats.org/officeDocument/2006/relationships" xmlns:p="http://schemas.openxmlformats.org/presentationml/2006/main">
  <p:tag name="NUM" val="8"/>
</p:tagLst>
</file>

<file path=ppt/tags/tag17.xml><?xml version="1.0" encoding="utf-8"?>
<p:tagLst xmlns:a="http://schemas.openxmlformats.org/drawingml/2006/main" xmlns:r="http://schemas.openxmlformats.org/officeDocument/2006/relationships" xmlns:p="http://schemas.openxmlformats.org/presentationml/2006/main">
  <p:tag name="NUM" val="9"/>
</p:tagLst>
</file>

<file path=ppt/tags/tag18.xml><?xml version="1.0" encoding="utf-8"?>
<p:tagLst xmlns:a="http://schemas.openxmlformats.org/drawingml/2006/main" xmlns:r="http://schemas.openxmlformats.org/officeDocument/2006/relationships" xmlns:p="http://schemas.openxmlformats.org/presentationml/2006/main">
  <p:tag name="NUM" val="10"/>
</p:tagLst>
</file>

<file path=ppt/tags/tag19.xml><?xml version="1.0" encoding="utf-8"?>
<p:tagLst xmlns:a="http://schemas.openxmlformats.org/drawingml/2006/main" xmlns:r="http://schemas.openxmlformats.org/officeDocument/2006/relationships" xmlns:p="http://schemas.openxmlformats.org/presentationml/2006/main">
  <p:tag name="NUM" val="1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2"/>
</p:tagLst>
</file>

<file path=ppt/tags/tag21.xml><?xml version="1.0" encoding="utf-8"?>
<p:tagLst xmlns:a="http://schemas.openxmlformats.org/drawingml/2006/main" xmlns:r="http://schemas.openxmlformats.org/officeDocument/2006/relationships" xmlns:p="http://schemas.openxmlformats.org/presentationml/2006/main">
  <p:tag name="NUM" val="13"/>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2"/>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2"/>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2"/>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1"/>
</p:tagLst>
</file>

<file path=ppt/tags/tag71.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1"/>
</p:tagLst>
</file>

<file path=ppt/tags/tag93.xml><?xml version="1.0" encoding="utf-8"?>
<p:tagLst xmlns:a="http://schemas.openxmlformats.org/drawingml/2006/main" xmlns:r="http://schemas.openxmlformats.org/officeDocument/2006/relationships" xmlns:p="http://schemas.openxmlformats.org/presentationml/2006/main">
  <p:tag name="NUM" val="2"/>
</p:tagLst>
</file>

<file path=ppt/tags/tag94.xml><?xml version="1.0" encoding="utf-8"?>
<p:tagLst xmlns:a="http://schemas.openxmlformats.org/drawingml/2006/main" xmlns:r="http://schemas.openxmlformats.org/officeDocument/2006/relationships" xmlns:p="http://schemas.openxmlformats.org/presentationml/2006/main">
  <p:tag name="NUM" val="3"/>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3"/>
</p:tagLst>
</file>

<file path=ppt/tags/tag98.xml><?xml version="1.0" encoding="utf-8"?>
<p:tagLst xmlns:a="http://schemas.openxmlformats.org/drawingml/2006/main" xmlns:r="http://schemas.openxmlformats.org/officeDocument/2006/relationships" xmlns:p="http://schemas.openxmlformats.org/presentationml/2006/main">
  <p:tag name="NUM" val="1"/>
</p:tagLst>
</file>

<file path=ppt/tags/tag9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Master">
  <a:themeElements>
    <a:clrScheme name="Custom 2">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0F56DC"/>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000000"/>
            </a:solidFill>
            <a:latin typeface="Calibri" panose="020F05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52ff0146-47b4-4d51-8c1c-03266fcd63a2">Draft</Status>
    <Catch xmlns="52ff0146-47b4-4d51-8c1c-03266fcd63a2">New Item</Catch>
    <_ip_UnifiedCompliancePolicyUIAction xmlns="http://schemas.microsoft.com/sharepoint/v3" xsi:nil="true"/>
    <TaxCatchAll xmlns="cd03f174-a395-49eb-8ee9-8d943e22f40d"/>
    <_ip_UnifiedCompliancePolicyProperties xmlns="http://schemas.microsoft.com/sharepoint/v3" xsi:nil="true"/>
    <_x0070_n49 xmlns="52ff0146-47b4-4d51-8c1c-03266fcd63a2">
      <UserInfo>
        <DisplayName/>
        <AccountId xsi:nil="true"/>
        <AccountType/>
      </UserInfo>
    </_x0070_n49>
    <TaxKeywordTaxHTField xmlns="cd03f174-a395-49eb-8ee9-8d943e22f40d">
      <Terms xmlns="http://schemas.microsoft.com/office/infopath/2007/PartnerControls"/>
    </TaxKeywordTaxHTField>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263BB87ED693489DF545C68D111AB5" ma:contentTypeVersion="19" ma:contentTypeDescription="Create a new document." ma:contentTypeScope="" ma:versionID="0a0c5dcb93ec546cb01c133f618cb45b">
  <xsd:schema xmlns:xsd="http://www.w3.org/2001/XMLSchema" xmlns:xs="http://www.w3.org/2001/XMLSchema" xmlns:p="http://schemas.microsoft.com/office/2006/metadata/properties" xmlns:ns1="http://schemas.microsoft.com/sharepoint/v3" xmlns:ns2="52ff0146-47b4-4d51-8c1c-03266fcd63a2" xmlns:ns3="cd03f174-a395-49eb-8ee9-8d943e22f40d" targetNamespace="http://schemas.microsoft.com/office/2006/metadata/properties" ma:root="true" ma:fieldsID="9adb54431f74084fbff2d7affc8261f9" ns1:_="" ns2:_="" ns3:_="">
    <xsd:import namespace="http://schemas.microsoft.com/sharepoint/v3"/>
    <xsd:import namespace="52ff0146-47b4-4d51-8c1c-03266fcd63a2"/>
    <xsd:import namespace="cd03f174-a395-49eb-8ee9-8d943e22f40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Status" minOccurs="0"/>
                <xsd:element ref="ns2:_x0070_n49" minOccurs="0"/>
                <xsd:element ref="ns3:TaxKeywordTaxHTField" minOccurs="0"/>
                <xsd:element ref="ns3:TaxCatchAll" minOccurs="0"/>
                <xsd:element ref="ns2:Catch"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element name="PublishingStartDate" ma:index="2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2ff0146-47b4-4d51-8c1c-03266fcd63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Status" ma:index="20" nillable="true" ma:displayName="Status" ma:default="Draft" ma:format="Dropdown" ma:internalName="Status">
      <xsd:simpleType>
        <xsd:restriction base="dms:Choice">
          <xsd:enumeration value="Draft"/>
          <xsd:enumeration value="Final"/>
        </xsd:restriction>
      </xsd:simpleType>
    </xsd:element>
    <xsd:element name="_x0070_n49" ma:index="21" nillable="true" ma:displayName="Person or Group" ma:list="UserInfo" ma:internalName="_x0070_n49">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atch" ma:index="25" nillable="true" ma:displayName="Catch" ma:default="New Item" ma:indexed="true" ma:internalName="Catch">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03f174-a395-49eb-8ee9-8d943e22f40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KeywordTaxHTField" ma:index="23" nillable="true" ma:taxonomy="true" ma:internalName="TaxKeywordTaxHTField" ma:taxonomyFieldName="TaxKeyword" ma:displayName="Enterprise Keywords" ma:fieldId="{23f27201-bee3-471e-b2e7-b64fd8b7ca38}" ma:taxonomyMulti="true" ma:sspId="9353dbe8-8260-4ccf-8219-3d2995e6fa15" ma:termSetId="00000000-0000-0000-0000-000000000000" ma:anchorId="00000000-0000-0000-0000-000000000000" ma:open="true" ma:isKeyword="true">
      <xsd:complexType>
        <xsd:sequence>
          <xsd:element ref="pc:Terms" minOccurs="0" maxOccurs="1"/>
        </xsd:sequence>
      </xsd:complexType>
    </xsd:element>
    <xsd:element name="TaxCatchAll" ma:index="24" nillable="true" ma:displayName="Taxonomy Catch All Column" ma:hidden="true" ma:list="{a3280506-6cd4-40ea-8d11-c5017f6a7f66}" ma:internalName="TaxCatchAll" ma:showField="CatchAllData" ma:web="cd03f174-a395-49eb-8ee9-8d943e22f4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18C7D5-847B-486A-9591-331B5BE75CD7}">
  <ds:schemaRefs>
    <ds:schemaRef ds:uri="http://schemas.microsoft.com/office/2006/metadata/properties"/>
    <ds:schemaRef ds:uri="cd03f174-a395-49eb-8ee9-8d943e22f40d"/>
    <ds:schemaRef ds:uri="http://schemas.microsoft.com/office/infopath/2007/PartnerControls"/>
    <ds:schemaRef ds:uri="http://www.w3.org/XML/1998/namespace"/>
    <ds:schemaRef ds:uri="http://schemas.microsoft.com/sharepoint/v3"/>
    <ds:schemaRef ds:uri="http://purl.org/dc/elements/1.1/"/>
    <ds:schemaRef ds:uri="http://schemas.openxmlformats.org/package/2006/metadata/core-properties"/>
    <ds:schemaRef ds:uri="http://schemas.microsoft.com/office/2006/documentManagement/types"/>
    <ds:schemaRef ds:uri="http://purl.org/dc/dcmitype/"/>
    <ds:schemaRef ds:uri="52ff0146-47b4-4d51-8c1c-03266fcd63a2"/>
    <ds:schemaRef ds:uri="http://purl.org/dc/terms/"/>
  </ds:schemaRefs>
</ds:datastoreItem>
</file>

<file path=customXml/itemProps2.xml><?xml version="1.0" encoding="utf-8"?>
<ds:datastoreItem xmlns:ds="http://schemas.openxmlformats.org/officeDocument/2006/customXml" ds:itemID="{253A8EAD-168F-4AE6-9EC4-5F1C98549C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2ff0146-47b4-4d51-8c1c-03266fcd63a2"/>
    <ds:schemaRef ds:uri="cd03f174-a395-49eb-8ee9-8d943e22f4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7101EC-164B-4049-B559-CE42CDC836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14312</TotalTime>
  <Words>3306</Words>
  <Application>Microsoft Office PowerPoint</Application>
  <PresentationFormat>Affichage à l'écran (16:9)</PresentationFormat>
  <Paragraphs>294</Paragraphs>
  <Slides>43</Slides>
  <Notes>39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43</vt:i4>
      </vt:variant>
    </vt:vector>
  </HeadingPairs>
  <TitlesOfParts>
    <vt:vector size="49" baseType="lpstr">
      <vt:lpstr>Wingdings</vt:lpstr>
      <vt:lpstr>Courier New</vt:lpstr>
      <vt:lpstr>Myriad Web Pro</vt:lpstr>
      <vt:lpstr>Calibri</vt:lpstr>
      <vt:lpstr>Arial</vt:lpstr>
      <vt:lpstr>Master</vt:lpstr>
      <vt:lpstr>Préparation du centre d’opérations d’urgence (EOC) : Considérations sur la COVID-19</vt:lpstr>
      <vt:lpstr>Objectifs</vt:lpstr>
      <vt:lpstr>Activités de gestion des urgences</vt:lpstr>
      <vt:lpstr>Gestion des urgences  </vt:lpstr>
      <vt:lpstr>Éléments de gestion des urgences</vt:lpstr>
      <vt:lpstr>Activités de prévention et d’atténuation</vt:lpstr>
      <vt:lpstr>Activités de préparation</vt:lpstr>
      <vt:lpstr>Cycle de préparation </vt:lpstr>
      <vt:lpstr>Préparation  </vt:lpstr>
      <vt:lpstr>Évaluation des risques</vt:lpstr>
      <vt:lpstr>Activités d’intervention</vt:lpstr>
      <vt:lpstr>Activités de rétablissement</vt:lpstr>
      <vt:lpstr>Préparation : Formation et exercices</vt:lpstr>
      <vt:lpstr>Formation - Compétences du personnel </vt:lpstr>
      <vt:lpstr>Préparation : Formation et exercices  </vt:lpstr>
      <vt:lpstr>Formation</vt:lpstr>
      <vt:lpstr>Formation - Conception du programme de formation</vt:lpstr>
      <vt:lpstr>Formation - Types de formation</vt:lpstr>
      <vt:lpstr>Formation - Types de formation (suite)</vt:lpstr>
      <vt:lpstr>Formation - Évaluation des besoins en formation</vt:lpstr>
      <vt:lpstr>Formation - Programme de formation de l’EOC</vt:lpstr>
      <vt:lpstr>Formation - Évaluation de la formation</vt:lpstr>
      <vt:lpstr>Exercices</vt:lpstr>
      <vt:lpstr>Exercices - Types d’exercices</vt:lpstr>
      <vt:lpstr>Exercices - Exercices fondés sur des discussions </vt:lpstr>
      <vt:lpstr>Exercices - Exercices fondés sur des opérations </vt:lpstr>
      <vt:lpstr>Exercices - Cycle de gestion des exercices</vt:lpstr>
      <vt:lpstr>Exercices - Cycle de gestion des exercices</vt:lpstr>
      <vt:lpstr>Programme de formation et d’exercices de l’EOC</vt:lpstr>
      <vt:lpstr>Revues après action</vt:lpstr>
      <vt:lpstr>Revues après action </vt:lpstr>
      <vt:lpstr>Revues après action </vt:lpstr>
      <vt:lpstr>Avantages des revues après action</vt:lpstr>
      <vt:lpstr>Avant la revue après action</vt:lpstr>
      <vt:lpstr>Avant la revue après action - Formats</vt:lpstr>
      <vt:lpstr>Avant la revue après action</vt:lpstr>
      <vt:lpstr>Préparation d’une revue après action</vt:lpstr>
      <vt:lpstr>Préparation d’une revue après action (suite)</vt:lpstr>
      <vt:lpstr>Lors d’une revue après action</vt:lpstr>
      <vt:lpstr>Résultats de la revue après action et  mesures pour le suivi </vt:lpstr>
      <vt:lpstr>Références</vt:lpstr>
      <vt:lpstr>Références</vt:lpstr>
      <vt:lpstr>Présentation PowerPoint</vt:lpstr>
    </vt:vector>
  </TitlesOfParts>
  <Company>CDC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nCoV_template_PPT_GEN_PUB</dc:title>
  <dc:creator>Centers for Disease Control and Prevention</dc:creator>
  <cp:lastModifiedBy>Emilie GREZES</cp:lastModifiedBy>
  <cp:revision>441</cp:revision>
  <dcterms:created xsi:type="dcterms:W3CDTF">2011-03-17T17:43:16Z</dcterms:created>
  <dcterms:modified xsi:type="dcterms:W3CDTF">2021-12-21T16:44:35Z</dcterms:modified>
  <cp:category>GS Emergency Response</cp:category>
  <cp:contentStatus>CS 315114-A</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MSIP_Label_7b94a7b8-f06c-4dfe-bdcc-9b548fd58c31_Enabled">
    <vt:lpwstr>True</vt:lpwstr>
  </property>
  <property fmtid="{D5CDD505-2E9C-101B-9397-08002B2CF9AE}" pid="4" name="MSIP_Label_7b94a7b8-f06c-4dfe-bdcc-9b548fd58c31_SiteId">
    <vt:lpwstr>9ce70869-60db-44fd-abe8-d2767077fc8f</vt:lpwstr>
  </property>
  <property fmtid="{D5CDD505-2E9C-101B-9397-08002B2CF9AE}" pid="5" name="MSIP_Label_7b94a7b8-f06c-4dfe-bdcc-9b548fd58c31_Owner">
    <vt:lpwstr>iwh2@cdc.gov</vt:lpwstr>
  </property>
  <property fmtid="{D5CDD505-2E9C-101B-9397-08002B2CF9AE}" pid="6" name="MSIP_Label_7b94a7b8-f06c-4dfe-bdcc-9b548fd58c31_SetDate">
    <vt:lpwstr>2020-06-01T21:28:42.6377234Z</vt:lpwstr>
  </property>
  <property fmtid="{D5CDD505-2E9C-101B-9397-08002B2CF9AE}" pid="7" name="MSIP_Label_7b94a7b8-f06c-4dfe-bdcc-9b548fd58c31_Name">
    <vt:lpwstr>General</vt:lpwstr>
  </property>
  <property fmtid="{D5CDD505-2E9C-101B-9397-08002B2CF9AE}" pid="8" name="MSIP_Label_7b94a7b8-f06c-4dfe-bdcc-9b548fd58c31_Application">
    <vt:lpwstr>Microsoft Azure Information Protection</vt:lpwstr>
  </property>
  <property fmtid="{D5CDD505-2E9C-101B-9397-08002B2CF9AE}" pid="9" name="MSIP_Label_7b94a7b8-f06c-4dfe-bdcc-9b548fd58c31_ActionId">
    <vt:lpwstr>c1905904-76d3-4f9a-964f-423953b11f53</vt:lpwstr>
  </property>
  <property fmtid="{D5CDD505-2E9C-101B-9397-08002B2CF9AE}" pid="10" name="MSIP_Label_7b94a7b8-f06c-4dfe-bdcc-9b548fd58c31_Extended_MSFT_Method">
    <vt:lpwstr>Manual</vt:lpwstr>
  </property>
  <property fmtid="{D5CDD505-2E9C-101B-9397-08002B2CF9AE}" pid="11" name="Sensitivity">
    <vt:lpwstr>General</vt:lpwstr>
  </property>
  <property fmtid="{D5CDD505-2E9C-101B-9397-08002B2CF9AE}" pid="12" name="ContentTypeId">
    <vt:lpwstr>0x010100BB263BB87ED693489DF545C68D111AB5</vt:lpwstr>
  </property>
  <property fmtid="{D5CDD505-2E9C-101B-9397-08002B2CF9AE}" pid="13" name="TaxKeyword">
    <vt:lpwstr/>
  </property>
</Properties>
</file>