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2"/>
    <a:srgbClr val="FFFFFF"/>
    <a:srgbClr val="867875"/>
    <a:srgbClr val="C6BCB6"/>
    <a:srgbClr val="F9F9F9"/>
    <a:srgbClr val="6BABE5"/>
    <a:srgbClr val="8EF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388" autoAdjust="0"/>
  </p:normalViewPr>
  <p:slideViewPr>
    <p:cSldViewPr snapToGrid="0">
      <p:cViewPr varScale="1">
        <p:scale>
          <a:sx n="59" d="100"/>
          <a:sy n="59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D27-B3B2-EF40-B4C8-BAF11DFF36E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CEFE-AE7B-034E-9D0A-01BAE4A2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08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71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44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2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2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69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31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4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52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18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ADF1-50F8-4DD8-81B9-F0C97917D69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WHO-2019-nCoV-Country-IAR-templates-presentation-2021.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who.int/publications/i/item/WHO-2019-nCoV-Country_IAR-2020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demic-em.org/case-studies/" TargetMode="External"/><Relationship Id="rId5" Type="http://schemas.openxmlformats.org/officeDocument/2006/relationships/hyperlink" Target="https://doi.org/10.1016/S2214-109X(21)00078-4" TargetMode="External"/><Relationship Id="rId4" Type="http://schemas.openxmlformats.org/officeDocument/2006/relationships/hyperlink" Target="https://extranet.who.int/sph/intra-action-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>
            <a:fillRect/>
          </a:stretch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21688" y="1315233"/>
            <a:ext cx="7489263" cy="212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ru" sz="4400" b="0" i="0" u="none" strike="noStrike" dirty="0">
                <a:solidFill>
                  <a:srgbClr val="E7E6E6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Проверка </a:t>
            </a:r>
            <a:r>
              <a:rPr lang="ru-RU" sz="4400" dirty="0">
                <a:solidFill>
                  <a:srgbClr val="E7E6E6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эффективности</a:t>
            </a:r>
            <a:r>
              <a:rPr lang="ru" sz="4400" b="0" i="0" u="none" strike="noStrike" dirty="0">
                <a:solidFill>
                  <a:srgbClr val="E7E6E6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 во время операций реагирования:</a:t>
            </a:r>
          </a:p>
          <a:p>
            <a:pPr rtl="0"/>
            <a:r>
              <a:rPr lang="ru" sz="4400" b="0" i="0" u="none" strike="noStrike" dirty="0">
                <a:solidFill>
                  <a:srgbClr val="E7E6E6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Обзор действий</a:t>
            </a:r>
            <a:endParaRPr lang="en-US" sz="4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718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2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Шаг 1. Что прошло хорошо? Что пошло не так?</a:t>
            </a:r>
            <a:br>
              <a:rPr lang="ru" sz="42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</a:br>
            <a:r>
              <a:rPr lang="ru" sz="35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(</a:t>
            </a:r>
            <a:r>
              <a:rPr lang="ru" sz="3500" b="0" i="1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продолжение)</a:t>
            </a:r>
            <a:endParaRPr lang="en-US" sz="350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Ресурсы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Потенциал человеческих ресурсов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Актуальность планов и процедур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Требования к финансовым и материальным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312131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2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Шаг 2: Что мы можем сделать, чтобы улучшить ответ на COVID-19?</a:t>
            </a:r>
            <a:endParaRPr lang="en-US" sz="350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Шаг 2 использует предыдущее обсуждение </a:t>
            </a:r>
            <a:r>
              <a:rPr lang="ru" sz="28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для институционализации передового опыта </a:t>
            </a: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и </a:t>
            </a:r>
            <a:r>
              <a:rPr lang="ru" sz="28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преодоления трудностей</a:t>
            </a: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. </a:t>
            </a:r>
          </a:p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План с конкретными действиями должен быть разработан на основе выявленных передовых практик и проблем.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Он должен основываться на благоприятных факторах и устранять ограничивающие факторы.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Действия должны быть практичными и реалистичными.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Не все передовые практики или проблемы требуют действий. </a:t>
            </a:r>
          </a:p>
        </p:txBody>
      </p:sp>
    </p:spTree>
    <p:extLst>
      <p:ext uri="{BB962C8B-B14F-4D97-AF65-F5344CB8AC3E}">
        <p14:creationId xmlns:p14="http://schemas.microsoft.com/office/powerpoint/2010/main" val="3315122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2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Шаг 3: Путь вперед</a:t>
            </a:r>
            <a:endParaRPr lang="en-US" sz="350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Шаг 3 определяет, каким будет будущее ответа на COVID-19. Это будет зависеть от:</a:t>
            </a:r>
          </a:p>
          <a:p>
            <a:pPr lvl="1" rtl="0"/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того, что можно сделать </a:t>
            </a:r>
            <a:r>
              <a:rPr lang="ru" sz="25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немедленно,</a:t>
            </a: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 чтобы улучшить текущие меры реагирования, и что можно сделать в </a:t>
            </a:r>
            <a:r>
              <a:rPr lang="ru" sz="25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среднесрочной и долгосрочной</a:t>
            </a:r>
            <a:r>
              <a:rPr lang="ru" sz="25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перспективе, чтобы улучшить будущий ответ на следующую волну COVID-19.</a:t>
            </a:r>
          </a:p>
          <a:p>
            <a:pPr lvl="1" rtl="0"/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Создание </a:t>
            </a:r>
            <a:r>
              <a:rPr lang="ru" sz="25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группы наблюдения IAR</a:t>
            </a: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.</a:t>
            </a:r>
          </a:p>
          <a:p>
            <a:pPr lvl="1" rtl="0"/>
            <a:r>
              <a:rPr lang="ru" sz="25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Документирование хода выполнения </a:t>
            </a:r>
            <a:r>
              <a:rPr lang="ru" sz="2500" b="0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рекомендаций и мероприятий. </a:t>
            </a:r>
          </a:p>
        </p:txBody>
      </p:sp>
    </p:spTree>
    <p:extLst>
      <p:ext uri="{BB962C8B-B14F-4D97-AF65-F5344CB8AC3E}">
        <p14:creationId xmlns:p14="http://schemas.microsoft.com/office/powerpoint/2010/main" val="11396164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3E44E7-A4ED-524E-ADFD-5D42E4AC721B}"/>
              </a:ext>
            </a:extLst>
          </p:cNvPr>
          <p:cNvSpPr/>
          <p:nvPr/>
        </p:nvSpPr>
        <p:spPr>
          <a:xfrm>
            <a:off x="142423" y="0"/>
            <a:ext cx="12292739" cy="68580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867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102066" y="3244490"/>
            <a:ext cx="6858000" cy="369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" sz="1800" b="0" i="1" u="none" strike="noStrike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Georgia"/>
                <a:ea typeface="Georgia"/>
                <a:cs typeface="Georgia"/>
              </a:rPr>
              <a:t>Джорджтаунский центр науки и безопасности в области глобального здравоохранения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Ссылки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WHO (2020). </a:t>
            </a:r>
            <a:r>
              <a:rPr lang="ru" sz="2000" b="0" i="1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Guidance for conducting a country COVID-19 intra-action review (IAR). 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  <a:hlinkClick r:id="rId2"/>
              </a:rPr>
              <a:t>https://www.who.int/publications/i/item/WHO-2019-nCoV-Country_IAR-2020.1</a:t>
            </a:r>
            <a:endParaRPr lang="en-US" sz="2000" dirty="0"/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WHO (2021). </a:t>
            </a:r>
            <a:r>
              <a:rPr lang="ru" sz="2000" b="0" i="1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Tool 4. Presentation template. 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  <a:hlinkClick r:id="rId3"/>
              </a:rPr>
              <a:t>https://www.who.int/publications/i/item/WHO-2019-nCoV-Country-IAR-templates-presentation-2021.1</a:t>
            </a:r>
            <a:endParaRPr lang="en-US" sz="2000" dirty="0"/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WHO (2021). </a:t>
            </a:r>
            <a:r>
              <a:rPr lang="ru" sz="2000" b="0" i="1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Intra-Action Review: A Video Overview. 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  <a:hlinkClick r:id="rId4"/>
              </a:rPr>
              <a:t>https://extranet.who.int/sph/intra-action-review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Greiner, A et al. (2021). COVID-19 intra-action reviews: potential for a sustained response plan. </a:t>
            </a:r>
            <a:r>
              <a:rPr lang="ru" sz="2000" b="0" i="1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Lancet Global Health 9(5), E594. 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  <a:hlinkClick r:id="rId5"/>
              </a:rPr>
              <a:t>https://doi.org/10.1016/S2214-109X(21)00078-4</a:t>
            </a: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Houser, R (2021).</a:t>
            </a:r>
            <a:r>
              <a:rPr lang="ru" sz="2000" b="0" i="1" u="none" strike="noStrike" dirty="0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 Intra Action Reviews as a New Tool in Public Health Emergency Management and Pandemic Response: A Summary of Uses and Applications, 2020-2021. </a:t>
            </a:r>
            <a:r>
              <a:rPr lang="ru" sz="2000" b="0" i="1" u="none" strike="noStrike" dirty="0">
                <a:highlight>
                  <a:srgbClr val="000000">
                    <a:alpha val="0"/>
                  </a:srgbClr>
                </a:highlight>
                <a:latin typeface="Calibri"/>
                <a:hlinkClick r:id="rId6"/>
              </a:rPr>
              <a:t>https://epidemic-em.org/case-studies/</a:t>
            </a:r>
            <a:r>
              <a:rPr lang="ru" sz="2000" b="0" i="1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</a:p>
          <a:p>
            <a:pPr>
              <a:buClr>
                <a:srgbClr val="006A71"/>
              </a:buClr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6C188-0D57-A44C-B876-20476D6CD6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1E3160"/>
              </a:clrFrom>
              <a:clrTo>
                <a:srgbClr val="1E31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63" y="5738069"/>
            <a:ext cx="2382032" cy="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84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Цели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8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Эта презентация предназначена для: 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Объяснение, что такое обзор действий </a:t>
            </a:r>
            <a:endParaRPr lang="en-US">
              <a:solidFill>
                <a:srgbClr val="002D62"/>
              </a:solidFill>
              <a:highlight>
                <a:srgbClr val="FFFF00"/>
              </a:highlight>
            </a:endParaRP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Описание его сферы и этапов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шагов и ожидаемых 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24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Обзор действий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Обзор действий (IAR) - это </a:t>
            </a:r>
            <a:r>
              <a:rPr lang="ru" sz="28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качественный анализ</a:t>
            </a: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 действий, предпринятых странами во время реагирования на </a:t>
            </a:r>
            <a:r>
              <a:rPr lang="ru" sz="2800" b="1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текущую чрезвычайную ситуацию </a:t>
            </a: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(например, COVID-19). </a:t>
            </a:r>
          </a:p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Это делается путем организованного обсуждения, которое позволяет заинтересованным сторонам: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Выявить пробелы, уроки и передовой опыт для улучшения плана реагирования.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Предложить корректирующие действия для улучшения и усиления непрерывного реагирования. 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Способствовать улучшению управления одновременными чрезвычайными ситуациями в области здравоохранения.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2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Сфера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2761" y="1519347"/>
            <a:ext cx="10515600" cy="435133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Перед началом IAR орган, запрашивающий IAR, должен определить его сферу, чтобы облегчить процесс. </a:t>
            </a:r>
          </a:p>
          <a:p>
            <a:pPr rtl="0">
              <a:buClr>
                <a:srgbClr val="006A71"/>
              </a:buClr>
            </a:pPr>
            <a:r>
              <a:rPr lang="ru" sz="2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Он также должен определить: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Период, подлежащий проверке.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Компоненты ответных действий, подлежащие рассмотрению.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Количество и анкеты участников.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Продолжительность обзора и формат.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Триггерные вопросы, которые будут использоваться.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73FAB-64B6-45CF-85EE-017C3273D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3" t="24576" r="18954" b="12499"/>
          <a:stretch>
            <a:fillRect/>
          </a:stretch>
        </p:blipFill>
        <p:spPr>
          <a:xfrm>
            <a:off x="7391404" y="2395335"/>
            <a:ext cx="3334871" cy="3236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639E1-4141-4105-8405-BF3D6850F1C7}"/>
              </a:ext>
            </a:extLst>
          </p:cNvPr>
          <p:cNvSpPr txBox="1"/>
          <p:nvPr/>
        </p:nvSpPr>
        <p:spPr>
          <a:xfrm flipH="1">
            <a:off x="9737828" y="5379740"/>
            <a:ext cx="156946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ru" sz="1800" b="0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ВОЗ, 2020 г.</a:t>
            </a:r>
          </a:p>
        </p:txBody>
      </p:sp>
    </p:spTree>
    <p:extLst>
      <p:ext uri="{BB962C8B-B14F-4D97-AF65-F5344CB8AC3E}">
        <p14:creationId xmlns:p14="http://schemas.microsoft.com/office/powerpoint/2010/main" val="1523820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Этапы IAR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30316" y="1484499"/>
            <a:ext cx="5087514" cy="5174791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400" b="0" i="0" u="none" strike="noStrike" dirty="0">
                <a:solidFill>
                  <a:srgbClr val="2D2D2D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IAR должен пройти через разные этапы, чтобы обеспечить его успешное выполнение. </a:t>
            </a:r>
          </a:p>
          <a:p>
            <a:pPr rtl="0">
              <a:buClr>
                <a:srgbClr val="006A71"/>
              </a:buClr>
            </a:pPr>
            <a:r>
              <a:rPr lang="ru" sz="2400" b="0" i="0" u="none" strike="noStrike" dirty="0">
                <a:solidFill>
                  <a:srgbClr val="2D2D2D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Внутри каждого этапа есть категории с конкретными действиями, которые необходимо выполнить. </a:t>
            </a:r>
          </a:p>
          <a:p>
            <a:pPr lvl="1" rtl="0">
              <a:buClr>
                <a:srgbClr val="006A71"/>
              </a:buClr>
            </a:pPr>
            <a:r>
              <a:rPr lang="ru" b="0" i="0" u="none" strike="noStrike" dirty="0">
                <a:solidFill>
                  <a:srgbClr val="2D2D2D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До IAR: проектирование и подготовка</a:t>
            </a:r>
          </a:p>
          <a:p>
            <a:pPr lvl="1" rtl="0">
              <a:buClr>
                <a:srgbClr val="006A71"/>
              </a:buClr>
            </a:pPr>
            <a:r>
              <a:rPr lang="ru" b="0" i="0" u="none" strike="noStrike" dirty="0">
                <a:solidFill>
                  <a:srgbClr val="2D2D2D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Во время IAR: проведение</a:t>
            </a:r>
          </a:p>
          <a:p>
            <a:pPr lvl="1" rtl="0">
              <a:buClr>
                <a:srgbClr val="006A71"/>
              </a:buClr>
            </a:pPr>
            <a:r>
              <a:rPr lang="ru" b="0" i="0" u="none" strike="noStrike" dirty="0">
                <a:solidFill>
                  <a:srgbClr val="2D2D2D"/>
                </a:solidFill>
                <a:highlight>
                  <a:srgbClr val="000000">
                    <a:alpha val="0"/>
                  </a:srgbClr>
                </a:highlight>
                <a:latin typeface="Calibri"/>
              </a:rPr>
              <a:t>После IAR: результаты и дальнейшие действия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3ACFDC-7A4F-4A32-AA48-362A9AD1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35031" r="11275" b="14510"/>
          <a:stretch>
            <a:fillRect/>
          </a:stretch>
        </p:blipFill>
        <p:spPr>
          <a:xfrm>
            <a:off x="47244" y="1484500"/>
            <a:ext cx="6962140" cy="43513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38417-51A4-486B-BDD1-4864EA11B2D8}"/>
              </a:ext>
            </a:extLst>
          </p:cNvPr>
          <p:cNvSpPr txBox="1"/>
          <p:nvPr/>
        </p:nvSpPr>
        <p:spPr>
          <a:xfrm flipH="1">
            <a:off x="47244" y="5806064"/>
            <a:ext cx="156946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ru" sz="1800" b="0" i="1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ВОЗ, 2020 г.</a:t>
            </a:r>
          </a:p>
        </p:txBody>
      </p:sp>
    </p:spTree>
    <p:extLst>
      <p:ext uri="{BB962C8B-B14F-4D97-AF65-F5344CB8AC3E}">
        <p14:creationId xmlns:p14="http://schemas.microsoft.com/office/powerpoint/2010/main" val="35124116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>
            <a:fillRect/>
          </a:stretch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243559" y="1350859"/>
            <a:ext cx="784552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Обзор действий:</a:t>
            </a:r>
          </a:p>
          <a:p>
            <a:pPr rtl="0"/>
            <a:r>
              <a:rPr lang="ru" sz="4400" b="0" i="0" u="none" strike="noStrike">
                <a:solidFill>
                  <a:srgbClr val="FFFFFF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0281866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Обзор действий в связи с COVID-19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Обзор ответа</a:t>
            </a:r>
          </a:p>
          <a:p>
            <a:pPr lvl="1" rtl="0"/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Шаг 1. Что до сих пор шло хорошо? Что пошло не так?</a:t>
            </a:r>
          </a:p>
          <a:p>
            <a:pPr lvl="1" rtl="0"/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Шаг 2: Что мы можем сделать, чтобы улучшить ответ на COVID-19?</a:t>
            </a:r>
          </a:p>
          <a:p>
            <a:pPr lvl="1" rtl="0"/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Шаг 3: Путь вперед</a:t>
            </a:r>
          </a:p>
        </p:txBody>
      </p:sp>
    </p:spTree>
    <p:extLst>
      <p:ext uri="{BB962C8B-B14F-4D97-AF65-F5344CB8AC3E}">
        <p14:creationId xmlns:p14="http://schemas.microsoft.com/office/powerpoint/2010/main" val="24810715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4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Обзор ответа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Описание ответа на COVID-19 необходимо для эффективной оценки с помощью IAR.  </a:t>
            </a:r>
          </a:p>
          <a:p>
            <a:pPr rtl="0">
              <a:buClr>
                <a:srgbClr val="006A71"/>
              </a:buClr>
            </a:pPr>
            <a:r>
              <a:rPr lang="ru" sz="2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Предлагается, чтобы для начала процесса была представлена следующая информация: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Обзор существующих возможностей до реагирования на COVID-19.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Возможности, разработанные для и во время ответа на COVID-19.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Стратегия реагирования. </a:t>
            </a:r>
          </a:p>
          <a:p>
            <a:pPr lvl="1" rtl="0">
              <a:buClr>
                <a:srgbClr val="006A71"/>
              </a:buClr>
            </a:pPr>
            <a:r>
              <a:rPr lang="ru" sz="25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График ответа за рассматриваемый период. </a:t>
            </a:r>
          </a:p>
        </p:txBody>
      </p:sp>
    </p:spTree>
    <p:extLst>
      <p:ext uri="{BB962C8B-B14F-4D97-AF65-F5344CB8AC3E}">
        <p14:creationId xmlns:p14="http://schemas.microsoft.com/office/powerpoint/2010/main" val="5090946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4200" b="0" i="0" u="none" strike="noStrike">
                <a:solidFill>
                  <a:srgbClr val="002D62"/>
                </a:solidFill>
                <a:highlight>
                  <a:srgbClr val="000000">
                    <a:alpha val="0"/>
                  </a:srgbClr>
                </a:highlight>
                <a:latin typeface="Georgia"/>
              </a:rPr>
              <a:t>Шаг 1. Что прошло хорошо? Что пошло не так?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Шаг 1 требует анализа действий, предпринятых во время реагирования на COVID-19. Определение </a:t>
            </a:r>
            <a:r>
              <a:rPr lang="ru" b="1" i="1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сильных сторон, проблем и факторов, способствующих результату, </a:t>
            </a:r>
            <a:r>
              <a:rPr lang="ru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имеет важное значение для процесса. </a:t>
            </a:r>
          </a:p>
          <a:p>
            <a:pPr rtl="0">
              <a:buClr>
                <a:srgbClr val="006A71"/>
              </a:buClr>
            </a:pPr>
            <a:r>
              <a:rPr lang="ru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При обсуждении следует учитывать:</a:t>
            </a:r>
          </a:p>
          <a:p>
            <a:pPr lvl="1" rtl="0">
              <a:buClr>
                <a:srgbClr val="006A71"/>
              </a:buClr>
            </a:pPr>
            <a:r>
              <a:rPr lang="ru" sz="2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Координация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Роли и обязанности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Координация между сектором здравоохранения и внешним сектором здравоохранения</a:t>
            </a:r>
          </a:p>
          <a:p>
            <a:pPr lvl="2" rtl="0">
              <a:buClr>
                <a:srgbClr val="006A71"/>
              </a:buClr>
            </a:pPr>
            <a:r>
              <a:rPr lang="ru" sz="25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Координация на национальном/региональном/местном уровне</a:t>
            </a:r>
          </a:p>
        </p:txBody>
      </p:sp>
    </p:spTree>
    <p:extLst>
      <p:ext uri="{BB962C8B-B14F-4D97-AF65-F5344CB8AC3E}">
        <p14:creationId xmlns:p14="http://schemas.microsoft.com/office/powerpoint/2010/main" val="19397487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2"/>
  <p:tag name="AS_OS" val="Unix 4.14.225.169"/>
  <p:tag name="AS_RELEASE_DATE" val="2020.03.14"/>
  <p:tag name="AS_TITLE" val="Aspose.Slides for .NET Standard 2.0"/>
  <p:tag name="AS_VERSION" val="2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716</Words>
  <Application>Microsoft Office PowerPoint</Application>
  <PresentationFormat>Широкоэкранный</PresentationFormat>
  <Paragraphs>83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Презентация PowerPoint</vt:lpstr>
      <vt:lpstr>Цели</vt:lpstr>
      <vt:lpstr>Обзор действий</vt:lpstr>
      <vt:lpstr>Сфера</vt:lpstr>
      <vt:lpstr>Этапы IAR</vt:lpstr>
      <vt:lpstr>Презентация PowerPoint</vt:lpstr>
      <vt:lpstr>Обзор действий в связи с COVID-19</vt:lpstr>
      <vt:lpstr>Обзор ответа</vt:lpstr>
      <vt:lpstr>Шаг 1. Что прошло хорошо? Что пошло не так?</vt:lpstr>
      <vt:lpstr>Шаг 1. Что прошло хорошо? Что пошло не так? (продолжение)</vt:lpstr>
      <vt:lpstr>Шаг 2: Что мы можем сделать, чтобы улучшить ответ на COVID-19?</vt:lpstr>
      <vt:lpstr>Шаг 3: Путь вперед</vt:lpstr>
      <vt:lpstr>Ссылки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Boyce</dc:creator>
  <cp:lastModifiedBy>Dima Bielozorov</cp:lastModifiedBy>
  <cp:revision>46</cp:revision>
  <dcterms:created xsi:type="dcterms:W3CDTF">2017-08-28T17:19:53Z</dcterms:created>
  <dcterms:modified xsi:type="dcterms:W3CDTF">2021-12-23T13:41:04Z</dcterms:modified>
</cp:coreProperties>
</file>