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837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5743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1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 – Myriad Pro, 11pt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5950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696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73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Slide (for content heavy tables and charts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4000" b="1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SzPct val="70000"/>
              <a:buFont typeface="Arial" pitchFamily="34" charset="0"/>
              <a:buChar char="•"/>
              <a:defRPr sz="2400" b="1" baseline="0">
                <a:solidFill>
                  <a:schemeClr val="bg2"/>
                </a:solidFill>
                <a:latin typeface="Calibri" pitchFamily="34" charset="0"/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3063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ad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4000" b="1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360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Bad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SzPct val="70000"/>
              <a:buFont typeface="Wingdings" pitchFamily="2" charset="2"/>
              <a:buChar char="§"/>
              <a:defRPr sz="2400" b="1" baseline="0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buClr>
                <a:schemeClr val="bg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143000" indent="-228600">
              <a:buClr>
                <a:schemeClr val="bg1"/>
              </a:buClr>
              <a:buSzPct val="10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00" y="5791200"/>
            <a:ext cx="67818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534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27317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3800"/>
              </a:lnSpc>
              <a:defRPr sz="3600" b="1" cap="all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Section Header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743200"/>
            <a:ext cx="7772400" cy="56832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050040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  <a:prstGeom prst="rect">
            <a:avLst/>
          </a:prstGeom>
        </p:spPr>
        <p:txBody>
          <a:bodyPr anchor="ctr" anchorCtr="0"/>
          <a:lstStyle>
            <a:lvl1pPr marL="342900" indent="-342900">
              <a:buClr>
                <a:schemeClr val="bg1"/>
              </a:buClr>
              <a:buSzPct val="70000"/>
              <a:buFont typeface="Wingdings" pitchFamily="2" charset="2"/>
              <a:buChar char="§"/>
              <a:defRPr sz="2400" b="1">
                <a:solidFill>
                  <a:schemeClr val="bg2"/>
                </a:solidFill>
                <a:latin typeface="Calibri" pitchFamily="34" charset="0"/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Paragraph of type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372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Photo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ln w="25400"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effectLst/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Caption or credits for photo</a:t>
            </a:r>
          </a:p>
        </p:txBody>
      </p:sp>
    </p:spTree>
    <p:extLst>
      <p:ext uri="{BB962C8B-B14F-4D97-AF65-F5344CB8AC3E}">
        <p14:creationId xmlns:p14="http://schemas.microsoft.com/office/powerpoint/2010/main" val="1764507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5267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solidFill>
                  <a:schemeClr val="bg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  <a:prstGeom prst="rect">
            <a:avLst/>
          </a:prstGeom>
        </p:spPr>
        <p:txBody>
          <a:bodyPr anchor="ctr" anchorCtr="0"/>
          <a:lstStyle>
            <a:lvl1pPr marL="342900" indent="-342900">
              <a:buClr>
                <a:schemeClr val="bg1"/>
              </a:buClr>
              <a:buSzPct val="70000"/>
              <a:buFont typeface="Arial" pitchFamily="34" charset="0"/>
              <a:buChar char="•"/>
              <a:defRPr sz="2400" b="1">
                <a:solidFill>
                  <a:schemeClr val="bg2"/>
                </a:solidFill>
                <a:latin typeface="Calibri" pitchFamily="34" charset="0"/>
              </a:defRPr>
            </a:lvl1pPr>
            <a:lvl2pPr>
              <a:buClr>
                <a:schemeClr val="bg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Paragraph of type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574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0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Deactivating an EOC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16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Deactivating an EOC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deactivation simply means to stop operations and send everyone back to their normal duty locations</a:t>
            </a:r>
          </a:p>
          <a:p>
            <a:r>
              <a:rPr lang="en-US" dirty="0" smtClean="0"/>
              <a:t>Deactivating an EOC is a process</a:t>
            </a:r>
          </a:p>
          <a:p>
            <a:r>
              <a:rPr lang="en-US" dirty="0" smtClean="0"/>
              <a:t>The process should finish with a review of all that went on in the EOC during the 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713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Deactivating an EOC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Criteria for closing down the EOC should be considered when the EOC is activated. This allows planners a focal point for planning and operating within the response.</a:t>
            </a:r>
          </a:p>
          <a:p>
            <a:r>
              <a:rPr lang="en-US" dirty="0" smtClean="0"/>
              <a:t>Some criteria to think about:</a:t>
            </a:r>
          </a:p>
          <a:p>
            <a:pPr lvl="1"/>
            <a:r>
              <a:rPr lang="en-US" dirty="0" smtClean="0"/>
              <a:t>Have all of the incident objectives been met?</a:t>
            </a:r>
          </a:p>
          <a:p>
            <a:pPr lvl="1"/>
            <a:r>
              <a:rPr lang="en-US" dirty="0" smtClean="0"/>
              <a:t>Are the requests for resources down to a level that no longer requires central coordination?</a:t>
            </a:r>
          </a:p>
          <a:p>
            <a:pPr lvl="1"/>
            <a:r>
              <a:rPr lang="en-US" dirty="0" smtClean="0"/>
              <a:t>The incident is no longer considered a threat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45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Deactivating an EOC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consider:</a:t>
            </a:r>
          </a:p>
          <a:p>
            <a:pPr lvl="1"/>
            <a:r>
              <a:rPr lang="en-US" dirty="0" smtClean="0"/>
              <a:t>Who is consolidating all of the documents generated during the response and where will they be kept?</a:t>
            </a:r>
          </a:p>
          <a:p>
            <a:pPr lvl="1"/>
            <a:r>
              <a:rPr lang="en-US" dirty="0" smtClean="0"/>
              <a:t>Does anyone need to speak with a mental health professional to deal with what took place during the response?</a:t>
            </a:r>
          </a:p>
          <a:p>
            <a:pPr lvl="1"/>
            <a:r>
              <a:rPr lang="en-US" dirty="0" smtClean="0"/>
              <a:t>Who is going to replenish the supplies used during the response?</a:t>
            </a:r>
          </a:p>
          <a:p>
            <a:pPr lvl="1"/>
            <a:r>
              <a:rPr lang="en-US" dirty="0" smtClean="0"/>
              <a:t>Who is going to record and disseminate the results of the after action review?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711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Action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soon as possible, those involved in the response at the EOC need to sit down and talk about what happened.</a:t>
            </a:r>
          </a:p>
          <a:p>
            <a:r>
              <a:rPr lang="en-US" dirty="0" smtClean="0"/>
              <a:t>Participants should concentrate on the good things that happened as well as what went wrong.</a:t>
            </a:r>
          </a:p>
          <a:p>
            <a:r>
              <a:rPr lang="en-US" dirty="0" smtClean="0"/>
              <a:t>Participants should identify the item for improvement and give a suggestion on how to improve.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17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Action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information from the after action review is consolidated, it should be written in a report.</a:t>
            </a:r>
          </a:p>
          <a:p>
            <a:pPr lvl="1"/>
            <a:r>
              <a:rPr lang="en-US" dirty="0" smtClean="0"/>
              <a:t>The After Action Report (AAR) should include information about the event as well as what took place during the response.</a:t>
            </a:r>
          </a:p>
          <a:p>
            <a:pPr lvl="1"/>
            <a:r>
              <a:rPr lang="en-US" dirty="0" smtClean="0"/>
              <a:t>The AAR should include a plan for improving upon those items that were identified as problems.</a:t>
            </a:r>
          </a:p>
          <a:p>
            <a:pPr lvl="1"/>
            <a:r>
              <a:rPr lang="en-US" dirty="0" smtClean="0"/>
              <a:t>The Improvement Plan should include what the problem was, the recommended correction, a projected timeline for completion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51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after action process is complete, a comprehensive review of emergency plans should be completed.</a:t>
            </a:r>
          </a:p>
          <a:p>
            <a:r>
              <a:rPr lang="en-US" dirty="0" smtClean="0"/>
              <a:t>The review should focus on those things that did not work according to the plan.</a:t>
            </a:r>
          </a:p>
          <a:p>
            <a:r>
              <a:rPr lang="en-US" dirty="0" smtClean="0"/>
              <a:t>The plan should be corrected/modified.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33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plan has been revised, it should be discussed with EOC personnel.</a:t>
            </a:r>
          </a:p>
          <a:p>
            <a:r>
              <a:rPr lang="en-US" dirty="0" smtClean="0"/>
              <a:t>If possible, a tabletop exercise should be done to test the procedure.</a:t>
            </a:r>
          </a:p>
          <a:p>
            <a:r>
              <a:rPr lang="en-US" dirty="0" smtClean="0"/>
              <a:t>If the tabletop exercise is a success, planners should consider doing a functional exercise with that part of the plan.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15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heme1">
  <a:themeElements>
    <a:clrScheme name="CDC OD Dark PPT Colors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FFC000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424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1_Theme1</vt:lpstr>
      <vt:lpstr>Deactivating an EOC</vt:lpstr>
      <vt:lpstr>Deactivating an EOC</vt:lpstr>
      <vt:lpstr>Deactivating an EOC</vt:lpstr>
      <vt:lpstr>Deactivating an EOC</vt:lpstr>
      <vt:lpstr>After Action Reporting</vt:lpstr>
      <vt:lpstr>After Action Reporting</vt:lpstr>
      <vt:lpstr>Plan Review</vt:lpstr>
      <vt:lpstr>Plan Revision</vt:lpstr>
    </vt:vector>
  </TitlesOfParts>
  <Company>Centers for Disease Control and Prevention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Deactivating an EOC</dc:title>
  <dc:creator>CDC User</dc:creator>
  <cp:lastModifiedBy>CDC User</cp:lastModifiedBy>
  <cp:revision>3</cp:revision>
  <dcterms:created xsi:type="dcterms:W3CDTF">2014-02-13T14:55:25Z</dcterms:created>
  <dcterms:modified xsi:type="dcterms:W3CDTF">2014-05-27T20:08:00Z</dcterms:modified>
</cp:coreProperties>
</file>