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0" r:id="rId1"/>
    <p:sldMasterId id="2147483686" r:id="rId2"/>
  </p:sldMasterIdLst>
  <p:notesMasterIdLst>
    <p:notesMasterId r:id="rId33"/>
  </p:notesMasterIdLst>
  <p:sldIdLst>
    <p:sldId id="696" r:id="rId3"/>
    <p:sldId id="644" r:id="rId4"/>
    <p:sldId id="645" r:id="rId5"/>
    <p:sldId id="652" r:id="rId6"/>
    <p:sldId id="516" r:id="rId7"/>
    <p:sldId id="517" r:id="rId8"/>
    <p:sldId id="518" r:id="rId9"/>
    <p:sldId id="538" r:id="rId10"/>
    <p:sldId id="535" r:id="rId11"/>
    <p:sldId id="544" r:id="rId12"/>
    <p:sldId id="695" r:id="rId13"/>
    <p:sldId id="646" r:id="rId14"/>
    <p:sldId id="670" r:id="rId15"/>
    <p:sldId id="694" r:id="rId16"/>
    <p:sldId id="662" r:id="rId17"/>
    <p:sldId id="693" r:id="rId18"/>
    <p:sldId id="606" r:id="rId19"/>
    <p:sldId id="605" r:id="rId20"/>
    <p:sldId id="609" r:id="rId21"/>
    <p:sldId id="665" r:id="rId22"/>
    <p:sldId id="666" r:id="rId23"/>
    <p:sldId id="686" r:id="rId24"/>
    <p:sldId id="642" r:id="rId25"/>
    <p:sldId id="687" r:id="rId26"/>
    <p:sldId id="622" r:id="rId27"/>
    <p:sldId id="623" r:id="rId28"/>
    <p:sldId id="667" r:id="rId29"/>
    <p:sldId id="692" r:id="rId30"/>
    <p:sldId id="633" r:id="rId31"/>
    <p:sldId id="6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dice vente" initials="cv" lastIdx="36" clrIdx="0"/>
  <p:cmAuthor id="2" name="Denis Charles" initials="DC" lastIdx="11" clrIdx="1"/>
  <p:cmAuthor id="3" name="VENTE, Candice" initials="VC" lastIdx="14" clrIdx="2">
    <p:extLst>
      <p:ext uri="{19B8F6BF-5375-455C-9EA6-DF929625EA0E}">
        <p15:presenceInfo xmlns:p15="http://schemas.microsoft.com/office/powerpoint/2012/main" userId="S::ventec@who.int::8f353e18-bd2e-4779-a174-5920aa7a3ee8" providerId="AD"/>
      </p:ext>
    </p:extLst>
  </p:cmAuthor>
  <p:cmAuthor id="4" name="Cindy Chiu de Vázquez" initials="CCV" lastIdx="5" clrIdx="3">
    <p:extLst>
      <p:ext uri="{19B8F6BF-5375-455C-9EA6-DF929625EA0E}">
        <p15:presenceInfo xmlns:p15="http://schemas.microsoft.com/office/powerpoint/2012/main" userId="Cindy Chiu de Vázq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CB"/>
    <a:srgbClr val="800000"/>
    <a:srgbClr val="00FFCC"/>
    <a:srgbClr val="9999FF"/>
    <a:srgbClr val="622AA6"/>
    <a:srgbClr val="FF6600"/>
    <a:srgbClr val="4F81BD"/>
    <a:srgbClr val="5B92E5"/>
    <a:srgbClr val="0000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5" autoAdjust="0"/>
    <p:restoredTop sz="79492" autoAdjust="0"/>
  </p:normalViewPr>
  <p:slideViewPr>
    <p:cSldViewPr snapToGrid="0">
      <p:cViewPr varScale="1">
        <p:scale>
          <a:sx n="67" d="100"/>
          <a:sy n="67" d="100"/>
        </p:scale>
        <p:origin x="188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A859D-1FD1-48D7-92D6-5344736DA5F3}" type="datetimeFigureOut">
              <a:rPr lang="en-US" smtClean="0"/>
              <a:t>8/7/20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70FA2-A55E-4E4A-A052-B96F76F59001}" type="slidenum">
              <a:rPr lang="en-US" smtClean="0"/>
              <a:t>‹#›</a:t>
            </a:fld>
            <a:endParaRPr lang="en-US"/>
          </a:p>
        </p:txBody>
      </p:sp>
    </p:spTree>
    <p:extLst>
      <p:ext uri="{BB962C8B-B14F-4D97-AF65-F5344CB8AC3E}">
        <p14:creationId xmlns:p14="http://schemas.microsoft.com/office/powerpoint/2010/main" val="320435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1</a:t>
            </a:fld>
            <a:endParaRPr lang="en-US"/>
          </a:p>
        </p:txBody>
      </p:sp>
    </p:spTree>
    <p:extLst>
      <p:ext uri="{BB962C8B-B14F-4D97-AF65-F5344CB8AC3E}">
        <p14:creationId xmlns:p14="http://schemas.microsoft.com/office/powerpoint/2010/main" val="249280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22</a:t>
            </a:fld>
            <a:endParaRPr lang="en-US"/>
          </a:p>
        </p:txBody>
      </p:sp>
    </p:spTree>
    <p:extLst>
      <p:ext uri="{BB962C8B-B14F-4D97-AF65-F5344CB8AC3E}">
        <p14:creationId xmlns:p14="http://schemas.microsoft.com/office/powerpoint/2010/main" val="354722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23</a:t>
            </a:fld>
            <a:endParaRPr lang="en-US"/>
          </a:p>
        </p:txBody>
      </p:sp>
    </p:spTree>
    <p:extLst>
      <p:ext uri="{BB962C8B-B14F-4D97-AF65-F5344CB8AC3E}">
        <p14:creationId xmlns:p14="http://schemas.microsoft.com/office/powerpoint/2010/main" val="2317048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25</a:t>
            </a:fld>
            <a:endParaRPr lang="en-US"/>
          </a:p>
        </p:txBody>
      </p:sp>
    </p:spTree>
    <p:extLst>
      <p:ext uri="{BB962C8B-B14F-4D97-AF65-F5344CB8AC3E}">
        <p14:creationId xmlns:p14="http://schemas.microsoft.com/office/powerpoint/2010/main" val="166156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26</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27</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29</a:t>
            </a:fld>
            <a:endParaRPr lang="en-US"/>
          </a:p>
        </p:txBody>
      </p:sp>
    </p:spTree>
    <p:extLst>
      <p:ext uri="{BB962C8B-B14F-4D97-AF65-F5344CB8AC3E}">
        <p14:creationId xmlns:p14="http://schemas.microsoft.com/office/powerpoint/2010/main" val="234538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30</a:t>
            </a:fld>
            <a:endParaRPr lang="en-US"/>
          </a:p>
        </p:txBody>
      </p:sp>
    </p:spTree>
    <p:extLst>
      <p:ext uri="{BB962C8B-B14F-4D97-AF65-F5344CB8AC3E}">
        <p14:creationId xmlns:p14="http://schemas.microsoft.com/office/powerpoint/2010/main" val="396719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4</a:t>
            </a:fld>
            <a:endParaRPr lang="en-US"/>
          </a:p>
        </p:txBody>
      </p:sp>
    </p:spTree>
    <p:extLst>
      <p:ext uri="{BB962C8B-B14F-4D97-AF65-F5344CB8AC3E}">
        <p14:creationId xmlns:p14="http://schemas.microsoft.com/office/powerpoint/2010/main" val="141709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a:extLst>
              <a:ext uri="{FF2B5EF4-FFF2-40B4-BE49-F238E27FC236}">
                <a16:creationId xmlns:a16="http://schemas.microsoft.com/office/drawing/2014/main" id="{2EA76F0E-20D4-4D33-BAF3-C18BDBEFD6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notes 2">
            <a:extLst>
              <a:ext uri="{FF2B5EF4-FFF2-40B4-BE49-F238E27FC236}">
                <a16:creationId xmlns:a16="http://schemas.microsoft.com/office/drawing/2014/main" id="{1A5F485D-509C-4107-90A7-367EAE6CE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56324" name="Espace réservé du numéro de diapositive 3">
            <a:extLst>
              <a:ext uri="{FF2B5EF4-FFF2-40B4-BE49-F238E27FC236}">
                <a16:creationId xmlns:a16="http://schemas.microsoft.com/office/drawing/2014/main" id="{0F3BD88B-F678-4BAF-BF4C-5CA44D5161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895CB3-DF18-4721-AE3F-F2D33D3FC94C}" type="slidenum">
              <a:rPr lang="fr-FR" altLang="fr-FR" smtClean="0">
                <a:latin typeface="Calibri" panose="020F0502020204030204" pitchFamily="34" charset="0"/>
              </a:rPr>
              <a:pPr/>
              <a:t>10</a:t>
            </a:fld>
            <a:endParaRPr lang="fr-FR" altLang="fr-FR">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pPr algn="l"/>
            <a:r>
              <a:rPr lang="en-US" dirty="0"/>
              <a:t>Be</a:t>
            </a:r>
            <a:r>
              <a:rPr lang="en-US" baseline="0" dirty="0"/>
              <a:t> sure to pre load the MOH presentation </a:t>
            </a:r>
            <a:endParaRPr lang="en-US" dirty="0"/>
          </a:p>
        </p:txBody>
      </p:sp>
      <p:sp>
        <p:nvSpPr>
          <p:cNvPr id="4" name="Header Placeholder 3"/>
          <p:cNvSpPr>
            <a:spLocks noGrp="1"/>
          </p:cNvSpPr>
          <p:nvPr>
            <p:ph type="hdr" sz="quarter" idx="10"/>
          </p:nvPr>
        </p:nvSpPr>
        <p:spPr/>
        <p:txBody>
          <a:bodyPr/>
          <a:lstStyle/>
          <a:p>
            <a:r>
              <a:rPr lang="en-GB"/>
              <a:t>World Health Organization</a:t>
            </a:r>
            <a:endParaRPr lang="en-GB" dirty="0"/>
          </a:p>
        </p:txBody>
      </p:sp>
      <p:sp>
        <p:nvSpPr>
          <p:cNvPr id="5" name="Date Placeholder 4"/>
          <p:cNvSpPr>
            <a:spLocks noGrp="1"/>
          </p:cNvSpPr>
          <p:nvPr>
            <p:ph type="dt" idx="11"/>
          </p:nvPr>
        </p:nvSpPr>
        <p:spPr/>
        <p:txBody>
          <a:bodyPr/>
          <a:lstStyle/>
          <a:p>
            <a:fld id="{C6E8D73C-CE60-4344-8AAE-293F6C4CDD2F}" type="datetime3">
              <a:rPr lang="en-GB" smtClean="0"/>
              <a:pPr/>
              <a:t>7 August, 2020</a:t>
            </a:fld>
            <a:endParaRPr lang="en-GB" dirty="0"/>
          </a:p>
        </p:txBody>
      </p:sp>
      <p:sp>
        <p:nvSpPr>
          <p:cNvPr id="6" name="Slide Number Placeholder 5"/>
          <p:cNvSpPr>
            <a:spLocks noGrp="1"/>
          </p:cNvSpPr>
          <p:nvPr>
            <p:ph type="sldNum" sz="quarter" idx="12"/>
          </p:nvPr>
        </p:nvSpPr>
        <p:spPr/>
        <p:txBody>
          <a:bodyPr/>
          <a:lstStyle/>
          <a:p>
            <a:fld id="{B72562F2-9E12-442C-9575-35AA6B04B8F5}" type="slidenum">
              <a:rPr lang="en-GB" smtClean="0"/>
              <a:pPr/>
              <a:t>15</a:t>
            </a:fld>
            <a:endParaRPr lang="en-GB" dirty="0"/>
          </a:p>
        </p:txBody>
      </p:sp>
    </p:spTree>
    <p:extLst>
      <p:ext uri="{BB962C8B-B14F-4D97-AF65-F5344CB8AC3E}">
        <p14:creationId xmlns:p14="http://schemas.microsoft.com/office/powerpoint/2010/main" val="233129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A23A38F6-12A2-40F8-BEE2-BAD3AD1C28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t>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 </a:t>
            </a:r>
            <a:r>
              <a:rPr lang="en-GB" b="0" i="0" dirty="0">
                <a:solidFill>
                  <a:srgbClr val="FF0000"/>
                </a:solidFill>
              </a:rPr>
              <a:t>See AAR Guide – section 5.1.3 </a:t>
            </a:r>
            <a:r>
              <a:rPr lang="en-GB" sz="1200" b="0" i="1" u="none" kern="1200" dirty="0">
                <a:solidFill>
                  <a:schemeClr val="tx1"/>
                </a:solidFill>
                <a:effectLst/>
                <a:latin typeface="+mn-lt"/>
                <a:ea typeface="+mn-ea"/>
                <a:cs typeface="+mn-cs"/>
              </a:rPr>
              <a:t>Identification of strengths, challenges and new capacities developed </a:t>
            </a:r>
          </a:p>
          <a:p>
            <a:endParaRPr lang="en-GB" b="0" dirty="0"/>
          </a:p>
          <a:p>
            <a:r>
              <a:rPr lang="en-GB" b="0" dirty="0"/>
              <a:t>- Contributing factors = enabling &amp; limiting factors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AAR Guide - Box 5.2.4. Root cause analysis</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Root cause analysis is a method used to identify the factors that led or contributed to success or failure in relation to a specific issue or problem identified. The root cause is a factor that leads directly to a particular outcome (good or bad). The removal of this factor will prevent the outcome from occurring. The purpose of conducting such analysis during an AAR is to identify and eventually address the root cause, if necessary, in order to prevent a negative outcome. The purpose of the analysis is to focus the interventions on those that have a long-term impact rather than relying on quick fixes.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Root cause analysis should be used when a problem is identified that clearly requires deeper examination, or for which the </a:t>
            </a:r>
            <a:r>
              <a:rPr lang="en-GB" sz="1200" i="1" kern="1200" dirty="0">
                <a:solidFill>
                  <a:schemeClr val="tx1"/>
                </a:solidFill>
                <a:effectLst/>
                <a:latin typeface="+mn-lt"/>
                <a:ea typeface="+mn-ea"/>
                <a:cs typeface="+mn-cs"/>
              </a:rPr>
              <a:t>why</a:t>
            </a:r>
            <a:r>
              <a:rPr lang="en-GB" sz="1200" kern="1200" dirty="0">
                <a:solidFill>
                  <a:schemeClr val="tx1"/>
                </a:solidFill>
                <a:effectLst/>
                <a:latin typeface="+mn-lt"/>
                <a:ea typeface="+mn-ea"/>
                <a:cs typeface="+mn-cs"/>
              </a:rPr>
              <a:t> of a challenges is not answered.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“5 Whys method”</a:t>
            </a:r>
            <a:r>
              <a:rPr lang="en-GB" sz="1200" kern="1200" dirty="0">
                <a:solidFill>
                  <a:schemeClr val="tx1"/>
                </a:solidFill>
                <a:effectLst/>
                <a:latin typeface="+mn-lt"/>
                <a:ea typeface="+mn-ea"/>
                <a:cs typeface="+mn-cs"/>
              </a:rPr>
              <a:t> is the simplest and most frequently used approach to root cause analysis. In essence, the facilitator repeatedly asks “Why?”, to progressively unpack causative factors and thus get to the root cause of a particular issue. This technique is the most appropriate in the frame of an AAR group discussion.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br>
              <a:rPr lang="en-US" dirty="0">
                <a:effectLst/>
              </a:rPr>
            </a:br>
            <a:r>
              <a:rPr lang="en-US" dirty="0">
                <a:effectLst/>
              </a:rPr>
              <a:t>Use the actions described above to elaborate clear activities, responsible focal point, resources needed, and timeline for implementation. </a:t>
            </a:r>
            <a:endParaRPr lang="en-US" dirty="0"/>
          </a:p>
          <a:p>
            <a:pPr algn="l"/>
            <a:endParaRPr lang="en-US" dirty="0"/>
          </a:p>
          <a:p>
            <a:pPr algn="l"/>
            <a:endParaRPr lang="en-US" dirty="0"/>
          </a:p>
          <a:p>
            <a:pPr algn="l"/>
            <a:endParaRPr lang="en-US" dirty="0"/>
          </a:p>
          <a:p>
            <a:pPr algn="l"/>
            <a:r>
              <a:rPr lang="en-US" dirty="0"/>
              <a:t>Add a conversation between the facilitator and participant:</a:t>
            </a:r>
          </a:p>
          <a:p>
            <a:pPr algn="l"/>
            <a:endParaRPr lang="en-US" dirty="0"/>
          </a:p>
          <a:p>
            <a:pPr algn="l"/>
            <a:r>
              <a:rPr lang="en-US" dirty="0"/>
              <a:t>Participant:</a:t>
            </a:r>
            <a:r>
              <a:rPr lang="en-US" baseline="0" dirty="0"/>
              <a:t> One of the biggest issues was that we weren’t getting the samples back from the labs fast enough</a:t>
            </a:r>
          </a:p>
          <a:p>
            <a:pPr algn="l"/>
            <a:r>
              <a:rPr lang="en-US" baseline="0" dirty="0"/>
              <a:t>Facilitator: Why did that happen</a:t>
            </a:r>
          </a:p>
          <a:p>
            <a:pPr algn="l"/>
            <a:r>
              <a:rPr lang="en-US" baseline="0" dirty="0"/>
              <a:t>Participant: Well we weren’t to arrange transport to and from the labs</a:t>
            </a:r>
          </a:p>
          <a:p>
            <a:pPr algn="l"/>
            <a:r>
              <a:rPr lang="en-US" baseline="0" dirty="0"/>
              <a:t>Facilitator: Why was that, did you have no vehicles? </a:t>
            </a:r>
          </a:p>
          <a:p>
            <a:pPr algn="l"/>
            <a:r>
              <a:rPr lang="en-US" baseline="0" dirty="0"/>
              <a:t>Participant: Yes we had vehicles available</a:t>
            </a:r>
          </a:p>
          <a:p>
            <a:pPr algn="l"/>
            <a:r>
              <a:rPr lang="en-US" baseline="0" dirty="0"/>
              <a:t>Facilitator: so why couldn’t you use them for transporting</a:t>
            </a:r>
          </a:p>
          <a:p>
            <a:pPr algn="l"/>
            <a:r>
              <a:rPr lang="en-US" baseline="0" dirty="0"/>
              <a:t>Participant: We could, but they had not fuel</a:t>
            </a:r>
          </a:p>
          <a:p>
            <a:pPr algn="l"/>
            <a:r>
              <a:rPr lang="en-US" baseline="0" dirty="0"/>
              <a:t>Facilitator: Why was that?</a:t>
            </a:r>
          </a:p>
          <a:p>
            <a:pPr algn="l"/>
            <a:r>
              <a:rPr lang="en-US" baseline="0" dirty="0"/>
              <a:t>Participant: Funds weren’t made available as the petty cash limit was too low </a:t>
            </a:r>
          </a:p>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18</a:t>
            </a:fld>
            <a:endParaRPr lang="en-US"/>
          </a:p>
        </p:txBody>
      </p:sp>
    </p:spTree>
    <p:extLst>
      <p:ext uri="{BB962C8B-B14F-4D97-AF65-F5344CB8AC3E}">
        <p14:creationId xmlns:p14="http://schemas.microsoft.com/office/powerpoint/2010/main" val="412161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19</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20</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21</a:t>
            </a:fld>
            <a:endParaRPr lang="en-US"/>
          </a:p>
        </p:txBody>
      </p:sp>
    </p:spTree>
    <p:extLst>
      <p:ext uri="{BB962C8B-B14F-4D97-AF65-F5344CB8AC3E}">
        <p14:creationId xmlns:p14="http://schemas.microsoft.com/office/powerpoint/2010/main" val="137140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03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69"/>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FBDDC1B-56B9-984A-A939-2205548C6E6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0536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8"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1205191"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4640675"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01218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a:lstStyle/>
          <a:p>
            <a:r>
              <a:rPr lang="fr-F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a:lstStyle>
            <a:lvl1pPr>
              <a:defRPr/>
            </a:lvl1pPr>
            <a:lvl2pPr>
              <a:defRPr>
                <a:latin typeface="Roboto" pitchFamily="2" charset="0"/>
                <a:ea typeface="Roboto" pitchFamily="2" charset="0"/>
              </a:defRPr>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265776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
            <a:extLst>
              <a:ext uri="{FF2B5EF4-FFF2-40B4-BE49-F238E27FC236}">
                <a16:creationId xmlns:a16="http://schemas.microsoft.com/office/drawing/2014/main" id="{CA1D1640-77A0-413E-9B51-F1432B1F430B}"/>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0" anchor="ctr">
            <a:normAutofit/>
          </a:bodyPr>
          <a:lstStyle>
            <a:lvl1pPr>
              <a:defRPr sz="4000"/>
            </a:lvl1pPr>
          </a:lstStyle>
          <a:p>
            <a:r>
              <a:rPr lang="fr-FR"/>
              <a:t>Modifiez le style du titre</a:t>
            </a:r>
            <a:endParaRPr lang="en-GB" dirty="0"/>
          </a:p>
        </p:txBody>
      </p:sp>
    </p:spTree>
    <p:extLst>
      <p:ext uri="{BB962C8B-B14F-4D97-AF65-F5344CB8AC3E}">
        <p14:creationId xmlns:p14="http://schemas.microsoft.com/office/powerpoint/2010/main" val="84329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anchor="b">
            <a:normAutofit/>
          </a:bodyPr>
          <a:lstStyle>
            <a:lvl1pPr>
              <a:defRPr sz="4000"/>
            </a:lvl1pPr>
          </a:lstStyle>
          <a:p>
            <a:r>
              <a:rPr lang="fr-F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56172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264572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3900602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a:lstStyle/>
          <a:p>
            <a:r>
              <a:rPr lang="fr-F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004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74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07/08/2020</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19255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71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a:lstStyle/>
          <a:p>
            <a:r>
              <a:rPr lang="en-US"/>
              <a:t>Click to edit Master title style</a:t>
            </a:r>
            <a:endParaRPr lang="en-GB"/>
          </a:p>
        </p:txBody>
      </p:sp>
    </p:spTree>
    <p:extLst>
      <p:ext uri="{BB962C8B-B14F-4D97-AF65-F5344CB8AC3E}">
        <p14:creationId xmlns:p14="http://schemas.microsoft.com/office/powerpoint/2010/main" val="10093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5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62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49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3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4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8/7/20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gi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1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0">
            <a:normAutofit/>
          </a:bodyPr>
          <a:lstStyle/>
          <a:p>
            <a:pPr lvl="0"/>
            <a:endParaRPr lang="fr-FR" dirty="0"/>
          </a:p>
          <a:p>
            <a:pPr lvl="2"/>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06EF6311-959C-416E-8381-83B18966FFAB}" type="datetime7">
              <a:rPr kumimoji="0" lang="en-GB"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Aug-20</a:t>
            </a:fld>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0" anchor="ctr">
            <a:normAutofit/>
          </a:bodyPr>
          <a:lstStyle/>
          <a:p>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Country COVID-19 Intra-Action Review (IAR)	SLIDE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endPar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9646551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l" defTabSz="914400" rtl="0"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3.sv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35.svg"/><Relationship Id="rId12" Type="http://schemas.openxmlformats.org/officeDocument/2006/relationships/image" Target="../media/image31.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image" Target="../media/image30.png"/><Relationship Id="rId5" Type="http://schemas.openxmlformats.org/officeDocument/2006/relationships/image" Target="../media/image37.svg"/><Relationship Id="rId10" Type="http://schemas.openxmlformats.org/officeDocument/2006/relationships/image" Target="../media/image39.gif"/><Relationship Id="rId4" Type="http://schemas.openxmlformats.org/officeDocument/2006/relationships/image" Target="../media/image36.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9.sv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44.png"/><Relationship Id="rId4" Type="http://schemas.openxmlformats.org/officeDocument/2006/relationships/image" Target="../media/image43.gif"/></Relationships>
</file>

<file path=ppt/slides/_rels/slide2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40.gif"/></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9.sv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en-GB" dirty="0"/>
              <a:t>Preamble - Instructions</a:t>
            </a:r>
          </a:p>
        </p:txBody>
      </p:sp>
      <p:sp>
        <p:nvSpPr>
          <p:cNvPr id="9" name="Espace réservé du contenu 8">
            <a:extLst>
              <a:ext uri="{FF2B5EF4-FFF2-40B4-BE49-F238E27FC236}">
                <a16:creationId xmlns:a16="http://schemas.microsoft.com/office/drawing/2014/main" id="{12ADF68A-2FAC-424F-BA15-7973CB9DED01}"/>
              </a:ext>
            </a:extLst>
          </p:cNvPr>
          <p:cNvSpPr>
            <a:spLocks noGrp="1"/>
          </p:cNvSpPr>
          <p:nvPr>
            <p:ph sz="half" idx="2"/>
          </p:nvPr>
        </p:nvSpPr>
        <p:spPr>
          <a:xfrm>
            <a:off x="335185" y="1672681"/>
            <a:ext cx="11018615" cy="3702205"/>
          </a:xfrm>
          <a:solidFill>
            <a:srgbClr val="FFFF00"/>
          </a:solidFill>
        </p:spPr>
        <p:txBody>
          <a:bodyPr>
            <a:normAutofit/>
          </a:bodyPr>
          <a:lstStyle/>
          <a:p>
            <a:endParaRPr lang="en-US" dirty="0">
              <a:highlight>
                <a:srgbClr val="FFFF00"/>
              </a:highlight>
            </a:endParaRPr>
          </a:p>
          <a:p>
            <a:r>
              <a:rPr lang="en-US" dirty="0">
                <a:highlight>
                  <a:srgbClr val="FFFF00"/>
                </a:highlight>
              </a:rPr>
              <a:t>This presentation is a support for the conduct of a Country COVID-19 Intra-Action Review (IAR). It needs to be adapted to the specific context of the country. </a:t>
            </a:r>
          </a:p>
          <a:p>
            <a:r>
              <a:rPr lang="en-US" dirty="0">
                <a:highlight>
                  <a:srgbClr val="FFFF00"/>
                </a:highlight>
              </a:rPr>
              <a:t>The team lead the IAR will have to complete the yellow sections in this presentation prior to the review (see slides 2, 12, 13, 15).</a:t>
            </a:r>
            <a:endParaRPr lang="fr-FR" dirty="0">
              <a:highlight>
                <a:srgbClr val="FFFF00"/>
              </a:highlight>
            </a:endParaRPr>
          </a:p>
          <a:p>
            <a:endParaRPr lang="fr-FR" dirty="0">
              <a:highlight>
                <a:srgbClr val="FFFF00"/>
              </a:highlight>
            </a:endParaRPr>
          </a:p>
        </p:txBody>
      </p:sp>
    </p:spTree>
    <p:extLst>
      <p:ext uri="{BB962C8B-B14F-4D97-AF65-F5344CB8AC3E}">
        <p14:creationId xmlns:p14="http://schemas.microsoft.com/office/powerpoint/2010/main" val="55188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Image 38">
            <a:extLst>
              <a:ext uri="{FF2B5EF4-FFF2-40B4-BE49-F238E27FC236}">
                <a16:creationId xmlns:a16="http://schemas.microsoft.com/office/drawing/2014/main" id="{7877057E-2A07-4111-AD1F-2487C9A7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3332163"/>
            <a:ext cx="3352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Image 35">
            <a:extLst>
              <a:ext uri="{FF2B5EF4-FFF2-40B4-BE49-F238E27FC236}">
                <a16:creationId xmlns:a16="http://schemas.microsoft.com/office/drawing/2014/main" id="{94EE1881-EB0C-423C-BA02-153F8F18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516188"/>
            <a:ext cx="33528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Image 17">
            <a:extLst>
              <a:ext uri="{FF2B5EF4-FFF2-40B4-BE49-F238E27FC236}">
                <a16:creationId xmlns:a16="http://schemas.microsoft.com/office/drawing/2014/main" id="{3DF91F47-ECC4-4B7D-B5C0-A8761E7AA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617663"/>
            <a:ext cx="33480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592DA5B7-0A34-48D8-9C0B-962D7445C9F7}"/>
              </a:ext>
            </a:extLst>
          </p:cNvPr>
          <p:cNvSpPr>
            <a:spLocks noGrp="1"/>
          </p:cNvSpPr>
          <p:nvPr>
            <p:ph type="title"/>
          </p:nvPr>
        </p:nvSpPr>
        <p:spPr>
          <a:xfrm>
            <a:off x="479425" y="49213"/>
            <a:ext cx="10515600" cy="647700"/>
          </a:xfrm>
        </p:spPr>
        <p:txBody>
          <a:bodyPr>
            <a:normAutofit fontScale="90000"/>
          </a:bodyPr>
          <a:lstStyle/>
          <a:p>
            <a:pPr>
              <a:defRPr/>
            </a:pPr>
            <a:r>
              <a:rPr lang="en-GB" dirty="0"/>
              <a:t>KEY PHASES CARRIED OUT DURING THE REVIEW</a:t>
            </a:r>
          </a:p>
        </p:txBody>
      </p:sp>
      <p:pic>
        <p:nvPicPr>
          <p:cNvPr id="55303" name="Image 3">
            <a:extLst>
              <a:ext uri="{FF2B5EF4-FFF2-40B4-BE49-F238E27FC236}">
                <a16:creationId xmlns:a16="http://schemas.microsoft.com/office/drawing/2014/main" id="{F7D88AA7-5C8E-4462-AED1-BA15CA202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085850"/>
            <a:ext cx="8929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Image 6">
            <a:extLst>
              <a:ext uri="{FF2B5EF4-FFF2-40B4-BE49-F238E27FC236}">
                <a16:creationId xmlns:a16="http://schemas.microsoft.com/office/drawing/2014/main" id="{A3BCBADB-CEE3-404B-9CE0-CDDF0F39C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90963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ZoneTexte 11">
            <a:extLst>
              <a:ext uri="{FF2B5EF4-FFF2-40B4-BE49-F238E27FC236}">
                <a16:creationId xmlns:a16="http://schemas.microsoft.com/office/drawing/2014/main" id="{D7C90EC7-0D39-4CDF-88FF-95404F06C143}"/>
              </a:ext>
            </a:extLst>
          </p:cNvPr>
          <p:cNvSpPr txBox="1">
            <a:spLocks noChangeArrowheads="1"/>
          </p:cNvSpPr>
          <p:nvPr/>
        </p:nvSpPr>
        <p:spPr bwMode="auto">
          <a:xfrm>
            <a:off x="1663700" y="1219200"/>
            <a:ext cx="321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OBJECTIVE OBSERVATION</a:t>
            </a:r>
          </a:p>
        </p:txBody>
      </p:sp>
      <p:pic>
        <p:nvPicPr>
          <p:cNvPr id="55306" name="Image 13">
            <a:extLst>
              <a:ext uri="{FF2B5EF4-FFF2-40B4-BE49-F238E27FC236}">
                <a16:creationId xmlns:a16="http://schemas.microsoft.com/office/drawing/2014/main" id="{4E26D201-8D80-4276-9FB0-F6448D598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8" y="1920875"/>
            <a:ext cx="6550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Image 10">
            <a:extLst>
              <a:ext uri="{FF2B5EF4-FFF2-40B4-BE49-F238E27FC236}">
                <a16:creationId xmlns:a16="http://schemas.microsoft.com/office/drawing/2014/main" id="{F8BC5713-AB8C-4422-A9FD-C10A8B5FED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725" y="1744663"/>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Image 15">
            <a:extLst>
              <a:ext uri="{FF2B5EF4-FFF2-40B4-BE49-F238E27FC236}">
                <a16:creationId xmlns:a16="http://schemas.microsoft.com/office/drawing/2014/main" id="{94471F46-FA55-48B0-AEA9-3B5F46239A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0" y="2698750"/>
            <a:ext cx="428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Image 8">
            <a:extLst>
              <a:ext uri="{FF2B5EF4-FFF2-40B4-BE49-F238E27FC236}">
                <a16:creationId xmlns:a16="http://schemas.microsoft.com/office/drawing/2014/main" id="{CD78F8C6-C69F-4CB9-AA63-E9F57C16C6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6375" y="255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ZoneTexte 18">
            <a:extLst>
              <a:ext uri="{FF2B5EF4-FFF2-40B4-BE49-F238E27FC236}">
                <a16:creationId xmlns:a16="http://schemas.microsoft.com/office/drawing/2014/main" id="{43465D6D-1B16-4773-AF0C-587E589F3BDF}"/>
              </a:ext>
            </a:extLst>
          </p:cNvPr>
          <p:cNvSpPr txBox="1">
            <a:spLocks noChangeArrowheads="1"/>
          </p:cNvSpPr>
          <p:nvPr/>
        </p:nvSpPr>
        <p:spPr bwMode="auto">
          <a:xfrm>
            <a:off x="654050" y="2255838"/>
            <a:ext cx="2959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Establish how actions were actually implemented during the response, </a:t>
            </a:r>
          </a:p>
          <a:p>
            <a:r>
              <a:rPr lang="en-GB" altLang="en-US" dirty="0">
                <a:solidFill>
                  <a:schemeClr val="bg1"/>
                </a:solidFill>
              </a:rPr>
              <a:t>in contrast to how they are supposed to or usually happen, according to plans and procedures. </a:t>
            </a:r>
          </a:p>
          <a:p>
            <a:endParaRPr lang="en-GB" altLang="en-US" dirty="0">
              <a:solidFill>
                <a:schemeClr val="bg1"/>
              </a:solidFill>
            </a:endParaRPr>
          </a:p>
        </p:txBody>
      </p:sp>
      <p:sp>
        <p:nvSpPr>
          <p:cNvPr id="55311" name="ZoneTexte 36">
            <a:extLst>
              <a:ext uri="{FF2B5EF4-FFF2-40B4-BE49-F238E27FC236}">
                <a16:creationId xmlns:a16="http://schemas.microsoft.com/office/drawing/2014/main" id="{EE61DB5C-2814-4634-ACB0-93F0BA1539F4}"/>
              </a:ext>
            </a:extLst>
          </p:cNvPr>
          <p:cNvSpPr txBox="1">
            <a:spLocks noChangeArrowheads="1"/>
          </p:cNvSpPr>
          <p:nvPr/>
        </p:nvSpPr>
        <p:spPr bwMode="auto">
          <a:xfrm>
            <a:off x="4295775" y="3133725"/>
            <a:ext cx="299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Identify the gap between planning and practice. </a:t>
            </a:r>
          </a:p>
          <a:p>
            <a:endParaRPr lang="en-GB" altLang="en-US" dirty="0">
              <a:solidFill>
                <a:schemeClr val="bg1"/>
              </a:solidFill>
            </a:endParaRPr>
          </a:p>
          <a:p>
            <a:r>
              <a:rPr lang="en-GB" altLang="en-US" dirty="0">
                <a:solidFill>
                  <a:schemeClr val="bg1"/>
                </a:solidFill>
              </a:rPr>
              <a:t>Analyse what worked well and what worked less well and why. </a:t>
            </a:r>
          </a:p>
          <a:p>
            <a:endParaRPr lang="en-GB" altLang="en-US" dirty="0">
              <a:solidFill>
                <a:schemeClr val="bg1"/>
              </a:solidFill>
            </a:endParaRPr>
          </a:p>
        </p:txBody>
      </p:sp>
      <p:sp>
        <p:nvSpPr>
          <p:cNvPr id="55312" name="Rectangle 39">
            <a:extLst>
              <a:ext uri="{FF2B5EF4-FFF2-40B4-BE49-F238E27FC236}">
                <a16:creationId xmlns:a16="http://schemas.microsoft.com/office/drawing/2014/main" id="{245C033E-8AFB-4DD7-BA58-BDF9965F7A58}"/>
              </a:ext>
            </a:extLst>
          </p:cNvPr>
          <p:cNvSpPr>
            <a:spLocks noChangeArrowheads="1"/>
          </p:cNvSpPr>
          <p:nvPr/>
        </p:nvSpPr>
        <p:spPr bwMode="auto">
          <a:xfrm>
            <a:off x="7826375" y="3965575"/>
            <a:ext cx="2732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Identify actions to strengthen or improve performance</a:t>
            </a:r>
          </a:p>
          <a:p>
            <a:r>
              <a:rPr lang="en-GB" altLang="en-US" dirty="0">
                <a:solidFill>
                  <a:schemeClr val="bg1"/>
                </a:solidFill>
              </a:rPr>
              <a:t>and how to follow-up.</a:t>
            </a:r>
          </a:p>
        </p:txBody>
      </p:sp>
      <p:sp>
        <p:nvSpPr>
          <p:cNvPr id="55313" name="ZoneTexte 11">
            <a:extLst>
              <a:ext uri="{FF2B5EF4-FFF2-40B4-BE49-F238E27FC236}">
                <a16:creationId xmlns:a16="http://schemas.microsoft.com/office/drawing/2014/main" id="{CB54C863-1123-4E69-8E6D-1624BC5845EB}"/>
              </a:ext>
            </a:extLst>
          </p:cNvPr>
          <p:cNvSpPr txBox="1">
            <a:spLocks noChangeArrowheads="1"/>
          </p:cNvSpPr>
          <p:nvPr/>
        </p:nvSpPr>
        <p:spPr bwMode="auto">
          <a:xfrm>
            <a:off x="5162550" y="1936750"/>
            <a:ext cx="4805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ANALYSIS OF GAPS &amp; BEST PRACTICES </a:t>
            </a:r>
          </a:p>
          <a:p>
            <a:r>
              <a:rPr lang="en-GB" altLang="en-US" b="1">
                <a:solidFill>
                  <a:schemeClr val="bg1"/>
                </a:solidFill>
              </a:rPr>
              <a:t>AND CONTRIBUTING FACTORS</a:t>
            </a:r>
          </a:p>
        </p:txBody>
      </p:sp>
      <p:sp>
        <p:nvSpPr>
          <p:cNvPr id="55314" name="ZoneTexte 11">
            <a:extLst>
              <a:ext uri="{FF2B5EF4-FFF2-40B4-BE49-F238E27FC236}">
                <a16:creationId xmlns:a16="http://schemas.microsoft.com/office/drawing/2014/main" id="{8539E4DB-E946-4903-840D-33150859824E}"/>
              </a:ext>
            </a:extLst>
          </p:cNvPr>
          <p:cNvSpPr txBox="1">
            <a:spLocks noChangeArrowheads="1"/>
          </p:cNvSpPr>
          <p:nvPr/>
        </p:nvSpPr>
        <p:spPr bwMode="auto">
          <a:xfrm>
            <a:off x="8593138" y="2695575"/>
            <a:ext cx="3279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 IDENTIFICATION OF</a:t>
            </a:r>
            <a:br>
              <a:rPr lang="en-GB" altLang="en-US" b="1">
                <a:solidFill>
                  <a:schemeClr val="bg1"/>
                </a:solidFill>
              </a:rPr>
            </a:br>
            <a:r>
              <a:rPr lang="en-GB" altLang="en-US" b="1">
                <a:solidFill>
                  <a:schemeClr val="bg1"/>
                </a:solidFill>
              </a:rPr>
              <a:t> AREAS OF IMPROVEMENT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6534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9"/>
                                        </p:tgtEl>
                                        <p:attrNameLst>
                                          <p:attrName>style.opacity</p:attrName>
                                        </p:attrNameLst>
                                      </p:cBhvr>
                                      <p:to>
                                        <p:strVal val="0.5"/>
                                      </p:to>
                                    </p:set>
                                    <p:animEffect filter="image" prLst="opacity: 0.5">
                                      <p:cBhvr rctx="IE">
                                        <p:cTn id="13" dur="indefinite"/>
                                        <p:tgtEl>
                                          <p:spTgt spid="19"/>
                                        </p:tgtEl>
                                      </p:cBhvr>
                                    </p:animEffect>
                                  </p:childTnLst>
                                </p:cTn>
                              </p:par>
                              <p:par>
                                <p:cTn id="14" presetID="9" presetClass="emph" presetSubtype="0" nodeType="withEffect">
                                  <p:stCondLst>
                                    <p:cond delay="1000"/>
                                  </p:stCondLst>
                                  <p:childTnLst>
                                    <p:set>
                                      <p:cBhvr>
                                        <p:cTn id="15" dur="indefinite"/>
                                        <p:tgtEl>
                                          <p:spTgt spid="53"/>
                                        </p:tgtEl>
                                        <p:attrNameLst>
                                          <p:attrName>style.opacity</p:attrName>
                                        </p:attrNameLst>
                                      </p:cBhvr>
                                      <p:to>
                                        <p:strVal val="0.5"/>
                                      </p:to>
                                    </p:set>
                                    <p:animEffect filter="image" prLst="opacity: 0.5">
                                      <p:cBhvr rctx="IE">
                                        <p:cTn id="16" dur="indefinite"/>
                                        <p:tgtEl>
                                          <p:spTgt spid="53"/>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Objectives </a:t>
            </a:r>
            <a:endParaRPr lang="en-GB" noProof="0" dirty="0"/>
          </a:p>
        </p:txBody>
      </p:sp>
      <p:sp>
        <p:nvSpPr>
          <p:cNvPr id="3" name="TextBox 2"/>
          <p:cNvSpPr txBox="1"/>
          <p:nvPr/>
        </p:nvSpPr>
        <p:spPr>
          <a:xfrm>
            <a:off x="491359" y="2428136"/>
            <a:ext cx="10515599" cy="1107996"/>
          </a:xfrm>
          <a:prstGeom prst="rect">
            <a:avLst/>
          </a:prstGeom>
          <a:solidFill>
            <a:srgbClr val="FFFF00"/>
          </a:solidFill>
        </p:spPr>
        <p:txBody>
          <a:bodyPr wrap="square" rtlCol="0">
            <a:spAutoFit/>
          </a:bodyPr>
          <a:lstStyle/>
          <a:p>
            <a:r>
              <a:rPr lang="en-US" sz="2400" dirty="0">
                <a:solidFill>
                  <a:schemeClr val="accent1">
                    <a:lumMod val="50000"/>
                  </a:schemeClr>
                </a:solidFill>
              </a:rPr>
              <a:t>Insert the objectives for this review</a:t>
            </a:r>
          </a:p>
          <a:p>
            <a:r>
              <a:rPr lang="en-US" sz="2400" dirty="0">
                <a:solidFill>
                  <a:schemeClr val="accent1">
                    <a:lumMod val="50000"/>
                  </a:schemeClr>
                </a:solidFill>
              </a:rPr>
              <a:t>(objectives can be found in your concept note)   </a:t>
            </a:r>
          </a:p>
          <a:p>
            <a:r>
              <a:rPr lang="en-US" dirty="0"/>
              <a:t> </a:t>
            </a:r>
          </a:p>
        </p:txBody>
      </p:sp>
    </p:spTree>
    <p:extLst>
      <p:ext uri="{BB962C8B-B14F-4D97-AF65-F5344CB8AC3E}">
        <p14:creationId xmlns:p14="http://schemas.microsoft.com/office/powerpoint/2010/main" val="313528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41" y="40885"/>
            <a:ext cx="11309959" cy="702000"/>
          </a:xfrm>
        </p:spPr>
        <p:txBody>
          <a:bodyPr/>
          <a:lstStyle/>
          <a:p>
            <a:r>
              <a:rPr lang="en-GB" dirty="0"/>
              <a:t>Scope of the COVID-19 Intra-Action Review</a:t>
            </a:r>
            <a:endParaRPr lang="en-GB" noProof="0" dirty="0"/>
          </a:p>
        </p:txBody>
      </p:sp>
      <p:sp>
        <p:nvSpPr>
          <p:cNvPr id="3" name="TextBox 2"/>
          <p:cNvSpPr txBox="1"/>
          <p:nvPr/>
        </p:nvSpPr>
        <p:spPr>
          <a:xfrm>
            <a:off x="847493" y="2721036"/>
            <a:ext cx="9980341" cy="830997"/>
          </a:xfrm>
          <a:prstGeom prst="rect">
            <a:avLst/>
          </a:prstGeom>
          <a:solidFill>
            <a:srgbClr val="FFFF00"/>
          </a:solidFill>
        </p:spPr>
        <p:txBody>
          <a:bodyPr wrap="square" rtlCol="0">
            <a:spAutoFit/>
          </a:bodyPr>
          <a:lstStyle/>
          <a:p>
            <a:pPr marL="342900" indent="-342900">
              <a:buFontTx/>
              <a:buChar char="-"/>
            </a:pPr>
            <a:r>
              <a:rPr lang="en-US" sz="2400" dirty="0">
                <a:solidFill>
                  <a:schemeClr val="accent1">
                    <a:lumMod val="50000"/>
                  </a:schemeClr>
                </a:solidFill>
              </a:rPr>
              <a:t>List the functions/pillars to be covered</a:t>
            </a:r>
          </a:p>
          <a:p>
            <a:pPr marL="342900" indent="-342900">
              <a:buFontTx/>
              <a:buChar char="-"/>
            </a:pPr>
            <a:r>
              <a:rPr lang="en-US" sz="2400" dirty="0">
                <a:solidFill>
                  <a:schemeClr val="accent1">
                    <a:lumMod val="50000"/>
                  </a:schemeClr>
                </a:solidFill>
              </a:rPr>
              <a:t>Period covered by this Intra-Action Review    </a:t>
            </a:r>
          </a:p>
        </p:txBody>
      </p:sp>
    </p:spTree>
    <p:extLst>
      <p:ext uri="{BB962C8B-B14F-4D97-AF65-F5344CB8AC3E}">
        <p14:creationId xmlns:p14="http://schemas.microsoft.com/office/powerpoint/2010/main" val="24863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497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Overview of the response </a:t>
            </a:r>
            <a:endParaRPr lang="en-GB" noProof="0" dirty="0"/>
          </a:p>
        </p:txBody>
      </p:sp>
      <p:sp>
        <p:nvSpPr>
          <p:cNvPr id="6" name="Espace réservé du contenu 5"/>
          <p:cNvSpPr>
            <a:spLocks noGrp="1"/>
          </p:cNvSpPr>
          <p:nvPr>
            <p:ph idx="1"/>
          </p:nvPr>
        </p:nvSpPr>
        <p:spPr>
          <a:xfrm>
            <a:off x="164960" y="1330016"/>
            <a:ext cx="11862079" cy="535531"/>
          </a:xfrm>
          <a:prstGeom prst="rect">
            <a:avLst/>
          </a:prstGeom>
          <a:solidFill>
            <a:srgbClr val="FFFF00"/>
          </a:solidFill>
        </p:spPr>
        <p:txBody>
          <a:bodyPr wrap="square">
            <a:spAutoFit/>
          </a:bodyPr>
          <a:lstStyle/>
          <a:p>
            <a:pPr marL="0" indent="0" algn="ctr">
              <a:spcBef>
                <a:spcPts val="700"/>
              </a:spcBef>
              <a:buSzPct val="60000"/>
              <a:buNone/>
            </a:pPr>
            <a:r>
              <a:rPr lang="en-GB" sz="3200" dirty="0"/>
              <a:t>Presentation of the response by the Ministry of Health</a:t>
            </a:r>
            <a:endParaRPr lang="en-GB" sz="3200" dirty="0">
              <a:solidFill>
                <a:srgbClr val="FF0000"/>
              </a:solidFill>
            </a:endParaRPr>
          </a:p>
        </p:txBody>
      </p:sp>
      <p:sp>
        <p:nvSpPr>
          <p:cNvPr id="3" name="TextBox 2">
            <a:extLst>
              <a:ext uri="{FF2B5EF4-FFF2-40B4-BE49-F238E27FC236}">
                <a16:creationId xmlns:a16="http://schemas.microsoft.com/office/drawing/2014/main" id="{A5A75ED1-07B3-4B5C-A560-4079717F17D9}"/>
              </a:ext>
            </a:extLst>
          </p:cNvPr>
          <p:cNvSpPr txBox="1"/>
          <p:nvPr/>
        </p:nvSpPr>
        <p:spPr>
          <a:xfrm>
            <a:off x="1040130" y="2628900"/>
            <a:ext cx="10901510" cy="3046988"/>
          </a:xfrm>
          <a:prstGeom prst="rect">
            <a:avLst/>
          </a:prstGeom>
          <a:noFill/>
        </p:spPr>
        <p:txBody>
          <a:bodyPr wrap="none" rtlCol="0">
            <a:spAutoFit/>
          </a:bodyPr>
          <a:lstStyle/>
          <a:p>
            <a:r>
              <a:rPr lang="en-US" sz="3200" dirty="0"/>
              <a:t>Suggested points to present:</a:t>
            </a:r>
          </a:p>
          <a:p>
            <a:endParaRPr lang="en-US" sz="3200" dirty="0"/>
          </a:p>
          <a:p>
            <a:pPr marL="285750" indent="-285750">
              <a:buFontTx/>
              <a:buChar char="-"/>
            </a:pPr>
            <a:r>
              <a:rPr lang="en-US" sz="3200" dirty="0"/>
              <a:t>Overview of existing capacities prior to the COVID-19 response</a:t>
            </a:r>
          </a:p>
          <a:p>
            <a:pPr marL="285750" indent="-285750">
              <a:buFontTx/>
              <a:buChar char="-"/>
            </a:pPr>
            <a:r>
              <a:rPr lang="en-US" sz="3200" dirty="0"/>
              <a:t>Capacities developed for and during the COVID-19 response</a:t>
            </a:r>
          </a:p>
          <a:p>
            <a:pPr marL="285750" indent="-285750">
              <a:buFontTx/>
              <a:buChar char="-"/>
            </a:pPr>
            <a:r>
              <a:rPr lang="en-US" sz="3200" dirty="0"/>
              <a:t>Response strategy</a:t>
            </a:r>
          </a:p>
          <a:p>
            <a:pPr marL="285750" indent="-285750">
              <a:buFontTx/>
              <a:buChar char="-"/>
            </a:pPr>
            <a:r>
              <a:rPr lang="en-US" sz="3200" dirty="0"/>
              <a:t>Response timeline during the period under review</a:t>
            </a:r>
          </a:p>
        </p:txBody>
      </p:sp>
    </p:spTree>
    <p:extLst>
      <p:ext uri="{BB962C8B-B14F-4D97-AF65-F5344CB8AC3E}">
        <p14:creationId xmlns:p14="http://schemas.microsoft.com/office/powerpoint/2010/main" val="72981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26495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206B2B84-0C77-4CEC-8EFE-82B7AAECB717}"/>
              </a:ext>
            </a:extLst>
          </p:cNvPr>
          <p:cNvSpPr/>
          <p:nvPr/>
        </p:nvSpPr>
        <p:spPr>
          <a:xfrm>
            <a:off x="564698" y="3728940"/>
            <a:ext cx="11121334" cy="2574456"/>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endParaRPr lang="en-US" sz="2800" b="1" kern="1200" dirty="0">
              <a:latin typeface="Roboto Cn"/>
            </a:endParaRPr>
          </a:p>
        </p:txBody>
      </p:sp>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sp>
        <p:nvSpPr>
          <p:cNvPr id="4" name="Callout: Down Arrow 3">
            <a:extLst>
              <a:ext uri="{FF2B5EF4-FFF2-40B4-BE49-F238E27FC236}">
                <a16:creationId xmlns:a16="http://schemas.microsoft.com/office/drawing/2014/main" id="{740F89CC-90CB-4139-9B9F-8DBD4667624E}"/>
              </a:ext>
            </a:extLst>
          </p:cNvPr>
          <p:cNvSpPr/>
          <p:nvPr/>
        </p:nvSpPr>
        <p:spPr>
          <a:xfrm>
            <a:off x="1288304" y="1875275"/>
            <a:ext cx="3016488" cy="1932710"/>
          </a:xfrm>
          <a:prstGeom prst="downArrowCallout">
            <a:avLst>
              <a:gd name="adj1" fmla="val 22849"/>
              <a:gd name="adj2" fmla="val 19624"/>
              <a:gd name="adj3" fmla="val 12455"/>
              <a:gd name="adj4" fmla="val 6497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1FBAD4-8E24-4BB3-ABD6-75B68FDD97AD}"/>
              </a:ext>
            </a:extLst>
          </p:cNvPr>
          <p:cNvGrpSpPr/>
          <p:nvPr/>
        </p:nvGrpSpPr>
        <p:grpSpPr>
          <a:xfrm>
            <a:off x="4480308" y="4753560"/>
            <a:ext cx="1102846" cy="1102846"/>
            <a:chOff x="4763772" y="5448504"/>
            <a:chExt cx="1102846" cy="1102846"/>
          </a:xfrm>
          <a:effectLst>
            <a:outerShdw blurRad="76200" dist="76200" dir="2700000" algn="tl" rotWithShape="0">
              <a:prstClr val="black">
                <a:alpha val="48000"/>
              </a:prstClr>
            </a:outerShdw>
          </a:effectLst>
        </p:grpSpPr>
        <p:pic>
          <p:nvPicPr>
            <p:cNvPr id="27" name="Graphic 26" descr="Single gear">
              <a:extLst>
                <a:ext uri="{FF2B5EF4-FFF2-40B4-BE49-F238E27FC236}">
                  <a16:creationId xmlns:a16="http://schemas.microsoft.com/office/drawing/2014/main" id="{B5C04891-C4A4-431D-926F-B124438591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8" name="Minus Sign 27">
              <a:extLst>
                <a:ext uri="{FF2B5EF4-FFF2-40B4-BE49-F238E27FC236}">
                  <a16:creationId xmlns:a16="http://schemas.microsoft.com/office/drawing/2014/main" id="{3AEFF564-FC71-4AF7-A6C6-F1EDB238B36E}"/>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D37741C-7CF0-4EB1-9B55-4B5C01682BBC}"/>
              </a:ext>
            </a:extLst>
          </p:cNvPr>
          <p:cNvGrpSpPr/>
          <p:nvPr/>
        </p:nvGrpSpPr>
        <p:grpSpPr>
          <a:xfrm>
            <a:off x="641331" y="3763711"/>
            <a:ext cx="1105273" cy="1105273"/>
            <a:chOff x="805923" y="4129471"/>
            <a:chExt cx="1105273" cy="1105273"/>
          </a:xfrm>
          <a:effectLst>
            <a:outerShdw blurRad="76200" dist="76200" dir="2700000" algn="tl" rotWithShape="0">
              <a:prstClr val="black">
                <a:alpha val="48000"/>
              </a:prstClr>
            </a:outerShdw>
          </a:effectLst>
        </p:grpSpPr>
        <p:pic>
          <p:nvPicPr>
            <p:cNvPr id="25" name="Graphic 24" descr="Single gear">
              <a:extLst>
                <a:ext uri="{FF2B5EF4-FFF2-40B4-BE49-F238E27FC236}">
                  <a16:creationId xmlns:a16="http://schemas.microsoft.com/office/drawing/2014/main" id="{DF0211B9-B46F-44F2-B0D1-59D818CC70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05923" y="4129471"/>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9" name="Plus Sign 28">
              <a:extLst>
                <a:ext uri="{FF2B5EF4-FFF2-40B4-BE49-F238E27FC236}">
                  <a16:creationId xmlns:a16="http://schemas.microsoft.com/office/drawing/2014/main" id="{BE408AC7-FEE6-4392-81E5-E76392819EE5}"/>
                </a:ext>
              </a:extLst>
            </p:cNvPr>
            <p:cNvSpPr/>
            <p:nvPr/>
          </p:nvSpPr>
          <p:spPr>
            <a:xfrm>
              <a:off x="1136802"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08ADAAC-4C1F-49DB-929E-536C26FC4D9E}"/>
              </a:ext>
            </a:extLst>
          </p:cNvPr>
          <p:cNvSpPr txBox="1"/>
          <p:nvPr/>
        </p:nvSpPr>
        <p:spPr>
          <a:xfrm flipH="1">
            <a:off x="1668187" y="3993182"/>
            <a:ext cx="3219354" cy="646331"/>
          </a:xfrm>
          <a:prstGeom prst="rect">
            <a:avLst/>
          </a:prstGeom>
          <a:noFill/>
        </p:spPr>
        <p:txBody>
          <a:bodyPr wrap="square" rtlCol="0">
            <a:spAutoFit/>
          </a:bodyPr>
          <a:lstStyle/>
          <a:p>
            <a:r>
              <a:rPr lang="en-GB" sz="3600" b="1" dirty="0">
                <a:latin typeface="Roboto Cn"/>
                <a:ea typeface="Roboto" pitchFamily="2" charset="0"/>
              </a:rPr>
              <a:t>STRENGTHS</a:t>
            </a:r>
            <a:endParaRPr lang="en-US" sz="2800" b="1" dirty="0">
              <a:latin typeface="Roboto Cn"/>
              <a:ea typeface="Roboto" pitchFamily="2" charset="0"/>
            </a:endParaRPr>
          </a:p>
        </p:txBody>
      </p:sp>
      <p:sp>
        <p:nvSpPr>
          <p:cNvPr id="30" name="TextBox 29">
            <a:extLst>
              <a:ext uri="{FF2B5EF4-FFF2-40B4-BE49-F238E27FC236}">
                <a16:creationId xmlns:a16="http://schemas.microsoft.com/office/drawing/2014/main" id="{DA642B1E-D53B-45D1-B5C1-F39ADFFF0825}"/>
              </a:ext>
            </a:extLst>
          </p:cNvPr>
          <p:cNvSpPr txBox="1"/>
          <p:nvPr/>
        </p:nvSpPr>
        <p:spPr>
          <a:xfrm flipH="1">
            <a:off x="917346" y="4959521"/>
            <a:ext cx="3728803" cy="646331"/>
          </a:xfrm>
          <a:prstGeom prst="rect">
            <a:avLst/>
          </a:prstGeom>
          <a:noFill/>
        </p:spPr>
        <p:txBody>
          <a:bodyPr wrap="square" rtlCol="0">
            <a:spAutoFit/>
          </a:bodyPr>
          <a:lstStyle/>
          <a:p>
            <a:pPr algn="r"/>
            <a:r>
              <a:rPr lang="en-GB" sz="3600" b="1" dirty="0">
                <a:latin typeface="Roboto Cn"/>
                <a:ea typeface="Roboto" pitchFamily="2" charset="0"/>
              </a:rPr>
              <a:t>CHALLENGES</a:t>
            </a:r>
            <a:endParaRPr lang="en-US" sz="2800" b="1" dirty="0">
              <a:latin typeface="Roboto Cn"/>
              <a:ea typeface="Roboto" pitchFamily="2" charset="0"/>
            </a:endParaRPr>
          </a:p>
        </p:txBody>
      </p:sp>
      <p:sp>
        <p:nvSpPr>
          <p:cNvPr id="32" name="TextBox 31">
            <a:extLst>
              <a:ext uri="{FF2B5EF4-FFF2-40B4-BE49-F238E27FC236}">
                <a16:creationId xmlns:a16="http://schemas.microsoft.com/office/drawing/2014/main" id="{DC6F8CE0-B0D7-4A3F-9B29-1C6BDE6B41A9}"/>
              </a:ext>
            </a:extLst>
          </p:cNvPr>
          <p:cNvSpPr txBox="1"/>
          <p:nvPr/>
        </p:nvSpPr>
        <p:spPr>
          <a:xfrm>
            <a:off x="570107" y="5731517"/>
            <a:ext cx="5057740" cy="523220"/>
          </a:xfrm>
          <a:prstGeom prst="rect">
            <a:avLst/>
          </a:prstGeom>
          <a:noFill/>
        </p:spPr>
        <p:txBody>
          <a:bodyPr wrap="square" rtlCol="0">
            <a:spAutoFit/>
          </a:bodyPr>
          <a:lstStyle/>
          <a:p>
            <a:pPr algn="ctr"/>
            <a:r>
              <a:rPr lang="en-US" sz="2800" b="1" i="1" dirty="0">
                <a:latin typeface="Roboto Cn"/>
              </a:rPr>
              <a:t>of the response</a:t>
            </a:r>
          </a:p>
        </p:txBody>
      </p:sp>
      <p:sp>
        <p:nvSpPr>
          <p:cNvPr id="34" name="TextBox 33">
            <a:extLst>
              <a:ext uri="{FF2B5EF4-FFF2-40B4-BE49-F238E27FC236}">
                <a16:creationId xmlns:a16="http://schemas.microsoft.com/office/drawing/2014/main" id="{855E1502-6690-4EB9-ACE0-56BC619BC03B}"/>
              </a:ext>
            </a:extLst>
          </p:cNvPr>
          <p:cNvSpPr txBox="1"/>
          <p:nvPr/>
        </p:nvSpPr>
        <p:spPr>
          <a:xfrm>
            <a:off x="619160" y="4575988"/>
            <a:ext cx="5057740" cy="523220"/>
          </a:xfrm>
          <a:prstGeom prst="rect">
            <a:avLst/>
          </a:prstGeom>
          <a:noFill/>
        </p:spPr>
        <p:txBody>
          <a:bodyPr wrap="square" rtlCol="0">
            <a:spAutoFit/>
          </a:bodyPr>
          <a:lstStyle/>
          <a:p>
            <a:pPr algn="ctr"/>
            <a:r>
              <a:rPr lang="en-US" sz="2800" b="1" i="1" dirty="0">
                <a:latin typeface="Roboto Cn"/>
              </a:rPr>
              <a:t>&amp;</a:t>
            </a:r>
          </a:p>
        </p:txBody>
      </p:sp>
      <p:grpSp>
        <p:nvGrpSpPr>
          <p:cNvPr id="5" name="Group 4">
            <a:extLst>
              <a:ext uri="{FF2B5EF4-FFF2-40B4-BE49-F238E27FC236}">
                <a16:creationId xmlns:a16="http://schemas.microsoft.com/office/drawing/2014/main" id="{7CB523F2-9B6F-4255-9D40-76CEE426B0C8}"/>
              </a:ext>
            </a:extLst>
          </p:cNvPr>
          <p:cNvGrpSpPr/>
          <p:nvPr/>
        </p:nvGrpSpPr>
        <p:grpSpPr>
          <a:xfrm>
            <a:off x="5746486" y="4106286"/>
            <a:ext cx="5949440" cy="1706470"/>
            <a:chOff x="5746486" y="4106286"/>
            <a:chExt cx="5949440" cy="1706470"/>
          </a:xfrm>
        </p:grpSpPr>
        <p:sp>
          <p:nvSpPr>
            <p:cNvPr id="3" name="Arrow: Right 2">
              <a:extLst>
                <a:ext uri="{FF2B5EF4-FFF2-40B4-BE49-F238E27FC236}">
                  <a16:creationId xmlns:a16="http://schemas.microsoft.com/office/drawing/2014/main" id="{93229A4B-E486-4D3F-918C-07CDBE737F62}"/>
                </a:ext>
              </a:extLst>
            </p:cNvPr>
            <p:cNvSpPr/>
            <p:nvPr/>
          </p:nvSpPr>
          <p:spPr>
            <a:xfrm>
              <a:off x="5746486" y="4517983"/>
              <a:ext cx="1453878" cy="936083"/>
            </a:xfrm>
            <a:prstGeom prst="right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ingle gear">
              <a:extLst>
                <a:ext uri="{FF2B5EF4-FFF2-40B4-BE49-F238E27FC236}">
                  <a16:creationId xmlns:a16="http://schemas.microsoft.com/office/drawing/2014/main" id="{864ACCE4-4601-4A7B-8C90-863094860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323157">
              <a:off x="7157401" y="410628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3" name="Freeform: Shape 32">
              <a:extLst>
                <a:ext uri="{FF2B5EF4-FFF2-40B4-BE49-F238E27FC236}">
                  <a16:creationId xmlns:a16="http://schemas.microsoft.com/office/drawing/2014/main" id="{1AFCDC4C-062C-455A-A195-9E8C1A7161FF}"/>
                </a:ext>
              </a:extLst>
            </p:cNvPr>
            <p:cNvSpPr/>
            <p:nvPr/>
          </p:nvSpPr>
          <p:spPr>
            <a:xfrm>
              <a:off x="7808431" y="463355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748312-9C25-4B62-8AAF-9ED6D6E04897}"/>
                </a:ext>
              </a:extLst>
            </p:cNvPr>
            <p:cNvSpPr txBox="1"/>
            <p:nvPr/>
          </p:nvSpPr>
          <p:spPr>
            <a:xfrm>
              <a:off x="8665219" y="4508970"/>
              <a:ext cx="3030707" cy="954107"/>
            </a:xfrm>
            <a:prstGeom prst="rect">
              <a:avLst/>
            </a:prstGeom>
            <a:noFill/>
          </p:spPr>
          <p:txBody>
            <a:bodyPr wrap="square" rtlCol="0">
              <a:spAutoFit/>
            </a:bodyPr>
            <a:lstStyle/>
            <a:p>
              <a:r>
                <a:rPr lang="en-US" sz="2800" b="1" dirty="0">
                  <a:latin typeface="Roboto Cn"/>
                </a:rPr>
                <a:t>CONTRIBUTING</a:t>
              </a:r>
            </a:p>
            <a:p>
              <a:r>
                <a:rPr lang="en-US" sz="2800" b="1" dirty="0">
                  <a:latin typeface="Roboto Cn"/>
                </a:rPr>
                <a:t>FACTORS</a:t>
              </a:r>
            </a:p>
          </p:txBody>
        </p:sp>
      </p:grpSp>
      <p:sp>
        <p:nvSpPr>
          <p:cNvPr id="11" name="TextBox 10">
            <a:extLst>
              <a:ext uri="{FF2B5EF4-FFF2-40B4-BE49-F238E27FC236}">
                <a16:creationId xmlns:a16="http://schemas.microsoft.com/office/drawing/2014/main" id="{E661B4D5-E91A-41F2-88FB-EE5C38300E69}"/>
              </a:ext>
            </a:extLst>
          </p:cNvPr>
          <p:cNvSpPr txBox="1"/>
          <p:nvPr/>
        </p:nvSpPr>
        <p:spPr>
          <a:xfrm>
            <a:off x="8796775" y="5341901"/>
            <a:ext cx="2432504" cy="584775"/>
          </a:xfrm>
          <a:prstGeom prst="rect">
            <a:avLst/>
          </a:prstGeom>
          <a:noFill/>
        </p:spPr>
        <p:txBody>
          <a:bodyPr wrap="square" rtlCol="0">
            <a:spAutoFit/>
          </a:bodyPr>
          <a:lstStyle/>
          <a:p>
            <a:r>
              <a:rPr lang="en-US" sz="1600" i="1" dirty="0">
                <a:latin typeface="Roboto" pitchFamily="2" charset="0"/>
                <a:ea typeface="Roboto" pitchFamily="2" charset="0"/>
              </a:rPr>
              <a:t>(root cause analysis </a:t>
            </a:r>
          </a:p>
          <a:p>
            <a:r>
              <a:rPr lang="en-US" sz="1600" i="1" dirty="0">
                <a:latin typeface="Roboto" pitchFamily="2" charset="0"/>
                <a:ea typeface="Roboto" pitchFamily="2" charset="0"/>
              </a:rPr>
              <a:t>see next slide)</a:t>
            </a:r>
          </a:p>
        </p:txBody>
      </p:sp>
      <p:grpSp>
        <p:nvGrpSpPr>
          <p:cNvPr id="36" name="Group 10">
            <a:extLst>
              <a:ext uri="{FF2B5EF4-FFF2-40B4-BE49-F238E27FC236}">
                <a16:creationId xmlns:a16="http://schemas.microsoft.com/office/drawing/2014/main" id="{86BD2208-18FC-4B7D-A1AC-7018181BBDA7}"/>
              </a:ext>
            </a:extLst>
          </p:cNvPr>
          <p:cNvGrpSpPr/>
          <p:nvPr/>
        </p:nvGrpSpPr>
        <p:grpSpPr>
          <a:xfrm>
            <a:off x="23374" y="749745"/>
            <a:ext cx="1249581" cy="1250897"/>
            <a:chOff x="256131" y="4176675"/>
            <a:chExt cx="1488832" cy="1490400"/>
          </a:xfrm>
        </p:grpSpPr>
        <p:sp>
          <p:nvSpPr>
            <p:cNvPr id="37" name="Rectangle: Rounded Corners 11">
              <a:extLst>
                <a:ext uri="{FF2B5EF4-FFF2-40B4-BE49-F238E27FC236}">
                  <a16:creationId xmlns:a16="http://schemas.microsoft.com/office/drawing/2014/main" id="{036690CD-6B2B-4788-A451-2817457C0661}"/>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38" name="Rectangle: Rounded Corners 12">
              <a:extLst>
                <a:ext uri="{FF2B5EF4-FFF2-40B4-BE49-F238E27FC236}">
                  <a16:creationId xmlns:a16="http://schemas.microsoft.com/office/drawing/2014/main" id="{4E2BECC0-ADA4-4E63-BBB2-1DBA2C3043D9}"/>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39" name="Group 13">
              <a:extLst>
                <a:ext uri="{FF2B5EF4-FFF2-40B4-BE49-F238E27FC236}">
                  <a16:creationId xmlns:a16="http://schemas.microsoft.com/office/drawing/2014/main" id="{63494232-B49C-4AA8-A14D-D2AD6E798773}"/>
                </a:ext>
              </a:extLst>
            </p:cNvPr>
            <p:cNvGrpSpPr/>
            <p:nvPr/>
          </p:nvGrpSpPr>
          <p:grpSpPr>
            <a:xfrm>
              <a:off x="430988" y="4259045"/>
              <a:ext cx="1182803" cy="1035135"/>
              <a:chOff x="49330" y="-591802"/>
              <a:chExt cx="9051593" cy="7921544"/>
            </a:xfrm>
            <a:solidFill>
              <a:schemeClr val="accent2"/>
            </a:solidFill>
          </p:grpSpPr>
          <p:pic>
            <p:nvPicPr>
              <p:cNvPr id="40" name="Graphic 14" descr="Single gear">
                <a:extLst>
                  <a:ext uri="{FF2B5EF4-FFF2-40B4-BE49-F238E27FC236}">
                    <a16:creationId xmlns:a16="http://schemas.microsoft.com/office/drawing/2014/main" id="{627CE7C4-3777-4781-911E-1E094F6D07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1" name="Graphic 15" descr="Single gear">
                <a:extLst>
                  <a:ext uri="{FF2B5EF4-FFF2-40B4-BE49-F238E27FC236}">
                    <a16:creationId xmlns:a16="http://schemas.microsoft.com/office/drawing/2014/main" id="{69378E8B-66CE-4064-9448-424C50BA15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2" name="Minus Sign 16">
                <a:extLst>
                  <a:ext uri="{FF2B5EF4-FFF2-40B4-BE49-F238E27FC236}">
                    <a16:creationId xmlns:a16="http://schemas.microsoft.com/office/drawing/2014/main" id="{E15BF7B2-EC0D-4DD6-A727-B8788DDFEA8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3" name="Graphic 17" descr="Single gear">
                <a:extLst>
                  <a:ext uri="{FF2B5EF4-FFF2-40B4-BE49-F238E27FC236}">
                    <a16:creationId xmlns:a16="http://schemas.microsoft.com/office/drawing/2014/main" id="{99994F0B-EBE3-46CB-95F3-993D1016B5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18">
                <a:extLst>
                  <a:ext uri="{FF2B5EF4-FFF2-40B4-BE49-F238E27FC236}">
                    <a16:creationId xmlns:a16="http://schemas.microsoft.com/office/drawing/2014/main" id="{A8CCBBD9-782D-4FA0-960F-9A95A0FEC17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5" name="Plus Sign 19">
                <a:extLst>
                  <a:ext uri="{FF2B5EF4-FFF2-40B4-BE49-F238E27FC236}">
                    <a16:creationId xmlns:a16="http://schemas.microsoft.com/office/drawing/2014/main" id="{23D25A68-B01A-4DD5-B589-553D9B05E874}"/>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grpSp>
        <p:nvGrpSpPr>
          <p:cNvPr id="46" name="Group 1">
            <a:extLst>
              <a:ext uri="{FF2B5EF4-FFF2-40B4-BE49-F238E27FC236}">
                <a16:creationId xmlns:a16="http://schemas.microsoft.com/office/drawing/2014/main" id="{2BFED2B2-0295-4AA7-89F7-E0F20C85DE6D}"/>
              </a:ext>
            </a:extLst>
          </p:cNvPr>
          <p:cNvGrpSpPr/>
          <p:nvPr/>
        </p:nvGrpSpPr>
        <p:grpSpPr>
          <a:xfrm>
            <a:off x="1916793" y="2041534"/>
            <a:ext cx="819865" cy="871453"/>
            <a:chOff x="256131" y="972944"/>
            <a:chExt cx="1488832" cy="1490400"/>
          </a:xfrm>
        </p:grpSpPr>
        <p:sp>
          <p:nvSpPr>
            <p:cNvPr id="47" name="Rectangle: Rounded Corners 2">
              <a:extLst>
                <a:ext uri="{FF2B5EF4-FFF2-40B4-BE49-F238E27FC236}">
                  <a16:creationId xmlns:a16="http://schemas.microsoft.com/office/drawing/2014/main" id="{FD1E929D-14AA-4CF4-BF46-FDD13913D984}"/>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8" name="Rectangle: Rounded Corners 3">
              <a:extLst>
                <a:ext uri="{FF2B5EF4-FFF2-40B4-BE49-F238E27FC236}">
                  <a16:creationId xmlns:a16="http://schemas.microsoft.com/office/drawing/2014/main" id="{1632F99C-1104-4704-9EF7-C314C2C121D0}"/>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9" name="Freeform: Shape 4">
              <a:extLst>
                <a:ext uri="{FF2B5EF4-FFF2-40B4-BE49-F238E27FC236}">
                  <a16:creationId xmlns:a16="http://schemas.microsoft.com/office/drawing/2014/main" id="{E0261D0C-1752-4F74-B744-35146290B60B}"/>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0" name="Group 5">
            <a:extLst>
              <a:ext uri="{FF2B5EF4-FFF2-40B4-BE49-F238E27FC236}">
                <a16:creationId xmlns:a16="http://schemas.microsoft.com/office/drawing/2014/main" id="{26BD4902-DB59-4876-9EB4-AAD70ACB6B20}"/>
              </a:ext>
            </a:extLst>
          </p:cNvPr>
          <p:cNvGrpSpPr/>
          <p:nvPr/>
        </p:nvGrpSpPr>
        <p:grpSpPr>
          <a:xfrm>
            <a:off x="2770283" y="2049130"/>
            <a:ext cx="819865" cy="863857"/>
            <a:chOff x="256131" y="2486250"/>
            <a:chExt cx="1488832" cy="1490400"/>
          </a:xfrm>
        </p:grpSpPr>
        <p:grpSp>
          <p:nvGrpSpPr>
            <p:cNvPr id="51" name="Group 6">
              <a:extLst>
                <a:ext uri="{FF2B5EF4-FFF2-40B4-BE49-F238E27FC236}">
                  <a16:creationId xmlns:a16="http://schemas.microsoft.com/office/drawing/2014/main" id="{16C4B93F-108B-4886-B335-66B044B742C8}"/>
                </a:ext>
              </a:extLst>
            </p:cNvPr>
            <p:cNvGrpSpPr/>
            <p:nvPr/>
          </p:nvGrpSpPr>
          <p:grpSpPr>
            <a:xfrm>
              <a:off x="256131" y="2486250"/>
              <a:ext cx="1488832" cy="1490400"/>
              <a:chOff x="256131" y="2486250"/>
              <a:chExt cx="1488832" cy="1490400"/>
            </a:xfrm>
          </p:grpSpPr>
          <p:sp>
            <p:nvSpPr>
              <p:cNvPr id="53" name="Rectangle 25">
                <a:extLst>
                  <a:ext uri="{FF2B5EF4-FFF2-40B4-BE49-F238E27FC236}">
                    <a16:creationId xmlns:a16="http://schemas.microsoft.com/office/drawing/2014/main" id="{10349CF0-903D-4455-9C02-F752249D5719}"/>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54" name="Rectangle: Rounded Corners 26">
                <a:extLst>
                  <a:ext uri="{FF2B5EF4-FFF2-40B4-BE49-F238E27FC236}">
                    <a16:creationId xmlns:a16="http://schemas.microsoft.com/office/drawing/2014/main" id="{6D889A4A-A301-4C05-9C0F-8C726C02E92B}"/>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2" name="Freeform: Shape 7">
              <a:extLst>
                <a:ext uri="{FF2B5EF4-FFF2-40B4-BE49-F238E27FC236}">
                  <a16:creationId xmlns:a16="http://schemas.microsoft.com/office/drawing/2014/main" id="{ADFE58D5-8F2E-4EDC-931A-1BC30244993C}"/>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Tree>
    <p:extLst>
      <p:ext uri="{BB962C8B-B14F-4D97-AF65-F5344CB8AC3E}">
        <p14:creationId xmlns:p14="http://schemas.microsoft.com/office/powerpoint/2010/main" val="32171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500"/>
                                        <p:tgtEl>
                                          <p:spTgt spid="3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p:bldP spid="30" grpId="0"/>
      <p:bldP spid="32" grpId="0"/>
      <p:bldP spid="34"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grpSp>
        <p:nvGrpSpPr>
          <p:cNvPr id="6" name="Group 5">
            <a:extLst>
              <a:ext uri="{FF2B5EF4-FFF2-40B4-BE49-F238E27FC236}">
                <a16:creationId xmlns:a16="http://schemas.microsoft.com/office/drawing/2014/main" id="{5021B16F-9639-4AF4-B821-4A966DB8887E}"/>
              </a:ext>
            </a:extLst>
          </p:cNvPr>
          <p:cNvGrpSpPr/>
          <p:nvPr/>
        </p:nvGrpSpPr>
        <p:grpSpPr>
          <a:xfrm>
            <a:off x="313296" y="1052933"/>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a:t>
              </a:r>
              <a:r>
                <a:rPr lang="en-US" sz="2800" dirty="0">
                  <a:latin typeface="Roboto Cn"/>
                </a:rPr>
                <a:t>1</a:t>
              </a:r>
              <a:r>
                <a:rPr lang="en-US" sz="2800" kern="1200" dirty="0">
                  <a:latin typeface="Roboto Cn"/>
                </a:rPr>
                <a:t> : 	</a:t>
              </a:r>
              <a:r>
                <a:rPr lang="en-US" sz="2800" b="1" kern="1200" dirty="0">
                  <a:latin typeface="Roboto Cn"/>
                </a:rPr>
                <a:t>What went well? What went less well? Why?</a:t>
              </a:r>
            </a:p>
          </p:txBody>
        </p:sp>
      </p:grpSp>
      <p:pic>
        <p:nvPicPr>
          <p:cNvPr id="3076" name="Picture 4" descr="Related image">
            <a:extLst>
              <a:ext uri="{FF2B5EF4-FFF2-40B4-BE49-F238E27FC236}">
                <a16:creationId xmlns:a16="http://schemas.microsoft.com/office/drawing/2014/main" id="{744FE4B5-F9E3-410C-BE59-A0EF3C7CE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5867" y="2920590"/>
            <a:ext cx="2711304" cy="271130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78F7720-BAEF-4037-9566-E67E41F8EB75}"/>
              </a:ext>
            </a:extLst>
          </p:cNvPr>
          <p:cNvGrpSpPr/>
          <p:nvPr/>
        </p:nvGrpSpPr>
        <p:grpSpPr>
          <a:xfrm>
            <a:off x="5238627" y="4380138"/>
            <a:ext cx="1706471" cy="1706470"/>
            <a:chOff x="4968512" y="2232816"/>
            <a:chExt cx="1706471" cy="1706470"/>
          </a:xfrm>
        </p:grpSpPr>
        <p:pic>
          <p:nvPicPr>
            <p:cNvPr id="43" name="Graphic 42" descr="Single gear">
              <a:extLst>
                <a:ext uri="{FF2B5EF4-FFF2-40B4-BE49-F238E27FC236}">
                  <a16:creationId xmlns:a16="http://schemas.microsoft.com/office/drawing/2014/main" id="{21000891-2C9C-4316-B058-3EDA508F7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4968512" y="223281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43">
              <a:extLst>
                <a:ext uri="{FF2B5EF4-FFF2-40B4-BE49-F238E27FC236}">
                  <a16:creationId xmlns:a16="http://schemas.microsoft.com/office/drawing/2014/main" id="{8BC444BC-54AE-4DBB-8397-A6C630FF5CFF}"/>
                </a:ext>
              </a:extLst>
            </p:cNvPr>
            <p:cNvSpPr/>
            <p:nvPr/>
          </p:nvSpPr>
          <p:spPr>
            <a:xfrm>
              <a:off x="5619542" y="276008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9CBBF1F-CFE0-410B-A9D2-D03F6AA82335}"/>
              </a:ext>
            </a:extLst>
          </p:cNvPr>
          <p:cNvGrpSpPr/>
          <p:nvPr/>
        </p:nvGrpSpPr>
        <p:grpSpPr>
          <a:xfrm>
            <a:off x="8801593" y="1644206"/>
            <a:ext cx="862524" cy="902416"/>
            <a:chOff x="805923" y="4129469"/>
            <a:chExt cx="1105273" cy="1105273"/>
          </a:xfrm>
          <a:effectLst/>
        </p:grpSpPr>
        <p:pic>
          <p:nvPicPr>
            <p:cNvPr id="14" name="Graphic 13" descr="Single gear">
              <a:extLst>
                <a:ext uri="{FF2B5EF4-FFF2-40B4-BE49-F238E27FC236}">
                  <a16:creationId xmlns:a16="http://schemas.microsoft.com/office/drawing/2014/main" id="{5EE52A1E-CC0D-4886-B2A2-872A231FDF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5923" y="4129469"/>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5" name="Plus Sign 14">
              <a:extLst>
                <a:ext uri="{FF2B5EF4-FFF2-40B4-BE49-F238E27FC236}">
                  <a16:creationId xmlns:a16="http://schemas.microsoft.com/office/drawing/2014/main" id="{E40C52F7-C32D-4014-9413-3B62C9B7AA42}"/>
                </a:ext>
              </a:extLst>
            </p:cNvPr>
            <p:cNvSpPr/>
            <p:nvPr/>
          </p:nvSpPr>
          <p:spPr>
            <a:xfrm>
              <a:off x="1136801"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EBD66C28-617C-49BB-995A-AB007CB36161}"/>
              </a:ext>
            </a:extLst>
          </p:cNvPr>
          <p:cNvSpPr txBox="1"/>
          <p:nvPr/>
        </p:nvSpPr>
        <p:spPr>
          <a:xfrm flipH="1">
            <a:off x="8343989" y="2517628"/>
            <a:ext cx="1671637" cy="369332"/>
          </a:xfrm>
          <a:prstGeom prst="rect">
            <a:avLst/>
          </a:prstGeom>
          <a:noFill/>
        </p:spPr>
        <p:txBody>
          <a:bodyPr wrap="square" rtlCol="0">
            <a:spAutoFit/>
          </a:bodyPr>
          <a:lstStyle/>
          <a:p>
            <a:r>
              <a:rPr lang="en-GB" b="1" dirty="0">
                <a:latin typeface="Roboto Cn"/>
                <a:ea typeface="Roboto" pitchFamily="2" charset="0"/>
              </a:rPr>
              <a:t>STRENGTHS</a:t>
            </a:r>
            <a:endParaRPr lang="en-US" sz="1400" b="1" dirty="0">
              <a:latin typeface="Roboto Cn"/>
              <a:ea typeface="Roboto" pitchFamily="2" charset="0"/>
            </a:endParaRPr>
          </a:p>
        </p:txBody>
      </p:sp>
      <p:sp>
        <p:nvSpPr>
          <p:cNvPr id="5" name="TextBox 4">
            <a:extLst>
              <a:ext uri="{FF2B5EF4-FFF2-40B4-BE49-F238E27FC236}">
                <a16:creationId xmlns:a16="http://schemas.microsoft.com/office/drawing/2014/main" id="{26FE8E7A-EA8B-4AA3-9E0D-15544FE6116F}"/>
              </a:ext>
            </a:extLst>
          </p:cNvPr>
          <p:cNvSpPr txBox="1"/>
          <p:nvPr/>
        </p:nvSpPr>
        <p:spPr>
          <a:xfrm>
            <a:off x="8749963" y="4677433"/>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IMPACTS</a:t>
            </a:r>
          </a:p>
        </p:txBody>
      </p:sp>
      <p:sp>
        <p:nvSpPr>
          <p:cNvPr id="20" name="TextBox 19">
            <a:extLst>
              <a:ext uri="{FF2B5EF4-FFF2-40B4-BE49-F238E27FC236}">
                <a16:creationId xmlns:a16="http://schemas.microsoft.com/office/drawing/2014/main" id="{C0814D72-D9D7-409C-A453-00269788C1FC}"/>
              </a:ext>
            </a:extLst>
          </p:cNvPr>
          <p:cNvSpPr txBox="1"/>
          <p:nvPr/>
        </p:nvSpPr>
        <p:spPr>
          <a:xfrm>
            <a:off x="7925867" y="5276398"/>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1" name="TextBox 20">
            <a:extLst>
              <a:ext uri="{FF2B5EF4-FFF2-40B4-BE49-F238E27FC236}">
                <a16:creationId xmlns:a16="http://schemas.microsoft.com/office/drawing/2014/main" id="{849D0C3C-2D91-419A-8412-6D5C8A436AFD}"/>
              </a:ext>
            </a:extLst>
          </p:cNvPr>
          <p:cNvSpPr txBox="1"/>
          <p:nvPr/>
        </p:nvSpPr>
        <p:spPr>
          <a:xfrm>
            <a:off x="8951195" y="5609191"/>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2" name="TextBox 21">
            <a:extLst>
              <a:ext uri="{FF2B5EF4-FFF2-40B4-BE49-F238E27FC236}">
                <a16:creationId xmlns:a16="http://schemas.microsoft.com/office/drawing/2014/main" id="{F41FC3A4-8D81-46EA-8AD3-5BC533B1777B}"/>
              </a:ext>
            </a:extLst>
          </p:cNvPr>
          <p:cNvSpPr txBox="1"/>
          <p:nvPr/>
        </p:nvSpPr>
        <p:spPr>
          <a:xfrm>
            <a:off x="10015626" y="5155002"/>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grpSp>
        <p:nvGrpSpPr>
          <p:cNvPr id="34" name="Group 33">
            <a:extLst>
              <a:ext uri="{FF2B5EF4-FFF2-40B4-BE49-F238E27FC236}">
                <a16:creationId xmlns:a16="http://schemas.microsoft.com/office/drawing/2014/main" id="{8D769CC3-49B8-4AA9-8566-4D45A6B45E0F}"/>
              </a:ext>
            </a:extLst>
          </p:cNvPr>
          <p:cNvGrpSpPr/>
          <p:nvPr/>
        </p:nvGrpSpPr>
        <p:grpSpPr>
          <a:xfrm>
            <a:off x="1989737" y="1715877"/>
            <a:ext cx="837554" cy="837554"/>
            <a:chOff x="4763772" y="5448504"/>
            <a:chExt cx="1102846" cy="1102846"/>
          </a:xfrm>
          <a:effectLst/>
        </p:grpSpPr>
        <p:pic>
          <p:nvPicPr>
            <p:cNvPr id="35" name="Graphic 34" descr="Single gear">
              <a:extLst>
                <a:ext uri="{FF2B5EF4-FFF2-40B4-BE49-F238E27FC236}">
                  <a16:creationId xmlns:a16="http://schemas.microsoft.com/office/drawing/2014/main" id="{1D704827-61FC-4CEB-A66B-35855BEE6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6" name="Minus Sign 35">
              <a:extLst>
                <a:ext uri="{FF2B5EF4-FFF2-40B4-BE49-F238E27FC236}">
                  <a16:creationId xmlns:a16="http://schemas.microsoft.com/office/drawing/2014/main" id="{41AC5BD1-5FFD-43D7-B4DF-E46DBA27A1C1}"/>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CEB5C8-58FF-415A-B222-FD70883EC34D}"/>
              </a:ext>
            </a:extLst>
          </p:cNvPr>
          <p:cNvSpPr txBox="1"/>
          <p:nvPr/>
        </p:nvSpPr>
        <p:spPr>
          <a:xfrm flipH="1">
            <a:off x="1528173" y="2490523"/>
            <a:ext cx="1916413" cy="369332"/>
          </a:xfrm>
          <a:prstGeom prst="rect">
            <a:avLst/>
          </a:prstGeom>
          <a:noFill/>
        </p:spPr>
        <p:txBody>
          <a:bodyPr wrap="square" rtlCol="0">
            <a:spAutoFit/>
          </a:bodyPr>
          <a:lstStyle/>
          <a:p>
            <a:pPr algn="ctr"/>
            <a:r>
              <a:rPr lang="en-GB" b="1" dirty="0">
                <a:latin typeface="Roboto Cn"/>
                <a:ea typeface="Roboto" pitchFamily="2" charset="0"/>
              </a:rPr>
              <a:t>CHALLENGES</a:t>
            </a:r>
            <a:endParaRPr lang="en-US" b="1" dirty="0">
              <a:latin typeface="Roboto Cn"/>
              <a:ea typeface="Roboto" pitchFamily="2" charset="0"/>
            </a:endParaRPr>
          </a:p>
        </p:txBody>
      </p:sp>
      <p:pic>
        <p:nvPicPr>
          <p:cNvPr id="17" name="Picture 16" descr="A close up of a logo&#10;&#10;Description automatically generated">
            <a:extLst>
              <a:ext uri="{FF2B5EF4-FFF2-40B4-BE49-F238E27FC236}">
                <a16:creationId xmlns:a16="http://schemas.microsoft.com/office/drawing/2014/main" id="{611BCE54-04DD-4192-88D7-D655A2C037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08" y="2987628"/>
            <a:ext cx="2705100" cy="2705100"/>
          </a:xfrm>
          <a:prstGeom prst="rect">
            <a:avLst/>
          </a:prstGeom>
        </p:spPr>
      </p:pic>
      <p:sp>
        <p:nvSpPr>
          <p:cNvPr id="30" name="TextBox 29">
            <a:extLst>
              <a:ext uri="{FF2B5EF4-FFF2-40B4-BE49-F238E27FC236}">
                <a16:creationId xmlns:a16="http://schemas.microsoft.com/office/drawing/2014/main" id="{40109F35-0C95-45A2-AED7-76768DF788E2}"/>
              </a:ext>
            </a:extLst>
          </p:cNvPr>
          <p:cNvSpPr txBox="1"/>
          <p:nvPr/>
        </p:nvSpPr>
        <p:spPr>
          <a:xfrm>
            <a:off x="1860755" y="4805937"/>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IMPACTS</a:t>
            </a:r>
          </a:p>
        </p:txBody>
      </p:sp>
      <p:sp>
        <p:nvSpPr>
          <p:cNvPr id="31" name="TextBox 30">
            <a:extLst>
              <a:ext uri="{FF2B5EF4-FFF2-40B4-BE49-F238E27FC236}">
                <a16:creationId xmlns:a16="http://schemas.microsoft.com/office/drawing/2014/main" id="{FA087615-E0A1-4248-BC2C-823CC49F0D53}"/>
              </a:ext>
            </a:extLst>
          </p:cNvPr>
          <p:cNvSpPr txBox="1"/>
          <p:nvPr/>
        </p:nvSpPr>
        <p:spPr>
          <a:xfrm>
            <a:off x="1205607" y="5354769"/>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2" name="TextBox 31">
            <a:extLst>
              <a:ext uri="{FF2B5EF4-FFF2-40B4-BE49-F238E27FC236}">
                <a16:creationId xmlns:a16="http://schemas.microsoft.com/office/drawing/2014/main" id="{1DA1B133-68F7-4730-B32A-88E3906EA670}"/>
              </a:ext>
            </a:extLst>
          </p:cNvPr>
          <p:cNvSpPr txBox="1"/>
          <p:nvPr/>
        </p:nvSpPr>
        <p:spPr>
          <a:xfrm>
            <a:off x="2230935" y="5687562"/>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3" name="TextBox 32">
            <a:extLst>
              <a:ext uri="{FF2B5EF4-FFF2-40B4-BE49-F238E27FC236}">
                <a16:creationId xmlns:a16="http://schemas.microsoft.com/office/drawing/2014/main" id="{6353AD18-16AF-45E5-AD13-40115E168757}"/>
              </a:ext>
            </a:extLst>
          </p:cNvPr>
          <p:cNvSpPr txBox="1"/>
          <p:nvPr/>
        </p:nvSpPr>
        <p:spPr>
          <a:xfrm>
            <a:off x="3295366" y="5233373"/>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40" name="TextBox 39">
            <a:extLst>
              <a:ext uri="{FF2B5EF4-FFF2-40B4-BE49-F238E27FC236}">
                <a16:creationId xmlns:a16="http://schemas.microsoft.com/office/drawing/2014/main" id="{A0DE53B7-0BC6-4A4E-8451-357E56339AFF}"/>
              </a:ext>
            </a:extLst>
          </p:cNvPr>
          <p:cNvSpPr txBox="1"/>
          <p:nvPr/>
        </p:nvSpPr>
        <p:spPr>
          <a:xfrm>
            <a:off x="3731451" y="5784529"/>
            <a:ext cx="4729098" cy="954107"/>
          </a:xfrm>
          <a:prstGeom prst="rect">
            <a:avLst/>
          </a:prstGeom>
          <a:noFill/>
        </p:spPr>
        <p:txBody>
          <a:bodyPr wrap="square" rtlCol="0">
            <a:spAutoFit/>
          </a:bodyPr>
          <a:lstStyle/>
          <a:p>
            <a:pPr algn="ctr"/>
            <a:r>
              <a:rPr lang="en-US" sz="2800" b="1" dirty="0">
                <a:solidFill>
                  <a:srgbClr val="FF0000"/>
                </a:solidFill>
                <a:latin typeface="Roboto Cn"/>
              </a:rPr>
              <a:t>LIMITING</a:t>
            </a:r>
            <a:r>
              <a:rPr lang="en-US" sz="2800" b="1" dirty="0">
                <a:latin typeface="Roboto Cn"/>
              </a:rPr>
              <a:t> &amp; </a:t>
            </a:r>
            <a:r>
              <a:rPr lang="en-US" sz="2800" b="1" dirty="0">
                <a:solidFill>
                  <a:schemeClr val="accent6">
                    <a:lumMod val="75000"/>
                  </a:schemeClr>
                </a:solidFill>
                <a:latin typeface="Roboto Cn"/>
              </a:rPr>
              <a:t>ENABLING</a:t>
            </a:r>
          </a:p>
          <a:p>
            <a:pPr algn="ctr"/>
            <a:r>
              <a:rPr lang="en-US" sz="2800" b="1" dirty="0">
                <a:latin typeface="Roboto Cn"/>
              </a:rPr>
              <a:t>FACTORS</a:t>
            </a:r>
          </a:p>
        </p:txBody>
      </p:sp>
      <p:sp>
        <p:nvSpPr>
          <p:cNvPr id="18" name="TextBox 17">
            <a:extLst>
              <a:ext uri="{FF2B5EF4-FFF2-40B4-BE49-F238E27FC236}">
                <a16:creationId xmlns:a16="http://schemas.microsoft.com/office/drawing/2014/main" id="{75BCBEC9-4192-423C-93E4-DCE4732820B9}"/>
              </a:ext>
            </a:extLst>
          </p:cNvPr>
          <p:cNvSpPr txBox="1"/>
          <p:nvPr/>
        </p:nvSpPr>
        <p:spPr>
          <a:xfrm>
            <a:off x="5063836" y="2331216"/>
            <a:ext cx="2139193" cy="461665"/>
          </a:xfrm>
          <a:prstGeom prst="rect">
            <a:avLst/>
          </a:prstGeom>
          <a:noFill/>
        </p:spPr>
        <p:txBody>
          <a:bodyPr wrap="square" rtlCol="0">
            <a:spAutoFit/>
          </a:bodyPr>
          <a:lstStyle/>
          <a:p>
            <a:pPr algn="ctr"/>
            <a:r>
              <a:rPr lang="en-US" sz="2400" b="1" i="1" dirty="0">
                <a:solidFill>
                  <a:schemeClr val="accent1"/>
                </a:solidFill>
                <a:latin typeface="Roboto Cn"/>
              </a:rPr>
              <a:t>5 WHY’s</a:t>
            </a:r>
          </a:p>
        </p:txBody>
      </p:sp>
      <p:grpSp>
        <p:nvGrpSpPr>
          <p:cNvPr id="38" name="Group 10">
            <a:extLst>
              <a:ext uri="{FF2B5EF4-FFF2-40B4-BE49-F238E27FC236}">
                <a16:creationId xmlns:a16="http://schemas.microsoft.com/office/drawing/2014/main" id="{54684965-66CD-4611-BCD2-909793F0A717}"/>
              </a:ext>
            </a:extLst>
          </p:cNvPr>
          <p:cNvGrpSpPr/>
          <p:nvPr/>
        </p:nvGrpSpPr>
        <p:grpSpPr>
          <a:xfrm>
            <a:off x="23374" y="749745"/>
            <a:ext cx="1249581" cy="1250897"/>
            <a:chOff x="256131" y="4176675"/>
            <a:chExt cx="1488832" cy="1490400"/>
          </a:xfrm>
        </p:grpSpPr>
        <p:sp>
          <p:nvSpPr>
            <p:cNvPr id="39" name="Rectangle: Rounded Corners 11">
              <a:extLst>
                <a:ext uri="{FF2B5EF4-FFF2-40B4-BE49-F238E27FC236}">
                  <a16:creationId xmlns:a16="http://schemas.microsoft.com/office/drawing/2014/main" id="{518D04DA-3A15-4823-A30A-2B9D9A50CCB9}"/>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41" name="Rectangle: Rounded Corners 12">
              <a:extLst>
                <a:ext uri="{FF2B5EF4-FFF2-40B4-BE49-F238E27FC236}">
                  <a16:creationId xmlns:a16="http://schemas.microsoft.com/office/drawing/2014/main" id="{B01B9FB5-EB74-482B-A197-D3E07EAA3DE8}"/>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42" name="Group 13">
              <a:extLst>
                <a:ext uri="{FF2B5EF4-FFF2-40B4-BE49-F238E27FC236}">
                  <a16:creationId xmlns:a16="http://schemas.microsoft.com/office/drawing/2014/main" id="{7048F5AF-74AD-452C-9489-1B9B66A1AA37}"/>
                </a:ext>
              </a:extLst>
            </p:cNvPr>
            <p:cNvGrpSpPr/>
            <p:nvPr/>
          </p:nvGrpSpPr>
          <p:grpSpPr>
            <a:xfrm>
              <a:off x="430988" y="4259045"/>
              <a:ext cx="1182803" cy="1035135"/>
              <a:chOff x="49330" y="-591802"/>
              <a:chExt cx="9051593" cy="7921544"/>
            </a:xfrm>
            <a:solidFill>
              <a:schemeClr val="accent2"/>
            </a:solidFill>
          </p:grpSpPr>
          <p:pic>
            <p:nvPicPr>
              <p:cNvPr id="45" name="Graphic 14" descr="Single gear">
                <a:extLst>
                  <a:ext uri="{FF2B5EF4-FFF2-40B4-BE49-F238E27FC236}">
                    <a16:creationId xmlns:a16="http://schemas.microsoft.com/office/drawing/2014/main" id="{4C94A4E9-6CAA-4C87-9FAD-6741DCB795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6" name="Graphic 15" descr="Single gear">
                <a:extLst>
                  <a:ext uri="{FF2B5EF4-FFF2-40B4-BE49-F238E27FC236}">
                    <a16:creationId xmlns:a16="http://schemas.microsoft.com/office/drawing/2014/main" id="{AEFA9BB2-840E-47AD-A045-E6AC8BDD5D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7" name="Minus Sign 16">
                <a:extLst>
                  <a:ext uri="{FF2B5EF4-FFF2-40B4-BE49-F238E27FC236}">
                    <a16:creationId xmlns:a16="http://schemas.microsoft.com/office/drawing/2014/main" id="{DE2E48F1-D063-4EA7-9D68-77F489408FF1}"/>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8" name="Graphic 17" descr="Single gear">
                <a:extLst>
                  <a:ext uri="{FF2B5EF4-FFF2-40B4-BE49-F238E27FC236}">
                    <a16:creationId xmlns:a16="http://schemas.microsoft.com/office/drawing/2014/main" id="{933F084E-FD3D-42F4-977B-4DEF2A6A61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9" name="Freeform: Shape 18">
                <a:extLst>
                  <a:ext uri="{FF2B5EF4-FFF2-40B4-BE49-F238E27FC236}">
                    <a16:creationId xmlns:a16="http://schemas.microsoft.com/office/drawing/2014/main" id="{419361C7-CE41-49E4-8F58-9BB6D64FBA5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50" name="Plus Sign 19">
                <a:extLst>
                  <a:ext uri="{FF2B5EF4-FFF2-40B4-BE49-F238E27FC236}">
                    <a16:creationId xmlns:a16="http://schemas.microsoft.com/office/drawing/2014/main" id="{879F543F-7E1E-4B4C-BEAB-AF125F001D91}"/>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6430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1279894" y="1687669"/>
            <a:ext cx="10035802" cy="4549835"/>
          </a:xfrm>
          <a:prstGeom prst="rect">
            <a:avLst/>
          </a:prstGeom>
        </p:spPr>
        <p:txBody>
          <a:bodyPr wrap="square">
            <a:spAutoFit/>
          </a:bodyPr>
          <a:lstStyle/>
          <a:p>
            <a:pPr marL="514350" indent="-514350">
              <a:lnSpc>
                <a:spcPct val="150000"/>
              </a:lnSpc>
              <a:buFont typeface="+mj-lt"/>
              <a:buAutoNum type="arabicPeriod"/>
            </a:pPr>
            <a:r>
              <a:rPr lang="en-US" sz="2800" dirty="0"/>
              <a:t>Using the trigger questions, identify the challenges and best practices during the response</a:t>
            </a:r>
          </a:p>
          <a:p>
            <a:pPr marL="514350" indent="-514350">
              <a:lnSpc>
                <a:spcPct val="150000"/>
              </a:lnSpc>
              <a:buFont typeface="+mj-lt"/>
              <a:buAutoNum type="arabicPeriod"/>
            </a:pPr>
            <a:r>
              <a:rPr lang="en-US" sz="2800" dirty="0"/>
              <a:t>For each challenge and best practice, identify the impact this has had on the response during the period under review</a:t>
            </a:r>
          </a:p>
          <a:p>
            <a:pPr marL="514350" indent="-514350">
              <a:lnSpc>
                <a:spcPct val="150000"/>
              </a:lnSpc>
              <a:buFont typeface="+mj-lt"/>
              <a:buAutoNum type="arabicPeriod"/>
            </a:pPr>
            <a:r>
              <a:rPr lang="en-US" sz="2800" dirty="0"/>
              <a:t>For each challenge and best practice, identify limiting factors (for challenges) and facilitating factors (for best practices)</a:t>
            </a:r>
          </a:p>
          <a:p>
            <a:pPr marL="514350" indent="-514350">
              <a:lnSpc>
                <a:spcPct val="150000"/>
              </a:lnSpc>
              <a:buFont typeface="+mj-lt"/>
              <a:buAutoNum type="arabicPeriod"/>
            </a:pPr>
            <a:r>
              <a:rPr lang="en-GB" sz="2800" dirty="0"/>
              <a:t>Identify no more than 6 key challenges and 6 key best practices</a:t>
            </a:r>
          </a:p>
        </p:txBody>
      </p:sp>
      <p:grpSp>
        <p:nvGrpSpPr>
          <p:cNvPr id="11" name="Group 10">
            <a:extLst>
              <a:ext uri="{FF2B5EF4-FFF2-40B4-BE49-F238E27FC236}">
                <a16:creationId xmlns:a16="http://schemas.microsoft.com/office/drawing/2014/main" id="{FEB2FDE3-311E-42CB-917B-D5C0F0A12FCD}"/>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D7DF2C1A-50D2-4ACB-B759-C69311005776}"/>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5083B8C0-6802-4FBF-A038-DB9CA3B19B25}"/>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23327521-0763-4D08-8427-8B779C189111}"/>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90C6524B-33AD-4E71-BE97-46B4BE329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98D6E599-808E-407B-A82C-093733BD6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CE91DD83-DAA1-40E1-8F37-C2F90F768BD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3777C37E-7BDD-4216-8072-46E3BC79E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7C374DFB-DA4D-46FF-9E3B-5F143EAE149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61AC0734-075B-4F50-9193-8E970E25322B}"/>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28277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omputer&#10;&#10;Description automatically generated">
            <a:extLst>
              <a:ext uri="{FF2B5EF4-FFF2-40B4-BE49-F238E27FC236}">
                <a16:creationId xmlns:a16="http://schemas.microsoft.com/office/drawing/2014/main" id="{94C46CCE-A518-4BB0-B22F-126B275A5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Espace réservé du contenu 2">
            <a:extLst>
              <a:ext uri="{FF2B5EF4-FFF2-40B4-BE49-F238E27FC236}">
                <a16:creationId xmlns:a16="http://schemas.microsoft.com/office/drawing/2014/main" id="{CF390821-87AF-4D15-94E6-3589928541B0}"/>
              </a:ext>
            </a:extLst>
          </p:cNvPr>
          <p:cNvSpPr txBox="1">
            <a:spLocks/>
          </p:cNvSpPr>
          <p:nvPr/>
        </p:nvSpPr>
        <p:spPr>
          <a:xfrm>
            <a:off x="3162822" y="4948912"/>
            <a:ext cx="6269277" cy="635477"/>
          </a:xfrm>
          <a:prstGeom prst="rect">
            <a:avLst/>
          </a:prstGeom>
          <a:ln w="3810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sv-SE" sz="5400" b="1" dirty="0">
                <a:solidFill>
                  <a:srgbClr val="0092CB"/>
                </a:solidFill>
                <a:latin typeface="Arial" panose="020B0604020202020204" pitchFamily="34" charset="0"/>
                <a:cs typeface="Arial" panose="020B0604020202020204" pitchFamily="34" charset="0"/>
              </a:rPr>
              <a:t>INTRA-ACTION REVIEW (IAR)</a:t>
            </a:r>
            <a:endParaRPr lang="en-GB" sz="4800" b="1" dirty="0">
              <a:solidFill>
                <a:srgbClr val="0092CB"/>
              </a:solidFill>
              <a:latin typeface="Arial" panose="020B0604020202020204" pitchFamily="34" charset="0"/>
              <a:cs typeface="Arial" panose="020B0604020202020204" pitchFamily="34" charset="0"/>
            </a:endParaRPr>
          </a:p>
        </p:txBody>
      </p:sp>
      <p:pic>
        <p:nvPicPr>
          <p:cNvPr id="10" name="Image 9">
            <a:extLst>
              <a:ext uri="{FF2B5EF4-FFF2-40B4-BE49-F238E27FC236}">
                <a16:creationId xmlns:a16="http://schemas.microsoft.com/office/drawing/2014/main" id="{ECC4D96C-1113-42A7-9138-6360420BD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192" y="6051747"/>
            <a:ext cx="1795676" cy="566013"/>
          </a:xfrm>
          <a:prstGeom prst="rect">
            <a:avLst/>
          </a:prstGeom>
        </p:spPr>
      </p:pic>
      <p:sp>
        <p:nvSpPr>
          <p:cNvPr id="11" name="Rectangle 10">
            <a:extLst>
              <a:ext uri="{FF2B5EF4-FFF2-40B4-BE49-F238E27FC236}">
                <a16:creationId xmlns:a16="http://schemas.microsoft.com/office/drawing/2014/main" id="{9DCEA8B9-5DC2-4D56-B799-F743D3170487}"/>
              </a:ext>
            </a:extLst>
          </p:cNvPr>
          <p:cNvSpPr/>
          <p:nvPr/>
        </p:nvSpPr>
        <p:spPr>
          <a:xfrm>
            <a:off x="8116922" y="3675302"/>
            <a:ext cx="3874603" cy="1034129"/>
          </a:xfrm>
          <a:prstGeom prst="rect">
            <a:avLst/>
          </a:prstGeom>
          <a:solidFill>
            <a:srgbClr val="FFFF00"/>
          </a:solidFill>
        </p:spPr>
        <p:txBody>
          <a:bodyPr wrap="square">
            <a:spAutoFit/>
          </a:bodyPr>
          <a:lstStyle/>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Country</a:t>
            </a:r>
          </a:p>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Dates</a:t>
            </a:r>
          </a:p>
        </p:txBody>
      </p:sp>
      <p:pic>
        <p:nvPicPr>
          <p:cNvPr id="13" name="Picture 12" descr="A picture containing drawing&#10;&#10;Description automatically generated">
            <a:extLst>
              <a:ext uri="{FF2B5EF4-FFF2-40B4-BE49-F238E27FC236}">
                <a16:creationId xmlns:a16="http://schemas.microsoft.com/office/drawing/2014/main" id="{CE11BD03-44A5-4EAE-A1E8-2E525FD0B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32" y="5924272"/>
            <a:ext cx="1601773" cy="693488"/>
          </a:xfrm>
          <a:prstGeom prst="rect">
            <a:avLst/>
          </a:prstGeom>
          <a:ln w="152400">
            <a:solidFill>
              <a:srgbClr val="FFFF00"/>
            </a:solidFill>
          </a:ln>
        </p:spPr>
      </p:pic>
      <p:sp>
        <p:nvSpPr>
          <p:cNvPr id="14" name="TextBox 13">
            <a:extLst>
              <a:ext uri="{FF2B5EF4-FFF2-40B4-BE49-F238E27FC236}">
                <a16:creationId xmlns:a16="http://schemas.microsoft.com/office/drawing/2014/main" id="{0EE7CF4A-B751-4A5B-B24F-B16AA7DAD81B}"/>
              </a:ext>
            </a:extLst>
          </p:cNvPr>
          <p:cNvSpPr txBox="1"/>
          <p:nvPr/>
        </p:nvSpPr>
        <p:spPr>
          <a:xfrm>
            <a:off x="148830" y="2824620"/>
            <a:ext cx="4089581" cy="1107996"/>
          </a:xfrm>
          <a:prstGeom prst="rect">
            <a:avLst/>
          </a:prstGeom>
          <a:noFill/>
        </p:spPr>
        <p:txBody>
          <a:bodyPr wrap="none" rtlCol="0">
            <a:spAutoFit/>
          </a:bodyPr>
          <a:lstStyle/>
          <a:p>
            <a:r>
              <a:rPr lang="en-US" sz="6600" b="1" dirty="0">
                <a:solidFill>
                  <a:schemeClr val="bg1"/>
                </a:solidFill>
                <a:latin typeface="Arial" panose="020B0604020202020204" pitchFamily="34" charset="0"/>
                <a:cs typeface="Arial" panose="020B0604020202020204" pitchFamily="34" charset="0"/>
              </a:rPr>
              <a:t>COVID-19</a:t>
            </a:r>
          </a:p>
        </p:txBody>
      </p:sp>
    </p:spTree>
    <p:extLst>
      <p:ext uri="{BB962C8B-B14F-4D97-AF65-F5344CB8AC3E}">
        <p14:creationId xmlns:p14="http://schemas.microsoft.com/office/powerpoint/2010/main" val="230057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pic>
        <p:nvPicPr>
          <p:cNvPr id="64" name="Picture 63" descr="A close up of a sign&#10;&#10;Description automatically generated">
            <a:extLst>
              <a:ext uri="{FF2B5EF4-FFF2-40B4-BE49-F238E27FC236}">
                <a16:creationId xmlns:a16="http://schemas.microsoft.com/office/drawing/2014/main" id="{70183BCE-7EA0-4185-A6A2-317BF8F5D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330" y="5660108"/>
            <a:ext cx="1929622" cy="943585"/>
          </a:xfrm>
          <a:prstGeom prst="rect">
            <a:avLst/>
          </a:prstGeom>
        </p:spPr>
      </p:pic>
      <p:graphicFrame>
        <p:nvGraphicFramePr>
          <p:cNvPr id="29" name="Table 6">
            <a:extLst>
              <a:ext uri="{FF2B5EF4-FFF2-40B4-BE49-F238E27FC236}">
                <a16:creationId xmlns:a16="http://schemas.microsoft.com/office/drawing/2014/main" id="{929677DC-7514-4AA7-95F6-01F6E6562E55}"/>
              </a:ext>
            </a:extLst>
          </p:cNvPr>
          <p:cNvGraphicFramePr>
            <a:graphicFrameLocks noGrp="1"/>
          </p:cNvGraphicFramePr>
          <p:nvPr>
            <p:extLst>
              <p:ext uri="{D42A27DB-BD31-4B8C-83A1-F6EECF244321}">
                <p14:modId xmlns:p14="http://schemas.microsoft.com/office/powerpoint/2010/main" val="666692015"/>
              </p:ext>
            </p:extLst>
          </p:nvPr>
        </p:nvGraphicFramePr>
        <p:xfrm>
          <a:off x="495656" y="1916852"/>
          <a:ext cx="11194990" cy="2328642"/>
        </p:xfrm>
        <a:graphic>
          <a:graphicData uri="http://schemas.openxmlformats.org/drawingml/2006/table">
            <a:tbl>
              <a:tblPr firstRow="1" bandRow="1">
                <a:tableStyleId>{5940675A-B579-460E-94D1-54222C63F5DA}</a:tableStyleId>
              </a:tblPr>
              <a:tblGrid>
                <a:gridCol w="2913948">
                  <a:extLst>
                    <a:ext uri="{9D8B030D-6E8A-4147-A177-3AD203B41FA5}">
                      <a16:colId xmlns:a16="http://schemas.microsoft.com/office/drawing/2014/main" val="20000"/>
                    </a:ext>
                  </a:extLst>
                </a:gridCol>
                <a:gridCol w="3950747">
                  <a:extLst>
                    <a:ext uri="{9D8B030D-6E8A-4147-A177-3AD203B41FA5}">
                      <a16:colId xmlns:a16="http://schemas.microsoft.com/office/drawing/2014/main" val="20001"/>
                    </a:ext>
                  </a:extLst>
                </a:gridCol>
                <a:gridCol w="4330295">
                  <a:extLst>
                    <a:ext uri="{9D8B030D-6E8A-4147-A177-3AD203B41FA5}">
                      <a16:colId xmlns:a16="http://schemas.microsoft.com/office/drawing/2014/main" val="20002"/>
                    </a:ext>
                  </a:extLst>
                </a:gridCol>
              </a:tblGrid>
              <a:tr h="333384">
                <a:tc>
                  <a:txBody>
                    <a:bodyPr/>
                    <a:lstStyle/>
                    <a:p>
                      <a:r>
                        <a:rPr lang="fr-CA" sz="1800" b="1" noProof="0" dirty="0">
                          <a:latin typeface="Roboto" pitchFamily="2" charset="0"/>
                          <a:ea typeface="Roboto" pitchFamily="2" charset="0"/>
                        </a:rPr>
                        <a:t>Best</a:t>
                      </a:r>
                      <a:r>
                        <a:rPr lang="fr-CA" sz="1800" b="1" baseline="0" noProof="0" dirty="0">
                          <a:latin typeface="Roboto" pitchFamily="2" charset="0"/>
                          <a:ea typeface="Roboto" pitchFamily="2" charset="0"/>
                        </a:rPr>
                        <a:t> </a:t>
                      </a:r>
                      <a:r>
                        <a:rPr lang="fr-CA" sz="1800" b="1" kern="1200" noProof="0" dirty="0">
                          <a:solidFill>
                            <a:schemeClr val="tx1"/>
                          </a:solidFill>
                          <a:latin typeface="Roboto" pitchFamily="2" charset="0"/>
                          <a:ea typeface="Roboto" pitchFamily="2" charset="0"/>
                          <a:cs typeface="+mn-cs"/>
                        </a:rPr>
                        <a:t>Practices/Strengths </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Enabling</a:t>
                      </a:r>
                      <a:r>
                        <a:rPr lang="fr-CA" sz="1800" b="1" baseline="0" noProof="0" dirty="0">
                          <a:latin typeface="Roboto" pitchFamily="2" charset="0"/>
                          <a:ea typeface="Roboto" pitchFamily="2" charset="0"/>
                        </a:rPr>
                        <a:t> factors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971386">
                <a:tc>
                  <a:txBody>
                    <a:bodyPr/>
                    <a:lstStyle/>
                    <a:p>
                      <a:endParaRPr lang="fr-BE" sz="1600" noProof="0" dirty="0"/>
                    </a:p>
                    <a:p>
                      <a:endParaRPr lang="fr-BE" sz="1600" noProof="0" dirty="0"/>
                    </a:p>
                    <a:p>
                      <a:endParaRPr lang="fr-BE" sz="1600" noProof="0" dirty="0"/>
                    </a:p>
                  </a:txBody>
                  <a:tcPr marL="82935" marR="82935" marT="41468" marB="41468"/>
                </a:tc>
                <a:tc>
                  <a:txBody>
                    <a:bodyPr/>
                    <a:lstStyle/>
                    <a:p>
                      <a:pPr marL="0" indent="0">
                        <a:buFont typeface="Arial"/>
                        <a:buNone/>
                      </a:pPr>
                      <a:endParaRPr lang="fr-BE" sz="1600" noProof="0" dirty="0"/>
                    </a:p>
                  </a:txBody>
                  <a:tcPr marL="82935" marR="82935" marT="41468" marB="41468"/>
                </a:tc>
                <a:tc>
                  <a:txBody>
                    <a:bodyPr/>
                    <a:lstStyle/>
                    <a:p>
                      <a:pPr marL="285750" indent="-285750">
                        <a:buFont typeface="Arial" panose="020B0604020202020204" pitchFamily="34" charset="0"/>
                        <a:buChar char="•"/>
                      </a:pPr>
                      <a:endParaRPr lang="fr-BE" sz="1600" noProof="0" dirty="0"/>
                    </a:p>
                  </a:txBody>
                  <a:tcPr marL="82935" marR="82935" marT="41468" marB="41468"/>
                </a:tc>
                <a:extLst>
                  <a:ext uri="{0D108BD9-81ED-4DB2-BD59-A6C34878D82A}">
                    <a16:rowId xmlns:a16="http://schemas.microsoft.com/office/drawing/2014/main" val="10001"/>
                  </a:ext>
                </a:extLst>
              </a:tr>
            </a:tbl>
          </a:graphicData>
        </a:graphic>
      </p:graphicFrame>
      <p:graphicFrame>
        <p:nvGraphicFramePr>
          <p:cNvPr id="30" name="Table 8">
            <a:extLst>
              <a:ext uri="{FF2B5EF4-FFF2-40B4-BE49-F238E27FC236}">
                <a16:creationId xmlns:a16="http://schemas.microsoft.com/office/drawing/2014/main" id="{4E2718CA-D6F0-4942-976F-CE4ECC98A505}"/>
              </a:ext>
            </a:extLst>
          </p:cNvPr>
          <p:cNvGraphicFramePr>
            <a:graphicFrameLocks noGrp="1"/>
          </p:cNvGraphicFramePr>
          <p:nvPr/>
        </p:nvGraphicFramePr>
        <p:xfrm>
          <a:off x="495655" y="4409630"/>
          <a:ext cx="11194991" cy="2102906"/>
        </p:xfrm>
        <a:graphic>
          <a:graphicData uri="http://schemas.openxmlformats.org/drawingml/2006/table">
            <a:tbl>
              <a:tblPr firstRow="1" bandRow="1">
                <a:tableStyleId>{5940675A-B579-460E-94D1-54222C63F5DA}</a:tableStyleId>
              </a:tblPr>
              <a:tblGrid>
                <a:gridCol w="2948453">
                  <a:extLst>
                    <a:ext uri="{9D8B030D-6E8A-4147-A177-3AD203B41FA5}">
                      <a16:colId xmlns:a16="http://schemas.microsoft.com/office/drawing/2014/main" val="20000"/>
                    </a:ext>
                  </a:extLst>
                </a:gridCol>
                <a:gridCol w="3898991">
                  <a:extLst>
                    <a:ext uri="{9D8B030D-6E8A-4147-A177-3AD203B41FA5}">
                      <a16:colId xmlns:a16="http://schemas.microsoft.com/office/drawing/2014/main" val="20001"/>
                    </a:ext>
                  </a:extLst>
                </a:gridCol>
                <a:gridCol w="4347547">
                  <a:extLst>
                    <a:ext uri="{9D8B030D-6E8A-4147-A177-3AD203B41FA5}">
                      <a16:colId xmlns:a16="http://schemas.microsoft.com/office/drawing/2014/main" val="20002"/>
                    </a:ext>
                  </a:extLst>
                </a:gridCol>
              </a:tblGrid>
              <a:tr h="372604">
                <a:tc>
                  <a:txBody>
                    <a:bodyPr/>
                    <a:lstStyle/>
                    <a:p>
                      <a:r>
                        <a:rPr lang="fr-CA" sz="1800" b="1" noProof="0" dirty="0">
                          <a:latin typeface="Roboto" pitchFamily="2" charset="0"/>
                          <a:ea typeface="Roboto" pitchFamily="2" charset="0"/>
                        </a:rPr>
                        <a:t>Challenges</a:t>
                      </a:r>
                      <a:r>
                        <a:rPr lang="fr-CA" sz="1800" b="1" baseline="0" noProof="0" dirty="0">
                          <a:latin typeface="Roboto" pitchFamily="2" charset="0"/>
                          <a:ea typeface="Roboto" pitchFamily="2" charset="0"/>
                        </a:rPr>
                        <a:t>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Limiting</a:t>
                      </a:r>
                      <a:r>
                        <a:rPr lang="fr-CA" sz="1800" b="1" baseline="0" noProof="0" dirty="0">
                          <a:latin typeface="Roboto" pitchFamily="2" charset="0"/>
                          <a:ea typeface="Roboto" pitchFamily="2" charset="0"/>
                        </a:rPr>
                        <a:t> Factors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730302">
                <a:tc>
                  <a:txBody>
                    <a:bodyPr/>
                    <a:lstStyle/>
                    <a:p>
                      <a:endParaRPr lang="fr-BE" sz="1600" noProof="0" dirty="0"/>
                    </a:p>
                  </a:txBody>
                  <a:tcPr marL="82935" marR="82935" marT="41468" marB="41468"/>
                </a:tc>
                <a:tc>
                  <a:txBody>
                    <a:bodyPr/>
                    <a:lstStyle/>
                    <a:p>
                      <a:pPr marL="285750" indent="-285750" algn="l" fontAlgn="t">
                        <a:buFont typeface="Arial"/>
                        <a:buChar char="•"/>
                      </a:pPr>
                      <a:endParaRPr lang="en-US" sz="1600" b="0" i="0" u="none" strike="noStrike" dirty="0">
                        <a:solidFill>
                          <a:srgbClr val="000000"/>
                        </a:solidFill>
                        <a:effectLst/>
                        <a:latin typeface="+mn-lt"/>
                      </a:endParaRPr>
                    </a:p>
                  </a:txBody>
                  <a:tcPr marL="11519" marR="11519" marT="11519" marB="0"/>
                </a:tc>
                <a:tc>
                  <a:txBody>
                    <a:bodyPr/>
                    <a:lstStyle/>
                    <a:p>
                      <a:pPr marL="285750" indent="-285750">
                        <a:buFont typeface="Arial" panose="020B0604020202020204" pitchFamily="34" charset="0"/>
                        <a:buChar char="•"/>
                      </a:pPr>
                      <a:endParaRPr lang="en-US" sz="1600" dirty="0"/>
                    </a:p>
                  </a:txBody>
                  <a:tcPr marL="82935" marR="82935" marT="41468" marB="41468"/>
                </a:tc>
                <a:extLst>
                  <a:ext uri="{0D108BD9-81ED-4DB2-BD59-A6C34878D82A}">
                    <a16:rowId xmlns:a16="http://schemas.microsoft.com/office/drawing/2014/main" val="10001"/>
                  </a:ext>
                </a:extLst>
              </a:tr>
            </a:tbl>
          </a:graphicData>
        </a:graphic>
      </p:graphicFrame>
      <p:sp>
        <p:nvSpPr>
          <p:cNvPr id="31" name="TextBox 3">
            <a:extLst>
              <a:ext uri="{FF2B5EF4-FFF2-40B4-BE49-F238E27FC236}">
                <a16:creationId xmlns:a16="http://schemas.microsoft.com/office/drawing/2014/main" id="{C624B6B7-D6B8-4860-AD57-0BC6C60EF5A2}"/>
              </a:ext>
            </a:extLst>
          </p:cNvPr>
          <p:cNvSpPr txBox="1"/>
          <p:nvPr/>
        </p:nvSpPr>
        <p:spPr>
          <a:xfrm>
            <a:off x="3821166" y="2280617"/>
            <a:ext cx="3333999" cy="1723549"/>
          </a:xfrm>
          <a:prstGeom prst="rect">
            <a:avLst/>
          </a:prstGeom>
          <a:noFill/>
        </p:spPr>
        <p:txBody>
          <a:bodyPr wrap="square" rtlCol="0">
            <a:spAutoFit/>
          </a:bodyPr>
          <a:lstStyle/>
          <a:p>
            <a:r>
              <a:rPr lang="en-GB" dirty="0">
                <a:latin typeface="Roboto" pitchFamily="2" charset="0"/>
                <a:ea typeface="Roboto" pitchFamily="2" charset="0"/>
              </a:rPr>
              <a:t>Improved coordination and sharing of information for the early detection of suspected/ confirmed cases and for monitoring contacts</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2" name="TextBox 7">
            <a:extLst>
              <a:ext uri="{FF2B5EF4-FFF2-40B4-BE49-F238E27FC236}">
                <a16:creationId xmlns:a16="http://schemas.microsoft.com/office/drawing/2014/main" id="{475D6757-6BB9-4611-B6F1-573914D24790}"/>
              </a:ext>
            </a:extLst>
          </p:cNvPr>
          <p:cNvSpPr txBox="1"/>
          <p:nvPr/>
        </p:nvSpPr>
        <p:spPr>
          <a:xfrm>
            <a:off x="7403971" y="2249840"/>
            <a:ext cx="3665740" cy="2031325"/>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Relationship had been established prior to the response</a:t>
            </a:r>
          </a:p>
          <a:p>
            <a:pPr marL="259175" indent="-259175">
              <a:buFont typeface="Arial" panose="020B0604020202020204" pitchFamily="34" charset="0"/>
              <a:buChar char="•"/>
            </a:pPr>
            <a:r>
              <a:rPr lang="en-GB" dirty="0">
                <a:latin typeface="Roboto" pitchFamily="2" charset="0"/>
                <a:ea typeface="Roboto" pitchFamily="2" charset="0"/>
              </a:rPr>
              <a:t>Willingness of all stakeholders to undertake regular meetings</a:t>
            </a:r>
          </a:p>
          <a:p>
            <a:pPr marL="259175" indent="-259175">
              <a:buFont typeface="Arial" panose="020B0604020202020204" pitchFamily="34" charset="0"/>
              <a:buChar char="•"/>
            </a:pPr>
            <a:r>
              <a:rPr lang="en-GB" dirty="0">
                <a:latin typeface="Roboto" pitchFamily="2" charset="0"/>
                <a:ea typeface="Roboto" pitchFamily="2" charset="0"/>
              </a:rPr>
              <a:t>Political and financial support from central level </a:t>
            </a:r>
            <a:endParaRPr lang="en-GB" sz="1600" dirty="0">
              <a:latin typeface="Roboto" pitchFamily="2" charset="0"/>
              <a:ea typeface="Roboto" pitchFamily="2" charset="0"/>
            </a:endParaRPr>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1754326"/>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Response not coordinated between partners, health authorities and the central level </a:t>
            </a:r>
          </a:p>
          <a:p>
            <a:pPr marL="259175" indent="-259175">
              <a:buFont typeface="Arial" panose="020B0604020202020204" pitchFamily="34" charset="0"/>
              <a:buChar char="•"/>
            </a:pPr>
            <a:r>
              <a:rPr lang="en-GB" dirty="0">
                <a:latin typeface="Roboto" pitchFamily="2" charset="0"/>
                <a:ea typeface="Roboto" pitchFamily="2" charset="0"/>
              </a:rPr>
              <a:t>Duplication of activities and effort</a:t>
            </a:r>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1446550"/>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Lack of a plan for district level coordination</a:t>
            </a:r>
          </a:p>
          <a:p>
            <a:pPr marL="259175" indent="-259175">
              <a:buFont typeface="Arial" panose="020B0604020202020204" pitchFamily="34" charset="0"/>
              <a:buChar char="•"/>
            </a:pPr>
            <a:r>
              <a:rPr lang="en-GB" dirty="0">
                <a:latin typeface="Roboto" pitchFamily="2" charset="0"/>
                <a:ea typeface="Roboto" pitchFamily="2" charset="0"/>
              </a:rPr>
              <a:t>Partners not participating in coordination meetings</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892552"/>
          </a:xfrm>
          <a:prstGeom prst="rect">
            <a:avLst/>
          </a:prstGeom>
          <a:noFill/>
        </p:spPr>
        <p:txBody>
          <a:bodyPr wrap="square" rtlCol="0">
            <a:spAutoFit/>
          </a:bodyPr>
          <a:lstStyle/>
          <a:p>
            <a:pPr rtl="0"/>
            <a:r>
              <a:rPr lang="en-US" dirty="0">
                <a:latin typeface="Roboto" pitchFamily="2" charset="0"/>
                <a:ea typeface="Roboto" pitchFamily="2" charset="0"/>
              </a:rPr>
              <a:t>Coordination at local level ineffective </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6" name="TextBox 13">
            <a:extLst>
              <a:ext uri="{FF2B5EF4-FFF2-40B4-BE49-F238E27FC236}">
                <a16:creationId xmlns:a16="http://schemas.microsoft.com/office/drawing/2014/main" id="{E8658376-8AF0-4D8B-A5E9-F89BDBAAEFCC}"/>
              </a:ext>
            </a:extLst>
          </p:cNvPr>
          <p:cNvSpPr txBox="1"/>
          <p:nvPr/>
        </p:nvSpPr>
        <p:spPr>
          <a:xfrm>
            <a:off x="801919" y="2870061"/>
            <a:ext cx="2521233" cy="892552"/>
          </a:xfrm>
          <a:prstGeom prst="rect">
            <a:avLst/>
          </a:prstGeom>
          <a:noFill/>
        </p:spPr>
        <p:txBody>
          <a:bodyPr wrap="square" rtlCol="0">
            <a:spAutoFit/>
          </a:bodyPr>
          <a:lstStyle/>
          <a:p>
            <a:pPr rtl="0"/>
            <a:r>
              <a:rPr lang="en-US" dirty="0">
                <a:latin typeface="Roboto" pitchFamily="2" charset="0"/>
                <a:ea typeface="Roboto" pitchFamily="2" charset="0"/>
              </a:rPr>
              <a:t>Regular cross-border coordination meetings</a:t>
            </a:r>
          </a:p>
          <a:p>
            <a:pPr rtl="0"/>
            <a:endParaRPr lang="en-GB" sz="1600" dirty="0">
              <a:latin typeface="Roboto" pitchFamily="2" charset="0"/>
              <a:ea typeface="Roboto" pitchFamily="2" charset="0"/>
            </a:endParaRPr>
          </a:p>
        </p:txBody>
      </p:sp>
      <p:grpSp>
        <p:nvGrpSpPr>
          <p:cNvPr id="18" name="Group 10">
            <a:extLst>
              <a:ext uri="{FF2B5EF4-FFF2-40B4-BE49-F238E27FC236}">
                <a16:creationId xmlns:a16="http://schemas.microsoft.com/office/drawing/2014/main" id="{E35C09BC-B052-4F2B-AE91-D5AA0EFDE470}"/>
              </a:ext>
            </a:extLst>
          </p:cNvPr>
          <p:cNvGrpSpPr/>
          <p:nvPr/>
        </p:nvGrpSpPr>
        <p:grpSpPr>
          <a:xfrm>
            <a:off x="48774" y="749745"/>
            <a:ext cx="1249581" cy="1250897"/>
            <a:chOff x="256131" y="4176675"/>
            <a:chExt cx="1488832" cy="1490400"/>
          </a:xfrm>
        </p:grpSpPr>
        <p:sp>
          <p:nvSpPr>
            <p:cNvPr id="19" name="Rectangle: Rounded Corners 11">
              <a:extLst>
                <a:ext uri="{FF2B5EF4-FFF2-40B4-BE49-F238E27FC236}">
                  <a16:creationId xmlns:a16="http://schemas.microsoft.com/office/drawing/2014/main" id="{A59ABF60-1748-465D-BE1E-3ED0B889DC2B}"/>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20" name="Rectangle: Rounded Corners 12">
              <a:extLst>
                <a:ext uri="{FF2B5EF4-FFF2-40B4-BE49-F238E27FC236}">
                  <a16:creationId xmlns:a16="http://schemas.microsoft.com/office/drawing/2014/main" id="{1E88F386-BF99-4183-8624-785385BCB47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21" name="Group 13">
              <a:extLst>
                <a:ext uri="{FF2B5EF4-FFF2-40B4-BE49-F238E27FC236}">
                  <a16:creationId xmlns:a16="http://schemas.microsoft.com/office/drawing/2014/main" id="{6E3F9A11-5D5F-4FFD-A097-7261B013BFD9}"/>
                </a:ext>
              </a:extLst>
            </p:cNvPr>
            <p:cNvGrpSpPr/>
            <p:nvPr/>
          </p:nvGrpSpPr>
          <p:grpSpPr>
            <a:xfrm>
              <a:off x="430988" y="4259045"/>
              <a:ext cx="1182803" cy="1035135"/>
              <a:chOff x="49330" y="-591802"/>
              <a:chExt cx="9051593" cy="7921544"/>
            </a:xfrm>
            <a:solidFill>
              <a:schemeClr val="accent2"/>
            </a:solidFill>
          </p:grpSpPr>
          <p:pic>
            <p:nvPicPr>
              <p:cNvPr id="22" name="Graphic 14" descr="Single gear">
                <a:extLst>
                  <a:ext uri="{FF2B5EF4-FFF2-40B4-BE49-F238E27FC236}">
                    <a16:creationId xmlns:a16="http://schemas.microsoft.com/office/drawing/2014/main" id="{86611FBC-BE9B-4996-A20C-F6B5F97A7A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23" name="Graphic 15" descr="Single gear">
                <a:extLst>
                  <a:ext uri="{FF2B5EF4-FFF2-40B4-BE49-F238E27FC236}">
                    <a16:creationId xmlns:a16="http://schemas.microsoft.com/office/drawing/2014/main" id="{526A9B97-EE85-41C8-AB60-280A45F25E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4" name="Minus Sign 16">
                <a:extLst>
                  <a:ext uri="{FF2B5EF4-FFF2-40B4-BE49-F238E27FC236}">
                    <a16:creationId xmlns:a16="http://schemas.microsoft.com/office/drawing/2014/main" id="{57037F3C-2CF1-4063-9974-941DD0EBE8C4}"/>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5" name="Graphic 17" descr="Single gear">
                <a:extLst>
                  <a:ext uri="{FF2B5EF4-FFF2-40B4-BE49-F238E27FC236}">
                    <a16:creationId xmlns:a16="http://schemas.microsoft.com/office/drawing/2014/main" id="{F9E0B861-4A96-4158-A196-987B33E86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6" name="Freeform: Shape 18">
                <a:extLst>
                  <a:ext uri="{FF2B5EF4-FFF2-40B4-BE49-F238E27FC236}">
                    <a16:creationId xmlns:a16="http://schemas.microsoft.com/office/drawing/2014/main" id="{FF7B0788-9E11-42AD-B0B7-78EA853D6FE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7" name="Plus Sign 19">
                <a:extLst>
                  <a:ext uri="{FF2B5EF4-FFF2-40B4-BE49-F238E27FC236}">
                    <a16:creationId xmlns:a16="http://schemas.microsoft.com/office/drawing/2014/main" id="{58229661-E996-4768-BA57-8ED4F6130B75}"/>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793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4401205"/>
          </a:xfrm>
          <a:prstGeom prst="rect">
            <a:avLst/>
          </a:prstGeom>
        </p:spPr>
        <p:txBody>
          <a:bodyPr wrap="square">
            <a:spAutoFit/>
          </a:bodyPr>
          <a:lstStyle/>
          <a:p>
            <a:r>
              <a:rPr lang="en-US" sz="2800" dirty="0"/>
              <a:t>Important definitions</a:t>
            </a:r>
            <a:br>
              <a:rPr lang="en-US" sz="2800" dirty="0"/>
            </a:br>
            <a:endParaRPr lang="en-US" sz="2800" dirty="0"/>
          </a:p>
          <a:p>
            <a:r>
              <a:rPr lang="en-US" sz="2800" b="1" dirty="0"/>
              <a:t>Best practice: </a:t>
            </a:r>
            <a:endParaRPr lang="en-US" sz="2800" dirty="0"/>
          </a:p>
          <a:p>
            <a:r>
              <a:rPr lang="en-US" sz="2800" dirty="0"/>
              <a:t>Something that was done during the COVID-19 response that improved performance or had a positive impact</a:t>
            </a:r>
            <a:br>
              <a:rPr lang="en-US" sz="2800" dirty="0"/>
            </a:br>
            <a:endParaRPr lang="en-US" sz="2800" dirty="0"/>
          </a:p>
          <a:p>
            <a:r>
              <a:rPr lang="en-US" sz="2800" b="1" dirty="0"/>
              <a:t>Examples:</a:t>
            </a:r>
          </a:p>
          <a:p>
            <a:pPr marL="342900" indent="-342900">
              <a:buFont typeface="Arial"/>
              <a:buChar char="•"/>
            </a:pPr>
            <a:r>
              <a:rPr lang="en-US" sz="2800" dirty="0"/>
              <a:t>Development of new SOPs for COVID-19 diagnosis</a:t>
            </a:r>
          </a:p>
          <a:p>
            <a:pPr marL="342900" indent="-342900">
              <a:buFont typeface="Arial"/>
              <a:buChar char="•"/>
            </a:pPr>
            <a:r>
              <a:rPr lang="en-US" sz="2800" dirty="0"/>
              <a:t>Organization of cross-border meetings during the COVID-19 response to facilitate better coordination</a:t>
            </a:r>
            <a:endParaRPr lang="en-US" sz="2800" dirty="0">
              <a:solidFill>
                <a:srgbClr val="FF0000"/>
              </a:solidFill>
            </a:endParaRPr>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062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5262979"/>
          </a:xfrm>
          <a:prstGeom prst="rect">
            <a:avLst/>
          </a:prstGeom>
        </p:spPr>
        <p:txBody>
          <a:bodyPr wrap="square">
            <a:spAutoFit/>
          </a:bodyPr>
          <a:lstStyle/>
          <a:p>
            <a:r>
              <a:rPr lang="en-US" sz="2800" dirty="0"/>
              <a:t>Important definitions</a:t>
            </a:r>
            <a:br>
              <a:rPr lang="en-US" sz="2800" dirty="0"/>
            </a:br>
            <a:endParaRPr lang="en-US" sz="2800" dirty="0"/>
          </a:p>
          <a:p>
            <a:r>
              <a:rPr lang="en-US" sz="2800" b="1" dirty="0"/>
              <a:t>Challenge: </a:t>
            </a:r>
            <a:endParaRPr lang="en-US" sz="2800" dirty="0"/>
          </a:p>
          <a:p>
            <a:r>
              <a:rPr lang="en-US" sz="2800" dirty="0"/>
              <a:t>Job, duty or situation that is difficult during the COVID-19 response because you must use a lot of effort, determination, and skill in order to be successful.</a:t>
            </a:r>
            <a:br>
              <a:rPr lang="en-US" sz="2800" dirty="0"/>
            </a:br>
            <a:endParaRPr lang="en-US" sz="2800" dirty="0"/>
          </a:p>
          <a:p>
            <a:r>
              <a:rPr lang="en-US" sz="2800" b="1" dirty="0"/>
              <a:t>Examples:</a:t>
            </a:r>
            <a:endParaRPr lang="en-US" sz="2800" b="1" dirty="0">
              <a:solidFill>
                <a:prstClr val="black"/>
              </a:solidFill>
            </a:endParaRPr>
          </a:p>
          <a:p>
            <a:pPr marL="342900" lvl="0" indent="-342900">
              <a:buFont typeface="Arial"/>
              <a:buChar char="•"/>
            </a:pPr>
            <a:r>
              <a:rPr lang="en-US" sz="2800" dirty="0">
                <a:solidFill>
                  <a:prstClr val="black"/>
                </a:solidFill>
              </a:rPr>
              <a:t>Lack of coordinated communication between MoH and partners</a:t>
            </a:r>
            <a:r>
              <a:rPr lang="en-US" sz="2800" dirty="0">
                <a:solidFill>
                  <a:srgbClr val="FF0000"/>
                </a:solidFill>
              </a:rPr>
              <a:t>.</a:t>
            </a:r>
          </a:p>
          <a:p>
            <a:pPr marL="342900" lvl="0" indent="-342900">
              <a:buFont typeface="Arial"/>
              <a:buChar char="•"/>
            </a:pPr>
            <a:r>
              <a:rPr lang="en-US" sz="2800" dirty="0">
                <a:solidFill>
                  <a:prstClr val="black"/>
                </a:solidFill>
              </a:rPr>
              <a:t>Limited capacity for COVID-19 testing at subnational level.</a:t>
            </a:r>
            <a:endParaRPr lang="en-US" sz="2800" dirty="0">
              <a:solidFill>
                <a:srgbClr val="FF0000"/>
              </a:solidFill>
            </a:endParaRPr>
          </a:p>
          <a:p>
            <a:endParaRPr lang="en-US" sz="2800" b="1" dirty="0"/>
          </a:p>
          <a:p>
            <a:endParaRPr lang="en-US" sz="2800" b="1" dirty="0"/>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1028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 name="Rectangle 2">
            <a:extLst>
              <a:ext uri="{FF2B5EF4-FFF2-40B4-BE49-F238E27FC236}">
                <a16:creationId xmlns:a16="http://schemas.microsoft.com/office/drawing/2014/main" id="{8A695808-6642-425D-AFAF-59E12A880AF3}"/>
              </a:ext>
            </a:extLst>
          </p:cNvPr>
          <p:cNvSpPr/>
          <p:nvPr/>
        </p:nvSpPr>
        <p:spPr>
          <a:xfrm>
            <a:off x="5428233" y="2076017"/>
            <a:ext cx="5428953" cy="4585871"/>
          </a:xfrm>
          <a:prstGeom prst="rect">
            <a:avLst/>
          </a:prstGeom>
        </p:spPr>
        <p:txBody>
          <a:bodyPr wrap="square">
            <a:spAutoFit/>
          </a:bodyPr>
          <a:lstStyle/>
          <a:p>
            <a:r>
              <a:rPr lang="en-GB" sz="2400" dirty="0">
                <a:latin typeface="Roboto"/>
              </a:rPr>
              <a:t>Remember the objective is:</a:t>
            </a:r>
          </a:p>
          <a:p>
            <a:endParaRPr lang="en-GB" sz="2400" dirty="0">
              <a:latin typeface="Roboto"/>
            </a:endParaRPr>
          </a:p>
          <a:p>
            <a:pPr algn="ctr"/>
            <a:r>
              <a:rPr lang="en-GB" sz="2400" dirty="0">
                <a:latin typeface="Roboto"/>
              </a:rPr>
              <a:t>To identify the best practices and the key challenges</a:t>
            </a:r>
          </a:p>
          <a:p>
            <a:pPr marL="285750" indent="-285750" algn="ctr">
              <a:buFontTx/>
              <a:buChar char="-"/>
            </a:pPr>
            <a:endParaRPr lang="en-GB" sz="1600" dirty="0">
              <a:latin typeface="Roboto"/>
            </a:endParaRPr>
          </a:p>
          <a:p>
            <a:pPr algn="ctr"/>
            <a:r>
              <a:rPr lang="en-GB" sz="2400" dirty="0">
                <a:latin typeface="Roboto"/>
              </a:rPr>
              <a:t> but also</a:t>
            </a:r>
          </a:p>
          <a:p>
            <a:pPr algn="ctr"/>
            <a:endParaRPr lang="en-GB" sz="1600" dirty="0">
              <a:latin typeface="Roboto"/>
            </a:endParaRPr>
          </a:p>
          <a:p>
            <a:pPr algn="ctr"/>
            <a:r>
              <a:rPr lang="en-GB" sz="2400" dirty="0">
                <a:latin typeface="Roboto"/>
              </a:rPr>
              <a:t>To identify and institutionalize</a:t>
            </a:r>
          </a:p>
          <a:p>
            <a:pPr algn="ctr"/>
            <a:r>
              <a:rPr lang="en-GB" sz="2800" b="1" dirty="0">
                <a:latin typeface="Roboto"/>
              </a:rPr>
              <a:t>new capacities</a:t>
            </a:r>
          </a:p>
          <a:p>
            <a:pPr algn="ctr"/>
            <a:r>
              <a:rPr lang="en-GB" sz="2400" dirty="0">
                <a:latin typeface="Roboto"/>
              </a:rPr>
              <a:t>Developed so far during the response</a:t>
            </a:r>
          </a:p>
          <a:p>
            <a:pPr algn="ctr"/>
            <a:endParaRPr lang="en-GB" sz="2400" dirty="0">
              <a:latin typeface="Roboto"/>
            </a:endParaRPr>
          </a:p>
          <a:p>
            <a:pPr algn="ctr"/>
            <a:r>
              <a:rPr lang="en-GB" sz="2000" i="1" dirty="0">
                <a:latin typeface="Roboto"/>
              </a:rPr>
              <a:t>e.g. new SOP, new equipment purchased, new skills learned…etc.</a:t>
            </a:r>
            <a:endParaRPr lang="en-US" sz="2000" i="1" dirty="0">
              <a:latin typeface="Roboto"/>
            </a:endParaRPr>
          </a:p>
        </p:txBody>
      </p:sp>
      <p:grpSp>
        <p:nvGrpSpPr>
          <p:cNvPr id="11" name="Group 10">
            <a:extLst>
              <a:ext uri="{FF2B5EF4-FFF2-40B4-BE49-F238E27FC236}">
                <a16:creationId xmlns:a16="http://schemas.microsoft.com/office/drawing/2014/main" id="{EE39CCA1-BD80-4A13-8BE2-00FEEFF5F284}"/>
              </a:ext>
            </a:extLst>
          </p:cNvPr>
          <p:cNvGrpSpPr/>
          <p:nvPr/>
        </p:nvGrpSpPr>
        <p:grpSpPr>
          <a:xfrm>
            <a:off x="1437911" y="2064091"/>
            <a:ext cx="3839084" cy="4335994"/>
            <a:chOff x="1437911" y="2064091"/>
            <a:chExt cx="3839084" cy="4335994"/>
          </a:xfrm>
        </p:grpSpPr>
        <p:pic>
          <p:nvPicPr>
            <p:cNvPr id="4" name="Picture 3">
              <a:extLst>
                <a:ext uri="{FF2B5EF4-FFF2-40B4-BE49-F238E27FC236}">
                  <a16:creationId xmlns:a16="http://schemas.microsoft.com/office/drawing/2014/main" id="{8D241E40-1600-4CE2-BB68-4E0BD3678ECD}"/>
                </a:ext>
              </a:extLst>
            </p:cNvPr>
            <p:cNvPicPr>
              <a:picLocks noChangeAspect="1"/>
            </p:cNvPicPr>
            <p:nvPr/>
          </p:nvPicPr>
          <p:blipFill rotWithShape="1">
            <a:blip r:embed="rId3"/>
            <a:srcRect l="16613" r="16983"/>
            <a:stretch/>
          </p:blipFill>
          <p:spPr>
            <a:xfrm>
              <a:off x="1437911" y="2064091"/>
              <a:ext cx="3839084" cy="4335994"/>
            </a:xfrm>
            <a:prstGeom prst="rect">
              <a:avLst/>
            </a:prstGeom>
          </p:spPr>
        </p:pic>
        <p:sp>
          <p:nvSpPr>
            <p:cNvPr id="5" name="TextBox 4">
              <a:extLst>
                <a:ext uri="{FF2B5EF4-FFF2-40B4-BE49-F238E27FC236}">
                  <a16:creationId xmlns:a16="http://schemas.microsoft.com/office/drawing/2014/main" id="{EE6B4897-47AE-4B71-88BA-164CB43C6A02}"/>
                </a:ext>
              </a:extLst>
            </p:cNvPr>
            <p:cNvSpPr txBox="1"/>
            <p:nvPr/>
          </p:nvSpPr>
          <p:spPr>
            <a:xfrm rot="20770255">
              <a:off x="3075429" y="2990091"/>
              <a:ext cx="1019103" cy="523220"/>
            </a:xfrm>
            <a:prstGeom prst="rect">
              <a:avLst/>
            </a:prstGeom>
            <a:noFill/>
          </p:spPr>
          <p:txBody>
            <a:bodyPr wrap="square" rtlCol="0">
              <a:spAutoFit/>
            </a:bodyPr>
            <a:lstStyle/>
            <a:p>
              <a:r>
                <a:rPr lang="en-US" sz="2800" b="1" dirty="0">
                  <a:solidFill>
                    <a:schemeClr val="bg1"/>
                  </a:solidFill>
                  <a:latin typeface="Arial Narrow" panose="020B0606020202030204" pitchFamily="34" charset="0"/>
                </a:rPr>
                <a:t>NEW</a:t>
              </a:r>
            </a:p>
          </p:txBody>
        </p:sp>
      </p:grpSp>
      <p:grpSp>
        <p:nvGrpSpPr>
          <p:cNvPr id="13" name="Group 10">
            <a:extLst>
              <a:ext uri="{FF2B5EF4-FFF2-40B4-BE49-F238E27FC236}">
                <a16:creationId xmlns:a16="http://schemas.microsoft.com/office/drawing/2014/main" id="{137595A1-7AF4-46E4-AA58-8B2B068C2CBC}"/>
              </a:ext>
            </a:extLst>
          </p:cNvPr>
          <p:cNvGrpSpPr/>
          <p:nvPr/>
        </p:nvGrpSpPr>
        <p:grpSpPr>
          <a:xfrm>
            <a:off x="48774" y="749745"/>
            <a:ext cx="1249581" cy="1250897"/>
            <a:chOff x="256131" y="4176675"/>
            <a:chExt cx="1488832" cy="1490400"/>
          </a:xfrm>
        </p:grpSpPr>
        <p:sp>
          <p:nvSpPr>
            <p:cNvPr id="14" name="Rectangle: Rounded Corners 11">
              <a:extLst>
                <a:ext uri="{FF2B5EF4-FFF2-40B4-BE49-F238E27FC236}">
                  <a16:creationId xmlns:a16="http://schemas.microsoft.com/office/drawing/2014/main" id="{6FD1D790-F0C4-438C-B776-13688853DD33}"/>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5" name="Rectangle: Rounded Corners 12">
              <a:extLst>
                <a:ext uri="{FF2B5EF4-FFF2-40B4-BE49-F238E27FC236}">
                  <a16:creationId xmlns:a16="http://schemas.microsoft.com/office/drawing/2014/main" id="{E3B48F9B-1733-4F89-A376-C2C4D88FA57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6" name="Group 13">
              <a:extLst>
                <a:ext uri="{FF2B5EF4-FFF2-40B4-BE49-F238E27FC236}">
                  <a16:creationId xmlns:a16="http://schemas.microsoft.com/office/drawing/2014/main" id="{C351B9D2-738E-47F7-BA2F-229AAB68523F}"/>
                </a:ext>
              </a:extLst>
            </p:cNvPr>
            <p:cNvGrpSpPr/>
            <p:nvPr/>
          </p:nvGrpSpPr>
          <p:grpSpPr>
            <a:xfrm>
              <a:off x="430988" y="4259045"/>
              <a:ext cx="1182803" cy="1035135"/>
              <a:chOff x="49330" y="-591802"/>
              <a:chExt cx="9051593" cy="7921544"/>
            </a:xfrm>
            <a:solidFill>
              <a:schemeClr val="accent2"/>
            </a:solidFill>
          </p:grpSpPr>
          <p:pic>
            <p:nvPicPr>
              <p:cNvPr id="17" name="Graphic 14" descr="Single gear">
                <a:extLst>
                  <a:ext uri="{FF2B5EF4-FFF2-40B4-BE49-F238E27FC236}">
                    <a16:creationId xmlns:a16="http://schemas.microsoft.com/office/drawing/2014/main" id="{D56AD1C8-9217-44C3-9C49-0C12168182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8" name="Graphic 15" descr="Single gear">
                <a:extLst>
                  <a:ext uri="{FF2B5EF4-FFF2-40B4-BE49-F238E27FC236}">
                    <a16:creationId xmlns:a16="http://schemas.microsoft.com/office/drawing/2014/main" id="{EE6205B5-6EFA-4CCD-9579-A758D68356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9" name="Minus Sign 16">
                <a:extLst>
                  <a:ext uri="{FF2B5EF4-FFF2-40B4-BE49-F238E27FC236}">
                    <a16:creationId xmlns:a16="http://schemas.microsoft.com/office/drawing/2014/main" id="{54FAF43E-7E72-402A-B85A-1D2E8B4CD6CF}"/>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0" name="Graphic 17" descr="Single gear">
                <a:extLst>
                  <a:ext uri="{FF2B5EF4-FFF2-40B4-BE49-F238E27FC236}">
                    <a16:creationId xmlns:a16="http://schemas.microsoft.com/office/drawing/2014/main" id="{E16C8E63-50C4-4F9C-AD18-B1D902F028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1" name="Freeform: Shape 18">
                <a:extLst>
                  <a:ext uri="{FF2B5EF4-FFF2-40B4-BE49-F238E27FC236}">
                    <a16:creationId xmlns:a16="http://schemas.microsoft.com/office/drawing/2014/main" id="{CB0EAD44-0A58-43A6-BD16-C10377881BB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2" name="Plus Sign 19">
                <a:extLst>
                  <a:ext uri="{FF2B5EF4-FFF2-40B4-BE49-F238E27FC236}">
                    <a16:creationId xmlns:a16="http://schemas.microsoft.com/office/drawing/2014/main" id="{F0B5B80A-D640-44DC-948A-7E7BF3AEFE30}"/>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234463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976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nodeType="withEffect">
                                  <p:stCondLst>
                                    <p:cond delay="1000"/>
                                  </p:stCondLst>
                                  <p:childTnLst>
                                    <p:set>
                                      <p:cBhvr>
                                        <p:cTn id="24" dur="indefinite"/>
                                        <p:tgtEl>
                                          <p:spTgt spid="62"/>
                                        </p:tgtEl>
                                        <p:attrNameLst>
                                          <p:attrName>style.opacity</p:attrName>
                                        </p:attrNameLst>
                                      </p:cBhvr>
                                      <p:to>
                                        <p:strVal val="0.5"/>
                                      </p:to>
                                    </p:set>
                                    <p:animEffect filter="image" prLst="opacity: 0.5">
                                      <p:cBhvr rctx="IE">
                                        <p:cTn id="25" dur="indefinite"/>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can we do to improve the COVID-19 response? </a:t>
              </a:r>
            </a:p>
          </p:txBody>
        </p:sp>
      </p:grpSp>
      <p:pic>
        <p:nvPicPr>
          <p:cNvPr id="19" name="Picture 18">
            <a:extLst>
              <a:ext uri="{FF2B5EF4-FFF2-40B4-BE49-F238E27FC236}">
                <a16:creationId xmlns:a16="http://schemas.microsoft.com/office/drawing/2014/main" id="{FCAEB040-C337-4F63-853F-F1537EF38D75}"/>
              </a:ext>
            </a:extLst>
          </p:cNvPr>
          <p:cNvPicPr>
            <a:picLocks noChangeAspect="1"/>
          </p:cNvPicPr>
          <p:nvPr/>
        </p:nvPicPr>
        <p:blipFill>
          <a:blip r:embed="rId3"/>
          <a:stretch>
            <a:fillRect/>
          </a:stretch>
        </p:blipFill>
        <p:spPr>
          <a:xfrm>
            <a:off x="814869" y="2625315"/>
            <a:ext cx="2789612" cy="2457602"/>
          </a:xfrm>
          <a:prstGeom prst="rect">
            <a:avLst/>
          </a:prstGeom>
        </p:spPr>
      </p:pic>
      <p:pic>
        <p:nvPicPr>
          <p:cNvPr id="1026" name="Picture 2">
            <a:extLst>
              <a:ext uri="{FF2B5EF4-FFF2-40B4-BE49-F238E27FC236}">
                <a16:creationId xmlns:a16="http://schemas.microsoft.com/office/drawing/2014/main" id="{37BCD496-4556-4C06-9B03-6D818C09F8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44660" y="3003713"/>
            <a:ext cx="2143125" cy="139541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972926-2676-4BE7-8B78-B891EA77E80A}"/>
              </a:ext>
            </a:extLst>
          </p:cNvPr>
          <p:cNvSpPr txBox="1"/>
          <p:nvPr/>
        </p:nvSpPr>
        <p:spPr>
          <a:xfrm>
            <a:off x="5528316" y="2625315"/>
            <a:ext cx="501638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Roboto Cn"/>
                <a:ea typeface="Roboto" pitchFamily="2" charset="0"/>
              </a:rPr>
              <a:t>Institutionalize best practices</a:t>
            </a:r>
          </a:p>
          <a:p>
            <a:pPr marL="342900" indent="-342900">
              <a:buFont typeface="Arial" panose="020B0604020202020204" pitchFamily="34" charset="0"/>
              <a:buChar char="•"/>
            </a:pPr>
            <a:r>
              <a:rPr lang="en-US" sz="2400" dirty="0">
                <a:latin typeface="Roboto Cn"/>
                <a:ea typeface="Roboto" pitchFamily="2" charset="0"/>
              </a:rPr>
              <a:t>Address challenges</a:t>
            </a:r>
          </a:p>
        </p:txBody>
      </p:sp>
      <p:sp>
        <p:nvSpPr>
          <p:cNvPr id="5" name="Left Brace 4">
            <a:extLst>
              <a:ext uri="{FF2B5EF4-FFF2-40B4-BE49-F238E27FC236}">
                <a16:creationId xmlns:a16="http://schemas.microsoft.com/office/drawing/2014/main" id="{90E52501-2A1F-477F-B0DD-26C3484E1ADF}"/>
              </a:ext>
            </a:extLst>
          </p:cNvPr>
          <p:cNvSpPr/>
          <p:nvPr/>
        </p:nvSpPr>
        <p:spPr>
          <a:xfrm rot="16200000">
            <a:off x="7842475" y="1283967"/>
            <a:ext cx="388063" cy="5042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4A1C9A6-28B2-4181-AFED-BABF3A6B9791}"/>
              </a:ext>
            </a:extLst>
          </p:cNvPr>
          <p:cNvSpPr txBox="1"/>
          <p:nvPr/>
        </p:nvSpPr>
        <p:spPr>
          <a:xfrm>
            <a:off x="5515076" y="4482752"/>
            <a:ext cx="5042861" cy="1200329"/>
          </a:xfrm>
          <a:prstGeom prst="rect">
            <a:avLst/>
          </a:prstGeom>
          <a:noFill/>
        </p:spPr>
        <p:txBody>
          <a:bodyPr wrap="square" rtlCol="0">
            <a:spAutoFit/>
          </a:bodyPr>
          <a:lstStyle/>
          <a:p>
            <a:r>
              <a:rPr lang="en-US" sz="2400" dirty="0">
                <a:latin typeface="Roboto Cn"/>
              </a:rPr>
              <a:t>Development of specific activities:</a:t>
            </a:r>
          </a:p>
          <a:p>
            <a:pPr marL="342900" indent="-342900">
              <a:buFontTx/>
              <a:buChar char="-"/>
            </a:pPr>
            <a:r>
              <a:rPr lang="en-US" sz="2400" dirty="0">
                <a:latin typeface="Roboto Cn"/>
              </a:rPr>
              <a:t>to build on enabling factors</a:t>
            </a:r>
          </a:p>
          <a:p>
            <a:pPr marL="342900" indent="-342900">
              <a:buFontTx/>
              <a:buChar char="-"/>
            </a:pPr>
            <a:r>
              <a:rPr lang="en-US" sz="2400" dirty="0">
                <a:latin typeface="Roboto Cn"/>
              </a:rPr>
              <a:t>to address the limiting factors</a:t>
            </a:r>
          </a:p>
        </p:txBody>
      </p:sp>
      <p:pic>
        <p:nvPicPr>
          <p:cNvPr id="24" name="Picture 3">
            <a:extLst>
              <a:ext uri="{FF2B5EF4-FFF2-40B4-BE49-F238E27FC236}">
                <a16:creationId xmlns:a16="http://schemas.microsoft.com/office/drawing/2014/main" id="{75EC994C-F9C8-4FE6-865F-D78E318DE88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049503" y="5007216"/>
            <a:ext cx="2043056" cy="1442531"/>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1240B29-F687-4f45-9708-019B960494DF}">
              <a14:hiddenLine xmlns="" xmlns:a14="http://schemas.microsoft.com/office/drawing/2010/main" w="9525">
                <a:solidFill>
                  <a:schemeClr val="tx1"/>
                </a:solidFill>
                <a:miter lim="800000"/>
                <a:headEnd/>
                <a:tailEnd/>
              </a14:hiddenLine>
            </a:ext>
          </a:extLst>
        </p:spPr>
      </p:pic>
      <p:grpSp>
        <p:nvGrpSpPr>
          <p:cNvPr id="13" name="Group 20">
            <a:extLst>
              <a:ext uri="{FF2B5EF4-FFF2-40B4-BE49-F238E27FC236}">
                <a16:creationId xmlns:a16="http://schemas.microsoft.com/office/drawing/2014/main" id="{EC17EA92-6A56-415E-B8A7-FF0C23264C69}"/>
              </a:ext>
            </a:extLst>
          </p:cNvPr>
          <p:cNvGrpSpPr/>
          <p:nvPr/>
        </p:nvGrpSpPr>
        <p:grpSpPr>
          <a:xfrm>
            <a:off x="32163" y="822749"/>
            <a:ext cx="1249581" cy="1250897"/>
            <a:chOff x="3200499" y="2045295"/>
            <a:chExt cx="1488832" cy="1490400"/>
          </a:xfrm>
        </p:grpSpPr>
        <p:grpSp>
          <p:nvGrpSpPr>
            <p:cNvPr id="14" name="Group 21">
              <a:extLst>
                <a:ext uri="{FF2B5EF4-FFF2-40B4-BE49-F238E27FC236}">
                  <a16:creationId xmlns:a16="http://schemas.microsoft.com/office/drawing/2014/main" id="{5A2C7E11-0A05-4BC1-902A-3304272F254D}"/>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6465BD-A50D-4D89-957F-0062064FBD59}"/>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20" name="Rectangle: Rounded Corners 41">
                <a:extLst>
                  <a:ext uri="{FF2B5EF4-FFF2-40B4-BE49-F238E27FC236}">
                    <a16:creationId xmlns:a16="http://schemas.microsoft.com/office/drawing/2014/main" id="{4ED264D2-85BE-4C43-BC88-F6495C4DBD1F}"/>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5" name="Graphic 22" descr="Upward trend">
              <a:extLst>
                <a:ext uri="{FF2B5EF4-FFF2-40B4-BE49-F238E27FC236}">
                  <a16:creationId xmlns:a16="http://schemas.microsoft.com/office/drawing/2014/main" id="{3B08DE8E-AFF3-479E-BA62-4BFF559124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5599" y="2176787"/>
              <a:ext cx="1210941" cy="989811"/>
            </a:xfrm>
            <a:prstGeom prst="rect">
              <a:avLst/>
            </a:prstGeom>
          </p:spPr>
        </p:pic>
      </p:grpSp>
    </p:spTree>
    <p:extLst>
      <p:ext uri="{BB962C8B-B14F-4D97-AF65-F5344CB8AC3E}">
        <p14:creationId xmlns:p14="http://schemas.microsoft.com/office/powerpoint/2010/main" val="1048359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dirty="0">
                  <a:latin typeface="Roboto Cn"/>
                </a:rPr>
                <a:t>Step 2 : 	</a:t>
              </a:r>
              <a:r>
                <a:rPr lang="en-US" sz="2800" b="1" dirty="0">
                  <a:latin typeface="Roboto Cn"/>
                </a:rPr>
                <a:t>What can we do to improve the COVID-19 response?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6964822" y="2973936"/>
            <a:ext cx="499123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Roboto Cn"/>
              </a:rPr>
              <a:t>All activities need to be practical and realistic</a:t>
            </a:r>
          </a:p>
          <a:p>
            <a:endParaRPr lang="en-US" sz="2400" dirty="0">
              <a:latin typeface="Roboto Cn"/>
            </a:endParaRPr>
          </a:p>
          <a:p>
            <a:pPr marL="285750" indent="-285750">
              <a:buFont typeface="Arial" panose="020B0604020202020204" pitchFamily="34" charset="0"/>
              <a:buChar char="•"/>
            </a:pPr>
            <a:r>
              <a:rPr lang="en-US" sz="2400" dirty="0">
                <a:latin typeface="Roboto Cn"/>
              </a:rPr>
              <a:t>Several activities might be necessary to address a single challenge or a best practice</a:t>
            </a:r>
          </a:p>
          <a:p>
            <a:endParaRPr lang="en-US" sz="2400" dirty="0">
              <a:latin typeface="Roboto Cn"/>
            </a:endParaRPr>
          </a:p>
          <a:p>
            <a:pPr marL="285750" indent="-285750">
              <a:buFont typeface="Arial" panose="020B0604020202020204" pitchFamily="34" charset="0"/>
              <a:buChar char="•"/>
            </a:pPr>
            <a:r>
              <a:rPr lang="en-US" sz="2400" dirty="0">
                <a:latin typeface="Roboto Cn"/>
              </a:rPr>
              <a:t>Not all best practices or challenges need an activity</a:t>
            </a:r>
          </a:p>
        </p:txBody>
      </p:sp>
      <p:pic>
        <p:nvPicPr>
          <p:cNvPr id="5" name="Image 4">
            <a:extLst>
              <a:ext uri="{FF2B5EF4-FFF2-40B4-BE49-F238E27FC236}">
                <a16:creationId xmlns:a16="http://schemas.microsoft.com/office/drawing/2014/main" id="{D5252C7B-498B-4D6F-BBC1-46B32C339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15" y="2353507"/>
            <a:ext cx="5166360" cy="3764280"/>
          </a:xfrm>
          <a:prstGeom prst="rect">
            <a:avLst/>
          </a:prstGeom>
        </p:spPr>
      </p:pic>
      <p:pic>
        <p:nvPicPr>
          <p:cNvPr id="15" name="Picture 14" descr="A close up of a sign&#10;&#10;Description automatically generated">
            <a:extLst>
              <a:ext uri="{FF2B5EF4-FFF2-40B4-BE49-F238E27FC236}">
                <a16:creationId xmlns:a16="http://schemas.microsoft.com/office/drawing/2014/main" id="{B2256BB4-96E7-4D60-A3CC-91623DDB3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47" y="1910774"/>
            <a:ext cx="1929622" cy="943585"/>
          </a:xfrm>
          <a:prstGeom prst="rect">
            <a:avLst/>
          </a:prstGeom>
        </p:spPr>
      </p:pic>
      <p:grpSp>
        <p:nvGrpSpPr>
          <p:cNvPr id="12" name="Group 20">
            <a:extLst>
              <a:ext uri="{FF2B5EF4-FFF2-40B4-BE49-F238E27FC236}">
                <a16:creationId xmlns:a16="http://schemas.microsoft.com/office/drawing/2014/main" id="{F993069E-FA1C-4AC3-9947-EC140CB3B233}"/>
              </a:ext>
            </a:extLst>
          </p:cNvPr>
          <p:cNvGrpSpPr/>
          <p:nvPr/>
        </p:nvGrpSpPr>
        <p:grpSpPr>
          <a:xfrm>
            <a:off x="32163" y="822749"/>
            <a:ext cx="1249581" cy="1250897"/>
            <a:chOff x="3200499" y="2045295"/>
            <a:chExt cx="1488832" cy="1490400"/>
          </a:xfrm>
        </p:grpSpPr>
        <p:grpSp>
          <p:nvGrpSpPr>
            <p:cNvPr id="13" name="Group 21">
              <a:extLst>
                <a:ext uri="{FF2B5EF4-FFF2-40B4-BE49-F238E27FC236}">
                  <a16:creationId xmlns:a16="http://schemas.microsoft.com/office/drawing/2014/main" id="{4F0BAADF-EE67-4DCA-BD16-781DB4883E0A}"/>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0E4C8E-EA19-4CD3-AFA6-E40A12A0C154}"/>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19" name="Rectangle: Rounded Corners 41">
                <a:extLst>
                  <a:ext uri="{FF2B5EF4-FFF2-40B4-BE49-F238E27FC236}">
                    <a16:creationId xmlns:a16="http://schemas.microsoft.com/office/drawing/2014/main" id="{3D7A610B-6B0F-484D-816C-F34B77739456}"/>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4" name="Graphic 22" descr="Upward trend">
              <a:extLst>
                <a:ext uri="{FF2B5EF4-FFF2-40B4-BE49-F238E27FC236}">
                  <a16:creationId xmlns:a16="http://schemas.microsoft.com/office/drawing/2014/main" id="{05CFF188-352A-44B1-86FB-743F39776B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5599" y="2176787"/>
              <a:ext cx="1210941" cy="989811"/>
            </a:xfrm>
            <a:prstGeom prst="rect">
              <a:avLst/>
            </a:prstGeom>
          </p:spPr>
        </p:pic>
      </p:grpSp>
    </p:spTree>
    <p:extLst>
      <p:ext uri="{BB962C8B-B14F-4D97-AF65-F5344CB8AC3E}">
        <p14:creationId xmlns:p14="http://schemas.microsoft.com/office/powerpoint/2010/main" val="2039826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dirty="0">
                  <a:latin typeface="Roboto Cn"/>
                </a:rPr>
                <a:t>Step 2 : 	</a:t>
              </a:r>
              <a:r>
                <a:rPr lang="en-US" sz="2800" b="1" dirty="0">
                  <a:latin typeface="Roboto Cn"/>
                </a:rPr>
                <a:t>What can we do to improve the COVID-19 response?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496074" y="2333767"/>
            <a:ext cx="7481548" cy="1938992"/>
          </a:xfrm>
          <a:prstGeom prst="rect">
            <a:avLst/>
          </a:prstGeom>
          <a:noFill/>
        </p:spPr>
        <p:txBody>
          <a:bodyPr wrap="square" rtlCol="0">
            <a:spAutoFit/>
          </a:bodyPr>
          <a:lstStyle/>
          <a:p>
            <a:endParaRPr lang="en-US" sz="2400" b="1" dirty="0">
              <a:solidFill>
                <a:srgbClr val="000000"/>
              </a:solidFill>
            </a:endParaRPr>
          </a:p>
          <a:p>
            <a:r>
              <a:rPr lang="en-US" sz="2400" dirty="0">
                <a:solidFill>
                  <a:srgbClr val="000000"/>
                </a:solidFill>
              </a:rPr>
              <a:t>Refer to the challenges, best practice, impact and factors to help identify key activities to </a:t>
            </a:r>
            <a:r>
              <a:rPr lang="en-US" sz="2400" u="sng" dirty="0">
                <a:solidFill>
                  <a:srgbClr val="000000"/>
                </a:solidFill>
              </a:rPr>
              <a:t>overcome challenges </a:t>
            </a:r>
            <a:r>
              <a:rPr lang="en-US" sz="2400" dirty="0">
                <a:solidFill>
                  <a:srgbClr val="000000"/>
                </a:solidFill>
              </a:rPr>
              <a:t>and </a:t>
            </a:r>
            <a:r>
              <a:rPr lang="en-US" sz="2400" u="sng" dirty="0">
                <a:solidFill>
                  <a:srgbClr val="000000"/>
                </a:solidFill>
              </a:rPr>
              <a:t>institutionalize best practices.</a:t>
            </a:r>
          </a:p>
          <a:p>
            <a:pPr marL="514350" indent="-514350">
              <a:buAutoNum type="arabicPeriod"/>
            </a:pPr>
            <a:endParaRPr lang="en-US" sz="2400" dirty="0">
              <a:solidFill>
                <a:srgbClr val="000000"/>
              </a:solidFill>
            </a:endParaRPr>
          </a:p>
        </p:txBody>
      </p:sp>
      <p:pic>
        <p:nvPicPr>
          <p:cNvPr id="10" name="Picture 9"/>
          <p:cNvPicPr/>
          <p:nvPr/>
        </p:nvPicPr>
        <p:blipFill>
          <a:blip r:embed="rId3" cstate="email">
            <a:extLst>
              <a:ext uri="{28A0092B-C50C-407E-A947-70E740481C1C}">
                <a14:useLocalDpi xmlns:a14="http://schemas.microsoft.com/office/drawing/2010/main"/>
              </a:ext>
            </a:extLst>
          </a:blip>
          <a:stretch>
            <a:fillRect/>
          </a:stretch>
        </p:blipFill>
        <p:spPr>
          <a:xfrm>
            <a:off x="8151606" y="2683966"/>
            <a:ext cx="3109678" cy="2908028"/>
          </a:xfrm>
          <a:prstGeom prst="rect">
            <a:avLst/>
          </a:prstGeom>
        </p:spPr>
      </p:pic>
      <p:grpSp>
        <p:nvGrpSpPr>
          <p:cNvPr id="11" name="Group 20">
            <a:extLst>
              <a:ext uri="{FF2B5EF4-FFF2-40B4-BE49-F238E27FC236}">
                <a16:creationId xmlns:a16="http://schemas.microsoft.com/office/drawing/2014/main" id="{66973144-E66E-43EC-A22B-D61C1EDFFE4B}"/>
              </a:ext>
            </a:extLst>
          </p:cNvPr>
          <p:cNvGrpSpPr/>
          <p:nvPr/>
        </p:nvGrpSpPr>
        <p:grpSpPr>
          <a:xfrm>
            <a:off x="32163" y="822749"/>
            <a:ext cx="1249581" cy="1250897"/>
            <a:chOff x="3200499" y="2045295"/>
            <a:chExt cx="1488832" cy="1490400"/>
          </a:xfrm>
        </p:grpSpPr>
        <p:grpSp>
          <p:nvGrpSpPr>
            <p:cNvPr id="12" name="Group 21">
              <a:extLst>
                <a:ext uri="{FF2B5EF4-FFF2-40B4-BE49-F238E27FC236}">
                  <a16:creationId xmlns:a16="http://schemas.microsoft.com/office/drawing/2014/main" id="{939F7D70-98CC-4727-8F17-19BC4C5F5196}"/>
                </a:ext>
              </a:extLst>
            </p:cNvPr>
            <p:cNvGrpSpPr/>
            <p:nvPr/>
          </p:nvGrpSpPr>
          <p:grpSpPr>
            <a:xfrm>
              <a:off x="3200499" y="2045295"/>
              <a:ext cx="1488832" cy="1490400"/>
              <a:chOff x="256131" y="2486250"/>
              <a:chExt cx="1488832" cy="1490400"/>
            </a:xfrm>
            <a:solidFill>
              <a:schemeClr val="accent1"/>
            </a:solidFill>
          </p:grpSpPr>
          <p:sp>
            <p:nvSpPr>
              <p:cNvPr id="14" name="Rectangle 40">
                <a:extLst>
                  <a:ext uri="{FF2B5EF4-FFF2-40B4-BE49-F238E27FC236}">
                    <a16:creationId xmlns:a16="http://schemas.microsoft.com/office/drawing/2014/main" id="{2AE404F3-CE13-4468-901D-E17B9CCAEA77}"/>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15" name="Rectangle: Rounded Corners 41">
                <a:extLst>
                  <a:ext uri="{FF2B5EF4-FFF2-40B4-BE49-F238E27FC236}">
                    <a16:creationId xmlns:a16="http://schemas.microsoft.com/office/drawing/2014/main" id="{3464E9F3-5E40-462B-998F-82AA1E50C025}"/>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3" name="Graphic 22" descr="Upward trend">
              <a:extLst>
                <a:ext uri="{FF2B5EF4-FFF2-40B4-BE49-F238E27FC236}">
                  <a16:creationId xmlns:a16="http://schemas.microsoft.com/office/drawing/2014/main" id="{C43DDAAE-A1E8-4F20-9AFA-852D1515BF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5599" y="2176787"/>
              <a:ext cx="1210941" cy="989811"/>
            </a:xfrm>
            <a:prstGeom prst="rect">
              <a:avLst/>
            </a:prstGeom>
          </p:spPr>
        </p:pic>
      </p:grpSp>
    </p:spTree>
    <p:extLst>
      <p:ext uri="{BB962C8B-B14F-4D97-AF65-F5344CB8AC3E}">
        <p14:creationId xmlns:p14="http://schemas.microsoft.com/office/powerpoint/2010/main" val="59502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775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1000"/>
                                  </p:stCondLst>
                                  <p:childTnLst>
                                    <p:set>
                                      <p:cBhvr>
                                        <p:cTn id="9" dur="indefinite"/>
                                        <p:tgtEl>
                                          <p:spTgt spid="34"/>
                                        </p:tgtEl>
                                        <p:attrNameLst>
                                          <p:attrName>style.opacity</p:attrName>
                                        </p:attrNameLst>
                                      </p:cBhvr>
                                      <p:to>
                                        <p:strVal val="0.5"/>
                                      </p:to>
                                    </p:set>
                                    <p:animEffect filter="image" prLst="opacity: 0.5">
                                      <p:cBhvr rctx="IE">
                                        <p:cTn id="10" dur="indefinite"/>
                                        <p:tgtEl>
                                          <p:spTgt spid="34"/>
                                        </p:tgtEl>
                                      </p:cBhvr>
                                    </p:animEffect>
                                  </p:childTnLst>
                                </p:cTn>
                              </p:par>
                              <p:par>
                                <p:cTn id="11" presetID="9" presetClass="emph" presetSubtype="0" nodeType="withEffect">
                                  <p:stCondLst>
                                    <p:cond delay="1000"/>
                                  </p:stCondLst>
                                  <p:childTnLst>
                                    <p:set>
                                      <p:cBhvr>
                                        <p:cTn id="12" dur="indefinite"/>
                                        <p:tgtEl>
                                          <p:spTgt spid="38"/>
                                        </p:tgtEl>
                                        <p:attrNameLst>
                                          <p:attrName>style.opacity</p:attrName>
                                        </p:attrNameLst>
                                      </p:cBhvr>
                                      <p:to>
                                        <p:strVal val="0.5"/>
                                      </p:to>
                                    </p:set>
                                    <p:animEffect filter="image" prLst="opacity: 0.5">
                                      <p:cBhvr rctx="IE">
                                        <p:cTn id="13" dur="indefinite"/>
                                        <p:tgtEl>
                                          <p:spTgt spid="38"/>
                                        </p:tgtEl>
                                      </p:cBhvr>
                                    </p:animEffect>
                                  </p:childTnLst>
                                </p:cTn>
                              </p:par>
                              <p:par>
                                <p:cTn id="14" presetID="9" presetClass="emph" presetSubtype="0" grpId="0" nodeType="withEffect">
                                  <p:stCondLst>
                                    <p:cond delay="1000"/>
                                  </p:stCondLst>
                                  <p:childTnLst>
                                    <p:set>
                                      <p:cBhvr>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0A80E5-4749-41F7-B89F-3BA932B89482}"/>
              </a:ext>
            </a:extLst>
          </p:cNvPr>
          <p:cNvGrpSpPr/>
          <p:nvPr/>
        </p:nvGrpSpPr>
        <p:grpSpPr>
          <a:xfrm>
            <a:off x="322089" y="1023357"/>
            <a:ext cx="11633973" cy="5651678"/>
            <a:chOff x="322089" y="1023357"/>
            <a:chExt cx="11633973" cy="5651678"/>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rgbClr val="00808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10B814DD-7EF5-4886-BB3C-5B060478E382}"/>
                </a:ext>
              </a:extLst>
            </p:cNvPr>
            <p:cNvSpPr/>
            <p:nvPr/>
          </p:nvSpPr>
          <p:spPr>
            <a:xfrm>
              <a:off x="1249501" y="1023357"/>
              <a:ext cx="1070656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3 : </a:t>
              </a:r>
              <a:r>
                <a:rPr lang="en-US" sz="2800" b="1" kern="1200" dirty="0">
                  <a:latin typeface="Roboto Cn"/>
                </a:rPr>
                <a:t>The Way Forward</a:t>
              </a:r>
            </a:p>
          </p:txBody>
        </p:sp>
      </p:grpSp>
      <p:sp>
        <p:nvSpPr>
          <p:cNvPr id="6" name="Rectangle 5"/>
          <p:cNvSpPr/>
          <p:nvPr/>
        </p:nvSpPr>
        <p:spPr>
          <a:xfrm>
            <a:off x="1367322" y="1682460"/>
            <a:ext cx="10468383" cy="4832092"/>
          </a:xfrm>
          <a:prstGeom prst="rect">
            <a:avLst/>
          </a:prstGeom>
        </p:spPr>
        <p:txBody>
          <a:bodyPr wrap="square">
            <a:spAutoFit/>
          </a:bodyPr>
          <a:lstStyle/>
          <a:p>
            <a:pPr lvl="0"/>
            <a:r>
              <a:rPr lang="en-US" sz="2800" dirty="0"/>
              <a:t>In the plenary session, discuss and agree on the following:</a:t>
            </a:r>
          </a:p>
          <a:p>
            <a:pPr lvl="0"/>
            <a:endParaRPr lang="en-US" sz="2800" dirty="0"/>
          </a:p>
          <a:p>
            <a:pPr marL="457200" lvl="0" indent="-457200">
              <a:buFontTx/>
              <a:buChar char="-"/>
            </a:pPr>
            <a:r>
              <a:rPr lang="en-US" sz="2800" dirty="0"/>
              <a:t>Identification of:</a:t>
            </a:r>
          </a:p>
          <a:p>
            <a:pPr marL="914400" lvl="1" indent="-457200">
              <a:buFontTx/>
              <a:buChar char="-"/>
            </a:pPr>
            <a:r>
              <a:rPr lang="en-US" sz="2800" dirty="0"/>
              <a:t>what can be addressed immediately to improve the ongoing response;</a:t>
            </a:r>
          </a:p>
          <a:p>
            <a:pPr marL="914400" lvl="1" indent="-457200">
              <a:buFontTx/>
              <a:buChar char="-"/>
            </a:pPr>
            <a:r>
              <a:rPr lang="en-US" sz="2800" dirty="0"/>
              <a:t>what can be done in the mid and long-term to improve response to the next waves of the COVID-19 outbreak.</a:t>
            </a:r>
          </a:p>
          <a:p>
            <a:pPr marL="457200" lvl="0" indent="-457200">
              <a:buFontTx/>
              <a:buChar char="-"/>
            </a:pPr>
            <a:r>
              <a:rPr lang="en-US" sz="2800" dirty="0"/>
              <a:t>Establishment of an Intra-Action Review Follow-up team</a:t>
            </a:r>
          </a:p>
          <a:p>
            <a:pPr marL="457200" lvl="0" indent="-457200">
              <a:buFontTx/>
              <a:buChar char="-"/>
            </a:pPr>
            <a:r>
              <a:rPr lang="en-US" sz="2800" dirty="0"/>
              <a:t>Process to document progress in implementing the recommendations</a:t>
            </a:r>
          </a:p>
          <a:p>
            <a:pPr marL="457200" lvl="0" indent="-457200">
              <a:buFontTx/>
              <a:buChar char="-"/>
            </a:pPr>
            <a:r>
              <a:rPr lang="en-US" sz="2800" dirty="0"/>
              <a:t>Approach to ensure engagement of senior leadership</a:t>
            </a:r>
          </a:p>
        </p:txBody>
      </p:sp>
      <p:grpSp>
        <p:nvGrpSpPr>
          <p:cNvPr id="10" name="Group 25">
            <a:extLst>
              <a:ext uri="{FF2B5EF4-FFF2-40B4-BE49-F238E27FC236}">
                <a16:creationId xmlns:a16="http://schemas.microsoft.com/office/drawing/2014/main" id="{A21E29B2-FE9C-4986-97F5-D81576C51A1D}"/>
              </a:ext>
            </a:extLst>
          </p:cNvPr>
          <p:cNvGrpSpPr/>
          <p:nvPr/>
        </p:nvGrpSpPr>
        <p:grpSpPr>
          <a:xfrm>
            <a:off x="-80" y="755656"/>
            <a:ext cx="1249581" cy="1250897"/>
            <a:chOff x="3200499" y="3735720"/>
            <a:chExt cx="1488832" cy="1490400"/>
          </a:xfrm>
        </p:grpSpPr>
        <p:sp>
          <p:nvSpPr>
            <p:cNvPr id="13" name="Rectangle: Rounded Corners 26">
              <a:extLst>
                <a:ext uri="{FF2B5EF4-FFF2-40B4-BE49-F238E27FC236}">
                  <a16:creationId xmlns:a16="http://schemas.microsoft.com/office/drawing/2014/main" id="{A85F7754-2BFF-454C-85A9-8E7E8DCB0DCB}"/>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14" name="Rectangle: Rounded Corners 27">
              <a:extLst>
                <a:ext uri="{FF2B5EF4-FFF2-40B4-BE49-F238E27FC236}">
                  <a16:creationId xmlns:a16="http://schemas.microsoft.com/office/drawing/2014/main" id="{6437FAB6-DA8C-4F82-909D-B1AC85E7A224}"/>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15" name="Freeform: Shape 28">
              <a:extLst>
                <a:ext uri="{FF2B5EF4-FFF2-40B4-BE49-F238E27FC236}">
                  <a16:creationId xmlns:a16="http://schemas.microsoft.com/office/drawing/2014/main" id="{FFD3A510-E927-4F5F-AF5C-D24BCEFB9DFE}"/>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spTree>
    <p:extLst>
      <p:ext uri="{BB962C8B-B14F-4D97-AF65-F5344CB8AC3E}">
        <p14:creationId xmlns:p14="http://schemas.microsoft.com/office/powerpoint/2010/main" val="124041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3587" cy="6857999"/>
          </a:xfrm>
          <a:prstGeom prst="rect">
            <a:avLst/>
          </a:prstGeom>
        </p:spPr>
      </p:pic>
    </p:spTree>
    <p:extLst>
      <p:ext uri="{BB962C8B-B14F-4D97-AF65-F5344CB8AC3E}">
        <p14:creationId xmlns:p14="http://schemas.microsoft.com/office/powerpoint/2010/main" val="320930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4">
            <a:extLst>
              <a:ext uri="{FF2B5EF4-FFF2-40B4-BE49-F238E27FC236}">
                <a16:creationId xmlns:a16="http://schemas.microsoft.com/office/drawing/2014/main" id="{6D3D3403-9406-4DC7-BB91-0E1DF4CD26B5}"/>
              </a:ext>
            </a:extLst>
          </p:cNvPr>
          <p:cNvSpPr>
            <a:spLocks noGrp="1"/>
          </p:cNvSpPr>
          <p:nvPr>
            <p:ph idx="1"/>
          </p:nvPr>
        </p:nvSpPr>
        <p:spPr>
          <a:xfrm>
            <a:off x="0" y="5623034"/>
            <a:ext cx="12192000" cy="1234966"/>
          </a:xfrm>
        </p:spPr>
        <p:txBody>
          <a:bodyPr>
            <a:normAutofit/>
          </a:bodyPr>
          <a:lstStyle/>
          <a:p>
            <a:pPr algn="ctr">
              <a:buNone/>
            </a:pPr>
            <a:r>
              <a:rPr lang="en-GB" sz="3600" b="1" noProof="0" dirty="0"/>
              <a:t>Thank for </a:t>
            </a:r>
            <a:r>
              <a:rPr lang="en-GB" sz="3600" b="1" dirty="0"/>
              <a:t>your contribution to saving lives!</a:t>
            </a:r>
            <a:endParaRPr lang="en-GB" sz="3600" b="1" noProof="0" dirty="0"/>
          </a:p>
          <a:p>
            <a:pPr algn="ctr"/>
            <a:endParaRPr lang="en-GB" noProof="0" dirty="0"/>
          </a:p>
        </p:txBody>
      </p:sp>
      <p:pic>
        <p:nvPicPr>
          <p:cNvPr id="2" name="Picture 1">
            <a:extLst>
              <a:ext uri="{FF2B5EF4-FFF2-40B4-BE49-F238E27FC236}">
                <a16:creationId xmlns:a16="http://schemas.microsoft.com/office/drawing/2014/main" id="{CD0772BA-E77E-4DEB-A395-A598C34882D0}"/>
              </a:ext>
            </a:extLst>
          </p:cNvPr>
          <p:cNvPicPr>
            <a:picLocks noChangeAspect="1"/>
          </p:cNvPicPr>
          <p:nvPr/>
        </p:nvPicPr>
        <p:blipFill>
          <a:blip r:embed="rId3"/>
          <a:stretch>
            <a:fillRect/>
          </a:stretch>
        </p:blipFill>
        <p:spPr>
          <a:xfrm>
            <a:off x="4233954" y="1151164"/>
            <a:ext cx="4545623" cy="4191000"/>
          </a:xfrm>
          <a:prstGeom prst="rect">
            <a:avLst/>
          </a:prstGeom>
        </p:spPr>
      </p:pic>
    </p:spTree>
    <p:extLst>
      <p:ext uri="{BB962C8B-B14F-4D97-AF65-F5344CB8AC3E}">
        <p14:creationId xmlns:p14="http://schemas.microsoft.com/office/powerpoint/2010/main" val="39801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en-GB" dirty="0"/>
              <a:t>Adapted from After Action Review guidance</a:t>
            </a:r>
          </a:p>
        </p:txBody>
      </p:sp>
      <p:sp>
        <p:nvSpPr>
          <p:cNvPr id="4" name="Espace réservé du contenu 3">
            <a:extLst>
              <a:ext uri="{FF2B5EF4-FFF2-40B4-BE49-F238E27FC236}">
                <a16:creationId xmlns:a16="http://schemas.microsoft.com/office/drawing/2014/main" id="{880228A5-86B2-4583-A2C5-5F6201FF8F34}"/>
              </a:ext>
            </a:extLst>
          </p:cNvPr>
          <p:cNvSpPr>
            <a:spLocks noGrp="1"/>
          </p:cNvSpPr>
          <p:nvPr>
            <p:ph sz="half" idx="2"/>
          </p:nvPr>
        </p:nvSpPr>
        <p:spPr>
          <a:xfrm>
            <a:off x="5562599" y="1319303"/>
            <a:ext cx="6169959" cy="4975470"/>
          </a:xfrm>
        </p:spPr>
        <p:txBody>
          <a:bodyPr>
            <a:normAutofit/>
          </a:bodyPr>
          <a:lstStyle/>
          <a:p>
            <a:pPr marL="214292" indent="-214292" defTabSz="685714">
              <a:buFont typeface="Arial" panose="020B0604020202020204" pitchFamily="34" charset="0"/>
              <a:buChar char="•"/>
            </a:pPr>
            <a:r>
              <a:rPr lang="en-GB" sz="2400" b="1" dirty="0">
                <a:cs typeface="Segoe UI" panose="020B0502040204020203" pitchFamily="34" charset="0"/>
              </a:rPr>
              <a:t>Qualitative review of actions taken to respond to an emergency as a means of identifying best practices, gaps and lessons learned</a:t>
            </a:r>
          </a:p>
          <a:p>
            <a:pPr marL="214292" indent="-214292" defTabSz="685714">
              <a:buFont typeface="Arial" panose="020B0604020202020204" pitchFamily="34" charset="0"/>
              <a:buChar char="•"/>
            </a:pPr>
            <a:r>
              <a:rPr lang="en-GB" sz="2400" b="1" dirty="0">
                <a:cs typeface="Segoe UI" panose="020B0502040204020203" pitchFamily="34" charset="0"/>
              </a:rPr>
              <a:t>Focuses on functionality </a:t>
            </a:r>
          </a:p>
          <a:p>
            <a:pPr marL="214292" indent="-214292" defTabSz="685714">
              <a:buFont typeface="Arial" panose="020B0604020202020204" pitchFamily="34" charset="0"/>
              <a:buChar char="•"/>
            </a:pPr>
            <a:r>
              <a:rPr lang="en-GB" sz="2400" b="1" dirty="0">
                <a:cs typeface="Segoe UI" panose="020B0502040204020203" pitchFamily="34" charset="0"/>
              </a:rPr>
              <a:t>Voluntary</a:t>
            </a:r>
          </a:p>
          <a:p>
            <a:pPr marL="214292" indent="-214292" defTabSz="685714">
              <a:buFont typeface="Arial" panose="020B0604020202020204" pitchFamily="34" charset="0"/>
              <a:buChar char="•"/>
            </a:pPr>
            <a:r>
              <a:rPr lang="en-GB" sz="2400" b="1" dirty="0">
                <a:cs typeface="Segoe UI" panose="020B0502040204020203" pitchFamily="34" charset="0"/>
              </a:rPr>
              <a:t>Evaluation of real event – after an event</a:t>
            </a:r>
          </a:p>
          <a:p>
            <a:pPr marL="214292" indent="-214292" defTabSz="685714">
              <a:buFont typeface="Arial" panose="020B0604020202020204" pitchFamily="34" charset="0"/>
              <a:buChar char="•"/>
            </a:pPr>
            <a:r>
              <a:rPr lang="en-US" sz="2400" b="1" dirty="0">
                <a:cs typeface="Segoe UI" panose="020B0502040204020203" pitchFamily="34" charset="0"/>
              </a:rPr>
              <a:t>Involving all those involved in the event </a:t>
            </a:r>
            <a:r>
              <a:rPr lang="en-GB" sz="2400" b="1" dirty="0"/>
              <a:t>to discuss the actions taken in an open and honest environment</a:t>
            </a:r>
          </a:p>
        </p:txBody>
      </p:sp>
      <p:sp>
        <p:nvSpPr>
          <p:cNvPr id="5" name="TextBox 6">
            <a:extLst>
              <a:ext uri="{FF2B5EF4-FFF2-40B4-BE49-F238E27FC236}">
                <a16:creationId xmlns:a16="http://schemas.microsoft.com/office/drawing/2014/main" id="{81ADC35C-2436-4510-AE19-48758035F279}"/>
              </a:ext>
            </a:extLst>
          </p:cNvPr>
          <p:cNvSpPr txBox="1">
            <a:spLocks noGrp="1"/>
          </p:cNvSpPr>
          <p:nvPr>
            <p:ph sz="half" idx="1"/>
          </p:nvPr>
        </p:nvSpPr>
        <p:spPr>
          <a:xfrm>
            <a:off x="335185" y="1328855"/>
            <a:ext cx="4753535" cy="654530"/>
          </a:xfrm>
          <a:prstGeom prst="rect">
            <a:avLst/>
          </a:prstGeom>
          <a:noFill/>
        </p:spPr>
        <p:txBody>
          <a:bodyPr vert="horz" wrap="square" lIns="68571" tIns="34286" rIns="68571" bIns="34286" numCol="1" rtlCol="0" anchor="t" anchorCtr="0" compatLnSpc="1">
            <a:prstTxWarp prst="textNoShape">
              <a:avLst/>
            </a:prstTxWarp>
            <a:spAutoFit/>
          </a:bodyPr>
          <a:lstStyle/>
          <a:p>
            <a:pPr defTabSz="685714"/>
            <a:r>
              <a:rPr lang="en-US" sz="1400" i="1" dirty="0"/>
              <a:t>“… implement in-depth reviews of significant disease outbreaks and PH events. (IHR Review Committee Recommendations - </a:t>
            </a:r>
            <a:r>
              <a:rPr lang="en-GB" sz="1400" i="1" dirty="0"/>
              <a:t>Resolution WHA68.5 in May 2015</a:t>
            </a:r>
            <a:r>
              <a:rPr lang="en-US" sz="1400" i="1" dirty="0"/>
              <a:t>)</a:t>
            </a:r>
          </a:p>
        </p:txBody>
      </p:sp>
      <p:pic>
        <p:nvPicPr>
          <p:cNvPr id="8" name="Image 7">
            <a:extLst>
              <a:ext uri="{FF2B5EF4-FFF2-40B4-BE49-F238E27FC236}">
                <a16:creationId xmlns:a16="http://schemas.microsoft.com/office/drawing/2014/main" id="{538ABF2B-4A71-49AF-A529-66DBC962F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747" y="2173176"/>
            <a:ext cx="3166410" cy="4057499"/>
          </a:xfrm>
          <a:prstGeom prst="rect">
            <a:avLst/>
          </a:prstGeom>
        </p:spPr>
      </p:pic>
    </p:spTree>
    <p:extLst>
      <p:ext uri="{BB962C8B-B14F-4D97-AF65-F5344CB8AC3E}">
        <p14:creationId xmlns:p14="http://schemas.microsoft.com/office/powerpoint/2010/main" val="3646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E280-C1A3-4E79-A89A-6D0FA90201C0}"/>
              </a:ext>
            </a:extLst>
          </p:cNvPr>
          <p:cNvSpPr>
            <a:spLocks noGrp="1"/>
          </p:cNvSpPr>
          <p:nvPr>
            <p:ph type="title"/>
          </p:nvPr>
        </p:nvSpPr>
        <p:spPr>
          <a:xfrm>
            <a:off x="360947"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2E85BA39-877C-4A90-90B9-0DE7EC695A39}"/>
              </a:ext>
            </a:extLst>
          </p:cNvPr>
          <p:cNvSpPr>
            <a:spLocks noGrp="1"/>
          </p:cNvSpPr>
          <p:nvPr>
            <p:ph idx="1"/>
          </p:nvPr>
        </p:nvSpPr>
        <p:spPr>
          <a:xfrm>
            <a:off x="50104" y="1627202"/>
            <a:ext cx="6881938" cy="4070959"/>
          </a:xfrm>
        </p:spPr>
        <p:txBody>
          <a:bodyPr>
            <a:normAutofit fontScale="92500" lnSpcReduction="10000"/>
          </a:bodyPr>
          <a:lstStyle/>
          <a:p>
            <a:pPr algn="ctr">
              <a:lnSpc>
                <a:spcPct val="120000"/>
              </a:lnSpc>
            </a:pPr>
            <a:r>
              <a:rPr lang="en-US" dirty="0">
                <a:cs typeface="Arial" panose="020B0604020202020204" pitchFamily="34" charset="0"/>
              </a:rPr>
              <a:t>An Intra-Action Review is </a:t>
            </a:r>
          </a:p>
          <a:p>
            <a:pPr algn="ctr">
              <a:lnSpc>
                <a:spcPct val="120000"/>
              </a:lnSpc>
            </a:pPr>
            <a:r>
              <a:rPr lang="en-US" dirty="0">
                <a:cs typeface="Arial" panose="020B0604020202020204" pitchFamily="34" charset="0"/>
              </a:rPr>
              <a:t>a </a:t>
            </a:r>
            <a:r>
              <a:rPr lang="en-US" b="1" dirty="0">
                <a:cs typeface="Arial" panose="020B0604020202020204" pitchFamily="34" charset="0"/>
              </a:rPr>
              <a:t>qualitative</a:t>
            </a:r>
            <a:r>
              <a:rPr lang="en-US" dirty="0">
                <a:cs typeface="Arial" panose="020B0604020202020204" pitchFamily="34" charset="0"/>
              </a:rPr>
              <a:t> </a:t>
            </a:r>
            <a:r>
              <a:rPr lang="en-US" b="1" dirty="0">
                <a:cs typeface="Arial" panose="020B0604020202020204" pitchFamily="34" charset="0"/>
              </a:rPr>
              <a:t>review</a:t>
            </a:r>
            <a:r>
              <a:rPr lang="en-US" dirty="0">
                <a:cs typeface="Arial" panose="020B0604020202020204" pitchFamily="34" charset="0"/>
              </a:rPr>
              <a:t> of</a:t>
            </a:r>
          </a:p>
          <a:p>
            <a:pPr algn="ctr">
              <a:lnSpc>
                <a:spcPct val="120000"/>
              </a:lnSpc>
            </a:pPr>
            <a:r>
              <a:rPr lang="en-US" b="1" dirty="0">
                <a:cs typeface="Arial" panose="020B0604020202020204" pitchFamily="34" charset="0"/>
              </a:rPr>
              <a:t>actions</a:t>
            </a:r>
            <a:r>
              <a:rPr lang="en-US" dirty="0">
                <a:cs typeface="Arial" panose="020B0604020202020204" pitchFamily="34" charset="0"/>
              </a:rPr>
              <a:t> undertaken so far</a:t>
            </a:r>
          </a:p>
          <a:p>
            <a:pPr algn="ctr">
              <a:lnSpc>
                <a:spcPct val="120000"/>
              </a:lnSpc>
            </a:pPr>
            <a:r>
              <a:rPr lang="en-US" dirty="0">
                <a:cs typeface="Arial" panose="020B0604020202020204" pitchFamily="34" charset="0"/>
              </a:rPr>
              <a:t>to </a:t>
            </a:r>
            <a:r>
              <a:rPr lang="en-US" b="1" dirty="0">
                <a:cs typeface="Arial" panose="020B0604020202020204" pitchFamily="34" charset="0"/>
              </a:rPr>
              <a:t>respond</a:t>
            </a:r>
            <a:r>
              <a:rPr lang="en-US" dirty="0">
                <a:cs typeface="Arial" panose="020B0604020202020204" pitchFamily="34" charset="0"/>
              </a:rPr>
              <a:t> to an ongoing </a:t>
            </a:r>
            <a:r>
              <a:rPr lang="en-US" b="1" dirty="0">
                <a:cs typeface="Arial" panose="020B0604020202020204" pitchFamily="34" charset="0"/>
              </a:rPr>
              <a:t>emergency</a:t>
            </a:r>
          </a:p>
          <a:p>
            <a:pPr algn="ctr">
              <a:lnSpc>
                <a:spcPct val="120000"/>
              </a:lnSpc>
            </a:pPr>
            <a:r>
              <a:rPr lang="en-US" dirty="0">
                <a:cs typeface="Arial" panose="020B0604020202020204" pitchFamily="34" charset="0"/>
              </a:rPr>
              <a:t>as a </a:t>
            </a:r>
            <a:r>
              <a:rPr lang="en-US" b="1" dirty="0">
                <a:cs typeface="Arial" panose="020B0604020202020204" pitchFamily="34" charset="0"/>
              </a:rPr>
              <a:t>means of identifying</a:t>
            </a:r>
          </a:p>
          <a:p>
            <a:pPr algn="ctr">
              <a:lnSpc>
                <a:spcPct val="120000"/>
              </a:lnSpc>
            </a:pPr>
            <a:r>
              <a:rPr lang="en-US" b="1" dirty="0">
                <a:cs typeface="Arial" panose="020B0604020202020204" pitchFamily="34" charset="0"/>
              </a:rPr>
              <a:t>gaps</a:t>
            </a:r>
            <a:r>
              <a:rPr lang="en-US" dirty="0">
                <a:cs typeface="Arial" panose="020B0604020202020204" pitchFamily="34" charset="0"/>
              </a:rPr>
              <a:t>, </a:t>
            </a:r>
            <a:r>
              <a:rPr lang="en-US" b="1" dirty="0">
                <a:cs typeface="Arial" panose="020B0604020202020204" pitchFamily="34" charset="0"/>
              </a:rPr>
              <a:t>lessons</a:t>
            </a:r>
            <a:r>
              <a:rPr lang="en-US" dirty="0">
                <a:cs typeface="Arial" panose="020B0604020202020204" pitchFamily="34" charset="0"/>
              </a:rPr>
              <a:t> and </a:t>
            </a:r>
            <a:r>
              <a:rPr lang="en-US" b="1" dirty="0">
                <a:cs typeface="Arial" panose="020B0604020202020204" pitchFamily="34" charset="0"/>
              </a:rPr>
              <a:t>best practices</a:t>
            </a:r>
          </a:p>
          <a:p>
            <a:pPr algn="ctr">
              <a:lnSpc>
                <a:spcPct val="120000"/>
              </a:lnSpc>
            </a:pPr>
            <a:r>
              <a:rPr lang="en-US" dirty="0">
                <a:cs typeface="Arial" panose="020B0604020202020204" pitchFamily="34" charset="0"/>
              </a:rPr>
              <a:t>in order to </a:t>
            </a:r>
            <a:r>
              <a:rPr lang="en-US" b="1" dirty="0">
                <a:cs typeface="Arial" panose="020B0604020202020204" pitchFamily="34" charset="0"/>
              </a:rPr>
              <a:t>improve the response plan.</a:t>
            </a:r>
            <a:endParaRPr lang="en-GB" dirty="0"/>
          </a:p>
          <a:p>
            <a:pPr>
              <a:lnSpc>
                <a:spcPct val="120000"/>
              </a:lnSpc>
            </a:pPr>
            <a:endParaRPr lang="en-GB" dirty="0"/>
          </a:p>
        </p:txBody>
      </p:sp>
      <p:pic>
        <p:nvPicPr>
          <p:cNvPr id="4" name="Picture 4">
            <a:extLst>
              <a:ext uri="{FF2B5EF4-FFF2-40B4-BE49-F238E27FC236}">
                <a16:creationId xmlns:a16="http://schemas.microsoft.com/office/drawing/2014/main" id="{26D465AD-DE69-43D6-A333-75DB93934EC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91971" y="1436945"/>
            <a:ext cx="4109355" cy="446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530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12821"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66206"/>
            <a:ext cx="5481918" cy="4351338"/>
          </a:xfrm>
        </p:spPr>
        <p:txBody>
          <a:bodyPr>
            <a:normAutofit fontScale="92500" lnSpcReduction="10000"/>
          </a:bodyPr>
          <a:lstStyle/>
          <a:p>
            <a:endParaRPr lang="en-GB" dirty="0"/>
          </a:p>
          <a:p>
            <a:pPr algn="r"/>
            <a:r>
              <a:rPr lang="en-GB" dirty="0"/>
              <a:t>A good practice for continuous </a:t>
            </a:r>
            <a:r>
              <a:rPr lang="en-GB" b="1" dirty="0"/>
              <a:t>collective learning</a:t>
            </a:r>
          </a:p>
          <a:p>
            <a:pPr algn="r"/>
            <a:endParaRPr lang="en-GB" dirty="0"/>
          </a:p>
          <a:p>
            <a:pPr algn="r"/>
            <a:r>
              <a:rPr lang="en-GB" dirty="0"/>
              <a:t>by bringing together </a:t>
            </a:r>
          </a:p>
          <a:p>
            <a:pPr algn="r"/>
            <a:r>
              <a:rPr lang="en-GB" dirty="0"/>
              <a:t>the </a:t>
            </a:r>
            <a:r>
              <a:rPr lang="en-GB" b="1" dirty="0"/>
              <a:t>relevant stakeholders </a:t>
            </a:r>
          </a:p>
          <a:p>
            <a:pPr algn="r"/>
            <a:endParaRPr lang="en-GB" dirty="0"/>
          </a:p>
          <a:p>
            <a:pPr algn="r"/>
            <a:r>
              <a:rPr lang="en-GB" dirty="0"/>
              <a:t>to </a:t>
            </a:r>
            <a:r>
              <a:rPr lang="en-GB" b="1" dirty="0"/>
              <a:t>critically</a:t>
            </a:r>
            <a:r>
              <a:rPr lang="en-GB" dirty="0"/>
              <a:t> and </a:t>
            </a:r>
            <a:r>
              <a:rPr lang="en-GB" b="1" dirty="0"/>
              <a:t>systematically </a:t>
            </a:r>
          </a:p>
          <a:p>
            <a:pPr algn="r"/>
            <a:r>
              <a:rPr lang="en-GB" b="1" dirty="0"/>
              <a:t>analyse actions</a:t>
            </a:r>
            <a:r>
              <a:rPr lang="en-GB" dirty="0"/>
              <a:t> undertaken so far in the response</a:t>
            </a:r>
          </a:p>
          <a:p>
            <a:endParaRPr lang="en-GB" dirty="0"/>
          </a:p>
        </p:txBody>
      </p:sp>
      <p:pic>
        <p:nvPicPr>
          <p:cNvPr id="4" name="Picture 3" descr="A person reading a book&#10;&#10;Description generated with high confidence">
            <a:extLst>
              <a:ext uri="{FF2B5EF4-FFF2-40B4-BE49-F238E27FC236}">
                <a16:creationId xmlns:a16="http://schemas.microsoft.com/office/drawing/2014/main" id="{5DD07FD9-C15C-4F05-B21A-BA641653B5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697288" y="1504207"/>
            <a:ext cx="4248000"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6427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48916"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348916" y="1352759"/>
            <a:ext cx="5971202" cy="4351338"/>
          </a:xfrm>
        </p:spPr>
        <p:txBody>
          <a:bodyPr>
            <a:normAutofit fontScale="92500"/>
          </a:bodyPr>
          <a:lstStyle/>
          <a:p>
            <a:pPr algn="r"/>
            <a:r>
              <a:rPr lang="en-GB" dirty="0">
                <a:cs typeface="Arial" panose="020B0604020202020204" pitchFamily="34" charset="0"/>
              </a:rPr>
              <a:t>IAR are a </a:t>
            </a:r>
            <a:r>
              <a:rPr lang="en-GB" b="1" dirty="0">
                <a:cs typeface="Arial" panose="020B0604020202020204" pitchFamily="34" charset="0"/>
              </a:rPr>
              <a:t>constructive</a:t>
            </a:r>
            <a:r>
              <a:rPr lang="en-GB" dirty="0">
                <a:cs typeface="Arial" panose="020B0604020202020204" pitchFamily="34" charset="0"/>
              </a:rPr>
              <a:t>, </a:t>
            </a:r>
            <a:r>
              <a:rPr lang="en-GB" b="1" dirty="0">
                <a:cs typeface="Arial" panose="020B0604020202020204" pitchFamily="34" charset="0"/>
              </a:rPr>
              <a:t>collective</a:t>
            </a:r>
            <a:r>
              <a:rPr lang="en-GB" dirty="0">
                <a:cs typeface="Arial" panose="020B0604020202020204" pitchFamily="34" charset="0"/>
              </a:rPr>
              <a:t> </a:t>
            </a:r>
            <a:r>
              <a:rPr lang="en-GB" b="1" dirty="0">
                <a:cs typeface="Arial" panose="020B0604020202020204" pitchFamily="34" charset="0"/>
              </a:rPr>
              <a:t>learning</a:t>
            </a:r>
            <a:r>
              <a:rPr lang="en-GB" dirty="0">
                <a:cs typeface="Arial" panose="020B0604020202020204" pitchFamily="34" charset="0"/>
              </a:rPr>
              <a:t> opportunity,</a:t>
            </a:r>
          </a:p>
          <a:p>
            <a:pPr algn="r"/>
            <a:r>
              <a:rPr lang="en-GB" dirty="0">
                <a:cs typeface="Arial" panose="020B0604020202020204" pitchFamily="34" charset="0"/>
              </a:rPr>
              <a:t> </a:t>
            </a:r>
          </a:p>
          <a:p>
            <a:pPr algn="r"/>
            <a:r>
              <a:rPr lang="en-GB" dirty="0">
                <a:cs typeface="Arial" panose="020B0604020202020204" pitchFamily="34" charset="0"/>
              </a:rPr>
              <a:t>where </a:t>
            </a:r>
            <a:r>
              <a:rPr lang="en-GB" b="1" dirty="0">
                <a:cs typeface="Arial" panose="020B0604020202020204" pitchFamily="34" charset="0"/>
              </a:rPr>
              <a:t>stakeholders</a:t>
            </a:r>
            <a:r>
              <a:rPr lang="en-GB" dirty="0">
                <a:cs typeface="Arial" panose="020B0604020202020204" pitchFamily="34" charset="0"/>
              </a:rPr>
              <a:t> of an emergency response </a:t>
            </a:r>
            <a:r>
              <a:rPr lang="en-GB" b="1" dirty="0">
                <a:cs typeface="Arial" panose="020B0604020202020204" pitchFamily="34" charset="0"/>
              </a:rPr>
              <a:t>within</a:t>
            </a:r>
            <a:r>
              <a:rPr lang="en-GB" dirty="0">
                <a:cs typeface="Arial" panose="020B0604020202020204" pitchFamily="34" charset="0"/>
              </a:rPr>
              <a:t> the health sector or </a:t>
            </a:r>
            <a:r>
              <a:rPr lang="en-GB" b="1" dirty="0">
                <a:cs typeface="Arial" panose="020B0604020202020204" pitchFamily="34" charset="0"/>
              </a:rPr>
              <a:t>between</a:t>
            </a:r>
            <a:r>
              <a:rPr lang="en-GB" dirty="0">
                <a:cs typeface="Arial" panose="020B0604020202020204" pitchFamily="34" charset="0"/>
              </a:rPr>
              <a:t> sectors,</a:t>
            </a:r>
          </a:p>
          <a:p>
            <a:pPr algn="r"/>
            <a:r>
              <a:rPr lang="en-GB" dirty="0">
                <a:cs typeface="Arial" panose="020B0604020202020204" pitchFamily="34" charset="0"/>
              </a:rPr>
              <a:t> </a:t>
            </a:r>
          </a:p>
          <a:p>
            <a:pPr algn="r"/>
            <a:r>
              <a:rPr lang="en-GB" dirty="0">
                <a:cs typeface="Arial" panose="020B0604020202020204" pitchFamily="34" charset="0"/>
              </a:rPr>
              <a:t>can find </a:t>
            </a:r>
            <a:r>
              <a:rPr lang="en-GB" b="1" dirty="0">
                <a:cs typeface="Arial" panose="020B0604020202020204" pitchFamily="34" charset="0"/>
              </a:rPr>
              <a:t>common ground </a:t>
            </a:r>
            <a:r>
              <a:rPr lang="en-GB" dirty="0">
                <a:cs typeface="Arial" panose="020B0604020202020204" pitchFamily="34" charset="0"/>
              </a:rPr>
              <a:t>on </a:t>
            </a:r>
            <a:r>
              <a:rPr lang="en-GB" b="1" dirty="0">
                <a:cs typeface="Arial" panose="020B0604020202020204" pitchFamily="34" charset="0"/>
              </a:rPr>
              <a:t>how to improve</a:t>
            </a:r>
            <a:r>
              <a:rPr lang="en-GB" dirty="0">
                <a:cs typeface="Arial" panose="020B0604020202020204" pitchFamily="34" charset="0"/>
              </a:rPr>
              <a:t> preparedness and response </a:t>
            </a:r>
            <a:r>
              <a:rPr lang="en-GB" b="1" dirty="0">
                <a:cs typeface="Arial" panose="020B0604020202020204" pitchFamily="34" charset="0"/>
              </a:rPr>
              <a:t>capability </a:t>
            </a:r>
            <a:r>
              <a:rPr lang="en-GB" dirty="0">
                <a:cs typeface="Arial" panose="020B0604020202020204" pitchFamily="34" charset="0"/>
              </a:rPr>
              <a:t>for the current emergency</a:t>
            </a:r>
            <a:endParaRPr lang="en-GB" dirty="0"/>
          </a:p>
        </p:txBody>
      </p:sp>
      <p:pic>
        <p:nvPicPr>
          <p:cNvPr id="5" name="Picture 3">
            <a:extLst>
              <a:ext uri="{FF2B5EF4-FFF2-40B4-BE49-F238E27FC236}">
                <a16:creationId xmlns:a16="http://schemas.microsoft.com/office/drawing/2014/main" id="{B55186D4-0DA6-4776-87B1-93DE2132E3C2}"/>
              </a:ext>
            </a:extLst>
          </p:cNvPr>
          <p:cNvPicPr>
            <a:picLocks/>
          </p:cNvPicPr>
          <p:nvPr/>
        </p:nvPicPr>
        <p:blipFill>
          <a:blip r:embed="rId2">
            <a:extLst>
              <a:ext uri="{28A0092B-C50C-407E-A947-70E740481C1C}">
                <a14:useLocalDpi xmlns:a14="http://schemas.microsoft.com/office/drawing/2010/main"/>
              </a:ext>
            </a:extLst>
          </a:blip>
          <a:stretch>
            <a:fillRect/>
          </a:stretch>
        </p:blipFill>
        <p:spPr>
          <a:xfrm>
            <a:off x="6938682" y="1504208"/>
            <a:ext cx="4069975"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0176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B2886-38DA-4DC8-A842-734975BA41DD}"/>
              </a:ext>
            </a:extLst>
          </p:cNvPr>
          <p:cNvPicPr>
            <a:picLocks noChangeAspect="1"/>
          </p:cNvPicPr>
          <p:nvPr/>
        </p:nvPicPr>
        <p:blipFill>
          <a:blip r:embed="rId2"/>
          <a:stretch>
            <a:fillRect/>
          </a:stretch>
        </p:blipFill>
        <p:spPr>
          <a:xfrm>
            <a:off x="855791" y="2681725"/>
            <a:ext cx="3479541" cy="2343518"/>
          </a:xfrm>
          <a:prstGeom prst="rect">
            <a:avLst/>
          </a:prstGeom>
        </p:spPr>
      </p:pic>
      <p:sp>
        <p:nvSpPr>
          <p:cNvPr id="3" name="Titre 2">
            <a:extLst>
              <a:ext uri="{FF2B5EF4-FFF2-40B4-BE49-F238E27FC236}">
                <a16:creationId xmlns:a16="http://schemas.microsoft.com/office/drawing/2014/main" id="{4DC0EA3D-92D3-4D8A-B9DD-1F713585BFF3}"/>
              </a:ext>
            </a:extLst>
          </p:cNvPr>
          <p:cNvSpPr>
            <a:spLocks noGrp="1"/>
          </p:cNvSpPr>
          <p:nvPr>
            <p:ph type="title"/>
          </p:nvPr>
        </p:nvSpPr>
        <p:spPr>
          <a:xfrm>
            <a:off x="479425" y="49213"/>
            <a:ext cx="10515600" cy="647700"/>
          </a:xfrm>
        </p:spPr>
        <p:txBody>
          <a:bodyPr>
            <a:normAutofit/>
          </a:bodyPr>
          <a:lstStyle/>
          <a:p>
            <a:pPr>
              <a:defRPr/>
            </a:pPr>
            <a:r>
              <a:rPr lang="en-GB" dirty="0"/>
              <a:t>Principles</a:t>
            </a:r>
          </a:p>
        </p:txBody>
      </p:sp>
      <p:pic>
        <p:nvPicPr>
          <p:cNvPr id="49156" name="Image 8">
            <a:extLst>
              <a:ext uri="{FF2B5EF4-FFF2-40B4-BE49-F238E27FC236}">
                <a16:creationId xmlns:a16="http://schemas.microsoft.com/office/drawing/2014/main" id="{1C79C0BC-F20E-4DDC-8FD4-41097BA71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668338"/>
            <a:ext cx="58880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Image 10">
            <a:extLst>
              <a:ext uri="{FF2B5EF4-FFF2-40B4-BE49-F238E27FC236}">
                <a16:creationId xmlns:a16="http://schemas.microsoft.com/office/drawing/2014/main" id="{23620F24-14E1-420A-BCE4-5A5D64787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2389188"/>
            <a:ext cx="61071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 12">
            <a:extLst>
              <a:ext uri="{FF2B5EF4-FFF2-40B4-BE49-F238E27FC236}">
                <a16:creationId xmlns:a16="http://schemas.microsoft.com/office/drawing/2014/main" id="{3A992F45-7CE1-432E-AB24-4FA602553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438" y="1538288"/>
            <a:ext cx="6210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Image 14">
            <a:extLst>
              <a:ext uri="{FF2B5EF4-FFF2-40B4-BE49-F238E27FC236}">
                <a16:creationId xmlns:a16="http://schemas.microsoft.com/office/drawing/2014/main" id="{298A6D3E-9C37-4A2F-8FCC-7D6C98DF6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775" y="3552825"/>
            <a:ext cx="6191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Image 16">
            <a:extLst>
              <a:ext uri="{FF2B5EF4-FFF2-40B4-BE49-F238E27FC236}">
                <a16:creationId xmlns:a16="http://schemas.microsoft.com/office/drawing/2014/main" id="{9028BB39-CF19-4BA7-98BA-BEDECB91E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1313" y="4670425"/>
            <a:ext cx="61928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Image 18">
            <a:extLst>
              <a:ext uri="{FF2B5EF4-FFF2-40B4-BE49-F238E27FC236}">
                <a16:creationId xmlns:a16="http://schemas.microsoft.com/office/drawing/2014/main" id="{E50E2092-AD8C-4FFD-9D82-F2E2057781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150" y="5368925"/>
            <a:ext cx="60785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ZoneTexte 19">
            <a:extLst>
              <a:ext uri="{FF2B5EF4-FFF2-40B4-BE49-F238E27FC236}">
                <a16:creationId xmlns:a16="http://schemas.microsoft.com/office/drawing/2014/main" id="{58CF9E15-91B2-4BE3-AD7A-3039724B7338}"/>
              </a:ext>
            </a:extLst>
          </p:cNvPr>
          <p:cNvSpPr txBox="1">
            <a:spLocks noChangeArrowheads="1"/>
          </p:cNvSpPr>
          <p:nvPr/>
        </p:nvSpPr>
        <p:spPr bwMode="auto">
          <a:xfrm>
            <a:off x="4151313" y="974725"/>
            <a:ext cx="140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Participative</a:t>
            </a:r>
          </a:p>
          <a:p>
            <a:endParaRPr lang="en-GB" altLang="en-US" sz="1600" b="1"/>
          </a:p>
        </p:txBody>
      </p:sp>
      <p:sp>
        <p:nvSpPr>
          <p:cNvPr id="49163" name="ZoneTexte 20">
            <a:extLst>
              <a:ext uri="{FF2B5EF4-FFF2-40B4-BE49-F238E27FC236}">
                <a16:creationId xmlns:a16="http://schemas.microsoft.com/office/drawing/2014/main" id="{95E8C8E6-B217-41D5-9483-4AAD4A32437E}"/>
              </a:ext>
            </a:extLst>
          </p:cNvPr>
          <p:cNvSpPr txBox="1">
            <a:spLocks noChangeArrowheads="1"/>
          </p:cNvSpPr>
          <p:nvPr/>
        </p:nvSpPr>
        <p:spPr bwMode="auto">
          <a:xfrm>
            <a:off x="5232400" y="1862138"/>
            <a:ext cx="242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Open and honest spirit</a:t>
            </a:r>
          </a:p>
          <a:p>
            <a:endParaRPr lang="en-GB" altLang="en-US" sz="1600" b="1"/>
          </a:p>
        </p:txBody>
      </p:sp>
      <p:sp>
        <p:nvSpPr>
          <p:cNvPr id="49164" name="ZoneTexte 21">
            <a:extLst>
              <a:ext uri="{FF2B5EF4-FFF2-40B4-BE49-F238E27FC236}">
                <a16:creationId xmlns:a16="http://schemas.microsoft.com/office/drawing/2014/main" id="{7D8E9A6D-8182-4D35-A0ED-9C81DC33844F}"/>
              </a:ext>
            </a:extLst>
          </p:cNvPr>
          <p:cNvSpPr txBox="1">
            <a:spLocks noChangeArrowheads="1"/>
          </p:cNvSpPr>
          <p:nvPr/>
        </p:nvSpPr>
        <p:spPr bwMode="auto">
          <a:xfrm>
            <a:off x="6072188" y="2636838"/>
            <a:ext cx="3524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Space for experience sharing and </a:t>
            </a:r>
            <a:br>
              <a:rPr lang="en-GB" altLang="en-US" sz="1600" b="1"/>
            </a:br>
            <a:r>
              <a:rPr lang="en-GB" altLang="en-US" sz="1600" b="1"/>
              <a:t>mutual learning</a:t>
            </a:r>
          </a:p>
        </p:txBody>
      </p:sp>
      <p:sp>
        <p:nvSpPr>
          <p:cNvPr id="49165" name="ZoneTexte 22">
            <a:extLst>
              <a:ext uri="{FF2B5EF4-FFF2-40B4-BE49-F238E27FC236}">
                <a16:creationId xmlns:a16="http://schemas.microsoft.com/office/drawing/2014/main" id="{9EC2345F-2672-4C0E-81CB-32F40F18EC90}"/>
              </a:ext>
            </a:extLst>
          </p:cNvPr>
          <p:cNvSpPr txBox="1">
            <a:spLocks noChangeArrowheads="1"/>
          </p:cNvSpPr>
          <p:nvPr/>
        </p:nvSpPr>
        <p:spPr bwMode="auto">
          <a:xfrm>
            <a:off x="6096000" y="3894138"/>
            <a:ext cx="3649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Analysis of systems and processes</a:t>
            </a:r>
          </a:p>
        </p:txBody>
      </p:sp>
      <p:sp>
        <p:nvSpPr>
          <p:cNvPr id="49166" name="ZoneTexte 23">
            <a:extLst>
              <a:ext uri="{FF2B5EF4-FFF2-40B4-BE49-F238E27FC236}">
                <a16:creationId xmlns:a16="http://schemas.microsoft.com/office/drawing/2014/main" id="{123FADE3-8AB8-4CDB-8DA5-BF2A0426989B}"/>
              </a:ext>
            </a:extLst>
          </p:cNvPr>
          <p:cNvSpPr txBox="1">
            <a:spLocks noChangeArrowheads="1"/>
          </p:cNvSpPr>
          <p:nvPr/>
        </p:nvSpPr>
        <p:spPr bwMode="auto">
          <a:xfrm>
            <a:off x="5962650" y="4932363"/>
            <a:ext cx="36337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Oriented towards the identification </a:t>
            </a:r>
            <a:br>
              <a:rPr lang="en-GB" altLang="en-US" sz="1600" b="1"/>
            </a:br>
            <a:r>
              <a:rPr lang="en-GB" altLang="en-US" sz="1600" b="1"/>
              <a:t>of solutions </a:t>
            </a:r>
          </a:p>
          <a:p>
            <a:endParaRPr lang="en-GB" altLang="en-US" sz="1600" b="1"/>
          </a:p>
        </p:txBody>
      </p:sp>
      <p:sp>
        <p:nvSpPr>
          <p:cNvPr id="49167" name="ZoneTexte 24">
            <a:extLst>
              <a:ext uri="{FF2B5EF4-FFF2-40B4-BE49-F238E27FC236}">
                <a16:creationId xmlns:a16="http://schemas.microsoft.com/office/drawing/2014/main" id="{6E3BA97C-DEF9-4F13-806E-B0FA169CB3B1}"/>
              </a:ext>
            </a:extLst>
          </p:cNvPr>
          <p:cNvSpPr txBox="1">
            <a:spLocks noChangeArrowheads="1"/>
          </p:cNvSpPr>
          <p:nvPr/>
        </p:nvSpPr>
        <p:spPr bwMode="auto">
          <a:xfrm>
            <a:off x="4894263" y="5915025"/>
            <a:ext cx="4275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a:t>A compilation of participants’ perceptions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CFC445-5A92-4E22-AB0A-240EF4204DFC}"/>
              </a:ext>
            </a:extLst>
          </p:cNvPr>
          <p:cNvSpPr>
            <a:spLocks noGrp="1"/>
          </p:cNvSpPr>
          <p:nvPr>
            <p:ph type="title"/>
          </p:nvPr>
        </p:nvSpPr>
        <p:spPr>
          <a:xfrm>
            <a:off x="479425" y="49213"/>
            <a:ext cx="10515600" cy="647700"/>
          </a:xfrm>
        </p:spPr>
        <p:txBody>
          <a:bodyPr>
            <a:normAutofit/>
          </a:bodyPr>
          <a:lstStyle/>
          <a:p>
            <a:pPr>
              <a:defRPr/>
            </a:pPr>
            <a:r>
              <a:rPr lang="en-GB" dirty="0"/>
              <a:t>What an Intra-Action Review is not?</a:t>
            </a:r>
          </a:p>
        </p:txBody>
      </p:sp>
      <p:sp>
        <p:nvSpPr>
          <p:cNvPr id="56324" name="Rectangle 3">
            <a:extLst>
              <a:ext uri="{FF2B5EF4-FFF2-40B4-BE49-F238E27FC236}">
                <a16:creationId xmlns:a16="http://schemas.microsoft.com/office/drawing/2014/main" id="{9608BD53-DEAB-486F-A4B8-931C7D61B175}"/>
              </a:ext>
            </a:extLst>
          </p:cNvPr>
          <p:cNvSpPr>
            <a:spLocks noChangeArrowheads="1"/>
          </p:cNvSpPr>
          <p:nvPr/>
        </p:nvSpPr>
        <p:spPr bwMode="auto">
          <a:xfrm>
            <a:off x="4776538" y="1158207"/>
            <a:ext cx="6966284"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800" dirty="0">
                <a:solidFill>
                  <a:schemeClr val="accent1">
                    <a:lumMod val="75000"/>
                  </a:schemeClr>
                </a:solidFill>
                <a:latin typeface="Roboto" pitchFamily="2" charset="0"/>
                <a:ea typeface="Roboto" pitchFamily="2" charset="0"/>
              </a:rPr>
              <a:t>Intra-Action Reviews are </a:t>
            </a:r>
            <a:r>
              <a:rPr lang="en-GB" altLang="en-US" sz="2800" b="1" dirty="0">
                <a:solidFill>
                  <a:schemeClr val="accent1">
                    <a:lumMod val="75000"/>
                  </a:schemeClr>
                </a:solidFill>
                <a:latin typeface="Roboto" pitchFamily="2" charset="0"/>
                <a:ea typeface="Roboto" pitchFamily="2" charset="0"/>
              </a:rPr>
              <a:t>not</a:t>
            </a:r>
            <a:r>
              <a:rPr lang="en-GB" altLang="en-US" sz="2800" dirty="0">
                <a:solidFill>
                  <a:schemeClr val="accent1">
                    <a:lumMod val="75000"/>
                  </a:schemeClr>
                </a:solidFill>
                <a:latin typeface="Roboto" pitchFamily="2" charset="0"/>
                <a:ea typeface="Roboto" pitchFamily="2" charset="0"/>
              </a:rPr>
              <a:t>:</a:t>
            </a:r>
          </a:p>
          <a:p>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an external evaluation of an individual’s or a team’s performance;</a:t>
            </a: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an opportunity to criticize, blame or judge individuals.</a:t>
            </a: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r>
              <a:rPr lang="en-GB" altLang="en-US" sz="2800" dirty="0">
                <a:solidFill>
                  <a:schemeClr val="accent1">
                    <a:lumMod val="75000"/>
                  </a:schemeClr>
                </a:solidFill>
                <a:latin typeface="Roboto" pitchFamily="2" charset="0"/>
                <a:ea typeface="Roboto" pitchFamily="2" charset="0"/>
              </a:rPr>
              <a:t>Intra-Action Reviews do not measure performance against benchmarks or key performance standards.</a:t>
            </a:r>
          </a:p>
        </p:txBody>
      </p:sp>
      <p:pic>
        <p:nvPicPr>
          <p:cNvPr id="56325" name="Image 7">
            <a:extLst>
              <a:ext uri="{FF2B5EF4-FFF2-40B4-BE49-F238E27FC236}">
                <a16:creationId xmlns:a16="http://schemas.microsoft.com/office/drawing/2014/main" id="{C9D17E5C-7530-4747-84E3-A6341429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1722438"/>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1878</Words>
  <Application>Microsoft Macintosh PowerPoint</Application>
  <PresentationFormat>Widescreen</PresentationFormat>
  <Paragraphs>274</Paragraphs>
  <Slides>30</Slides>
  <Notes>16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Arial Black</vt:lpstr>
      <vt:lpstr>Arial Narrow</vt:lpstr>
      <vt:lpstr>Calibri</vt:lpstr>
      <vt:lpstr>Calibri Light</vt:lpstr>
      <vt:lpstr>Lato Light</vt:lpstr>
      <vt:lpstr>Roboto</vt:lpstr>
      <vt:lpstr>Roboto Cn</vt:lpstr>
      <vt:lpstr>Symbol</vt:lpstr>
      <vt:lpstr>1_Office Theme</vt:lpstr>
      <vt:lpstr>AARtemplate_finalVersion</vt:lpstr>
      <vt:lpstr>Preamble - Instructions</vt:lpstr>
      <vt:lpstr>PowerPoint Presentation</vt:lpstr>
      <vt:lpstr>PowerPoint Presentation</vt:lpstr>
      <vt:lpstr>Adapted from After Action Review guidance</vt:lpstr>
      <vt:lpstr>WHAT IS AN INTRA-ACTION REVIEW?</vt:lpstr>
      <vt:lpstr>WHAT IS AN INTRA-ACTION REVIEW?</vt:lpstr>
      <vt:lpstr>WHAT IS AN INTRA-ACTION REVIEW?</vt:lpstr>
      <vt:lpstr>Principles</vt:lpstr>
      <vt:lpstr>What an Intra-Action Review is not?</vt:lpstr>
      <vt:lpstr>KEY PHASES CARRIED OUT DURING THE REVIEW</vt:lpstr>
      <vt:lpstr>INTRA-ACTION REVIEW OVERVIEW</vt:lpstr>
      <vt:lpstr>Objectives </vt:lpstr>
      <vt:lpstr>Scope of the COVID-19 Intra-Action Review</vt:lpstr>
      <vt:lpstr>INTRA-ACTION REVIEW OVERVIEW</vt:lpstr>
      <vt:lpstr>Overview of the response </vt:lpstr>
      <vt:lpstr>INTRA-ACTION REVIEW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INTRA-ACTION REVIEW OVERVIEW</vt:lpstr>
      <vt:lpstr>PowerPoint Presentation</vt:lpstr>
      <vt:lpstr>PowerPoint Presentation</vt:lpstr>
      <vt:lpstr>PowerPoint Presentation</vt:lpstr>
      <vt:lpstr>INTRA-ACTION REVIEW OVERVIEW</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Candice</dc:creator>
  <cp:keywords/>
  <dc:description/>
  <cp:lastModifiedBy>Julia West</cp:lastModifiedBy>
  <cp:revision>349</cp:revision>
  <dcterms:created xsi:type="dcterms:W3CDTF">2018-01-11T10:18:54Z</dcterms:created>
  <dcterms:modified xsi:type="dcterms:W3CDTF">2020-08-07T15:20:40Z</dcterms:modified>
  <cp:category/>
</cp:coreProperties>
</file>