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9">
  <p:sldMasterIdLst>
    <p:sldMasterId id="2147483660" r:id="rId1"/>
    <p:sldMasterId id="2147483686" r:id="rId2"/>
  </p:sldMasterIdLst>
  <p:notesMasterIdLst>
    <p:notesMasterId r:id="rId34"/>
  </p:notesMasterIdLst>
  <p:handoutMasterIdLst>
    <p:handoutMasterId r:id="rId35"/>
  </p:handoutMasterIdLst>
  <p:sldIdLst>
    <p:sldId id="697" r:id="rId3"/>
    <p:sldId id="696" r:id="rId4"/>
    <p:sldId id="644" r:id="rId5"/>
    <p:sldId id="645" r:id="rId6"/>
    <p:sldId id="652" r:id="rId7"/>
    <p:sldId id="516" r:id="rId8"/>
    <p:sldId id="517" r:id="rId9"/>
    <p:sldId id="518" r:id="rId10"/>
    <p:sldId id="538" r:id="rId11"/>
    <p:sldId id="535" r:id="rId12"/>
    <p:sldId id="544" r:id="rId13"/>
    <p:sldId id="695" r:id="rId14"/>
    <p:sldId id="646" r:id="rId15"/>
    <p:sldId id="670" r:id="rId16"/>
    <p:sldId id="694" r:id="rId17"/>
    <p:sldId id="662" r:id="rId18"/>
    <p:sldId id="693" r:id="rId19"/>
    <p:sldId id="606" r:id="rId20"/>
    <p:sldId id="605" r:id="rId21"/>
    <p:sldId id="609" r:id="rId22"/>
    <p:sldId id="665" r:id="rId23"/>
    <p:sldId id="666" r:id="rId24"/>
    <p:sldId id="686" r:id="rId25"/>
    <p:sldId id="642" r:id="rId26"/>
    <p:sldId id="687" r:id="rId27"/>
    <p:sldId id="622" r:id="rId28"/>
    <p:sldId id="623" r:id="rId29"/>
    <p:sldId id="667" r:id="rId30"/>
    <p:sldId id="692" r:id="rId31"/>
    <p:sldId id="633" r:id="rId32"/>
    <p:sldId id="677" r:id="rId33"/>
  </p:sldIdLst>
  <p:sldSz cx="12192000" cy="6858000"/>
  <p:notesSz cx="6858000" cy="9144000"/>
  <p:defaultTextStyle>
    <a:defPPr algn="r" rtl="1">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dice vente" initials="cv" lastIdx="36" clrIdx="0"/>
  <p:cmAuthor id="2" name="Denis Charles" initials="DC" lastIdx="11" clrIdx="1"/>
  <p:cmAuthor id="3" name="VENTE, Candice" initials="VC" lastIdx="14" clrIdx="2">
    <p:extLst>
      <p:ext uri="{19B8F6BF-5375-455C-9EA6-DF929625EA0E}">
        <p15:presenceInfo xmlns:p15="http://schemas.microsoft.com/office/powerpoint/2012/main" userId="S::ventec@who.int::8f353e18-bd2e-4779-a174-5920aa7a3ee8" providerId="AD"/>
      </p:ext>
    </p:extLst>
  </p:cmAuthor>
  <p:cmAuthor id="4" name="Cindy Chiu de Vázquez" initials="CCV" lastIdx="5" clrIdx="3">
    <p:extLst>
      <p:ext uri="{19B8F6BF-5375-455C-9EA6-DF929625EA0E}">
        <p15:presenceInfo xmlns:p15="http://schemas.microsoft.com/office/powerpoint/2012/main" userId="Cindy Chiu de Vázqu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48234"/>
    <a:srgbClr val="0092CB"/>
    <a:srgbClr val="800000"/>
    <a:srgbClr val="00FFCC"/>
    <a:srgbClr val="9999FF"/>
    <a:srgbClr val="622AA6"/>
    <a:srgbClr val="FF6600"/>
    <a:srgbClr val="4F81BD"/>
    <a:srgbClr val="5B92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475" autoAdjust="0"/>
    <p:restoredTop sz="79526" autoAdjust="0"/>
  </p:normalViewPr>
  <p:slideViewPr>
    <p:cSldViewPr snapToGrid="0">
      <p:cViewPr varScale="1">
        <p:scale>
          <a:sx n="114" d="100"/>
          <a:sy n="114" d="100"/>
        </p:scale>
        <p:origin x="444" y="84"/>
      </p:cViewPr>
      <p:guideLst>
        <p:guide orient="horz" pos="2160"/>
        <p:guide pos="3840"/>
      </p:guideLst>
    </p:cSldViewPr>
  </p:slideViewPr>
  <p:notesTextViewPr>
    <p:cViewPr>
      <p:scale>
        <a:sx n="1" d="1"/>
        <a:sy n="1" d="1"/>
      </p:scale>
      <p:origin x="0" y="0"/>
    </p:cViewPr>
  </p:notesTextViewPr>
  <p:sorterViewPr>
    <p:cViewPr>
      <p:scale>
        <a:sx n="100" d="100"/>
        <a:sy n="100" d="100"/>
      </p:scale>
      <p:origin x="0" y="11148"/>
    </p:cViewPr>
  </p:sorterViewPr>
  <p:notesViewPr>
    <p:cSldViewPr snapToGrid="0">
      <p:cViewPr>
        <p:scale>
          <a:sx n="100" d="100"/>
          <a:sy n="100" d="100"/>
        </p:scale>
        <p:origin x="2694" y="-3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E1616A-6DEB-4103-A02F-6BA0B12AF3E4}"/>
              </a:ext>
            </a:extLst>
          </p:cNvPr>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86825C4-D587-4F4A-B124-B1C2A07A3D10}"/>
              </a:ext>
            </a:extLst>
          </p:cNvPr>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B3A99B6F-038A-4D1B-968E-0EC11EA5DFF8}" type="datetimeFigureOut">
              <a:rPr lang="en-US" smtClean="0"/>
              <a:t>9/4/2020</a:t>
            </a:fld>
            <a:endParaRPr lang="en-US"/>
          </a:p>
        </p:txBody>
      </p:sp>
      <p:sp>
        <p:nvSpPr>
          <p:cNvPr id="4" name="Footer Placeholder 3">
            <a:extLst>
              <a:ext uri="{FF2B5EF4-FFF2-40B4-BE49-F238E27FC236}">
                <a16:creationId xmlns:a16="http://schemas.microsoft.com/office/drawing/2014/main" id="{1BF5109A-C7C6-43DE-8292-56A66A71A250}"/>
              </a:ext>
            </a:extLst>
          </p:cNvPr>
          <p:cNvSpPr>
            <a:spLocks noGrp="1"/>
          </p:cNvSpPr>
          <p:nvPr>
            <p:ph type="ftr" sz="quarter" idx="2"/>
          </p:nvPr>
        </p:nvSpPr>
        <p:spPr>
          <a:xfrm>
            <a:off x="0" y="8684685"/>
            <a:ext cx="2971800" cy="4593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83749B-F34D-4032-BAA0-82EE8CB1856E}"/>
              </a:ext>
            </a:extLst>
          </p:cNvPr>
          <p:cNvSpPr>
            <a:spLocks noGrp="1"/>
          </p:cNvSpPr>
          <p:nvPr>
            <p:ph type="sldNum" sz="quarter" idx="3"/>
          </p:nvPr>
        </p:nvSpPr>
        <p:spPr>
          <a:xfrm>
            <a:off x="3885010" y="8684685"/>
            <a:ext cx="2971800" cy="459316"/>
          </a:xfrm>
          <a:prstGeom prst="rect">
            <a:avLst/>
          </a:prstGeom>
        </p:spPr>
        <p:txBody>
          <a:bodyPr vert="horz" lIns="91440" tIns="45720" rIns="91440" bIns="45720" rtlCol="0" anchor="b"/>
          <a:lstStyle>
            <a:lvl1pPr algn="r">
              <a:defRPr sz="1200"/>
            </a:lvl1pPr>
          </a:lstStyle>
          <a:p>
            <a:fld id="{1315A6C8-F3D3-44A0-92D1-406AC69B5AC5}" type="slidenum">
              <a:rPr lang="en-US" smtClean="0"/>
              <a:t>‹#›</a:t>
            </a:fld>
            <a:endParaRPr lang="en-US"/>
          </a:p>
        </p:txBody>
      </p:sp>
    </p:spTree>
    <p:extLst>
      <p:ext uri="{BB962C8B-B14F-4D97-AF65-F5344CB8AC3E}">
        <p14:creationId xmlns:p14="http://schemas.microsoft.com/office/powerpoint/2010/main" val="305325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1"/>
          <a:lstStyle>
            <a:lvl1pPr algn="r" rtl="1">
              <a:defRPr sz="1200"/>
            </a:lvl1pPr>
          </a:lstStyle>
          <a:p>
            <a:pPr rtl="1"/>
            <a:fld id="{A0AA859D-1FD1-48D7-92D6-5344736DA5F3}"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rtl="1"/>
            <a:r>
              <a:rPr lang="ar"/>
              <a:t>Edit Master text styles</a:t>
            </a:r>
          </a:p>
          <a:p>
            <a:pPr lvl="1" rtl="1"/>
            <a:r>
              <a:rPr lang="ar"/>
              <a:t>Second level</a:t>
            </a:r>
          </a:p>
          <a:p>
            <a:pPr lvl="2" rtl="1"/>
            <a:r>
              <a:rPr lang="ar"/>
              <a:t>Third level</a:t>
            </a:r>
          </a:p>
          <a:p>
            <a:pPr lvl="3" rtl="1"/>
            <a:r>
              <a:rPr lang="ar"/>
              <a:t>Fourth level</a:t>
            </a:r>
          </a:p>
          <a:p>
            <a:pPr lvl="4" rtl="1"/>
            <a:r>
              <a:rPr lang="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1" anchor="b"/>
          <a:lstStyle>
            <a:lvl1pPr algn="r" rtl="1">
              <a:defRPr sz="1200"/>
            </a:lvl1pPr>
          </a:lstStyle>
          <a:p>
            <a:pPr rtl="1"/>
            <a:fld id="{C0470FA2-A55E-4E4A-A052-B96F76F59001}" type="slidenum">
              <a:rPr lang="en-US" smtClean="0"/>
              <a:t>‹#›</a:t>
            </a:fld>
            <a:endParaRPr lang="en-US"/>
          </a:p>
        </p:txBody>
      </p:sp>
    </p:spTree>
    <p:extLst>
      <p:ext uri="{BB962C8B-B14F-4D97-AF65-F5344CB8AC3E}">
        <p14:creationId xmlns:p14="http://schemas.microsoft.com/office/powerpoint/2010/main" val="320435151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1</a:t>
            </a:fld>
            <a:endParaRPr lang="en-US"/>
          </a:p>
        </p:txBody>
      </p:sp>
    </p:spTree>
    <p:extLst>
      <p:ext uri="{BB962C8B-B14F-4D97-AF65-F5344CB8AC3E}">
        <p14:creationId xmlns:p14="http://schemas.microsoft.com/office/powerpoint/2010/main" val="1334983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1"/>
            <a:fld id="{C0470FA2-A55E-4E4A-A052-B96F76F59001}" type="slidenum">
              <a:rPr lang="en-US" smtClean="0"/>
              <a:t>10</a:t>
            </a:fld>
            <a:endParaRPr lang="en-US"/>
          </a:p>
        </p:txBody>
      </p:sp>
    </p:spTree>
    <p:extLst>
      <p:ext uri="{BB962C8B-B14F-4D97-AF65-F5344CB8AC3E}">
        <p14:creationId xmlns:p14="http://schemas.microsoft.com/office/powerpoint/2010/main" val="3173187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a:extLst>
              <a:ext uri="{FF2B5EF4-FFF2-40B4-BE49-F238E27FC236}">
                <a16:creationId xmlns:a16="http://schemas.microsoft.com/office/drawing/2014/main" id="{2EA76F0E-20D4-4D33-BAF3-C18BDBEFD65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Espace réservé des notes 2">
            <a:extLst>
              <a:ext uri="{FF2B5EF4-FFF2-40B4-BE49-F238E27FC236}">
                <a16:creationId xmlns:a16="http://schemas.microsoft.com/office/drawing/2014/main" id="{1A5F485D-509C-4107-90A7-367EAE6CEE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rtlCol="1" anchor="t" anchorCtr="0" compatLnSpc="1">
            <a:prstTxWarp prst="textNoShape">
              <a:avLst/>
            </a:prstTxWarp>
          </a:bodyPr>
          <a:lstStyle/>
          <a:p>
            <a:pPr rtl="1"/>
            <a:endParaRPr lang="en-GB" altLang="en-US" dirty="0"/>
          </a:p>
        </p:txBody>
      </p:sp>
      <p:sp>
        <p:nvSpPr>
          <p:cNvPr id="56324" name="Espace réservé du numéro de diapositive 3">
            <a:extLst>
              <a:ext uri="{FF2B5EF4-FFF2-40B4-BE49-F238E27FC236}">
                <a16:creationId xmlns:a16="http://schemas.microsoft.com/office/drawing/2014/main" id="{0F3BD88B-F678-4BAF-BF4C-5CA44D5161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tlCol="1"/>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fld id="{13895CB3-DF18-4721-AE3F-F2D33D3FC94C}" type="slidenum">
              <a:rPr lang="fr-FR" altLang="fr-FR" smtClean="0">
                <a:latin typeface="Calibri" panose="020F0502020204030204" pitchFamily="34" charset="0"/>
              </a:rPr>
              <a:pPr/>
              <a:t>11</a:t>
            </a:fld>
            <a:endParaRPr lang="fr-FR" altLang="fr-FR">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12</a:t>
            </a:fld>
            <a:endParaRPr lang="en-US"/>
          </a:p>
        </p:txBody>
      </p:sp>
    </p:spTree>
    <p:extLst>
      <p:ext uri="{BB962C8B-B14F-4D97-AF65-F5344CB8AC3E}">
        <p14:creationId xmlns:p14="http://schemas.microsoft.com/office/powerpoint/2010/main" val="3062727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13</a:t>
            </a:fld>
            <a:endParaRPr lang="en-US"/>
          </a:p>
        </p:txBody>
      </p:sp>
    </p:spTree>
    <p:extLst>
      <p:ext uri="{BB962C8B-B14F-4D97-AF65-F5344CB8AC3E}">
        <p14:creationId xmlns:p14="http://schemas.microsoft.com/office/powerpoint/2010/main" val="1207993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14</a:t>
            </a:fld>
            <a:endParaRPr lang="en-US"/>
          </a:p>
        </p:txBody>
      </p:sp>
    </p:spTree>
    <p:extLst>
      <p:ext uri="{BB962C8B-B14F-4D97-AF65-F5344CB8AC3E}">
        <p14:creationId xmlns:p14="http://schemas.microsoft.com/office/powerpoint/2010/main" val="453603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15</a:t>
            </a:fld>
            <a:endParaRPr lang="en-US"/>
          </a:p>
        </p:txBody>
      </p:sp>
    </p:spTree>
    <p:extLst>
      <p:ext uri="{BB962C8B-B14F-4D97-AF65-F5344CB8AC3E}">
        <p14:creationId xmlns:p14="http://schemas.microsoft.com/office/powerpoint/2010/main" val="2218500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1" y="4343179"/>
            <a:ext cx="5485420" cy="4114359"/>
          </a:xfrm>
          <a:prstGeom prst="rect">
            <a:avLst/>
          </a:prstGeom>
        </p:spPr>
        <p:txBody>
          <a:bodyPr rtlCol="1"/>
          <a:lstStyle/>
          <a:p>
            <a:pPr rtl="1"/>
            <a:r>
              <a:rPr lang="ar-EG" dirty="0"/>
              <a:t>تأكد من تحميل عرض وزارة الصحة مسبقاً</a:t>
            </a:r>
          </a:p>
          <a:p>
            <a:pPr algn="l" rtl="1"/>
            <a:r>
              <a:rPr lang="ar" dirty="0"/>
              <a:t>Be sure to pre load the MOH presentation </a:t>
            </a:r>
            <a:endParaRPr lang="en-US" dirty="0"/>
          </a:p>
        </p:txBody>
      </p:sp>
      <p:sp>
        <p:nvSpPr>
          <p:cNvPr id="4" name="Header Placeholder 3"/>
          <p:cNvSpPr>
            <a:spLocks noGrp="1"/>
          </p:cNvSpPr>
          <p:nvPr>
            <p:ph type="hdr" sz="quarter" idx="10"/>
          </p:nvPr>
        </p:nvSpPr>
        <p:spPr/>
        <p:txBody>
          <a:bodyPr rtlCol="1"/>
          <a:lstStyle/>
          <a:p>
            <a:pPr rtl="1"/>
            <a:r>
              <a:rPr lang="ar"/>
              <a:t>World Health Organization</a:t>
            </a:r>
            <a:endParaRPr lang="en-GB" dirty="0"/>
          </a:p>
        </p:txBody>
      </p:sp>
      <p:sp>
        <p:nvSpPr>
          <p:cNvPr id="5" name="Date Placeholder 4"/>
          <p:cNvSpPr>
            <a:spLocks noGrp="1"/>
          </p:cNvSpPr>
          <p:nvPr>
            <p:ph type="dt" idx="11"/>
          </p:nvPr>
        </p:nvSpPr>
        <p:spPr/>
        <p:txBody>
          <a:bodyPr rtlCol="1"/>
          <a:lstStyle/>
          <a:p>
            <a:pPr rtl="1"/>
            <a:r>
              <a:rPr lang="en-GB"/>
              <a:t>18 August, 2020</a:t>
            </a:r>
            <a:endParaRPr lang="en-GB" dirty="0"/>
          </a:p>
        </p:txBody>
      </p:sp>
      <p:sp>
        <p:nvSpPr>
          <p:cNvPr id="6" name="Slide Number Placeholder 5"/>
          <p:cNvSpPr>
            <a:spLocks noGrp="1"/>
          </p:cNvSpPr>
          <p:nvPr>
            <p:ph type="sldNum" sz="quarter" idx="12"/>
          </p:nvPr>
        </p:nvSpPr>
        <p:spPr/>
        <p:txBody>
          <a:bodyPr rtlCol="1"/>
          <a:lstStyle/>
          <a:p>
            <a:pPr rtl="1"/>
            <a:fld id="{B72562F2-9E12-442C-9575-35AA6B04B8F5}" type="slidenum">
              <a:rPr lang="en-GB" smtClean="0"/>
              <a:pPr/>
              <a:t>16</a:t>
            </a:fld>
            <a:endParaRPr lang="en-GB" dirty="0"/>
          </a:p>
        </p:txBody>
      </p:sp>
    </p:spTree>
    <p:extLst>
      <p:ext uri="{BB962C8B-B14F-4D97-AF65-F5344CB8AC3E}">
        <p14:creationId xmlns:p14="http://schemas.microsoft.com/office/powerpoint/2010/main" val="2331295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17</a:t>
            </a:fld>
            <a:endParaRPr lang="en-US"/>
          </a:p>
        </p:txBody>
      </p:sp>
    </p:spTree>
    <p:extLst>
      <p:ext uri="{BB962C8B-B14F-4D97-AF65-F5344CB8AC3E}">
        <p14:creationId xmlns:p14="http://schemas.microsoft.com/office/powerpoint/2010/main" val="3942699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1">
            <a:extLst>
              <a:ext uri="{FF2B5EF4-FFF2-40B4-BE49-F238E27FC236}">
                <a16:creationId xmlns:a16="http://schemas.microsoft.com/office/drawing/2014/main" id="{A23A38F6-12A2-40F8-BEE2-BAD3AD1C2831}"/>
              </a:ext>
            </a:extLst>
          </p:cNvPr>
          <p:cNvSpPr>
            <a:spLocks noGrp="1"/>
          </p:cNvSpPr>
          <p:nvPr>
            <p:ph type="body" idx="1"/>
          </p:nvPr>
        </p:nvSpPr>
        <p:spPr/>
        <p:txBody>
          <a:bodyPr rtlCol="1"/>
          <a:lstStyle/>
          <a:p>
            <a:pPr marL="0" marR="0" lvl="0" indent="0" defTabSz="914400" rtl="1" eaLnBrk="1" fontAlgn="auto" latinLnBrk="0" hangingPunct="1">
              <a:lnSpc>
                <a:spcPct val="100000"/>
              </a:lnSpc>
              <a:spcBef>
                <a:spcPts val="0"/>
              </a:spcBef>
              <a:spcAft>
                <a:spcPts val="0"/>
              </a:spcAft>
              <a:buClrTx/>
              <a:buSzTx/>
              <a:buFontTx/>
              <a:buNone/>
              <a:tabLst/>
              <a:defRPr/>
            </a:pPr>
            <a:r>
              <a:rPr lang="ar-EG" b="1" i="0" dirty="0"/>
              <a:t>ملاحظات:</a:t>
            </a:r>
          </a:p>
          <a:p>
            <a:pPr marL="0" marR="0" lvl="0" indent="0" algn="l" defTabSz="914400" rtl="1" eaLnBrk="1" fontAlgn="auto" latinLnBrk="0" hangingPunct="1">
              <a:lnSpc>
                <a:spcPct val="100000"/>
              </a:lnSpc>
              <a:spcBef>
                <a:spcPts val="0"/>
              </a:spcBef>
              <a:spcAft>
                <a:spcPts val="0"/>
              </a:spcAft>
              <a:buClrTx/>
              <a:buSzTx/>
              <a:buFontTx/>
              <a:buNone/>
              <a:tabLst/>
              <a:defRPr/>
            </a:pPr>
            <a:endParaRPr lang="ar" b="1" i="0" dirty="0"/>
          </a:p>
          <a:p>
            <a:pPr marL="0" marR="0" lvl="0" indent="0" defTabSz="914400" rtl="1" eaLnBrk="1" fontAlgn="auto" latinLnBrk="0" hangingPunct="1">
              <a:lnSpc>
                <a:spcPct val="100000"/>
              </a:lnSpc>
              <a:spcBef>
                <a:spcPts val="0"/>
              </a:spcBef>
              <a:spcAft>
                <a:spcPts val="0"/>
              </a:spcAft>
              <a:buClrTx/>
              <a:buSzTx/>
              <a:buFontTx/>
              <a:buNone/>
              <a:tabLst/>
              <a:defRPr/>
            </a:pPr>
            <a:r>
              <a:rPr lang="ar-EG" b="0" i="0" dirty="0"/>
              <a:t>تحديد نقاط القوة والتحديات والقدرات المطورة حديثاً. انظر دليل الاستعراض اللاحق، القسم 5-1-3</a:t>
            </a:r>
          </a:p>
          <a:p>
            <a:pPr marL="0" marR="0" lvl="0" indent="0" defTabSz="914400" rtl="1" eaLnBrk="1" fontAlgn="auto" latinLnBrk="0" hangingPunct="1">
              <a:lnSpc>
                <a:spcPct val="100000"/>
              </a:lnSpc>
              <a:spcBef>
                <a:spcPts val="0"/>
              </a:spcBef>
              <a:spcAft>
                <a:spcPts val="0"/>
              </a:spcAft>
              <a:buClrTx/>
              <a:buSzTx/>
              <a:buFontTx/>
              <a:buNone/>
              <a:tabLst/>
              <a:defRPr/>
            </a:pPr>
            <a:endParaRPr lang="ar-EG" dirty="0"/>
          </a:p>
          <a:p>
            <a:pPr marL="0" marR="0" lvl="0" indent="0" defTabSz="914400" rtl="1" eaLnBrk="1" fontAlgn="auto" latinLnBrk="0" hangingPunct="1">
              <a:lnSpc>
                <a:spcPct val="100000"/>
              </a:lnSpc>
              <a:spcBef>
                <a:spcPts val="0"/>
              </a:spcBef>
              <a:spcAft>
                <a:spcPts val="0"/>
              </a:spcAft>
              <a:buClrTx/>
              <a:buSzTx/>
              <a:buFontTx/>
              <a:buNone/>
              <a:tabLst/>
              <a:defRPr/>
            </a:pPr>
            <a:endParaRPr lang="ar-EG" b="0" dirty="0"/>
          </a:p>
          <a:p>
            <a:pPr marL="0" marR="0" lvl="0" indent="0" defTabSz="914400" rtl="1" eaLnBrk="1" fontAlgn="auto" latinLnBrk="0" hangingPunct="1">
              <a:lnSpc>
                <a:spcPct val="100000"/>
              </a:lnSpc>
              <a:spcBef>
                <a:spcPts val="0"/>
              </a:spcBef>
              <a:spcAft>
                <a:spcPts val="0"/>
              </a:spcAft>
              <a:buClrTx/>
              <a:buSzTx/>
              <a:buFontTx/>
              <a:buNone/>
              <a:tabLst/>
              <a:defRPr/>
            </a:pPr>
            <a:r>
              <a:rPr lang="ar-EG" dirty="0"/>
              <a:t>العوامل المساهمة = العوامل التمكينية + المقيدة</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1"/>
          <a:lstStyle/>
          <a:p>
            <a:r>
              <a:rPr lang="ar-SA" dirty="0"/>
              <a:t>تحليل الأسباب الجذرية هو طريقة مستخدمة لتحديد العوامل السببية التي أدت إلى النجاح أو الفشل فيما يتعلق بمسألة أو مشكلة معينة سبق تحديدها. والسبب الجذري هو عامل يؤدي إلى نتيجة معينة (جيدة أو سيئة)، والتخلص من هذا العامل سيحول دون حدوث النتيجة. والغرض من ذلك هو معالجة السبب الجذري إذا لزم الأمر، أو منع حدوث نتيجة سلبية، أو تحديد الأسباب الجذرية للاسترشاد بها في أفضل الممارسات. ويمكن بعد ذلك تطبيق أفضل الممارسات تطبيقاً منهجياً أو في سياقات أو مناطق مختلفة. والغرض من تحليل الأسباب الجذرية هو تركيز التدخلات على الأسباب التي لها أثر على المدى الطويل بدلاً من الاعتماد على الحلول السريعة. </a:t>
            </a:r>
            <a:endParaRPr lang="ar-EG" dirty="0"/>
          </a:p>
          <a:p>
            <a:r>
              <a:rPr lang="ar-SA" dirty="0"/>
              <a:t>وينبغي استخدام تحليل الأسباب الجذرية عند تحديد مشكلة تتطلب بوضوح دراسة أعمق أو لم يُعرَف بعد "السبب" فيها.</a:t>
            </a:r>
            <a:endParaRPr lang="en-GB" dirty="0"/>
          </a:p>
          <a:p>
            <a:pPr rtl="1"/>
            <a:r>
              <a:rPr lang="ar-EG" sz="1200" b="1" kern="1200" dirty="0">
                <a:solidFill>
                  <a:schemeClr val="tx1"/>
                </a:solidFill>
                <a:effectLst/>
                <a:latin typeface="+mn-lt"/>
                <a:ea typeface="+mn-ea"/>
                <a:cs typeface="+mn-cs"/>
              </a:rPr>
              <a:t>طريقة أسئلة لماذا الخمسة</a:t>
            </a:r>
            <a:r>
              <a:rPr lang="ar-EG" sz="1200" kern="1200" dirty="0">
                <a:solidFill>
                  <a:schemeClr val="tx1"/>
                </a:solidFill>
                <a:effectLst/>
                <a:latin typeface="+mn-lt"/>
                <a:ea typeface="+mn-ea"/>
                <a:cs typeface="+mn-cs"/>
              </a:rPr>
              <a:t> هي أبسط الطرق وأكثرها شيوعاً في تحليل الأسباب الجذرية. وبصورة أساسية، يكرر الميسِّر سؤال «لماذا؟» بهدف تفكيك العوامل السببية تدريجياً ومن ثم الوصول إلى السبب الجذري في قضية معينة. وهذا الأسلوب هو الأكثر ملاءمة في إطار المناقشات الجماعية للاستعراض اللاحق.</a:t>
            </a:r>
          </a:p>
          <a:p>
            <a:pPr rtl="1"/>
            <a:endParaRPr lang="ar-EG" dirty="0"/>
          </a:p>
          <a:p>
            <a:pPr rtl="1"/>
            <a:r>
              <a:rPr lang="ar-EG" sz="1200" kern="1200" dirty="0">
                <a:solidFill>
                  <a:schemeClr val="tx1"/>
                </a:solidFill>
                <a:effectLst/>
                <a:latin typeface="+mn-lt"/>
                <a:ea typeface="+mn-ea"/>
                <a:cs typeface="+mn-cs"/>
              </a:rPr>
              <a:t>استعن بالإجراءات المبيّنة أعلاه لبيان الأنشطة الواضحة، وجهة التنسيق المسؤولة، والموارد اللازمة، والجدول الزمني للتنفيذ.</a:t>
            </a:r>
          </a:p>
          <a:p>
            <a:pPr rtl="1"/>
            <a:r>
              <a:rPr lang="ar-EG" dirty="0"/>
              <a:t>أضف المحادثة التالية بين الميسر وأحد المشاركين:</a:t>
            </a:r>
          </a:p>
          <a:p>
            <a:pPr rtl="1"/>
            <a:r>
              <a:rPr lang="ar-EG" dirty="0"/>
              <a:t>المشارك: إحدى المشكلات الكبرى تمثلت في أننا لم نستطع إرجاع العينات من المختبرات بالسرعة الكافية.</a:t>
            </a:r>
          </a:p>
          <a:p>
            <a:pPr rtl="1"/>
            <a:r>
              <a:rPr lang="ar-EG" dirty="0"/>
              <a:t>الميسر: لماذا حدث ذلك؟</a:t>
            </a:r>
          </a:p>
          <a:p>
            <a:pPr rtl="1"/>
            <a:r>
              <a:rPr lang="ar-EG" dirty="0"/>
              <a:t>المشارك: حسناً، لم نتمكن من الترتيب لنقل العينات إلى المختبرات ومنها.</a:t>
            </a:r>
          </a:p>
          <a:p>
            <a:pPr rtl="1"/>
            <a:r>
              <a:rPr lang="ar-EG" dirty="0"/>
              <a:t>الميسر: لماذا ذلك، ألم يكن لديكم سيارات؟</a:t>
            </a:r>
          </a:p>
          <a:p>
            <a:pPr rtl="1"/>
            <a:r>
              <a:rPr lang="ar-EG" dirty="0"/>
              <a:t>المشارك: بلى، كانت السيارات متاحة.</a:t>
            </a:r>
          </a:p>
          <a:p>
            <a:pPr rtl="1"/>
            <a:r>
              <a:rPr lang="ar-EG" dirty="0"/>
              <a:t>الميسر: إذاً، لماذا لم تستعن بالسيارات لنقل العينات؟</a:t>
            </a:r>
          </a:p>
          <a:p>
            <a:pPr rtl="1"/>
            <a:r>
              <a:rPr lang="ar-EG" dirty="0"/>
              <a:t>المشارك: كان بإمكاننا ذلك، ولكن لم يكن بها وقود.</a:t>
            </a:r>
          </a:p>
          <a:p>
            <a:pPr rtl="1"/>
            <a:r>
              <a:rPr lang="ar-EG" dirty="0"/>
              <a:t>الميسر: لماذا ذلك؟</a:t>
            </a:r>
          </a:p>
          <a:p>
            <a:pPr rtl="1"/>
            <a:r>
              <a:rPr lang="ar-EG" dirty="0"/>
              <a:t>المشارك: لم تتوافر الأموال الكافية نظراً لأن حد المصروفات النثرية كان منخضفاً جداً.</a:t>
            </a:r>
            <a:endParaRPr lang="en-GB" dirty="0"/>
          </a:p>
        </p:txBody>
      </p:sp>
      <p:sp>
        <p:nvSpPr>
          <p:cNvPr id="4" name="Slide Number Placeholder 3"/>
          <p:cNvSpPr>
            <a:spLocks noGrp="1"/>
          </p:cNvSpPr>
          <p:nvPr>
            <p:ph type="sldNum" sz="quarter" idx="5"/>
          </p:nvPr>
        </p:nvSpPr>
        <p:spPr/>
        <p:txBody>
          <a:bodyPr rtlCol="1"/>
          <a:lstStyle/>
          <a:p>
            <a:pPr rtl="1"/>
            <a:fld id="{C0470FA2-A55E-4E4A-A052-B96F76F59001}" type="slidenum">
              <a:rPr lang="en-US" smtClean="0"/>
              <a:t>19</a:t>
            </a:fld>
            <a:endParaRPr lang="en-US" dirty="0"/>
          </a:p>
        </p:txBody>
      </p:sp>
    </p:spTree>
    <p:extLst>
      <p:ext uri="{BB962C8B-B14F-4D97-AF65-F5344CB8AC3E}">
        <p14:creationId xmlns:p14="http://schemas.microsoft.com/office/powerpoint/2010/main" val="4121617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1" y="4343179"/>
            <a:ext cx="5485420" cy="4114359"/>
          </a:xfrm>
          <a:prstGeom prst="rect">
            <a:avLst/>
          </a:prstGeom>
        </p:spPr>
        <p:txBody>
          <a:bodyPr rtlCol="1"/>
          <a:lstStyle/>
          <a:p>
            <a:pPr rtl="1"/>
            <a:endParaRPr lang="en-US" i="1" dirty="0">
              <a:solidFill>
                <a:srgbClr val="FF0000"/>
              </a:solidFill>
            </a:endParaRPr>
          </a:p>
        </p:txBody>
      </p:sp>
      <p:sp>
        <p:nvSpPr>
          <p:cNvPr id="4" name="Slide Number Placeholder 3"/>
          <p:cNvSpPr>
            <a:spLocks noGrp="1"/>
          </p:cNvSpPr>
          <p:nvPr>
            <p:ph type="sldNum" sz="quarter" idx="10"/>
          </p:nvPr>
        </p:nvSpPr>
        <p:spPr/>
        <p:txBody>
          <a:bodyPr rtlCol="1"/>
          <a:lstStyle/>
          <a:p>
            <a:pPr rtl="1"/>
            <a:fld id="{C0470FA2-A55E-4E4A-A052-B96F76F59001}" type="slidenum">
              <a:rPr lang="en-US" smtClean="0"/>
              <a:t>2</a:t>
            </a:fld>
            <a:endParaRPr lang="en-US"/>
          </a:p>
        </p:txBody>
      </p:sp>
    </p:spTree>
    <p:extLst>
      <p:ext uri="{BB962C8B-B14F-4D97-AF65-F5344CB8AC3E}">
        <p14:creationId xmlns:p14="http://schemas.microsoft.com/office/powerpoint/2010/main" val="2492800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1"/>
          <a:lstStyle/>
          <a:p>
            <a:pPr rtl="1"/>
            <a:endParaRPr lang="en-GB" dirty="0"/>
          </a:p>
        </p:txBody>
      </p:sp>
      <p:sp>
        <p:nvSpPr>
          <p:cNvPr id="4" name="Slide Number Placeholder 3"/>
          <p:cNvSpPr>
            <a:spLocks noGrp="1"/>
          </p:cNvSpPr>
          <p:nvPr>
            <p:ph type="sldNum" sz="quarter" idx="5"/>
          </p:nvPr>
        </p:nvSpPr>
        <p:spPr/>
        <p:txBody>
          <a:bodyPr rtlCol="1"/>
          <a:lstStyle/>
          <a:p>
            <a:pPr rtl="1"/>
            <a:fld id="{C0470FA2-A55E-4E4A-A052-B96F76F59001}" type="slidenum">
              <a:rPr lang="en-US" smtClean="0"/>
              <a:t>20</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1"/>
          <a:lstStyle/>
          <a:p>
            <a:pPr rtl="1"/>
            <a:endParaRPr lang="en-GB" dirty="0"/>
          </a:p>
        </p:txBody>
      </p:sp>
      <p:sp>
        <p:nvSpPr>
          <p:cNvPr id="4" name="Slide Number Placeholder 3"/>
          <p:cNvSpPr>
            <a:spLocks noGrp="1"/>
          </p:cNvSpPr>
          <p:nvPr>
            <p:ph type="sldNum" sz="quarter" idx="5"/>
          </p:nvPr>
        </p:nvSpPr>
        <p:spPr/>
        <p:txBody>
          <a:bodyPr rtlCol="1"/>
          <a:lstStyle/>
          <a:p>
            <a:pPr rtl="1"/>
            <a:fld id="{C0470FA2-A55E-4E4A-A052-B96F76F59001}" type="slidenum">
              <a:rPr lang="en-US" smtClean="0"/>
              <a:t>21</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1"/>
          <a:lstStyle/>
          <a:p>
            <a:pPr rtl="1"/>
            <a:endParaRPr lang="en-GB" dirty="0"/>
          </a:p>
        </p:txBody>
      </p:sp>
      <p:sp>
        <p:nvSpPr>
          <p:cNvPr id="4" name="Slide Number Placeholder 3"/>
          <p:cNvSpPr>
            <a:spLocks noGrp="1"/>
          </p:cNvSpPr>
          <p:nvPr>
            <p:ph type="sldNum" sz="quarter" idx="5"/>
          </p:nvPr>
        </p:nvSpPr>
        <p:spPr/>
        <p:txBody>
          <a:bodyPr rtlCol="1"/>
          <a:lstStyle/>
          <a:p>
            <a:pPr rtl="1"/>
            <a:fld id="{C0470FA2-A55E-4E4A-A052-B96F76F59001}" type="slidenum">
              <a:rPr lang="en-US" smtClean="0"/>
              <a:t>22</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1"/>
          <a:lstStyle/>
          <a:p>
            <a:pPr rtl="1"/>
            <a:endParaRPr lang="en-GB" dirty="0"/>
          </a:p>
        </p:txBody>
      </p:sp>
      <p:sp>
        <p:nvSpPr>
          <p:cNvPr id="4" name="Slide Number Placeholder 3"/>
          <p:cNvSpPr>
            <a:spLocks noGrp="1"/>
          </p:cNvSpPr>
          <p:nvPr>
            <p:ph type="sldNum" sz="quarter" idx="5"/>
          </p:nvPr>
        </p:nvSpPr>
        <p:spPr/>
        <p:txBody>
          <a:bodyPr rtlCol="1"/>
          <a:lstStyle/>
          <a:p>
            <a:pPr rtl="1"/>
            <a:fld id="{C0470FA2-A55E-4E4A-A052-B96F76F59001}" type="slidenum">
              <a:rPr lang="en-US" smtClean="0"/>
              <a:t>23</a:t>
            </a:fld>
            <a:endParaRPr lang="en-US"/>
          </a:p>
        </p:txBody>
      </p:sp>
    </p:spTree>
    <p:extLst>
      <p:ext uri="{BB962C8B-B14F-4D97-AF65-F5344CB8AC3E}">
        <p14:creationId xmlns:p14="http://schemas.microsoft.com/office/powerpoint/2010/main" val="3547228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1"/>
          <a:lstStyle/>
          <a:p>
            <a:pPr rtl="1"/>
            <a:endParaRPr lang="en-GB" dirty="0"/>
          </a:p>
        </p:txBody>
      </p:sp>
      <p:sp>
        <p:nvSpPr>
          <p:cNvPr id="4" name="Slide Number Placeholder 3"/>
          <p:cNvSpPr>
            <a:spLocks noGrp="1"/>
          </p:cNvSpPr>
          <p:nvPr>
            <p:ph type="sldNum" sz="quarter" idx="5"/>
          </p:nvPr>
        </p:nvSpPr>
        <p:spPr/>
        <p:txBody>
          <a:bodyPr rtlCol="1"/>
          <a:lstStyle/>
          <a:p>
            <a:pPr rtl="1"/>
            <a:fld id="{C0470FA2-A55E-4E4A-A052-B96F76F59001}" type="slidenum">
              <a:rPr lang="en-US" smtClean="0"/>
              <a:t>24</a:t>
            </a:fld>
            <a:endParaRPr lang="en-US"/>
          </a:p>
        </p:txBody>
      </p:sp>
    </p:spTree>
    <p:extLst>
      <p:ext uri="{BB962C8B-B14F-4D97-AF65-F5344CB8AC3E}">
        <p14:creationId xmlns:p14="http://schemas.microsoft.com/office/powerpoint/2010/main" val="2317048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25</a:t>
            </a:fld>
            <a:endParaRPr lang="en-US"/>
          </a:p>
        </p:txBody>
      </p:sp>
    </p:spTree>
    <p:extLst>
      <p:ext uri="{BB962C8B-B14F-4D97-AF65-F5344CB8AC3E}">
        <p14:creationId xmlns:p14="http://schemas.microsoft.com/office/powerpoint/2010/main" val="1165046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1"/>
          <a:lstStyle/>
          <a:p>
            <a:pPr rtl="1"/>
            <a:endParaRPr lang="en-GB" dirty="0"/>
          </a:p>
        </p:txBody>
      </p:sp>
      <p:sp>
        <p:nvSpPr>
          <p:cNvPr id="4" name="Slide Number Placeholder 3"/>
          <p:cNvSpPr>
            <a:spLocks noGrp="1"/>
          </p:cNvSpPr>
          <p:nvPr>
            <p:ph type="sldNum" sz="quarter" idx="5"/>
          </p:nvPr>
        </p:nvSpPr>
        <p:spPr/>
        <p:txBody>
          <a:bodyPr rtlCol="1"/>
          <a:lstStyle/>
          <a:p>
            <a:pPr rtl="1"/>
            <a:fld id="{C0470FA2-A55E-4E4A-A052-B96F76F59001}" type="slidenum">
              <a:rPr lang="en-US" smtClean="0"/>
              <a:t>26</a:t>
            </a:fld>
            <a:endParaRPr lang="en-US"/>
          </a:p>
        </p:txBody>
      </p:sp>
    </p:spTree>
    <p:extLst>
      <p:ext uri="{BB962C8B-B14F-4D97-AF65-F5344CB8AC3E}">
        <p14:creationId xmlns:p14="http://schemas.microsoft.com/office/powerpoint/2010/main" val="1661565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1"/>
          <a:lstStyle/>
          <a:p>
            <a:pPr rtl="1"/>
            <a:endParaRPr lang="en-GB" dirty="0"/>
          </a:p>
        </p:txBody>
      </p:sp>
      <p:sp>
        <p:nvSpPr>
          <p:cNvPr id="4" name="Slide Number Placeholder 3"/>
          <p:cNvSpPr>
            <a:spLocks noGrp="1"/>
          </p:cNvSpPr>
          <p:nvPr>
            <p:ph type="sldNum" sz="quarter" idx="5"/>
          </p:nvPr>
        </p:nvSpPr>
        <p:spPr/>
        <p:txBody>
          <a:bodyPr rtlCol="1"/>
          <a:lstStyle/>
          <a:p>
            <a:pPr rtl="1"/>
            <a:fld id="{C0470FA2-A55E-4E4A-A052-B96F76F59001}" type="slidenum">
              <a:rPr lang="en-US" smtClean="0"/>
              <a:t>27</a:t>
            </a:fld>
            <a:endParaRPr lang="en-US"/>
          </a:p>
        </p:txBody>
      </p:sp>
    </p:spTree>
    <p:extLst>
      <p:ext uri="{BB962C8B-B14F-4D97-AF65-F5344CB8AC3E}">
        <p14:creationId xmlns:p14="http://schemas.microsoft.com/office/powerpoint/2010/main" val="792450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1"/>
          <a:lstStyle/>
          <a:p>
            <a:pPr rtl="1"/>
            <a:endParaRPr lang="en-GB" dirty="0"/>
          </a:p>
        </p:txBody>
      </p:sp>
      <p:sp>
        <p:nvSpPr>
          <p:cNvPr id="4" name="Slide Number Placeholder 3"/>
          <p:cNvSpPr>
            <a:spLocks noGrp="1"/>
          </p:cNvSpPr>
          <p:nvPr>
            <p:ph type="sldNum" sz="quarter" idx="5"/>
          </p:nvPr>
        </p:nvSpPr>
        <p:spPr/>
        <p:txBody>
          <a:bodyPr rtlCol="1"/>
          <a:lstStyle/>
          <a:p>
            <a:pPr rtl="1"/>
            <a:fld id="{C0470FA2-A55E-4E4A-A052-B96F76F59001}" type="slidenum">
              <a:rPr lang="en-US" smtClean="0"/>
              <a:t>28</a:t>
            </a:fld>
            <a:endParaRPr lang="en-US"/>
          </a:p>
        </p:txBody>
      </p:sp>
    </p:spTree>
    <p:extLst>
      <p:ext uri="{BB962C8B-B14F-4D97-AF65-F5344CB8AC3E}">
        <p14:creationId xmlns:p14="http://schemas.microsoft.com/office/powerpoint/2010/main" val="792450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29</a:t>
            </a:fld>
            <a:endParaRPr lang="en-US"/>
          </a:p>
        </p:txBody>
      </p:sp>
    </p:spTree>
    <p:extLst>
      <p:ext uri="{BB962C8B-B14F-4D97-AF65-F5344CB8AC3E}">
        <p14:creationId xmlns:p14="http://schemas.microsoft.com/office/powerpoint/2010/main" val="119306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1"/>
            <a:fld id="{C0470FA2-A55E-4E4A-A052-B96F76F59001}" type="slidenum">
              <a:rPr lang="en-US" smtClean="0"/>
              <a:t>3</a:t>
            </a:fld>
            <a:endParaRPr lang="en-US"/>
          </a:p>
        </p:txBody>
      </p:sp>
    </p:spTree>
    <p:extLst>
      <p:ext uri="{BB962C8B-B14F-4D97-AF65-F5344CB8AC3E}">
        <p14:creationId xmlns:p14="http://schemas.microsoft.com/office/powerpoint/2010/main" val="406683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1"/>
          <a:lstStyle/>
          <a:p>
            <a:pPr rtl="1"/>
            <a:endParaRPr lang="en-GB" dirty="0"/>
          </a:p>
        </p:txBody>
      </p:sp>
      <p:sp>
        <p:nvSpPr>
          <p:cNvPr id="4" name="Slide Number Placeholder 3"/>
          <p:cNvSpPr>
            <a:spLocks noGrp="1"/>
          </p:cNvSpPr>
          <p:nvPr>
            <p:ph type="sldNum" sz="quarter" idx="5"/>
          </p:nvPr>
        </p:nvSpPr>
        <p:spPr/>
        <p:txBody>
          <a:bodyPr rtlCol="1"/>
          <a:lstStyle/>
          <a:p>
            <a:pPr rtl="1"/>
            <a:fld id="{C0470FA2-A55E-4E4A-A052-B96F76F59001}" type="slidenum">
              <a:rPr lang="en-US" smtClean="0"/>
              <a:t>30</a:t>
            </a:fld>
            <a:endParaRPr lang="en-US"/>
          </a:p>
        </p:txBody>
      </p:sp>
    </p:spTree>
    <p:extLst>
      <p:ext uri="{BB962C8B-B14F-4D97-AF65-F5344CB8AC3E}">
        <p14:creationId xmlns:p14="http://schemas.microsoft.com/office/powerpoint/2010/main" val="2345381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1"/>
          <a:lstStyle/>
          <a:p>
            <a:pPr rtl="1"/>
            <a:endParaRPr lang="en-GB" dirty="0"/>
          </a:p>
        </p:txBody>
      </p:sp>
      <p:sp>
        <p:nvSpPr>
          <p:cNvPr id="4" name="Slide Number Placeholder 3"/>
          <p:cNvSpPr>
            <a:spLocks noGrp="1"/>
          </p:cNvSpPr>
          <p:nvPr>
            <p:ph type="sldNum" sz="quarter" idx="5"/>
          </p:nvPr>
        </p:nvSpPr>
        <p:spPr/>
        <p:txBody>
          <a:bodyPr rtlCol="1"/>
          <a:lstStyle/>
          <a:p>
            <a:pPr rtl="1"/>
            <a:fld id="{C0470FA2-A55E-4E4A-A052-B96F76F59001}" type="slidenum">
              <a:rPr lang="en-US" smtClean="0"/>
              <a:t>31</a:t>
            </a:fld>
            <a:endParaRPr lang="en-US"/>
          </a:p>
        </p:txBody>
      </p:sp>
    </p:spTree>
    <p:extLst>
      <p:ext uri="{BB962C8B-B14F-4D97-AF65-F5344CB8AC3E}">
        <p14:creationId xmlns:p14="http://schemas.microsoft.com/office/powerpoint/2010/main" val="3967197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4</a:t>
            </a:fld>
            <a:endParaRPr lang="en-US"/>
          </a:p>
        </p:txBody>
      </p:sp>
    </p:spTree>
    <p:extLst>
      <p:ext uri="{BB962C8B-B14F-4D97-AF65-F5344CB8AC3E}">
        <p14:creationId xmlns:p14="http://schemas.microsoft.com/office/powerpoint/2010/main" val="2121174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1" y="4343179"/>
            <a:ext cx="5485420" cy="4114359"/>
          </a:xfrm>
          <a:prstGeom prst="rect">
            <a:avLst/>
          </a:prstGeom>
        </p:spPr>
        <p:txBody>
          <a:bodyPr rtlCol="1"/>
          <a:lstStyle/>
          <a:p>
            <a:pPr rtl="1"/>
            <a:endParaRPr lang="en-US" i="1" dirty="0">
              <a:solidFill>
                <a:srgbClr val="FF0000"/>
              </a:solidFill>
            </a:endParaRPr>
          </a:p>
        </p:txBody>
      </p:sp>
      <p:sp>
        <p:nvSpPr>
          <p:cNvPr id="4" name="Slide Number Placeholder 3"/>
          <p:cNvSpPr>
            <a:spLocks noGrp="1"/>
          </p:cNvSpPr>
          <p:nvPr>
            <p:ph type="sldNum" sz="quarter" idx="10"/>
          </p:nvPr>
        </p:nvSpPr>
        <p:spPr/>
        <p:txBody>
          <a:bodyPr rtlCol="1"/>
          <a:lstStyle/>
          <a:p>
            <a:pPr rtl="1"/>
            <a:fld id="{C0470FA2-A55E-4E4A-A052-B96F76F59001}" type="slidenum">
              <a:rPr lang="en-US" smtClean="0"/>
              <a:t>5</a:t>
            </a:fld>
            <a:endParaRPr lang="en-US"/>
          </a:p>
        </p:txBody>
      </p:sp>
    </p:spTree>
    <p:extLst>
      <p:ext uri="{BB962C8B-B14F-4D97-AF65-F5344CB8AC3E}">
        <p14:creationId xmlns:p14="http://schemas.microsoft.com/office/powerpoint/2010/main" val="1417094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6</a:t>
            </a:fld>
            <a:endParaRPr lang="en-US"/>
          </a:p>
        </p:txBody>
      </p:sp>
    </p:spTree>
    <p:extLst>
      <p:ext uri="{BB962C8B-B14F-4D97-AF65-F5344CB8AC3E}">
        <p14:creationId xmlns:p14="http://schemas.microsoft.com/office/powerpoint/2010/main" val="177855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7</a:t>
            </a:fld>
            <a:endParaRPr lang="en-US"/>
          </a:p>
        </p:txBody>
      </p:sp>
    </p:spTree>
    <p:extLst>
      <p:ext uri="{BB962C8B-B14F-4D97-AF65-F5344CB8AC3E}">
        <p14:creationId xmlns:p14="http://schemas.microsoft.com/office/powerpoint/2010/main" val="2053473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1"/>
            <a:fld id="{C0470FA2-A55E-4E4A-A052-B96F76F59001}" type="slidenum">
              <a:rPr lang="en-US" smtClean="0"/>
              <a:t>8</a:t>
            </a:fld>
            <a:endParaRPr lang="en-US"/>
          </a:p>
        </p:txBody>
      </p:sp>
    </p:spTree>
    <p:extLst>
      <p:ext uri="{BB962C8B-B14F-4D97-AF65-F5344CB8AC3E}">
        <p14:creationId xmlns:p14="http://schemas.microsoft.com/office/powerpoint/2010/main" val="629107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1"/>
            <a:fld id="{C0470FA2-A55E-4E4A-A052-B96F76F59001}" type="slidenum">
              <a:rPr lang="en-US" smtClean="0"/>
              <a:t>9</a:t>
            </a:fld>
            <a:endParaRPr lang="en-US"/>
          </a:p>
        </p:txBody>
      </p:sp>
    </p:spTree>
    <p:extLst>
      <p:ext uri="{BB962C8B-B14F-4D97-AF65-F5344CB8AC3E}">
        <p14:creationId xmlns:p14="http://schemas.microsoft.com/office/powerpoint/2010/main" val="232164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rtlCol="1" anchor="b"/>
          <a:lstStyle>
            <a:lvl1pPr algn="ctr" rtl="1">
              <a:defRPr sz="6000"/>
            </a:lvl1pPr>
          </a:lstStyle>
          <a:p>
            <a:pPr rtl="1"/>
            <a:r>
              <a:rPr lang="ar"/>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ar"/>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252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rtlCol="1"/>
          <a:lstStyle/>
          <a:p>
            <a:pPr rtl="1"/>
            <a:r>
              <a:rPr lang="ar"/>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rtlCol="1"/>
          <a:lstStyle/>
          <a:p>
            <a:pPr lvl="0" rtl="1"/>
            <a:r>
              <a:rPr lang="ar"/>
              <a:t>Click to edit Master text styles</a:t>
            </a:r>
          </a:p>
          <a:p>
            <a:pPr lvl="1" rtl="1"/>
            <a:r>
              <a:rPr lang="ar"/>
              <a:t>Second level</a:t>
            </a:r>
          </a:p>
          <a:p>
            <a:pPr lvl="2" rtl="1"/>
            <a:r>
              <a:rPr lang="ar"/>
              <a:t>Third level</a:t>
            </a:r>
          </a:p>
          <a:p>
            <a:pPr lvl="3" rtl="1"/>
            <a:r>
              <a:rPr lang="ar"/>
              <a:t>Fourth level</a:t>
            </a:r>
          </a:p>
          <a:p>
            <a:pPr lvl="4" rtl="1"/>
            <a:r>
              <a:rPr lang="ar"/>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52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rtlCol="1"/>
          <a:lstStyle/>
          <a:p>
            <a:pPr rtl="1"/>
            <a:r>
              <a:rPr lang="ar"/>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rtlCol="1"/>
          <a:lstStyle/>
          <a:p>
            <a:pPr lvl="0" rtl="1"/>
            <a:r>
              <a:rPr lang="ar"/>
              <a:t>Click to edit Master text styles</a:t>
            </a:r>
          </a:p>
          <a:p>
            <a:pPr lvl="1" rtl="1"/>
            <a:r>
              <a:rPr lang="ar"/>
              <a:t>Second level</a:t>
            </a:r>
          </a:p>
          <a:p>
            <a:pPr lvl="2" rtl="1"/>
            <a:r>
              <a:rPr lang="ar"/>
              <a:t>Third level</a:t>
            </a:r>
          </a:p>
          <a:p>
            <a:pPr lvl="3" rtl="1"/>
            <a:r>
              <a:rPr lang="ar"/>
              <a:t>Fourth level</a:t>
            </a:r>
          </a:p>
          <a:p>
            <a:pPr lvl="4" rtl="1"/>
            <a:r>
              <a:rPr lang="ar"/>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9032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69"/>
            <a:ext cx="2844800" cy="365125"/>
          </a:xfrm>
          <a:prstGeom prst="rect">
            <a:avLst/>
          </a:prstGeom>
        </p:spPr>
        <p:txBody>
          <a:bodyPr vert="horz" wrap="square" lIns="91440" tIns="45720" rIns="91440" bIns="45720" numCol="1" rtlCol="1" anchor="t" anchorCtr="0" compatLnSpc="1">
            <a:prstTxWarp prst="textNoShape">
              <a:avLst/>
            </a:prstTxWarp>
          </a:bodyPr>
          <a:lstStyle>
            <a:lvl1pPr algn="r" rtl="1">
              <a:defRPr/>
            </a:lvl1pPr>
          </a:lstStyle>
          <a:p>
            <a:pPr rtl="1"/>
            <a:fld id="{7FBDDC1B-56B9-984A-A939-2205548C6E6E}" type="slidenum">
              <a:rPr lang="en-US" altLang="en-US">
                <a:solidFill>
                  <a:prstClr val="black"/>
                </a:solidFill>
              </a:rPr>
              <a:pPr rtl="1"/>
              <a:t>‹#›</a:t>
            </a:fld>
            <a:endParaRPr lang="en-US" altLang="en-US">
              <a:solidFill>
                <a:prstClr val="black"/>
              </a:solidFill>
            </a:endParaRPr>
          </a:p>
        </p:txBody>
      </p:sp>
    </p:spTree>
    <p:extLst>
      <p:ext uri="{BB962C8B-B14F-4D97-AF65-F5344CB8AC3E}">
        <p14:creationId xmlns:p14="http://schemas.microsoft.com/office/powerpoint/2010/main" val="305363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mpetitors">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8076158" y="1806497"/>
            <a:ext cx="2910684" cy="1397592"/>
          </a:xfrm>
          <a:effectLst/>
        </p:spPr>
        <p:txBody>
          <a:bodyPr rtlCol="1">
            <a:normAutofit/>
          </a:bodyPr>
          <a:lstStyle>
            <a:lvl1pPr marL="0" indent="0" algn="r" rtl="1">
              <a:buNone/>
              <a:defRPr sz="1800">
                <a:ln>
                  <a:noFill/>
                </a:ln>
                <a:solidFill>
                  <a:schemeClr val="bg1">
                    <a:lumMod val="85000"/>
                  </a:schemeClr>
                </a:solidFill>
                <a:latin typeface="Lato Light" charset="0"/>
                <a:ea typeface="Lato Light" charset="0"/>
                <a:cs typeface="Lato Light" charset="0"/>
              </a:defRPr>
            </a:lvl1pPr>
          </a:lstStyle>
          <a:p>
            <a:pPr rtl="1"/>
            <a:endParaRPr lang="en-US" dirty="0"/>
          </a:p>
        </p:txBody>
      </p:sp>
      <p:sp>
        <p:nvSpPr>
          <p:cNvPr id="6" name="Picture Placeholder 13"/>
          <p:cNvSpPr>
            <a:spLocks noGrp="1"/>
          </p:cNvSpPr>
          <p:nvPr>
            <p:ph type="pic" sz="quarter" idx="14"/>
          </p:nvPr>
        </p:nvSpPr>
        <p:spPr>
          <a:xfrm>
            <a:off x="1205191" y="1806497"/>
            <a:ext cx="2910684" cy="1397592"/>
          </a:xfrm>
          <a:effectLst/>
        </p:spPr>
        <p:txBody>
          <a:bodyPr rtlCol="1">
            <a:normAutofit/>
          </a:bodyPr>
          <a:lstStyle>
            <a:lvl1pPr marL="0" indent="0" algn="r" rtl="1">
              <a:buNone/>
              <a:defRPr sz="1800">
                <a:ln>
                  <a:noFill/>
                </a:ln>
                <a:solidFill>
                  <a:schemeClr val="bg1">
                    <a:lumMod val="85000"/>
                  </a:schemeClr>
                </a:solidFill>
                <a:latin typeface="Lato Light" charset="0"/>
                <a:ea typeface="Lato Light" charset="0"/>
                <a:cs typeface="Lato Light" charset="0"/>
              </a:defRPr>
            </a:lvl1pPr>
          </a:lstStyle>
          <a:p>
            <a:pPr rtl="1"/>
            <a:endParaRPr lang="en-US" dirty="0"/>
          </a:p>
        </p:txBody>
      </p:sp>
      <p:sp>
        <p:nvSpPr>
          <p:cNvPr id="7" name="Picture Placeholder 13"/>
          <p:cNvSpPr>
            <a:spLocks noGrp="1"/>
          </p:cNvSpPr>
          <p:nvPr>
            <p:ph type="pic" sz="quarter" idx="15"/>
          </p:nvPr>
        </p:nvSpPr>
        <p:spPr>
          <a:xfrm>
            <a:off x="4640675" y="1806497"/>
            <a:ext cx="2910684" cy="1397592"/>
          </a:xfrm>
          <a:effectLst/>
        </p:spPr>
        <p:txBody>
          <a:bodyPr rtlCol="1">
            <a:normAutofit/>
          </a:bodyPr>
          <a:lstStyle>
            <a:lvl1pPr marL="0" indent="0" algn="r" rtl="1">
              <a:buNone/>
              <a:defRPr sz="1800">
                <a:ln>
                  <a:noFill/>
                </a:ln>
                <a:solidFill>
                  <a:schemeClr val="bg1">
                    <a:lumMod val="85000"/>
                  </a:schemeClr>
                </a:solidFill>
                <a:latin typeface="Lato Light" charset="0"/>
                <a:ea typeface="Lato Light" charset="0"/>
                <a:cs typeface="Lato Light" charset="0"/>
              </a:defRPr>
            </a:lvl1pPr>
          </a:lstStyle>
          <a:p>
            <a:pPr rtl="1"/>
            <a:endParaRPr lang="en-US" dirty="0"/>
          </a:p>
        </p:txBody>
      </p:sp>
    </p:spTree>
    <p:extLst>
      <p:ext uri="{BB962C8B-B14F-4D97-AF65-F5344CB8AC3E}">
        <p14:creationId xmlns:p14="http://schemas.microsoft.com/office/powerpoint/2010/main" val="38012188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21D6E-BE26-411A-BFC1-F3811CFECCC3}"/>
              </a:ext>
            </a:extLst>
          </p:cNvPr>
          <p:cNvSpPr>
            <a:spLocks noGrp="1"/>
          </p:cNvSpPr>
          <p:nvPr>
            <p:ph type="title"/>
          </p:nvPr>
        </p:nvSpPr>
        <p:spPr/>
        <p:txBody>
          <a:bodyPr rtlCol="1"/>
          <a:lstStyle/>
          <a:p>
            <a:pPr rtl="1"/>
            <a:r>
              <a:rPr lang="ar"/>
              <a:t>Modifiez le style du titre</a:t>
            </a:r>
            <a:endParaRPr lang="en-GB" dirty="0"/>
          </a:p>
        </p:txBody>
      </p:sp>
      <p:sp>
        <p:nvSpPr>
          <p:cNvPr id="3" name="Espace réservé du contenu 2">
            <a:extLst>
              <a:ext uri="{FF2B5EF4-FFF2-40B4-BE49-F238E27FC236}">
                <a16:creationId xmlns:a16="http://schemas.microsoft.com/office/drawing/2014/main" id="{AFB5AFF4-0714-4522-8093-26155F8D4FD1}"/>
              </a:ext>
            </a:extLst>
          </p:cNvPr>
          <p:cNvSpPr>
            <a:spLocks noGrp="1"/>
          </p:cNvSpPr>
          <p:nvPr>
            <p:ph idx="1"/>
          </p:nvPr>
        </p:nvSpPr>
        <p:spPr/>
        <p:txBody>
          <a:bodyPr rtlCol="1"/>
          <a:lstStyle>
            <a:lvl1pPr algn="r" rtl="1">
              <a:defRPr/>
            </a:lvl1pPr>
            <a:lvl2pPr algn="r" rtl="1">
              <a:defRPr>
                <a:latin typeface="Roboto" pitchFamily="2" charset="0"/>
                <a:ea typeface="Roboto" pitchFamily="2" charset="0"/>
              </a:defRPr>
            </a:lvl2pPr>
          </a:lstStyle>
          <a:p>
            <a:pPr lvl="0" rtl="1"/>
            <a:r>
              <a:rPr lang="ar"/>
              <a:t>Modifier les styles du texte du masque</a:t>
            </a:r>
          </a:p>
          <a:p>
            <a:pPr lvl="1" rtl="1"/>
            <a:r>
              <a:rPr lang="ar"/>
              <a:t>Deuxième niveau</a:t>
            </a:r>
          </a:p>
        </p:txBody>
      </p:sp>
    </p:spTree>
    <p:extLst>
      <p:ext uri="{BB962C8B-B14F-4D97-AF65-F5344CB8AC3E}">
        <p14:creationId xmlns:p14="http://schemas.microsoft.com/office/powerpoint/2010/main" val="2657761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0EEA4F3-09EE-4D28-AA9A-D7F84CB64B40}"/>
              </a:ext>
            </a:extLst>
          </p:cNvPr>
          <p:cNvSpPr>
            <a:spLocks noGrp="1"/>
          </p:cNvSpPr>
          <p:nvPr>
            <p:ph type="dt" sz="half" idx="10"/>
          </p:nvPr>
        </p:nvSpPr>
        <p:spPr>
          <a:xfrm>
            <a:off x="838200" y="6356350"/>
            <a:ext cx="2743200" cy="365125"/>
          </a:xfrm>
          <a:prstGeom prst="rect">
            <a:avLst/>
          </a:prstGeom>
        </p:spPr>
        <p:txBody>
          <a:bodyPr rtlCol="1"/>
          <a:lstStyle/>
          <a:p>
            <a:pPr rtl="1"/>
            <a:fld id="{9961D4FF-6863-4D2F-848E-527FFF55AE61}" type="datetimeFigureOut">
              <a:rPr lang="en-GB" smtClean="0"/>
              <a:t>04/09/2020</a:t>
            </a:fld>
            <a:endParaRPr lang="en-GB"/>
          </a:p>
        </p:txBody>
      </p:sp>
      <p:sp>
        <p:nvSpPr>
          <p:cNvPr id="3" name="Espace réservé du pied de page 2">
            <a:extLst>
              <a:ext uri="{FF2B5EF4-FFF2-40B4-BE49-F238E27FC236}">
                <a16:creationId xmlns:a16="http://schemas.microsoft.com/office/drawing/2014/main" id="{B1DC75FC-A33F-4092-ABCD-6E4C0ECD1607}"/>
              </a:ext>
            </a:extLst>
          </p:cNvPr>
          <p:cNvSpPr>
            <a:spLocks noGrp="1"/>
          </p:cNvSpPr>
          <p:nvPr>
            <p:ph type="ftr" sz="quarter" idx="11"/>
          </p:nvPr>
        </p:nvSpPr>
        <p:spPr>
          <a:xfrm>
            <a:off x="4038600" y="6356350"/>
            <a:ext cx="4114800" cy="365125"/>
          </a:xfrm>
          <a:prstGeom prst="rect">
            <a:avLst/>
          </a:prstGeom>
        </p:spPr>
        <p:txBody>
          <a:bodyPr rtlCol="1"/>
          <a:lstStyle/>
          <a:p>
            <a:pPr rtl="1"/>
            <a:endParaRPr lang="en-GB"/>
          </a:p>
        </p:txBody>
      </p:sp>
      <p:sp>
        <p:nvSpPr>
          <p:cNvPr id="4" name="Espace réservé du numéro de diapositive 3">
            <a:extLst>
              <a:ext uri="{FF2B5EF4-FFF2-40B4-BE49-F238E27FC236}">
                <a16:creationId xmlns:a16="http://schemas.microsoft.com/office/drawing/2014/main" id="{3D34B7AF-1AFD-4306-BADC-7490DE58A7A1}"/>
              </a:ext>
            </a:extLst>
          </p:cNvPr>
          <p:cNvSpPr>
            <a:spLocks noGrp="1"/>
          </p:cNvSpPr>
          <p:nvPr>
            <p:ph type="sldNum" sz="quarter" idx="12"/>
          </p:nvPr>
        </p:nvSpPr>
        <p:spPr>
          <a:xfrm>
            <a:off x="8610600" y="6356350"/>
            <a:ext cx="2743200" cy="365125"/>
          </a:xfrm>
          <a:prstGeom prst="rect">
            <a:avLst/>
          </a:prstGeom>
        </p:spPr>
        <p:txBody>
          <a:bodyPr rtlCol="1"/>
          <a:lstStyle/>
          <a:p>
            <a:pPr rtl="1"/>
            <a:fld id="{29EB7188-31A8-48C8-859F-33338EA45D1A}" type="slidenum">
              <a:rPr lang="en-GB" smtClean="0"/>
              <a:t>‹#›</a:t>
            </a:fld>
            <a:endParaRPr lang="en-GB"/>
          </a:p>
        </p:txBody>
      </p:sp>
      <p:sp>
        <p:nvSpPr>
          <p:cNvPr id="5" name="Rectangle 4">
            <a:extLst>
              <a:ext uri="{FF2B5EF4-FFF2-40B4-BE49-F238E27FC236}">
                <a16:creationId xmlns:a16="http://schemas.microsoft.com/office/drawing/2014/main" id="{5BFA69A0-A08F-4351-817D-3671C2ED6053}"/>
              </a:ext>
            </a:extLst>
          </p:cNvPr>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dirty="0"/>
          </a:p>
        </p:txBody>
      </p:sp>
      <p:sp>
        <p:nvSpPr>
          <p:cNvPr id="9" name="Espace réservé du titre 1">
            <a:extLst>
              <a:ext uri="{FF2B5EF4-FFF2-40B4-BE49-F238E27FC236}">
                <a16:creationId xmlns:a16="http://schemas.microsoft.com/office/drawing/2014/main" id="{D781D896-8D4E-4362-94F2-448697A6BB5D}"/>
              </a:ext>
            </a:extLst>
          </p:cNvPr>
          <p:cNvSpPr>
            <a:spLocks noGrp="1"/>
          </p:cNvSpPr>
          <p:nvPr>
            <p:ph type="title"/>
          </p:nvPr>
        </p:nvSpPr>
        <p:spPr>
          <a:xfrm>
            <a:off x="326136" y="5438016"/>
            <a:ext cx="10515600" cy="702000"/>
          </a:xfrm>
          <a:prstGeom prst="rect">
            <a:avLst/>
          </a:prstGeom>
        </p:spPr>
        <p:txBody>
          <a:bodyPr vert="horz" lIns="91440" tIns="45720" rIns="91440" bIns="45720" rtlCol="1" anchor="ctr">
            <a:normAutofit/>
          </a:bodyPr>
          <a:lstStyle>
            <a:lvl1pPr algn="r" rtl="1">
              <a:defRPr sz="4000"/>
            </a:lvl1pPr>
          </a:lstStyle>
          <a:p>
            <a:pPr rtl="1"/>
            <a:r>
              <a:rPr lang="ar" dirty="0"/>
              <a:t>Modifiez le style du titre</a:t>
            </a:r>
            <a:endParaRPr lang="en-GB" dirty="0"/>
          </a:p>
        </p:txBody>
      </p:sp>
      <p:pic>
        <p:nvPicPr>
          <p:cNvPr id="8" name="Picture 7">
            <a:extLst>
              <a:ext uri="{FF2B5EF4-FFF2-40B4-BE49-F238E27FC236}">
                <a16:creationId xmlns:a16="http://schemas.microsoft.com/office/drawing/2014/main" id="{DABFFB65-BF47-45C0-ABF1-2F99BEB01103}"/>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77499" y="203027"/>
            <a:ext cx="2825923" cy="869055"/>
          </a:xfrm>
          <a:prstGeom prst="rect">
            <a:avLst/>
          </a:prstGeom>
          <a:noFill/>
          <a:ln>
            <a:noFill/>
          </a:ln>
        </p:spPr>
      </p:pic>
    </p:spTree>
    <p:extLst>
      <p:ext uri="{BB962C8B-B14F-4D97-AF65-F5344CB8AC3E}">
        <p14:creationId xmlns:p14="http://schemas.microsoft.com/office/powerpoint/2010/main" val="843296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C7915DB-13EE-4717-9759-F7A582A08EF1}"/>
              </a:ext>
            </a:extLst>
          </p:cNvPr>
          <p:cNvSpPr>
            <a:spLocks noGrp="1"/>
          </p:cNvSpPr>
          <p:nvPr>
            <p:ph type="dt" sz="half" idx="10"/>
          </p:nvPr>
        </p:nvSpPr>
        <p:spPr>
          <a:xfrm>
            <a:off x="838200" y="6356350"/>
            <a:ext cx="2743200" cy="365125"/>
          </a:xfrm>
          <a:prstGeom prst="rect">
            <a:avLst/>
          </a:prstGeom>
        </p:spPr>
        <p:txBody>
          <a:bodyPr rtlCol="1"/>
          <a:lstStyle/>
          <a:p>
            <a:pPr rtl="1"/>
            <a:fld id="{9961D4FF-6863-4D2F-848E-527FFF55AE61}" type="datetimeFigureOut">
              <a:rPr lang="en-GB" smtClean="0"/>
              <a:t>04/09/2020</a:t>
            </a:fld>
            <a:endParaRPr lang="en-GB"/>
          </a:p>
        </p:txBody>
      </p:sp>
      <p:sp>
        <p:nvSpPr>
          <p:cNvPr id="5" name="Espace réservé du pied de page 4">
            <a:extLst>
              <a:ext uri="{FF2B5EF4-FFF2-40B4-BE49-F238E27FC236}">
                <a16:creationId xmlns:a16="http://schemas.microsoft.com/office/drawing/2014/main" id="{54E17B7E-2335-4CAA-81C5-97529116E36F}"/>
              </a:ext>
            </a:extLst>
          </p:cNvPr>
          <p:cNvSpPr>
            <a:spLocks noGrp="1"/>
          </p:cNvSpPr>
          <p:nvPr>
            <p:ph type="ftr" sz="quarter" idx="11"/>
          </p:nvPr>
        </p:nvSpPr>
        <p:spPr>
          <a:xfrm>
            <a:off x="4038600" y="6356350"/>
            <a:ext cx="4114800" cy="365125"/>
          </a:xfrm>
          <a:prstGeom prst="rect">
            <a:avLst/>
          </a:prstGeom>
        </p:spPr>
        <p:txBody>
          <a:bodyPr rtlCol="1"/>
          <a:lstStyle/>
          <a:p>
            <a:pPr rtl="1"/>
            <a:endParaRPr lang="en-GB"/>
          </a:p>
        </p:txBody>
      </p:sp>
      <p:sp>
        <p:nvSpPr>
          <p:cNvPr id="6" name="Espace réservé du numéro de diapositive 5">
            <a:extLst>
              <a:ext uri="{FF2B5EF4-FFF2-40B4-BE49-F238E27FC236}">
                <a16:creationId xmlns:a16="http://schemas.microsoft.com/office/drawing/2014/main" id="{936BB5DB-A85E-4218-98E7-A9D22DA89100}"/>
              </a:ext>
            </a:extLst>
          </p:cNvPr>
          <p:cNvSpPr>
            <a:spLocks noGrp="1"/>
          </p:cNvSpPr>
          <p:nvPr>
            <p:ph type="sldNum" sz="quarter" idx="12"/>
          </p:nvPr>
        </p:nvSpPr>
        <p:spPr>
          <a:xfrm>
            <a:off x="8610600" y="6356350"/>
            <a:ext cx="2743200" cy="365125"/>
          </a:xfrm>
          <a:prstGeom prst="rect">
            <a:avLst/>
          </a:prstGeom>
        </p:spPr>
        <p:txBody>
          <a:bodyPr rtlCol="1"/>
          <a:lstStyle/>
          <a:p>
            <a:pPr rtl="1"/>
            <a:fld id="{29EB7188-31A8-48C8-859F-33338EA45D1A}" type="slidenum">
              <a:rPr lang="en-GB" smtClean="0"/>
              <a:t>‹#›</a:t>
            </a:fld>
            <a:endParaRPr lang="en-GB"/>
          </a:p>
        </p:txBody>
      </p:sp>
      <p:sp>
        <p:nvSpPr>
          <p:cNvPr id="7" name="Rectangle 6">
            <a:extLst>
              <a:ext uri="{FF2B5EF4-FFF2-40B4-BE49-F238E27FC236}">
                <a16:creationId xmlns:a16="http://schemas.microsoft.com/office/drawing/2014/main" id="{BC53AB8E-AA06-4218-A719-2877AE68CAB5}"/>
              </a:ext>
            </a:extLst>
          </p:cNvPr>
          <p:cNvSpPr/>
          <p:nvPr/>
        </p:nvSpPr>
        <p:spPr>
          <a:xfrm>
            <a:off x="0" y="-9525"/>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dirty="0"/>
          </a:p>
        </p:txBody>
      </p:sp>
      <p:pic>
        <p:nvPicPr>
          <p:cNvPr id="8" name="Picture 1">
            <a:extLst>
              <a:ext uri="{FF2B5EF4-FFF2-40B4-BE49-F238E27FC236}">
                <a16:creationId xmlns:a16="http://schemas.microsoft.com/office/drawing/2014/main" id="{6EB9E4FA-3BB8-4F87-AE4D-CA3E59946D7F}"/>
              </a:ext>
            </a:extLst>
          </p:cNvPr>
          <p:cNvPicPr>
            <a:picLocks noChangeAspect="1"/>
          </p:cNvPicPr>
          <p:nvPr/>
        </p:nvPicPr>
        <p:blipFill rotWithShape="1">
          <a:blip r:embed="rId2"/>
          <a:srcRect t="14287" b="17436"/>
          <a:stretch/>
        </p:blipFill>
        <p:spPr>
          <a:xfrm>
            <a:off x="51387" y="0"/>
            <a:ext cx="3329643" cy="1068984"/>
          </a:xfrm>
          <a:prstGeom prst="rect">
            <a:avLst/>
          </a:prstGeom>
        </p:spPr>
      </p:pic>
      <p:sp>
        <p:nvSpPr>
          <p:cNvPr id="2" name="Titre 1">
            <a:extLst>
              <a:ext uri="{FF2B5EF4-FFF2-40B4-BE49-F238E27FC236}">
                <a16:creationId xmlns:a16="http://schemas.microsoft.com/office/drawing/2014/main" id="{D60CA68F-48D9-4BE7-A261-867224BD9FF1}"/>
              </a:ext>
            </a:extLst>
          </p:cNvPr>
          <p:cNvSpPr>
            <a:spLocks noGrp="1"/>
          </p:cNvSpPr>
          <p:nvPr>
            <p:ph type="title"/>
          </p:nvPr>
        </p:nvSpPr>
        <p:spPr>
          <a:xfrm>
            <a:off x="831850" y="1709739"/>
            <a:ext cx="10515600" cy="1065544"/>
          </a:xfrm>
        </p:spPr>
        <p:txBody>
          <a:bodyPr rtlCol="1" anchor="b">
            <a:normAutofit/>
          </a:bodyPr>
          <a:lstStyle>
            <a:lvl1pPr algn="r" rtl="1">
              <a:defRPr sz="4000"/>
            </a:lvl1pPr>
          </a:lstStyle>
          <a:p>
            <a:pPr rtl="1"/>
            <a:r>
              <a:rPr lang="ar"/>
              <a:t>Modifiez le style du titre</a:t>
            </a:r>
            <a:endParaRPr lang="en-GB" dirty="0"/>
          </a:p>
        </p:txBody>
      </p:sp>
      <p:sp>
        <p:nvSpPr>
          <p:cNvPr id="3" name="Espace réservé du texte 2">
            <a:extLst>
              <a:ext uri="{FF2B5EF4-FFF2-40B4-BE49-F238E27FC236}">
                <a16:creationId xmlns:a16="http://schemas.microsoft.com/office/drawing/2014/main" id="{6039FF4C-7A9E-4F7C-8909-14E75C44ACB4}"/>
              </a:ext>
            </a:extLst>
          </p:cNvPr>
          <p:cNvSpPr>
            <a:spLocks noGrp="1"/>
          </p:cNvSpPr>
          <p:nvPr>
            <p:ph type="body" idx="1"/>
          </p:nvPr>
        </p:nvSpPr>
        <p:spPr>
          <a:xfrm>
            <a:off x="831850" y="4589463"/>
            <a:ext cx="10515600" cy="1500187"/>
          </a:xfrm>
        </p:spPr>
        <p:txBody>
          <a:bodyPr rtlCol="1"/>
          <a:lstStyle>
            <a:lvl1pPr marL="0" indent="0" algn="r" rtl="1">
              <a:buNone/>
              <a:defRPr sz="2400">
                <a:solidFill>
                  <a:schemeClr val="bg1"/>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rtl="1"/>
            <a:r>
              <a:rPr lang="ar"/>
              <a:t>Modifier les styles du texte du masque</a:t>
            </a:r>
          </a:p>
        </p:txBody>
      </p:sp>
    </p:spTree>
    <p:extLst>
      <p:ext uri="{BB962C8B-B14F-4D97-AF65-F5344CB8AC3E}">
        <p14:creationId xmlns:p14="http://schemas.microsoft.com/office/powerpoint/2010/main" val="2561728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F82F9-3DCB-4B48-97B0-D9790ED1A578}"/>
              </a:ext>
            </a:extLst>
          </p:cNvPr>
          <p:cNvSpPr>
            <a:spLocks noGrp="1"/>
          </p:cNvSpPr>
          <p:nvPr>
            <p:ph type="title"/>
          </p:nvPr>
        </p:nvSpPr>
        <p:spPr/>
        <p:txBody>
          <a:bodyPr rtlCol="1"/>
          <a:lstStyle/>
          <a:p>
            <a:pPr rtl="1"/>
            <a:r>
              <a:rPr lang="ar"/>
              <a:t>Modifiez le style du titre</a:t>
            </a:r>
            <a:endParaRPr lang="en-GB"/>
          </a:p>
        </p:txBody>
      </p:sp>
      <p:sp>
        <p:nvSpPr>
          <p:cNvPr id="3" name="Espace réservé du contenu 2">
            <a:extLst>
              <a:ext uri="{FF2B5EF4-FFF2-40B4-BE49-F238E27FC236}">
                <a16:creationId xmlns:a16="http://schemas.microsoft.com/office/drawing/2014/main" id="{D926A208-D9AF-4325-BB1F-D861CE0C5567}"/>
              </a:ext>
            </a:extLst>
          </p:cNvPr>
          <p:cNvSpPr>
            <a:spLocks noGrp="1"/>
          </p:cNvSpPr>
          <p:nvPr>
            <p:ph sz="half" idx="1"/>
          </p:nvPr>
        </p:nvSpPr>
        <p:spPr>
          <a:xfrm>
            <a:off x="838200" y="1825625"/>
            <a:ext cx="5181600" cy="4351338"/>
          </a:xfrm>
        </p:spPr>
        <p:txBody>
          <a:bodyPr rtlCol="1"/>
          <a:lstStyle/>
          <a:p>
            <a:pPr lvl="0" rtl="1"/>
            <a:r>
              <a:rPr lang="ar"/>
              <a:t>Modifier les styles du texte du masque</a:t>
            </a:r>
          </a:p>
          <a:p>
            <a:pPr lvl="1" rtl="1"/>
            <a:r>
              <a:rPr lang="ar"/>
              <a:t>Deuxième niveau</a:t>
            </a:r>
          </a:p>
        </p:txBody>
      </p:sp>
      <p:sp>
        <p:nvSpPr>
          <p:cNvPr id="4" name="Espace réservé du contenu 3">
            <a:extLst>
              <a:ext uri="{FF2B5EF4-FFF2-40B4-BE49-F238E27FC236}">
                <a16:creationId xmlns:a16="http://schemas.microsoft.com/office/drawing/2014/main" id="{42250083-7BBF-49C8-B970-8721C7D3FE87}"/>
              </a:ext>
            </a:extLst>
          </p:cNvPr>
          <p:cNvSpPr>
            <a:spLocks noGrp="1"/>
          </p:cNvSpPr>
          <p:nvPr>
            <p:ph sz="half" idx="2"/>
          </p:nvPr>
        </p:nvSpPr>
        <p:spPr>
          <a:xfrm>
            <a:off x="6172200" y="1825625"/>
            <a:ext cx="5181600" cy="4351338"/>
          </a:xfrm>
        </p:spPr>
        <p:txBody>
          <a:bodyPr rtlCol="1"/>
          <a:lstStyle/>
          <a:p>
            <a:pPr lvl="0" rtl="1"/>
            <a:r>
              <a:rPr lang="ar"/>
              <a:t>Modifier les styles du texte du masque</a:t>
            </a:r>
          </a:p>
          <a:p>
            <a:pPr lvl="1" rtl="1"/>
            <a:r>
              <a:rPr lang="ar"/>
              <a:t>Deuxième niveau</a:t>
            </a:r>
          </a:p>
        </p:txBody>
      </p:sp>
      <p:sp>
        <p:nvSpPr>
          <p:cNvPr id="5" name="Espace réservé de la date 4">
            <a:extLst>
              <a:ext uri="{FF2B5EF4-FFF2-40B4-BE49-F238E27FC236}">
                <a16:creationId xmlns:a16="http://schemas.microsoft.com/office/drawing/2014/main" id="{B8F07DD1-C95C-4D8B-A709-DD1128252513}"/>
              </a:ext>
            </a:extLst>
          </p:cNvPr>
          <p:cNvSpPr>
            <a:spLocks noGrp="1"/>
          </p:cNvSpPr>
          <p:nvPr>
            <p:ph type="dt" sz="half" idx="10"/>
          </p:nvPr>
        </p:nvSpPr>
        <p:spPr>
          <a:xfrm>
            <a:off x="838200" y="6356350"/>
            <a:ext cx="2743200" cy="365125"/>
          </a:xfrm>
          <a:prstGeom prst="rect">
            <a:avLst/>
          </a:prstGeom>
        </p:spPr>
        <p:txBody>
          <a:bodyPr rtlCol="1"/>
          <a:lstStyle/>
          <a:p>
            <a:pPr rtl="1"/>
            <a:fld id="{9961D4FF-6863-4D2F-848E-527FFF55AE61}" type="datetimeFigureOut">
              <a:rPr lang="en-GB" smtClean="0"/>
              <a:t>04/09/2020</a:t>
            </a:fld>
            <a:endParaRPr lang="en-GB"/>
          </a:p>
        </p:txBody>
      </p:sp>
      <p:sp>
        <p:nvSpPr>
          <p:cNvPr id="6" name="Espace réservé du pied de page 5">
            <a:extLst>
              <a:ext uri="{FF2B5EF4-FFF2-40B4-BE49-F238E27FC236}">
                <a16:creationId xmlns:a16="http://schemas.microsoft.com/office/drawing/2014/main" id="{9ACCAB78-BBB5-4E63-A31C-618372A08AC5}"/>
              </a:ext>
            </a:extLst>
          </p:cNvPr>
          <p:cNvSpPr>
            <a:spLocks noGrp="1"/>
          </p:cNvSpPr>
          <p:nvPr>
            <p:ph type="ftr" sz="quarter" idx="11"/>
          </p:nvPr>
        </p:nvSpPr>
        <p:spPr>
          <a:xfrm>
            <a:off x="4038600" y="6356350"/>
            <a:ext cx="4114800" cy="365125"/>
          </a:xfrm>
          <a:prstGeom prst="rect">
            <a:avLst/>
          </a:prstGeom>
        </p:spPr>
        <p:txBody>
          <a:bodyPr rtlCol="1"/>
          <a:lstStyle/>
          <a:p>
            <a:pPr rtl="1"/>
            <a:endParaRPr lang="en-GB"/>
          </a:p>
        </p:txBody>
      </p:sp>
      <p:sp>
        <p:nvSpPr>
          <p:cNvPr id="7" name="Espace réservé du numéro de diapositive 6">
            <a:extLst>
              <a:ext uri="{FF2B5EF4-FFF2-40B4-BE49-F238E27FC236}">
                <a16:creationId xmlns:a16="http://schemas.microsoft.com/office/drawing/2014/main" id="{F1FE91F4-DE27-4739-B783-F89A1474DF05}"/>
              </a:ext>
            </a:extLst>
          </p:cNvPr>
          <p:cNvSpPr>
            <a:spLocks noGrp="1"/>
          </p:cNvSpPr>
          <p:nvPr>
            <p:ph type="sldNum" sz="quarter" idx="12"/>
          </p:nvPr>
        </p:nvSpPr>
        <p:spPr>
          <a:xfrm>
            <a:off x="8610600" y="6356350"/>
            <a:ext cx="2743200" cy="365125"/>
          </a:xfrm>
          <a:prstGeom prst="rect">
            <a:avLst/>
          </a:prstGeom>
        </p:spPr>
        <p:txBody>
          <a:bodyPr rtlCol="1"/>
          <a:lstStyle/>
          <a:p>
            <a:pPr rtl="1"/>
            <a:fld id="{29EB7188-31A8-48C8-859F-33338EA45D1A}" type="slidenum">
              <a:rPr lang="en-GB" smtClean="0"/>
              <a:t>‹#›</a:t>
            </a:fld>
            <a:endParaRPr lang="en-GB"/>
          </a:p>
        </p:txBody>
      </p:sp>
    </p:spTree>
    <p:extLst>
      <p:ext uri="{BB962C8B-B14F-4D97-AF65-F5344CB8AC3E}">
        <p14:creationId xmlns:p14="http://schemas.microsoft.com/office/powerpoint/2010/main" val="2645725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50BE81-8F74-4823-AC6D-8AE7ACDF0D35}"/>
              </a:ext>
            </a:extLst>
          </p:cNvPr>
          <p:cNvSpPr>
            <a:spLocks noGrp="1"/>
          </p:cNvSpPr>
          <p:nvPr>
            <p:ph type="title"/>
          </p:nvPr>
        </p:nvSpPr>
        <p:spPr>
          <a:xfrm>
            <a:off x="839788" y="365125"/>
            <a:ext cx="10515600" cy="1325563"/>
          </a:xfrm>
        </p:spPr>
        <p:txBody>
          <a:bodyPr rtlCol="1"/>
          <a:lstStyle/>
          <a:p>
            <a:pPr rtl="1"/>
            <a:r>
              <a:rPr lang="ar"/>
              <a:t>Modifiez le style du titre</a:t>
            </a:r>
            <a:endParaRPr lang="en-GB"/>
          </a:p>
        </p:txBody>
      </p:sp>
      <p:sp>
        <p:nvSpPr>
          <p:cNvPr id="3" name="Espace réservé du texte 2">
            <a:extLst>
              <a:ext uri="{FF2B5EF4-FFF2-40B4-BE49-F238E27FC236}">
                <a16:creationId xmlns:a16="http://schemas.microsoft.com/office/drawing/2014/main" id="{14BA6FB0-58BD-485D-8CEC-DE65DA0F95F2}"/>
              </a:ext>
            </a:extLst>
          </p:cNvPr>
          <p:cNvSpPr>
            <a:spLocks noGrp="1"/>
          </p:cNvSpPr>
          <p:nvPr>
            <p:ph type="body" idx="1"/>
          </p:nvPr>
        </p:nvSpPr>
        <p:spPr>
          <a:xfrm>
            <a:off x="839788" y="1681163"/>
            <a:ext cx="5157787"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
              <a:t>Modifier les styles du texte du masque</a:t>
            </a:r>
          </a:p>
        </p:txBody>
      </p:sp>
      <p:sp>
        <p:nvSpPr>
          <p:cNvPr id="4" name="Espace réservé du contenu 3">
            <a:extLst>
              <a:ext uri="{FF2B5EF4-FFF2-40B4-BE49-F238E27FC236}">
                <a16:creationId xmlns:a16="http://schemas.microsoft.com/office/drawing/2014/main" id="{43993C8B-6452-4E88-B1C3-0D42FDBF0ACB}"/>
              </a:ext>
            </a:extLst>
          </p:cNvPr>
          <p:cNvSpPr>
            <a:spLocks noGrp="1"/>
          </p:cNvSpPr>
          <p:nvPr>
            <p:ph sz="half" idx="2"/>
          </p:nvPr>
        </p:nvSpPr>
        <p:spPr>
          <a:xfrm>
            <a:off x="839788" y="2505075"/>
            <a:ext cx="5157787" cy="3684588"/>
          </a:xfrm>
        </p:spPr>
        <p:txBody>
          <a:bodyPr rtlCol="1"/>
          <a:lstStyle/>
          <a:p>
            <a:pPr lvl="0" rtl="1"/>
            <a:r>
              <a:rPr lang="ar"/>
              <a:t>Modifier les styles du texte du masque</a:t>
            </a:r>
          </a:p>
          <a:p>
            <a:pPr lvl="1" rtl="1"/>
            <a:r>
              <a:rPr lang="ar"/>
              <a:t>Deuxième niveau</a:t>
            </a:r>
          </a:p>
          <a:p>
            <a:pPr lvl="2" rtl="1"/>
            <a:r>
              <a:rPr lang="ar"/>
              <a:t>Troisième niveau</a:t>
            </a:r>
          </a:p>
          <a:p>
            <a:pPr lvl="3" rtl="1"/>
            <a:r>
              <a:rPr lang="ar"/>
              <a:t>Quatrième niveau</a:t>
            </a:r>
          </a:p>
          <a:p>
            <a:pPr lvl="4" rtl="1"/>
            <a:r>
              <a:rPr lang="ar"/>
              <a:t>Cinquième niveau</a:t>
            </a:r>
            <a:endParaRPr lang="en-GB"/>
          </a:p>
        </p:txBody>
      </p:sp>
      <p:sp>
        <p:nvSpPr>
          <p:cNvPr id="5" name="Espace réservé du texte 4">
            <a:extLst>
              <a:ext uri="{FF2B5EF4-FFF2-40B4-BE49-F238E27FC236}">
                <a16:creationId xmlns:a16="http://schemas.microsoft.com/office/drawing/2014/main" id="{985C983A-133E-4A8C-A99B-3EA1F4C02392}"/>
              </a:ext>
            </a:extLst>
          </p:cNvPr>
          <p:cNvSpPr>
            <a:spLocks noGrp="1"/>
          </p:cNvSpPr>
          <p:nvPr>
            <p:ph type="body" sz="quarter" idx="3"/>
          </p:nvPr>
        </p:nvSpPr>
        <p:spPr>
          <a:xfrm>
            <a:off x="6172200" y="1681163"/>
            <a:ext cx="5183188"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
              <a:t>Modifier les styles du texte du masque</a:t>
            </a:r>
          </a:p>
        </p:txBody>
      </p:sp>
      <p:sp>
        <p:nvSpPr>
          <p:cNvPr id="6" name="Espace réservé du contenu 5">
            <a:extLst>
              <a:ext uri="{FF2B5EF4-FFF2-40B4-BE49-F238E27FC236}">
                <a16:creationId xmlns:a16="http://schemas.microsoft.com/office/drawing/2014/main" id="{74774DF6-C49A-4E59-B44E-E33CBC9210C0}"/>
              </a:ext>
            </a:extLst>
          </p:cNvPr>
          <p:cNvSpPr>
            <a:spLocks noGrp="1"/>
          </p:cNvSpPr>
          <p:nvPr>
            <p:ph sz="quarter" idx="4"/>
          </p:nvPr>
        </p:nvSpPr>
        <p:spPr>
          <a:xfrm>
            <a:off x="6172200" y="2505075"/>
            <a:ext cx="5183188" cy="3684588"/>
          </a:xfrm>
        </p:spPr>
        <p:txBody>
          <a:bodyPr rtlCol="1"/>
          <a:lstStyle/>
          <a:p>
            <a:pPr lvl="0" rtl="1"/>
            <a:r>
              <a:rPr lang="ar"/>
              <a:t>Modifier les styles du texte du masque</a:t>
            </a:r>
          </a:p>
          <a:p>
            <a:pPr lvl="1" rtl="1"/>
            <a:r>
              <a:rPr lang="ar"/>
              <a:t>Deuxième niveau</a:t>
            </a:r>
          </a:p>
          <a:p>
            <a:pPr lvl="2" rtl="1"/>
            <a:r>
              <a:rPr lang="ar"/>
              <a:t>Troisième niveau</a:t>
            </a:r>
          </a:p>
          <a:p>
            <a:pPr lvl="3" rtl="1"/>
            <a:r>
              <a:rPr lang="ar"/>
              <a:t>Quatrième niveau</a:t>
            </a:r>
          </a:p>
          <a:p>
            <a:pPr lvl="4" rtl="1"/>
            <a:r>
              <a:rPr lang="ar"/>
              <a:t>Cinquième niveau</a:t>
            </a:r>
            <a:endParaRPr lang="en-GB"/>
          </a:p>
        </p:txBody>
      </p:sp>
      <p:sp>
        <p:nvSpPr>
          <p:cNvPr id="7" name="Espace réservé de la date 6">
            <a:extLst>
              <a:ext uri="{FF2B5EF4-FFF2-40B4-BE49-F238E27FC236}">
                <a16:creationId xmlns:a16="http://schemas.microsoft.com/office/drawing/2014/main" id="{843B8A32-79EB-4F4A-A844-6FC7BAFAE5BA}"/>
              </a:ext>
            </a:extLst>
          </p:cNvPr>
          <p:cNvSpPr>
            <a:spLocks noGrp="1"/>
          </p:cNvSpPr>
          <p:nvPr>
            <p:ph type="dt" sz="half" idx="10"/>
          </p:nvPr>
        </p:nvSpPr>
        <p:spPr>
          <a:xfrm>
            <a:off x="838200" y="6356350"/>
            <a:ext cx="2743200" cy="365125"/>
          </a:xfrm>
          <a:prstGeom prst="rect">
            <a:avLst/>
          </a:prstGeom>
        </p:spPr>
        <p:txBody>
          <a:bodyPr rtlCol="1"/>
          <a:lstStyle/>
          <a:p>
            <a:pPr rtl="1"/>
            <a:fld id="{9961D4FF-6863-4D2F-848E-527FFF55AE61}" type="datetimeFigureOut">
              <a:rPr lang="en-GB" smtClean="0"/>
              <a:t>04/09/2020</a:t>
            </a:fld>
            <a:endParaRPr lang="en-GB"/>
          </a:p>
        </p:txBody>
      </p:sp>
      <p:sp>
        <p:nvSpPr>
          <p:cNvPr id="8" name="Espace réservé du pied de page 7">
            <a:extLst>
              <a:ext uri="{FF2B5EF4-FFF2-40B4-BE49-F238E27FC236}">
                <a16:creationId xmlns:a16="http://schemas.microsoft.com/office/drawing/2014/main" id="{38F5FD67-A610-481F-A49A-D87A24402818}"/>
              </a:ext>
            </a:extLst>
          </p:cNvPr>
          <p:cNvSpPr>
            <a:spLocks noGrp="1"/>
          </p:cNvSpPr>
          <p:nvPr>
            <p:ph type="ftr" sz="quarter" idx="11"/>
          </p:nvPr>
        </p:nvSpPr>
        <p:spPr>
          <a:xfrm>
            <a:off x="4038600" y="6356350"/>
            <a:ext cx="4114800" cy="365125"/>
          </a:xfrm>
          <a:prstGeom prst="rect">
            <a:avLst/>
          </a:prstGeom>
        </p:spPr>
        <p:txBody>
          <a:bodyPr rtlCol="1"/>
          <a:lstStyle/>
          <a:p>
            <a:pPr rtl="1"/>
            <a:endParaRPr lang="en-GB" dirty="0"/>
          </a:p>
        </p:txBody>
      </p:sp>
      <p:sp>
        <p:nvSpPr>
          <p:cNvPr id="9" name="Espace réservé du numéro de diapositive 8">
            <a:extLst>
              <a:ext uri="{FF2B5EF4-FFF2-40B4-BE49-F238E27FC236}">
                <a16:creationId xmlns:a16="http://schemas.microsoft.com/office/drawing/2014/main" id="{990DE5F8-33AF-47B0-90DA-1C8AD9AA8103}"/>
              </a:ext>
            </a:extLst>
          </p:cNvPr>
          <p:cNvSpPr>
            <a:spLocks noGrp="1"/>
          </p:cNvSpPr>
          <p:nvPr>
            <p:ph type="sldNum" sz="quarter" idx="12"/>
          </p:nvPr>
        </p:nvSpPr>
        <p:spPr>
          <a:xfrm>
            <a:off x="8610600" y="6356350"/>
            <a:ext cx="2743200" cy="365125"/>
          </a:xfrm>
          <a:prstGeom prst="rect">
            <a:avLst/>
          </a:prstGeom>
        </p:spPr>
        <p:txBody>
          <a:bodyPr rtlCol="1"/>
          <a:lstStyle/>
          <a:p>
            <a:pPr rtl="1"/>
            <a:fld id="{29EB7188-31A8-48C8-859F-33338EA45D1A}" type="slidenum">
              <a:rPr lang="en-GB" smtClean="0"/>
              <a:t>‹#›</a:t>
            </a:fld>
            <a:endParaRPr lang="en-GB"/>
          </a:p>
        </p:txBody>
      </p:sp>
    </p:spTree>
    <p:extLst>
      <p:ext uri="{BB962C8B-B14F-4D97-AF65-F5344CB8AC3E}">
        <p14:creationId xmlns:p14="http://schemas.microsoft.com/office/powerpoint/2010/main" val="3900602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CA34E-69E2-4B19-91F8-DB6B4FE55169}"/>
              </a:ext>
            </a:extLst>
          </p:cNvPr>
          <p:cNvSpPr>
            <a:spLocks noGrp="1"/>
          </p:cNvSpPr>
          <p:nvPr>
            <p:ph type="title"/>
          </p:nvPr>
        </p:nvSpPr>
        <p:spPr/>
        <p:txBody>
          <a:bodyPr rtlCol="1"/>
          <a:lstStyle/>
          <a:p>
            <a:pPr rtl="1"/>
            <a:r>
              <a:rPr lang="ar"/>
              <a:t>Modifiez le style du titre</a:t>
            </a:r>
            <a:endParaRPr lang="en-GB" dirty="0"/>
          </a:p>
        </p:txBody>
      </p:sp>
      <p:sp>
        <p:nvSpPr>
          <p:cNvPr id="3" name="Espace réservé de la date 2">
            <a:extLst>
              <a:ext uri="{FF2B5EF4-FFF2-40B4-BE49-F238E27FC236}">
                <a16:creationId xmlns:a16="http://schemas.microsoft.com/office/drawing/2014/main" id="{E5B8A36F-A520-43EA-8647-9BF790B02C04}"/>
              </a:ext>
            </a:extLst>
          </p:cNvPr>
          <p:cNvSpPr>
            <a:spLocks noGrp="1"/>
          </p:cNvSpPr>
          <p:nvPr>
            <p:ph type="dt" sz="half" idx="10"/>
          </p:nvPr>
        </p:nvSpPr>
        <p:spPr>
          <a:xfrm>
            <a:off x="838200" y="6356350"/>
            <a:ext cx="2743200" cy="365125"/>
          </a:xfrm>
          <a:prstGeom prst="rect">
            <a:avLst/>
          </a:prstGeom>
        </p:spPr>
        <p:txBody>
          <a:bodyPr rtlCol="1"/>
          <a:lstStyle/>
          <a:p>
            <a:pPr rtl="1"/>
            <a:fld id="{9961D4FF-6863-4D2F-848E-527FFF55AE61}" type="datetimeFigureOut">
              <a:rPr lang="en-GB" smtClean="0"/>
              <a:t>04/09/2020</a:t>
            </a:fld>
            <a:endParaRPr lang="en-GB"/>
          </a:p>
        </p:txBody>
      </p:sp>
      <p:sp>
        <p:nvSpPr>
          <p:cNvPr id="4" name="Espace réservé du pied de page 3">
            <a:extLst>
              <a:ext uri="{FF2B5EF4-FFF2-40B4-BE49-F238E27FC236}">
                <a16:creationId xmlns:a16="http://schemas.microsoft.com/office/drawing/2014/main" id="{332D55F2-EC01-43AB-B94C-403981A2B1DA}"/>
              </a:ext>
            </a:extLst>
          </p:cNvPr>
          <p:cNvSpPr>
            <a:spLocks noGrp="1"/>
          </p:cNvSpPr>
          <p:nvPr>
            <p:ph type="ftr" sz="quarter" idx="11"/>
          </p:nvPr>
        </p:nvSpPr>
        <p:spPr>
          <a:xfrm>
            <a:off x="4038600" y="6356350"/>
            <a:ext cx="4114800" cy="365125"/>
          </a:xfrm>
          <a:prstGeom prst="rect">
            <a:avLst/>
          </a:prstGeom>
        </p:spPr>
        <p:txBody>
          <a:bodyPr rtlCol="1"/>
          <a:lstStyle/>
          <a:p>
            <a:pPr rtl="1"/>
            <a:endParaRPr lang="en-GB"/>
          </a:p>
        </p:txBody>
      </p:sp>
      <p:sp>
        <p:nvSpPr>
          <p:cNvPr id="5" name="Espace réservé du numéro de diapositive 4">
            <a:extLst>
              <a:ext uri="{FF2B5EF4-FFF2-40B4-BE49-F238E27FC236}">
                <a16:creationId xmlns:a16="http://schemas.microsoft.com/office/drawing/2014/main" id="{4F2FF857-D9CA-407F-BEE9-F77FF7204A3B}"/>
              </a:ext>
            </a:extLst>
          </p:cNvPr>
          <p:cNvSpPr>
            <a:spLocks noGrp="1"/>
          </p:cNvSpPr>
          <p:nvPr>
            <p:ph type="sldNum" sz="quarter" idx="12"/>
          </p:nvPr>
        </p:nvSpPr>
        <p:spPr>
          <a:xfrm>
            <a:off x="8610600" y="6356350"/>
            <a:ext cx="2743200" cy="365125"/>
          </a:xfrm>
          <a:prstGeom prst="rect">
            <a:avLst/>
          </a:prstGeom>
        </p:spPr>
        <p:txBody>
          <a:bodyPr rtlCol="1"/>
          <a:lstStyle/>
          <a:p>
            <a:pPr rtl="1"/>
            <a:fld id="{29EB7188-31A8-48C8-859F-33338EA45D1A}" type="slidenum">
              <a:rPr lang="en-GB" smtClean="0"/>
              <a:t>‹#›</a:t>
            </a:fld>
            <a:endParaRPr lang="en-GB"/>
          </a:p>
        </p:txBody>
      </p:sp>
    </p:spTree>
    <p:extLst>
      <p:ext uri="{BB962C8B-B14F-4D97-AF65-F5344CB8AC3E}">
        <p14:creationId xmlns:p14="http://schemas.microsoft.com/office/powerpoint/2010/main" val="100462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rtlCol="1"/>
          <a:lstStyle/>
          <a:p>
            <a:pPr rtl="1"/>
            <a:r>
              <a:rPr lang="ar"/>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rtlCol="1"/>
          <a:lstStyle/>
          <a:p>
            <a:pPr lvl="0" rtl="1"/>
            <a:r>
              <a:rPr lang="ar"/>
              <a:t>Click to edit Master text styles</a:t>
            </a:r>
          </a:p>
          <a:p>
            <a:pPr lvl="1" rtl="1"/>
            <a:r>
              <a:rPr lang="ar"/>
              <a:t>Second level</a:t>
            </a:r>
          </a:p>
          <a:p>
            <a:pPr lvl="2" rtl="1"/>
            <a:r>
              <a:rPr lang="ar"/>
              <a:t>Third level</a:t>
            </a:r>
          </a:p>
          <a:p>
            <a:pPr lvl="3" rtl="1"/>
            <a:r>
              <a:rPr lang="ar"/>
              <a:t>Fourth level</a:t>
            </a:r>
          </a:p>
          <a:p>
            <a:pPr lvl="4" rtl="1"/>
            <a:r>
              <a:rPr lang="ar"/>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674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D2560-28C5-45B1-AF16-85B39672FCE5}"/>
              </a:ext>
            </a:extLst>
          </p:cNvPr>
          <p:cNvSpPr>
            <a:spLocks noGrp="1"/>
          </p:cNvSpPr>
          <p:nvPr>
            <p:ph type="title"/>
          </p:nvPr>
        </p:nvSpPr>
        <p:spPr>
          <a:xfrm>
            <a:off x="839788" y="457200"/>
            <a:ext cx="3932237" cy="1600200"/>
          </a:xfrm>
        </p:spPr>
        <p:txBody>
          <a:bodyPr rtlCol="1" anchor="b"/>
          <a:lstStyle>
            <a:lvl1pPr algn="r" rtl="1">
              <a:defRPr sz="3200"/>
            </a:lvl1pPr>
          </a:lstStyle>
          <a:p>
            <a:pPr rtl="1"/>
            <a:r>
              <a:rPr lang="ar"/>
              <a:t>Modifiez le style du titre</a:t>
            </a:r>
            <a:endParaRPr lang="en-GB"/>
          </a:p>
        </p:txBody>
      </p:sp>
      <p:sp>
        <p:nvSpPr>
          <p:cNvPr id="3" name="Espace réservé du contenu 2">
            <a:extLst>
              <a:ext uri="{FF2B5EF4-FFF2-40B4-BE49-F238E27FC236}">
                <a16:creationId xmlns:a16="http://schemas.microsoft.com/office/drawing/2014/main" id="{04D292A7-A84D-4BE3-AE91-D73B520F6B85}"/>
              </a:ext>
            </a:extLst>
          </p:cNvPr>
          <p:cNvSpPr>
            <a:spLocks noGrp="1"/>
          </p:cNvSpPr>
          <p:nvPr>
            <p:ph idx="1"/>
          </p:nvPr>
        </p:nvSpPr>
        <p:spPr>
          <a:xfrm>
            <a:off x="5183188" y="987425"/>
            <a:ext cx="6172200" cy="4873625"/>
          </a:xfr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rtl="1"/>
            <a:r>
              <a:rPr lang="ar"/>
              <a:t>Modifier les styles du texte du masque</a:t>
            </a:r>
          </a:p>
          <a:p>
            <a:pPr lvl="1" rtl="1"/>
            <a:r>
              <a:rPr lang="ar"/>
              <a:t>Deuxième niveau</a:t>
            </a:r>
          </a:p>
          <a:p>
            <a:pPr lvl="2" rtl="1"/>
            <a:r>
              <a:rPr lang="ar"/>
              <a:t>Troisième niveau</a:t>
            </a:r>
          </a:p>
          <a:p>
            <a:pPr lvl="3" rtl="1"/>
            <a:r>
              <a:rPr lang="ar"/>
              <a:t>Quatrième niveau</a:t>
            </a:r>
          </a:p>
          <a:p>
            <a:pPr lvl="4" rtl="1"/>
            <a:r>
              <a:rPr lang="ar"/>
              <a:t>Cinquième niveau</a:t>
            </a:r>
            <a:endParaRPr lang="en-GB"/>
          </a:p>
        </p:txBody>
      </p:sp>
      <p:sp>
        <p:nvSpPr>
          <p:cNvPr id="4" name="Espace réservé du texte 3">
            <a:extLst>
              <a:ext uri="{FF2B5EF4-FFF2-40B4-BE49-F238E27FC236}">
                <a16:creationId xmlns:a16="http://schemas.microsoft.com/office/drawing/2014/main" id="{9A41AC1A-F701-4AE9-AE1A-777F224FAB8B}"/>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ar"/>
              <a:t>Modifier les styles du texte du masque</a:t>
            </a:r>
          </a:p>
        </p:txBody>
      </p:sp>
      <p:sp>
        <p:nvSpPr>
          <p:cNvPr id="5" name="Espace réservé de la date 4">
            <a:extLst>
              <a:ext uri="{FF2B5EF4-FFF2-40B4-BE49-F238E27FC236}">
                <a16:creationId xmlns:a16="http://schemas.microsoft.com/office/drawing/2014/main" id="{DB193CF9-EB6D-40A3-8EF8-824CCEC92C18}"/>
              </a:ext>
            </a:extLst>
          </p:cNvPr>
          <p:cNvSpPr>
            <a:spLocks noGrp="1"/>
          </p:cNvSpPr>
          <p:nvPr>
            <p:ph type="dt" sz="half" idx="10"/>
          </p:nvPr>
        </p:nvSpPr>
        <p:spPr>
          <a:xfrm>
            <a:off x="838200" y="6356350"/>
            <a:ext cx="2743200" cy="365125"/>
          </a:xfrm>
          <a:prstGeom prst="rect">
            <a:avLst/>
          </a:prstGeom>
        </p:spPr>
        <p:txBody>
          <a:bodyPr rtlCol="1"/>
          <a:lstStyle/>
          <a:p>
            <a:pPr rtl="1"/>
            <a:fld id="{9961D4FF-6863-4D2F-848E-527FFF55AE61}" type="datetimeFigureOut">
              <a:rPr lang="en-GB" smtClean="0"/>
              <a:t>04/09/2020</a:t>
            </a:fld>
            <a:endParaRPr lang="en-GB"/>
          </a:p>
        </p:txBody>
      </p:sp>
      <p:sp>
        <p:nvSpPr>
          <p:cNvPr id="6" name="Espace réservé du pied de page 5">
            <a:extLst>
              <a:ext uri="{FF2B5EF4-FFF2-40B4-BE49-F238E27FC236}">
                <a16:creationId xmlns:a16="http://schemas.microsoft.com/office/drawing/2014/main" id="{C70D8C85-96B2-4E32-91AA-24FB10D7A81E}"/>
              </a:ext>
            </a:extLst>
          </p:cNvPr>
          <p:cNvSpPr>
            <a:spLocks noGrp="1"/>
          </p:cNvSpPr>
          <p:nvPr>
            <p:ph type="ftr" sz="quarter" idx="11"/>
          </p:nvPr>
        </p:nvSpPr>
        <p:spPr>
          <a:xfrm>
            <a:off x="4038600" y="6356350"/>
            <a:ext cx="4114800" cy="365125"/>
          </a:xfrm>
          <a:prstGeom prst="rect">
            <a:avLst/>
          </a:prstGeom>
        </p:spPr>
        <p:txBody>
          <a:bodyPr rtlCol="1"/>
          <a:lstStyle/>
          <a:p>
            <a:pPr rtl="1"/>
            <a:endParaRPr lang="en-GB"/>
          </a:p>
        </p:txBody>
      </p:sp>
      <p:sp>
        <p:nvSpPr>
          <p:cNvPr id="7" name="Espace réservé du numéro de diapositive 6">
            <a:extLst>
              <a:ext uri="{FF2B5EF4-FFF2-40B4-BE49-F238E27FC236}">
                <a16:creationId xmlns:a16="http://schemas.microsoft.com/office/drawing/2014/main" id="{2AC2ED17-CE2F-4728-8870-3C4C58FA3954}"/>
              </a:ext>
            </a:extLst>
          </p:cNvPr>
          <p:cNvSpPr>
            <a:spLocks noGrp="1"/>
          </p:cNvSpPr>
          <p:nvPr>
            <p:ph type="sldNum" sz="quarter" idx="12"/>
          </p:nvPr>
        </p:nvSpPr>
        <p:spPr>
          <a:xfrm>
            <a:off x="8610600" y="6356350"/>
            <a:ext cx="2743200" cy="365125"/>
          </a:xfrm>
          <a:prstGeom prst="rect">
            <a:avLst/>
          </a:prstGeom>
        </p:spPr>
        <p:txBody>
          <a:bodyPr rtlCol="1"/>
          <a:lstStyle/>
          <a:p>
            <a:pPr rtl="1"/>
            <a:fld id="{29EB7188-31A8-48C8-859F-33338EA45D1A}" type="slidenum">
              <a:rPr lang="en-GB" smtClean="0"/>
              <a:t>‹#›</a:t>
            </a:fld>
            <a:endParaRPr lang="en-GB"/>
          </a:p>
        </p:txBody>
      </p:sp>
    </p:spTree>
    <p:extLst>
      <p:ext uri="{BB962C8B-B14F-4D97-AF65-F5344CB8AC3E}">
        <p14:creationId xmlns:p14="http://schemas.microsoft.com/office/powerpoint/2010/main" val="1192559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a:prstGeom prst="rect">
            <a:avLst/>
          </a:prstGeom>
        </p:spPr>
        <p:txBody>
          <a:bodyPr rtlCol="1" anchor="b"/>
          <a:lstStyle>
            <a:lvl1pPr algn="ctr" rtl="1">
              <a:defRPr sz="6000"/>
            </a:lvl1pPr>
          </a:lstStyle>
          <a:p>
            <a:pPr rtl="1"/>
            <a:r>
              <a:rPr lang="ar"/>
              <a:t>Click to edit Master title style</a:t>
            </a:r>
          </a:p>
        </p:txBody>
      </p:sp>
      <p:sp>
        <p:nvSpPr>
          <p:cNvPr id="3" name="Subtitle 2"/>
          <p:cNvSpPr>
            <a:spLocks noGrp="1"/>
          </p:cNvSpPr>
          <p:nvPr>
            <p:ph type="subTitle" idx="1"/>
          </p:nvPr>
        </p:nvSpPr>
        <p:spPr>
          <a:xfrm>
            <a:off x="1524001" y="3602038"/>
            <a:ext cx="9144000" cy="1655762"/>
          </a:xfrm>
          <a:prstGeom prst="rect">
            <a:avLst/>
          </a:prstGeo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ar"/>
              <a:t>Click to edit Master subtitle style</a:t>
            </a:r>
          </a:p>
        </p:txBody>
      </p:sp>
      <p:sp>
        <p:nvSpPr>
          <p:cNvPr id="4" name="Date Placeholder 3"/>
          <p:cNvSpPr>
            <a:spLocks noGrp="1"/>
          </p:cNvSpPr>
          <p:nvPr>
            <p:ph type="dt" sz="half" idx="10"/>
          </p:nvPr>
        </p:nvSpPr>
        <p:spPr>
          <a:xfrm>
            <a:off x="838201" y="6356351"/>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71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Blan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710874"/>
          </a:xfrm>
        </p:spPr>
        <p:txBody>
          <a:bodyPr rtlCol="1"/>
          <a:lstStyle/>
          <a:p>
            <a:pPr rtl="1"/>
            <a:r>
              <a:rPr lang="ar" dirty="0"/>
              <a:t>Click to edit Master title style</a:t>
            </a:r>
            <a:endParaRPr lang="en-GB" dirty="0"/>
          </a:p>
        </p:txBody>
      </p:sp>
    </p:spTree>
    <p:extLst>
      <p:ext uri="{BB962C8B-B14F-4D97-AF65-F5344CB8AC3E}">
        <p14:creationId xmlns:p14="http://schemas.microsoft.com/office/powerpoint/2010/main" val="1009302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rtlCol="1" anchor="b"/>
          <a:lstStyle>
            <a:lvl1pPr algn="r" rtl="1">
              <a:defRPr sz="6000"/>
            </a:lvl1pPr>
          </a:lstStyle>
          <a:p>
            <a:pPr rtl="1"/>
            <a:r>
              <a:rPr lang="ar"/>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rtlCol="1"/>
          <a:lstStyle>
            <a:lvl1pPr marL="0" indent="0" algn="r" rtl="1">
              <a:buNone/>
              <a:defRPr sz="2400">
                <a:solidFill>
                  <a:schemeClr val="tx1">
                    <a:tint val="75000"/>
                  </a:schemeClr>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rtl="1"/>
            <a:r>
              <a:rPr lang="ar"/>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95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rtlCol="1"/>
          <a:lstStyle/>
          <a:p>
            <a:pPr rtl="1"/>
            <a:r>
              <a:rPr lang="ar"/>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rtlCol="1"/>
          <a:lstStyle/>
          <a:p>
            <a:pPr lvl="0" rtl="1"/>
            <a:r>
              <a:rPr lang="ar"/>
              <a:t>Click to edit Master text styles</a:t>
            </a:r>
          </a:p>
          <a:p>
            <a:pPr lvl="1" rtl="1"/>
            <a:r>
              <a:rPr lang="ar"/>
              <a:t>Second level</a:t>
            </a:r>
          </a:p>
          <a:p>
            <a:pPr lvl="2" rtl="1"/>
            <a:r>
              <a:rPr lang="ar"/>
              <a:t>Third level</a:t>
            </a:r>
          </a:p>
          <a:p>
            <a:pPr lvl="3" rtl="1"/>
            <a:r>
              <a:rPr lang="ar"/>
              <a:t>Fourth level</a:t>
            </a:r>
          </a:p>
          <a:p>
            <a:pPr lvl="4" rtl="1"/>
            <a:r>
              <a:rPr lang="ar"/>
              <a:t>Fifth level</a:t>
            </a:r>
          </a:p>
        </p:txBody>
      </p:sp>
      <p:sp>
        <p:nvSpPr>
          <p:cNvPr id="4" name="Content Placeholder 3"/>
          <p:cNvSpPr>
            <a:spLocks noGrp="1"/>
          </p:cNvSpPr>
          <p:nvPr>
            <p:ph sz="half" idx="2"/>
          </p:nvPr>
        </p:nvSpPr>
        <p:spPr>
          <a:xfrm>
            <a:off x="6172200" y="1825625"/>
            <a:ext cx="5181600" cy="4351338"/>
          </a:xfrm>
          <a:prstGeom prst="rect">
            <a:avLst/>
          </a:prstGeom>
        </p:spPr>
        <p:txBody>
          <a:bodyPr rtlCol="1"/>
          <a:lstStyle/>
          <a:p>
            <a:pPr lvl="0" rtl="1"/>
            <a:r>
              <a:rPr lang="ar"/>
              <a:t>Click to edit Master text styles</a:t>
            </a:r>
          </a:p>
          <a:p>
            <a:pPr lvl="1" rtl="1"/>
            <a:r>
              <a:rPr lang="ar"/>
              <a:t>Second level</a:t>
            </a:r>
          </a:p>
          <a:p>
            <a:pPr lvl="2" rtl="1"/>
            <a:r>
              <a:rPr lang="ar"/>
              <a:t>Third level</a:t>
            </a:r>
          </a:p>
          <a:p>
            <a:pPr lvl="3" rtl="1"/>
            <a:r>
              <a:rPr lang="ar"/>
              <a:t>Fourth level</a:t>
            </a:r>
          </a:p>
          <a:p>
            <a:pPr lvl="4" rtl="1"/>
            <a:r>
              <a:rPr lang="ar"/>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562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rtlCol="1"/>
          <a:lstStyle/>
          <a:p>
            <a:pPr rtl="1"/>
            <a:r>
              <a:rPr lang="ar"/>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rtlCol="1"/>
          <a:lstStyle/>
          <a:p>
            <a:pPr lvl="0" rtl="1"/>
            <a:r>
              <a:rPr lang="ar"/>
              <a:t>Click to edit Master text styles</a:t>
            </a:r>
          </a:p>
          <a:p>
            <a:pPr lvl="1" rtl="1"/>
            <a:r>
              <a:rPr lang="ar"/>
              <a:t>Second level</a:t>
            </a:r>
          </a:p>
          <a:p>
            <a:pPr lvl="2" rtl="1"/>
            <a:r>
              <a:rPr lang="ar"/>
              <a:t>Third level</a:t>
            </a:r>
          </a:p>
          <a:p>
            <a:pPr lvl="3" rtl="1"/>
            <a:r>
              <a:rPr lang="ar"/>
              <a:t>Fourth level</a:t>
            </a:r>
          </a:p>
          <a:p>
            <a:pPr lvl="4" rtl="1"/>
            <a:r>
              <a:rPr lang="ar"/>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rtlCol="1"/>
          <a:lstStyle/>
          <a:p>
            <a:pPr lvl="0" rtl="1"/>
            <a:r>
              <a:rPr lang="ar"/>
              <a:t>Click to edit Master text styles</a:t>
            </a:r>
          </a:p>
          <a:p>
            <a:pPr lvl="1" rtl="1"/>
            <a:r>
              <a:rPr lang="ar"/>
              <a:t>Second level</a:t>
            </a:r>
          </a:p>
          <a:p>
            <a:pPr lvl="2" rtl="1"/>
            <a:r>
              <a:rPr lang="ar"/>
              <a:t>Third level</a:t>
            </a:r>
          </a:p>
          <a:p>
            <a:pPr lvl="3" rtl="1"/>
            <a:r>
              <a:rPr lang="ar"/>
              <a:t>Fourth level</a:t>
            </a:r>
          </a:p>
          <a:p>
            <a:pPr lvl="4" rtl="1"/>
            <a:r>
              <a:rPr lang="ar"/>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149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rtlCol="1"/>
          <a:lstStyle/>
          <a:p>
            <a:pPr rtl="1"/>
            <a:r>
              <a:rPr lang="ar"/>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334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443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rtlCol="1" anchor="b"/>
          <a:lstStyle>
            <a:lvl1pPr algn="r" rtl="1">
              <a:defRPr sz="3200"/>
            </a:lvl1pPr>
          </a:lstStyle>
          <a:p>
            <a:pPr rtl="1"/>
            <a:r>
              <a:rPr lang="ar"/>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rtl="1"/>
            <a:r>
              <a:rPr lang="ar"/>
              <a:t>Click to edit Master text styles</a:t>
            </a:r>
          </a:p>
          <a:p>
            <a:pPr lvl="1" rtl="1"/>
            <a:r>
              <a:rPr lang="ar"/>
              <a:t>Second level</a:t>
            </a:r>
          </a:p>
          <a:p>
            <a:pPr lvl="2" rtl="1"/>
            <a:r>
              <a:rPr lang="ar"/>
              <a:t>Third level</a:t>
            </a:r>
          </a:p>
          <a:p>
            <a:pPr lvl="3" rtl="1"/>
            <a:r>
              <a:rPr lang="ar"/>
              <a:t>Fourth level</a:t>
            </a:r>
          </a:p>
          <a:p>
            <a:pPr lvl="4" rtl="1"/>
            <a:r>
              <a:rPr lang="ar"/>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ar"/>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15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rtlCol="1" anchor="b"/>
          <a:lstStyle>
            <a:lvl1pPr algn="r" rtl="1">
              <a:defRPr sz="3200"/>
            </a:lvl1pPr>
          </a:lstStyle>
          <a:p>
            <a:pPr rtl="1"/>
            <a:r>
              <a:rPr lang="ar"/>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rtlCol="1"/>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ar"/>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9/4/2020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rtlCol="1"/>
          <a:lstStyle/>
          <a:p>
            <a:pPr marL="0" marR="0" lvl="0" indent="0" algn="l"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rtlCol="1"/>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1.gif"/><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912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29223E2B-279A-4BC4-B2E6-BD05DECFDFFC}"/>
              </a:ext>
            </a:extLst>
          </p:cNvPr>
          <p:cNvSpPr>
            <a:spLocks noGrp="1"/>
          </p:cNvSpPr>
          <p:nvPr>
            <p:ph type="body" idx="1"/>
          </p:nvPr>
        </p:nvSpPr>
        <p:spPr>
          <a:xfrm>
            <a:off x="838200" y="1228205"/>
            <a:ext cx="10515600" cy="4351338"/>
          </a:xfrm>
          <a:prstGeom prst="rect">
            <a:avLst/>
          </a:prstGeom>
        </p:spPr>
        <p:txBody>
          <a:bodyPr vert="horz" lIns="91440" tIns="45720" rIns="91440" bIns="45720" rtlCol="1">
            <a:normAutofit/>
          </a:bodyPr>
          <a:lstStyle/>
          <a:p>
            <a:pPr lvl="0" rtl="1"/>
            <a:endParaRPr lang="fr-FR" dirty="0"/>
          </a:p>
          <a:p>
            <a:pPr lvl="2" rtl="1"/>
            <a:endParaRPr lang="fr-FR" dirty="0"/>
          </a:p>
        </p:txBody>
      </p:sp>
      <p:sp>
        <p:nvSpPr>
          <p:cNvPr id="11" name="TextBox 6">
            <a:extLst>
              <a:ext uri="{FF2B5EF4-FFF2-40B4-BE49-F238E27FC236}">
                <a16:creationId xmlns:a16="http://schemas.microsoft.com/office/drawing/2014/main" id="{2E8AF0BA-D660-4568-82CA-4734F0A72A20}"/>
              </a:ext>
            </a:extLst>
          </p:cNvPr>
          <p:cNvSpPr txBox="1"/>
          <p:nvPr/>
        </p:nvSpPr>
        <p:spPr>
          <a:xfrm>
            <a:off x="478221" y="6688723"/>
            <a:ext cx="11713779" cy="169277"/>
          </a:xfrm>
          <a:prstGeom prst="rect">
            <a:avLst/>
          </a:prstGeom>
          <a:solidFill>
            <a:srgbClr val="5B92E5"/>
          </a:solidFill>
        </p:spPr>
        <p:txBody>
          <a:bodyPr wrap="square" tIns="0" bIns="0" rtlCol="1" anchor="ctr" anchorCtr="0">
            <a:spAutoFit/>
          </a:bodyPr>
          <a:lst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lang="ar" sz="1100" b="1" i="0" u="none" strike="noStrike" kern="1200" cap="none" spc="0" normalizeH="0" noProof="0">
                <a:ln>
                  <a:noFill/>
                </a:ln>
                <a:solidFill>
                  <a:prstClr val="white"/>
                </a:solidFill>
                <a:effectLst/>
                <a:uLnTx/>
                <a:uFillTx/>
                <a:latin typeface="Arial" panose="020B0604020202020204" pitchFamily="34" charset="0"/>
                <a:ea typeface="+mn-ea"/>
                <a:cs typeface="Arial" panose="020B0604020202020204" pitchFamily="34" charset="0"/>
              </a:rPr>
              <a:t> WORLD HEALTH ORGANIZATION </a:t>
            </a:r>
            <a:r>
              <a:rPr lang="ar" sz="1100" b="0" i="0" u="none" strike="noStrike" kern="1200" cap="none" spc="0" normalizeH="0" noProof="0">
                <a:ln>
                  <a:noFill/>
                </a:ln>
                <a:solidFill>
                  <a:prstClr val="white"/>
                </a:solidFill>
                <a:effectLst/>
                <a:uLnTx/>
                <a:uFillTx/>
                <a:latin typeface="Arial" panose="020B0604020202020204" pitchFamily="34" charset="0"/>
                <a:ea typeface="+mn-ea"/>
                <a:cs typeface="Arial" panose="020B0604020202020204" pitchFamily="34" charset="0"/>
              </a:rPr>
              <a:t>– After Action Review	PAGE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r>
              <a:rPr lang="ar" sz="1100" b="0" i="0" u="none" strike="noStrike" kern="1200" cap="none" spc="0" normalizeH="0" noProof="0">
                <a:ln>
                  <a:noFill/>
                </a:ln>
                <a:solidFill>
                  <a:prstClr val="white"/>
                </a:solidFill>
                <a:effectLst/>
                <a:uLnTx/>
                <a:uFillTx/>
                <a:latin typeface="Arial" panose="020B0604020202020204" pitchFamily="34" charset="0"/>
                <a:ea typeface="+mn-ea"/>
                <a:cs typeface="Arial" panose="020B0604020202020204" pitchFamily="34" charset="0"/>
              </a:rPr>
              <a:t> (</a:t>
            </a:r>
            <a:r>
              <a:rPr kumimoji="0" lang="en-GB" sz="11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Aug-20</a:t>
            </a:r>
            <a:r>
              <a:rPr lang="ar" sz="1100" b="0" i="0" u="none" strike="noStrike" kern="1200" cap="none" spc="0" normalizeH="0" noProof="0">
                <a:ln>
                  <a:noFill/>
                </a:ln>
                <a:solidFill>
                  <a:prstClr val="white"/>
                </a:solidFill>
                <a:effectLst/>
                <a:uLnTx/>
                <a:uFillTx/>
                <a:latin typeface="Arial" panose="020B0604020202020204" pitchFamily="34" charset="0"/>
                <a:ea typeface="+mn-ea"/>
                <a:cs typeface="Arial" panose="020B0604020202020204" pitchFamily="34" charset="0"/>
              </a:rPr>
              <a:t>)</a:t>
            </a:r>
          </a:p>
        </p:txBody>
      </p:sp>
      <p:pic>
        <p:nvPicPr>
          <p:cNvPr id="12" name="Picture 2">
            <a:extLst>
              <a:ext uri="{FF2B5EF4-FFF2-40B4-BE49-F238E27FC236}">
                <a16:creationId xmlns:a16="http://schemas.microsoft.com/office/drawing/2014/main" id="{ADB22092-B1DC-470E-A26A-D3D7A9B1538E}"/>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
        <p:nvSpPr>
          <p:cNvPr id="13" name="Title 4">
            <a:extLst>
              <a:ext uri="{FF2B5EF4-FFF2-40B4-BE49-F238E27FC236}">
                <a16:creationId xmlns:a16="http://schemas.microsoft.com/office/drawing/2014/main" id="{30EC3AA1-A488-4CEA-8648-F6CBBAA16ABB}"/>
              </a:ext>
            </a:extLst>
          </p:cNvPr>
          <p:cNvSpPr txBox="1">
            <a:spLocks/>
          </p:cNvSpPr>
          <p:nvPr/>
        </p:nvSpPr>
        <p:spPr>
          <a:xfrm>
            <a:off x="1587" y="0"/>
            <a:ext cx="12190413" cy="783771"/>
          </a:xfrm>
          <a:prstGeom prst="rect">
            <a:avLst/>
          </a:prstGeom>
          <a:solidFill>
            <a:srgbClr val="0070C0"/>
          </a:solidFill>
        </p:spPr>
        <p:txBody>
          <a:bodyPr rtlCol="1" anchor="ct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rtl="1"/>
            <a:endParaRPr lang="en-GB" sz="4000" b="1" spc="-220" dirty="0">
              <a:solidFill>
                <a:schemeClr val="bg1"/>
              </a:solidFill>
              <a:latin typeface="Roboto Cn" pitchFamily="2" charset="0"/>
              <a:ea typeface="Roboto Cn" pitchFamily="2" charset="0"/>
              <a:cs typeface="Arial" panose="020B0604020202020204" pitchFamily="34" charset="0"/>
            </a:endParaRPr>
          </a:p>
        </p:txBody>
      </p:sp>
      <p:sp>
        <p:nvSpPr>
          <p:cNvPr id="2" name="Espace réservé du titre 1">
            <a:extLst>
              <a:ext uri="{FF2B5EF4-FFF2-40B4-BE49-F238E27FC236}">
                <a16:creationId xmlns:a16="http://schemas.microsoft.com/office/drawing/2014/main" id="{B806A787-5189-4DF7-94D1-FD6924534CB1}"/>
              </a:ext>
            </a:extLst>
          </p:cNvPr>
          <p:cNvSpPr>
            <a:spLocks noGrp="1"/>
          </p:cNvSpPr>
          <p:nvPr>
            <p:ph type="title"/>
          </p:nvPr>
        </p:nvSpPr>
        <p:spPr>
          <a:xfrm>
            <a:off x="838200" y="40885"/>
            <a:ext cx="10515600" cy="702000"/>
          </a:xfrm>
          <a:prstGeom prst="rect">
            <a:avLst/>
          </a:prstGeom>
        </p:spPr>
        <p:txBody>
          <a:bodyPr vert="horz" lIns="91440" tIns="45720" rIns="91440" bIns="45720" rtlCol="1" anchor="ctr">
            <a:normAutofit/>
          </a:bodyPr>
          <a:lstStyle/>
          <a:p>
            <a:pPr rtl="1"/>
            <a:endParaRPr lang="en-GB" dirty="0"/>
          </a:p>
        </p:txBody>
      </p:sp>
      <p:sp>
        <p:nvSpPr>
          <p:cNvPr id="8" name="TextBox 6">
            <a:extLst>
              <a:ext uri="{FF2B5EF4-FFF2-40B4-BE49-F238E27FC236}">
                <a16:creationId xmlns:a16="http://schemas.microsoft.com/office/drawing/2014/main" id="{9CD1F8C2-E926-4C70-A286-BDC2D1D73D9F}"/>
              </a:ext>
            </a:extLst>
          </p:cNvPr>
          <p:cNvSpPr txBox="1"/>
          <p:nvPr userDrawn="1"/>
        </p:nvSpPr>
        <p:spPr>
          <a:xfrm>
            <a:off x="478221" y="6604085"/>
            <a:ext cx="11713779" cy="338554"/>
          </a:xfrm>
          <a:prstGeom prst="rect">
            <a:avLst/>
          </a:prstGeom>
          <a:solidFill>
            <a:srgbClr val="5B92E5"/>
          </a:solidFill>
        </p:spPr>
        <p:txBody>
          <a:bodyPr wrap="square" tIns="0" bIns="0" rtlCol="1" anchor="ctr" anchorCtr="0">
            <a:spAutoFit/>
          </a:bodyPr>
          <a:lst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lang="ar-EG" sz="1100" b="1" i="0" u="none" strike="noStrike" kern="1200" cap="none" spc="0" normalizeH="0" noProof="0" dirty="0">
                <a:ln>
                  <a:noFill/>
                </a:ln>
                <a:solidFill>
                  <a:prstClr val="white"/>
                </a:solidFill>
                <a:effectLst/>
                <a:uLnTx/>
                <a:uFillTx/>
                <a:latin typeface="Arial" panose="020B0604020202020204" pitchFamily="34" charset="0"/>
                <a:ea typeface="+mn-ea"/>
                <a:cs typeface="Arial" panose="020B0604020202020204" pitchFamily="34" charset="0"/>
              </a:rPr>
              <a:t>منظمة الصحة العالمية – الاستعراض المرحلي لإجراءات مكافحة كوفيد-19 على الصعيد القُطري </a:t>
            </a:r>
            <a:r>
              <a:rPr lang="ar" sz="1100" b="0" i="0" u="none" strike="noStrike" kern="1200" cap="none" spc="0" normalizeH="0" noProof="0" dirty="0">
                <a:ln>
                  <a:noFill/>
                </a:ln>
                <a:solidFill>
                  <a:prstClr val="white"/>
                </a:solidFill>
                <a:effectLst/>
                <a:uLnTx/>
                <a:uFillTx/>
                <a:latin typeface="Arial" panose="020B0604020202020204" pitchFamily="34" charset="0"/>
                <a:ea typeface="+mn-ea"/>
                <a:cs typeface="Arial" panose="020B0604020202020204" pitchFamily="34" charset="0"/>
              </a:rPr>
              <a:t>(IAR)	SLIDE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endPar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9" name="Picture 2">
            <a:extLst>
              <a:ext uri="{FF2B5EF4-FFF2-40B4-BE49-F238E27FC236}">
                <a16:creationId xmlns:a16="http://schemas.microsoft.com/office/drawing/2014/main" id="{5EF4C224-7E63-4CD6-90C4-8DEB19405C41}"/>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Tree>
    <p:extLst>
      <p:ext uri="{BB962C8B-B14F-4D97-AF65-F5344CB8AC3E}">
        <p14:creationId xmlns:p14="http://schemas.microsoft.com/office/powerpoint/2010/main" val="29646551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txStyles>
    <p:titleStyle>
      <a:lvl1pPr algn="r" defTabSz="914400" rtl="1" eaLnBrk="1" latinLnBrk="0" hangingPunct="1">
        <a:lnSpc>
          <a:spcPct val="90000"/>
        </a:lnSpc>
        <a:spcBef>
          <a:spcPct val="0"/>
        </a:spcBef>
        <a:buNone/>
        <a:defRPr sz="3600" b="1" kern="1200">
          <a:solidFill>
            <a:schemeClr val="bg1"/>
          </a:solidFill>
          <a:latin typeface="Roboto Cn" pitchFamily="2" charset="0"/>
          <a:ea typeface="Roboto Cn" pitchFamily="2" charset="0"/>
          <a:cs typeface="+mj-cs"/>
        </a:defRPr>
      </a:lvl1pPr>
    </p:titleStyle>
    <p:bodyStyle>
      <a:lvl1pPr marL="0" indent="0" algn="r" defTabSz="914400" rtl="1" eaLnBrk="1" latinLnBrk="0" hangingPunct="1">
        <a:lnSpc>
          <a:spcPct val="90000"/>
        </a:lnSpc>
        <a:spcBef>
          <a:spcPts val="1000"/>
        </a:spcBef>
        <a:buFont typeface="Arial" panose="020B0604020202020204" pitchFamily="34" charset="0"/>
        <a:buNone/>
        <a:defRPr sz="2800" kern="1200">
          <a:solidFill>
            <a:schemeClr val="accent1">
              <a:lumMod val="75000"/>
            </a:schemeClr>
          </a:solidFill>
          <a:latin typeface="Roboto" pitchFamily="2" charset="0"/>
          <a:ea typeface="Roboto" pitchFamily="2" charset="0"/>
          <a:cs typeface="+mn-cs"/>
        </a:defRPr>
      </a:lvl1pPr>
      <a:lvl2pPr marL="457200" indent="0" algn="r" defTabSz="914400" rtl="1"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r" defTabSz="914400" rtl="1" eaLnBrk="1" latinLnBrk="0" hangingPunct="1">
        <a:lnSpc>
          <a:spcPct val="90000"/>
        </a:lnSpc>
        <a:spcBef>
          <a:spcPts val="500"/>
        </a:spcBef>
        <a:buFontTx/>
        <a:buNone/>
        <a:defRPr sz="2400" kern="1200">
          <a:solidFill>
            <a:schemeClr val="tx1"/>
          </a:solidFill>
          <a:latin typeface="Roboto" pitchFamily="2" charset="0"/>
          <a:ea typeface="Roboto" pitchFamily="2" charset="0"/>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sa/3.0/igo/deed.ar"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37.svg"/><Relationship Id="rId11" Type="http://schemas.openxmlformats.org/officeDocument/2006/relationships/image" Target="../media/image33.png"/><Relationship Id="rId5" Type="http://schemas.openxmlformats.org/officeDocument/2006/relationships/image" Target="../media/image36.png"/><Relationship Id="rId10" Type="http://schemas.openxmlformats.org/officeDocument/2006/relationships/image" Target="../media/image32.svg"/><Relationship Id="rId4" Type="http://schemas.openxmlformats.org/officeDocument/2006/relationships/image" Target="../media/image35.svg"/><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33.png"/><Relationship Id="rId3" Type="http://schemas.openxmlformats.org/officeDocument/2006/relationships/image" Target="../media/image40.png"/><Relationship Id="rId7" Type="http://schemas.openxmlformats.org/officeDocument/2006/relationships/image" Target="../media/image37.svg"/><Relationship Id="rId12" Type="http://schemas.openxmlformats.org/officeDocument/2006/relationships/image" Target="../media/image32.sv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41.png"/><Relationship Id="rId11" Type="http://schemas.openxmlformats.org/officeDocument/2006/relationships/image" Target="../media/image31.png"/><Relationship Id="rId5" Type="http://schemas.openxmlformats.org/officeDocument/2006/relationships/image" Target="../media/image39.svg"/><Relationship Id="rId10" Type="http://schemas.openxmlformats.org/officeDocument/2006/relationships/image" Target="../media/image43.gif"/><Relationship Id="rId4" Type="http://schemas.openxmlformats.org/officeDocument/2006/relationships/image" Target="../media/image38.png"/><Relationship Id="rId9" Type="http://schemas.openxmlformats.org/officeDocument/2006/relationships/image" Target="../media/image3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2.svg"/></Relationships>
</file>

<file path=ppt/slides/_rels/slide21.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2.sv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2.sv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30.sv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1.xml"/><Relationship Id="rId5" Type="http://schemas.openxmlformats.org/officeDocument/2006/relationships/image" Target="../media/image6.jp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455447-533B-4E15-A372-317011EEB1A6}"/>
              </a:ext>
            </a:extLst>
          </p:cNvPr>
          <p:cNvSpPr>
            <a:spLocks noGrp="1"/>
          </p:cNvSpPr>
          <p:nvPr>
            <p:ph type="title"/>
          </p:nvPr>
        </p:nvSpPr>
        <p:spPr>
          <a:xfrm>
            <a:off x="0" y="1213658"/>
            <a:ext cx="12192000" cy="5644342"/>
          </a:xfrm>
          <a:solidFill>
            <a:schemeClr val="bg1"/>
          </a:solidFill>
        </p:spPr>
        <p:txBody>
          <a:bodyPr rtlCol="1">
            <a:normAutofit/>
          </a:bodyPr>
          <a:lstStyle/>
          <a:p>
            <a:pPr>
              <a:lnSpc>
                <a:spcPct val="107000"/>
              </a:lnSpc>
              <a:spcBef>
                <a:spcPts val="600"/>
              </a:spcBef>
              <a:spcAft>
                <a:spcPts val="800"/>
              </a:spcAft>
            </a:pP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ar" sz="2600" b="1" dirty="0">
                <a:solidFill>
                  <a:schemeClr val="tx1"/>
                </a:solidFill>
                <a:effectLst/>
                <a:latin typeface="Simplified Arabic" panose="02020603050405020304" pitchFamily="18" charset="-78"/>
                <a:ea typeface="Tahoma" panose="020B0604030504040204" pitchFamily="34" charset="0"/>
                <a:cs typeface="Simplified Arabic" panose="02020603050405020304" pitchFamily="18" charset="-78"/>
              </a:rPr>
              <a:t>الاستعراض المرحلي لإجراءات مكافحة كوفيد-19 على الصعيد القُطري</a:t>
            </a:r>
            <a:r>
              <a:rPr lang="ar-EG" sz="2600" b="1" dirty="0">
                <a:solidFill>
                  <a:schemeClr val="tx1"/>
                </a:solidFill>
                <a:effectLst/>
                <a:latin typeface="Simplified Arabic" panose="02020603050405020304" pitchFamily="18" charset="-78"/>
                <a:ea typeface="Tahoma" panose="020B0604030504040204" pitchFamily="34" charset="0"/>
                <a:cs typeface="Simplified Arabic" panose="02020603050405020304" pitchFamily="18" charset="-78"/>
              </a:rPr>
              <a:t>:</a:t>
            </a:r>
            <a:r>
              <a:rPr lang="ar" sz="2600" b="1" dirty="0">
                <a:solidFill>
                  <a:schemeClr val="tx1"/>
                </a:solidFill>
                <a:effectLst/>
                <a:latin typeface="Simplified Arabic" panose="02020603050405020304" pitchFamily="18" charset="-78"/>
                <a:ea typeface="Tahoma" panose="020B0604030504040204" pitchFamily="34" charset="0"/>
                <a:cs typeface="Simplified Arabic" panose="02020603050405020304" pitchFamily="18" charset="-78"/>
              </a:rPr>
              <a:t> نموذج العرض، </a:t>
            </a:r>
            <a:r>
              <a:rPr lang="ar-SA" sz="2600" b="1" dirty="0">
                <a:solidFill>
                  <a:schemeClr val="tx1"/>
                </a:solidFill>
                <a:effectLst/>
                <a:latin typeface="Simplified Arabic" panose="02020603050405020304" pitchFamily="18" charset="-78"/>
                <a:ea typeface="Tahoma" panose="020B0604030504040204" pitchFamily="34" charset="0"/>
                <a:cs typeface="Simplified Arabic" panose="02020603050405020304" pitchFamily="18" charset="-78"/>
              </a:rPr>
              <a:t>23 تموز/يوليو 2020</a:t>
            </a:r>
            <a:br>
              <a:rPr lang="en-GB" sz="2400" b="1" dirty="0">
                <a:solidFill>
                  <a:schemeClr val="tx1"/>
                </a:solidFill>
                <a:effectLst/>
                <a:latin typeface="Simplified Arabic" panose="02020603050405020304" pitchFamily="18" charset="-78"/>
                <a:ea typeface="Tahoma" panose="020B0604030504040204" pitchFamily="34" charset="0"/>
                <a:cs typeface="Simplified Arabic" panose="02020603050405020304" pitchFamily="18" charset="-78"/>
              </a:rPr>
            </a:br>
            <a:br>
              <a:rPr lang="en-GB" sz="2400" b="1" dirty="0">
                <a:solidFill>
                  <a:schemeClr val="tx1"/>
                </a:solidFill>
                <a:effectLst/>
                <a:latin typeface="Simplified Arabic" panose="02020603050405020304" pitchFamily="18" charset="-78"/>
                <a:ea typeface="Tahoma" panose="020B0604030504040204" pitchFamily="34" charset="0"/>
                <a:cs typeface="Simplified Arabic" panose="02020603050405020304" pitchFamily="18" charset="-78"/>
              </a:rPr>
            </a:br>
            <a:br>
              <a:rPr lang="en-GB" sz="2400" b="1" dirty="0">
                <a:solidFill>
                  <a:schemeClr val="tx1"/>
                </a:solidFill>
                <a:effectLst/>
                <a:latin typeface="Simplified Arabic" panose="02020603050405020304" pitchFamily="18" charset="-78"/>
                <a:ea typeface="Tahoma" panose="020B0604030504040204" pitchFamily="34" charset="0"/>
                <a:cs typeface="Simplified Arabic" panose="02020603050405020304" pitchFamily="18" charset="-78"/>
              </a:rPr>
            </a:br>
            <a:br>
              <a:rPr lang="en-GB" sz="2400" b="1" dirty="0">
                <a:solidFill>
                  <a:schemeClr val="tx1"/>
                </a:solidFill>
                <a:effectLst/>
                <a:latin typeface="Simplified Arabic" panose="02020603050405020304" pitchFamily="18" charset="-78"/>
                <a:ea typeface="Tahoma" panose="020B0604030504040204" pitchFamily="34" charset="0"/>
                <a:cs typeface="Simplified Arabic" panose="02020603050405020304" pitchFamily="18" charset="-78"/>
              </a:rPr>
            </a:br>
            <a:br>
              <a:rPr lang="en-GB" sz="2400" b="1" dirty="0">
                <a:solidFill>
                  <a:schemeClr val="tx1"/>
                </a:solidFill>
                <a:effectLst/>
                <a:latin typeface="Simplified Arabic" panose="02020603050405020304" pitchFamily="18" charset="-78"/>
                <a:ea typeface="Tahoma" panose="020B0604030504040204" pitchFamily="34" charset="0"/>
                <a:cs typeface="Simplified Arabic" panose="02020603050405020304" pitchFamily="18" charset="-78"/>
              </a:rPr>
            </a:br>
            <a:br>
              <a:rPr lang="en-GB" sz="2400" b="1" dirty="0">
                <a:solidFill>
                  <a:schemeClr val="tx1"/>
                </a:solidFill>
                <a:effectLst/>
                <a:latin typeface="Simplified Arabic" panose="02020603050405020304" pitchFamily="18" charset="-78"/>
                <a:ea typeface="Tahoma" panose="020B0604030504040204" pitchFamily="34" charset="0"/>
                <a:cs typeface="Simplified Arabic" panose="02020603050405020304" pitchFamily="18" charset="-78"/>
              </a:rPr>
            </a:br>
            <a:br>
              <a:rPr lang="en-GB" sz="1600" b="0"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br>
            <a:r>
              <a:rPr lang="en-GB" sz="1800" u="sng"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ar-SA"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منظمة الصحة العالمية</a:t>
            </a:r>
            <a:r>
              <a:rPr lang="en-GB"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2020 </a:t>
            </a:r>
            <a:r>
              <a:rPr lang="ar-EG"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ar-SA"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بعض الحقوق محفوظة. هذا المصنف متاح بمقتضى </a:t>
            </a:r>
            <a:r>
              <a:rPr lang="ar-EG"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ال</a:t>
            </a:r>
            <a:r>
              <a:rPr lang="ar-SA"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ترخيص </a:t>
            </a:r>
            <a:r>
              <a:rPr lang="en-GB" sz="16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CC BY-NC-SA 3.0 IGO</a:t>
            </a:r>
            <a:br>
              <a:rPr lang="en-GB" sz="1800" dirty="0">
                <a:effectLst/>
                <a:latin typeface="Times New Roman" panose="02020603050405020304" pitchFamily="18"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Tahoma" panose="020B0604030504040204" pitchFamily="34" charset="0"/>
                <a:cs typeface="Calibri" panose="020F0502020204030204" pitchFamily="34" charset="0"/>
              </a:rPr>
              <a:t> </a:t>
            </a:r>
            <a:br>
              <a:rPr lang="en-GB" sz="1800" dirty="0">
                <a:effectLst/>
                <a:latin typeface="Times New Roman" panose="02020603050405020304" pitchFamily="18" charset="0"/>
                <a:ea typeface="Tahoma" panose="020B0604030504040204" pitchFamily="34" charset="0"/>
                <a:cs typeface="Tahoma" panose="020B0604030504040204" pitchFamily="34" charset="0"/>
              </a:rPr>
            </a:br>
            <a:br>
              <a:rPr lang="en-GB" sz="1100" u="sng" dirty="0">
                <a:latin typeface="Times New Roman" panose="02020603050405020304" pitchFamily="18" charset="0"/>
                <a:cs typeface="Times New Roman" panose="02020603050405020304" pitchFamily="18" charset="0"/>
              </a:rPr>
            </a:br>
            <a:r>
              <a:rPr lang="en-GB" sz="1400" b="0" dirty="0">
                <a:solidFill>
                  <a:schemeClr val="tx1"/>
                </a:solidFill>
                <a:latin typeface="Arial" panose="020B0604020202020204" pitchFamily="34" charset="0"/>
                <a:ea typeface="Tahoma" panose="020B0604030504040204" pitchFamily="34" charset="0"/>
                <a:cs typeface="Arial" panose="020B0604020202020204" pitchFamily="34" charset="0"/>
              </a:rPr>
              <a:t>W</a:t>
            </a:r>
            <a:r>
              <a:rPr lang="en-GB" sz="1400" b="0" dirty="0">
                <a:solidFill>
                  <a:schemeClr val="tx1"/>
                </a:solidFill>
                <a:effectLst/>
                <a:latin typeface="Arial" panose="020B0604020202020204" pitchFamily="34" charset="0"/>
                <a:ea typeface="Tahoma" panose="020B0604030504040204" pitchFamily="34" charset="0"/>
                <a:cs typeface="Arial" panose="020B0604020202020204" pitchFamily="34" charset="0"/>
              </a:rPr>
              <a:t>HO reference number: </a:t>
            </a:r>
            <a:r>
              <a:rPr lang="en-US" sz="1400" b="0" dirty="0">
                <a:solidFill>
                  <a:srgbClr val="0000FF"/>
                </a:solidFill>
                <a:latin typeface="Arial" panose="020B0604020202020204" pitchFamily="34" charset="0"/>
                <a:ea typeface="Tahoma" panose="020B0604030504040204" pitchFamily="34" charset="0"/>
                <a:cs typeface="Arial" panose="020B0604020202020204" pitchFamily="34" charset="0"/>
              </a:rPr>
              <a:t>WHO/2019-nCoV/</a:t>
            </a:r>
            <a:r>
              <a:rPr lang="en-US" sz="1400" b="0" dirty="0" err="1">
                <a:solidFill>
                  <a:srgbClr val="0000FF"/>
                </a:solidFill>
                <a:latin typeface="Arial" panose="020B0604020202020204" pitchFamily="34" charset="0"/>
                <a:ea typeface="Tahoma" panose="020B0604030504040204" pitchFamily="34" charset="0"/>
                <a:cs typeface="Arial" panose="020B0604020202020204" pitchFamily="34" charset="0"/>
              </a:rPr>
              <a:t>Country_IAR</a:t>
            </a:r>
            <a:r>
              <a:rPr lang="en-US" sz="1400" b="0" dirty="0">
                <a:solidFill>
                  <a:srgbClr val="0000FF"/>
                </a:solidFill>
                <a:latin typeface="Arial" panose="020B0604020202020204" pitchFamily="34" charset="0"/>
                <a:ea typeface="Tahoma" panose="020B0604030504040204" pitchFamily="34" charset="0"/>
                <a:cs typeface="Arial" panose="020B0604020202020204" pitchFamily="34" charset="0"/>
              </a:rPr>
              <a:t>/templates/presentation/2020.1</a:t>
            </a:r>
            <a:br>
              <a:rPr lang="en-GB" sz="1600" dirty="0">
                <a:latin typeface="Arial" panose="020B0604020202020204" pitchFamily="34" charset="0"/>
                <a:ea typeface="Tahoma" panose="020B0604030504040204" pitchFamily="34" charset="0"/>
                <a:cs typeface="Arial" panose="020B0604020202020204" pitchFamily="34" charset="0"/>
              </a:rPr>
            </a:br>
            <a:endParaRPr lang="en-GB"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897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ECFC445-5A92-4E22-AB0A-240EF4204DFC}"/>
              </a:ext>
            </a:extLst>
          </p:cNvPr>
          <p:cNvSpPr>
            <a:spLocks noGrp="1"/>
          </p:cNvSpPr>
          <p:nvPr>
            <p:ph type="title"/>
          </p:nvPr>
        </p:nvSpPr>
        <p:spPr>
          <a:xfrm>
            <a:off x="479425" y="49213"/>
            <a:ext cx="10515600" cy="647700"/>
          </a:xfrm>
        </p:spPr>
        <p:txBody>
          <a:bodyPr rtlCol="1">
            <a:normAutofit/>
          </a:bodyPr>
          <a:lstStyle/>
          <a:p>
            <a:pPr rtl="1">
              <a:defRPr/>
            </a:pPr>
            <a:r>
              <a:rPr lang="ar" dirty="0"/>
              <a:t>ما </a:t>
            </a:r>
            <a:r>
              <a:rPr lang="ar-BH" dirty="0"/>
              <a:t>الذي لا ينطوي عليه </a:t>
            </a:r>
            <a:r>
              <a:rPr lang="ar" dirty="0"/>
              <a:t>الاستعراض المرحلي للإجراءات؟</a:t>
            </a:r>
          </a:p>
        </p:txBody>
      </p:sp>
      <p:sp>
        <p:nvSpPr>
          <p:cNvPr id="56324" name="Rectangle 3">
            <a:extLst>
              <a:ext uri="{FF2B5EF4-FFF2-40B4-BE49-F238E27FC236}">
                <a16:creationId xmlns:a16="http://schemas.microsoft.com/office/drawing/2014/main" id="{9608BD53-DEAB-486F-A4B8-931C7D61B175}"/>
              </a:ext>
            </a:extLst>
          </p:cNvPr>
          <p:cNvSpPr>
            <a:spLocks noChangeArrowheads="1"/>
          </p:cNvSpPr>
          <p:nvPr/>
        </p:nvSpPr>
        <p:spPr bwMode="auto">
          <a:xfrm>
            <a:off x="4776538" y="1158207"/>
            <a:ext cx="6966284"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ar" sz="2800" dirty="0">
                <a:solidFill>
                  <a:schemeClr val="accent1">
                    <a:lumMod val="75000"/>
                  </a:schemeClr>
                </a:solidFill>
                <a:latin typeface="Roboto" pitchFamily="2" charset="0"/>
                <a:ea typeface="Roboto" pitchFamily="2" charset="0"/>
              </a:rPr>
              <a:t>الاستعراض المرحلي للإجراءات </a:t>
            </a:r>
            <a:r>
              <a:rPr lang="ar" sz="2800" b="1" dirty="0">
                <a:solidFill>
                  <a:schemeClr val="accent1">
                    <a:lumMod val="75000"/>
                  </a:schemeClr>
                </a:solidFill>
                <a:latin typeface="Roboto" pitchFamily="2" charset="0"/>
                <a:ea typeface="Roboto" pitchFamily="2" charset="0"/>
              </a:rPr>
              <a:t>ليس</a:t>
            </a:r>
            <a:r>
              <a:rPr lang="ar" sz="2800" dirty="0">
                <a:solidFill>
                  <a:schemeClr val="accent1">
                    <a:lumMod val="75000"/>
                  </a:schemeClr>
                </a:solidFill>
                <a:latin typeface="Roboto" pitchFamily="2" charset="0"/>
                <a:ea typeface="Roboto" pitchFamily="2" charset="0"/>
              </a:rPr>
              <a:t>:</a:t>
            </a:r>
          </a:p>
          <a:p>
            <a:pPr rtl="1"/>
            <a:endParaRPr lang="en-GB" altLang="en-US" sz="2800" dirty="0">
              <a:solidFill>
                <a:schemeClr val="accent1">
                  <a:lumMod val="75000"/>
                </a:schemeClr>
              </a:solidFill>
              <a:latin typeface="Roboto" pitchFamily="2" charset="0"/>
              <a:ea typeface="Roboto" pitchFamily="2" charset="0"/>
            </a:endParaRPr>
          </a:p>
          <a:p>
            <a:pPr rtl="1">
              <a:buFont typeface="Symbol" panose="05050102010706020507" pitchFamily="18" charset="2"/>
              <a:buChar char="·"/>
            </a:pPr>
            <a:r>
              <a:rPr lang="ar" sz="2800" dirty="0">
                <a:solidFill>
                  <a:schemeClr val="accent1">
                    <a:lumMod val="75000"/>
                  </a:schemeClr>
                </a:solidFill>
                <a:latin typeface="Roboto" pitchFamily="2" charset="0"/>
                <a:ea typeface="Roboto" pitchFamily="2" charset="0"/>
              </a:rPr>
              <a:t> تقييماً خارجياً لأداء فرد أو فريق؛</a:t>
            </a:r>
          </a:p>
          <a:p>
            <a:pPr rtl="1">
              <a:buFont typeface="Symbol" panose="05050102010706020507" pitchFamily="18" charset="2"/>
              <a:buChar char="·"/>
            </a:pPr>
            <a:endParaRPr lang="en-GB" altLang="en-US" sz="2800" dirty="0">
              <a:solidFill>
                <a:schemeClr val="accent1">
                  <a:lumMod val="75000"/>
                </a:schemeClr>
              </a:solidFill>
              <a:latin typeface="Roboto" pitchFamily="2" charset="0"/>
              <a:ea typeface="Roboto" pitchFamily="2" charset="0"/>
            </a:endParaRPr>
          </a:p>
          <a:p>
            <a:pPr rtl="1">
              <a:buFont typeface="Symbol" panose="05050102010706020507" pitchFamily="18" charset="2"/>
              <a:buChar char="·"/>
            </a:pPr>
            <a:r>
              <a:rPr lang="ar" sz="2800" dirty="0">
                <a:solidFill>
                  <a:schemeClr val="accent1">
                    <a:lumMod val="75000"/>
                  </a:schemeClr>
                </a:solidFill>
                <a:latin typeface="Roboto" pitchFamily="2" charset="0"/>
                <a:ea typeface="Roboto" pitchFamily="2" charset="0"/>
              </a:rPr>
              <a:t> فرصة </a:t>
            </a:r>
            <a:r>
              <a:rPr lang="ar-BH" sz="2800" dirty="0">
                <a:solidFill>
                  <a:schemeClr val="accent1">
                    <a:lumMod val="75000"/>
                  </a:schemeClr>
                </a:solidFill>
                <a:latin typeface="Roboto" pitchFamily="2" charset="0"/>
                <a:ea typeface="Roboto" pitchFamily="2" charset="0"/>
              </a:rPr>
              <a:t>للانتقاد أو اللوم أو الحكم على</a:t>
            </a:r>
            <a:r>
              <a:rPr lang="ar" sz="2800" dirty="0">
                <a:solidFill>
                  <a:schemeClr val="accent1">
                    <a:lumMod val="75000"/>
                  </a:schemeClr>
                </a:solidFill>
                <a:latin typeface="Roboto" pitchFamily="2" charset="0"/>
                <a:ea typeface="Roboto" pitchFamily="2" charset="0"/>
              </a:rPr>
              <a:t> الأفراد</a:t>
            </a:r>
          </a:p>
          <a:p>
            <a:pPr rtl="1">
              <a:buFont typeface="Symbol" panose="05050102010706020507" pitchFamily="18" charset="2"/>
              <a:buChar char="·"/>
            </a:pPr>
            <a:endParaRPr lang="en-GB" altLang="en-US" sz="2800" dirty="0">
              <a:solidFill>
                <a:schemeClr val="accent1">
                  <a:lumMod val="75000"/>
                </a:schemeClr>
              </a:solidFill>
              <a:latin typeface="Roboto" pitchFamily="2" charset="0"/>
              <a:ea typeface="Roboto" pitchFamily="2" charset="0"/>
            </a:endParaRPr>
          </a:p>
          <a:p>
            <a:pPr rtl="1"/>
            <a:r>
              <a:rPr lang="ar" sz="2800" dirty="0">
                <a:solidFill>
                  <a:schemeClr val="accent1">
                    <a:lumMod val="75000"/>
                  </a:schemeClr>
                </a:solidFill>
                <a:latin typeface="Roboto" pitchFamily="2" charset="0"/>
                <a:ea typeface="Roboto" pitchFamily="2" charset="0"/>
              </a:rPr>
              <a:t>الاستعراضات المرحلية للإجراءات لا تقيس الأداء مقابل نقاط مرجعية أو معايير أداء رئيسية.</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861" y="1872760"/>
            <a:ext cx="3205196" cy="23504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Image 38">
            <a:extLst>
              <a:ext uri="{FF2B5EF4-FFF2-40B4-BE49-F238E27FC236}">
                <a16:creationId xmlns:a16="http://schemas.microsoft.com/office/drawing/2014/main" id="{7877057E-2A07-4111-AD1F-2487C9A71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3332163"/>
            <a:ext cx="3352800"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Image 35">
            <a:extLst>
              <a:ext uri="{FF2B5EF4-FFF2-40B4-BE49-F238E27FC236}">
                <a16:creationId xmlns:a16="http://schemas.microsoft.com/office/drawing/2014/main" id="{94EE1881-EB0C-423C-BA02-153F8F181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725" y="2516188"/>
            <a:ext cx="33528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Image 17">
            <a:extLst>
              <a:ext uri="{FF2B5EF4-FFF2-40B4-BE49-F238E27FC236}">
                <a16:creationId xmlns:a16="http://schemas.microsoft.com/office/drawing/2014/main" id="{3DF91F47-ECC4-4B7D-B5C0-A8761E7AA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 y="1617663"/>
            <a:ext cx="3348038"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re 2">
            <a:extLst>
              <a:ext uri="{FF2B5EF4-FFF2-40B4-BE49-F238E27FC236}">
                <a16:creationId xmlns:a16="http://schemas.microsoft.com/office/drawing/2014/main" id="{592DA5B7-0A34-48D8-9C0B-962D7445C9F7}"/>
              </a:ext>
            </a:extLst>
          </p:cNvPr>
          <p:cNvSpPr>
            <a:spLocks noGrp="1"/>
          </p:cNvSpPr>
          <p:nvPr>
            <p:ph type="title"/>
          </p:nvPr>
        </p:nvSpPr>
        <p:spPr>
          <a:xfrm>
            <a:off x="479425" y="49213"/>
            <a:ext cx="10515600" cy="647700"/>
          </a:xfrm>
        </p:spPr>
        <p:txBody>
          <a:bodyPr rtlCol="1">
            <a:normAutofit/>
          </a:bodyPr>
          <a:lstStyle/>
          <a:p>
            <a:pPr rtl="1">
              <a:defRPr/>
            </a:pPr>
            <a:r>
              <a:rPr lang="ar" dirty="0">
                <a:cs typeface="+mn-cs"/>
              </a:rPr>
              <a:t>المراحل الرئيسية </a:t>
            </a:r>
            <a:r>
              <a:rPr lang="ar-EG" dirty="0">
                <a:cs typeface="+mn-cs"/>
              </a:rPr>
              <a:t>المنفَّذة </a:t>
            </a:r>
            <a:r>
              <a:rPr lang="ar" dirty="0">
                <a:cs typeface="+mn-cs"/>
              </a:rPr>
              <a:t>أثناء الاستعراض</a:t>
            </a:r>
          </a:p>
        </p:txBody>
      </p:sp>
      <p:pic>
        <p:nvPicPr>
          <p:cNvPr id="55303" name="Image 3">
            <a:extLst>
              <a:ext uri="{FF2B5EF4-FFF2-40B4-BE49-F238E27FC236}">
                <a16:creationId xmlns:a16="http://schemas.microsoft.com/office/drawing/2014/main" id="{F7D88AA7-5C8E-4462-AED1-BA15CA202D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25" y="1085850"/>
            <a:ext cx="89296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Image 6">
            <a:extLst>
              <a:ext uri="{FF2B5EF4-FFF2-40B4-BE49-F238E27FC236}">
                <a16:creationId xmlns:a16="http://schemas.microsoft.com/office/drawing/2014/main" id="{A3BCBADB-CEE3-404B-9CE0-CDDF0F39C8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050" y="909638"/>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5" name="ZoneTexte 11">
            <a:extLst>
              <a:ext uri="{FF2B5EF4-FFF2-40B4-BE49-F238E27FC236}">
                <a16:creationId xmlns:a16="http://schemas.microsoft.com/office/drawing/2014/main" id="{D7C90EC7-0D39-4CDF-88FF-95404F06C143}"/>
              </a:ext>
            </a:extLst>
          </p:cNvPr>
          <p:cNvSpPr txBox="1">
            <a:spLocks noChangeArrowheads="1"/>
          </p:cNvSpPr>
          <p:nvPr/>
        </p:nvSpPr>
        <p:spPr bwMode="auto">
          <a:xfrm>
            <a:off x="6018253" y="1207477"/>
            <a:ext cx="1781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ar" b="1" dirty="0">
                <a:solidFill>
                  <a:schemeClr val="bg1"/>
                </a:solidFill>
              </a:rPr>
              <a:t>الملاحظة الموضوعية</a:t>
            </a:r>
          </a:p>
        </p:txBody>
      </p:sp>
      <p:pic>
        <p:nvPicPr>
          <p:cNvPr id="55306" name="Image 13">
            <a:extLst>
              <a:ext uri="{FF2B5EF4-FFF2-40B4-BE49-F238E27FC236}">
                <a16:creationId xmlns:a16="http://schemas.microsoft.com/office/drawing/2014/main" id="{4E26D201-8D80-4276-9FB0-F6448D5980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8438" y="1920875"/>
            <a:ext cx="6550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Image 10">
            <a:extLst>
              <a:ext uri="{FF2B5EF4-FFF2-40B4-BE49-F238E27FC236}">
                <a16:creationId xmlns:a16="http://schemas.microsoft.com/office/drawing/2014/main" id="{F8BC5713-AB8C-4422-A9FD-C10A8B5FED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6725" y="1744663"/>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8" name="Image 15">
            <a:extLst>
              <a:ext uri="{FF2B5EF4-FFF2-40B4-BE49-F238E27FC236}">
                <a16:creationId xmlns:a16="http://schemas.microsoft.com/office/drawing/2014/main" id="{94471F46-FA55-48B0-AEA9-3B5F46239A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8250" y="2698750"/>
            <a:ext cx="42846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9" name="Image 8">
            <a:extLst>
              <a:ext uri="{FF2B5EF4-FFF2-40B4-BE49-F238E27FC236}">
                <a16:creationId xmlns:a16="http://schemas.microsoft.com/office/drawing/2014/main" id="{CD78F8C6-C69F-4CB9-AA63-E9F57C16C6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26375" y="255905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0" name="ZoneTexte 18">
            <a:extLst>
              <a:ext uri="{FF2B5EF4-FFF2-40B4-BE49-F238E27FC236}">
                <a16:creationId xmlns:a16="http://schemas.microsoft.com/office/drawing/2014/main" id="{43465D6D-1B16-4773-AF0C-587E589F3BDF}"/>
              </a:ext>
            </a:extLst>
          </p:cNvPr>
          <p:cNvSpPr txBox="1">
            <a:spLocks noChangeArrowheads="1"/>
          </p:cNvSpPr>
          <p:nvPr/>
        </p:nvSpPr>
        <p:spPr bwMode="auto">
          <a:xfrm>
            <a:off x="654050" y="2255838"/>
            <a:ext cx="29591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ar" dirty="0">
                <a:solidFill>
                  <a:schemeClr val="bg1"/>
                </a:solidFill>
              </a:rPr>
              <a:t>تحديد كيف نُفِذت الإجراءات فعلياً أثناء الاستجابة، في مقابل كيف كان يُفترض أن تحدث أو </a:t>
            </a:r>
            <a:r>
              <a:rPr lang="ar-BH" dirty="0">
                <a:solidFill>
                  <a:schemeClr val="bg1"/>
                </a:solidFill>
              </a:rPr>
              <a:t>كيف </a:t>
            </a:r>
            <a:r>
              <a:rPr lang="ar" dirty="0">
                <a:solidFill>
                  <a:schemeClr val="bg1"/>
                </a:solidFill>
              </a:rPr>
              <a:t>تحدث عادةً وفقًا للخطط والإجراءات. </a:t>
            </a:r>
          </a:p>
          <a:p>
            <a:pPr rtl="1"/>
            <a:endParaRPr lang="en-GB" altLang="en-US" dirty="0">
              <a:solidFill>
                <a:schemeClr val="bg1"/>
              </a:solidFill>
            </a:endParaRPr>
          </a:p>
        </p:txBody>
      </p:sp>
      <p:sp>
        <p:nvSpPr>
          <p:cNvPr id="55311" name="ZoneTexte 36">
            <a:extLst>
              <a:ext uri="{FF2B5EF4-FFF2-40B4-BE49-F238E27FC236}">
                <a16:creationId xmlns:a16="http://schemas.microsoft.com/office/drawing/2014/main" id="{EE61DB5C-2814-4634-ACB0-93F0BA1539F4}"/>
              </a:ext>
            </a:extLst>
          </p:cNvPr>
          <p:cNvSpPr txBox="1">
            <a:spLocks noChangeArrowheads="1"/>
          </p:cNvSpPr>
          <p:nvPr/>
        </p:nvSpPr>
        <p:spPr bwMode="auto">
          <a:xfrm>
            <a:off x="4295775" y="3133725"/>
            <a:ext cx="2997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ar" dirty="0">
                <a:solidFill>
                  <a:schemeClr val="bg1"/>
                </a:solidFill>
              </a:rPr>
              <a:t>تحديد الثغرات بين التخطيط والتطبيق. </a:t>
            </a:r>
          </a:p>
          <a:p>
            <a:pPr rtl="1"/>
            <a:endParaRPr lang="en-GB" altLang="en-US" dirty="0">
              <a:solidFill>
                <a:schemeClr val="bg1"/>
              </a:solidFill>
            </a:endParaRPr>
          </a:p>
          <a:p>
            <a:pPr rtl="1"/>
            <a:r>
              <a:rPr lang="ar" dirty="0">
                <a:solidFill>
                  <a:schemeClr val="bg1"/>
                </a:solidFill>
              </a:rPr>
              <a:t>تحليل ما سار على ما يرام وما لم يسر على ما يرام، ولماذا؟ </a:t>
            </a:r>
          </a:p>
          <a:p>
            <a:pPr rtl="1"/>
            <a:endParaRPr lang="en-GB" altLang="en-US" dirty="0">
              <a:solidFill>
                <a:schemeClr val="bg1"/>
              </a:solidFill>
            </a:endParaRPr>
          </a:p>
        </p:txBody>
      </p:sp>
      <p:sp>
        <p:nvSpPr>
          <p:cNvPr id="55312" name="Rectangle 39">
            <a:extLst>
              <a:ext uri="{FF2B5EF4-FFF2-40B4-BE49-F238E27FC236}">
                <a16:creationId xmlns:a16="http://schemas.microsoft.com/office/drawing/2014/main" id="{245C033E-8AFB-4DD7-BA58-BDF9965F7A58}"/>
              </a:ext>
            </a:extLst>
          </p:cNvPr>
          <p:cNvSpPr>
            <a:spLocks noChangeArrowheads="1"/>
          </p:cNvSpPr>
          <p:nvPr/>
        </p:nvSpPr>
        <p:spPr bwMode="auto">
          <a:xfrm>
            <a:off x="7826375" y="3965575"/>
            <a:ext cx="27320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ar" dirty="0">
                <a:solidFill>
                  <a:schemeClr val="bg1"/>
                </a:solidFill>
              </a:rPr>
              <a:t>تحديد الإجراءات اللازمة لتقوية الأداء أو تحسينه وكيفية المتابعة.</a:t>
            </a:r>
          </a:p>
        </p:txBody>
      </p:sp>
      <p:sp>
        <p:nvSpPr>
          <p:cNvPr id="55313" name="ZoneTexte 11">
            <a:extLst>
              <a:ext uri="{FF2B5EF4-FFF2-40B4-BE49-F238E27FC236}">
                <a16:creationId xmlns:a16="http://schemas.microsoft.com/office/drawing/2014/main" id="{CB54C863-1123-4E69-8E6D-1624BC5845EB}"/>
              </a:ext>
            </a:extLst>
          </p:cNvPr>
          <p:cNvSpPr txBox="1">
            <a:spLocks noChangeArrowheads="1"/>
          </p:cNvSpPr>
          <p:nvPr/>
        </p:nvSpPr>
        <p:spPr bwMode="auto">
          <a:xfrm>
            <a:off x="5862302" y="1936750"/>
            <a:ext cx="4105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ar" b="1" dirty="0">
                <a:solidFill>
                  <a:schemeClr val="bg1"/>
                </a:solidFill>
              </a:rPr>
              <a:t>تحليل الثغرات وأفضل الممارسات والعوامل المساهمة</a:t>
            </a:r>
          </a:p>
        </p:txBody>
      </p:sp>
      <p:sp>
        <p:nvSpPr>
          <p:cNvPr id="55314" name="ZoneTexte 11">
            <a:extLst>
              <a:ext uri="{FF2B5EF4-FFF2-40B4-BE49-F238E27FC236}">
                <a16:creationId xmlns:a16="http://schemas.microsoft.com/office/drawing/2014/main" id="{8539E4DB-E946-4903-840D-33150859824E}"/>
              </a:ext>
            </a:extLst>
          </p:cNvPr>
          <p:cNvSpPr txBox="1">
            <a:spLocks noChangeArrowheads="1"/>
          </p:cNvSpPr>
          <p:nvPr/>
        </p:nvSpPr>
        <p:spPr bwMode="auto">
          <a:xfrm>
            <a:off x="9880060" y="2695575"/>
            <a:ext cx="19928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ar" b="1" dirty="0">
                <a:solidFill>
                  <a:schemeClr val="bg1"/>
                </a:solidFill>
              </a:rPr>
              <a:t> تحديد مجالات التحسين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tabLst>
                <a:tab pos="1430338" algn="l"/>
              </a:tabLst>
            </a:pPr>
            <a:r>
              <a:rPr lang="ar" sz="2400" dirty="0">
                <a:latin typeface="Arial" panose="020B0604020202020204" pitchFamily="34" charset="0"/>
                <a:cs typeface="Arial" panose="020B0604020202020204" pitchFamily="34" charset="0"/>
              </a:rPr>
              <a:t>مقدمة:</a:t>
            </a:r>
            <a:r>
              <a:rPr lang="ar" sz="2400" kern="1200" dirty="0">
                <a:latin typeface="Arial" panose="020B0604020202020204" pitchFamily="34" charset="0"/>
                <a:cs typeface="Arial" panose="020B0604020202020204" pitchFamily="34" charset="0"/>
              </a:rPr>
              <a:t> </a:t>
            </a:r>
            <a:r>
              <a:rPr lang="ar" sz="2400" b="1" dirty="0">
                <a:latin typeface="Arial" panose="020B0604020202020204" pitchFamily="34" charset="0"/>
                <a:cs typeface="Arial" panose="020B0604020202020204" pitchFamily="34" charset="0"/>
              </a:rPr>
              <a:t>خطة الاستجابة والجدول الزمني الفعلي للاستجابة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rtlCol="1"/>
          <a:lstStyle/>
          <a:p>
            <a:pPr rtl="1"/>
            <a:r>
              <a:rPr lang="ar" dirty="0"/>
              <a:t>الاستعراض المرحلي للإجراءات</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الأولى: </a:t>
            </a:r>
            <a:r>
              <a:rPr lang="ar" sz="2800" b="1" kern="1200" dirty="0">
                <a:latin typeface="Arial" panose="020B0604020202020204" pitchFamily="34" charset="0"/>
                <a:cs typeface="Arial" panose="020B0604020202020204" pitchFamily="34" charset="0"/>
              </a:rPr>
              <a:t>ما الذي سار على ما يرام؟ ما الذي لم يسر على ما يرام؟ ولماذا؟</a:t>
            </a:r>
          </a:p>
        </p:txBody>
      </p:sp>
      <p:sp>
        <p:nvSpPr>
          <p:cNvPr id="19" name="Rectangle 18">
            <a:extLst>
              <a:ext uri="{FF2B5EF4-FFF2-40B4-BE49-F238E27FC236}">
                <a16:creationId xmlns:a16="http://schemas.microsoft.com/office/drawing/2014/main" id="{7BB19DED-3F0C-42D5-ACDA-95CBD2E15FA9}"/>
              </a:ext>
            </a:extLst>
          </p:cNvPr>
          <p:cNvSpPr/>
          <p:nvPr/>
        </p:nvSpPr>
        <p:spPr>
          <a:xfrm>
            <a:off x="1779889" y="4152541"/>
            <a:ext cx="10412111"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168400" lvl="0" indent="-1168400"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الثانية: </a:t>
            </a:r>
            <a:r>
              <a:rPr lang="ar" sz="2800" b="1" kern="1200" dirty="0">
                <a:latin typeface="Arial" panose="020B0604020202020204" pitchFamily="34" charset="0"/>
                <a:cs typeface="Arial" panose="020B0604020202020204" pitchFamily="34" charset="0"/>
              </a:rPr>
              <a:t>ما الذي يمكننا القيام به لتحسين الاستجابة لجائحة كوفيد-19؟ </a:t>
            </a:r>
          </a:p>
        </p:txBody>
      </p:sp>
      <p:sp>
        <p:nvSpPr>
          <p:cNvPr id="20" name="Rectangle 19">
            <a:extLst>
              <a:ext uri="{FF2B5EF4-FFF2-40B4-BE49-F238E27FC236}">
                <a16:creationId xmlns:a16="http://schemas.microsoft.com/office/drawing/2014/main" id="{C02AD7FA-E3C2-4724-85F8-4F8EDA6878B3}"/>
              </a:ext>
            </a:extLst>
          </p:cNvPr>
          <p:cNvSpPr/>
          <p:nvPr/>
        </p:nvSpPr>
        <p:spPr>
          <a:xfrm>
            <a:off x="1313306" y="5487228"/>
            <a:ext cx="10882585"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الثالثة: </a:t>
            </a:r>
            <a:r>
              <a:rPr lang="ar" sz="2800" b="1" kern="1200" dirty="0">
                <a:latin typeface="Arial" panose="020B0604020202020204" pitchFamily="34" charset="0"/>
                <a:cs typeface="Arial" panose="020B0604020202020204" pitchFamily="34" charset="0"/>
              </a:rPr>
              <a:t>س</a:t>
            </a:r>
            <a:r>
              <a:rPr lang="ar-EG" sz="2800" b="1" dirty="0">
                <a:latin typeface="Arial" panose="020B0604020202020204" pitchFamily="34" charset="0"/>
                <a:cs typeface="Arial" panose="020B0604020202020204" pitchFamily="34" charset="0"/>
              </a:rPr>
              <a:t>ُ</a:t>
            </a:r>
            <a:r>
              <a:rPr lang="ar" sz="2800" b="1" kern="1200" dirty="0">
                <a:latin typeface="Arial" panose="020B0604020202020204" pitchFamily="34" charset="0"/>
                <a:cs typeface="Arial" panose="020B0604020202020204" pitchFamily="34" charset="0"/>
              </a:rPr>
              <a:t>بل المضي قدماً</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الثانية</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الثالثة</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الأولى</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spTree>
    <p:extLst>
      <p:ext uri="{BB962C8B-B14F-4D97-AF65-F5344CB8AC3E}">
        <p14:creationId xmlns:p14="http://schemas.microsoft.com/office/powerpoint/2010/main" val="36534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9"/>
                                        </p:tgtEl>
                                        <p:attrNameLst>
                                          <p:attrName>style.opacity</p:attrName>
                                        </p:attrNameLst>
                                      </p:cBhvr>
                                      <p:to>
                                        <p:strVal val="0.5"/>
                                      </p:to>
                                    </p:set>
                                    <p:animEffect filter="image" prLst="opacity: 0.5">
                                      <p:cBhvr rctx="IE">
                                        <p:cTn id="13" dur="indefinite"/>
                                        <p:tgtEl>
                                          <p:spTgt spid="19"/>
                                        </p:tgtEl>
                                      </p:cBhvr>
                                    </p:animEffect>
                                  </p:childTnLst>
                                </p:cTn>
                              </p:par>
                              <p:par>
                                <p:cTn id="14" presetID="9" presetClass="emph" presetSubtype="0" nodeType="withEffect">
                                  <p:stCondLst>
                                    <p:cond delay="1000"/>
                                  </p:stCondLst>
                                  <p:childTnLst>
                                    <p:set>
                                      <p:cBhvr>
                                        <p:cTn id="15" dur="indefinite"/>
                                        <p:tgtEl>
                                          <p:spTgt spid="53"/>
                                        </p:tgtEl>
                                        <p:attrNameLst>
                                          <p:attrName>style.opacity</p:attrName>
                                        </p:attrNameLst>
                                      </p:cBhvr>
                                      <p:to>
                                        <p:strVal val="0.5"/>
                                      </p:to>
                                    </p:set>
                                    <p:animEffect filter="image" prLst="opacity: 0.5">
                                      <p:cBhvr rctx="IE">
                                        <p:cTn id="16" dur="indefinite"/>
                                        <p:tgtEl>
                                          <p:spTgt spid="53"/>
                                        </p:tgtEl>
                                      </p:cBhvr>
                                    </p:animEffect>
                                  </p:childTnLst>
                                </p:cTn>
                              </p:par>
                              <p:par>
                                <p:cTn id="17" presetID="9" presetClass="emph" presetSubtype="0" nodeType="withEffect">
                                  <p:stCondLst>
                                    <p:cond delay="1000"/>
                                  </p:stCondLst>
                                  <p:childTnLst>
                                    <p:set>
                                      <p:cBhvr>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par>
                                <p:cTn id="20" presetID="9" presetClass="emph" presetSubtype="0" grpId="0" nodeType="withEffect">
                                  <p:stCondLst>
                                    <p:cond delay="100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1"/>
          <a:lstStyle/>
          <a:p>
            <a:pPr rtl="1"/>
            <a:r>
              <a:rPr lang="ar"/>
              <a:t>‫الأغراض‬ </a:t>
            </a:r>
            <a:endParaRPr lang="en-GB" noProof="0" dirty="0"/>
          </a:p>
        </p:txBody>
      </p:sp>
      <p:sp>
        <p:nvSpPr>
          <p:cNvPr id="3" name="TextBox 2"/>
          <p:cNvSpPr txBox="1"/>
          <p:nvPr/>
        </p:nvSpPr>
        <p:spPr>
          <a:xfrm>
            <a:off x="491359" y="2428136"/>
            <a:ext cx="10515599" cy="1107996"/>
          </a:xfrm>
          <a:prstGeom prst="rect">
            <a:avLst/>
          </a:prstGeom>
          <a:solidFill>
            <a:srgbClr val="FFFF00"/>
          </a:solidFill>
        </p:spPr>
        <p:txBody>
          <a:bodyPr wrap="square" rtlCol="1">
            <a:spAutoFit/>
          </a:bodyPr>
          <a:lstStyle/>
          <a:p>
            <a:pPr algn="ctr" rtl="1"/>
            <a:r>
              <a:rPr lang="ar-EG" sz="2400" dirty="0">
                <a:solidFill>
                  <a:schemeClr val="accent1">
                    <a:lumMod val="50000"/>
                  </a:schemeClr>
                </a:solidFill>
              </a:rPr>
              <a:t>أضف </a:t>
            </a:r>
            <a:r>
              <a:rPr lang="ar" sz="2400" dirty="0">
                <a:solidFill>
                  <a:schemeClr val="accent1">
                    <a:lumMod val="50000"/>
                  </a:schemeClr>
                </a:solidFill>
              </a:rPr>
              <a:t>أهداف هذا الاستعراض </a:t>
            </a:r>
          </a:p>
          <a:p>
            <a:pPr algn="ctr" rtl="1"/>
            <a:r>
              <a:rPr lang="ar" sz="2400" dirty="0">
                <a:solidFill>
                  <a:schemeClr val="accent1">
                    <a:lumMod val="50000"/>
                  </a:schemeClr>
                </a:solidFill>
              </a:rPr>
              <a:t>(يمكن مطالعة الأهداف في المذكرة المفاهيمية الخاصة بك)   </a:t>
            </a:r>
          </a:p>
          <a:p>
            <a:pPr rtl="1"/>
            <a:r>
              <a:rPr lang="ar" dirty="0"/>
              <a:t> </a:t>
            </a:r>
          </a:p>
        </p:txBody>
      </p:sp>
    </p:spTree>
    <p:extLst>
      <p:ext uri="{BB962C8B-B14F-4D97-AF65-F5344CB8AC3E}">
        <p14:creationId xmlns:p14="http://schemas.microsoft.com/office/powerpoint/2010/main" val="313528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841" y="40885"/>
            <a:ext cx="11309959" cy="702000"/>
          </a:xfrm>
        </p:spPr>
        <p:txBody>
          <a:bodyPr rtlCol="1"/>
          <a:lstStyle/>
          <a:p>
            <a:pPr rtl="1"/>
            <a:r>
              <a:rPr lang="ar"/>
              <a:t>نطاق الاستعراض المرحلي لإجراءات</a:t>
            </a:r>
            <a:endParaRPr lang="en-GB" noProof="0" dirty="0"/>
          </a:p>
        </p:txBody>
      </p:sp>
      <p:sp>
        <p:nvSpPr>
          <p:cNvPr id="3" name="TextBox 2"/>
          <p:cNvSpPr txBox="1"/>
          <p:nvPr/>
        </p:nvSpPr>
        <p:spPr>
          <a:xfrm>
            <a:off x="847493" y="2721036"/>
            <a:ext cx="9980341" cy="830997"/>
          </a:xfrm>
          <a:prstGeom prst="rect">
            <a:avLst/>
          </a:prstGeom>
          <a:solidFill>
            <a:srgbClr val="FFFF00"/>
          </a:solidFill>
        </p:spPr>
        <p:txBody>
          <a:bodyPr wrap="square" rtlCol="1">
            <a:spAutoFit/>
          </a:bodyPr>
          <a:lstStyle/>
          <a:p>
            <a:pPr marL="342900" indent="-342900" rtl="1">
              <a:buFontTx/>
              <a:buChar char="-"/>
            </a:pPr>
            <a:r>
              <a:rPr lang="ar" sz="2400" dirty="0">
                <a:solidFill>
                  <a:schemeClr val="accent1">
                    <a:lumMod val="50000"/>
                  </a:schemeClr>
                </a:solidFill>
              </a:rPr>
              <a:t>ضع قائمة بالوظائف/الركائز التي سيشملها الاستعراض</a:t>
            </a:r>
          </a:p>
          <a:p>
            <a:pPr marL="342900" indent="-342900" rtl="1">
              <a:buFontTx/>
              <a:buChar char="-"/>
            </a:pPr>
            <a:r>
              <a:rPr lang="ar" sz="2400" dirty="0">
                <a:solidFill>
                  <a:schemeClr val="accent1">
                    <a:lumMod val="50000"/>
                  </a:schemeClr>
                </a:solidFill>
              </a:rPr>
              <a:t>الفترة التي يغطيها الاستعراض    </a:t>
            </a:r>
          </a:p>
        </p:txBody>
      </p:sp>
    </p:spTree>
    <p:extLst>
      <p:ext uri="{BB962C8B-B14F-4D97-AF65-F5344CB8AC3E}">
        <p14:creationId xmlns:p14="http://schemas.microsoft.com/office/powerpoint/2010/main" val="24863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tabLst>
                <a:tab pos="1430338" algn="l"/>
              </a:tabLst>
            </a:pPr>
            <a:r>
              <a:rPr lang="ar" sz="2400" dirty="0">
                <a:latin typeface="Arial" panose="020B0604020202020204" pitchFamily="34" charset="0"/>
                <a:cs typeface="Arial" panose="020B0604020202020204" pitchFamily="34" charset="0"/>
              </a:rPr>
              <a:t>مقدمة:</a:t>
            </a:r>
            <a:r>
              <a:rPr lang="ar" sz="2400" kern="1200" dirty="0">
                <a:latin typeface="Arial" panose="020B0604020202020204" pitchFamily="34" charset="0"/>
                <a:cs typeface="Arial" panose="020B0604020202020204" pitchFamily="34" charset="0"/>
              </a:rPr>
              <a:t> </a:t>
            </a:r>
            <a:r>
              <a:rPr lang="ar" sz="2400" b="1" dirty="0">
                <a:latin typeface="Arial" panose="020B0604020202020204" pitchFamily="34" charset="0"/>
                <a:cs typeface="Arial" panose="020B0604020202020204" pitchFamily="34" charset="0"/>
              </a:rPr>
              <a:t>خطة الاستجابة والجدول الزمني الفعلي للاستجابة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rtlCol="1"/>
          <a:lstStyle/>
          <a:p>
            <a:pPr rtl="1"/>
            <a:r>
              <a:rPr lang="ar" dirty="0"/>
              <a:t>الاستعراض المرحلي للإجراءات</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الأولى: </a:t>
            </a:r>
            <a:r>
              <a:rPr lang="ar" sz="2800" b="1" kern="1200" dirty="0">
                <a:latin typeface="Arial" panose="020B0604020202020204" pitchFamily="34" charset="0"/>
                <a:cs typeface="Arial" panose="020B0604020202020204" pitchFamily="34" charset="0"/>
              </a:rPr>
              <a:t>ما الذي سار على ما يرام؟ ما الذي لم يسر على ما يرام؟ ولماذا؟</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168400" lvl="0" indent="-1168400"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الثانية: </a:t>
            </a:r>
            <a:r>
              <a:rPr lang="ar" sz="2800" b="1" kern="1200" dirty="0">
                <a:latin typeface="Arial" panose="020B0604020202020204" pitchFamily="34" charset="0"/>
                <a:cs typeface="Arial" panose="020B0604020202020204" pitchFamily="34" charset="0"/>
              </a:rPr>
              <a:t>ما الذي يمكننا القيام به لتحسين الاستجابة لجائحة كوفيد-19؟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الثالثة: </a:t>
            </a:r>
            <a:r>
              <a:rPr lang="ar" sz="2800" b="1" kern="1200" dirty="0">
                <a:latin typeface="Arial" panose="020B0604020202020204" pitchFamily="34" charset="0"/>
                <a:cs typeface="Arial" panose="020B0604020202020204" pitchFamily="34" charset="0"/>
              </a:rPr>
              <a:t>س</a:t>
            </a:r>
            <a:r>
              <a:rPr lang="ar-EG" sz="2800" b="1" kern="1200" dirty="0">
                <a:latin typeface="Arial" panose="020B0604020202020204" pitchFamily="34" charset="0"/>
                <a:cs typeface="Arial" panose="020B0604020202020204" pitchFamily="34" charset="0"/>
              </a:rPr>
              <a:t>ُ</a:t>
            </a:r>
            <a:r>
              <a:rPr lang="ar" sz="2800" b="1" kern="1200" dirty="0">
                <a:latin typeface="Arial" panose="020B0604020202020204" pitchFamily="34" charset="0"/>
                <a:cs typeface="Arial" panose="020B0604020202020204" pitchFamily="34" charset="0"/>
              </a:rPr>
              <a:t>بل المضي قدماً‬</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الثانية</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الثالثة</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الأولى</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spTree>
    <p:extLst>
      <p:ext uri="{BB962C8B-B14F-4D97-AF65-F5344CB8AC3E}">
        <p14:creationId xmlns:p14="http://schemas.microsoft.com/office/powerpoint/2010/main" val="1497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1"/>
          <a:lstStyle/>
          <a:p>
            <a:pPr rtl="1"/>
            <a:r>
              <a:rPr lang="ar"/>
              <a:t>لمحة عامة عن الاستجابة  </a:t>
            </a:r>
            <a:endParaRPr lang="en-GB" noProof="0" dirty="0"/>
          </a:p>
        </p:txBody>
      </p:sp>
      <p:sp>
        <p:nvSpPr>
          <p:cNvPr id="6" name="Espace réservé du contenu 5"/>
          <p:cNvSpPr>
            <a:spLocks noGrp="1"/>
          </p:cNvSpPr>
          <p:nvPr>
            <p:ph idx="1"/>
          </p:nvPr>
        </p:nvSpPr>
        <p:spPr>
          <a:xfrm>
            <a:off x="164960" y="1330016"/>
            <a:ext cx="11862079" cy="535531"/>
          </a:xfrm>
          <a:prstGeom prst="rect">
            <a:avLst/>
          </a:prstGeom>
          <a:solidFill>
            <a:srgbClr val="FFFF00"/>
          </a:solidFill>
        </p:spPr>
        <p:txBody>
          <a:bodyPr wrap="square" rtlCol="1">
            <a:spAutoFit/>
          </a:bodyPr>
          <a:lstStyle/>
          <a:p>
            <a:pPr marL="0" indent="0" algn="ctr" rtl="1">
              <a:spcBef>
                <a:spcPts val="700"/>
              </a:spcBef>
              <a:buSzPct val="60000"/>
              <a:buNone/>
            </a:pPr>
            <a:r>
              <a:rPr lang="ar" sz="3200" dirty="0"/>
              <a:t>عرض الاستجابة من جانب وزارة الصحة</a:t>
            </a:r>
            <a:endParaRPr lang="en-GB" sz="3200" dirty="0">
              <a:solidFill>
                <a:srgbClr val="FF0000"/>
              </a:solidFill>
            </a:endParaRPr>
          </a:p>
        </p:txBody>
      </p:sp>
      <p:sp>
        <p:nvSpPr>
          <p:cNvPr id="3" name="TextBox 2">
            <a:extLst>
              <a:ext uri="{FF2B5EF4-FFF2-40B4-BE49-F238E27FC236}">
                <a16:creationId xmlns:a16="http://schemas.microsoft.com/office/drawing/2014/main" id="{A5A75ED1-07B3-4B5C-A560-4079717F17D9}"/>
              </a:ext>
            </a:extLst>
          </p:cNvPr>
          <p:cNvSpPr txBox="1"/>
          <p:nvPr/>
        </p:nvSpPr>
        <p:spPr>
          <a:xfrm>
            <a:off x="3770750" y="2628900"/>
            <a:ext cx="8170890" cy="3046988"/>
          </a:xfrm>
          <a:prstGeom prst="rect">
            <a:avLst/>
          </a:prstGeom>
          <a:noFill/>
        </p:spPr>
        <p:txBody>
          <a:bodyPr wrap="none" rtlCol="1">
            <a:spAutoFit/>
          </a:bodyPr>
          <a:lstStyle/>
          <a:p>
            <a:pPr rtl="1"/>
            <a:r>
              <a:rPr lang="ar" sz="3200" dirty="0"/>
              <a:t>النقاط المقترح </a:t>
            </a:r>
            <a:r>
              <a:rPr lang="ar-EG" sz="3200" dirty="0"/>
              <a:t>عرضها</a:t>
            </a:r>
            <a:r>
              <a:rPr lang="ar" sz="3200" dirty="0"/>
              <a:t>:</a:t>
            </a:r>
          </a:p>
          <a:p>
            <a:pPr rtl="1"/>
            <a:endParaRPr lang="en-US" sz="3200" dirty="0"/>
          </a:p>
          <a:p>
            <a:pPr marL="285750" indent="-285750" rtl="1">
              <a:buFontTx/>
              <a:buChar char="-"/>
            </a:pPr>
            <a:r>
              <a:rPr lang="ar" sz="3200" dirty="0"/>
              <a:t>لمحة عامة عن القدرات الحالية قبل الاستجابة لكوفيد-19</a:t>
            </a:r>
          </a:p>
          <a:p>
            <a:pPr marL="285750" indent="-285750" rtl="1">
              <a:buFontTx/>
              <a:buChar char="-"/>
            </a:pPr>
            <a:r>
              <a:rPr lang="ar" sz="3200" dirty="0"/>
              <a:t>القدرات المطورة أثناء الاستجابة لكوفيد-19</a:t>
            </a:r>
          </a:p>
          <a:p>
            <a:pPr marL="285750" indent="-285750" rtl="1">
              <a:buFontTx/>
              <a:buChar char="-"/>
            </a:pPr>
            <a:r>
              <a:rPr lang="ar" sz="3200" dirty="0"/>
              <a:t>استراتيجية الاستجابة</a:t>
            </a:r>
          </a:p>
          <a:p>
            <a:pPr marL="285750" indent="-285750" rtl="1">
              <a:buFontTx/>
              <a:buChar char="-"/>
            </a:pPr>
            <a:r>
              <a:rPr lang="ar" sz="3200" dirty="0"/>
              <a:t>الجدول الزمني للاستجابة خلال الفترة قيد الاستعراض</a:t>
            </a:r>
          </a:p>
        </p:txBody>
      </p:sp>
    </p:spTree>
    <p:extLst>
      <p:ext uri="{BB962C8B-B14F-4D97-AF65-F5344CB8AC3E}">
        <p14:creationId xmlns:p14="http://schemas.microsoft.com/office/powerpoint/2010/main" val="72981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tabLst>
                <a:tab pos="1430338" algn="l"/>
              </a:tabLst>
            </a:pPr>
            <a:r>
              <a:rPr lang="ar" sz="2400" dirty="0">
                <a:latin typeface="Arial" panose="020B0604020202020204" pitchFamily="34" charset="0"/>
                <a:cs typeface="Arial" panose="020B0604020202020204" pitchFamily="34" charset="0"/>
              </a:rPr>
              <a:t>مقدمة:</a:t>
            </a:r>
            <a:r>
              <a:rPr lang="ar" sz="2400" kern="1200" dirty="0">
                <a:latin typeface="Arial" panose="020B0604020202020204" pitchFamily="34" charset="0"/>
                <a:cs typeface="Arial" panose="020B0604020202020204" pitchFamily="34" charset="0"/>
              </a:rPr>
              <a:t> </a:t>
            </a:r>
            <a:r>
              <a:rPr lang="ar" sz="2400" b="1" dirty="0">
                <a:latin typeface="Arial" panose="020B0604020202020204" pitchFamily="34" charset="0"/>
                <a:cs typeface="Arial" panose="020B0604020202020204" pitchFamily="34" charset="0"/>
              </a:rPr>
              <a:t>خطة الاستجابة والجدول الزمني الفعلي للاستجابة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rtlCol="1"/>
          <a:lstStyle/>
          <a:p>
            <a:pPr rtl="1"/>
            <a:r>
              <a:rPr lang="ar"/>
              <a:t>الاستعراض المرحلي للإجراءات</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الأولى: </a:t>
            </a:r>
            <a:r>
              <a:rPr lang="ar" sz="2800" b="1" kern="1200" dirty="0">
                <a:latin typeface="Arial" panose="020B0604020202020204" pitchFamily="34" charset="0"/>
                <a:cs typeface="Arial" panose="020B0604020202020204" pitchFamily="34" charset="0"/>
              </a:rPr>
              <a:t>ما الذي سار على ما يرام؟ ما الذي لم يسر على ما يرام؟ ولماذا؟</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168400" lvl="0" indent="-1168400"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الثانية: </a:t>
            </a:r>
            <a:r>
              <a:rPr lang="ar" sz="2800" b="1" kern="1200" dirty="0">
                <a:latin typeface="Arial" panose="020B0604020202020204" pitchFamily="34" charset="0"/>
                <a:cs typeface="Arial" panose="020B0604020202020204" pitchFamily="34" charset="0"/>
              </a:rPr>
              <a:t>ما الذي يمكننا القيام به لتحسين الاستجابة لجائحة كوفيد-19؟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الثالثة: </a:t>
            </a:r>
            <a:r>
              <a:rPr lang="ar" sz="2800" b="1" kern="1200" dirty="0">
                <a:latin typeface="Arial" panose="020B0604020202020204" pitchFamily="34" charset="0"/>
                <a:cs typeface="Arial" panose="020B0604020202020204" pitchFamily="34" charset="0"/>
              </a:rPr>
              <a:t>س</a:t>
            </a:r>
            <a:r>
              <a:rPr lang="ar-EG" sz="2800" b="1" kern="1200" dirty="0">
                <a:latin typeface="Arial" panose="020B0604020202020204" pitchFamily="34" charset="0"/>
                <a:cs typeface="Arial" panose="020B0604020202020204" pitchFamily="34" charset="0"/>
              </a:rPr>
              <a:t>ُ</a:t>
            </a:r>
            <a:r>
              <a:rPr lang="ar" sz="2800" b="1" kern="1200" dirty="0">
                <a:latin typeface="Arial" panose="020B0604020202020204" pitchFamily="34" charset="0"/>
                <a:cs typeface="Arial" panose="020B0604020202020204" pitchFamily="34" charset="0"/>
              </a:rPr>
              <a:t>بل المضي قدماً‬</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الثانية:</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الثالثة:</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الأولى:</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spTree>
    <p:extLst>
      <p:ext uri="{BB962C8B-B14F-4D97-AF65-F5344CB8AC3E}">
        <p14:creationId xmlns:p14="http://schemas.microsoft.com/office/powerpoint/2010/main" val="426495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en-US" dirty="0"/>
          </a:p>
        </p:txBody>
      </p:sp>
      <p:sp>
        <p:nvSpPr>
          <p:cNvPr id="17" name="Rectangle 16">
            <a:extLst>
              <a:ext uri="{FF2B5EF4-FFF2-40B4-BE49-F238E27FC236}">
                <a16:creationId xmlns:a16="http://schemas.microsoft.com/office/drawing/2014/main" id="{206B2B84-0C77-4CEC-8EFE-82B7AAECB717}"/>
              </a:ext>
            </a:extLst>
          </p:cNvPr>
          <p:cNvSpPr/>
          <p:nvPr/>
        </p:nvSpPr>
        <p:spPr>
          <a:xfrm>
            <a:off x="564698" y="3728940"/>
            <a:ext cx="11121334" cy="2574456"/>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algn="l" defTabSz="1244600" rtl="1">
              <a:lnSpc>
                <a:spcPct val="90000"/>
              </a:lnSpc>
              <a:spcBef>
                <a:spcPct val="0"/>
              </a:spcBef>
              <a:spcAft>
                <a:spcPct val="35000"/>
              </a:spcAft>
              <a:buNone/>
            </a:pPr>
            <a:endParaRPr lang="en-US" sz="2800" b="1" kern="1200" dirty="0">
              <a:latin typeface="Roboto Cn"/>
            </a:endParaRPr>
          </a:p>
        </p:txBody>
      </p:sp>
      <p:sp>
        <p:nvSpPr>
          <p:cNvPr id="10" name="Rectangle 9">
            <a:extLst>
              <a:ext uri="{FF2B5EF4-FFF2-40B4-BE49-F238E27FC236}">
                <a16:creationId xmlns:a16="http://schemas.microsoft.com/office/drawing/2014/main" id="{9CF487AB-9B2F-44D0-A01A-DD8D272256A0}"/>
              </a:ext>
            </a:extLst>
          </p:cNvPr>
          <p:cNvSpPr/>
          <p:nvPr/>
        </p:nvSpPr>
        <p:spPr>
          <a:xfrm>
            <a:off x="1272958" y="1052933"/>
            <a:ext cx="10674310" cy="542113"/>
          </a:xfrm>
          <a:prstGeom prst="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algn="l" defTabSz="1244600" rtl="1">
              <a:lnSpc>
                <a:spcPct val="90000"/>
              </a:lnSpc>
              <a:spcBef>
                <a:spcPct val="0"/>
              </a:spcBef>
              <a:spcAft>
                <a:spcPct val="35000"/>
              </a:spcAft>
              <a:buNone/>
            </a:pPr>
            <a:r>
              <a:rPr lang="ar" sz="2800" kern="1200">
                <a:latin typeface="Roboto Cn"/>
              </a:rPr>
              <a:t>الخطوة الثانية: 	</a:t>
            </a:r>
            <a:r>
              <a:rPr lang="ar" sz="2800" b="1" kern="1200">
                <a:latin typeface="Roboto Cn"/>
              </a:rPr>
              <a:t>ماذا حدث أثناء الاستجابة؟ </a:t>
            </a:r>
            <a:endParaRPr lang="en-US" sz="2800" kern="1200" dirty="0">
              <a:latin typeface="Roboto Cn"/>
            </a:endParaRPr>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Roboto Cn"/>
              </a:rPr>
              <a:t>الخطوة الأولى: </a:t>
            </a:r>
            <a:r>
              <a:rPr lang="ar" sz="2800" b="1" kern="1200" dirty="0">
                <a:latin typeface="Roboto Cn"/>
              </a:rPr>
              <a:t>ما الذي سار على ما يرام؟ ما الذي لم يسر على ما يرام؟ ولماذا؟</a:t>
            </a:r>
          </a:p>
        </p:txBody>
      </p:sp>
      <p:sp>
        <p:nvSpPr>
          <p:cNvPr id="4" name="Callout: Down Arrow 3">
            <a:extLst>
              <a:ext uri="{FF2B5EF4-FFF2-40B4-BE49-F238E27FC236}">
                <a16:creationId xmlns:a16="http://schemas.microsoft.com/office/drawing/2014/main" id="{740F89CC-90CB-4139-9B9F-8DBD4667624E}"/>
              </a:ext>
            </a:extLst>
          </p:cNvPr>
          <p:cNvSpPr/>
          <p:nvPr/>
        </p:nvSpPr>
        <p:spPr>
          <a:xfrm>
            <a:off x="1288304" y="1875275"/>
            <a:ext cx="3016488" cy="1932710"/>
          </a:xfrm>
          <a:prstGeom prst="downArrowCallout">
            <a:avLst>
              <a:gd name="adj1" fmla="val 22849"/>
              <a:gd name="adj2" fmla="val 19624"/>
              <a:gd name="adj3" fmla="val 12455"/>
              <a:gd name="adj4" fmla="val 64977"/>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grpSp>
        <p:nvGrpSpPr>
          <p:cNvPr id="31" name="Group 30">
            <a:extLst>
              <a:ext uri="{FF2B5EF4-FFF2-40B4-BE49-F238E27FC236}">
                <a16:creationId xmlns:a16="http://schemas.microsoft.com/office/drawing/2014/main" id="{3D1FBAD4-8E24-4BB3-ABD6-75B68FDD97AD}"/>
              </a:ext>
            </a:extLst>
          </p:cNvPr>
          <p:cNvGrpSpPr/>
          <p:nvPr/>
        </p:nvGrpSpPr>
        <p:grpSpPr>
          <a:xfrm>
            <a:off x="4480308" y="4753560"/>
            <a:ext cx="1102846" cy="1102846"/>
            <a:chOff x="4763772" y="5448504"/>
            <a:chExt cx="1102846" cy="1102846"/>
          </a:xfrm>
          <a:effectLst>
            <a:outerShdw blurRad="76200" dist="76200" dir="2700000" algn="tl" rotWithShape="0">
              <a:prstClr val="black">
                <a:alpha val="48000"/>
              </a:prstClr>
            </a:outerShdw>
          </a:effectLst>
        </p:grpSpPr>
        <p:pic>
          <p:nvPicPr>
            <p:cNvPr id="27" name="Graphic 26" descr="Single gear">
              <a:extLst>
                <a:ext uri="{FF2B5EF4-FFF2-40B4-BE49-F238E27FC236}">
                  <a16:creationId xmlns:a16="http://schemas.microsoft.com/office/drawing/2014/main" id="{B5C04891-C4A4-431D-926F-B124438591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763772" y="5448504"/>
              <a:ext cx="1102846" cy="1102846"/>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8" name="Minus Sign 27">
              <a:extLst>
                <a:ext uri="{FF2B5EF4-FFF2-40B4-BE49-F238E27FC236}">
                  <a16:creationId xmlns:a16="http://schemas.microsoft.com/office/drawing/2014/main" id="{3AEFF564-FC71-4AF7-A6C6-F1EDB238B36E}"/>
                </a:ext>
              </a:extLst>
            </p:cNvPr>
            <p:cNvSpPr/>
            <p:nvPr/>
          </p:nvSpPr>
          <p:spPr>
            <a:xfrm>
              <a:off x="5093925" y="5769162"/>
              <a:ext cx="442541" cy="461530"/>
            </a:xfrm>
            <a:prstGeom prst="mathMinus">
              <a:avLst>
                <a:gd name="adj1" fmla="val 1725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grpSp>
      <p:grpSp>
        <p:nvGrpSpPr>
          <p:cNvPr id="7" name="Group 6">
            <a:extLst>
              <a:ext uri="{FF2B5EF4-FFF2-40B4-BE49-F238E27FC236}">
                <a16:creationId xmlns:a16="http://schemas.microsoft.com/office/drawing/2014/main" id="{BD37741C-7CF0-4EB1-9B55-4B5C01682BBC}"/>
              </a:ext>
            </a:extLst>
          </p:cNvPr>
          <p:cNvGrpSpPr/>
          <p:nvPr/>
        </p:nvGrpSpPr>
        <p:grpSpPr>
          <a:xfrm>
            <a:off x="641331" y="3763711"/>
            <a:ext cx="1105273" cy="1105273"/>
            <a:chOff x="805923" y="4129471"/>
            <a:chExt cx="1105273" cy="1105273"/>
          </a:xfrm>
          <a:effectLst>
            <a:outerShdw blurRad="76200" dist="76200" dir="2700000" algn="tl" rotWithShape="0">
              <a:prstClr val="black">
                <a:alpha val="48000"/>
              </a:prstClr>
            </a:outerShdw>
          </a:effectLst>
        </p:grpSpPr>
        <p:pic>
          <p:nvPicPr>
            <p:cNvPr id="25" name="Graphic 24" descr="Single gear">
              <a:extLst>
                <a:ext uri="{FF2B5EF4-FFF2-40B4-BE49-F238E27FC236}">
                  <a16:creationId xmlns:a16="http://schemas.microsoft.com/office/drawing/2014/main" id="{DF0211B9-B46F-44F2-B0D1-59D818CC70D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05923" y="4129471"/>
              <a:ext cx="1105273" cy="1105273"/>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9" name="Plus Sign 28">
              <a:extLst>
                <a:ext uri="{FF2B5EF4-FFF2-40B4-BE49-F238E27FC236}">
                  <a16:creationId xmlns:a16="http://schemas.microsoft.com/office/drawing/2014/main" id="{BE408AC7-FEE6-4392-81E5-E76392819EE5}"/>
                </a:ext>
              </a:extLst>
            </p:cNvPr>
            <p:cNvSpPr/>
            <p:nvPr/>
          </p:nvSpPr>
          <p:spPr>
            <a:xfrm>
              <a:off x="1136802" y="4480470"/>
              <a:ext cx="443515" cy="403273"/>
            </a:xfrm>
            <a:prstGeom prst="mathPlus">
              <a:avLst>
                <a:gd name="adj1" fmla="val 174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grpSp>
      <p:sp>
        <p:nvSpPr>
          <p:cNvPr id="6" name="TextBox 5">
            <a:extLst>
              <a:ext uri="{FF2B5EF4-FFF2-40B4-BE49-F238E27FC236}">
                <a16:creationId xmlns:a16="http://schemas.microsoft.com/office/drawing/2014/main" id="{C08ADAAC-4C1F-49DB-929E-536C26FC4D9E}"/>
              </a:ext>
            </a:extLst>
          </p:cNvPr>
          <p:cNvSpPr txBox="1"/>
          <p:nvPr/>
        </p:nvSpPr>
        <p:spPr>
          <a:xfrm flipH="1">
            <a:off x="1668187" y="3993182"/>
            <a:ext cx="3219354" cy="646331"/>
          </a:xfrm>
          <a:prstGeom prst="rect">
            <a:avLst/>
          </a:prstGeom>
          <a:noFill/>
        </p:spPr>
        <p:txBody>
          <a:bodyPr wrap="square" rtlCol="1">
            <a:spAutoFit/>
          </a:bodyPr>
          <a:lstStyle/>
          <a:p>
            <a:pPr algn="ctr" rtl="1"/>
            <a:r>
              <a:rPr lang="ar" sz="3600" b="1" dirty="0">
                <a:latin typeface="Roboto Cn"/>
                <a:ea typeface="Roboto" pitchFamily="2" charset="0"/>
              </a:rPr>
              <a:t>مواطن القوة</a:t>
            </a:r>
            <a:endParaRPr lang="en-US" sz="2800" b="1" dirty="0">
              <a:latin typeface="Roboto Cn"/>
              <a:ea typeface="Roboto" pitchFamily="2" charset="0"/>
            </a:endParaRPr>
          </a:p>
        </p:txBody>
      </p:sp>
      <p:sp>
        <p:nvSpPr>
          <p:cNvPr id="30" name="TextBox 29">
            <a:extLst>
              <a:ext uri="{FF2B5EF4-FFF2-40B4-BE49-F238E27FC236}">
                <a16:creationId xmlns:a16="http://schemas.microsoft.com/office/drawing/2014/main" id="{DA642B1E-D53B-45D1-B5C1-F39ADFFF0825}"/>
              </a:ext>
            </a:extLst>
          </p:cNvPr>
          <p:cNvSpPr txBox="1"/>
          <p:nvPr/>
        </p:nvSpPr>
        <p:spPr>
          <a:xfrm flipH="1">
            <a:off x="917346" y="4959521"/>
            <a:ext cx="3728803" cy="646331"/>
          </a:xfrm>
          <a:prstGeom prst="rect">
            <a:avLst/>
          </a:prstGeom>
          <a:noFill/>
        </p:spPr>
        <p:txBody>
          <a:bodyPr wrap="square" rtlCol="1">
            <a:spAutoFit/>
          </a:bodyPr>
          <a:lstStyle/>
          <a:p>
            <a:pPr algn="ctr" rtl="1"/>
            <a:r>
              <a:rPr lang="ar" sz="3600" b="1" dirty="0">
                <a:latin typeface="Roboto Cn"/>
                <a:ea typeface="Roboto" pitchFamily="2" charset="0"/>
              </a:rPr>
              <a:t>‫التحديات‬</a:t>
            </a:r>
            <a:endParaRPr lang="en-US" sz="2800" b="1" dirty="0">
              <a:latin typeface="Roboto Cn"/>
              <a:ea typeface="Roboto" pitchFamily="2" charset="0"/>
            </a:endParaRPr>
          </a:p>
        </p:txBody>
      </p:sp>
      <p:sp>
        <p:nvSpPr>
          <p:cNvPr id="32" name="TextBox 31">
            <a:extLst>
              <a:ext uri="{FF2B5EF4-FFF2-40B4-BE49-F238E27FC236}">
                <a16:creationId xmlns:a16="http://schemas.microsoft.com/office/drawing/2014/main" id="{DC6F8CE0-B0D7-4A3F-9B29-1C6BDE6B41A9}"/>
              </a:ext>
            </a:extLst>
          </p:cNvPr>
          <p:cNvSpPr txBox="1"/>
          <p:nvPr/>
        </p:nvSpPr>
        <p:spPr>
          <a:xfrm>
            <a:off x="570107" y="5731517"/>
            <a:ext cx="5057740" cy="523220"/>
          </a:xfrm>
          <a:prstGeom prst="rect">
            <a:avLst/>
          </a:prstGeom>
          <a:noFill/>
        </p:spPr>
        <p:txBody>
          <a:bodyPr wrap="square" rtlCol="1">
            <a:spAutoFit/>
          </a:bodyPr>
          <a:lstStyle/>
          <a:p>
            <a:pPr algn="ctr" rtl="1"/>
            <a:r>
              <a:rPr lang="ar" sz="2800" b="1" i="1" dirty="0">
                <a:latin typeface="Roboto Cn"/>
              </a:rPr>
              <a:t>‫</a:t>
            </a:r>
            <a:r>
              <a:rPr lang="ar-EG" sz="2800" b="1" i="1" dirty="0">
                <a:latin typeface="Roboto Cn"/>
              </a:rPr>
              <a:t>      </a:t>
            </a:r>
            <a:r>
              <a:rPr lang="ar" sz="2800" b="1" i="1" dirty="0">
                <a:latin typeface="Roboto Cn"/>
              </a:rPr>
              <a:t>في </a:t>
            </a:r>
            <a:r>
              <a:rPr lang="ar-EG" sz="2800" b="1" i="1" dirty="0">
                <a:latin typeface="Roboto Cn"/>
              </a:rPr>
              <a:t>الا</a:t>
            </a:r>
            <a:r>
              <a:rPr lang="ar" sz="2800" b="1" i="1" dirty="0">
                <a:latin typeface="Roboto Cn"/>
              </a:rPr>
              <a:t>ستجابة </a:t>
            </a:r>
          </a:p>
        </p:txBody>
      </p:sp>
      <p:sp>
        <p:nvSpPr>
          <p:cNvPr id="34" name="TextBox 33">
            <a:extLst>
              <a:ext uri="{FF2B5EF4-FFF2-40B4-BE49-F238E27FC236}">
                <a16:creationId xmlns:a16="http://schemas.microsoft.com/office/drawing/2014/main" id="{855E1502-6690-4EB9-ACE0-56BC619BC03B}"/>
              </a:ext>
            </a:extLst>
          </p:cNvPr>
          <p:cNvSpPr txBox="1"/>
          <p:nvPr/>
        </p:nvSpPr>
        <p:spPr>
          <a:xfrm>
            <a:off x="619160" y="4575988"/>
            <a:ext cx="5057740" cy="523220"/>
          </a:xfrm>
          <a:prstGeom prst="rect">
            <a:avLst/>
          </a:prstGeom>
          <a:noFill/>
        </p:spPr>
        <p:txBody>
          <a:bodyPr wrap="square" rtlCol="1">
            <a:spAutoFit/>
          </a:bodyPr>
          <a:lstStyle/>
          <a:p>
            <a:pPr algn="ctr" rtl="1"/>
            <a:r>
              <a:rPr lang="ar" sz="2800" b="1" i="1">
                <a:latin typeface="Roboto Cn"/>
              </a:rPr>
              <a:t>و</a:t>
            </a:r>
          </a:p>
        </p:txBody>
      </p:sp>
      <p:grpSp>
        <p:nvGrpSpPr>
          <p:cNvPr id="5" name="Group 4">
            <a:extLst>
              <a:ext uri="{FF2B5EF4-FFF2-40B4-BE49-F238E27FC236}">
                <a16:creationId xmlns:a16="http://schemas.microsoft.com/office/drawing/2014/main" id="{7CB523F2-9B6F-4255-9D40-76CEE426B0C8}"/>
              </a:ext>
            </a:extLst>
          </p:cNvPr>
          <p:cNvGrpSpPr/>
          <p:nvPr/>
        </p:nvGrpSpPr>
        <p:grpSpPr>
          <a:xfrm>
            <a:off x="5746486" y="4106286"/>
            <a:ext cx="5949440" cy="1706470"/>
            <a:chOff x="5746486" y="4106286"/>
            <a:chExt cx="5949440" cy="1706470"/>
          </a:xfrm>
        </p:grpSpPr>
        <p:sp>
          <p:nvSpPr>
            <p:cNvPr id="3" name="Arrow: Right 2">
              <a:extLst>
                <a:ext uri="{FF2B5EF4-FFF2-40B4-BE49-F238E27FC236}">
                  <a16:creationId xmlns:a16="http://schemas.microsoft.com/office/drawing/2014/main" id="{93229A4B-E486-4D3F-918C-07CDBE737F62}"/>
                </a:ext>
              </a:extLst>
            </p:cNvPr>
            <p:cNvSpPr/>
            <p:nvPr/>
          </p:nvSpPr>
          <p:spPr>
            <a:xfrm>
              <a:off x="5746486" y="4517983"/>
              <a:ext cx="1453878" cy="936083"/>
            </a:xfrm>
            <a:prstGeom prst="right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pic>
          <p:nvPicPr>
            <p:cNvPr id="24" name="Graphic 23" descr="Single gear">
              <a:extLst>
                <a:ext uri="{FF2B5EF4-FFF2-40B4-BE49-F238E27FC236}">
                  <a16:creationId xmlns:a16="http://schemas.microsoft.com/office/drawing/2014/main" id="{864ACCE4-4601-4A7B-8C90-863094860C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323157">
              <a:off x="7157401" y="4106286"/>
              <a:ext cx="1706471" cy="170647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33" name="Freeform: Shape 32">
              <a:extLst>
                <a:ext uri="{FF2B5EF4-FFF2-40B4-BE49-F238E27FC236}">
                  <a16:creationId xmlns:a16="http://schemas.microsoft.com/office/drawing/2014/main" id="{1AFCDC4C-062C-455A-A195-9E8C1A7161FF}"/>
                </a:ext>
              </a:extLst>
            </p:cNvPr>
            <p:cNvSpPr/>
            <p:nvPr/>
          </p:nvSpPr>
          <p:spPr>
            <a:xfrm>
              <a:off x="7808431" y="4633551"/>
              <a:ext cx="430224" cy="661579"/>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p:nvSpPr>
            <p:cNvPr id="35" name="TextBox 34">
              <a:extLst>
                <a:ext uri="{FF2B5EF4-FFF2-40B4-BE49-F238E27FC236}">
                  <a16:creationId xmlns:a16="http://schemas.microsoft.com/office/drawing/2014/main" id="{4F748312-9C25-4B62-8AAF-9ED6D6E04897}"/>
                </a:ext>
              </a:extLst>
            </p:cNvPr>
            <p:cNvSpPr txBox="1"/>
            <p:nvPr/>
          </p:nvSpPr>
          <p:spPr>
            <a:xfrm>
              <a:off x="8665219" y="4508970"/>
              <a:ext cx="3030707" cy="954107"/>
            </a:xfrm>
            <a:prstGeom prst="rect">
              <a:avLst/>
            </a:prstGeom>
            <a:noFill/>
          </p:spPr>
          <p:txBody>
            <a:bodyPr wrap="square" rtlCol="1">
              <a:spAutoFit/>
            </a:bodyPr>
            <a:lstStyle/>
            <a:p>
              <a:pPr rtl="1"/>
              <a:r>
                <a:rPr lang="ar" sz="2800" b="1" dirty="0">
                  <a:latin typeface="Roboto Cn"/>
                </a:rPr>
                <a:t>والعوامل المساهمة</a:t>
              </a:r>
            </a:p>
            <a:p>
              <a:pPr rtl="1"/>
              <a:endParaRPr lang="ar" sz="2800" b="1" dirty="0">
                <a:latin typeface="Roboto Cn"/>
              </a:endParaRPr>
            </a:p>
          </p:txBody>
        </p:sp>
      </p:grpSp>
      <p:sp>
        <p:nvSpPr>
          <p:cNvPr id="11" name="TextBox 10">
            <a:extLst>
              <a:ext uri="{FF2B5EF4-FFF2-40B4-BE49-F238E27FC236}">
                <a16:creationId xmlns:a16="http://schemas.microsoft.com/office/drawing/2014/main" id="{E661B4D5-E91A-41F2-88FB-EE5C38300E69}"/>
              </a:ext>
            </a:extLst>
          </p:cNvPr>
          <p:cNvSpPr txBox="1"/>
          <p:nvPr/>
        </p:nvSpPr>
        <p:spPr>
          <a:xfrm>
            <a:off x="8796775" y="5341901"/>
            <a:ext cx="2432504" cy="584775"/>
          </a:xfrm>
          <a:prstGeom prst="rect">
            <a:avLst/>
          </a:prstGeom>
          <a:noFill/>
        </p:spPr>
        <p:txBody>
          <a:bodyPr wrap="square" rtlCol="1">
            <a:spAutoFit/>
          </a:bodyPr>
          <a:lstStyle/>
          <a:p>
            <a:pPr rtl="1"/>
            <a:r>
              <a:rPr lang="ar" sz="1600" i="1" dirty="0">
                <a:latin typeface="Roboto" pitchFamily="2" charset="0"/>
                <a:ea typeface="Roboto" pitchFamily="2" charset="0"/>
              </a:rPr>
              <a:t>(تحليل الأسباب الجذرية </a:t>
            </a:r>
          </a:p>
          <a:p>
            <a:pPr rtl="1"/>
            <a:r>
              <a:rPr lang="ar" sz="1600" i="1" dirty="0">
                <a:latin typeface="Roboto" pitchFamily="2" charset="0"/>
                <a:ea typeface="Roboto" pitchFamily="2" charset="0"/>
              </a:rPr>
              <a:t>انظر الشريحة التالية)</a:t>
            </a:r>
          </a:p>
        </p:txBody>
      </p:sp>
      <p:grpSp>
        <p:nvGrpSpPr>
          <p:cNvPr id="36" name="Group 10">
            <a:extLst>
              <a:ext uri="{FF2B5EF4-FFF2-40B4-BE49-F238E27FC236}">
                <a16:creationId xmlns:a16="http://schemas.microsoft.com/office/drawing/2014/main" id="{86BD2208-18FC-4B7D-A1AC-7018181BBDA7}"/>
              </a:ext>
            </a:extLst>
          </p:cNvPr>
          <p:cNvGrpSpPr/>
          <p:nvPr/>
        </p:nvGrpSpPr>
        <p:grpSpPr>
          <a:xfrm>
            <a:off x="23374" y="749745"/>
            <a:ext cx="1249581" cy="1250897"/>
            <a:chOff x="256131" y="4176675"/>
            <a:chExt cx="1488832" cy="1490400"/>
          </a:xfrm>
        </p:grpSpPr>
        <p:sp>
          <p:nvSpPr>
            <p:cNvPr id="37" name="Rectangle: Rounded Corners 11">
              <a:extLst>
                <a:ext uri="{FF2B5EF4-FFF2-40B4-BE49-F238E27FC236}">
                  <a16:creationId xmlns:a16="http://schemas.microsoft.com/office/drawing/2014/main" id="{036690CD-6B2B-4788-A451-2817457C0661}"/>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الأولى:</a:t>
              </a:r>
            </a:p>
          </p:txBody>
        </p:sp>
        <p:sp>
          <p:nvSpPr>
            <p:cNvPr id="38" name="Rectangle: Rounded Corners 12">
              <a:extLst>
                <a:ext uri="{FF2B5EF4-FFF2-40B4-BE49-F238E27FC236}">
                  <a16:creationId xmlns:a16="http://schemas.microsoft.com/office/drawing/2014/main" id="{4E2BECC0-ADA4-4E63-BBB2-1DBA2C3043D9}"/>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39" name="Group 13">
              <a:extLst>
                <a:ext uri="{FF2B5EF4-FFF2-40B4-BE49-F238E27FC236}">
                  <a16:creationId xmlns:a16="http://schemas.microsoft.com/office/drawing/2014/main" id="{63494232-B49C-4AA8-A14D-D2AD6E798773}"/>
                </a:ext>
              </a:extLst>
            </p:cNvPr>
            <p:cNvGrpSpPr/>
            <p:nvPr/>
          </p:nvGrpSpPr>
          <p:grpSpPr>
            <a:xfrm>
              <a:off x="430988" y="4259045"/>
              <a:ext cx="1182803" cy="1035135"/>
              <a:chOff x="49330" y="-591802"/>
              <a:chExt cx="9051593" cy="7921544"/>
            </a:xfrm>
            <a:solidFill>
              <a:schemeClr val="accent2"/>
            </a:solidFill>
          </p:grpSpPr>
          <p:pic>
            <p:nvPicPr>
              <p:cNvPr id="40" name="Graphic 14" descr="Single gear">
                <a:extLst>
                  <a:ext uri="{FF2B5EF4-FFF2-40B4-BE49-F238E27FC236}">
                    <a16:creationId xmlns:a16="http://schemas.microsoft.com/office/drawing/2014/main" id="{627CE7C4-3777-4781-911E-1E094F6D07C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41" name="Graphic 15" descr="Single gear">
                <a:extLst>
                  <a:ext uri="{FF2B5EF4-FFF2-40B4-BE49-F238E27FC236}">
                    <a16:creationId xmlns:a16="http://schemas.microsoft.com/office/drawing/2014/main" id="{69378E8B-66CE-4064-9448-424C50BA153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2" name="Minus Sign 16">
                <a:extLst>
                  <a:ext uri="{FF2B5EF4-FFF2-40B4-BE49-F238E27FC236}">
                    <a16:creationId xmlns:a16="http://schemas.microsoft.com/office/drawing/2014/main" id="{E15BF7B2-EC0D-4DD6-A727-B8788DDFEA80}"/>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43" name="Graphic 17" descr="Single gear">
                <a:extLst>
                  <a:ext uri="{FF2B5EF4-FFF2-40B4-BE49-F238E27FC236}">
                    <a16:creationId xmlns:a16="http://schemas.microsoft.com/office/drawing/2014/main" id="{99994F0B-EBE3-46CB-95F3-993D1016B59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4" name="Freeform: Shape 18">
                <a:extLst>
                  <a:ext uri="{FF2B5EF4-FFF2-40B4-BE49-F238E27FC236}">
                    <a16:creationId xmlns:a16="http://schemas.microsoft.com/office/drawing/2014/main" id="{A8CCBBD9-782D-4FA0-960F-9A95A0FEC17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45" name="Plus Sign 19">
                <a:extLst>
                  <a:ext uri="{FF2B5EF4-FFF2-40B4-BE49-F238E27FC236}">
                    <a16:creationId xmlns:a16="http://schemas.microsoft.com/office/drawing/2014/main" id="{23D25A68-B01A-4DD5-B589-553D9B05E874}"/>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grpSp>
        <p:nvGrpSpPr>
          <p:cNvPr id="46" name="Group 1">
            <a:extLst>
              <a:ext uri="{FF2B5EF4-FFF2-40B4-BE49-F238E27FC236}">
                <a16:creationId xmlns:a16="http://schemas.microsoft.com/office/drawing/2014/main" id="{2BFED2B2-0295-4AA7-89F7-E0F20C85DE6D}"/>
              </a:ext>
            </a:extLst>
          </p:cNvPr>
          <p:cNvGrpSpPr/>
          <p:nvPr/>
        </p:nvGrpSpPr>
        <p:grpSpPr>
          <a:xfrm>
            <a:off x="1916793" y="2041534"/>
            <a:ext cx="819865" cy="871453"/>
            <a:chOff x="256131" y="972944"/>
            <a:chExt cx="1488832" cy="1490400"/>
          </a:xfrm>
        </p:grpSpPr>
        <p:sp>
          <p:nvSpPr>
            <p:cNvPr id="47" name="Rectangle: Rounded Corners 2">
              <a:extLst>
                <a:ext uri="{FF2B5EF4-FFF2-40B4-BE49-F238E27FC236}">
                  <a16:creationId xmlns:a16="http://schemas.microsoft.com/office/drawing/2014/main" id="{FD1E929D-14AA-4CF4-BF46-FDD13913D984}"/>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48" name="Rectangle: Rounded Corners 3">
              <a:extLst>
                <a:ext uri="{FF2B5EF4-FFF2-40B4-BE49-F238E27FC236}">
                  <a16:creationId xmlns:a16="http://schemas.microsoft.com/office/drawing/2014/main" id="{1632F99C-1104-4704-9EF7-C314C2C121D0}"/>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49" name="Freeform: Shape 4">
              <a:extLst>
                <a:ext uri="{FF2B5EF4-FFF2-40B4-BE49-F238E27FC236}">
                  <a16:creationId xmlns:a16="http://schemas.microsoft.com/office/drawing/2014/main" id="{E0261D0C-1752-4F74-B744-35146290B60B}"/>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nvGrpSpPr>
          <p:cNvPr id="50" name="Group 5">
            <a:extLst>
              <a:ext uri="{FF2B5EF4-FFF2-40B4-BE49-F238E27FC236}">
                <a16:creationId xmlns:a16="http://schemas.microsoft.com/office/drawing/2014/main" id="{26BD4902-DB59-4876-9EB4-AAD70ACB6B20}"/>
              </a:ext>
            </a:extLst>
          </p:cNvPr>
          <p:cNvGrpSpPr/>
          <p:nvPr/>
        </p:nvGrpSpPr>
        <p:grpSpPr>
          <a:xfrm>
            <a:off x="2770283" y="2049130"/>
            <a:ext cx="819865" cy="863857"/>
            <a:chOff x="256131" y="2486250"/>
            <a:chExt cx="1488832" cy="1490400"/>
          </a:xfrm>
        </p:grpSpPr>
        <p:grpSp>
          <p:nvGrpSpPr>
            <p:cNvPr id="51" name="Group 6">
              <a:extLst>
                <a:ext uri="{FF2B5EF4-FFF2-40B4-BE49-F238E27FC236}">
                  <a16:creationId xmlns:a16="http://schemas.microsoft.com/office/drawing/2014/main" id="{16C4B93F-108B-4886-B335-66B044B742C8}"/>
                </a:ext>
              </a:extLst>
            </p:cNvPr>
            <p:cNvGrpSpPr/>
            <p:nvPr/>
          </p:nvGrpSpPr>
          <p:grpSpPr>
            <a:xfrm>
              <a:off x="256131" y="2486250"/>
              <a:ext cx="1488832" cy="1490400"/>
              <a:chOff x="256131" y="2486250"/>
              <a:chExt cx="1488832" cy="1490400"/>
            </a:xfrm>
          </p:grpSpPr>
          <p:sp>
            <p:nvSpPr>
              <p:cNvPr id="53" name="Rectangle 25">
                <a:extLst>
                  <a:ext uri="{FF2B5EF4-FFF2-40B4-BE49-F238E27FC236}">
                    <a16:creationId xmlns:a16="http://schemas.microsoft.com/office/drawing/2014/main" id="{10349CF0-903D-4455-9C02-F752249D5719}"/>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54" name="Rectangle: Rounded Corners 26">
                <a:extLst>
                  <a:ext uri="{FF2B5EF4-FFF2-40B4-BE49-F238E27FC236}">
                    <a16:creationId xmlns:a16="http://schemas.microsoft.com/office/drawing/2014/main" id="{6D889A4A-A301-4C05-9C0F-8C726C02E92B}"/>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sp>
          <p:nvSpPr>
            <p:cNvPr id="52" name="Freeform: Shape 7">
              <a:extLst>
                <a:ext uri="{FF2B5EF4-FFF2-40B4-BE49-F238E27FC236}">
                  <a16:creationId xmlns:a16="http://schemas.microsoft.com/office/drawing/2014/main" id="{ADFE58D5-8F2E-4EDC-931A-1BC30244993C}"/>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spTree>
    <p:extLst>
      <p:ext uri="{BB962C8B-B14F-4D97-AF65-F5344CB8AC3E}">
        <p14:creationId xmlns:p14="http://schemas.microsoft.com/office/powerpoint/2010/main" val="321716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right)">
                                      <p:cBhvr>
                                        <p:cTn id="26" dur="500"/>
                                        <p:tgtEl>
                                          <p:spTgt spid="3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up)">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P spid="6" grpId="0"/>
      <p:bldP spid="30" grpId="0"/>
      <p:bldP spid="32" grpId="0"/>
      <p:bldP spid="34"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CF487AB-9B2F-44D0-A01A-DD8D272256A0}"/>
              </a:ext>
            </a:extLst>
          </p:cNvPr>
          <p:cNvSpPr/>
          <p:nvPr/>
        </p:nvSpPr>
        <p:spPr>
          <a:xfrm>
            <a:off x="1272958" y="1052933"/>
            <a:ext cx="10674310" cy="542113"/>
          </a:xfrm>
          <a:prstGeom prst="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algn="l" defTabSz="1244600" rtl="1">
              <a:lnSpc>
                <a:spcPct val="90000"/>
              </a:lnSpc>
              <a:spcBef>
                <a:spcPct val="0"/>
              </a:spcBef>
              <a:spcAft>
                <a:spcPct val="35000"/>
              </a:spcAft>
              <a:buNone/>
            </a:pPr>
            <a:r>
              <a:rPr lang="ar" sz="2800" kern="1200">
                <a:latin typeface="Roboto Cn"/>
              </a:rPr>
              <a:t>الخطوة الثانية: 	</a:t>
            </a:r>
            <a:r>
              <a:rPr lang="ar" sz="2800" b="1" kern="1200">
                <a:latin typeface="Roboto Cn"/>
              </a:rPr>
              <a:t>ماذا حدث أثناء الاستجابة؟ </a:t>
            </a:r>
            <a:endParaRPr lang="en-US" sz="2800" kern="1200" dirty="0">
              <a:latin typeface="Roboto Cn"/>
            </a:endParaRPr>
          </a:p>
        </p:txBody>
      </p:sp>
      <p:grpSp>
        <p:nvGrpSpPr>
          <p:cNvPr id="6" name="Group 5">
            <a:extLst>
              <a:ext uri="{FF2B5EF4-FFF2-40B4-BE49-F238E27FC236}">
                <a16:creationId xmlns:a16="http://schemas.microsoft.com/office/drawing/2014/main" id="{5021B16F-9639-4AF4-B821-4A966DB8887E}"/>
              </a:ext>
            </a:extLst>
          </p:cNvPr>
          <p:cNvGrpSpPr/>
          <p:nvPr/>
        </p:nvGrpSpPr>
        <p:grpSpPr>
          <a:xfrm>
            <a:off x="313296" y="1052933"/>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algn="l" defTabSz="1244600" rtl="1">
                <a:lnSpc>
                  <a:spcPct val="90000"/>
                </a:lnSpc>
                <a:spcBef>
                  <a:spcPct val="0"/>
                </a:spcBef>
                <a:spcAft>
                  <a:spcPct val="35000"/>
                </a:spcAft>
                <a:buNone/>
              </a:pPr>
              <a:r>
                <a:rPr lang="ar" sz="2800" kern="1200" dirty="0">
                  <a:latin typeface="Roboto Cn"/>
                </a:rPr>
                <a:t>الخطوة الأولى: 	</a:t>
              </a:r>
              <a:r>
                <a:rPr lang="ar" sz="2800" b="1" kern="1200" dirty="0">
                  <a:latin typeface="Roboto Cn"/>
                </a:rPr>
                <a:t>ما الذي سار على ما يرام؟ ما الذي لم يسر على ما يرام؟ ولماذا؟</a:t>
              </a:r>
            </a:p>
          </p:txBody>
        </p:sp>
      </p:grpSp>
      <p:pic>
        <p:nvPicPr>
          <p:cNvPr id="3076" name="Picture 4" descr="Related image">
            <a:extLst>
              <a:ext uri="{FF2B5EF4-FFF2-40B4-BE49-F238E27FC236}">
                <a16:creationId xmlns:a16="http://schemas.microsoft.com/office/drawing/2014/main" id="{744FE4B5-F9E3-410C-BE59-A0EF3C7CE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925867" y="2920590"/>
            <a:ext cx="2711304" cy="271130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78F7720-BAEF-4037-9566-E67E41F8EB75}"/>
              </a:ext>
            </a:extLst>
          </p:cNvPr>
          <p:cNvGrpSpPr/>
          <p:nvPr/>
        </p:nvGrpSpPr>
        <p:grpSpPr>
          <a:xfrm>
            <a:off x="5238627" y="4380138"/>
            <a:ext cx="1706471" cy="1706470"/>
            <a:chOff x="4968512" y="2232816"/>
            <a:chExt cx="1706471" cy="1706470"/>
          </a:xfrm>
        </p:grpSpPr>
        <p:pic>
          <p:nvPicPr>
            <p:cNvPr id="43" name="Graphic 42" descr="Single gear">
              <a:extLst>
                <a:ext uri="{FF2B5EF4-FFF2-40B4-BE49-F238E27FC236}">
                  <a16:creationId xmlns:a16="http://schemas.microsoft.com/office/drawing/2014/main" id="{21000891-2C9C-4316-B058-3EDA508F7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4968512" y="2232816"/>
              <a:ext cx="1706471" cy="170647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4" name="Freeform: Shape 43">
              <a:extLst>
                <a:ext uri="{FF2B5EF4-FFF2-40B4-BE49-F238E27FC236}">
                  <a16:creationId xmlns:a16="http://schemas.microsoft.com/office/drawing/2014/main" id="{8BC444BC-54AE-4DBB-8397-A6C630FF5CFF}"/>
                </a:ext>
              </a:extLst>
            </p:cNvPr>
            <p:cNvSpPr/>
            <p:nvPr/>
          </p:nvSpPr>
          <p:spPr>
            <a:xfrm>
              <a:off x="5619542" y="2760081"/>
              <a:ext cx="430224" cy="661579"/>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grpSp>
      <p:grpSp>
        <p:nvGrpSpPr>
          <p:cNvPr id="13" name="Group 12">
            <a:extLst>
              <a:ext uri="{FF2B5EF4-FFF2-40B4-BE49-F238E27FC236}">
                <a16:creationId xmlns:a16="http://schemas.microsoft.com/office/drawing/2014/main" id="{19CBBF1F-CFE0-410B-A9D2-D03F6AA82335}"/>
              </a:ext>
            </a:extLst>
          </p:cNvPr>
          <p:cNvGrpSpPr/>
          <p:nvPr/>
        </p:nvGrpSpPr>
        <p:grpSpPr>
          <a:xfrm>
            <a:off x="8801593" y="1644206"/>
            <a:ext cx="862524" cy="902416"/>
            <a:chOff x="805923" y="4129469"/>
            <a:chExt cx="1105273" cy="1105273"/>
          </a:xfrm>
          <a:effectLst/>
        </p:grpSpPr>
        <p:pic>
          <p:nvPicPr>
            <p:cNvPr id="14" name="Graphic 13" descr="Single gear">
              <a:extLst>
                <a:ext uri="{FF2B5EF4-FFF2-40B4-BE49-F238E27FC236}">
                  <a16:creationId xmlns:a16="http://schemas.microsoft.com/office/drawing/2014/main" id="{5EE52A1E-CC0D-4886-B2A2-872A231FDFA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05923" y="4129469"/>
              <a:ext cx="1105273" cy="1105273"/>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5" name="Plus Sign 14">
              <a:extLst>
                <a:ext uri="{FF2B5EF4-FFF2-40B4-BE49-F238E27FC236}">
                  <a16:creationId xmlns:a16="http://schemas.microsoft.com/office/drawing/2014/main" id="{E40C52F7-C32D-4014-9413-3B62C9B7AA42}"/>
                </a:ext>
              </a:extLst>
            </p:cNvPr>
            <p:cNvSpPr/>
            <p:nvPr/>
          </p:nvSpPr>
          <p:spPr>
            <a:xfrm>
              <a:off x="1136801" y="4480470"/>
              <a:ext cx="443515" cy="403273"/>
            </a:xfrm>
            <a:prstGeom prst="mathPlus">
              <a:avLst>
                <a:gd name="adj1" fmla="val 174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dirty="0"/>
            </a:p>
          </p:txBody>
        </p:sp>
      </p:grpSp>
      <p:sp>
        <p:nvSpPr>
          <p:cNvPr id="16" name="TextBox 15">
            <a:extLst>
              <a:ext uri="{FF2B5EF4-FFF2-40B4-BE49-F238E27FC236}">
                <a16:creationId xmlns:a16="http://schemas.microsoft.com/office/drawing/2014/main" id="{EBD66C28-617C-49BB-995A-AB007CB36161}"/>
              </a:ext>
            </a:extLst>
          </p:cNvPr>
          <p:cNvSpPr txBox="1"/>
          <p:nvPr/>
        </p:nvSpPr>
        <p:spPr>
          <a:xfrm flipH="1">
            <a:off x="8343989" y="2517628"/>
            <a:ext cx="1671637" cy="369332"/>
          </a:xfrm>
          <a:prstGeom prst="rect">
            <a:avLst/>
          </a:prstGeom>
          <a:noFill/>
        </p:spPr>
        <p:txBody>
          <a:bodyPr wrap="square" rtlCol="1">
            <a:spAutoFit/>
          </a:bodyPr>
          <a:lstStyle/>
          <a:p>
            <a:pPr rtl="1"/>
            <a:r>
              <a:rPr lang="ar" b="1">
                <a:latin typeface="Roboto Cn"/>
                <a:ea typeface="Roboto" pitchFamily="2" charset="0"/>
              </a:rPr>
              <a:t>مواطن القوة</a:t>
            </a:r>
            <a:endParaRPr lang="en-US" sz="1400" b="1" dirty="0">
              <a:latin typeface="Roboto Cn"/>
              <a:ea typeface="Roboto" pitchFamily="2" charset="0"/>
            </a:endParaRPr>
          </a:p>
        </p:txBody>
      </p:sp>
      <p:sp>
        <p:nvSpPr>
          <p:cNvPr id="5" name="TextBox 4">
            <a:extLst>
              <a:ext uri="{FF2B5EF4-FFF2-40B4-BE49-F238E27FC236}">
                <a16:creationId xmlns:a16="http://schemas.microsoft.com/office/drawing/2014/main" id="{26FE8E7A-EA8B-4AA3-9E0D-15544FE6116F}"/>
              </a:ext>
            </a:extLst>
          </p:cNvPr>
          <p:cNvSpPr txBox="1"/>
          <p:nvPr/>
        </p:nvSpPr>
        <p:spPr>
          <a:xfrm>
            <a:off x="8749963" y="4677433"/>
            <a:ext cx="1213651" cy="276999"/>
          </a:xfrm>
          <a:prstGeom prst="rect">
            <a:avLst/>
          </a:prstGeom>
          <a:solidFill>
            <a:schemeClr val="accent6">
              <a:lumMod val="75000"/>
            </a:schemeClr>
          </a:solidFill>
        </p:spPr>
        <p:txBody>
          <a:bodyPr wrap="square" lIns="0" tIns="0" rIns="0" bIns="0" rtlCol="1">
            <a:spAutoFit/>
          </a:bodyPr>
          <a:lstStyle/>
          <a:p>
            <a:pPr algn="ctr" rtl="1"/>
            <a:r>
              <a:rPr lang="ar" b="1">
                <a:solidFill>
                  <a:schemeClr val="bg1"/>
                </a:solidFill>
                <a:latin typeface="Roboto Cn"/>
              </a:rPr>
              <a:t>‫الآثار‬</a:t>
            </a:r>
          </a:p>
        </p:txBody>
      </p:sp>
      <p:sp>
        <p:nvSpPr>
          <p:cNvPr id="20" name="TextBox 19">
            <a:extLst>
              <a:ext uri="{FF2B5EF4-FFF2-40B4-BE49-F238E27FC236}">
                <a16:creationId xmlns:a16="http://schemas.microsoft.com/office/drawing/2014/main" id="{C0814D72-D9D7-409C-A453-00269788C1FC}"/>
              </a:ext>
            </a:extLst>
          </p:cNvPr>
          <p:cNvSpPr txBox="1"/>
          <p:nvPr/>
        </p:nvSpPr>
        <p:spPr>
          <a:xfrm>
            <a:off x="7925867" y="5276398"/>
            <a:ext cx="1213651" cy="276999"/>
          </a:xfrm>
          <a:prstGeom prst="rect">
            <a:avLst/>
          </a:prstGeom>
          <a:solidFill>
            <a:schemeClr val="accent6">
              <a:lumMod val="75000"/>
            </a:schemeClr>
          </a:solidFill>
        </p:spPr>
        <p:txBody>
          <a:bodyPr wrap="square" lIns="0" tIns="0" rIns="0" bIns="0" rtlCol="1">
            <a:spAutoFit/>
          </a:bodyPr>
          <a:lstStyle/>
          <a:p>
            <a:pPr algn="ctr" rtl="1"/>
            <a:r>
              <a:rPr lang="ar" b="1">
                <a:solidFill>
                  <a:schemeClr val="bg1"/>
                </a:solidFill>
                <a:latin typeface="Roboto Cn"/>
              </a:rPr>
              <a:t>الأسباب</a:t>
            </a:r>
          </a:p>
        </p:txBody>
      </p:sp>
      <p:sp>
        <p:nvSpPr>
          <p:cNvPr id="21" name="TextBox 20">
            <a:extLst>
              <a:ext uri="{FF2B5EF4-FFF2-40B4-BE49-F238E27FC236}">
                <a16:creationId xmlns:a16="http://schemas.microsoft.com/office/drawing/2014/main" id="{849D0C3C-2D91-419A-8412-6D5C8A436AFD}"/>
              </a:ext>
            </a:extLst>
          </p:cNvPr>
          <p:cNvSpPr txBox="1"/>
          <p:nvPr/>
        </p:nvSpPr>
        <p:spPr>
          <a:xfrm>
            <a:off x="8951195" y="5609191"/>
            <a:ext cx="1213651" cy="276999"/>
          </a:xfrm>
          <a:prstGeom prst="rect">
            <a:avLst/>
          </a:prstGeom>
          <a:solidFill>
            <a:schemeClr val="accent6">
              <a:lumMod val="75000"/>
            </a:schemeClr>
          </a:solidFill>
        </p:spPr>
        <p:txBody>
          <a:bodyPr wrap="square" lIns="0" tIns="0" rIns="0" bIns="0" rtlCol="1">
            <a:spAutoFit/>
          </a:bodyPr>
          <a:lstStyle/>
          <a:p>
            <a:pPr algn="ctr" rtl="1"/>
            <a:r>
              <a:rPr lang="ar" b="1">
                <a:solidFill>
                  <a:schemeClr val="bg1"/>
                </a:solidFill>
                <a:latin typeface="Roboto Cn"/>
              </a:rPr>
              <a:t>الأسباب</a:t>
            </a:r>
          </a:p>
        </p:txBody>
      </p:sp>
      <p:sp>
        <p:nvSpPr>
          <p:cNvPr id="22" name="TextBox 21">
            <a:extLst>
              <a:ext uri="{FF2B5EF4-FFF2-40B4-BE49-F238E27FC236}">
                <a16:creationId xmlns:a16="http://schemas.microsoft.com/office/drawing/2014/main" id="{F41FC3A4-8D81-46EA-8AD3-5BC533B1777B}"/>
              </a:ext>
            </a:extLst>
          </p:cNvPr>
          <p:cNvSpPr txBox="1"/>
          <p:nvPr/>
        </p:nvSpPr>
        <p:spPr>
          <a:xfrm>
            <a:off x="10015626" y="5155002"/>
            <a:ext cx="1213651" cy="276999"/>
          </a:xfrm>
          <a:prstGeom prst="rect">
            <a:avLst/>
          </a:prstGeom>
          <a:solidFill>
            <a:schemeClr val="accent6">
              <a:lumMod val="75000"/>
            </a:schemeClr>
          </a:solidFill>
        </p:spPr>
        <p:txBody>
          <a:bodyPr wrap="square" lIns="0" tIns="0" rIns="0" bIns="0" rtlCol="1">
            <a:spAutoFit/>
          </a:bodyPr>
          <a:lstStyle/>
          <a:p>
            <a:pPr algn="ctr" rtl="1"/>
            <a:r>
              <a:rPr lang="ar" b="1">
                <a:solidFill>
                  <a:schemeClr val="bg1"/>
                </a:solidFill>
                <a:latin typeface="Roboto Cn"/>
              </a:rPr>
              <a:t>الأسباب</a:t>
            </a:r>
          </a:p>
        </p:txBody>
      </p:sp>
      <p:grpSp>
        <p:nvGrpSpPr>
          <p:cNvPr id="34" name="Group 33">
            <a:extLst>
              <a:ext uri="{FF2B5EF4-FFF2-40B4-BE49-F238E27FC236}">
                <a16:creationId xmlns:a16="http://schemas.microsoft.com/office/drawing/2014/main" id="{8D769CC3-49B8-4AA9-8566-4D45A6B45E0F}"/>
              </a:ext>
            </a:extLst>
          </p:cNvPr>
          <p:cNvGrpSpPr/>
          <p:nvPr/>
        </p:nvGrpSpPr>
        <p:grpSpPr>
          <a:xfrm>
            <a:off x="1989737" y="1715877"/>
            <a:ext cx="837554" cy="837554"/>
            <a:chOff x="4763772" y="5448504"/>
            <a:chExt cx="1102846" cy="1102846"/>
          </a:xfrm>
          <a:effectLst/>
        </p:grpSpPr>
        <p:pic>
          <p:nvPicPr>
            <p:cNvPr id="35" name="Graphic 34" descr="Single gear">
              <a:extLst>
                <a:ext uri="{FF2B5EF4-FFF2-40B4-BE49-F238E27FC236}">
                  <a16:creationId xmlns:a16="http://schemas.microsoft.com/office/drawing/2014/main" id="{1D704827-61FC-4CEB-A66B-35855BEE680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0173410">
              <a:off x="4763772" y="5448504"/>
              <a:ext cx="1102846" cy="1102846"/>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36" name="Minus Sign 35">
              <a:extLst>
                <a:ext uri="{FF2B5EF4-FFF2-40B4-BE49-F238E27FC236}">
                  <a16:creationId xmlns:a16="http://schemas.microsoft.com/office/drawing/2014/main" id="{41AC5BD1-5FFD-43D7-B4DF-E46DBA27A1C1}"/>
                </a:ext>
              </a:extLst>
            </p:cNvPr>
            <p:cNvSpPr/>
            <p:nvPr/>
          </p:nvSpPr>
          <p:spPr>
            <a:xfrm>
              <a:off x="5093925" y="5769162"/>
              <a:ext cx="442541" cy="461530"/>
            </a:xfrm>
            <a:prstGeom prst="mathMinus">
              <a:avLst>
                <a:gd name="adj1" fmla="val 1725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grpSp>
      <p:sp>
        <p:nvSpPr>
          <p:cNvPr id="37" name="TextBox 36">
            <a:extLst>
              <a:ext uri="{FF2B5EF4-FFF2-40B4-BE49-F238E27FC236}">
                <a16:creationId xmlns:a16="http://schemas.microsoft.com/office/drawing/2014/main" id="{1ACEB5C8-58FF-415A-B222-FD70883EC34D}"/>
              </a:ext>
            </a:extLst>
          </p:cNvPr>
          <p:cNvSpPr txBox="1"/>
          <p:nvPr/>
        </p:nvSpPr>
        <p:spPr>
          <a:xfrm flipH="1">
            <a:off x="1528173" y="2490523"/>
            <a:ext cx="1916413" cy="369332"/>
          </a:xfrm>
          <a:prstGeom prst="rect">
            <a:avLst/>
          </a:prstGeom>
          <a:noFill/>
        </p:spPr>
        <p:txBody>
          <a:bodyPr wrap="square" rtlCol="1">
            <a:spAutoFit/>
          </a:bodyPr>
          <a:lstStyle/>
          <a:p>
            <a:pPr algn="ctr" rtl="1"/>
            <a:r>
              <a:rPr lang="ar" b="1" dirty="0">
                <a:latin typeface="Roboto Cn"/>
                <a:ea typeface="Roboto" pitchFamily="2" charset="0"/>
              </a:rPr>
              <a:t>‫التحديات‬</a:t>
            </a:r>
            <a:endParaRPr lang="en-US" b="1" dirty="0">
              <a:latin typeface="Roboto Cn"/>
              <a:ea typeface="Roboto" pitchFamily="2" charset="0"/>
            </a:endParaRPr>
          </a:p>
        </p:txBody>
      </p:sp>
      <p:pic>
        <p:nvPicPr>
          <p:cNvPr id="17" name="Picture 16" descr="A close up of a logo&#10;&#10;Description automatically generated">
            <a:extLst>
              <a:ext uri="{FF2B5EF4-FFF2-40B4-BE49-F238E27FC236}">
                <a16:creationId xmlns:a16="http://schemas.microsoft.com/office/drawing/2014/main" id="{611BCE54-04DD-4192-88D7-D655A2C037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708" y="2987628"/>
            <a:ext cx="2705100" cy="2705100"/>
          </a:xfrm>
          <a:prstGeom prst="rect">
            <a:avLst/>
          </a:prstGeom>
        </p:spPr>
      </p:pic>
      <p:sp>
        <p:nvSpPr>
          <p:cNvPr id="30" name="TextBox 29">
            <a:extLst>
              <a:ext uri="{FF2B5EF4-FFF2-40B4-BE49-F238E27FC236}">
                <a16:creationId xmlns:a16="http://schemas.microsoft.com/office/drawing/2014/main" id="{40109F35-0C95-45A2-AED7-76768DF788E2}"/>
              </a:ext>
            </a:extLst>
          </p:cNvPr>
          <p:cNvSpPr txBox="1"/>
          <p:nvPr/>
        </p:nvSpPr>
        <p:spPr>
          <a:xfrm>
            <a:off x="1860755" y="4805937"/>
            <a:ext cx="1213651" cy="276999"/>
          </a:xfrm>
          <a:prstGeom prst="rect">
            <a:avLst/>
          </a:prstGeom>
          <a:solidFill>
            <a:srgbClr val="FF0000"/>
          </a:solidFill>
        </p:spPr>
        <p:txBody>
          <a:bodyPr wrap="square" lIns="0" tIns="0" rIns="0" bIns="0" rtlCol="1">
            <a:spAutoFit/>
          </a:bodyPr>
          <a:lstStyle/>
          <a:p>
            <a:pPr algn="ctr" rtl="1"/>
            <a:r>
              <a:rPr lang="ar" b="1">
                <a:solidFill>
                  <a:schemeClr val="bg1"/>
                </a:solidFill>
                <a:latin typeface="Roboto Cn"/>
              </a:rPr>
              <a:t>‫الآثار‬</a:t>
            </a:r>
          </a:p>
        </p:txBody>
      </p:sp>
      <p:sp>
        <p:nvSpPr>
          <p:cNvPr id="31" name="TextBox 30">
            <a:extLst>
              <a:ext uri="{FF2B5EF4-FFF2-40B4-BE49-F238E27FC236}">
                <a16:creationId xmlns:a16="http://schemas.microsoft.com/office/drawing/2014/main" id="{FA087615-E0A1-4248-BC2C-823CC49F0D53}"/>
              </a:ext>
            </a:extLst>
          </p:cNvPr>
          <p:cNvSpPr txBox="1"/>
          <p:nvPr/>
        </p:nvSpPr>
        <p:spPr>
          <a:xfrm>
            <a:off x="1205607" y="5354769"/>
            <a:ext cx="1213651" cy="276999"/>
          </a:xfrm>
          <a:prstGeom prst="rect">
            <a:avLst/>
          </a:prstGeom>
          <a:solidFill>
            <a:srgbClr val="FF0000"/>
          </a:solidFill>
        </p:spPr>
        <p:txBody>
          <a:bodyPr wrap="square" lIns="0" tIns="0" rIns="0" bIns="0" rtlCol="1">
            <a:spAutoFit/>
          </a:bodyPr>
          <a:lstStyle/>
          <a:p>
            <a:pPr algn="ctr" rtl="1"/>
            <a:r>
              <a:rPr lang="ar" b="1">
                <a:solidFill>
                  <a:schemeClr val="bg1"/>
                </a:solidFill>
                <a:latin typeface="Roboto Cn"/>
              </a:rPr>
              <a:t>الأسباب</a:t>
            </a:r>
          </a:p>
        </p:txBody>
      </p:sp>
      <p:sp>
        <p:nvSpPr>
          <p:cNvPr id="32" name="TextBox 31">
            <a:extLst>
              <a:ext uri="{FF2B5EF4-FFF2-40B4-BE49-F238E27FC236}">
                <a16:creationId xmlns:a16="http://schemas.microsoft.com/office/drawing/2014/main" id="{1DA1B133-68F7-4730-B32A-88E3906EA670}"/>
              </a:ext>
            </a:extLst>
          </p:cNvPr>
          <p:cNvSpPr txBox="1"/>
          <p:nvPr/>
        </p:nvSpPr>
        <p:spPr>
          <a:xfrm>
            <a:off x="2230935" y="5687562"/>
            <a:ext cx="1213651" cy="276999"/>
          </a:xfrm>
          <a:prstGeom prst="rect">
            <a:avLst/>
          </a:prstGeom>
          <a:solidFill>
            <a:srgbClr val="FF0000"/>
          </a:solidFill>
        </p:spPr>
        <p:txBody>
          <a:bodyPr wrap="square" lIns="0" tIns="0" rIns="0" bIns="0" rtlCol="1">
            <a:spAutoFit/>
          </a:bodyPr>
          <a:lstStyle/>
          <a:p>
            <a:pPr algn="ctr" rtl="1"/>
            <a:r>
              <a:rPr lang="ar" b="1">
                <a:solidFill>
                  <a:schemeClr val="bg1"/>
                </a:solidFill>
                <a:latin typeface="Roboto Cn"/>
              </a:rPr>
              <a:t>الأسباب</a:t>
            </a:r>
          </a:p>
        </p:txBody>
      </p:sp>
      <p:sp>
        <p:nvSpPr>
          <p:cNvPr id="33" name="TextBox 32">
            <a:extLst>
              <a:ext uri="{FF2B5EF4-FFF2-40B4-BE49-F238E27FC236}">
                <a16:creationId xmlns:a16="http://schemas.microsoft.com/office/drawing/2014/main" id="{6353AD18-16AF-45E5-AD13-40115E168757}"/>
              </a:ext>
            </a:extLst>
          </p:cNvPr>
          <p:cNvSpPr txBox="1"/>
          <p:nvPr/>
        </p:nvSpPr>
        <p:spPr>
          <a:xfrm>
            <a:off x="3295366" y="5233373"/>
            <a:ext cx="1213651" cy="276999"/>
          </a:xfrm>
          <a:prstGeom prst="rect">
            <a:avLst/>
          </a:prstGeom>
          <a:solidFill>
            <a:srgbClr val="FF0000"/>
          </a:solidFill>
        </p:spPr>
        <p:txBody>
          <a:bodyPr wrap="square" lIns="0" tIns="0" rIns="0" bIns="0" rtlCol="1">
            <a:spAutoFit/>
          </a:bodyPr>
          <a:lstStyle/>
          <a:p>
            <a:pPr algn="ctr" rtl="1"/>
            <a:r>
              <a:rPr lang="ar" b="1">
                <a:solidFill>
                  <a:schemeClr val="bg1"/>
                </a:solidFill>
                <a:latin typeface="Roboto Cn"/>
              </a:rPr>
              <a:t>الأسباب</a:t>
            </a:r>
          </a:p>
        </p:txBody>
      </p:sp>
      <p:sp>
        <p:nvSpPr>
          <p:cNvPr id="40" name="TextBox 39">
            <a:extLst>
              <a:ext uri="{FF2B5EF4-FFF2-40B4-BE49-F238E27FC236}">
                <a16:creationId xmlns:a16="http://schemas.microsoft.com/office/drawing/2014/main" id="{A0DE53B7-0BC6-4A4E-8451-357E56339AFF}"/>
              </a:ext>
            </a:extLst>
          </p:cNvPr>
          <p:cNvSpPr txBox="1"/>
          <p:nvPr/>
        </p:nvSpPr>
        <p:spPr>
          <a:xfrm>
            <a:off x="3731451" y="5784529"/>
            <a:ext cx="4729098" cy="954107"/>
          </a:xfrm>
          <a:prstGeom prst="rect">
            <a:avLst/>
          </a:prstGeom>
          <a:noFill/>
        </p:spPr>
        <p:txBody>
          <a:bodyPr wrap="square" rtlCol="1">
            <a:spAutoFit/>
          </a:bodyPr>
          <a:lstStyle/>
          <a:p>
            <a:pPr algn="ctr" rtl="1"/>
            <a:r>
              <a:rPr lang="ar" sz="2800" b="1" dirty="0">
                <a:latin typeface="Roboto Cn"/>
              </a:rPr>
              <a:t>عوامل</a:t>
            </a:r>
            <a:r>
              <a:rPr lang="ar" sz="2800" b="1" dirty="0">
                <a:solidFill>
                  <a:srgbClr val="FF0000"/>
                </a:solidFill>
                <a:latin typeface="Roboto Cn"/>
              </a:rPr>
              <a:t> </a:t>
            </a:r>
            <a:r>
              <a:rPr lang="ar" sz="2800" b="1" dirty="0">
                <a:solidFill>
                  <a:srgbClr val="548234"/>
                </a:solidFill>
                <a:latin typeface="Roboto Cn"/>
              </a:rPr>
              <a:t>التمكين</a:t>
            </a:r>
            <a:r>
              <a:rPr lang="ar" sz="2800" b="1" dirty="0">
                <a:solidFill>
                  <a:srgbClr val="FF0000"/>
                </a:solidFill>
                <a:latin typeface="Roboto Cn"/>
              </a:rPr>
              <a:t> </a:t>
            </a:r>
            <a:r>
              <a:rPr lang="ar-BH" sz="2800" b="1" dirty="0">
                <a:latin typeface="Roboto Cn"/>
              </a:rPr>
              <a:t>و</a:t>
            </a:r>
            <a:r>
              <a:rPr lang="ar-BH" sz="2800" b="1" dirty="0">
                <a:solidFill>
                  <a:srgbClr val="FF0000"/>
                </a:solidFill>
                <a:latin typeface="Roboto Cn"/>
              </a:rPr>
              <a:t>التقييد</a:t>
            </a:r>
            <a:endParaRPr lang="ar" sz="2800" b="1" dirty="0">
              <a:solidFill>
                <a:srgbClr val="FF0000"/>
              </a:solidFill>
              <a:latin typeface="Roboto Cn"/>
            </a:endParaRPr>
          </a:p>
          <a:p>
            <a:pPr algn="ctr" rtl="1"/>
            <a:endParaRPr lang="ar" sz="2800" b="1" dirty="0">
              <a:solidFill>
                <a:srgbClr val="FF0000"/>
              </a:solidFill>
              <a:latin typeface="Roboto Cn"/>
            </a:endParaRPr>
          </a:p>
        </p:txBody>
      </p:sp>
      <p:sp>
        <p:nvSpPr>
          <p:cNvPr id="18" name="TextBox 17">
            <a:extLst>
              <a:ext uri="{FF2B5EF4-FFF2-40B4-BE49-F238E27FC236}">
                <a16:creationId xmlns:a16="http://schemas.microsoft.com/office/drawing/2014/main" id="{75BCBEC9-4192-423C-93E4-DCE4732820B9}"/>
              </a:ext>
            </a:extLst>
          </p:cNvPr>
          <p:cNvSpPr txBox="1"/>
          <p:nvPr/>
        </p:nvSpPr>
        <p:spPr>
          <a:xfrm>
            <a:off x="5063836" y="2331216"/>
            <a:ext cx="2139193" cy="461665"/>
          </a:xfrm>
          <a:prstGeom prst="rect">
            <a:avLst/>
          </a:prstGeom>
          <a:noFill/>
        </p:spPr>
        <p:txBody>
          <a:bodyPr wrap="square" rtlCol="1">
            <a:spAutoFit/>
          </a:bodyPr>
          <a:lstStyle/>
          <a:p>
            <a:pPr algn="ctr" rtl="1"/>
            <a:r>
              <a:rPr lang="ar" sz="2400" b="1" i="1">
                <a:solidFill>
                  <a:schemeClr val="accent1"/>
                </a:solidFill>
                <a:latin typeface="Roboto Cn"/>
              </a:rPr>
              <a:t>أسئلة لماذا الخمسة</a:t>
            </a:r>
          </a:p>
        </p:txBody>
      </p:sp>
      <p:grpSp>
        <p:nvGrpSpPr>
          <p:cNvPr id="38" name="Group 10">
            <a:extLst>
              <a:ext uri="{FF2B5EF4-FFF2-40B4-BE49-F238E27FC236}">
                <a16:creationId xmlns:a16="http://schemas.microsoft.com/office/drawing/2014/main" id="{54684965-66CD-4611-BCD2-909793F0A717}"/>
              </a:ext>
            </a:extLst>
          </p:cNvPr>
          <p:cNvGrpSpPr/>
          <p:nvPr/>
        </p:nvGrpSpPr>
        <p:grpSpPr>
          <a:xfrm>
            <a:off x="23374" y="749745"/>
            <a:ext cx="1249581" cy="1250897"/>
            <a:chOff x="256131" y="4176675"/>
            <a:chExt cx="1488832" cy="1490400"/>
          </a:xfrm>
        </p:grpSpPr>
        <p:sp>
          <p:nvSpPr>
            <p:cNvPr id="39" name="Rectangle: Rounded Corners 11">
              <a:extLst>
                <a:ext uri="{FF2B5EF4-FFF2-40B4-BE49-F238E27FC236}">
                  <a16:creationId xmlns:a16="http://schemas.microsoft.com/office/drawing/2014/main" id="{518D04DA-3A15-4823-A30A-2B9D9A50CCB9}"/>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الأولى:</a:t>
              </a:r>
            </a:p>
          </p:txBody>
        </p:sp>
        <p:sp>
          <p:nvSpPr>
            <p:cNvPr id="41" name="Rectangle: Rounded Corners 12">
              <a:extLst>
                <a:ext uri="{FF2B5EF4-FFF2-40B4-BE49-F238E27FC236}">
                  <a16:creationId xmlns:a16="http://schemas.microsoft.com/office/drawing/2014/main" id="{B01B9FB5-EB74-482B-A197-D3E07EAA3DE8}"/>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42" name="Group 13">
              <a:extLst>
                <a:ext uri="{FF2B5EF4-FFF2-40B4-BE49-F238E27FC236}">
                  <a16:creationId xmlns:a16="http://schemas.microsoft.com/office/drawing/2014/main" id="{7048F5AF-74AD-452C-9489-1B9B66A1AA37}"/>
                </a:ext>
              </a:extLst>
            </p:cNvPr>
            <p:cNvGrpSpPr/>
            <p:nvPr/>
          </p:nvGrpSpPr>
          <p:grpSpPr>
            <a:xfrm>
              <a:off x="430988" y="4259045"/>
              <a:ext cx="1182803" cy="1035135"/>
              <a:chOff x="49330" y="-591802"/>
              <a:chExt cx="9051593" cy="7921544"/>
            </a:xfrm>
            <a:solidFill>
              <a:schemeClr val="accent2"/>
            </a:solidFill>
          </p:grpSpPr>
          <p:pic>
            <p:nvPicPr>
              <p:cNvPr id="45" name="Graphic 14" descr="Single gear">
                <a:extLst>
                  <a:ext uri="{FF2B5EF4-FFF2-40B4-BE49-F238E27FC236}">
                    <a16:creationId xmlns:a16="http://schemas.microsoft.com/office/drawing/2014/main" id="{4C94A4E9-6CAA-4C87-9FAD-6741DCB7956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46" name="Graphic 15" descr="Single gear">
                <a:extLst>
                  <a:ext uri="{FF2B5EF4-FFF2-40B4-BE49-F238E27FC236}">
                    <a16:creationId xmlns:a16="http://schemas.microsoft.com/office/drawing/2014/main" id="{AEFA9BB2-840E-47AD-A045-E6AC8BDD5D6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7" name="Minus Sign 16">
                <a:extLst>
                  <a:ext uri="{FF2B5EF4-FFF2-40B4-BE49-F238E27FC236}">
                    <a16:creationId xmlns:a16="http://schemas.microsoft.com/office/drawing/2014/main" id="{DE2E48F1-D063-4EA7-9D68-77F489408FF1}"/>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48" name="Graphic 17" descr="Single gear">
                <a:extLst>
                  <a:ext uri="{FF2B5EF4-FFF2-40B4-BE49-F238E27FC236}">
                    <a16:creationId xmlns:a16="http://schemas.microsoft.com/office/drawing/2014/main" id="{933F084E-FD3D-42F4-977B-4DEF2A6A619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9" name="Freeform: Shape 18">
                <a:extLst>
                  <a:ext uri="{FF2B5EF4-FFF2-40B4-BE49-F238E27FC236}">
                    <a16:creationId xmlns:a16="http://schemas.microsoft.com/office/drawing/2014/main" id="{419361C7-CE41-49E4-8F58-9BB6D64FBA51}"/>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50" name="Plus Sign 19">
                <a:extLst>
                  <a:ext uri="{FF2B5EF4-FFF2-40B4-BE49-F238E27FC236}">
                    <a16:creationId xmlns:a16="http://schemas.microsoft.com/office/drawing/2014/main" id="{879F543F-7E1E-4B4C-BEAB-AF125F001D91}"/>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spTree>
    <p:extLst>
      <p:ext uri="{BB962C8B-B14F-4D97-AF65-F5344CB8AC3E}">
        <p14:creationId xmlns:p14="http://schemas.microsoft.com/office/powerpoint/2010/main" val="6430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97029-44C4-4E7C-BB44-5035EDC58C6B}"/>
              </a:ext>
            </a:extLst>
          </p:cNvPr>
          <p:cNvSpPr>
            <a:spLocks noGrp="1"/>
          </p:cNvSpPr>
          <p:nvPr>
            <p:ph type="title"/>
          </p:nvPr>
        </p:nvSpPr>
        <p:spPr>
          <a:xfrm>
            <a:off x="335185" y="108285"/>
            <a:ext cx="11694890" cy="636625"/>
          </a:xfrm>
        </p:spPr>
        <p:txBody>
          <a:bodyPr rtlCol="1">
            <a:normAutofit/>
          </a:bodyPr>
          <a:lstStyle/>
          <a:p>
            <a:pPr rtl="1"/>
            <a:r>
              <a:rPr lang="ar-BH" dirty="0"/>
              <a:t>تمهيد - توجيه</a:t>
            </a:r>
            <a:endParaRPr lang="ar" dirty="0"/>
          </a:p>
        </p:txBody>
      </p:sp>
      <p:sp>
        <p:nvSpPr>
          <p:cNvPr id="9" name="Espace réservé du contenu 8">
            <a:extLst>
              <a:ext uri="{FF2B5EF4-FFF2-40B4-BE49-F238E27FC236}">
                <a16:creationId xmlns:a16="http://schemas.microsoft.com/office/drawing/2014/main" id="{12ADF68A-2FAC-424F-BA15-7973CB9DED01}"/>
              </a:ext>
            </a:extLst>
          </p:cNvPr>
          <p:cNvSpPr>
            <a:spLocks noGrp="1"/>
          </p:cNvSpPr>
          <p:nvPr>
            <p:ph sz="half" idx="2"/>
          </p:nvPr>
        </p:nvSpPr>
        <p:spPr>
          <a:xfrm>
            <a:off x="586692" y="1663156"/>
            <a:ext cx="11018615" cy="3702205"/>
          </a:xfrm>
          <a:solidFill>
            <a:srgbClr val="FFFF00"/>
          </a:solidFill>
        </p:spPr>
        <p:txBody>
          <a:bodyPr rtlCol="1">
            <a:normAutofit/>
          </a:bodyPr>
          <a:lstStyle/>
          <a:p>
            <a:pPr rtl="1"/>
            <a:endParaRPr lang="en-US" dirty="0">
              <a:highlight>
                <a:srgbClr val="FFFF00"/>
              </a:highlight>
            </a:endParaRPr>
          </a:p>
          <a:p>
            <a:r>
              <a:rPr lang="ar-BH" dirty="0">
                <a:highlight>
                  <a:srgbClr val="FFFF00"/>
                </a:highlight>
              </a:rPr>
              <a:t>يشكّل هذا</a:t>
            </a:r>
            <a:r>
              <a:rPr lang="ar-EG" dirty="0">
                <a:highlight>
                  <a:srgbClr val="FFFF00"/>
                </a:highlight>
              </a:rPr>
              <a:t> العرض </a:t>
            </a:r>
            <a:r>
              <a:rPr lang="ar-BH" dirty="0">
                <a:highlight>
                  <a:srgbClr val="FFFF00"/>
                </a:highlight>
              </a:rPr>
              <a:t>أداة لدعم إجراء ال</a:t>
            </a:r>
            <a:r>
              <a:rPr lang="ar-EG" dirty="0">
                <a:highlight>
                  <a:srgbClr val="FFFF00"/>
                </a:highlight>
              </a:rPr>
              <a:t>استعراض </a:t>
            </a:r>
            <a:r>
              <a:rPr lang="ar-BH" dirty="0">
                <a:highlight>
                  <a:srgbClr val="FFFF00"/>
                </a:highlight>
              </a:rPr>
              <a:t>ال</a:t>
            </a:r>
            <a:r>
              <a:rPr lang="ar-EG" dirty="0">
                <a:highlight>
                  <a:srgbClr val="FFFF00"/>
                </a:highlight>
              </a:rPr>
              <a:t>مرحلي لإجراءات </a:t>
            </a:r>
            <a:r>
              <a:rPr lang="ar" dirty="0">
                <a:highlight>
                  <a:srgbClr val="FFFF00"/>
                </a:highlight>
              </a:rPr>
              <a:t>مكافحة كوفيد-19 على الصعيد القُطري</a:t>
            </a:r>
            <a:r>
              <a:rPr lang="ar-BH" dirty="0">
                <a:highlight>
                  <a:srgbClr val="FFFF00"/>
                </a:highlight>
              </a:rPr>
              <a:t>، ويتعين تكييفه لي</a:t>
            </a:r>
            <a:r>
              <a:rPr lang="ar-EG" dirty="0">
                <a:highlight>
                  <a:srgbClr val="FFFF00"/>
                </a:highlight>
              </a:rPr>
              <a:t>لائم السياق المحدد للبلد.</a:t>
            </a:r>
          </a:p>
          <a:p>
            <a:r>
              <a:rPr lang="ar-EG" dirty="0">
                <a:highlight>
                  <a:srgbClr val="FFFF00"/>
                </a:highlight>
              </a:rPr>
              <a:t>وسيكون على الفريق المسؤول عن الاستعراض استكمال الأقسام الصفراء في هذا العرض قبل</a:t>
            </a:r>
            <a:r>
              <a:rPr lang="ar-BH" dirty="0">
                <a:highlight>
                  <a:srgbClr val="FFFF00"/>
                </a:highlight>
              </a:rPr>
              <a:t> إجراء</a:t>
            </a:r>
            <a:r>
              <a:rPr lang="ar-EG" dirty="0">
                <a:highlight>
                  <a:srgbClr val="FFFF00"/>
                </a:highlight>
              </a:rPr>
              <a:t> الاستعراض (انظر الشرائح 2 و12 و13 و15)</a:t>
            </a:r>
            <a:endParaRPr lang="fr-FR" dirty="0">
              <a:highlight>
                <a:srgbClr val="FFFF00"/>
              </a:highlight>
            </a:endParaRPr>
          </a:p>
        </p:txBody>
      </p:sp>
    </p:spTree>
    <p:extLst>
      <p:ext uri="{BB962C8B-B14F-4D97-AF65-F5344CB8AC3E}">
        <p14:creationId xmlns:p14="http://schemas.microsoft.com/office/powerpoint/2010/main" val="551882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Roboto Cn"/>
                </a:rPr>
                <a:t>الخطوة الأولى: </a:t>
              </a:r>
              <a:r>
                <a:rPr lang="ar" sz="2800" b="1" kern="1200" dirty="0">
                  <a:latin typeface="Roboto Cn"/>
                </a:rPr>
                <a:t>ما الذي سار على ما يرام؟ ما الذي لم يسر على ما يرام؟ ولماذا؟</a:t>
              </a: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1">
            <a:spAutoFit/>
          </a:bodyPr>
          <a:lstStyle/>
          <a:p>
            <a:pPr rtl="1"/>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1">
            <a:spAutoFit/>
          </a:bodyPr>
          <a:lstStyle/>
          <a:p>
            <a:pPr rtl="1"/>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1">
            <a:spAutoFit/>
          </a:bodyPr>
          <a:lstStyle/>
          <a:p>
            <a:pPr rtl="1"/>
            <a:endParaRPr lang="en-GB" sz="1600" dirty="0">
              <a:latin typeface="Roboto" pitchFamily="2" charset="0"/>
              <a:ea typeface="Roboto" pitchFamily="2" charset="0"/>
            </a:endParaRPr>
          </a:p>
        </p:txBody>
      </p:sp>
      <p:sp>
        <p:nvSpPr>
          <p:cNvPr id="3" name="Rectangle 2"/>
          <p:cNvSpPr/>
          <p:nvPr/>
        </p:nvSpPr>
        <p:spPr>
          <a:xfrm>
            <a:off x="1279894" y="1687669"/>
            <a:ext cx="10035802" cy="4549835"/>
          </a:xfrm>
          <a:prstGeom prst="rect">
            <a:avLst/>
          </a:prstGeom>
        </p:spPr>
        <p:txBody>
          <a:bodyPr wrap="square" rtlCol="1">
            <a:spAutoFit/>
          </a:bodyPr>
          <a:lstStyle/>
          <a:p>
            <a:pPr marL="514350" indent="-514350" rtl="1">
              <a:lnSpc>
                <a:spcPct val="150000"/>
              </a:lnSpc>
              <a:buFont typeface="+mj-lt"/>
              <a:buAutoNum type="arabicPeriod"/>
            </a:pPr>
            <a:r>
              <a:rPr lang="ar" sz="2800" dirty="0"/>
              <a:t>باستخدام الأسئلة التحفيزية، حدد التحديات وأفضل الممارسات أثناء الاستجابة</a:t>
            </a:r>
          </a:p>
          <a:p>
            <a:pPr marL="514350" indent="-514350" rtl="1">
              <a:lnSpc>
                <a:spcPct val="150000"/>
              </a:lnSpc>
              <a:buFont typeface="+mj-lt"/>
              <a:buAutoNum type="arabicPeriod"/>
            </a:pPr>
            <a:r>
              <a:rPr lang="ar" sz="2800" dirty="0"/>
              <a:t>لكل تحدٍ وأفضل ممارسة، حدد تأثير ذلك على الاستجابة خلال الفترة قيد الاستعراض</a:t>
            </a:r>
          </a:p>
          <a:p>
            <a:pPr marL="514350" indent="-514350" rtl="1">
              <a:lnSpc>
                <a:spcPct val="150000"/>
              </a:lnSpc>
              <a:buFont typeface="+mj-lt"/>
              <a:buAutoNum type="arabicPeriod"/>
            </a:pPr>
            <a:r>
              <a:rPr lang="ar" sz="2800" dirty="0"/>
              <a:t>لكل تحدٍ وأفضل ممارسة، حدد العوامل المقيدة (للتحديات) وعوامل التيسير (لأفضل الممارسات)</a:t>
            </a:r>
          </a:p>
          <a:p>
            <a:pPr marL="514350" indent="-514350" rtl="1">
              <a:lnSpc>
                <a:spcPct val="150000"/>
              </a:lnSpc>
              <a:buFont typeface="+mj-lt"/>
              <a:buAutoNum type="arabicPeriod"/>
            </a:pPr>
            <a:r>
              <a:rPr lang="ar" sz="2800" dirty="0"/>
              <a:t>حدد ما لا يزيد عن 6 تحديات رئيسية و6 أفضل ممارسات رئيسية</a:t>
            </a:r>
          </a:p>
        </p:txBody>
      </p:sp>
      <p:grpSp>
        <p:nvGrpSpPr>
          <p:cNvPr id="11" name="Group 10">
            <a:extLst>
              <a:ext uri="{FF2B5EF4-FFF2-40B4-BE49-F238E27FC236}">
                <a16:creationId xmlns:a16="http://schemas.microsoft.com/office/drawing/2014/main" id="{FEB2FDE3-311E-42CB-917B-D5C0F0A12FCD}"/>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D7DF2C1A-50D2-4ACB-B759-C69311005776}"/>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a:r>
                <a:rPr lang="ar" sz="1200" b="1" dirty="0">
                  <a:latin typeface="Arial Black" panose="020B0A04020102020204" pitchFamily="34" charset="0"/>
                </a:rPr>
                <a:t>الخطوة</a:t>
              </a:r>
              <a:r>
                <a:rPr lang="ar" sz="1600" b="1" dirty="0">
                  <a:latin typeface="Arial Black" panose="020B0A04020102020204" pitchFamily="34" charset="0"/>
                </a:rPr>
                <a:t> </a:t>
              </a:r>
              <a:r>
                <a:rPr lang="ar" sz="1200" b="1" dirty="0">
                  <a:latin typeface="Arial Black" panose="020B0A04020102020204" pitchFamily="34" charset="0"/>
                </a:rPr>
                <a:t>الأولى</a:t>
              </a:r>
              <a:r>
                <a:rPr lang="ar" sz="1600" b="1" dirty="0">
                  <a:latin typeface="Arial Black" panose="020B0A04020102020204" pitchFamily="34" charset="0"/>
                </a:rPr>
                <a:t>:</a:t>
              </a:r>
            </a:p>
          </p:txBody>
        </p:sp>
        <p:sp>
          <p:nvSpPr>
            <p:cNvPr id="14" name="Rectangle: Rounded Corners 12">
              <a:extLst>
                <a:ext uri="{FF2B5EF4-FFF2-40B4-BE49-F238E27FC236}">
                  <a16:creationId xmlns:a16="http://schemas.microsoft.com/office/drawing/2014/main" id="{5083B8C0-6802-4FBF-A038-DB9CA3B19B25}"/>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15" name="Group 13">
              <a:extLst>
                <a:ext uri="{FF2B5EF4-FFF2-40B4-BE49-F238E27FC236}">
                  <a16:creationId xmlns:a16="http://schemas.microsoft.com/office/drawing/2014/main" id="{23327521-0763-4D08-8427-8B779C189111}"/>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90C6524B-33AD-4E71-BE97-46B4BE32971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98D6E599-808E-407B-A82C-093733BD68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CE91DD83-DAA1-40E1-8F37-C2F90F768BD0}"/>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19" name="Graphic 17" descr="Single gear">
                <a:extLst>
                  <a:ext uri="{FF2B5EF4-FFF2-40B4-BE49-F238E27FC236}">
                    <a16:creationId xmlns:a16="http://schemas.microsoft.com/office/drawing/2014/main" id="{3777C37E-7BDD-4216-8072-46E3BC79EC2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7C374DFB-DA4D-46FF-9E3B-5F143EAE1491}"/>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21" name="Plus Sign 19">
                <a:extLst>
                  <a:ext uri="{FF2B5EF4-FFF2-40B4-BE49-F238E27FC236}">
                    <a16:creationId xmlns:a16="http://schemas.microsoft.com/office/drawing/2014/main" id="{61AC0734-075B-4F50-9193-8E970E25322B}"/>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spTree>
    <p:extLst>
      <p:ext uri="{BB962C8B-B14F-4D97-AF65-F5344CB8AC3E}">
        <p14:creationId xmlns:p14="http://schemas.microsoft.com/office/powerpoint/2010/main" val="282777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Roboto Cn"/>
                </a:rPr>
                <a:t>الخطوة الأولى: </a:t>
              </a:r>
              <a:r>
                <a:rPr lang="ar" sz="2800" b="1" kern="1200" dirty="0">
                  <a:latin typeface="Roboto Cn"/>
                </a:rPr>
                <a:t>ما الذي سار على ما يرام؟ ما الذي لم يسر على ما يرام؟ ولماذا؟</a:t>
              </a:r>
            </a:p>
          </p:txBody>
        </p:sp>
      </p:grpSp>
      <p:pic>
        <p:nvPicPr>
          <p:cNvPr id="64" name="Picture 63" descr="A close up of a sign&#10;&#10;Description automatically generated">
            <a:extLst>
              <a:ext uri="{FF2B5EF4-FFF2-40B4-BE49-F238E27FC236}">
                <a16:creationId xmlns:a16="http://schemas.microsoft.com/office/drawing/2014/main" id="{70183BCE-7EA0-4185-A6A2-317BF8F5DE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5330" y="5660108"/>
            <a:ext cx="1929622" cy="943585"/>
          </a:xfrm>
          <a:prstGeom prst="rect">
            <a:avLst/>
          </a:prstGeom>
        </p:spPr>
      </p:pic>
      <p:graphicFrame>
        <p:nvGraphicFramePr>
          <p:cNvPr id="29" name="Table 6">
            <a:extLst>
              <a:ext uri="{FF2B5EF4-FFF2-40B4-BE49-F238E27FC236}">
                <a16:creationId xmlns:a16="http://schemas.microsoft.com/office/drawing/2014/main" id="{929677DC-7514-4AA7-95F6-01F6E6562E55}"/>
              </a:ext>
            </a:extLst>
          </p:cNvPr>
          <p:cNvGraphicFramePr>
            <a:graphicFrameLocks noGrp="1"/>
          </p:cNvGraphicFramePr>
          <p:nvPr>
            <p:extLst>
              <p:ext uri="{D42A27DB-BD31-4B8C-83A1-F6EECF244321}">
                <p14:modId xmlns:p14="http://schemas.microsoft.com/office/powerpoint/2010/main" val="1806072375"/>
              </p:ext>
            </p:extLst>
          </p:nvPr>
        </p:nvGraphicFramePr>
        <p:xfrm>
          <a:off x="495656" y="1916852"/>
          <a:ext cx="11194990" cy="2328642"/>
        </p:xfrm>
        <a:graphic>
          <a:graphicData uri="http://schemas.openxmlformats.org/drawingml/2006/table">
            <a:tbl>
              <a:tblPr firstRow="1" bandRow="1">
                <a:tableStyleId>{5940675A-B579-460E-94D1-54222C63F5DA}</a:tableStyleId>
              </a:tblPr>
              <a:tblGrid>
                <a:gridCol w="2913948">
                  <a:extLst>
                    <a:ext uri="{9D8B030D-6E8A-4147-A177-3AD203B41FA5}">
                      <a16:colId xmlns:a16="http://schemas.microsoft.com/office/drawing/2014/main" val="20000"/>
                    </a:ext>
                  </a:extLst>
                </a:gridCol>
                <a:gridCol w="3950747">
                  <a:extLst>
                    <a:ext uri="{9D8B030D-6E8A-4147-A177-3AD203B41FA5}">
                      <a16:colId xmlns:a16="http://schemas.microsoft.com/office/drawing/2014/main" val="20001"/>
                    </a:ext>
                  </a:extLst>
                </a:gridCol>
                <a:gridCol w="4330295">
                  <a:extLst>
                    <a:ext uri="{9D8B030D-6E8A-4147-A177-3AD203B41FA5}">
                      <a16:colId xmlns:a16="http://schemas.microsoft.com/office/drawing/2014/main" val="20002"/>
                    </a:ext>
                  </a:extLst>
                </a:gridCol>
              </a:tblGrid>
              <a:tr h="333384">
                <a:tc>
                  <a:txBody>
                    <a:bodyPr/>
                    <a:lstStyle/>
                    <a:p>
                      <a:pPr rtl="1"/>
                      <a:r>
                        <a:rPr lang="ar" sz="1800" b="1" noProof="0" dirty="0">
                          <a:latin typeface="Roboto" pitchFamily="2" charset="0"/>
                          <a:ea typeface="Roboto" pitchFamily="2" charset="0"/>
                        </a:rPr>
                        <a:t>أفضل </a:t>
                      </a:r>
                      <a:r>
                        <a:rPr lang="ar" sz="1800" b="1" kern="1200" noProof="0" dirty="0">
                          <a:solidFill>
                            <a:schemeClr val="tx1"/>
                          </a:solidFill>
                          <a:latin typeface="Roboto" pitchFamily="2" charset="0"/>
                          <a:ea typeface="Roboto" pitchFamily="2" charset="0"/>
                          <a:cs typeface="+mn-cs"/>
                        </a:rPr>
                        <a:t>الممارسات / نقاط القوة </a:t>
                      </a:r>
                    </a:p>
                  </a:txBody>
                  <a:tcPr marL="82935" marR="82935" marT="41468" marB="41468">
                    <a:solidFill>
                      <a:schemeClr val="bg2">
                        <a:lumMod val="60000"/>
                        <a:lumOff val="40000"/>
                      </a:schemeClr>
                    </a:solidFill>
                  </a:tcPr>
                </a:tc>
                <a:tc>
                  <a:txBody>
                    <a:bodyPr/>
                    <a:lstStyle/>
                    <a:p>
                      <a:pPr rtl="1"/>
                      <a:r>
                        <a:rPr lang="ar" sz="1800" b="1" noProof="0" dirty="0">
                          <a:latin typeface="Roboto" pitchFamily="2" charset="0"/>
                          <a:ea typeface="Roboto" pitchFamily="2" charset="0"/>
                        </a:rPr>
                        <a:t>الأثر (الآثار)</a:t>
                      </a:r>
                    </a:p>
                  </a:txBody>
                  <a:tcPr marL="82935" marR="82935" marT="41468" marB="41468">
                    <a:solidFill>
                      <a:schemeClr val="bg2">
                        <a:lumMod val="60000"/>
                        <a:lumOff val="40000"/>
                      </a:schemeClr>
                    </a:solidFill>
                  </a:tcPr>
                </a:tc>
                <a:tc>
                  <a:txBody>
                    <a:bodyPr/>
                    <a:lstStyle/>
                    <a:p>
                      <a:pPr rtl="1"/>
                      <a:r>
                        <a:rPr lang="ar" sz="1800" b="1" noProof="0" dirty="0">
                          <a:latin typeface="Roboto" pitchFamily="2" charset="0"/>
                          <a:ea typeface="Roboto" pitchFamily="2" charset="0"/>
                        </a:rPr>
                        <a:t>عوامل التمكين </a:t>
                      </a:r>
                      <a:endParaRPr lang="fr-CA" sz="1800" b="1" noProof="0" dirty="0">
                        <a:latin typeface="Roboto" pitchFamily="2" charset="0"/>
                        <a:ea typeface="Roboto" pitchFamily="2" charset="0"/>
                      </a:endParaRPr>
                    </a:p>
                  </a:txBody>
                  <a:tcPr marL="82935" marR="82935" marT="41468" marB="41468">
                    <a:solidFill>
                      <a:schemeClr val="bg2">
                        <a:lumMod val="60000"/>
                        <a:lumOff val="40000"/>
                      </a:schemeClr>
                    </a:solidFill>
                  </a:tcPr>
                </a:tc>
                <a:extLst>
                  <a:ext uri="{0D108BD9-81ED-4DB2-BD59-A6C34878D82A}">
                    <a16:rowId xmlns:a16="http://schemas.microsoft.com/office/drawing/2014/main" val="10000"/>
                  </a:ext>
                </a:extLst>
              </a:tr>
              <a:tr h="1971386">
                <a:tc>
                  <a:txBody>
                    <a:bodyPr/>
                    <a:lstStyle/>
                    <a:p>
                      <a:pPr rtl="1"/>
                      <a:endParaRPr lang="fr-BE" sz="1600" noProof="0" dirty="0"/>
                    </a:p>
                    <a:p>
                      <a:pPr rtl="1"/>
                      <a:endParaRPr lang="fr-BE" sz="1600" noProof="0" dirty="0"/>
                    </a:p>
                    <a:p>
                      <a:pPr rtl="1"/>
                      <a:endParaRPr lang="fr-BE" sz="1600" noProof="0" dirty="0"/>
                    </a:p>
                  </a:txBody>
                  <a:tcPr marL="82935" marR="82935" marT="41468" marB="41468"/>
                </a:tc>
                <a:tc>
                  <a:txBody>
                    <a:bodyPr/>
                    <a:lstStyle/>
                    <a:p>
                      <a:pPr marL="0" indent="0" rtl="1">
                        <a:buFont typeface="Arial"/>
                        <a:buNone/>
                      </a:pPr>
                      <a:endParaRPr lang="fr-BE" sz="1600" noProof="0" dirty="0"/>
                    </a:p>
                  </a:txBody>
                  <a:tcPr marL="82935" marR="82935" marT="41468" marB="41468"/>
                </a:tc>
                <a:tc>
                  <a:txBody>
                    <a:bodyPr/>
                    <a:lstStyle/>
                    <a:p>
                      <a:pPr marL="285750" indent="-285750" rtl="1">
                        <a:buFont typeface="Arial" panose="020B0604020202020204" pitchFamily="34" charset="0"/>
                        <a:buChar char="•"/>
                      </a:pPr>
                      <a:endParaRPr lang="fr-BE" sz="1600" noProof="0" dirty="0"/>
                    </a:p>
                  </a:txBody>
                  <a:tcPr marL="82935" marR="82935" marT="41468" marB="41468"/>
                </a:tc>
                <a:extLst>
                  <a:ext uri="{0D108BD9-81ED-4DB2-BD59-A6C34878D82A}">
                    <a16:rowId xmlns:a16="http://schemas.microsoft.com/office/drawing/2014/main" val="10001"/>
                  </a:ext>
                </a:extLst>
              </a:tr>
            </a:tbl>
          </a:graphicData>
        </a:graphic>
      </p:graphicFrame>
      <p:graphicFrame>
        <p:nvGraphicFramePr>
          <p:cNvPr id="30" name="Table 8">
            <a:extLst>
              <a:ext uri="{FF2B5EF4-FFF2-40B4-BE49-F238E27FC236}">
                <a16:creationId xmlns:a16="http://schemas.microsoft.com/office/drawing/2014/main" id="{4E2718CA-D6F0-4942-976F-CE4ECC98A505}"/>
              </a:ext>
            </a:extLst>
          </p:cNvPr>
          <p:cNvGraphicFramePr>
            <a:graphicFrameLocks noGrp="1"/>
          </p:cNvGraphicFramePr>
          <p:nvPr>
            <p:extLst>
              <p:ext uri="{D42A27DB-BD31-4B8C-83A1-F6EECF244321}">
                <p14:modId xmlns:p14="http://schemas.microsoft.com/office/powerpoint/2010/main" val="3415346745"/>
              </p:ext>
            </p:extLst>
          </p:nvPr>
        </p:nvGraphicFramePr>
        <p:xfrm>
          <a:off x="495655" y="4409630"/>
          <a:ext cx="11194991" cy="2102906"/>
        </p:xfrm>
        <a:graphic>
          <a:graphicData uri="http://schemas.openxmlformats.org/drawingml/2006/table">
            <a:tbl>
              <a:tblPr firstRow="1" bandRow="1">
                <a:tableStyleId>{5940675A-B579-460E-94D1-54222C63F5DA}</a:tableStyleId>
              </a:tblPr>
              <a:tblGrid>
                <a:gridCol w="2948453">
                  <a:extLst>
                    <a:ext uri="{9D8B030D-6E8A-4147-A177-3AD203B41FA5}">
                      <a16:colId xmlns:a16="http://schemas.microsoft.com/office/drawing/2014/main" val="20000"/>
                    </a:ext>
                  </a:extLst>
                </a:gridCol>
                <a:gridCol w="3898991">
                  <a:extLst>
                    <a:ext uri="{9D8B030D-6E8A-4147-A177-3AD203B41FA5}">
                      <a16:colId xmlns:a16="http://schemas.microsoft.com/office/drawing/2014/main" val="20001"/>
                    </a:ext>
                  </a:extLst>
                </a:gridCol>
                <a:gridCol w="4347547">
                  <a:extLst>
                    <a:ext uri="{9D8B030D-6E8A-4147-A177-3AD203B41FA5}">
                      <a16:colId xmlns:a16="http://schemas.microsoft.com/office/drawing/2014/main" val="20002"/>
                    </a:ext>
                  </a:extLst>
                </a:gridCol>
              </a:tblGrid>
              <a:tr h="372604">
                <a:tc>
                  <a:txBody>
                    <a:bodyPr/>
                    <a:lstStyle/>
                    <a:p>
                      <a:pPr rtl="1"/>
                      <a:r>
                        <a:rPr lang="ar" sz="1800" b="1" noProof="0">
                          <a:latin typeface="Roboto" pitchFamily="2" charset="0"/>
                          <a:ea typeface="Roboto" pitchFamily="2" charset="0"/>
                        </a:rPr>
                        <a:t>‫التحديات‬ </a:t>
                      </a:r>
                      <a:endParaRPr lang="fr-CA" sz="1800" b="1" noProof="0" dirty="0">
                        <a:latin typeface="Roboto" pitchFamily="2" charset="0"/>
                        <a:ea typeface="Roboto" pitchFamily="2" charset="0"/>
                      </a:endParaRPr>
                    </a:p>
                  </a:txBody>
                  <a:tcPr marL="82935" marR="82935" marT="41468" marB="41468">
                    <a:solidFill>
                      <a:schemeClr val="bg2">
                        <a:lumMod val="60000"/>
                        <a:lumOff val="40000"/>
                      </a:schemeClr>
                    </a:solidFill>
                  </a:tcPr>
                </a:tc>
                <a:tc>
                  <a:txBody>
                    <a:bodyPr/>
                    <a:lstStyle/>
                    <a:p>
                      <a:pPr rtl="1"/>
                      <a:r>
                        <a:rPr lang="ar" sz="1800" b="1" noProof="0">
                          <a:latin typeface="Roboto" pitchFamily="2" charset="0"/>
                          <a:ea typeface="Roboto" pitchFamily="2" charset="0"/>
                        </a:rPr>
                        <a:t>الأثر (الآثار)</a:t>
                      </a:r>
                    </a:p>
                  </a:txBody>
                  <a:tcPr marL="82935" marR="82935" marT="41468" marB="41468">
                    <a:solidFill>
                      <a:schemeClr val="bg2">
                        <a:lumMod val="60000"/>
                        <a:lumOff val="40000"/>
                      </a:schemeClr>
                    </a:solidFill>
                  </a:tcPr>
                </a:tc>
                <a:tc>
                  <a:txBody>
                    <a:bodyPr/>
                    <a:lstStyle/>
                    <a:p>
                      <a:pPr rtl="1"/>
                      <a:r>
                        <a:rPr lang="ar" sz="1800" b="1" noProof="0" dirty="0">
                          <a:latin typeface="Roboto" pitchFamily="2" charset="0"/>
                          <a:ea typeface="Roboto" pitchFamily="2" charset="0"/>
                        </a:rPr>
                        <a:t>عوامل </a:t>
                      </a:r>
                      <a:r>
                        <a:rPr lang="ar-BH" sz="1800" b="1" noProof="0" dirty="0">
                          <a:latin typeface="Roboto" pitchFamily="2" charset="0"/>
                          <a:ea typeface="Roboto" pitchFamily="2" charset="0"/>
                        </a:rPr>
                        <a:t>التقييد</a:t>
                      </a:r>
                      <a:r>
                        <a:rPr lang="ar" sz="1800" b="1" noProof="0" dirty="0">
                          <a:latin typeface="Roboto" pitchFamily="2" charset="0"/>
                          <a:ea typeface="Roboto" pitchFamily="2" charset="0"/>
                        </a:rPr>
                        <a:t> </a:t>
                      </a:r>
                      <a:endParaRPr lang="fr-CA" sz="1800" b="1" noProof="0" dirty="0">
                        <a:latin typeface="Roboto" pitchFamily="2" charset="0"/>
                        <a:ea typeface="Roboto" pitchFamily="2" charset="0"/>
                      </a:endParaRPr>
                    </a:p>
                  </a:txBody>
                  <a:tcPr marL="82935" marR="82935" marT="41468" marB="41468">
                    <a:solidFill>
                      <a:schemeClr val="bg2">
                        <a:lumMod val="60000"/>
                        <a:lumOff val="40000"/>
                      </a:schemeClr>
                    </a:solidFill>
                  </a:tcPr>
                </a:tc>
                <a:extLst>
                  <a:ext uri="{0D108BD9-81ED-4DB2-BD59-A6C34878D82A}">
                    <a16:rowId xmlns:a16="http://schemas.microsoft.com/office/drawing/2014/main" val="10000"/>
                  </a:ext>
                </a:extLst>
              </a:tr>
              <a:tr h="1730302">
                <a:tc>
                  <a:txBody>
                    <a:bodyPr/>
                    <a:lstStyle/>
                    <a:p>
                      <a:pPr rtl="1"/>
                      <a:endParaRPr lang="fr-BE" sz="1600" noProof="0" dirty="0"/>
                    </a:p>
                  </a:txBody>
                  <a:tcPr marL="82935" marR="82935" marT="41468" marB="41468"/>
                </a:tc>
                <a:tc>
                  <a:txBody>
                    <a:bodyPr/>
                    <a:lstStyle/>
                    <a:p>
                      <a:pPr marL="285750" indent="-285750" algn="l" rtl="1" fontAlgn="t">
                        <a:buFont typeface="Arial"/>
                        <a:buChar char="•"/>
                      </a:pPr>
                      <a:endParaRPr lang="en-US" sz="1600" b="0" i="0" u="none" strike="noStrike" dirty="0">
                        <a:solidFill>
                          <a:srgbClr val="000000"/>
                        </a:solidFill>
                        <a:effectLst/>
                        <a:latin typeface="+mn-lt"/>
                      </a:endParaRPr>
                    </a:p>
                  </a:txBody>
                  <a:tcPr marL="11519" marR="11519" marT="11519" marB="0"/>
                </a:tc>
                <a:tc>
                  <a:txBody>
                    <a:bodyPr/>
                    <a:lstStyle/>
                    <a:p>
                      <a:pPr marL="285750" indent="-285750" rtl="1">
                        <a:buFont typeface="Arial" panose="020B0604020202020204" pitchFamily="34" charset="0"/>
                        <a:buChar char="•"/>
                      </a:pPr>
                      <a:endParaRPr lang="en-US" sz="1600" dirty="0"/>
                    </a:p>
                  </a:txBody>
                  <a:tcPr marL="82935" marR="82935" marT="41468" marB="41468"/>
                </a:tc>
                <a:extLst>
                  <a:ext uri="{0D108BD9-81ED-4DB2-BD59-A6C34878D82A}">
                    <a16:rowId xmlns:a16="http://schemas.microsoft.com/office/drawing/2014/main" val="10001"/>
                  </a:ext>
                </a:extLst>
              </a:tr>
            </a:tbl>
          </a:graphicData>
        </a:graphic>
      </p:graphicFrame>
      <p:sp>
        <p:nvSpPr>
          <p:cNvPr id="31" name="TextBox 3">
            <a:extLst>
              <a:ext uri="{FF2B5EF4-FFF2-40B4-BE49-F238E27FC236}">
                <a16:creationId xmlns:a16="http://schemas.microsoft.com/office/drawing/2014/main" id="{C624B6B7-D6B8-4860-AD57-0BC6C60EF5A2}"/>
              </a:ext>
            </a:extLst>
          </p:cNvPr>
          <p:cNvSpPr txBox="1"/>
          <p:nvPr/>
        </p:nvSpPr>
        <p:spPr>
          <a:xfrm>
            <a:off x="3821166" y="2280617"/>
            <a:ext cx="3333999" cy="1723549"/>
          </a:xfrm>
          <a:prstGeom prst="rect">
            <a:avLst/>
          </a:prstGeom>
          <a:noFill/>
        </p:spPr>
        <p:txBody>
          <a:bodyPr wrap="square" rtlCol="1">
            <a:spAutoFit/>
          </a:bodyPr>
          <a:lstStyle/>
          <a:p>
            <a:pPr rtl="1"/>
            <a:r>
              <a:rPr lang="ar" dirty="0">
                <a:latin typeface="Roboto" pitchFamily="2" charset="0"/>
                <a:ea typeface="Roboto" pitchFamily="2" charset="0"/>
              </a:rPr>
              <a:t>تحسين التنسيق وتبادل المعلومات للكشف المبكر عن الحالات المشتبه فيها/المؤكدة ولرصد المخالطين</a:t>
            </a:r>
          </a:p>
          <a:p>
            <a:pPr marL="259175" indent="-259175" rtl="1">
              <a:buFont typeface="Arial" panose="020B0604020202020204" pitchFamily="34" charset="0"/>
              <a:buChar char="•"/>
            </a:pPr>
            <a:endParaRPr lang="en-GB" sz="1600" dirty="0">
              <a:latin typeface="Roboto" pitchFamily="2" charset="0"/>
              <a:ea typeface="Roboto" pitchFamily="2" charset="0"/>
            </a:endParaRPr>
          </a:p>
        </p:txBody>
      </p:sp>
      <p:sp>
        <p:nvSpPr>
          <p:cNvPr id="32" name="TextBox 7">
            <a:extLst>
              <a:ext uri="{FF2B5EF4-FFF2-40B4-BE49-F238E27FC236}">
                <a16:creationId xmlns:a16="http://schemas.microsoft.com/office/drawing/2014/main" id="{475D6757-6BB9-4611-B6F1-573914D24790}"/>
              </a:ext>
            </a:extLst>
          </p:cNvPr>
          <p:cNvSpPr txBox="1"/>
          <p:nvPr/>
        </p:nvSpPr>
        <p:spPr>
          <a:xfrm>
            <a:off x="7403971" y="2249840"/>
            <a:ext cx="3665740" cy="2031325"/>
          </a:xfrm>
          <a:prstGeom prst="rect">
            <a:avLst/>
          </a:prstGeom>
          <a:noFill/>
        </p:spPr>
        <p:txBody>
          <a:bodyPr wrap="square" rtlCol="1">
            <a:spAutoFit/>
          </a:bodyPr>
          <a:lstStyle/>
          <a:p>
            <a:pPr marL="259175" indent="-259175" rtl="1">
              <a:buFont typeface="Arial" panose="020B0604020202020204" pitchFamily="34" charset="0"/>
              <a:buChar char="•"/>
            </a:pPr>
            <a:r>
              <a:rPr lang="ar" dirty="0">
                <a:latin typeface="Roboto" pitchFamily="2" charset="0"/>
                <a:ea typeface="Roboto" pitchFamily="2" charset="0"/>
              </a:rPr>
              <a:t>أنشِئت العلاقة قبل الاستجابة </a:t>
            </a:r>
          </a:p>
          <a:p>
            <a:pPr marL="259175" indent="-259175" rtl="1">
              <a:buFont typeface="Arial" panose="020B0604020202020204" pitchFamily="34" charset="0"/>
              <a:buChar char="•"/>
            </a:pPr>
            <a:r>
              <a:rPr lang="ar" dirty="0">
                <a:latin typeface="Roboto" pitchFamily="2" charset="0"/>
                <a:ea typeface="Roboto" pitchFamily="2" charset="0"/>
              </a:rPr>
              <a:t>استعداد جميع أصحاب المصلحة لعقد اجتماعات منتظمة</a:t>
            </a:r>
          </a:p>
          <a:p>
            <a:pPr marL="259175" indent="-259175" rtl="1">
              <a:buFont typeface="Arial" panose="020B0604020202020204" pitchFamily="34" charset="0"/>
              <a:buChar char="•"/>
            </a:pPr>
            <a:r>
              <a:rPr lang="ar" dirty="0">
                <a:latin typeface="Roboto" pitchFamily="2" charset="0"/>
                <a:ea typeface="Roboto" pitchFamily="2" charset="0"/>
              </a:rPr>
              <a:t>دعم سياسي ومالي من المستوى المركزي </a:t>
            </a:r>
            <a:endParaRPr lang="en-GB" sz="1600" dirty="0">
              <a:latin typeface="Roboto" pitchFamily="2" charset="0"/>
              <a:ea typeface="Roboto" pitchFamily="2" charset="0"/>
            </a:endParaRPr>
          </a:p>
        </p:txBody>
      </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1754326"/>
          </a:xfrm>
          <a:prstGeom prst="rect">
            <a:avLst/>
          </a:prstGeom>
          <a:noFill/>
        </p:spPr>
        <p:txBody>
          <a:bodyPr wrap="square" rtlCol="1">
            <a:spAutoFit/>
          </a:bodyPr>
          <a:lstStyle/>
          <a:p>
            <a:pPr marL="259175" indent="-259175" rtl="1">
              <a:buFont typeface="Arial" panose="020B0604020202020204" pitchFamily="34" charset="0"/>
              <a:buChar char="•"/>
            </a:pPr>
            <a:r>
              <a:rPr lang="ar" dirty="0">
                <a:latin typeface="Roboto" pitchFamily="2" charset="0"/>
                <a:ea typeface="Roboto" pitchFamily="2" charset="0"/>
              </a:rPr>
              <a:t>عدم تنسيق الاستجابة بين الشركاء والسلطات الصحية والمستوى المركزي </a:t>
            </a:r>
          </a:p>
          <a:p>
            <a:pPr marL="259175" indent="-259175" rtl="1">
              <a:buFont typeface="Arial" panose="020B0604020202020204" pitchFamily="34" charset="0"/>
              <a:buChar char="•"/>
            </a:pPr>
            <a:r>
              <a:rPr lang="ar" dirty="0">
                <a:latin typeface="Roboto" pitchFamily="2" charset="0"/>
                <a:ea typeface="Roboto" pitchFamily="2" charset="0"/>
              </a:rPr>
              <a:t>تكرار الأنشطة والجهود</a:t>
            </a:r>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1446550"/>
          </a:xfrm>
          <a:prstGeom prst="rect">
            <a:avLst/>
          </a:prstGeom>
          <a:noFill/>
        </p:spPr>
        <p:txBody>
          <a:bodyPr wrap="square" rtlCol="1">
            <a:spAutoFit/>
          </a:bodyPr>
          <a:lstStyle/>
          <a:p>
            <a:pPr marL="259175" indent="-259175" rtl="1">
              <a:buFont typeface="Arial" panose="020B0604020202020204" pitchFamily="34" charset="0"/>
              <a:buChar char="•"/>
            </a:pPr>
            <a:r>
              <a:rPr lang="ar" dirty="0">
                <a:latin typeface="Roboto" pitchFamily="2" charset="0"/>
                <a:ea typeface="Roboto" pitchFamily="2" charset="0"/>
              </a:rPr>
              <a:t>عدم وجود خطة للتنسيق على مستوى المنطقة</a:t>
            </a:r>
          </a:p>
          <a:p>
            <a:pPr marL="259175" indent="-259175" rtl="1">
              <a:buFont typeface="Arial" panose="020B0604020202020204" pitchFamily="34" charset="0"/>
              <a:buChar char="•"/>
            </a:pPr>
            <a:r>
              <a:rPr lang="ar" dirty="0">
                <a:latin typeface="Roboto" pitchFamily="2" charset="0"/>
                <a:ea typeface="Roboto" pitchFamily="2" charset="0"/>
              </a:rPr>
              <a:t>عدم مشاركة الشركاء في اجتماعات التنسيق</a:t>
            </a:r>
          </a:p>
          <a:p>
            <a:pPr marL="259175" indent="-259175" rtl="1">
              <a:buFont typeface="Arial" panose="020B0604020202020204" pitchFamily="34" charset="0"/>
              <a:buChar char="•"/>
            </a:pPr>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004777"/>
            <a:ext cx="2521233" cy="892552"/>
          </a:xfrm>
          <a:prstGeom prst="rect">
            <a:avLst/>
          </a:prstGeom>
          <a:noFill/>
        </p:spPr>
        <p:txBody>
          <a:bodyPr wrap="square" rtlCol="1">
            <a:spAutoFit/>
          </a:bodyPr>
          <a:lstStyle/>
          <a:p>
            <a:pPr rtl="1"/>
            <a:r>
              <a:rPr lang="ar" dirty="0">
                <a:latin typeface="Roboto" pitchFamily="2" charset="0"/>
                <a:ea typeface="Roboto" pitchFamily="2" charset="0"/>
              </a:rPr>
              <a:t>عدم فعالية التنسيق على المستوى المحلي </a:t>
            </a:r>
          </a:p>
          <a:p>
            <a:pPr marL="259175" indent="-259175" rtl="1">
              <a:buFont typeface="Arial" panose="020B0604020202020204" pitchFamily="34" charset="0"/>
              <a:buChar char="•"/>
            </a:pPr>
            <a:endParaRPr lang="en-GB" sz="1600" dirty="0">
              <a:latin typeface="Roboto" pitchFamily="2" charset="0"/>
              <a:ea typeface="Roboto" pitchFamily="2" charset="0"/>
            </a:endParaRPr>
          </a:p>
        </p:txBody>
      </p:sp>
      <p:sp>
        <p:nvSpPr>
          <p:cNvPr id="36" name="TextBox 13">
            <a:extLst>
              <a:ext uri="{FF2B5EF4-FFF2-40B4-BE49-F238E27FC236}">
                <a16:creationId xmlns:a16="http://schemas.microsoft.com/office/drawing/2014/main" id="{E8658376-8AF0-4D8B-A5E9-F89BDBAAEFCC}"/>
              </a:ext>
            </a:extLst>
          </p:cNvPr>
          <p:cNvSpPr txBox="1"/>
          <p:nvPr/>
        </p:nvSpPr>
        <p:spPr>
          <a:xfrm>
            <a:off x="801919" y="2870061"/>
            <a:ext cx="2521233" cy="892552"/>
          </a:xfrm>
          <a:prstGeom prst="rect">
            <a:avLst/>
          </a:prstGeom>
          <a:noFill/>
        </p:spPr>
        <p:txBody>
          <a:bodyPr wrap="square" rtlCol="1">
            <a:spAutoFit/>
          </a:bodyPr>
          <a:lstStyle/>
          <a:p>
            <a:pPr rtl="1"/>
            <a:r>
              <a:rPr lang="ar" dirty="0">
                <a:latin typeface="Roboto" pitchFamily="2" charset="0"/>
                <a:ea typeface="Roboto" pitchFamily="2" charset="0"/>
              </a:rPr>
              <a:t>اجتماعات تنسيق منتظمة عبر الحدود</a:t>
            </a:r>
          </a:p>
          <a:p>
            <a:pPr rtl="1"/>
            <a:endParaRPr lang="en-GB" sz="1600" dirty="0">
              <a:latin typeface="Roboto" pitchFamily="2" charset="0"/>
              <a:ea typeface="Roboto" pitchFamily="2" charset="0"/>
            </a:endParaRPr>
          </a:p>
        </p:txBody>
      </p:sp>
      <p:grpSp>
        <p:nvGrpSpPr>
          <p:cNvPr id="18" name="Group 10">
            <a:extLst>
              <a:ext uri="{FF2B5EF4-FFF2-40B4-BE49-F238E27FC236}">
                <a16:creationId xmlns:a16="http://schemas.microsoft.com/office/drawing/2014/main" id="{E35C09BC-B052-4F2B-AE91-D5AA0EFDE470}"/>
              </a:ext>
            </a:extLst>
          </p:cNvPr>
          <p:cNvGrpSpPr/>
          <p:nvPr/>
        </p:nvGrpSpPr>
        <p:grpSpPr>
          <a:xfrm>
            <a:off x="48774" y="749745"/>
            <a:ext cx="1249581" cy="1250897"/>
            <a:chOff x="256131" y="4176675"/>
            <a:chExt cx="1488832" cy="1490400"/>
          </a:xfrm>
        </p:grpSpPr>
        <p:sp>
          <p:nvSpPr>
            <p:cNvPr id="19" name="Rectangle: Rounded Corners 11">
              <a:extLst>
                <a:ext uri="{FF2B5EF4-FFF2-40B4-BE49-F238E27FC236}">
                  <a16:creationId xmlns:a16="http://schemas.microsoft.com/office/drawing/2014/main" id="{A59ABF60-1748-465D-BE1E-3ED0B889DC2B}"/>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الأولى:</a:t>
              </a:r>
            </a:p>
          </p:txBody>
        </p:sp>
        <p:sp>
          <p:nvSpPr>
            <p:cNvPr id="20" name="Rectangle: Rounded Corners 12">
              <a:extLst>
                <a:ext uri="{FF2B5EF4-FFF2-40B4-BE49-F238E27FC236}">
                  <a16:creationId xmlns:a16="http://schemas.microsoft.com/office/drawing/2014/main" id="{1E88F386-BF99-4183-8624-785385BCB47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21" name="Group 13">
              <a:extLst>
                <a:ext uri="{FF2B5EF4-FFF2-40B4-BE49-F238E27FC236}">
                  <a16:creationId xmlns:a16="http://schemas.microsoft.com/office/drawing/2014/main" id="{6E3F9A11-5D5F-4FFD-A097-7261B013BFD9}"/>
                </a:ext>
              </a:extLst>
            </p:cNvPr>
            <p:cNvGrpSpPr/>
            <p:nvPr/>
          </p:nvGrpSpPr>
          <p:grpSpPr>
            <a:xfrm>
              <a:off x="430988" y="4259045"/>
              <a:ext cx="1182803" cy="1035135"/>
              <a:chOff x="49330" y="-591802"/>
              <a:chExt cx="9051593" cy="7921544"/>
            </a:xfrm>
            <a:solidFill>
              <a:schemeClr val="accent2"/>
            </a:solidFill>
          </p:grpSpPr>
          <p:pic>
            <p:nvPicPr>
              <p:cNvPr id="22" name="Graphic 14" descr="Single gear">
                <a:extLst>
                  <a:ext uri="{FF2B5EF4-FFF2-40B4-BE49-F238E27FC236}">
                    <a16:creationId xmlns:a16="http://schemas.microsoft.com/office/drawing/2014/main" id="{86611FBC-BE9B-4996-A20C-F6B5F97A7A4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23" name="Graphic 15" descr="Single gear">
                <a:extLst>
                  <a:ext uri="{FF2B5EF4-FFF2-40B4-BE49-F238E27FC236}">
                    <a16:creationId xmlns:a16="http://schemas.microsoft.com/office/drawing/2014/main" id="{526A9B97-EE85-41C8-AB60-280A45F25EC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4" name="Minus Sign 16">
                <a:extLst>
                  <a:ext uri="{FF2B5EF4-FFF2-40B4-BE49-F238E27FC236}">
                    <a16:creationId xmlns:a16="http://schemas.microsoft.com/office/drawing/2014/main" id="{57037F3C-2CF1-4063-9974-941DD0EBE8C4}"/>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25" name="Graphic 17" descr="Single gear">
                <a:extLst>
                  <a:ext uri="{FF2B5EF4-FFF2-40B4-BE49-F238E27FC236}">
                    <a16:creationId xmlns:a16="http://schemas.microsoft.com/office/drawing/2014/main" id="{F9E0B861-4A96-4158-A196-987B33E8655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6" name="Freeform: Shape 18">
                <a:extLst>
                  <a:ext uri="{FF2B5EF4-FFF2-40B4-BE49-F238E27FC236}">
                    <a16:creationId xmlns:a16="http://schemas.microsoft.com/office/drawing/2014/main" id="{FF7B0788-9E11-42AD-B0B7-78EA853D6FE7}"/>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27" name="Plus Sign 19">
                <a:extLst>
                  <a:ext uri="{FF2B5EF4-FFF2-40B4-BE49-F238E27FC236}">
                    <a16:creationId xmlns:a16="http://schemas.microsoft.com/office/drawing/2014/main" id="{58229661-E996-4768-BA57-8ED4F6130B75}"/>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spTree>
    <p:extLst>
      <p:ext uri="{BB962C8B-B14F-4D97-AF65-F5344CB8AC3E}">
        <p14:creationId xmlns:p14="http://schemas.microsoft.com/office/powerpoint/2010/main" val="47930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Roboto Cn"/>
                </a:rPr>
                <a:t>الخطوة الأولى: </a:t>
              </a:r>
              <a:r>
                <a:rPr lang="ar" sz="2800" b="1" kern="1200" dirty="0">
                  <a:latin typeface="Roboto Cn"/>
                </a:rPr>
                <a:t>ما الذي سار على ما يرام؟ ما الذي لم يسر على ما يرام؟ ولماذا؟</a:t>
              </a: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1">
            <a:spAutoFit/>
          </a:bodyPr>
          <a:lstStyle/>
          <a:p>
            <a:pPr rtl="1"/>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1">
            <a:spAutoFit/>
          </a:bodyPr>
          <a:lstStyle/>
          <a:p>
            <a:pPr rtl="1"/>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1">
            <a:spAutoFit/>
          </a:bodyPr>
          <a:lstStyle/>
          <a:p>
            <a:pPr rtl="1"/>
            <a:endParaRPr lang="en-GB" sz="1600" dirty="0">
              <a:latin typeface="Roboto" pitchFamily="2" charset="0"/>
              <a:ea typeface="Roboto" pitchFamily="2" charset="0"/>
            </a:endParaRPr>
          </a:p>
        </p:txBody>
      </p:sp>
      <p:sp>
        <p:nvSpPr>
          <p:cNvPr id="3" name="Rectangle 2"/>
          <p:cNvSpPr/>
          <p:nvPr/>
        </p:nvSpPr>
        <p:spPr>
          <a:xfrm>
            <a:off x="810729" y="2113454"/>
            <a:ext cx="10406192" cy="3539430"/>
          </a:xfrm>
          <a:prstGeom prst="rect">
            <a:avLst/>
          </a:prstGeom>
        </p:spPr>
        <p:txBody>
          <a:bodyPr wrap="square" rtlCol="1">
            <a:spAutoFit/>
          </a:bodyPr>
          <a:lstStyle/>
          <a:p>
            <a:pPr rtl="1"/>
            <a:r>
              <a:rPr lang="ar" sz="2800" dirty="0"/>
              <a:t>تعريفات مهمة</a:t>
            </a:r>
            <a:br>
              <a:rPr lang="en-US" sz="2800" dirty="0"/>
            </a:br>
            <a:endParaRPr lang="en-US" sz="2800" dirty="0"/>
          </a:p>
          <a:p>
            <a:pPr rtl="1"/>
            <a:r>
              <a:rPr lang="ar-BH" sz="2800" b="1" dirty="0"/>
              <a:t>ال</a:t>
            </a:r>
            <a:r>
              <a:rPr lang="ar" sz="2800" b="1" dirty="0"/>
              <a:t>ممارسة</a:t>
            </a:r>
            <a:r>
              <a:rPr lang="ar-BH" sz="2800" b="1" dirty="0"/>
              <a:t> الفضلى</a:t>
            </a:r>
            <a:r>
              <a:rPr lang="ar" sz="2800" b="1" dirty="0"/>
              <a:t>: </a:t>
            </a:r>
            <a:endParaRPr lang="en-US" sz="2800" dirty="0"/>
          </a:p>
          <a:p>
            <a:pPr rtl="1"/>
            <a:r>
              <a:rPr lang="ar" sz="2800" dirty="0"/>
              <a:t>شيء تحقق أثناء الاستجابة لجائحة كوفيد-19 أدى إلى تحسين الأداء أو كان له أثر إيجابي.</a:t>
            </a:r>
            <a:br>
              <a:rPr lang="en-US" sz="2800" dirty="0"/>
            </a:br>
            <a:endParaRPr lang="en-US" sz="2800" dirty="0"/>
          </a:p>
          <a:p>
            <a:pPr rtl="1"/>
            <a:r>
              <a:rPr lang="ar" sz="2800" b="1" dirty="0"/>
              <a:t>‫أمثلة:‬</a:t>
            </a:r>
          </a:p>
          <a:p>
            <a:pPr marL="342900" indent="-342900" rtl="1">
              <a:buFont typeface="Arial"/>
              <a:buChar char="•"/>
            </a:pPr>
            <a:r>
              <a:rPr lang="ar" sz="2800" dirty="0"/>
              <a:t>وضع إجراءات تشغيل موحدة جديدة لتشخيص كوفيد-19</a:t>
            </a:r>
          </a:p>
          <a:p>
            <a:pPr marL="342900" indent="-342900" rtl="1">
              <a:buFont typeface="Arial"/>
              <a:buChar char="•"/>
            </a:pPr>
            <a:r>
              <a:rPr lang="ar" sz="2800" dirty="0"/>
              <a:t>تنظيم اجتماعات عبر الحدود أثناء الاستجابة لكوفيد-19 لتسهيل التنسيق الأفضل</a:t>
            </a:r>
            <a:endParaRPr lang="en-US" sz="2800" dirty="0">
              <a:solidFill>
                <a:srgbClr val="FF0000"/>
              </a:solidFill>
            </a:endParaRPr>
          </a:p>
        </p:txBody>
      </p:sp>
      <p:grpSp>
        <p:nvGrpSpPr>
          <p:cNvPr id="11" name="Group 10">
            <a:extLst>
              <a:ext uri="{FF2B5EF4-FFF2-40B4-BE49-F238E27FC236}">
                <a16:creationId xmlns:a16="http://schemas.microsoft.com/office/drawing/2014/main" id="{DF58397B-ADEF-474A-9628-F02E5D1E0C42}"/>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29E1AE8E-2C39-4D06-84DF-72ACB50C7E08}"/>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الأولى:</a:t>
              </a:r>
            </a:p>
          </p:txBody>
        </p:sp>
        <p:sp>
          <p:nvSpPr>
            <p:cNvPr id="14" name="Rectangle: Rounded Corners 12">
              <a:extLst>
                <a:ext uri="{FF2B5EF4-FFF2-40B4-BE49-F238E27FC236}">
                  <a16:creationId xmlns:a16="http://schemas.microsoft.com/office/drawing/2014/main" id="{C372F514-1456-4B11-BDDB-C29F86951C6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15" name="Group 13">
              <a:extLst>
                <a:ext uri="{FF2B5EF4-FFF2-40B4-BE49-F238E27FC236}">
                  <a16:creationId xmlns:a16="http://schemas.microsoft.com/office/drawing/2014/main" id="{35DC5CAC-F9DB-44F4-B4BE-B2F62BEAF5EF}"/>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1A72979F-F6FE-47C2-BD66-7A525ACC9A4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11D3F716-4D8F-40A7-A7F6-E444EF617C9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A00A420B-67FB-4437-8712-45C28A80B258}"/>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19" name="Graphic 17" descr="Single gear">
                <a:extLst>
                  <a:ext uri="{FF2B5EF4-FFF2-40B4-BE49-F238E27FC236}">
                    <a16:creationId xmlns:a16="http://schemas.microsoft.com/office/drawing/2014/main" id="{97795931-4B57-44D8-A9B9-EF6420DCB21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E4A6CF32-DDB4-4CB1-874F-A883A31B4D24}"/>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21" name="Plus Sign 19">
                <a:extLst>
                  <a:ext uri="{FF2B5EF4-FFF2-40B4-BE49-F238E27FC236}">
                    <a16:creationId xmlns:a16="http://schemas.microsoft.com/office/drawing/2014/main" id="{4D4FEA01-1005-4989-930B-A5D7E4F05B5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spTree>
    <p:extLst>
      <p:ext uri="{BB962C8B-B14F-4D97-AF65-F5344CB8AC3E}">
        <p14:creationId xmlns:p14="http://schemas.microsoft.com/office/powerpoint/2010/main" val="40628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Roboto Cn"/>
                </a:rPr>
                <a:t>الخطوة الأولى: </a:t>
              </a:r>
              <a:r>
                <a:rPr lang="ar" sz="2800" b="1" kern="1200" dirty="0">
                  <a:latin typeface="Roboto Cn"/>
                </a:rPr>
                <a:t>ما الذي سار على ما يرام؟ ما الذي لم يسر على ما يرام؟ ولماذا؟</a:t>
              </a: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1">
            <a:spAutoFit/>
          </a:bodyPr>
          <a:lstStyle/>
          <a:p>
            <a:pPr rtl="1"/>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1">
            <a:spAutoFit/>
          </a:bodyPr>
          <a:lstStyle/>
          <a:p>
            <a:pPr rtl="1"/>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1">
            <a:spAutoFit/>
          </a:bodyPr>
          <a:lstStyle/>
          <a:p>
            <a:pPr rtl="1"/>
            <a:endParaRPr lang="en-GB" sz="1600" dirty="0">
              <a:latin typeface="Roboto" pitchFamily="2" charset="0"/>
              <a:ea typeface="Roboto" pitchFamily="2" charset="0"/>
            </a:endParaRPr>
          </a:p>
        </p:txBody>
      </p:sp>
      <p:sp>
        <p:nvSpPr>
          <p:cNvPr id="3" name="Rectangle 2"/>
          <p:cNvSpPr/>
          <p:nvPr/>
        </p:nvSpPr>
        <p:spPr>
          <a:xfrm>
            <a:off x="810729" y="2113454"/>
            <a:ext cx="10406192" cy="4832092"/>
          </a:xfrm>
          <a:prstGeom prst="rect">
            <a:avLst/>
          </a:prstGeom>
        </p:spPr>
        <p:txBody>
          <a:bodyPr wrap="square" rtlCol="1">
            <a:spAutoFit/>
          </a:bodyPr>
          <a:lstStyle/>
          <a:p>
            <a:pPr rtl="1"/>
            <a:r>
              <a:rPr lang="ar" sz="2800" dirty="0"/>
              <a:t>تعريفات مهمة</a:t>
            </a:r>
            <a:br>
              <a:rPr lang="en-US" sz="2800" dirty="0"/>
            </a:br>
            <a:endParaRPr lang="en-US" sz="2800" dirty="0"/>
          </a:p>
          <a:p>
            <a:pPr rtl="1"/>
            <a:r>
              <a:rPr lang="ar" sz="2800" b="1" dirty="0"/>
              <a:t>التحدي </a:t>
            </a:r>
            <a:endParaRPr lang="en-US" sz="2800" dirty="0"/>
          </a:p>
          <a:p>
            <a:pPr rtl="1"/>
            <a:r>
              <a:rPr lang="ar" sz="2800" dirty="0"/>
              <a:t>الوظيفة أو المهمة أو الموقف الذي </a:t>
            </a:r>
            <a:r>
              <a:rPr lang="ar-EG" sz="2800" dirty="0"/>
              <a:t>يتسم </a:t>
            </a:r>
            <a:r>
              <a:rPr lang="ar" sz="2800" dirty="0"/>
              <a:t>بالصعوبة أثناء الاستجابة لجائحة كوفيد-19 </a:t>
            </a:r>
            <a:r>
              <a:rPr lang="ar-EG" sz="2800" dirty="0"/>
              <a:t>حيث </a:t>
            </a:r>
            <a:r>
              <a:rPr lang="ar" sz="2800" dirty="0"/>
              <a:t>يجب عليك بذل الكثير من الجهد والتصميم والمهارة حتى </a:t>
            </a:r>
            <a:r>
              <a:rPr lang="ar-EG" sz="2800" dirty="0"/>
              <a:t>يتحقق </a:t>
            </a:r>
            <a:r>
              <a:rPr lang="ar" sz="2800" dirty="0"/>
              <a:t>النجاح.</a:t>
            </a:r>
            <a:br>
              <a:rPr lang="en-US" sz="2800" dirty="0"/>
            </a:br>
            <a:endParaRPr lang="en-US" sz="2800" dirty="0"/>
          </a:p>
          <a:p>
            <a:pPr rtl="1"/>
            <a:r>
              <a:rPr lang="ar" sz="2800" b="1" dirty="0"/>
              <a:t>‫أمثلة:‬</a:t>
            </a:r>
            <a:endParaRPr lang="en-US" sz="2800" b="1" dirty="0">
              <a:solidFill>
                <a:prstClr val="black"/>
              </a:solidFill>
            </a:endParaRPr>
          </a:p>
          <a:p>
            <a:pPr marL="342900" lvl="0" indent="-342900" rtl="1">
              <a:buFont typeface="Arial"/>
              <a:buChar char="•"/>
            </a:pPr>
            <a:r>
              <a:rPr lang="ar" sz="2800" dirty="0">
                <a:solidFill>
                  <a:prstClr val="black"/>
                </a:solidFill>
              </a:rPr>
              <a:t>عدم التنسيق بين وزارة الصحة والشركاء</a:t>
            </a:r>
            <a:r>
              <a:rPr lang="ar-EG" sz="2800" dirty="0">
                <a:solidFill>
                  <a:prstClr val="black"/>
                </a:solidFill>
              </a:rPr>
              <a:t>.</a:t>
            </a:r>
            <a:endParaRPr lang="ar" sz="2800" dirty="0">
              <a:solidFill>
                <a:srgbClr val="FF0000"/>
              </a:solidFill>
            </a:endParaRPr>
          </a:p>
          <a:p>
            <a:pPr marL="342900" lvl="0" indent="-342900" rtl="1">
              <a:buFont typeface="Arial"/>
              <a:buChar char="•"/>
            </a:pPr>
            <a:r>
              <a:rPr lang="ar" sz="2800" dirty="0">
                <a:solidFill>
                  <a:prstClr val="black"/>
                </a:solidFill>
              </a:rPr>
              <a:t>محدودية القدرة على إجراء اختبارات كوفيد-19 على المستوى المحلي.</a:t>
            </a:r>
            <a:endParaRPr lang="en-US" sz="2800" dirty="0">
              <a:solidFill>
                <a:srgbClr val="FF0000"/>
              </a:solidFill>
            </a:endParaRPr>
          </a:p>
          <a:p>
            <a:pPr rtl="1"/>
            <a:endParaRPr lang="en-US" sz="2800" b="1" dirty="0"/>
          </a:p>
          <a:p>
            <a:pPr rtl="1"/>
            <a:endParaRPr lang="en-US" sz="2800" b="1" dirty="0"/>
          </a:p>
        </p:txBody>
      </p:sp>
      <p:grpSp>
        <p:nvGrpSpPr>
          <p:cNvPr id="11" name="Group 10">
            <a:extLst>
              <a:ext uri="{FF2B5EF4-FFF2-40B4-BE49-F238E27FC236}">
                <a16:creationId xmlns:a16="http://schemas.microsoft.com/office/drawing/2014/main" id="{DF58397B-ADEF-474A-9628-F02E5D1E0C42}"/>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29E1AE8E-2C39-4D06-84DF-72ACB50C7E08}"/>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الأولى:</a:t>
              </a:r>
            </a:p>
          </p:txBody>
        </p:sp>
        <p:sp>
          <p:nvSpPr>
            <p:cNvPr id="14" name="Rectangle: Rounded Corners 12">
              <a:extLst>
                <a:ext uri="{FF2B5EF4-FFF2-40B4-BE49-F238E27FC236}">
                  <a16:creationId xmlns:a16="http://schemas.microsoft.com/office/drawing/2014/main" id="{C372F514-1456-4B11-BDDB-C29F86951C6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15" name="Group 13">
              <a:extLst>
                <a:ext uri="{FF2B5EF4-FFF2-40B4-BE49-F238E27FC236}">
                  <a16:creationId xmlns:a16="http://schemas.microsoft.com/office/drawing/2014/main" id="{35DC5CAC-F9DB-44F4-B4BE-B2F62BEAF5EF}"/>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1A72979F-F6FE-47C2-BD66-7A525ACC9A4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11D3F716-4D8F-40A7-A7F6-E444EF617C9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A00A420B-67FB-4437-8712-45C28A80B258}"/>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19" name="Graphic 17" descr="Single gear">
                <a:extLst>
                  <a:ext uri="{FF2B5EF4-FFF2-40B4-BE49-F238E27FC236}">
                    <a16:creationId xmlns:a16="http://schemas.microsoft.com/office/drawing/2014/main" id="{97795931-4B57-44D8-A9B9-EF6420DCB21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E4A6CF32-DDB4-4CB1-874F-A883A31B4D24}"/>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21" name="Plus Sign 19">
                <a:extLst>
                  <a:ext uri="{FF2B5EF4-FFF2-40B4-BE49-F238E27FC236}">
                    <a16:creationId xmlns:a16="http://schemas.microsoft.com/office/drawing/2014/main" id="{4D4FEA01-1005-4989-930B-A5D7E4F05B5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spTree>
    <p:extLst>
      <p:ext uri="{BB962C8B-B14F-4D97-AF65-F5344CB8AC3E}">
        <p14:creationId xmlns:p14="http://schemas.microsoft.com/office/powerpoint/2010/main" val="110282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Roboto Cn"/>
                </a:rPr>
                <a:t>الخطوة الأولى: </a:t>
              </a:r>
              <a:r>
                <a:rPr lang="ar" sz="2800" b="1" kern="1200" dirty="0">
                  <a:latin typeface="Roboto Cn"/>
                </a:rPr>
                <a:t>ما الذي سار على ما يرام؟ ما الذي لم يسر على ما يرام؟ ولماذا؟</a:t>
              </a:r>
            </a:p>
          </p:txBody>
        </p:sp>
      </p:grpSp>
      <p:sp>
        <p:nvSpPr>
          <p:cNvPr id="3" name="Rectangle 2">
            <a:extLst>
              <a:ext uri="{FF2B5EF4-FFF2-40B4-BE49-F238E27FC236}">
                <a16:creationId xmlns:a16="http://schemas.microsoft.com/office/drawing/2014/main" id="{8A695808-6642-425D-AFAF-59E12A880AF3}"/>
              </a:ext>
            </a:extLst>
          </p:cNvPr>
          <p:cNvSpPr/>
          <p:nvPr/>
        </p:nvSpPr>
        <p:spPr>
          <a:xfrm>
            <a:off x="5428233" y="2076017"/>
            <a:ext cx="5428953" cy="4585871"/>
          </a:xfrm>
          <a:prstGeom prst="rect">
            <a:avLst/>
          </a:prstGeom>
        </p:spPr>
        <p:txBody>
          <a:bodyPr wrap="square" rtlCol="1">
            <a:spAutoFit/>
          </a:bodyPr>
          <a:lstStyle/>
          <a:p>
            <a:pPr rtl="1"/>
            <a:r>
              <a:rPr lang="ar" sz="2400" dirty="0">
                <a:latin typeface="Roboto"/>
              </a:rPr>
              <a:t>تذكر أن الهدف هو:</a:t>
            </a:r>
          </a:p>
          <a:p>
            <a:pPr rtl="1"/>
            <a:endParaRPr lang="en-GB" sz="2400" dirty="0">
              <a:latin typeface="Roboto"/>
            </a:endParaRPr>
          </a:p>
          <a:p>
            <a:pPr algn="ctr" rtl="1"/>
            <a:r>
              <a:rPr lang="ar" sz="2400" dirty="0">
                <a:latin typeface="Roboto"/>
              </a:rPr>
              <a:t>تحديد أفضل الممارسات والتحديات الرئيسية</a:t>
            </a:r>
          </a:p>
          <a:p>
            <a:pPr marL="285750" indent="-285750" algn="ctr" rtl="1">
              <a:buFontTx/>
              <a:buChar char="-"/>
            </a:pPr>
            <a:endParaRPr lang="en-GB" sz="1600" dirty="0">
              <a:latin typeface="Roboto"/>
            </a:endParaRPr>
          </a:p>
          <a:p>
            <a:pPr algn="ctr" rtl="1"/>
            <a:r>
              <a:rPr lang="ar" sz="2400" dirty="0">
                <a:latin typeface="Roboto"/>
              </a:rPr>
              <a:t> لكن أيضاً</a:t>
            </a:r>
          </a:p>
          <a:p>
            <a:pPr algn="ctr" rtl="1"/>
            <a:endParaRPr lang="en-GB" sz="1600" dirty="0">
              <a:latin typeface="Roboto"/>
            </a:endParaRPr>
          </a:p>
          <a:p>
            <a:pPr algn="ctr" rtl="1"/>
            <a:r>
              <a:rPr lang="ar" sz="2400" dirty="0">
                <a:latin typeface="Roboto"/>
              </a:rPr>
              <a:t>تحديد ومأسسة </a:t>
            </a:r>
          </a:p>
          <a:p>
            <a:pPr algn="ctr" rtl="1"/>
            <a:r>
              <a:rPr lang="ar" sz="2800" b="1" dirty="0">
                <a:latin typeface="Roboto"/>
              </a:rPr>
              <a:t>‫القدرات الجديدة</a:t>
            </a:r>
          </a:p>
          <a:p>
            <a:pPr algn="ctr" rtl="1"/>
            <a:r>
              <a:rPr lang="ar" sz="2400" dirty="0">
                <a:latin typeface="Roboto"/>
              </a:rPr>
              <a:t>المطورة حتى الآن أثناء الاستجابة</a:t>
            </a:r>
          </a:p>
          <a:p>
            <a:pPr algn="ctr" rtl="1"/>
            <a:endParaRPr lang="en-GB" sz="2400" dirty="0">
              <a:latin typeface="Roboto"/>
            </a:endParaRPr>
          </a:p>
          <a:p>
            <a:pPr algn="ctr" rtl="1"/>
            <a:r>
              <a:rPr lang="ar" sz="2000" i="1" dirty="0">
                <a:latin typeface="Roboto"/>
              </a:rPr>
              <a:t>على سبيل المثال، إجراءات تشغيل موحدة جديدة، وشراء معدات جديدة، وتعلم مهارات جديدة ... إلخ.</a:t>
            </a:r>
            <a:endParaRPr lang="en-US" sz="2000" i="1" dirty="0">
              <a:latin typeface="Roboto"/>
            </a:endParaRPr>
          </a:p>
        </p:txBody>
      </p:sp>
      <p:grpSp>
        <p:nvGrpSpPr>
          <p:cNvPr id="11" name="Group 10">
            <a:extLst>
              <a:ext uri="{FF2B5EF4-FFF2-40B4-BE49-F238E27FC236}">
                <a16:creationId xmlns:a16="http://schemas.microsoft.com/office/drawing/2014/main" id="{EE39CCA1-BD80-4A13-8BE2-00FEEFF5F284}"/>
              </a:ext>
            </a:extLst>
          </p:cNvPr>
          <p:cNvGrpSpPr/>
          <p:nvPr/>
        </p:nvGrpSpPr>
        <p:grpSpPr>
          <a:xfrm>
            <a:off x="1437911" y="2064091"/>
            <a:ext cx="3839084" cy="4335994"/>
            <a:chOff x="1437911" y="2064091"/>
            <a:chExt cx="3839084" cy="4335994"/>
          </a:xfrm>
        </p:grpSpPr>
        <p:pic>
          <p:nvPicPr>
            <p:cNvPr id="4" name="Picture 3">
              <a:extLst>
                <a:ext uri="{FF2B5EF4-FFF2-40B4-BE49-F238E27FC236}">
                  <a16:creationId xmlns:a16="http://schemas.microsoft.com/office/drawing/2014/main" id="{8D241E40-1600-4CE2-BB68-4E0BD3678ECD}"/>
                </a:ext>
              </a:extLst>
            </p:cNvPr>
            <p:cNvPicPr>
              <a:picLocks noChangeAspect="1"/>
            </p:cNvPicPr>
            <p:nvPr/>
          </p:nvPicPr>
          <p:blipFill rotWithShape="1">
            <a:blip r:embed="rId3"/>
            <a:srcRect l="16613" r="16983"/>
            <a:stretch/>
          </p:blipFill>
          <p:spPr>
            <a:xfrm>
              <a:off x="1437911" y="2064091"/>
              <a:ext cx="3839084" cy="4335994"/>
            </a:xfrm>
            <a:prstGeom prst="rect">
              <a:avLst/>
            </a:prstGeom>
          </p:spPr>
        </p:pic>
        <p:sp>
          <p:nvSpPr>
            <p:cNvPr id="5" name="TextBox 4">
              <a:extLst>
                <a:ext uri="{FF2B5EF4-FFF2-40B4-BE49-F238E27FC236}">
                  <a16:creationId xmlns:a16="http://schemas.microsoft.com/office/drawing/2014/main" id="{EE6B4897-47AE-4B71-88BA-164CB43C6A02}"/>
                </a:ext>
              </a:extLst>
            </p:cNvPr>
            <p:cNvSpPr txBox="1"/>
            <p:nvPr/>
          </p:nvSpPr>
          <p:spPr>
            <a:xfrm rot="20770255">
              <a:off x="3075429" y="2990091"/>
              <a:ext cx="1019103" cy="523220"/>
            </a:xfrm>
            <a:prstGeom prst="rect">
              <a:avLst/>
            </a:prstGeom>
            <a:noFill/>
          </p:spPr>
          <p:txBody>
            <a:bodyPr wrap="square" rtlCol="1">
              <a:spAutoFit/>
            </a:bodyPr>
            <a:lstStyle/>
            <a:p>
              <a:pPr rtl="1"/>
              <a:r>
                <a:rPr lang="ar" sz="2800" b="1">
                  <a:solidFill>
                    <a:schemeClr val="bg1"/>
                  </a:solidFill>
                  <a:latin typeface="Arial Narrow" panose="020B0606020202030204" pitchFamily="34" charset="0"/>
                </a:rPr>
                <a:t>جديدة</a:t>
              </a:r>
            </a:p>
          </p:txBody>
        </p:sp>
      </p:grpSp>
      <p:grpSp>
        <p:nvGrpSpPr>
          <p:cNvPr id="13" name="Group 10">
            <a:extLst>
              <a:ext uri="{FF2B5EF4-FFF2-40B4-BE49-F238E27FC236}">
                <a16:creationId xmlns:a16="http://schemas.microsoft.com/office/drawing/2014/main" id="{137595A1-7AF4-46E4-AA58-8B2B068C2CBC}"/>
              </a:ext>
            </a:extLst>
          </p:cNvPr>
          <p:cNvGrpSpPr/>
          <p:nvPr/>
        </p:nvGrpSpPr>
        <p:grpSpPr>
          <a:xfrm>
            <a:off x="48774" y="749745"/>
            <a:ext cx="1249581" cy="1250897"/>
            <a:chOff x="256131" y="4176675"/>
            <a:chExt cx="1488832" cy="1490400"/>
          </a:xfrm>
        </p:grpSpPr>
        <p:sp>
          <p:nvSpPr>
            <p:cNvPr id="14" name="Rectangle: Rounded Corners 11">
              <a:extLst>
                <a:ext uri="{FF2B5EF4-FFF2-40B4-BE49-F238E27FC236}">
                  <a16:creationId xmlns:a16="http://schemas.microsoft.com/office/drawing/2014/main" id="{6FD1D790-F0C4-438C-B776-13688853DD33}"/>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الأولى:</a:t>
              </a:r>
            </a:p>
          </p:txBody>
        </p:sp>
        <p:sp>
          <p:nvSpPr>
            <p:cNvPr id="15" name="Rectangle: Rounded Corners 12">
              <a:extLst>
                <a:ext uri="{FF2B5EF4-FFF2-40B4-BE49-F238E27FC236}">
                  <a16:creationId xmlns:a16="http://schemas.microsoft.com/office/drawing/2014/main" id="{E3B48F9B-1733-4F89-A376-C2C4D88FA57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16" name="Group 13">
              <a:extLst>
                <a:ext uri="{FF2B5EF4-FFF2-40B4-BE49-F238E27FC236}">
                  <a16:creationId xmlns:a16="http://schemas.microsoft.com/office/drawing/2014/main" id="{C351B9D2-738E-47F7-BA2F-229AAB68523F}"/>
                </a:ext>
              </a:extLst>
            </p:cNvPr>
            <p:cNvGrpSpPr/>
            <p:nvPr/>
          </p:nvGrpSpPr>
          <p:grpSpPr>
            <a:xfrm>
              <a:off x="430988" y="4259045"/>
              <a:ext cx="1182803" cy="1035135"/>
              <a:chOff x="49330" y="-591802"/>
              <a:chExt cx="9051593" cy="7921544"/>
            </a:xfrm>
            <a:solidFill>
              <a:schemeClr val="accent2"/>
            </a:solidFill>
          </p:grpSpPr>
          <p:pic>
            <p:nvPicPr>
              <p:cNvPr id="17" name="Graphic 14" descr="Single gear">
                <a:extLst>
                  <a:ext uri="{FF2B5EF4-FFF2-40B4-BE49-F238E27FC236}">
                    <a16:creationId xmlns:a16="http://schemas.microsoft.com/office/drawing/2014/main" id="{D56AD1C8-9217-44C3-9C49-0C12168182F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8" name="Graphic 15" descr="Single gear">
                <a:extLst>
                  <a:ext uri="{FF2B5EF4-FFF2-40B4-BE49-F238E27FC236}">
                    <a16:creationId xmlns:a16="http://schemas.microsoft.com/office/drawing/2014/main" id="{EE6205B5-6EFA-4CCD-9579-A758D683567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9" name="Minus Sign 16">
                <a:extLst>
                  <a:ext uri="{FF2B5EF4-FFF2-40B4-BE49-F238E27FC236}">
                    <a16:creationId xmlns:a16="http://schemas.microsoft.com/office/drawing/2014/main" id="{54FAF43E-7E72-402A-B85A-1D2E8B4CD6CF}"/>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20" name="Graphic 17" descr="Single gear">
                <a:extLst>
                  <a:ext uri="{FF2B5EF4-FFF2-40B4-BE49-F238E27FC236}">
                    <a16:creationId xmlns:a16="http://schemas.microsoft.com/office/drawing/2014/main" id="{E16C8E63-50C4-4F9C-AD18-B1D902F028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1" name="Freeform: Shape 18">
                <a:extLst>
                  <a:ext uri="{FF2B5EF4-FFF2-40B4-BE49-F238E27FC236}">
                    <a16:creationId xmlns:a16="http://schemas.microsoft.com/office/drawing/2014/main" id="{CB0EAD44-0A58-43A6-BD16-C10377881BB7}"/>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22" name="Plus Sign 19">
                <a:extLst>
                  <a:ext uri="{FF2B5EF4-FFF2-40B4-BE49-F238E27FC236}">
                    <a16:creationId xmlns:a16="http://schemas.microsoft.com/office/drawing/2014/main" id="{F0B5B80A-D640-44DC-948A-7E7BF3AEFE30}"/>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spTree>
    <p:extLst>
      <p:ext uri="{BB962C8B-B14F-4D97-AF65-F5344CB8AC3E}">
        <p14:creationId xmlns:p14="http://schemas.microsoft.com/office/powerpoint/2010/main" val="234463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tabLst>
                <a:tab pos="1430338" algn="l"/>
              </a:tabLst>
            </a:pPr>
            <a:r>
              <a:rPr lang="ar" sz="2400" dirty="0">
                <a:latin typeface="Arial" panose="020B0604020202020204" pitchFamily="34" charset="0"/>
                <a:cs typeface="Arial" panose="020B0604020202020204" pitchFamily="34" charset="0"/>
              </a:rPr>
              <a:t>مقدمة:</a:t>
            </a:r>
            <a:r>
              <a:rPr lang="ar" sz="2400" kern="1200" dirty="0">
                <a:latin typeface="Arial" panose="020B0604020202020204" pitchFamily="34" charset="0"/>
                <a:cs typeface="Arial" panose="020B0604020202020204" pitchFamily="34" charset="0"/>
              </a:rPr>
              <a:t> </a:t>
            </a:r>
            <a:r>
              <a:rPr lang="ar" sz="2400" b="1" dirty="0">
                <a:latin typeface="Arial" panose="020B0604020202020204" pitchFamily="34" charset="0"/>
                <a:cs typeface="Arial" panose="020B0604020202020204" pitchFamily="34" charset="0"/>
              </a:rPr>
              <a:t>خطة الاستجابة والجدول الزمني الفعلي للاستجابة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rtlCol="1"/>
          <a:lstStyle/>
          <a:p>
            <a:pPr rtl="1"/>
            <a:r>
              <a:rPr lang="ar"/>
              <a:t>الاستعراض المرحلي للإجراءات</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الأولى: </a:t>
            </a:r>
            <a:r>
              <a:rPr lang="ar" sz="2800" b="1" kern="1200" dirty="0">
                <a:latin typeface="Arial" panose="020B0604020202020204" pitchFamily="34" charset="0"/>
                <a:cs typeface="Arial" panose="020B0604020202020204" pitchFamily="34" charset="0"/>
              </a:rPr>
              <a:t>ما الذي سار على ما يرام؟ ما الذي لم يسر على ما يرام؟ ولماذا؟</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168400" lvl="0" indent="-1168400"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الثانية: </a:t>
            </a:r>
            <a:r>
              <a:rPr lang="ar" sz="2800" b="1" kern="1200" dirty="0">
                <a:latin typeface="Arial" panose="020B0604020202020204" pitchFamily="34" charset="0"/>
                <a:cs typeface="Arial" panose="020B0604020202020204" pitchFamily="34" charset="0"/>
              </a:rPr>
              <a:t>ما الذي يمكننا القيام به لتحسين الاستجابة لجائحة كوفيد-19؟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الثالثة: </a:t>
            </a:r>
            <a:r>
              <a:rPr lang="ar" sz="2800" b="1" kern="1200" dirty="0">
                <a:latin typeface="Arial" panose="020B0604020202020204" pitchFamily="34" charset="0"/>
                <a:cs typeface="Arial" panose="020B0604020202020204" pitchFamily="34" charset="0"/>
              </a:rPr>
              <a:t>س</a:t>
            </a:r>
            <a:r>
              <a:rPr lang="ar-EG" sz="2800" b="1" kern="1200" dirty="0">
                <a:latin typeface="Arial" panose="020B0604020202020204" pitchFamily="34" charset="0"/>
                <a:cs typeface="Arial" panose="020B0604020202020204" pitchFamily="34" charset="0"/>
              </a:rPr>
              <a:t>ُ</a:t>
            </a:r>
            <a:r>
              <a:rPr lang="ar" sz="2800" b="1" kern="1200" dirty="0">
                <a:latin typeface="Arial" panose="020B0604020202020204" pitchFamily="34" charset="0"/>
                <a:cs typeface="Arial" panose="020B0604020202020204" pitchFamily="34" charset="0"/>
              </a:rPr>
              <a:t>بل المضي قدماً‬</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الثانية:</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الثالثة:</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الأولى:</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spTree>
    <p:extLst>
      <p:ext uri="{BB962C8B-B14F-4D97-AF65-F5344CB8AC3E}">
        <p14:creationId xmlns:p14="http://schemas.microsoft.com/office/powerpoint/2010/main" val="97640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par>
                                <p:cTn id="23" presetID="9" presetClass="emph" presetSubtype="0" nodeType="withEffect">
                                  <p:stCondLst>
                                    <p:cond delay="1000"/>
                                  </p:stCondLst>
                                  <p:childTnLst>
                                    <p:set>
                                      <p:cBhvr>
                                        <p:cTn id="24" dur="indefinite"/>
                                        <p:tgtEl>
                                          <p:spTgt spid="62"/>
                                        </p:tgtEl>
                                        <p:attrNameLst>
                                          <p:attrName>style.opacity</p:attrName>
                                        </p:attrNameLst>
                                      </p:cBhvr>
                                      <p:to>
                                        <p:strVal val="0.5"/>
                                      </p:to>
                                    </p:set>
                                    <p:animEffect filter="image" prLst="opacity: 0.5">
                                      <p:cBhvr rctx="IE">
                                        <p:cTn id="25" dur="indefinite"/>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3"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Roboto Cn"/>
                </a:rPr>
                <a:t>الخطوة الثانية:</a:t>
              </a:r>
              <a:r>
                <a:rPr lang="ar-EG" sz="2800" dirty="0">
                  <a:latin typeface="Roboto Cn"/>
                </a:rPr>
                <a:t> </a:t>
              </a:r>
              <a:r>
                <a:rPr lang="ar" sz="2800" b="1" kern="1200" dirty="0">
                  <a:latin typeface="Roboto Cn"/>
                </a:rPr>
                <a:t>ما الذي يمكننا القيام به لتحسين الاستجابة لجائحة كوفيد-19؟ </a:t>
              </a:r>
            </a:p>
          </p:txBody>
        </p:sp>
      </p:grpSp>
      <p:pic>
        <p:nvPicPr>
          <p:cNvPr id="19" name="Picture 18">
            <a:extLst>
              <a:ext uri="{FF2B5EF4-FFF2-40B4-BE49-F238E27FC236}">
                <a16:creationId xmlns:a16="http://schemas.microsoft.com/office/drawing/2014/main" id="{FCAEB040-C337-4F63-853F-F1537EF38D75}"/>
              </a:ext>
            </a:extLst>
          </p:cNvPr>
          <p:cNvPicPr>
            <a:picLocks noChangeAspect="1"/>
          </p:cNvPicPr>
          <p:nvPr/>
        </p:nvPicPr>
        <p:blipFill>
          <a:blip r:embed="rId3"/>
          <a:stretch>
            <a:fillRect/>
          </a:stretch>
        </p:blipFill>
        <p:spPr>
          <a:xfrm>
            <a:off x="814869" y="2625315"/>
            <a:ext cx="2789612" cy="2457602"/>
          </a:xfrm>
          <a:prstGeom prst="rect">
            <a:avLst/>
          </a:prstGeom>
        </p:spPr>
      </p:pic>
      <p:sp>
        <p:nvSpPr>
          <p:cNvPr id="4" name="TextBox 3">
            <a:extLst>
              <a:ext uri="{FF2B5EF4-FFF2-40B4-BE49-F238E27FC236}">
                <a16:creationId xmlns:a16="http://schemas.microsoft.com/office/drawing/2014/main" id="{70972926-2676-4BE7-8B78-B891EA77E80A}"/>
              </a:ext>
            </a:extLst>
          </p:cNvPr>
          <p:cNvSpPr txBox="1"/>
          <p:nvPr/>
        </p:nvSpPr>
        <p:spPr>
          <a:xfrm>
            <a:off x="5528316" y="2625315"/>
            <a:ext cx="5016381" cy="830997"/>
          </a:xfrm>
          <a:prstGeom prst="rect">
            <a:avLst/>
          </a:prstGeom>
          <a:noFill/>
        </p:spPr>
        <p:txBody>
          <a:bodyPr wrap="square" rtlCol="1">
            <a:spAutoFit/>
          </a:bodyPr>
          <a:lstStyle/>
          <a:p>
            <a:pPr marL="342900" indent="-342900" rtl="1">
              <a:buFont typeface="Arial" panose="020B0604020202020204" pitchFamily="34" charset="0"/>
              <a:buChar char="•"/>
            </a:pPr>
            <a:r>
              <a:rPr lang="ar" sz="2400" dirty="0">
                <a:latin typeface="Roboto Cn"/>
                <a:ea typeface="Roboto" pitchFamily="2" charset="0"/>
              </a:rPr>
              <a:t>مأسسة أفضل الممارسات</a:t>
            </a:r>
          </a:p>
          <a:p>
            <a:pPr marL="342900" indent="-342900" rtl="1">
              <a:buFont typeface="Arial" panose="020B0604020202020204" pitchFamily="34" charset="0"/>
              <a:buChar char="•"/>
            </a:pPr>
            <a:r>
              <a:rPr lang="ar" sz="2400" dirty="0">
                <a:latin typeface="Roboto Cn"/>
                <a:ea typeface="Roboto" pitchFamily="2" charset="0"/>
              </a:rPr>
              <a:t>مواجهة التحديات</a:t>
            </a:r>
          </a:p>
        </p:txBody>
      </p:sp>
      <p:sp>
        <p:nvSpPr>
          <p:cNvPr id="5" name="Left Brace 4">
            <a:extLst>
              <a:ext uri="{FF2B5EF4-FFF2-40B4-BE49-F238E27FC236}">
                <a16:creationId xmlns:a16="http://schemas.microsoft.com/office/drawing/2014/main" id="{90E52501-2A1F-477F-B0DD-26C3484E1ADF}"/>
              </a:ext>
            </a:extLst>
          </p:cNvPr>
          <p:cNvSpPr/>
          <p:nvPr/>
        </p:nvSpPr>
        <p:spPr>
          <a:xfrm rot="16200000">
            <a:off x="7842475" y="1283967"/>
            <a:ext cx="388063" cy="5042860"/>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rtl="1"/>
            <a:endParaRPr lang="en-US"/>
          </a:p>
        </p:txBody>
      </p:sp>
      <p:sp>
        <p:nvSpPr>
          <p:cNvPr id="7" name="TextBox 6">
            <a:extLst>
              <a:ext uri="{FF2B5EF4-FFF2-40B4-BE49-F238E27FC236}">
                <a16:creationId xmlns:a16="http://schemas.microsoft.com/office/drawing/2014/main" id="{74A1C9A6-28B2-4181-AFED-BABF3A6B9791}"/>
              </a:ext>
            </a:extLst>
          </p:cNvPr>
          <p:cNvSpPr txBox="1"/>
          <p:nvPr/>
        </p:nvSpPr>
        <p:spPr>
          <a:xfrm>
            <a:off x="5515076" y="4482752"/>
            <a:ext cx="5042861" cy="1200329"/>
          </a:xfrm>
          <a:prstGeom prst="rect">
            <a:avLst/>
          </a:prstGeom>
          <a:noFill/>
        </p:spPr>
        <p:txBody>
          <a:bodyPr wrap="square" rtlCol="1">
            <a:spAutoFit/>
          </a:bodyPr>
          <a:lstStyle/>
          <a:p>
            <a:pPr rtl="1"/>
            <a:r>
              <a:rPr lang="ar" sz="2400" dirty="0">
                <a:latin typeface="Roboto Cn"/>
              </a:rPr>
              <a:t>تطوير أنشطة محددة:</a:t>
            </a:r>
          </a:p>
          <a:p>
            <a:pPr marL="342900" indent="-342900" rtl="1">
              <a:buFontTx/>
              <a:buChar char="-"/>
            </a:pPr>
            <a:r>
              <a:rPr lang="ar" sz="2400" dirty="0">
                <a:latin typeface="Roboto Cn"/>
              </a:rPr>
              <a:t>للبناء على عوامل التمكين</a:t>
            </a:r>
          </a:p>
          <a:p>
            <a:pPr marL="342900" indent="-342900" rtl="1">
              <a:buFontTx/>
              <a:buChar char="-"/>
            </a:pPr>
            <a:r>
              <a:rPr lang="ar" sz="2400" dirty="0">
                <a:latin typeface="Roboto Cn"/>
              </a:rPr>
              <a:t>لمعالجة </a:t>
            </a:r>
            <a:r>
              <a:rPr lang="ar-BH" sz="2400" dirty="0">
                <a:latin typeface="Roboto Cn"/>
              </a:rPr>
              <a:t>عوامل التقييد</a:t>
            </a:r>
            <a:endParaRPr lang="ar" sz="2400" dirty="0">
              <a:latin typeface="Roboto Cn"/>
            </a:endParaRPr>
          </a:p>
        </p:txBody>
      </p:sp>
      <p:pic>
        <p:nvPicPr>
          <p:cNvPr id="24" name="Picture 3">
            <a:extLst>
              <a:ext uri="{FF2B5EF4-FFF2-40B4-BE49-F238E27FC236}">
                <a16:creationId xmlns:a16="http://schemas.microsoft.com/office/drawing/2014/main" id="{75EC994C-F9C8-4FE6-865F-D78E318DE88D}"/>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36849" y="5007216"/>
            <a:ext cx="2043056" cy="1442531"/>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1240B29-F687-4F45-9708-019B960494DF}">
              <a14:hiddenLine xmlns:a14="http://schemas.microsoft.com/office/drawing/2010/main" w="9525">
                <a:solidFill>
                  <a:schemeClr val="tx1"/>
                </a:solidFill>
                <a:miter lim="800000"/>
                <a:headEnd/>
                <a:tailEnd/>
              </a14:hiddenLine>
            </a:ext>
          </a:extLst>
        </p:spPr>
      </p:pic>
      <p:grpSp>
        <p:nvGrpSpPr>
          <p:cNvPr id="13" name="Group 20">
            <a:extLst>
              <a:ext uri="{FF2B5EF4-FFF2-40B4-BE49-F238E27FC236}">
                <a16:creationId xmlns:a16="http://schemas.microsoft.com/office/drawing/2014/main" id="{EC17EA92-6A56-415E-B8A7-FF0C23264C69}"/>
              </a:ext>
            </a:extLst>
          </p:cNvPr>
          <p:cNvGrpSpPr/>
          <p:nvPr/>
        </p:nvGrpSpPr>
        <p:grpSpPr>
          <a:xfrm>
            <a:off x="32163" y="822749"/>
            <a:ext cx="1249581" cy="1250897"/>
            <a:chOff x="3200499" y="2045295"/>
            <a:chExt cx="1488832" cy="1490400"/>
          </a:xfrm>
        </p:grpSpPr>
        <p:grpSp>
          <p:nvGrpSpPr>
            <p:cNvPr id="14" name="Group 21">
              <a:extLst>
                <a:ext uri="{FF2B5EF4-FFF2-40B4-BE49-F238E27FC236}">
                  <a16:creationId xmlns:a16="http://schemas.microsoft.com/office/drawing/2014/main" id="{5A2C7E11-0A05-4BC1-902A-3304272F254D}"/>
                </a:ext>
              </a:extLst>
            </p:cNvPr>
            <p:cNvGrpSpPr/>
            <p:nvPr/>
          </p:nvGrpSpPr>
          <p:grpSpPr>
            <a:xfrm>
              <a:off x="3200499" y="2045295"/>
              <a:ext cx="1488832" cy="1490400"/>
              <a:chOff x="256131" y="2486250"/>
              <a:chExt cx="1488832" cy="1490400"/>
            </a:xfrm>
            <a:solidFill>
              <a:schemeClr val="accent1"/>
            </a:solidFill>
          </p:grpSpPr>
          <p:sp>
            <p:nvSpPr>
              <p:cNvPr id="17" name="Rectangle 40">
                <a:extLst>
                  <a:ext uri="{FF2B5EF4-FFF2-40B4-BE49-F238E27FC236}">
                    <a16:creationId xmlns:a16="http://schemas.microsoft.com/office/drawing/2014/main" id="{696465BD-A50D-4D89-957F-0062064FBD59}"/>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الثانية:</a:t>
                </a:r>
              </a:p>
            </p:txBody>
          </p:sp>
          <p:sp>
            <p:nvSpPr>
              <p:cNvPr id="20" name="Rectangle: Rounded Corners 41">
                <a:extLst>
                  <a:ext uri="{FF2B5EF4-FFF2-40B4-BE49-F238E27FC236}">
                    <a16:creationId xmlns:a16="http://schemas.microsoft.com/office/drawing/2014/main" id="{4ED264D2-85BE-4C43-BC88-F6495C4DBD1F}"/>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pic>
          <p:nvPicPr>
            <p:cNvPr id="15" name="Graphic 22" descr="Upward trend">
              <a:extLst>
                <a:ext uri="{FF2B5EF4-FFF2-40B4-BE49-F238E27FC236}">
                  <a16:creationId xmlns:a16="http://schemas.microsoft.com/office/drawing/2014/main" id="{3B08DE8E-AFF3-479E-BA62-4BFF559124E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5599" y="2176787"/>
              <a:ext cx="1210941" cy="989811"/>
            </a:xfrm>
            <a:prstGeom prst="rect">
              <a:avLst/>
            </a:prstGeom>
          </p:spPr>
        </p:pic>
      </p:grpSp>
      <p:sp>
        <p:nvSpPr>
          <p:cNvPr id="6" name="Right Arrow 5"/>
          <p:cNvSpPr/>
          <p:nvPr/>
        </p:nvSpPr>
        <p:spPr>
          <a:xfrm>
            <a:off x="4074370" y="2990969"/>
            <a:ext cx="1613413" cy="81442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خطط</a:t>
            </a:r>
            <a:endParaRPr lang="en-GB" dirty="0"/>
          </a:p>
        </p:txBody>
      </p:sp>
      <p:sp>
        <p:nvSpPr>
          <p:cNvPr id="8" name="TextBox 7"/>
          <p:cNvSpPr txBox="1"/>
          <p:nvPr/>
        </p:nvSpPr>
        <p:spPr>
          <a:xfrm>
            <a:off x="5506649" y="4713584"/>
            <a:ext cx="1134208" cy="369332"/>
          </a:xfrm>
          <a:prstGeom prst="rect">
            <a:avLst/>
          </a:prstGeom>
          <a:noFill/>
        </p:spPr>
        <p:txBody>
          <a:bodyPr wrap="square" rtlCol="0">
            <a:spAutoFit/>
          </a:bodyPr>
          <a:lstStyle/>
          <a:p>
            <a:r>
              <a:rPr lang="ar-EG" dirty="0"/>
              <a:t>النشاط</a:t>
            </a:r>
            <a:endParaRPr lang="en-GB" dirty="0"/>
          </a:p>
        </p:txBody>
      </p:sp>
      <p:sp>
        <p:nvSpPr>
          <p:cNvPr id="10" name="TextBox 9"/>
          <p:cNvSpPr txBox="1"/>
          <p:nvPr/>
        </p:nvSpPr>
        <p:spPr>
          <a:xfrm>
            <a:off x="2795954" y="2005361"/>
            <a:ext cx="931984" cy="646331"/>
          </a:xfrm>
          <a:prstGeom prst="rect">
            <a:avLst/>
          </a:prstGeom>
          <a:noFill/>
        </p:spPr>
        <p:txBody>
          <a:bodyPr wrap="square" rtlCol="0">
            <a:spAutoFit/>
          </a:bodyPr>
          <a:lstStyle/>
          <a:p>
            <a:pPr algn="ctr"/>
            <a:r>
              <a:rPr lang="ar-EG" dirty="0"/>
              <a:t>عوامل تمكينية</a:t>
            </a:r>
            <a:endParaRPr lang="en-GB" dirty="0"/>
          </a:p>
        </p:txBody>
      </p:sp>
      <p:sp>
        <p:nvSpPr>
          <p:cNvPr id="11" name="TextBox 10"/>
          <p:cNvSpPr txBox="1"/>
          <p:nvPr/>
        </p:nvSpPr>
        <p:spPr>
          <a:xfrm>
            <a:off x="2039815" y="2171700"/>
            <a:ext cx="694593" cy="369332"/>
          </a:xfrm>
          <a:prstGeom prst="rect">
            <a:avLst/>
          </a:prstGeom>
          <a:noFill/>
        </p:spPr>
        <p:txBody>
          <a:bodyPr wrap="square" rtlCol="0">
            <a:spAutoFit/>
          </a:bodyPr>
          <a:lstStyle/>
          <a:p>
            <a:r>
              <a:rPr lang="ar-EG" dirty="0"/>
              <a:t>الآثار</a:t>
            </a:r>
            <a:endParaRPr lang="en-GB" dirty="0"/>
          </a:p>
        </p:txBody>
      </p:sp>
      <p:sp>
        <p:nvSpPr>
          <p:cNvPr id="12" name="TextBox 11"/>
          <p:cNvSpPr txBox="1"/>
          <p:nvPr/>
        </p:nvSpPr>
        <p:spPr>
          <a:xfrm>
            <a:off x="612993" y="2196646"/>
            <a:ext cx="1552722" cy="369332"/>
          </a:xfrm>
          <a:prstGeom prst="rect">
            <a:avLst/>
          </a:prstGeom>
          <a:noFill/>
        </p:spPr>
        <p:txBody>
          <a:bodyPr wrap="square" rtlCol="0">
            <a:spAutoFit/>
          </a:bodyPr>
          <a:lstStyle/>
          <a:p>
            <a:r>
              <a:rPr lang="ar-EG" dirty="0"/>
              <a:t>الممارسات الجيدة</a:t>
            </a:r>
            <a:endParaRPr lang="en-GB" dirty="0"/>
          </a:p>
        </p:txBody>
      </p:sp>
      <p:sp>
        <p:nvSpPr>
          <p:cNvPr id="18" name="TextBox 17"/>
          <p:cNvSpPr txBox="1"/>
          <p:nvPr/>
        </p:nvSpPr>
        <p:spPr>
          <a:xfrm>
            <a:off x="814869" y="5152292"/>
            <a:ext cx="1224946" cy="369332"/>
          </a:xfrm>
          <a:prstGeom prst="rect">
            <a:avLst/>
          </a:prstGeom>
          <a:noFill/>
        </p:spPr>
        <p:txBody>
          <a:bodyPr wrap="square" rtlCol="0">
            <a:spAutoFit/>
          </a:bodyPr>
          <a:lstStyle/>
          <a:p>
            <a:r>
              <a:rPr lang="ar-EG" dirty="0"/>
              <a:t>التحديات</a:t>
            </a:r>
            <a:endParaRPr lang="en-GB" dirty="0"/>
          </a:p>
        </p:txBody>
      </p:sp>
      <p:sp>
        <p:nvSpPr>
          <p:cNvPr id="21" name="TextBox 20"/>
          <p:cNvSpPr txBox="1"/>
          <p:nvPr/>
        </p:nvSpPr>
        <p:spPr>
          <a:xfrm>
            <a:off x="2795954" y="4987442"/>
            <a:ext cx="800100" cy="646331"/>
          </a:xfrm>
          <a:prstGeom prst="rect">
            <a:avLst/>
          </a:prstGeom>
          <a:noFill/>
        </p:spPr>
        <p:txBody>
          <a:bodyPr wrap="square" rtlCol="0">
            <a:spAutoFit/>
          </a:bodyPr>
          <a:lstStyle/>
          <a:p>
            <a:r>
              <a:rPr lang="ar-EG" dirty="0"/>
              <a:t>العوامل المقيِّدة</a:t>
            </a:r>
            <a:endParaRPr lang="en-GB" dirty="0"/>
          </a:p>
        </p:txBody>
      </p:sp>
    </p:spTree>
    <p:extLst>
      <p:ext uri="{BB962C8B-B14F-4D97-AF65-F5344CB8AC3E}">
        <p14:creationId xmlns:p14="http://schemas.microsoft.com/office/powerpoint/2010/main" val="104835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pPr>
              <a:r>
                <a:rPr lang="ar" sz="2800">
                  <a:latin typeface="Roboto Cn"/>
                </a:rPr>
                <a:t>الخطوة الثانية: 	</a:t>
              </a:r>
              <a:r>
                <a:rPr lang="ar" sz="2800" b="1">
                  <a:latin typeface="Roboto Cn"/>
                </a:rPr>
                <a:t>ما الذي يمكننا القيام به لتحسين الاستجابة لجائحة كوفيد-19؟ </a:t>
              </a:r>
            </a:p>
          </p:txBody>
        </p:sp>
      </p:grpSp>
      <p:sp>
        <p:nvSpPr>
          <p:cNvPr id="6" name="TextBox 5">
            <a:extLst>
              <a:ext uri="{FF2B5EF4-FFF2-40B4-BE49-F238E27FC236}">
                <a16:creationId xmlns:a16="http://schemas.microsoft.com/office/drawing/2014/main" id="{19765F72-AD8D-44FF-A011-6BA82AF2A3F0}"/>
              </a:ext>
            </a:extLst>
          </p:cNvPr>
          <p:cNvSpPr txBox="1"/>
          <p:nvPr/>
        </p:nvSpPr>
        <p:spPr>
          <a:xfrm>
            <a:off x="6964822" y="2973936"/>
            <a:ext cx="4991237" cy="3416320"/>
          </a:xfrm>
          <a:prstGeom prst="rect">
            <a:avLst/>
          </a:prstGeom>
          <a:noFill/>
        </p:spPr>
        <p:txBody>
          <a:bodyPr wrap="square" rtlCol="1">
            <a:spAutoFit/>
          </a:bodyPr>
          <a:lstStyle/>
          <a:p>
            <a:pPr marL="285750" indent="-285750" rtl="1">
              <a:buFont typeface="Arial" panose="020B0604020202020204" pitchFamily="34" charset="0"/>
              <a:buChar char="•"/>
            </a:pPr>
            <a:r>
              <a:rPr lang="ar" sz="2400" dirty="0">
                <a:latin typeface="Roboto Cn"/>
              </a:rPr>
              <a:t>يجب أن تكون جميع الأنشطة عملية وواقعية</a:t>
            </a:r>
          </a:p>
          <a:p>
            <a:pPr rtl="1"/>
            <a:endParaRPr lang="en-US" sz="2400" dirty="0">
              <a:latin typeface="Roboto Cn"/>
            </a:endParaRPr>
          </a:p>
          <a:p>
            <a:pPr marL="285750" indent="-285750" rtl="1">
              <a:buFont typeface="Arial" panose="020B0604020202020204" pitchFamily="34" charset="0"/>
              <a:buChar char="•"/>
            </a:pPr>
            <a:r>
              <a:rPr lang="ar" sz="2400" dirty="0">
                <a:latin typeface="Roboto Cn"/>
              </a:rPr>
              <a:t>قد تكون هناك عدة أنشطة ضرورية لمواجهة تحدٍ واحد أو أفضل ممارسة واحدة</a:t>
            </a:r>
          </a:p>
          <a:p>
            <a:pPr rtl="1"/>
            <a:endParaRPr lang="en-US" sz="2400" dirty="0">
              <a:latin typeface="Roboto Cn"/>
            </a:endParaRPr>
          </a:p>
          <a:p>
            <a:pPr marL="285750" indent="-285750" rtl="1">
              <a:buFont typeface="Arial" panose="020B0604020202020204" pitchFamily="34" charset="0"/>
              <a:buChar char="•"/>
            </a:pPr>
            <a:r>
              <a:rPr lang="ar" sz="2400" dirty="0">
                <a:latin typeface="Roboto Cn"/>
              </a:rPr>
              <a:t>لا تحتاج جميع أفضل الممارسات أو التحديات إلى نشاط ما</a:t>
            </a:r>
          </a:p>
        </p:txBody>
      </p:sp>
      <p:pic>
        <p:nvPicPr>
          <p:cNvPr id="15" name="Picture 14" descr="A close up of a sign&#10;&#10;Description automatically generated">
            <a:extLst>
              <a:ext uri="{FF2B5EF4-FFF2-40B4-BE49-F238E27FC236}">
                <a16:creationId xmlns:a16="http://schemas.microsoft.com/office/drawing/2014/main" id="{B2256BB4-96E7-4D60-A3CC-91623DDB3F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247" y="1630145"/>
            <a:ext cx="1929622" cy="943585"/>
          </a:xfrm>
          <a:prstGeom prst="rect">
            <a:avLst/>
          </a:prstGeom>
        </p:spPr>
      </p:pic>
      <p:grpSp>
        <p:nvGrpSpPr>
          <p:cNvPr id="12" name="Group 20">
            <a:extLst>
              <a:ext uri="{FF2B5EF4-FFF2-40B4-BE49-F238E27FC236}">
                <a16:creationId xmlns:a16="http://schemas.microsoft.com/office/drawing/2014/main" id="{F993069E-FA1C-4AC3-9947-EC140CB3B233}"/>
              </a:ext>
            </a:extLst>
          </p:cNvPr>
          <p:cNvGrpSpPr/>
          <p:nvPr/>
        </p:nvGrpSpPr>
        <p:grpSpPr>
          <a:xfrm>
            <a:off x="32163" y="822749"/>
            <a:ext cx="1249581" cy="1250897"/>
            <a:chOff x="3200499" y="2045295"/>
            <a:chExt cx="1488832" cy="1490400"/>
          </a:xfrm>
        </p:grpSpPr>
        <p:grpSp>
          <p:nvGrpSpPr>
            <p:cNvPr id="13" name="Group 21">
              <a:extLst>
                <a:ext uri="{FF2B5EF4-FFF2-40B4-BE49-F238E27FC236}">
                  <a16:creationId xmlns:a16="http://schemas.microsoft.com/office/drawing/2014/main" id="{4F0BAADF-EE67-4DCA-BD16-781DB4883E0A}"/>
                </a:ext>
              </a:extLst>
            </p:cNvPr>
            <p:cNvGrpSpPr/>
            <p:nvPr/>
          </p:nvGrpSpPr>
          <p:grpSpPr>
            <a:xfrm>
              <a:off x="3200499" y="2045295"/>
              <a:ext cx="1488832" cy="1490400"/>
              <a:chOff x="256131" y="2486250"/>
              <a:chExt cx="1488832" cy="1490400"/>
            </a:xfrm>
            <a:solidFill>
              <a:schemeClr val="accent1"/>
            </a:solidFill>
          </p:grpSpPr>
          <p:sp>
            <p:nvSpPr>
              <p:cNvPr id="17" name="Rectangle 40">
                <a:extLst>
                  <a:ext uri="{FF2B5EF4-FFF2-40B4-BE49-F238E27FC236}">
                    <a16:creationId xmlns:a16="http://schemas.microsoft.com/office/drawing/2014/main" id="{690E4C8E-EA19-4CD3-AFA6-E40A12A0C154}"/>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الثانية:</a:t>
                </a:r>
              </a:p>
            </p:txBody>
          </p:sp>
          <p:sp>
            <p:nvSpPr>
              <p:cNvPr id="19" name="Rectangle: Rounded Corners 41">
                <a:extLst>
                  <a:ext uri="{FF2B5EF4-FFF2-40B4-BE49-F238E27FC236}">
                    <a16:creationId xmlns:a16="http://schemas.microsoft.com/office/drawing/2014/main" id="{3D7A610B-6B0F-484D-816C-F34B77739456}"/>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pic>
          <p:nvPicPr>
            <p:cNvPr id="14" name="Graphic 22" descr="Upward trend">
              <a:extLst>
                <a:ext uri="{FF2B5EF4-FFF2-40B4-BE49-F238E27FC236}">
                  <a16:creationId xmlns:a16="http://schemas.microsoft.com/office/drawing/2014/main" id="{05CFF188-352A-44B1-86FB-743F39776BD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5599" y="2176787"/>
              <a:ext cx="1210941" cy="989811"/>
            </a:xfrm>
            <a:prstGeom prst="rect">
              <a:avLst/>
            </a:prstGeom>
          </p:spPr>
        </p:pic>
      </p:grpSp>
      <p:graphicFrame>
        <p:nvGraphicFramePr>
          <p:cNvPr id="2" name="Table 1"/>
          <p:cNvGraphicFramePr>
            <a:graphicFrameLocks noGrp="1"/>
          </p:cNvGraphicFramePr>
          <p:nvPr>
            <p:extLst>
              <p:ext uri="{D42A27DB-BD31-4B8C-83A1-F6EECF244321}">
                <p14:modId xmlns:p14="http://schemas.microsoft.com/office/powerpoint/2010/main" val="3943221253"/>
              </p:ext>
            </p:extLst>
          </p:nvPr>
        </p:nvGraphicFramePr>
        <p:xfrm>
          <a:off x="546099" y="2511006"/>
          <a:ext cx="5195277" cy="3723640"/>
        </p:xfrm>
        <a:graphic>
          <a:graphicData uri="http://schemas.openxmlformats.org/drawingml/2006/table">
            <a:tbl>
              <a:tblPr firstRow="1" bandRow="1">
                <a:tableStyleId>{5C22544A-7EE6-4342-B048-85BDC9FD1C3A}</a:tableStyleId>
              </a:tblPr>
              <a:tblGrid>
                <a:gridCol w="2601546">
                  <a:extLst>
                    <a:ext uri="{9D8B030D-6E8A-4147-A177-3AD203B41FA5}">
                      <a16:colId xmlns:a16="http://schemas.microsoft.com/office/drawing/2014/main" val="20000"/>
                    </a:ext>
                  </a:extLst>
                </a:gridCol>
                <a:gridCol w="2593731">
                  <a:extLst>
                    <a:ext uri="{9D8B030D-6E8A-4147-A177-3AD203B41FA5}">
                      <a16:colId xmlns:a16="http://schemas.microsoft.com/office/drawing/2014/main" val="20001"/>
                    </a:ext>
                  </a:extLst>
                </a:gridCol>
              </a:tblGrid>
              <a:tr h="370840">
                <a:tc gridSpan="2">
                  <a:txBody>
                    <a:bodyPr/>
                    <a:lstStyle/>
                    <a:p>
                      <a:pPr algn="ctr"/>
                      <a:r>
                        <a:rPr lang="ar-EG" dirty="0"/>
                        <a:t>النشاط</a:t>
                      </a:r>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370840">
                <a:tc rowSpan="2">
                  <a:txBody>
                    <a:bodyPr/>
                    <a:lstStyle/>
                    <a:p>
                      <a:r>
                        <a:rPr lang="ar-EG" sz="1600" b="1" dirty="0"/>
                        <a:t>خطوات</a:t>
                      </a:r>
                      <a:r>
                        <a:rPr lang="ar-EG" sz="1600" b="1" baseline="0" dirty="0"/>
                        <a:t> التنفيذ الرئيسية والموارد المطلوبة:</a:t>
                      </a:r>
                    </a:p>
                    <a:p>
                      <a:r>
                        <a:rPr lang="ar-EG" sz="1600" b="1" u="sng" baseline="0" dirty="0"/>
                        <a:t>تقنية:</a:t>
                      </a:r>
                    </a:p>
                    <a:p>
                      <a:pPr marL="285750" indent="-285750">
                        <a:buFontTx/>
                        <a:buChar char="-"/>
                      </a:pPr>
                      <a:r>
                        <a:rPr lang="ar-EG" sz="1600" dirty="0"/>
                        <a:t>تحديث % من إجراءات التشغيل الموحدة</a:t>
                      </a:r>
                    </a:p>
                    <a:p>
                      <a:pPr marL="285750" indent="-285750">
                        <a:buFontTx/>
                        <a:buChar char="-"/>
                      </a:pPr>
                      <a:r>
                        <a:rPr lang="ar-EG" sz="1600" dirty="0"/>
                        <a:t>إعداد مواد التدريب</a:t>
                      </a:r>
                    </a:p>
                    <a:p>
                      <a:pPr marL="0" indent="0">
                        <a:buFontTx/>
                        <a:buNone/>
                      </a:pPr>
                      <a:r>
                        <a:rPr lang="ar-EG" sz="1600" b="1" u="sng" dirty="0"/>
                        <a:t>اللوجيستيات:</a:t>
                      </a:r>
                    </a:p>
                    <a:p>
                      <a:pPr marL="0" indent="0">
                        <a:buFontTx/>
                        <a:buNone/>
                      </a:pPr>
                      <a:r>
                        <a:rPr lang="ar-EG" sz="1600" dirty="0"/>
                        <a:t>- تأمين غرفة اجتماعات ومستلزمات عقد الحلقة</a:t>
                      </a:r>
                      <a:r>
                        <a:rPr lang="ar-EG" sz="1600" baseline="0" dirty="0"/>
                        <a:t> العملية</a:t>
                      </a:r>
                      <a:endParaRPr lang="en-GB" sz="1600" dirty="0"/>
                    </a:p>
                  </a:txBody>
                  <a:tcPr/>
                </a:tc>
                <a:tc>
                  <a:txBody>
                    <a:bodyPr/>
                    <a:lstStyle/>
                    <a:p>
                      <a:r>
                        <a:rPr lang="ar-EG" sz="1600" b="1" dirty="0"/>
                        <a:t>النشاط:</a:t>
                      </a:r>
                    </a:p>
                    <a:p>
                      <a:r>
                        <a:rPr lang="ar-EG" sz="1600" dirty="0"/>
                        <a:t>إجراء</a:t>
                      </a:r>
                      <a:r>
                        <a:rPr lang="ar-EG" sz="1600" baseline="0" dirty="0"/>
                        <a:t> تدريب من نصف يوم للموظفين من المختبر الإقليمي على إدارة العينات</a:t>
                      </a:r>
                      <a:endParaRPr lang="en-GB" sz="1600" dirty="0"/>
                    </a:p>
                  </a:txBody>
                  <a:tcPr/>
                </a:tc>
                <a:extLst>
                  <a:ext uri="{0D108BD9-81ED-4DB2-BD59-A6C34878D82A}">
                    <a16:rowId xmlns:a16="http://schemas.microsoft.com/office/drawing/2014/main" val="10001"/>
                  </a:ext>
                </a:extLst>
              </a:tr>
              <a:tr h="370840">
                <a:tc vMerge="1">
                  <a:txBody>
                    <a:bodyPr/>
                    <a:lstStyle/>
                    <a:p>
                      <a:endParaRPr lang="en-GB" dirty="0"/>
                    </a:p>
                  </a:txBody>
                  <a:tcPr/>
                </a:tc>
                <a:tc>
                  <a:txBody>
                    <a:bodyPr/>
                    <a:lstStyle/>
                    <a:p>
                      <a:r>
                        <a:rPr lang="ar-EG" sz="1600" b="1" dirty="0"/>
                        <a:t>الموعد النهائي</a:t>
                      </a:r>
                      <a:r>
                        <a:rPr lang="ar-EG" sz="1600" dirty="0"/>
                        <a:t>: 1 شباط/ فبراير 2021</a:t>
                      </a:r>
                      <a:endParaRPr lang="en-GB" sz="1600" dirty="0"/>
                    </a:p>
                  </a:txBody>
                  <a:tcPr/>
                </a:tc>
                <a:extLst>
                  <a:ext uri="{0D108BD9-81ED-4DB2-BD59-A6C34878D82A}">
                    <a16:rowId xmlns:a16="http://schemas.microsoft.com/office/drawing/2014/main" val="10002"/>
                  </a:ext>
                </a:extLst>
              </a:tr>
              <a:tr h="370840">
                <a:tc>
                  <a:txBody>
                    <a:bodyPr/>
                    <a:lstStyle/>
                    <a:p>
                      <a:r>
                        <a:rPr lang="ar-EG" sz="1600" b="1" dirty="0"/>
                        <a:t>المؤشرات:</a:t>
                      </a:r>
                    </a:p>
                    <a:p>
                      <a:r>
                        <a:rPr lang="ar-EG" sz="1600" dirty="0"/>
                        <a:t>-</a:t>
                      </a:r>
                      <a:r>
                        <a:rPr lang="ar-EG" sz="1600" baseline="0" dirty="0"/>
                        <a:t> النسبة المئوية من الأفراد المدربين الذين يمكنهم إدارة العينات على نحو ملائم</a:t>
                      </a:r>
                      <a:endParaRPr lang="en-GB" sz="1600" dirty="0"/>
                    </a:p>
                  </a:txBody>
                  <a:tcPr/>
                </a:tc>
                <a:tc>
                  <a:txBody>
                    <a:bodyPr/>
                    <a:lstStyle/>
                    <a:p>
                      <a:r>
                        <a:rPr lang="ar-EG" sz="1600" b="1" dirty="0"/>
                        <a:t>جهة التنسيق</a:t>
                      </a:r>
                      <a:r>
                        <a:rPr lang="ar-EG" sz="1600" dirty="0"/>
                        <a:t>:</a:t>
                      </a:r>
                    </a:p>
                    <a:p>
                      <a:r>
                        <a:rPr lang="ar-EG" sz="1600" dirty="0"/>
                        <a:t>المختبر الوطني</a:t>
                      </a:r>
                      <a:endParaRPr lang="en-GB"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39826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pPr>
              <a:r>
                <a:rPr lang="ar" sz="2800" dirty="0">
                  <a:latin typeface="Roboto Cn"/>
                </a:rPr>
                <a:t>الخطوة الثانية: </a:t>
              </a:r>
              <a:r>
                <a:rPr lang="ar" sz="2800" b="1" dirty="0">
                  <a:latin typeface="Roboto Cn"/>
                </a:rPr>
                <a:t>ما الذي يمكننا القيام به لتحسين الاستجابة لجائحة كوفيد-19؟ </a:t>
              </a:r>
            </a:p>
          </p:txBody>
        </p:sp>
      </p:grpSp>
      <p:sp>
        <p:nvSpPr>
          <p:cNvPr id="6" name="TextBox 5">
            <a:extLst>
              <a:ext uri="{FF2B5EF4-FFF2-40B4-BE49-F238E27FC236}">
                <a16:creationId xmlns:a16="http://schemas.microsoft.com/office/drawing/2014/main" id="{19765F72-AD8D-44FF-A011-6BA82AF2A3F0}"/>
              </a:ext>
            </a:extLst>
          </p:cNvPr>
          <p:cNvSpPr txBox="1"/>
          <p:nvPr/>
        </p:nvSpPr>
        <p:spPr>
          <a:xfrm>
            <a:off x="5838091" y="2447455"/>
            <a:ext cx="6117967" cy="1938992"/>
          </a:xfrm>
          <a:prstGeom prst="rect">
            <a:avLst/>
          </a:prstGeom>
          <a:noFill/>
        </p:spPr>
        <p:txBody>
          <a:bodyPr wrap="square" rtlCol="1">
            <a:spAutoFit/>
          </a:bodyPr>
          <a:lstStyle/>
          <a:p>
            <a:pPr rtl="1"/>
            <a:endParaRPr lang="en-US" sz="2400" b="1" dirty="0">
              <a:solidFill>
                <a:srgbClr val="000000"/>
              </a:solidFill>
            </a:endParaRPr>
          </a:p>
          <a:p>
            <a:pPr rtl="1"/>
            <a:r>
              <a:rPr lang="ar" sz="2400" dirty="0">
                <a:solidFill>
                  <a:srgbClr val="000000"/>
                </a:solidFill>
              </a:rPr>
              <a:t>راجع التحديات وأفضل الممارسات والأثر والعوامل للمساعدة في تحديد الأنشطة الرئيسية </a:t>
            </a:r>
            <a:r>
              <a:rPr lang="ar" sz="2400" u="sng" dirty="0">
                <a:solidFill>
                  <a:srgbClr val="000000"/>
                </a:solidFill>
              </a:rPr>
              <a:t>للتغلب على التحديات ومأسسة أفضل الممارسات.</a:t>
            </a:r>
          </a:p>
          <a:p>
            <a:pPr marL="514350" indent="-514350" rtl="1">
              <a:buAutoNum type="arabicPeriod"/>
            </a:pPr>
            <a:endParaRPr lang="en-US" sz="2400" dirty="0">
              <a:solidFill>
                <a:srgbClr val="000000"/>
              </a:solidFill>
            </a:endParaRPr>
          </a:p>
        </p:txBody>
      </p:sp>
      <p:grpSp>
        <p:nvGrpSpPr>
          <p:cNvPr id="11" name="Group 20">
            <a:extLst>
              <a:ext uri="{FF2B5EF4-FFF2-40B4-BE49-F238E27FC236}">
                <a16:creationId xmlns:a16="http://schemas.microsoft.com/office/drawing/2014/main" id="{66973144-E66E-43EC-A22B-D61C1EDFFE4B}"/>
              </a:ext>
            </a:extLst>
          </p:cNvPr>
          <p:cNvGrpSpPr/>
          <p:nvPr/>
        </p:nvGrpSpPr>
        <p:grpSpPr>
          <a:xfrm>
            <a:off x="32163" y="822749"/>
            <a:ext cx="1249581" cy="1250897"/>
            <a:chOff x="3200499" y="2045295"/>
            <a:chExt cx="1488832" cy="1490400"/>
          </a:xfrm>
        </p:grpSpPr>
        <p:grpSp>
          <p:nvGrpSpPr>
            <p:cNvPr id="12" name="Group 21">
              <a:extLst>
                <a:ext uri="{FF2B5EF4-FFF2-40B4-BE49-F238E27FC236}">
                  <a16:creationId xmlns:a16="http://schemas.microsoft.com/office/drawing/2014/main" id="{939F7D70-98CC-4727-8F17-19BC4C5F5196}"/>
                </a:ext>
              </a:extLst>
            </p:cNvPr>
            <p:cNvGrpSpPr/>
            <p:nvPr/>
          </p:nvGrpSpPr>
          <p:grpSpPr>
            <a:xfrm>
              <a:off x="3200499" y="2045295"/>
              <a:ext cx="1488832" cy="1490400"/>
              <a:chOff x="256131" y="2486250"/>
              <a:chExt cx="1488832" cy="1490400"/>
            </a:xfrm>
            <a:solidFill>
              <a:schemeClr val="accent1"/>
            </a:solidFill>
          </p:grpSpPr>
          <p:sp>
            <p:nvSpPr>
              <p:cNvPr id="14" name="Rectangle 40">
                <a:extLst>
                  <a:ext uri="{FF2B5EF4-FFF2-40B4-BE49-F238E27FC236}">
                    <a16:creationId xmlns:a16="http://schemas.microsoft.com/office/drawing/2014/main" id="{2AE404F3-CE13-4468-901D-E17B9CCAEA77}"/>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الثانية:</a:t>
                </a:r>
              </a:p>
            </p:txBody>
          </p:sp>
          <p:sp>
            <p:nvSpPr>
              <p:cNvPr id="15" name="Rectangle: Rounded Corners 41">
                <a:extLst>
                  <a:ext uri="{FF2B5EF4-FFF2-40B4-BE49-F238E27FC236}">
                    <a16:creationId xmlns:a16="http://schemas.microsoft.com/office/drawing/2014/main" id="{3464E9F3-5E40-462B-998F-82AA1E50C025}"/>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pic>
          <p:nvPicPr>
            <p:cNvPr id="13" name="Graphic 22" descr="Upward trend">
              <a:extLst>
                <a:ext uri="{FF2B5EF4-FFF2-40B4-BE49-F238E27FC236}">
                  <a16:creationId xmlns:a16="http://schemas.microsoft.com/office/drawing/2014/main" id="{C43DDAAE-A1E8-4F20-9AFA-852D1515BF8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5599" y="2176787"/>
              <a:ext cx="1210941" cy="989811"/>
            </a:xfrm>
            <a:prstGeom prst="rect">
              <a:avLst/>
            </a:prstGeom>
          </p:spPr>
        </p:pic>
      </p:grpSp>
      <p:graphicFrame>
        <p:nvGraphicFramePr>
          <p:cNvPr id="17" name="Table 16"/>
          <p:cNvGraphicFramePr>
            <a:graphicFrameLocks noGrp="1"/>
          </p:cNvGraphicFramePr>
          <p:nvPr>
            <p:extLst>
              <p:ext uri="{D42A27DB-BD31-4B8C-83A1-F6EECF244321}">
                <p14:modId xmlns:p14="http://schemas.microsoft.com/office/powerpoint/2010/main" val="1105106598"/>
              </p:ext>
            </p:extLst>
          </p:nvPr>
        </p:nvGraphicFramePr>
        <p:xfrm>
          <a:off x="546099" y="2511006"/>
          <a:ext cx="5195277" cy="3235960"/>
        </p:xfrm>
        <a:graphic>
          <a:graphicData uri="http://schemas.openxmlformats.org/drawingml/2006/table">
            <a:tbl>
              <a:tblPr firstRow="1" bandRow="1">
                <a:tableStyleId>{5C22544A-7EE6-4342-B048-85BDC9FD1C3A}</a:tableStyleId>
              </a:tblPr>
              <a:tblGrid>
                <a:gridCol w="2601546">
                  <a:extLst>
                    <a:ext uri="{9D8B030D-6E8A-4147-A177-3AD203B41FA5}">
                      <a16:colId xmlns:a16="http://schemas.microsoft.com/office/drawing/2014/main" val="20000"/>
                    </a:ext>
                  </a:extLst>
                </a:gridCol>
                <a:gridCol w="2593731">
                  <a:extLst>
                    <a:ext uri="{9D8B030D-6E8A-4147-A177-3AD203B41FA5}">
                      <a16:colId xmlns:a16="http://schemas.microsoft.com/office/drawing/2014/main" val="20001"/>
                    </a:ext>
                  </a:extLst>
                </a:gridCol>
              </a:tblGrid>
              <a:tr h="370840">
                <a:tc gridSpan="2">
                  <a:txBody>
                    <a:bodyPr/>
                    <a:lstStyle/>
                    <a:p>
                      <a:pPr algn="ctr"/>
                      <a:r>
                        <a:rPr lang="ar-EG" dirty="0"/>
                        <a:t>النشاط</a:t>
                      </a:r>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370840">
                <a:tc rowSpan="2">
                  <a:txBody>
                    <a:bodyPr/>
                    <a:lstStyle/>
                    <a:p>
                      <a:r>
                        <a:rPr lang="ar-EG" sz="1600" b="1" dirty="0"/>
                        <a:t>خطوات</a:t>
                      </a:r>
                      <a:r>
                        <a:rPr lang="ar-EG" sz="1600" b="1" baseline="0" dirty="0"/>
                        <a:t> التنفيذ الرئيسية والموارد المطلوبة:</a:t>
                      </a:r>
                    </a:p>
                    <a:p>
                      <a:endParaRPr lang="ar-EG" sz="1600" b="1" u="sng" baseline="0" dirty="0"/>
                    </a:p>
                    <a:p>
                      <a:endParaRPr lang="ar-EG" sz="1600" b="1" u="sng" baseline="0" dirty="0"/>
                    </a:p>
                    <a:p>
                      <a:endParaRPr lang="ar-EG" sz="1600" b="1" u="sng" baseline="0" dirty="0"/>
                    </a:p>
                    <a:p>
                      <a:endParaRPr lang="ar-EG" sz="1600" b="1" u="sng" baseline="0" dirty="0"/>
                    </a:p>
                    <a:p>
                      <a:endParaRPr lang="ar-EG" sz="1600" b="1" u="sng" baseline="0" dirty="0"/>
                    </a:p>
                  </a:txBody>
                  <a:tcPr/>
                </a:tc>
                <a:tc>
                  <a:txBody>
                    <a:bodyPr/>
                    <a:lstStyle/>
                    <a:p>
                      <a:r>
                        <a:rPr lang="ar-EG" sz="1600" b="1" dirty="0"/>
                        <a:t>النشاط:</a:t>
                      </a:r>
                    </a:p>
                  </a:txBody>
                  <a:tcPr/>
                </a:tc>
                <a:extLst>
                  <a:ext uri="{0D108BD9-81ED-4DB2-BD59-A6C34878D82A}">
                    <a16:rowId xmlns:a16="http://schemas.microsoft.com/office/drawing/2014/main" val="10001"/>
                  </a:ext>
                </a:extLst>
              </a:tr>
              <a:tr h="370840">
                <a:tc vMerge="1">
                  <a:txBody>
                    <a:bodyPr/>
                    <a:lstStyle/>
                    <a:p>
                      <a:endParaRPr lang="en-GB" dirty="0"/>
                    </a:p>
                  </a:txBody>
                  <a:tcPr/>
                </a:tc>
                <a:tc>
                  <a:txBody>
                    <a:bodyPr/>
                    <a:lstStyle/>
                    <a:p>
                      <a:r>
                        <a:rPr lang="ar-EG" sz="1600" b="1" dirty="0"/>
                        <a:t>موعد الإنجاز المرغوب:</a:t>
                      </a:r>
                      <a:endParaRPr lang="en-GB" sz="1600" dirty="0"/>
                    </a:p>
                  </a:txBody>
                  <a:tcPr/>
                </a:tc>
                <a:extLst>
                  <a:ext uri="{0D108BD9-81ED-4DB2-BD59-A6C34878D82A}">
                    <a16:rowId xmlns:a16="http://schemas.microsoft.com/office/drawing/2014/main" val="10002"/>
                  </a:ext>
                </a:extLst>
              </a:tr>
              <a:tr h="370840">
                <a:tc>
                  <a:txBody>
                    <a:bodyPr/>
                    <a:lstStyle/>
                    <a:p>
                      <a:r>
                        <a:rPr lang="ar-EG" sz="1600" b="1" dirty="0"/>
                        <a:t>المؤشرات:</a:t>
                      </a:r>
                    </a:p>
                    <a:p>
                      <a:endParaRPr lang="ar-EG" sz="1600" baseline="0" dirty="0"/>
                    </a:p>
                    <a:p>
                      <a:endParaRPr lang="ar-EG" sz="1600" baseline="0" dirty="0"/>
                    </a:p>
                    <a:p>
                      <a:endParaRPr lang="ar-EG" sz="1600" baseline="0" dirty="0"/>
                    </a:p>
                  </a:txBody>
                  <a:tcPr/>
                </a:tc>
                <a:tc>
                  <a:txBody>
                    <a:bodyPr/>
                    <a:lstStyle/>
                    <a:p>
                      <a:r>
                        <a:rPr lang="ar-EG" sz="1600" b="1" dirty="0"/>
                        <a:t>جهة التنسيق المسؤولة</a:t>
                      </a:r>
                      <a:r>
                        <a:rPr lang="ar-EG" sz="1600" dirty="0"/>
                        <a:t>:</a:t>
                      </a:r>
                      <a:endParaRPr lang="en-GB"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95028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tabLst>
                <a:tab pos="1430338" algn="l"/>
              </a:tabLst>
            </a:pPr>
            <a:r>
              <a:rPr lang="ar" sz="2400" dirty="0">
                <a:latin typeface="Arial" panose="020B0604020202020204" pitchFamily="34" charset="0"/>
                <a:cs typeface="Arial" panose="020B0604020202020204" pitchFamily="34" charset="0"/>
              </a:rPr>
              <a:t>مقدمة:</a:t>
            </a:r>
            <a:r>
              <a:rPr lang="ar" sz="2400" kern="1200" dirty="0">
                <a:latin typeface="Arial" panose="020B0604020202020204" pitchFamily="34" charset="0"/>
                <a:cs typeface="Arial" panose="020B0604020202020204" pitchFamily="34" charset="0"/>
              </a:rPr>
              <a:t> </a:t>
            </a:r>
            <a:r>
              <a:rPr lang="ar" sz="2400" b="1" dirty="0">
                <a:latin typeface="Arial" panose="020B0604020202020204" pitchFamily="34" charset="0"/>
                <a:cs typeface="Arial" panose="020B0604020202020204" pitchFamily="34" charset="0"/>
              </a:rPr>
              <a:t>خطة الاستجابة والجدول الزمني الفعلي للاستجابة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rtlCol="1"/>
          <a:lstStyle/>
          <a:p>
            <a:pPr rtl="1"/>
            <a:r>
              <a:rPr lang="ar" dirty="0"/>
              <a:t>الاستعراض المرحلي للإجراءات</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الأولى: </a:t>
            </a:r>
            <a:r>
              <a:rPr lang="ar" sz="2800" b="1" kern="1200" dirty="0">
                <a:latin typeface="Arial" panose="020B0604020202020204" pitchFamily="34" charset="0"/>
                <a:cs typeface="Arial" panose="020B0604020202020204" pitchFamily="34" charset="0"/>
              </a:rPr>
              <a:t>ما الذي سار على ما يرام؟ ما الذي لم يسر على ما يرام؟ ولماذا؟</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168400" lvl="0" indent="-1168400"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الثانية: </a:t>
            </a:r>
            <a:r>
              <a:rPr lang="ar" sz="2800" b="1" kern="1200" dirty="0">
                <a:latin typeface="Arial" panose="020B0604020202020204" pitchFamily="34" charset="0"/>
                <a:cs typeface="Arial" panose="020B0604020202020204" pitchFamily="34" charset="0"/>
              </a:rPr>
              <a:t>ما الذي يمكننا القيام به لتحسين الاستجابة لجائحة كوفيد-19؟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Arial" panose="020B0604020202020204" pitchFamily="34" charset="0"/>
                <a:cs typeface="Arial" panose="020B0604020202020204" pitchFamily="34" charset="0"/>
              </a:rPr>
              <a:t>الخطوة الثالثة: </a:t>
            </a:r>
            <a:r>
              <a:rPr lang="ar" sz="2800" b="1" kern="1200" dirty="0">
                <a:latin typeface="Arial" panose="020B0604020202020204" pitchFamily="34" charset="0"/>
                <a:cs typeface="Arial" panose="020B0604020202020204" pitchFamily="34" charset="0"/>
              </a:rPr>
              <a:t>س</a:t>
            </a:r>
            <a:r>
              <a:rPr lang="ar-EG" sz="2800" b="1" kern="1200" dirty="0">
                <a:latin typeface="Arial" panose="020B0604020202020204" pitchFamily="34" charset="0"/>
                <a:cs typeface="Arial" panose="020B0604020202020204" pitchFamily="34" charset="0"/>
              </a:rPr>
              <a:t>ُ</a:t>
            </a:r>
            <a:r>
              <a:rPr lang="ar" sz="2800" b="1" kern="1200" dirty="0">
                <a:latin typeface="Arial" panose="020B0604020202020204" pitchFamily="34" charset="0"/>
                <a:cs typeface="Arial" panose="020B0604020202020204" pitchFamily="34" charset="0"/>
              </a:rPr>
              <a:t>بل المضي قدماً‬</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الثانية:</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الثالثة:</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الأولى:</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grpSp>
      </p:grpSp>
    </p:spTree>
    <p:extLst>
      <p:ext uri="{BB962C8B-B14F-4D97-AF65-F5344CB8AC3E}">
        <p14:creationId xmlns:p14="http://schemas.microsoft.com/office/powerpoint/2010/main" val="377561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16"/>
                                        </p:tgtEl>
                                        <p:attrNameLst>
                                          <p:attrName>style.opacity</p:attrName>
                                        </p:attrNameLst>
                                      </p:cBhvr>
                                      <p:to>
                                        <p:strVal val="0.5"/>
                                      </p:to>
                                    </p:set>
                                    <p:animEffect filter="image" prLst="opacity: 0.5">
                                      <p:cBhvr rctx="IE">
                                        <p:cTn id="7" dur="indefinite"/>
                                        <p:tgtEl>
                                          <p:spTgt spid="16"/>
                                        </p:tgtEl>
                                      </p:cBhvr>
                                    </p:animEffect>
                                  </p:childTnLst>
                                </p:cTn>
                              </p:par>
                              <p:par>
                                <p:cTn id="8" presetID="9" presetClass="emph" presetSubtype="0" nodeType="withEffect">
                                  <p:stCondLst>
                                    <p:cond delay="1000"/>
                                  </p:stCondLst>
                                  <p:childTnLst>
                                    <p:set>
                                      <p:cBhvr>
                                        <p:cTn id="9" dur="indefinite"/>
                                        <p:tgtEl>
                                          <p:spTgt spid="34"/>
                                        </p:tgtEl>
                                        <p:attrNameLst>
                                          <p:attrName>style.opacity</p:attrName>
                                        </p:attrNameLst>
                                      </p:cBhvr>
                                      <p:to>
                                        <p:strVal val="0.5"/>
                                      </p:to>
                                    </p:set>
                                    <p:animEffect filter="image" prLst="opacity: 0.5">
                                      <p:cBhvr rctx="IE">
                                        <p:cTn id="10" dur="indefinite"/>
                                        <p:tgtEl>
                                          <p:spTgt spid="34"/>
                                        </p:tgtEl>
                                      </p:cBhvr>
                                    </p:animEffect>
                                  </p:childTnLst>
                                </p:cTn>
                              </p:par>
                              <p:par>
                                <p:cTn id="11" presetID="9" presetClass="emph" presetSubtype="0" nodeType="withEffect">
                                  <p:stCondLst>
                                    <p:cond delay="1000"/>
                                  </p:stCondLst>
                                  <p:childTnLst>
                                    <p:set>
                                      <p:cBhvr>
                                        <p:cTn id="12" dur="indefinite"/>
                                        <p:tgtEl>
                                          <p:spTgt spid="38"/>
                                        </p:tgtEl>
                                        <p:attrNameLst>
                                          <p:attrName>style.opacity</p:attrName>
                                        </p:attrNameLst>
                                      </p:cBhvr>
                                      <p:to>
                                        <p:strVal val="0.5"/>
                                      </p:to>
                                    </p:set>
                                    <p:animEffect filter="image" prLst="opacity: 0.5">
                                      <p:cBhvr rctx="IE">
                                        <p:cTn id="13" dur="indefinite"/>
                                        <p:tgtEl>
                                          <p:spTgt spid="38"/>
                                        </p:tgtEl>
                                      </p:cBhvr>
                                    </p:animEffect>
                                  </p:childTnLst>
                                </p:cTn>
                              </p:par>
                              <p:par>
                                <p:cTn id="14" presetID="9" presetClass="emph" presetSubtype="0" grpId="0" nodeType="withEffect">
                                  <p:stCondLst>
                                    <p:cond delay="1000"/>
                                  </p:stCondLst>
                                  <p:childTnLst>
                                    <p:set>
                                      <p:cBhvr>
                                        <p:cTn id="15" dur="indefinite"/>
                                        <p:tgtEl>
                                          <p:spTgt spid="18"/>
                                        </p:tgtEl>
                                        <p:attrNameLst>
                                          <p:attrName>style.opacity</p:attrName>
                                        </p:attrNameLst>
                                      </p:cBhvr>
                                      <p:to>
                                        <p:strVal val="0.5"/>
                                      </p:to>
                                    </p:set>
                                    <p:animEffect filter="image" prLst="opacity: 0.5">
                                      <p:cBhvr rctx="IE">
                                        <p:cTn id="16" dur="indefinite"/>
                                        <p:tgtEl>
                                          <p:spTgt spid="18"/>
                                        </p:tgtEl>
                                      </p:cBhvr>
                                    </p:animEffect>
                                  </p:childTnLst>
                                </p:cTn>
                              </p:par>
                              <p:par>
                                <p:cTn id="17" presetID="9" presetClass="emph" presetSubtype="0" nodeType="withEffect">
                                  <p:stCondLst>
                                    <p:cond delay="1000"/>
                                  </p:stCondLst>
                                  <p:childTnLst>
                                    <p:set>
                                      <p:cBhvr>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omputer&#10;&#10;Description automatically generated">
            <a:extLst>
              <a:ext uri="{FF2B5EF4-FFF2-40B4-BE49-F238E27FC236}">
                <a16:creationId xmlns:a16="http://schemas.microsoft.com/office/drawing/2014/main" id="{94C46CCE-A518-4BB0-B22F-126B275A5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Espace réservé du contenu 2">
            <a:extLst>
              <a:ext uri="{FF2B5EF4-FFF2-40B4-BE49-F238E27FC236}">
                <a16:creationId xmlns:a16="http://schemas.microsoft.com/office/drawing/2014/main" id="{CF390821-87AF-4D15-94E6-3589928541B0}"/>
              </a:ext>
            </a:extLst>
          </p:cNvPr>
          <p:cNvSpPr txBox="1">
            <a:spLocks/>
          </p:cNvSpPr>
          <p:nvPr/>
        </p:nvSpPr>
        <p:spPr>
          <a:xfrm>
            <a:off x="3162822" y="4948912"/>
            <a:ext cx="6269277" cy="635477"/>
          </a:xfrm>
          <a:prstGeom prst="rect">
            <a:avLst/>
          </a:prstGeom>
          <a:ln w="38100">
            <a:noFill/>
          </a:ln>
        </p:spPr>
        <p:txBody>
          <a:bodyPr vert="horz" lIns="91440" tIns="45720" rIns="91440" bIns="45720" rtlCol="1">
            <a:noAutofit/>
          </a:bodyPr>
          <a:lstStyle>
            <a:lvl1pPr marL="0" indent="0" algn="r" defTabSz="914400" rtl="1" eaLnBrk="1" latinLnBrk="0" hangingPunct="1">
              <a:lnSpc>
                <a:spcPct val="90000"/>
              </a:lnSpc>
              <a:spcBef>
                <a:spcPts val="1000"/>
              </a:spcBef>
              <a:buFont typeface="Arial" panose="020B0604020202020204" pitchFamily="34" charset="0"/>
              <a:buNone/>
              <a:defRPr sz="2800" kern="1200">
                <a:solidFill>
                  <a:schemeClr val="accent1">
                    <a:lumMod val="75000"/>
                  </a:schemeClr>
                </a:solidFill>
                <a:latin typeface="Roboto" pitchFamily="2" charset="0"/>
                <a:ea typeface="Roboto" pitchFamily="2" charset="0"/>
                <a:cs typeface="+mn-cs"/>
              </a:defRPr>
            </a:lvl1pPr>
            <a:lvl2pPr marL="457200" indent="0" algn="r" defTabSz="914400" rtl="1" eaLnBrk="1" latinLnBrk="0" hangingPunct="1">
              <a:lnSpc>
                <a:spcPct val="90000"/>
              </a:lnSpc>
              <a:spcBef>
                <a:spcPts val="500"/>
              </a:spcBef>
              <a:buFont typeface="Arial" panose="020B0604020202020204" pitchFamily="34" charset="0"/>
              <a:buNone/>
              <a:defRPr sz="2400" kern="1200">
                <a:solidFill>
                  <a:schemeClr val="tx1"/>
                </a:solidFill>
                <a:latin typeface="Roboto" pitchFamily="2" charset="0"/>
                <a:ea typeface="Roboto" pitchFamily="2" charset="0"/>
                <a:cs typeface="+mn-cs"/>
              </a:defRPr>
            </a:lvl2pPr>
            <a:lvl3pPr marL="914400" indent="0" algn="r" defTabSz="914400" rtl="1" eaLnBrk="1" latinLnBrk="0" hangingPunct="1">
              <a:lnSpc>
                <a:spcPct val="90000"/>
              </a:lnSpc>
              <a:spcBef>
                <a:spcPts val="500"/>
              </a:spcBef>
              <a:buFontTx/>
              <a:buNone/>
              <a:defRPr sz="2400" kern="1200">
                <a:solidFill>
                  <a:schemeClr val="tx1"/>
                </a:solidFill>
                <a:latin typeface="Roboto" pitchFamily="2" charset="0"/>
                <a:ea typeface="Roboto" pitchFamily="2" charset="0"/>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1">
              <a:defRPr/>
            </a:pPr>
            <a:r>
              <a:rPr lang="ar" sz="5400" b="1" dirty="0">
                <a:solidFill>
                  <a:srgbClr val="0092CB"/>
                </a:solidFill>
                <a:latin typeface="Arial" panose="020B0604020202020204" pitchFamily="34" charset="0"/>
                <a:cs typeface="Arial" panose="020B0604020202020204" pitchFamily="34" charset="0"/>
              </a:rPr>
              <a:t>الاستعراض المرحلي للإجراءات</a:t>
            </a:r>
            <a:endParaRPr lang="en-GB" sz="4800" b="1" dirty="0">
              <a:solidFill>
                <a:srgbClr val="0092CB"/>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DCEA8B9-5DC2-4D56-B799-F743D3170487}"/>
              </a:ext>
            </a:extLst>
          </p:cNvPr>
          <p:cNvSpPr/>
          <p:nvPr/>
        </p:nvSpPr>
        <p:spPr>
          <a:xfrm>
            <a:off x="8116922" y="3675302"/>
            <a:ext cx="3874603" cy="1034129"/>
          </a:xfrm>
          <a:prstGeom prst="rect">
            <a:avLst/>
          </a:prstGeom>
          <a:solidFill>
            <a:srgbClr val="FFFF00"/>
          </a:solidFill>
        </p:spPr>
        <p:txBody>
          <a:bodyPr wrap="square" rtlCol="1">
            <a:spAutoFit/>
          </a:bodyPr>
          <a:lstStyle/>
          <a:p>
            <a:pPr algn="r" rtl="1">
              <a:lnSpc>
                <a:spcPct val="85000"/>
              </a:lnSpc>
              <a:tabLst>
                <a:tab pos="3236913" algn="l"/>
              </a:tabLst>
            </a:pPr>
            <a:r>
              <a:rPr lang="ar" sz="3600" dirty="0">
                <a:ln w="1905"/>
                <a:solidFill>
                  <a:schemeClr val="accent1">
                    <a:lumMod val="5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‫البلد‬</a:t>
            </a:r>
          </a:p>
          <a:p>
            <a:pPr algn="r" rtl="1">
              <a:lnSpc>
                <a:spcPct val="85000"/>
              </a:lnSpc>
              <a:tabLst>
                <a:tab pos="3236913" algn="l"/>
              </a:tabLst>
            </a:pPr>
            <a:r>
              <a:rPr lang="ar" sz="3600" dirty="0">
                <a:ln w="1905"/>
                <a:solidFill>
                  <a:schemeClr val="accent1">
                    <a:lumMod val="5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الت</a:t>
            </a:r>
            <a:r>
              <a:rPr lang="ar-BH" sz="3600" dirty="0">
                <a:ln w="1905"/>
                <a:solidFill>
                  <a:schemeClr val="accent1">
                    <a:lumMod val="5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اريخ</a:t>
            </a:r>
            <a:endParaRPr lang="ar" sz="3600" dirty="0">
              <a:ln w="1905"/>
              <a:solidFill>
                <a:schemeClr val="accent1">
                  <a:lumMod val="5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pic>
        <p:nvPicPr>
          <p:cNvPr id="13" name="Picture 12" descr="A picture containing drawing&#10;&#10;Description automatically generated">
            <a:extLst>
              <a:ext uri="{FF2B5EF4-FFF2-40B4-BE49-F238E27FC236}">
                <a16:creationId xmlns:a16="http://schemas.microsoft.com/office/drawing/2014/main" id="{CE11BD03-44A5-4EAE-A1E8-2E525FD0BD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32" y="5924272"/>
            <a:ext cx="1601773" cy="693488"/>
          </a:xfrm>
          <a:prstGeom prst="rect">
            <a:avLst/>
          </a:prstGeom>
          <a:ln w="152400">
            <a:solidFill>
              <a:srgbClr val="FFFF00"/>
            </a:solidFill>
          </a:ln>
        </p:spPr>
      </p:pic>
      <p:sp>
        <p:nvSpPr>
          <p:cNvPr id="14" name="TextBox 13">
            <a:extLst>
              <a:ext uri="{FF2B5EF4-FFF2-40B4-BE49-F238E27FC236}">
                <a16:creationId xmlns:a16="http://schemas.microsoft.com/office/drawing/2014/main" id="{0EE7CF4A-B751-4A5B-B24F-B16AA7DAD81B}"/>
              </a:ext>
            </a:extLst>
          </p:cNvPr>
          <p:cNvSpPr txBox="1"/>
          <p:nvPr/>
        </p:nvSpPr>
        <p:spPr>
          <a:xfrm>
            <a:off x="148830" y="2824620"/>
            <a:ext cx="4089581" cy="1107996"/>
          </a:xfrm>
          <a:prstGeom prst="rect">
            <a:avLst/>
          </a:prstGeom>
          <a:noFill/>
        </p:spPr>
        <p:txBody>
          <a:bodyPr wrap="none" rtlCol="1">
            <a:spAutoFit/>
          </a:bodyPr>
          <a:lstStyle/>
          <a:p>
            <a:pPr rtl="1"/>
            <a:r>
              <a:rPr lang="ar" sz="6600" b="1">
                <a:solidFill>
                  <a:schemeClr val="bg1"/>
                </a:solidFill>
                <a:latin typeface="Arial" panose="020B0604020202020204" pitchFamily="34" charset="0"/>
                <a:cs typeface="Arial" panose="020B0604020202020204" pitchFamily="34" charset="0"/>
              </a:rPr>
              <a:t>كوفيد-19</a:t>
            </a:r>
          </a:p>
        </p:txBody>
      </p:sp>
      <p:pic>
        <p:nvPicPr>
          <p:cNvPr id="3" name="Picture 2" descr="A picture containing drawing&#10;&#10;Description automatically generated">
            <a:extLst>
              <a:ext uri="{FF2B5EF4-FFF2-40B4-BE49-F238E27FC236}">
                <a16:creationId xmlns:a16="http://schemas.microsoft.com/office/drawing/2014/main" id="{6B8228AC-C3D9-41D2-8F63-D0A4DD9DA4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9325" y="5924272"/>
            <a:ext cx="2152200" cy="629397"/>
          </a:xfrm>
          <a:prstGeom prst="rect">
            <a:avLst/>
          </a:prstGeom>
        </p:spPr>
      </p:pic>
    </p:spTree>
    <p:extLst>
      <p:ext uri="{BB962C8B-B14F-4D97-AF65-F5344CB8AC3E}">
        <p14:creationId xmlns:p14="http://schemas.microsoft.com/office/powerpoint/2010/main" val="230057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0A80E5-4749-41F7-B89F-3BA932B89482}"/>
              </a:ext>
            </a:extLst>
          </p:cNvPr>
          <p:cNvGrpSpPr/>
          <p:nvPr/>
        </p:nvGrpSpPr>
        <p:grpSpPr>
          <a:xfrm>
            <a:off x="322089" y="1023357"/>
            <a:ext cx="11633973" cy="5651678"/>
            <a:chOff x="322089" y="1023357"/>
            <a:chExt cx="11633973" cy="5651678"/>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rgbClr val="00808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en-US" dirty="0"/>
            </a:p>
          </p:txBody>
        </p:sp>
        <p:sp>
          <p:nvSpPr>
            <p:cNvPr id="11" name="Rectangle 10">
              <a:extLst>
                <a:ext uri="{FF2B5EF4-FFF2-40B4-BE49-F238E27FC236}">
                  <a16:creationId xmlns:a16="http://schemas.microsoft.com/office/drawing/2014/main" id="{10B814DD-7EF5-4886-BB3C-5B060478E382}"/>
                </a:ext>
              </a:extLst>
            </p:cNvPr>
            <p:cNvSpPr/>
            <p:nvPr/>
          </p:nvSpPr>
          <p:spPr>
            <a:xfrm>
              <a:off x="1249501" y="1023357"/>
              <a:ext cx="1070656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rtlCol="1" anchor="ctr" anchorCtr="0">
              <a:noAutofit/>
            </a:bodyPr>
            <a:lstStyle/>
            <a:p>
              <a:pPr marL="1430338" lvl="0" indent="-1430338" defTabSz="1244600" rtl="1">
                <a:lnSpc>
                  <a:spcPct val="90000"/>
                </a:lnSpc>
                <a:spcBef>
                  <a:spcPct val="0"/>
                </a:spcBef>
                <a:spcAft>
                  <a:spcPct val="35000"/>
                </a:spcAft>
                <a:buNone/>
              </a:pPr>
              <a:r>
                <a:rPr lang="ar" sz="2800" kern="1200" dirty="0">
                  <a:latin typeface="Roboto Cn"/>
                </a:rPr>
                <a:t>الخطوة الثالثة: </a:t>
              </a:r>
              <a:r>
                <a:rPr lang="ar" sz="2800" b="1" kern="1200" dirty="0">
                  <a:latin typeface="Roboto Cn"/>
                </a:rPr>
                <a:t>س</a:t>
              </a:r>
              <a:r>
                <a:rPr lang="ar-EG" sz="2800" b="1" kern="1200" dirty="0">
                  <a:latin typeface="Roboto Cn"/>
                </a:rPr>
                <a:t>ُ</a:t>
              </a:r>
              <a:r>
                <a:rPr lang="ar" sz="2800" b="1" kern="1200" dirty="0">
                  <a:latin typeface="Roboto Cn"/>
                </a:rPr>
                <a:t>بل المضي قدماً‬</a:t>
              </a:r>
            </a:p>
          </p:txBody>
        </p:sp>
      </p:grpSp>
      <p:sp>
        <p:nvSpPr>
          <p:cNvPr id="6" name="Rectangle 5"/>
          <p:cNvSpPr/>
          <p:nvPr/>
        </p:nvSpPr>
        <p:spPr>
          <a:xfrm>
            <a:off x="1367322" y="1682460"/>
            <a:ext cx="10468383" cy="4832092"/>
          </a:xfrm>
          <a:prstGeom prst="rect">
            <a:avLst/>
          </a:prstGeom>
        </p:spPr>
        <p:txBody>
          <a:bodyPr wrap="square" rtlCol="1">
            <a:spAutoFit/>
          </a:bodyPr>
          <a:lstStyle/>
          <a:p>
            <a:pPr lvl="0" rtl="1"/>
            <a:r>
              <a:rPr lang="ar" sz="2800" dirty="0"/>
              <a:t>في الجلسة العامة، ناقش واتفق على الآتي:</a:t>
            </a:r>
          </a:p>
          <a:p>
            <a:pPr lvl="0" rtl="1"/>
            <a:endParaRPr lang="en-US" sz="2800" dirty="0"/>
          </a:p>
          <a:p>
            <a:pPr marL="457200" lvl="0" indent="-457200" rtl="1">
              <a:buFontTx/>
              <a:buChar char="-"/>
            </a:pPr>
            <a:r>
              <a:rPr lang="ar" sz="2800" dirty="0"/>
              <a:t>تحديد</a:t>
            </a:r>
          </a:p>
          <a:p>
            <a:pPr marL="914400" lvl="1" indent="-457200" rtl="1">
              <a:buFontTx/>
              <a:buChar char="-"/>
            </a:pPr>
            <a:r>
              <a:rPr lang="ar" sz="2800" dirty="0"/>
              <a:t>ما الذي يمكن معالجته على الفور لتحسين الاستجابة الجارية؛</a:t>
            </a:r>
          </a:p>
          <a:p>
            <a:pPr marL="914400" lvl="1" indent="-457200" rtl="1">
              <a:buFontTx/>
              <a:buChar char="-"/>
            </a:pPr>
            <a:r>
              <a:rPr lang="ar" sz="2800" dirty="0"/>
              <a:t>ما يمكن فعله على المدى المتوسط والطويل لتحسين الاستجابة للموجات التالية من فاشية كوفيد-19.</a:t>
            </a:r>
          </a:p>
          <a:p>
            <a:pPr marL="457200" lvl="0" indent="-457200" rtl="1">
              <a:buFontTx/>
              <a:buChar char="-"/>
            </a:pPr>
            <a:r>
              <a:rPr lang="ar" sz="2800" dirty="0"/>
              <a:t>إنشاء فريق معني بمتابعة الاستعراض</a:t>
            </a:r>
          </a:p>
          <a:p>
            <a:pPr marL="457200" lvl="0" indent="-457200" rtl="1">
              <a:buFontTx/>
              <a:buChar char="-"/>
            </a:pPr>
            <a:r>
              <a:rPr lang="ar" sz="2800" dirty="0"/>
              <a:t>إرساء عملية لتوثيق التقدم المحرز في تنفيذ التوصيات</a:t>
            </a:r>
          </a:p>
          <a:p>
            <a:pPr marL="457200" lvl="0" indent="-457200" rtl="1">
              <a:buFontTx/>
              <a:buChar char="-"/>
            </a:pPr>
            <a:r>
              <a:rPr lang="ar" sz="2800" dirty="0"/>
              <a:t>تحديد نهج لضمان مشاركة الإدارة العليا</a:t>
            </a:r>
          </a:p>
        </p:txBody>
      </p:sp>
      <p:grpSp>
        <p:nvGrpSpPr>
          <p:cNvPr id="10" name="Group 25">
            <a:extLst>
              <a:ext uri="{FF2B5EF4-FFF2-40B4-BE49-F238E27FC236}">
                <a16:creationId xmlns:a16="http://schemas.microsoft.com/office/drawing/2014/main" id="{A21E29B2-FE9C-4986-97F5-D81576C51A1D}"/>
              </a:ext>
            </a:extLst>
          </p:cNvPr>
          <p:cNvGrpSpPr/>
          <p:nvPr/>
        </p:nvGrpSpPr>
        <p:grpSpPr>
          <a:xfrm>
            <a:off x="-80" y="755656"/>
            <a:ext cx="1249581" cy="1250897"/>
            <a:chOff x="3200499" y="3735720"/>
            <a:chExt cx="1488832" cy="1490400"/>
          </a:xfrm>
        </p:grpSpPr>
        <p:sp>
          <p:nvSpPr>
            <p:cNvPr id="13" name="Rectangle: Rounded Corners 26">
              <a:extLst>
                <a:ext uri="{FF2B5EF4-FFF2-40B4-BE49-F238E27FC236}">
                  <a16:creationId xmlns:a16="http://schemas.microsoft.com/office/drawing/2014/main" id="{A85F7754-2BFF-454C-85A9-8E7E8DCB0DCB}"/>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b"/>
            <a:lstStyle/>
            <a:p>
              <a:pPr algn="ctr" rtl="1"/>
              <a:r>
                <a:rPr lang="ar" sz="1200" b="1" dirty="0">
                  <a:latin typeface="Arial Black" panose="020B0A04020102020204" pitchFamily="34" charset="0"/>
                </a:rPr>
                <a:t>الخطوة الثالثة:</a:t>
              </a:r>
            </a:p>
          </p:txBody>
        </p:sp>
        <p:sp>
          <p:nvSpPr>
            <p:cNvPr id="14" name="Rectangle: Rounded Corners 27">
              <a:extLst>
                <a:ext uri="{FF2B5EF4-FFF2-40B4-BE49-F238E27FC236}">
                  <a16:creationId xmlns:a16="http://schemas.microsoft.com/office/drawing/2014/main" id="{6437FAB6-DA8C-4F82-909D-B1AC85E7A224}"/>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p>
          </p:txBody>
        </p:sp>
        <p:sp>
          <p:nvSpPr>
            <p:cNvPr id="15" name="Freeform: Shape 28">
              <a:extLst>
                <a:ext uri="{FF2B5EF4-FFF2-40B4-BE49-F238E27FC236}">
                  <a16:creationId xmlns:a16="http://schemas.microsoft.com/office/drawing/2014/main" id="{FFD3A510-E927-4F5F-AF5C-D24BCEFB9DFE}"/>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1" anchor="ctr"/>
            <a:lstStyle/>
            <a:p>
              <a:pPr algn="ctr" rtl="1"/>
              <a:endParaRPr lang="en-US" sz="1600">
                <a:solidFill>
                  <a:schemeClr val="tx1"/>
                </a:solidFill>
              </a:endParaRPr>
            </a:p>
          </p:txBody>
        </p:sp>
      </p:grpSp>
    </p:spTree>
    <p:extLst>
      <p:ext uri="{BB962C8B-B14F-4D97-AF65-F5344CB8AC3E}">
        <p14:creationId xmlns:p14="http://schemas.microsoft.com/office/powerpoint/2010/main" val="1240413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0772BA-E77E-4DEB-A395-A598C34882D0}"/>
              </a:ext>
            </a:extLst>
          </p:cNvPr>
          <p:cNvPicPr>
            <a:picLocks noChangeAspect="1"/>
          </p:cNvPicPr>
          <p:nvPr/>
        </p:nvPicPr>
        <p:blipFill>
          <a:blip r:embed="rId3"/>
          <a:stretch>
            <a:fillRect/>
          </a:stretch>
        </p:blipFill>
        <p:spPr>
          <a:xfrm>
            <a:off x="4233954" y="1151164"/>
            <a:ext cx="4545623" cy="4191000"/>
          </a:xfrm>
          <a:prstGeom prst="rect">
            <a:avLst/>
          </a:prstGeom>
        </p:spPr>
      </p:pic>
      <p:sp>
        <p:nvSpPr>
          <p:cNvPr id="3" name="Rectangle 2">
            <a:extLst>
              <a:ext uri="{FF2B5EF4-FFF2-40B4-BE49-F238E27FC236}">
                <a16:creationId xmlns:a16="http://schemas.microsoft.com/office/drawing/2014/main" id="{8ADCC65C-5933-4FBB-A088-A713AA354A3D}"/>
              </a:ext>
            </a:extLst>
          </p:cNvPr>
          <p:cNvSpPr/>
          <p:nvPr/>
        </p:nvSpPr>
        <p:spPr>
          <a:xfrm>
            <a:off x="4492979" y="1151164"/>
            <a:ext cx="3449362" cy="1497931"/>
          </a:xfrm>
          <a:prstGeom prst="rect">
            <a:avLst/>
          </a:prstGeom>
          <a:solidFill>
            <a:schemeClr val="bg1"/>
          </a:solidFill>
          <a:ln>
            <a:solidFill>
              <a:schemeClr val="tx1"/>
            </a:solidFill>
          </a:ln>
          <a:effectLst>
            <a:outerShdw blurRad="50800" dist="76200" dir="2700000" algn="tl" rotWithShape="0">
              <a:prstClr val="black">
                <a:alpha val="40000"/>
              </a:prstClr>
            </a:outerShd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buNone/>
            </a:pPr>
            <a:r>
              <a:rPr lang="ar" sz="4000" b="1" dirty="0">
                <a:solidFill>
                  <a:schemeClr val="tx1"/>
                </a:solidFill>
                <a:latin typeface="Kristen ITC" panose="03050502040202030202" pitchFamily="66" charset="0"/>
                <a:ea typeface="+mn-ea"/>
              </a:rPr>
              <a:t>شكرا لمساهمت</a:t>
            </a:r>
            <a:r>
              <a:rPr lang="ar-EG" sz="4000" b="1" dirty="0">
                <a:solidFill>
                  <a:schemeClr val="tx1"/>
                </a:solidFill>
                <a:latin typeface="Kristen ITC" panose="03050502040202030202" pitchFamily="66" charset="0"/>
                <a:ea typeface="+mn-ea"/>
              </a:rPr>
              <a:t>كم</a:t>
            </a:r>
            <a:r>
              <a:rPr lang="ar" sz="4000" b="1" dirty="0">
                <a:solidFill>
                  <a:schemeClr val="tx1"/>
                </a:solidFill>
                <a:latin typeface="Kristen ITC" panose="03050502040202030202" pitchFamily="66" charset="0"/>
                <a:ea typeface="+mn-ea"/>
              </a:rPr>
              <a:t> في إنقاذ الأرواح!</a:t>
            </a:r>
            <a:endParaRPr lang="en-GB" sz="4000" b="1" dirty="0">
              <a:solidFill>
                <a:schemeClr val="tx1"/>
              </a:solidFill>
              <a:latin typeface="Kristen ITC" panose="03050502040202030202" pitchFamily="66" charset="0"/>
              <a:ea typeface="+mn-ea"/>
            </a:endParaRPr>
          </a:p>
        </p:txBody>
      </p:sp>
    </p:spTree>
    <p:extLst>
      <p:ext uri="{BB962C8B-B14F-4D97-AF65-F5344CB8AC3E}">
        <p14:creationId xmlns:p14="http://schemas.microsoft.com/office/powerpoint/2010/main" val="398013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93587" cy="6857999"/>
          </a:xfrm>
          <a:prstGeom prst="rect">
            <a:avLst/>
          </a:prstGeom>
        </p:spPr>
      </p:pic>
      <p:sp>
        <p:nvSpPr>
          <p:cNvPr id="4" name="Punched Tape 3">
            <a:extLst>
              <a:ext uri="{FF2B5EF4-FFF2-40B4-BE49-F238E27FC236}">
                <a16:creationId xmlns:a16="http://schemas.microsoft.com/office/drawing/2014/main" id="{B060DA56-691C-485A-918F-08D25CEF77F7}"/>
              </a:ext>
            </a:extLst>
          </p:cNvPr>
          <p:cNvSpPr/>
          <p:nvPr/>
        </p:nvSpPr>
        <p:spPr>
          <a:xfrm>
            <a:off x="1567543" y="1651001"/>
            <a:ext cx="9767207" cy="3635374"/>
          </a:xfrm>
          <a:prstGeom prst="flowChartPunchedTape">
            <a:avLst/>
          </a:prstGeom>
          <a:solidFill>
            <a:srgbClr val="D19D0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0" lang="ar-SA" altLang="fr-FR" sz="9600" b="0" i="0" u="none" strike="noStrike" cap="none" normalizeH="0" baseline="0" dirty="0">
                <a:ln>
                  <a:noFill/>
                </a:ln>
                <a:solidFill>
                  <a:schemeClr val="tx1"/>
                </a:solidFill>
                <a:effectLst/>
                <a:latin typeface="Arial Unicode MS"/>
                <a:cs typeface="Arial" panose="020B0604020202020204" pitchFamily="34" charset="0"/>
              </a:rPr>
              <a:t>أهلا بك</a:t>
            </a:r>
            <a:endParaRPr lang="pt-PT" sz="9600" b="1" dirty="0">
              <a:solidFill>
                <a:schemeClr val="tx1"/>
              </a:solidFill>
              <a:latin typeface="Arial Narrow" panose="020B0606020202030204" pitchFamily="34" charset="0"/>
              <a:ea typeface="SimSun" panose="02010600030101010101" pitchFamily="2" charset="-122"/>
              <a:cs typeface="Wide Latin"/>
            </a:endParaRPr>
          </a:p>
        </p:txBody>
      </p:sp>
      <p:sp>
        <p:nvSpPr>
          <p:cNvPr id="8" name="Rectangle 4">
            <a:extLst>
              <a:ext uri="{FF2B5EF4-FFF2-40B4-BE49-F238E27FC236}">
                <a16:creationId xmlns:a16="http://schemas.microsoft.com/office/drawing/2014/main" id="{53303F53-A636-40A9-AFB3-A7A894238694}"/>
              </a:ext>
            </a:extLst>
          </p:cNvPr>
          <p:cNvSpPr>
            <a:spLocks noChangeArrowheads="1"/>
          </p:cNvSpPr>
          <p:nvPr/>
        </p:nvSpPr>
        <p:spPr bwMode="auto">
          <a:xfrm>
            <a:off x="11984892"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93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97029-44C4-4E7C-BB44-5035EDC58C6B}"/>
              </a:ext>
            </a:extLst>
          </p:cNvPr>
          <p:cNvSpPr>
            <a:spLocks noGrp="1"/>
          </p:cNvSpPr>
          <p:nvPr>
            <p:ph type="title"/>
          </p:nvPr>
        </p:nvSpPr>
        <p:spPr>
          <a:xfrm>
            <a:off x="-56693" y="108285"/>
            <a:ext cx="12192000" cy="636625"/>
          </a:xfrm>
        </p:spPr>
        <p:txBody>
          <a:bodyPr rtlCol="1">
            <a:normAutofit/>
          </a:bodyPr>
          <a:lstStyle/>
          <a:p>
            <a:pPr rtl="1"/>
            <a:r>
              <a:rPr lang="ar" dirty="0"/>
              <a:t>مقتبس من إرشادات الاستعراض اللاحق</a:t>
            </a:r>
            <a:r>
              <a:rPr lang="en-CA" dirty="0"/>
              <a:t> </a:t>
            </a:r>
            <a:r>
              <a:rPr lang="ar-BH" dirty="0"/>
              <a:t> للإجراءات</a:t>
            </a:r>
            <a:endParaRPr lang="ar" dirty="0"/>
          </a:p>
        </p:txBody>
      </p:sp>
      <p:sp>
        <p:nvSpPr>
          <p:cNvPr id="4" name="Espace réservé du contenu 3">
            <a:extLst>
              <a:ext uri="{FF2B5EF4-FFF2-40B4-BE49-F238E27FC236}">
                <a16:creationId xmlns:a16="http://schemas.microsoft.com/office/drawing/2014/main" id="{880228A5-86B2-4583-A2C5-5F6201FF8F34}"/>
              </a:ext>
            </a:extLst>
          </p:cNvPr>
          <p:cNvSpPr>
            <a:spLocks noGrp="1"/>
          </p:cNvSpPr>
          <p:nvPr>
            <p:ph sz="half" idx="2"/>
          </p:nvPr>
        </p:nvSpPr>
        <p:spPr>
          <a:xfrm>
            <a:off x="5562599" y="1319303"/>
            <a:ext cx="6169959" cy="4975470"/>
          </a:xfrm>
        </p:spPr>
        <p:txBody>
          <a:bodyPr rtlCol="1">
            <a:normAutofit/>
          </a:bodyPr>
          <a:lstStyle/>
          <a:p>
            <a:pPr marL="214292" indent="-214292" defTabSz="685714" rtl="1">
              <a:buFont typeface="Arial" panose="020B0604020202020204" pitchFamily="34" charset="0"/>
              <a:buChar char="•"/>
            </a:pPr>
            <a:r>
              <a:rPr lang="ar" sz="2400" b="1" dirty="0">
                <a:latin typeface="Simplified Arabic" panose="02020603050405020304" pitchFamily="18" charset="-78"/>
                <a:cs typeface="Simplified Arabic" panose="02020603050405020304" pitchFamily="18" charset="-78"/>
              </a:rPr>
              <a:t>استعراض نوعي للإجراءات المتخذة في سبيل الاستجابة لحالة طوارئ كوسيلة لتحديد أفضل الممارسات والثغرات والدروس المستفادة</a:t>
            </a:r>
          </a:p>
          <a:p>
            <a:pPr marL="214292" indent="-214292" defTabSz="685714" rtl="1">
              <a:buFont typeface="Arial" panose="020B0604020202020204" pitchFamily="34" charset="0"/>
              <a:buChar char="•"/>
            </a:pPr>
            <a:r>
              <a:rPr lang="ar-BH" sz="2400" b="1" dirty="0">
                <a:latin typeface="Simplified Arabic" panose="02020603050405020304" pitchFamily="18" charset="-78"/>
                <a:cs typeface="Simplified Arabic" panose="02020603050405020304" pitchFamily="18" charset="-78"/>
              </a:rPr>
              <a:t>يركز</a:t>
            </a:r>
            <a:r>
              <a:rPr lang="ar" sz="2400" b="1" dirty="0">
                <a:latin typeface="Simplified Arabic" panose="02020603050405020304" pitchFamily="18" charset="-78"/>
                <a:cs typeface="Simplified Arabic" panose="02020603050405020304" pitchFamily="18" charset="-78"/>
              </a:rPr>
              <a:t> على الأداء الوظيفي </a:t>
            </a:r>
          </a:p>
          <a:p>
            <a:pPr marL="214292" indent="-214292" defTabSz="685714" rtl="1">
              <a:buFont typeface="Arial" panose="020B0604020202020204" pitchFamily="34" charset="0"/>
              <a:buChar char="•"/>
            </a:pPr>
            <a:r>
              <a:rPr lang="ar" sz="2400" b="1" dirty="0">
                <a:latin typeface="Simplified Arabic" panose="02020603050405020304" pitchFamily="18" charset="-78"/>
                <a:cs typeface="Simplified Arabic" panose="02020603050405020304" pitchFamily="18" charset="-78"/>
              </a:rPr>
              <a:t>‫طوعي‬</a:t>
            </a:r>
          </a:p>
          <a:p>
            <a:pPr marL="214292" indent="-214292" defTabSz="685714" rtl="1">
              <a:buFont typeface="Arial" panose="020B0604020202020204" pitchFamily="34" charset="0"/>
              <a:buChar char="•"/>
            </a:pPr>
            <a:r>
              <a:rPr lang="ar" sz="2400" b="1" dirty="0">
                <a:latin typeface="Simplified Arabic" panose="02020603050405020304" pitchFamily="18" charset="-78"/>
                <a:cs typeface="Simplified Arabic" panose="02020603050405020304" pitchFamily="18" charset="-78"/>
              </a:rPr>
              <a:t>تقييم حدث حقيقي - بعد الحدث</a:t>
            </a:r>
          </a:p>
          <a:p>
            <a:pPr marL="214292" indent="-214292" defTabSz="685714" rtl="1">
              <a:buFont typeface="Arial" panose="020B0604020202020204" pitchFamily="34" charset="0"/>
              <a:buChar char="•"/>
            </a:pPr>
            <a:r>
              <a:rPr lang="ar" sz="2400" b="1" dirty="0">
                <a:latin typeface="Simplified Arabic" panose="02020603050405020304" pitchFamily="18" charset="-78"/>
                <a:cs typeface="Simplified Arabic" panose="02020603050405020304" pitchFamily="18" charset="-78"/>
              </a:rPr>
              <a:t>إشراك جميع المنخرطين في الحدث لمناقشة الإجراءات المتخذة في بيئة تتسم بالصدق والصراحة</a:t>
            </a:r>
          </a:p>
        </p:txBody>
      </p:sp>
      <p:sp>
        <p:nvSpPr>
          <p:cNvPr id="5" name="TextBox 6">
            <a:extLst>
              <a:ext uri="{FF2B5EF4-FFF2-40B4-BE49-F238E27FC236}">
                <a16:creationId xmlns:a16="http://schemas.microsoft.com/office/drawing/2014/main" id="{81ADC35C-2436-4510-AE19-48758035F279}"/>
              </a:ext>
            </a:extLst>
          </p:cNvPr>
          <p:cNvSpPr txBox="1">
            <a:spLocks noGrp="1"/>
          </p:cNvSpPr>
          <p:nvPr>
            <p:ph sz="half" idx="1"/>
          </p:nvPr>
        </p:nvSpPr>
        <p:spPr>
          <a:xfrm>
            <a:off x="335185" y="1328855"/>
            <a:ext cx="4753535" cy="654530"/>
          </a:xfrm>
          <a:prstGeom prst="rect">
            <a:avLst/>
          </a:prstGeom>
          <a:noFill/>
        </p:spPr>
        <p:txBody>
          <a:bodyPr vert="horz" wrap="square" lIns="68571" tIns="34286" rIns="68571" bIns="34286" numCol="1" rtlCol="1" anchor="t" anchorCtr="0" compatLnSpc="1">
            <a:prstTxWarp prst="textNoShape">
              <a:avLst/>
            </a:prstTxWarp>
            <a:spAutoFit/>
          </a:bodyPr>
          <a:lstStyle/>
          <a:p>
            <a:pPr defTabSz="685714" rtl="1"/>
            <a:r>
              <a:rPr lang="ar" sz="1400" i="1" dirty="0"/>
              <a:t>"... تنفيذ استعراضات </a:t>
            </a:r>
            <a:r>
              <a:rPr lang="ar-EG" sz="1400" i="1" dirty="0"/>
              <a:t>موسعة </a:t>
            </a:r>
            <a:r>
              <a:rPr lang="ar" sz="1400" i="1" dirty="0"/>
              <a:t>لفاشيات الأمراض وأحداث الصحة العمومية</a:t>
            </a:r>
            <a:r>
              <a:rPr lang="ar-EG" sz="1400" i="1" dirty="0"/>
              <a:t> ذات الأهمية</a:t>
            </a:r>
            <a:r>
              <a:rPr lang="ar" sz="1400" i="1" dirty="0"/>
              <a:t>. (توصيات لجنة مراجعة اللوائح الصحية الدولية - القرار ج ص ع68-5 في أيار/مايو 2015)</a:t>
            </a:r>
          </a:p>
        </p:txBody>
      </p:sp>
      <p:pic>
        <p:nvPicPr>
          <p:cNvPr id="8" name="Image 7">
            <a:extLst>
              <a:ext uri="{FF2B5EF4-FFF2-40B4-BE49-F238E27FC236}">
                <a16:creationId xmlns:a16="http://schemas.microsoft.com/office/drawing/2014/main" id="{538ABF2B-4A71-49AF-A529-66DBC962F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747" y="2173176"/>
            <a:ext cx="3166410" cy="4057499"/>
          </a:xfrm>
          <a:prstGeom prst="rect">
            <a:avLst/>
          </a:prstGeom>
        </p:spPr>
      </p:pic>
    </p:spTree>
    <p:extLst>
      <p:ext uri="{BB962C8B-B14F-4D97-AF65-F5344CB8AC3E}">
        <p14:creationId xmlns:p14="http://schemas.microsoft.com/office/powerpoint/2010/main" val="36465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0E280-C1A3-4E79-A89A-6D0FA90201C0}"/>
              </a:ext>
            </a:extLst>
          </p:cNvPr>
          <p:cNvSpPr>
            <a:spLocks noGrp="1"/>
          </p:cNvSpPr>
          <p:nvPr>
            <p:ph type="title"/>
          </p:nvPr>
        </p:nvSpPr>
        <p:spPr>
          <a:xfrm>
            <a:off x="360947" y="0"/>
            <a:ext cx="10515600" cy="702000"/>
          </a:xfrm>
        </p:spPr>
        <p:txBody>
          <a:bodyPr rtlCol="1">
            <a:normAutofit/>
          </a:bodyPr>
          <a:lstStyle/>
          <a:p>
            <a:pPr rtl="1"/>
            <a:r>
              <a:rPr lang="ar"/>
              <a:t>ما المقصود بالاستعراض المرحلي للإجراءات؟</a:t>
            </a:r>
          </a:p>
        </p:txBody>
      </p:sp>
      <p:sp>
        <p:nvSpPr>
          <p:cNvPr id="3" name="Espace réservé du contenu 2">
            <a:extLst>
              <a:ext uri="{FF2B5EF4-FFF2-40B4-BE49-F238E27FC236}">
                <a16:creationId xmlns:a16="http://schemas.microsoft.com/office/drawing/2014/main" id="{2E85BA39-877C-4A90-90B9-0DE7EC695A39}"/>
              </a:ext>
            </a:extLst>
          </p:cNvPr>
          <p:cNvSpPr>
            <a:spLocks noGrp="1"/>
          </p:cNvSpPr>
          <p:nvPr>
            <p:ph idx="1"/>
          </p:nvPr>
        </p:nvSpPr>
        <p:spPr>
          <a:xfrm>
            <a:off x="50104" y="1627202"/>
            <a:ext cx="6881938" cy="4070959"/>
          </a:xfrm>
        </p:spPr>
        <p:txBody>
          <a:bodyPr rtlCol="1">
            <a:normAutofit fontScale="92500" lnSpcReduction="10000"/>
          </a:bodyPr>
          <a:lstStyle/>
          <a:p>
            <a:pPr algn="ctr" rtl="1">
              <a:lnSpc>
                <a:spcPct val="120000"/>
              </a:lnSpc>
            </a:pPr>
            <a:r>
              <a:rPr lang="ar" dirty="0">
                <a:cs typeface="Arial" panose="020B0604020202020204" pitchFamily="34" charset="0"/>
              </a:rPr>
              <a:t>الاستعراض المرحلي للإجراءات هو </a:t>
            </a:r>
          </a:p>
          <a:p>
            <a:pPr algn="ctr" rtl="1">
              <a:lnSpc>
                <a:spcPct val="120000"/>
              </a:lnSpc>
            </a:pPr>
            <a:r>
              <a:rPr lang="ar" b="1" dirty="0">
                <a:cs typeface="Arial" panose="020B0604020202020204" pitchFamily="34" charset="0"/>
              </a:rPr>
              <a:t>استعراض نوعي </a:t>
            </a:r>
          </a:p>
          <a:p>
            <a:pPr algn="ctr" rtl="1">
              <a:lnSpc>
                <a:spcPct val="120000"/>
              </a:lnSpc>
            </a:pPr>
            <a:r>
              <a:rPr lang="ar" b="1" dirty="0">
                <a:cs typeface="Arial" panose="020B0604020202020204" pitchFamily="34" charset="0"/>
              </a:rPr>
              <a:t>للإجراءات</a:t>
            </a:r>
            <a:r>
              <a:rPr lang="ar" dirty="0">
                <a:cs typeface="Arial" panose="020B0604020202020204" pitchFamily="34" charset="0"/>
              </a:rPr>
              <a:t> المتخذة حتى الآن</a:t>
            </a:r>
          </a:p>
          <a:p>
            <a:pPr algn="ctr" rtl="1">
              <a:lnSpc>
                <a:spcPct val="120000"/>
              </a:lnSpc>
            </a:pPr>
            <a:r>
              <a:rPr lang="ar" b="1" dirty="0">
                <a:cs typeface="Arial" panose="020B0604020202020204" pitchFamily="34" charset="0"/>
              </a:rPr>
              <a:t>للاستجابة</a:t>
            </a:r>
            <a:r>
              <a:rPr lang="ar" dirty="0">
                <a:cs typeface="Arial" panose="020B0604020202020204" pitchFamily="34" charset="0"/>
              </a:rPr>
              <a:t> لحالة </a:t>
            </a:r>
            <a:r>
              <a:rPr lang="ar" b="1" dirty="0">
                <a:cs typeface="Arial" panose="020B0604020202020204" pitchFamily="34" charset="0"/>
              </a:rPr>
              <a:t>طوارئ </a:t>
            </a:r>
            <a:r>
              <a:rPr lang="ar" dirty="0">
                <a:cs typeface="Arial" panose="020B0604020202020204" pitchFamily="34" charset="0"/>
              </a:rPr>
              <a:t>جارية</a:t>
            </a:r>
          </a:p>
          <a:p>
            <a:pPr algn="ctr" rtl="1">
              <a:lnSpc>
                <a:spcPct val="120000"/>
              </a:lnSpc>
            </a:pPr>
            <a:r>
              <a:rPr lang="ar" b="1" dirty="0">
                <a:cs typeface="Arial" panose="020B0604020202020204" pitchFamily="34" charset="0"/>
              </a:rPr>
              <a:t>كوسيلة لتحديد</a:t>
            </a:r>
          </a:p>
          <a:p>
            <a:pPr algn="ctr" rtl="1">
              <a:lnSpc>
                <a:spcPct val="120000"/>
              </a:lnSpc>
            </a:pPr>
            <a:r>
              <a:rPr lang="ar" b="1" dirty="0">
                <a:cs typeface="Arial" panose="020B0604020202020204" pitchFamily="34" charset="0"/>
              </a:rPr>
              <a:t>الثغرات والدروس وأفضل الممارسات</a:t>
            </a:r>
          </a:p>
          <a:p>
            <a:pPr algn="ctr" rtl="1">
              <a:lnSpc>
                <a:spcPct val="120000"/>
              </a:lnSpc>
            </a:pPr>
            <a:r>
              <a:rPr lang="ar" dirty="0">
                <a:cs typeface="Arial" panose="020B0604020202020204" pitchFamily="34" charset="0"/>
              </a:rPr>
              <a:t>من أجل </a:t>
            </a:r>
            <a:r>
              <a:rPr lang="ar" b="1" dirty="0">
                <a:cs typeface="Arial" panose="020B0604020202020204" pitchFamily="34" charset="0"/>
              </a:rPr>
              <a:t>تحسين خطة الاستجابة.</a:t>
            </a:r>
            <a:endParaRPr lang="en-GB" dirty="0"/>
          </a:p>
          <a:p>
            <a:pPr rtl="1">
              <a:lnSpc>
                <a:spcPct val="120000"/>
              </a:lnSpc>
            </a:pPr>
            <a:endParaRPr lang="en-GB" dirty="0"/>
          </a:p>
        </p:txBody>
      </p:sp>
      <p:pic>
        <p:nvPicPr>
          <p:cNvPr id="4" name="Picture 4">
            <a:extLst>
              <a:ext uri="{FF2B5EF4-FFF2-40B4-BE49-F238E27FC236}">
                <a16:creationId xmlns:a16="http://schemas.microsoft.com/office/drawing/2014/main" id="{26D465AD-DE69-43D6-A333-75DB93934EC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091971" y="1436945"/>
            <a:ext cx="4109355" cy="4464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7530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75E62-901B-4D8A-A67A-710A126E40C0}"/>
              </a:ext>
            </a:extLst>
          </p:cNvPr>
          <p:cNvSpPr>
            <a:spLocks noGrp="1"/>
          </p:cNvSpPr>
          <p:nvPr>
            <p:ph type="title"/>
          </p:nvPr>
        </p:nvSpPr>
        <p:spPr>
          <a:xfrm>
            <a:off x="312821" y="0"/>
            <a:ext cx="10515600" cy="702000"/>
          </a:xfrm>
        </p:spPr>
        <p:txBody>
          <a:bodyPr rtlCol="1">
            <a:normAutofit/>
          </a:bodyPr>
          <a:lstStyle/>
          <a:p>
            <a:pPr rtl="1"/>
            <a:r>
              <a:rPr lang="ar"/>
              <a:t>ما المقصود بالاستعراض المرحلي للإجراءات؟</a:t>
            </a:r>
          </a:p>
        </p:txBody>
      </p:sp>
      <p:sp>
        <p:nvSpPr>
          <p:cNvPr id="3" name="Espace réservé du contenu 2">
            <a:extLst>
              <a:ext uri="{FF2B5EF4-FFF2-40B4-BE49-F238E27FC236}">
                <a16:creationId xmlns:a16="http://schemas.microsoft.com/office/drawing/2014/main" id="{F64DD90F-E2F5-49FC-8AA6-A8F4866EEB1C}"/>
              </a:ext>
            </a:extLst>
          </p:cNvPr>
          <p:cNvSpPr>
            <a:spLocks noGrp="1"/>
          </p:cNvSpPr>
          <p:nvPr>
            <p:ph idx="1"/>
          </p:nvPr>
        </p:nvSpPr>
        <p:spPr>
          <a:xfrm>
            <a:off x="838200" y="1366206"/>
            <a:ext cx="5481918" cy="4351338"/>
          </a:xfrm>
        </p:spPr>
        <p:txBody>
          <a:bodyPr rtlCol="1">
            <a:normAutofit/>
          </a:bodyPr>
          <a:lstStyle/>
          <a:p>
            <a:pPr rtl="1"/>
            <a:endParaRPr lang="en-GB" dirty="0"/>
          </a:p>
          <a:p>
            <a:pPr algn="r" rtl="1"/>
            <a:r>
              <a:rPr lang="ar" dirty="0"/>
              <a:t>ممارسة جيدة </a:t>
            </a:r>
            <a:r>
              <a:rPr lang="ar" b="1" dirty="0"/>
              <a:t>للتعلم الجماعي المستمر</a:t>
            </a:r>
          </a:p>
          <a:p>
            <a:pPr algn="r" rtl="1"/>
            <a:endParaRPr lang="en-GB" dirty="0"/>
          </a:p>
          <a:p>
            <a:pPr algn="r" rtl="1"/>
            <a:r>
              <a:rPr lang="ar" dirty="0"/>
              <a:t>من خلال جمع أصحاب المصلحة المعنيين </a:t>
            </a:r>
          </a:p>
          <a:p>
            <a:pPr algn="r" rtl="1"/>
            <a:endParaRPr lang="en-GB" dirty="0"/>
          </a:p>
          <a:p>
            <a:pPr algn="r" rtl="1"/>
            <a:r>
              <a:rPr lang="ar" dirty="0"/>
              <a:t>من أجل تحليل الإجراءات المتخذة حتى الآن في الاستجابة </a:t>
            </a:r>
            <a:r>
              <a:rPr lang="ar" b="1" dirty="0"/>
              <a:t>تحليلاً نقدياً ومنهجياً </a:t>
            </a:r>
          </a:p>
          <a:p>
            <a:pPr algn="r" rtl="1"/>
            <a:endParaRPr lang="ar" b="1" dirty="0"/>
          </a:p>
          <a:p>
            <a:pPr rtl="1"/>
            <a:endParaRPr lang="en-GB" dirty="0"/>
          </a:p>
        </p:txBody>
      </p:sp>
      <p:pic>
        <p:nvPicPr>
          <p:cNvPr id="4" name="Picture 3" descr="A person reading a book&#10;&#10;Description generated with high confidence">
            <a:extLst>
              <a:ext uri="{FF2B5EF4-FFF2-40B4-BE49-F238E27FC236}">
                <a16:creationId xmlns:a16="http://schemas.microsoft.com/office/drawing/2014/main" id="{5DD07FD9-C15C-4F05-B21A-BA641653B5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697288" y="1504207"/>
            <a:ext cx="4248000" cy="4075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6427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75E62-901B-4D8A-A67A-710A126E40C0}"/>
              </a:ext>
            </a:extLst>
          </p:cNvPr>
          <p:cNvSpPr>
            <a:spLocks noGrp="1"/>
          </p:cNvSpPr>
          <p:nvPr>
            <p:ph type="title"/>
          </p:nvPr>
        </p:nvSpPr>
        <p:spPr>
          <a:xfrm>
            <a:off x="348916" y="0"/>
            <a:ext cx="10515600" cy="702000"/>
          </a:xfrm>
        </p:spPr>
        <p:txBody>
          <a:bodyPr rtlCol="1">
            <a:normAutofit/>
          </a:bodyPr>
          <a:lstStyle/>
          <a:p>
            <a:pPr rtl="1"/>
            <a:r>
              <a:rPr lang="ar"/>
              <a:t>ما المقصود بالاستعراض المرحلي للإجراءات؟</a:t>
            </a:r>
          </a:p>
        </p:txBody>
      </p:sp>
      <p:sp>
        <p:nvSpPr>
          <p:cNvPr id="3" name="Espace réservé du contenu 2">
            <a:extLst>
              <a:ext uri="{FF2B5EF4-FFF2-40B4-BE49-F238E27FC236}">
                <a16:creationId xmlns:a16="http://schemas.microsoft.com/office/drawing/2014/main" id="{F64DD90F-E2F5-49FC-8AA6-A8F4866EEB1C}"/>
              </a:ext>
            </a:extLst>
          </p:cNvPr>
          <p:cNvSpPr>
            <a:spLocks noGrp="1"/>
          </p:cNvSpPr>
          <p:nvPr>
            <p:ph idx="1"/>
          </p:nvPr>
        </p:nvSpPr>
        <p:spPr>
          <a:xfrm>
            <a:off x="348916" y="1352759"/>
            <a:ext cx="5971202" cy="4351338"/>
          </a:xfrm>
        </p:spPr>
        <p:txBody>
          <a:bodyPr rtlCol="1">
            <a:normAutofit/>
          </a:bodyPr>
          <a:lstStyle/>
          <a:p>
            <a:pPr algn="r" rtl="1"/>
            <a:r>
              <a:rPr lang="ar" dirty="0">
                <a:cs typeface="Arial" panose="020B0604020202020204" pitchFamily="34" charset="0"/>
              </a:rPr>
              <a:t>الاستعراض المرحلي للإجراءات هو فرصة </a:t>
            </a:r>
            <a:r>
              <a:rPr lang="ar" b="1" dirty="0">
                <a:cs typeface="Arial" panose="020B0604020202020204" pitchFamily="34" charset="0"/>
              </a:rPr>
              <a:t>تعلم جماعية</a:t>
            </a:r>
            <a:r>
              <a:rPr lang="ar" dirty="0">
                <a:cs typeface="Arial" panose="020B0604020202020204" pitchFamily="34" charset="0"/>
              </a:rPr>
              <a:t> </a:t>
            </a:r>
            <a:r>
              <a:rPr lang="ar" b="1" dirty="0">
                <a:cs typeface="Arial" panose="020B0604020202020204" pitchFamily="34" charset="0"/>
              </a:rPr>
              <a:t>بناءة،</a:t>
            </a:r>
            <a:r>
              <a:rPr lang="ar" dirty="0">
                <a:cs typeface="Arial" panose="020B0604020202020204" pitchFamily="34" charset="0"/>
              </a:rPr>
              <a:t> </a:t>
            </a:r>
          </a:p>
          <a:p>
            <a:pPr algn="r" rtl="1"/>
            <a:r>
              <a:rPr lang="ar" dirty="0">
                <a:cs typeface="Arial" panose="020B0604020202020204" pitchFamily="34" charset="0"/>
              </a:rPr>
              <a:t> </a:t>
            </a:r>
          </a:p>
          <a:p>
            <a:pPr algn="r" rtl="1"/>
            <a:r>
              <a:rPr lang="ar" dirty="0">
                <a:cs typeface="Arial" panose="020B0604020202020204" pitchFamily="34" charset="0"/>
              </a:rPr>
              <a:t>حيث يمكن </a:t>
            </a:r>
            <a:r>
              <a:rPr lang="ar" b="1" dirty="0">
                <a:cs typeface="Arial" panose="020B0604020202020204" pitchFamily="34" charset="0"/>
              </a:rPr>
              <a:t>لأصحاب المصلحة</a:t>
            </a:r>
            <a:r>
              <a:rPr lang="ar" dirty="0">
                <a:cs typeface="Arial" panose="020B0604020202020204" pitchFamily="34" charset="0"/>
              </a:rPr>
              <a:t> في الاستجابة للطوارئ </a:t>
            </a:r>
            <a:r>
              <a:rPr lang="ar" b="1" dirty="0">
                <a:cs typeface="Arial" panose="020B0604020202020204" pitchFamily="34" charset="0"/>
              </a:rPr>
              <a:t>داخل</a:t>
            </a:r>
            <a:r>
              <a:rPr lang="ar" dirty="0">
                <a:cs typeface="Arial" panose="020B0604020202020204" pitchFamily="34" charset="0"/>
              </a:rPr>
              <a:t> قطاع الصحة أو </a:t>
            </a:r>
            <a:r>
              <a:rPr lang="ar" b="1" dirty="0">
                <a:cs typeface="Arial" panose="020B0604020202020204" pitchFamily="34" charset="0"/>
              </a:rPr>
              <a:t>بين</a:t>
            </a:r>
            <a:r>
              <a:rPr lang="ar" dirty="0">
                <a:cs typeface="Arial" panose="020B0604020202020204" pitchFamily="34" charset="0"/>
              </a:rPr>
              <a:t> القطاعات،</a:t>
            </a:r>
          </a:p>
          <a:p>
            <a:pPr algn="r" rtl="1"/>
            <a:r>
              <a:rPr lang="ar" dirty="0">
                <a:cs typeface="Arial" panose="020B0604020202020204" pitchFamily="34" charset="0"/>
              </a:rPr>
              <a:t> </a:t>
            </a:r>
          </a:p>
          <a:p>
            <a:pPr algn="r" rtl="1"/>
            <a:r>
              <a:rPr lang="ar" dirty="0">
                <a:cs typeface="Arial" panose="020B0604020202020204" pitchFamily="34" charset="0"/>
              </a:rPr>
              <a:t>إيجاد </a:t>
            </a:r>
            <a:r>
              <a:rPr lang="ar" b="1" dirty="0">
                <a:cs typeface="Arial" panose="020B0604020202020204" pitchFamily="34" charset="0"/>
              </a:rPr>
              <a:t>أرضية مشتركة</a:t>
            </a:r>
            <a:r>
              <a:rPr lang="ar" dirty="0">
                <a:cs typeface="Arial" panose="020B0604020202020204" pitchFamily="34" charset="0"/>
              </a:rPr>
              <a:t> حول </a:t>
            </a:r>
            <a:r>
              <a:rPr lang="ar" b="1" dirty="0">
                <a:cs typeface="Arial" panose="020B0604020202020204" pitchFamily="34" charset="0"/>
              </a:rPr>
              <a:t>كيفية تحسين</a:t>
            </a:r>
            <a:r>
              <a:rPr lang="ar" dirty="0">
                <a:cs typeface="Arial" panose="020B0604020202020204" pitchFamily="34" charset="0"/>
              </a:rPr>
              <a:t> التأهب </a:t>
            </a:r>
            <a:r>
              <a:rPr lang="ar" b="1" dirty="0">
                <a:cs typeface="Arial" panose="020B0604020202020204" pitchFamily="34" charset="0"/>
              </a:rPr>
              <a:t>والقدرة على</a:t>
            </a:r>
            <a:r>
              <a:rPr lang="ar" dirty="0">
                <a:cs typeface="Arial" panose="020B0604020202020204" pitchFamily="34" charset="0"/>
              </a:rPr>
              <a:t> الاستجابة لحالة الطوارئ الحالية</a:t>
            </a:r>
            <a:endParaRPr lang="en-GB" dirty="0"/>
          </a:p>
        </p:txBody>
      </p:sp>
      <p:pic>
        <p:nvPicPr>
          <p:cNvPr id="5" name="Picture 3">
            <a:extLst>
              <a:ext uri="{FF2B5EF4-FFF2-40B4-BE49-F238E27FC236}">
                <a16:creationId xmlns:a16="http://schemas.microsoft.com/office/drawing/2014/main" id="{B55186D4-0DA6-4776-87B1-93DE2132E3C2}"/>
              </a:ext>
            </a:extLst>
          </p:cNvPr>
          <p:cNvPicPr>
            <a:picLocks/>
          </p:cNvPicPr>
          <p:nvPr/>
        </p:nvPicPr>
        <p:blipFill>
          <a:blip r:embed="rId3">
            <a:extLst>
              <a:ext uri="{28A0092B-C50C-407E-A947-70E740481C1C}">
                <a14:useLocalDpi xmlns:a14="http://schemas.microsoft.com/office/drawing/2010/main"/>
              </a:ext>
            </a:extLst>
          </a:blip>
          <a:stretch>
            <a:fillRect/>
          </a:stretch>
        </p:blipFill>
        <p:spPr>
          <a:xfrm>
            <a:off x="6938682" y="1504208"/>
            <a:ext cx="4069975" cy="4075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0176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5B2886-38DA-4DC8-A842-734975BA41DD}"/>
              </a:ext>
            </a:extLst>
          </p:cNvPr>
          <p:cNvPicPr>
            <a:picLocks noChangeAspect="1"/>
          </p:cNvPicPr>
          <p:nvPr/>
        </p:nvPicPr>
        <p:blipFill>
          <a:blip r:embed="rId3"/>
          <a:stretch>
            <a:fillRect/>
          </a:stretch>
        </p:blipFill>
        <p:spPr>
          <a:xfrm>
            <a:off x="855791" y="2681725"/>
            <a:ext cx="3479541" cy="2343518"/>
          </a:xfrm>
          <a:prstGeom prst="rect">
            <a:avLst/>
          </a:prstGeom>
        </p:spPr>
      </p:pic>
      <p:sp>
        <p:nvSpPr>
          <p:cNvPr id="3" name="Titre 2">
            <a:extLst>
              <a:ext uri="{FF2B5EF4-FFF2-40B4-BE49-F238E27FC236}">
                <a16:creationId xmlns:a16="http://schemas.microsoft.com/office/drawing/2014/main" id="{4DC0EA3D-92D3-4D8A-B9DD-1F713585BFF3}"/>
              </a:ext>
            </a:extLst>
          </p:cNvPr>
          <p:cNvSpPr>
            <a:spLocks noGrp="1"/>
          </p:cNvSpPr>
          <p:nvPr>
            <p:ph type="title"/>
          </p:nvPr>
        </p:nvSpPr>
        <p:spPr>
          <a:xfrm>
            <a:off x="479425" y="49213"/>
            <a:ext cx="10515600" cy="647700"/>
          </a:xfrm>
        </p:spPr>
        <p:txBody>
          <a:bodyPr rtlCol="1">
            <a:normAutofit/>
          </a:bodyPr>
          <a:lstStyle/>
          <a:p>
            <a:pPr rtl="1">
              <a:defRPr/>
            </a:pPr>
            <a:r>
              <a:rPr lang="ar" dirty="0"/>
              <a:t>‫</a:t>
            </a:r>
            <a:r>
              <a:rPr lang="ar-BH" dirty="0"/>
              <a:t>مبادئ الاستعراض</a:t>
            </a:r>
            <a:r>
              <a:rPr lang="ar" dirty="0"/>
              <a:t>‬</a:t>
            </a:r>
          </a:p>
        </p:txBody>
      </p:sp>
      <p:pic>
        <p:nvPicPr>
          <p:cNvPr id="49156" name="Image 8">
            <a:extLst>
              <a:ext uri="{FF2B5EF4-FFF2-40B4-BE49-F238E27FC236}">
                <a16:creationId xmlns:a16="http://schemas.microsoft.com/office/drawing/2014/main" id="{1C79C0BC-F20E-4DDC-8FD4-41097BA71D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6388" y="668338"/>
            <a:ext cx="588803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Image 10">
            <a:extLst>
              <a:ext uri="{FF2B5EF4-FFF2-40B4-BE49-F238E27FC236}">
                <a16:creationId xmlns:a16="http://schemas.microsoft.com/office/drawing/2014/main" id="{23620F24-14E1-420A-BCE4-5A5D64787B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675" y="2389188"/>
            <a:ext cx="61071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Image 12">
            <a:extLst>
              <a:ext uri="{FF2B5EF4-FFF2-40B4-BE49-F238E27FC236}">
                <a16:creationId xmlns:a16="http://schemas.microsoft.com/office/drawing/2014/main" id="{3A992F45-7CE1-432E-AB24-4FA6025531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7438" y="1538288"/>
            <a:ext cx="62103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Image 14">
            <a:extLst>
              <a:ext uri="{FF2B5EF4-FFF2-40B4-BE49-F238E27FC236}">
                <a16:creationId xmlns:a16="http://schemas.microsoft.com/office/drawing/2014/main" id="{298A6D3E-9C37-4A2F-8FCC-7D6C98DF6C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2775" y="3552825"/>
            <a:ext cx="61912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Image 16">
            <a:extLst>
              <a:ext uri="{FF2B5EF4-FFF2-40B4-BE49-F238E27FC236}">
                <a16:creationId xmlns:a16="http://schemas.microsoft.com/office/drawing/2014/main" id="{9028BB39-CF19-4BA7-98BA-BEDECB91EC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1313" y="4670425"/>
            <a:ext cx="6192837"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Image 18">
            <a:extLst>
              <a:ext uri="{FF2B5EF4-FFF2-40B4-BE49-F238E27FC236}">
                <a16:creationId xmlns:a16="http://schemas.microsoft.com/office/drawing/2014/main" id="{E50E2092-AD8C-4FFD-9D82-F2E2057781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9150" y="5368925"/>
            <a:ext cx="6078538"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ZoneTexte 19">
            <a:extLst>
              <a:ext uri="{FF2B5EF4-FFF2-40B4-BE49-F238E27FC236}">
                <a16:creationId xmlns:a16="http://schemas.microsoft.com/office/drawing/2014/main" id="{58CF9E15-91B2-4BE3-AD7A-3039724B7338}"/>
              </a:ext>
            </a:extLst>
          </p:cNvPr>
          <p:cNvSpPr txBox="1">
            <a:spLocks noChangeArrowheads="1"/>
          </p:cNvSpPr>
          <p:nvPr/>
        </p:nvSpPr>
        <p:spPr bwMode="auto">
          <a:xfrm>
            <a:off x="5557838" y="962479"/>
            <a:ext cx="1406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ar" sz="1600" b="1" dirty="0"/>
              <a:t>تشاركي</a:t>
            </a:r>
          </a:p>
          <a:p>
            <a:pPr rtl="1"/>
            <a:endParaRPr lang="en-GB" altLang="en-US" sz="1600" b="1" dirty="0"/>
          </a:p>
        </p:txBody>
      </p:sp>
      <p:sp>
        <p:nvSpPr>
          <p:cNvPr id="49163" name="ZoneTexte 20">
            <a:extLst>
              <a:ext uri="{FF2B5EF4-FFF2-40B4-BE49-F238E27FC236}">
                <a16:creationId xmlns:a16="http://schemas.microsoft.com/office/drawing/2014/main" id="{95E8C8E6-B217-41D5-9483-4AAD4A32437E}"/>
              </a:ext>
            </a:extLst>
          </p:cNvPr>
          <p:cNvSpPr txBox="1">
            <a:spLocks noChangeArrowheads="1"/>
          </p:cNvSpPr>
          <p:nvPr/>
        </p:nvSpPr>
        <p:spPr bwMode="auto">
          <a:xfrm>
            <a:off x="5232400" y="1862138"/>
            <a:ext cx="2420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ar" sz="1600" b="1" dirty="0"/>
              <a:t>يتسم بروح الصدق والصراحة</a:t>
            </a:r>
          </a:p>
          <a:p>
            <a:pPr rtl="1"/>
            <a:endParaRPr lang="en-GB" altLang="en-US" sz="1600" b="1" dirty="0"/>
          </a:p>
        </p:txBody>
      </p:sp>
      <p:sp>
        <p:nvSpPr>
          <p:cNvPr id="49164" name="ZoneTexte 21">
            <a:extLst>
              <a:ext uri="{FF2B5EF4-FFF2-40B4-BE49-F238E27FC236}">
                <a16:creationId xmlns:a16="http://schemas.microsoft.com/office/drawing/2014/main" id="{7D8E9A6D-8182-4D35-A0ED-9C81DC33844F}"/>
              </a:ext>
            </a:extLst>
          </p:cNvPr>
          <p:cNvSpPr txBox="1">
            <a:spLocks noChangeArrowheads="1"/>
          </p:cNvSpPr>
          <p:nvPr/>
        </p:nvSpPr>
        <p:spPr bwMode="auto">
          <a:xfrm>
            <a:off x="7023033" y="2636838"/>
            <a:ext cx="16225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a:r>
              <a:rPr lang="ar" sz="1600" b="1" dirty="0"/>
              <a:t>ملتقى لتبادل الخبرات </a:t>
            </a:r>
            <a:br>
              <a:rPr lang="en-GB" altLang="en-US" sz="1600" b="1" dirty="0"/>
            </a:br>
            <a:r>
              <a:rPr lang="ar" sz="1600" b="1" dirty="0"/>
              <a:t>التعلم المتبادل</a:t>
            </a:r>
          </a:p>
        </p:txBody>
      </p:sp>
      <p:sp>
        <p:nvSpPr>
          <p:cNvPr id="49165" name="ZoneTexte 22">
            <a:extLst>
              <a:ext uri="{FF2B5EF4-FFF2-40B4-BE49-F238E27FC236}">
                <a16:creationId xmlns:a16="http://schemas.microsoft.com/office/drawing/2014/main" id="{9EC2345F-2672-4C0E-81CB-32F40F18EC90}"/>
              </a:ext>
            </a:extLst>
          </p:cNvPr>
          <p:cNvSpPr txBox="1">
            <a:spLocks noChangeArrowheads="1"/>
          </p:cNvSpPr>
          <p:nvPr/>
        </p:nvSpPr>
        <p:spPr bwMode="auto">
          <a:xfrm>
            <a:off x="7081499" y="3894138"/>
            <a:ext cx="16786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a:r>
              <a:rPr lang="ar" sz="1600" b="1" dirty="0"/>
              <a:t>تحليل النظم والعمليات </a:t>
            </a:r>
          </a:p>
        </p:txBody>
      </p:sp>
      <p:sp>
        <p:nvSpPr>
          <p:cNvPr id="49166" name="ZoneTexte 23">
            <a:extLst>
              <a:ext uri="{FF2B5EF4-FFF2-40B4-BE49-F238E27FC236}">
                <a16:creationId xmlns:a16="http://schemas.microsoft.com/office/drawing/2014/main" id="{123FADE3-8AB8-4CDB-8DA5-BF2A0426989B}"/>
              </a:ext>
            </a:extLst>
          </p:cNvPr>
          <p:cNvSpPr txBox="1">
            <a:spLocks noChangeArrowheads="1"/>
          </p:cNvSpPr>
          <p:nvPr/>
        </p:nvSpPr>
        <p:spPr bwMode="auto">
          <a:xfrm>
            <a:off x="7000291" y="4932363"/>
            <a:ext cx="15585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a:r>
              <a:rPr lang="ar" sz="1600" b="1" dirty="0"/>
              <a:t>موجه نحو تحديد </a:t>
            </a:r>
            <a:br>
              <a:rPr lang="en-GB" altLang="en-US" sz="1600" b="1" dirty="0"/>
            </a:br>
            <a:r>
              <a:rPr lang="ar" sz="1600" b="1" dirty="0"/>
              <a:t>‫الحلول‬ </a:t>
            </a:r>
          </a:p>
          <a:p>
            <a:pPr rtl="1"/>
            <a:endParaRPr lang="en-GB" altLang="en-US" sz="1600" b="1" dirty="0"/>
          </a:p>
        </p:txBody>
      </p:sp>
      <p:sp>
        <p:nvSpPr>
          <p:cNvPr id="49167" name="ZoneTexte 24">
            <a:extLst>
              <a:ext uri="{FF2B5EF4-FFF2-40B4-BE49-F238E27FC236}">
                <a16:creationId xmlns:a16="http://schemas.microsoft.com/office/drawing/2014/main" id="{6E3BA97C-DEF9-4F13-806E-B0FA169CB3B1}"/>
              </a:ext>
            </a:extLst>
          </p:cNvPr>
          <p:cNvSpPr txBox="1">
            <a:spLocks noChangeArrowheads="1"/>
          </p:cNvSpPr>
          <p:nvPr/>
        </p:nvSpPr>
        <p:spPr bwMode="auto">
          <a:xfrm>
            <a:off x="6030984" y="5915025"/>
            <a:ext cx="20024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1">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a:r>
              <a:rPr lang="ar" sz="1600" b="1" dirty="0"/>
              <a:t>تجميع تصورات المشاركين</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ARtemplate_finalVers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430</TotalTime>
  <Words>1792</Words>
  <Application>Microsoft Office PowerPoint</Application>
  <PresentationFormat>Widescreen</PresentationFormat>
  <Paragraphs>313</Paragraphs>
  <Slides>31</Slides>
  <Notes>31</Notes>
  <HiddenSlides>1</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31</vt:i4>
      </vt:variant>
    </vt:vector>
  </HeadingPairs>
  <TitlesOfParts>
    <vt:vector size="46" baseType="lpstr">
      <vt:lpstr>Arial</vt:lpstr>
      <vt:lpstr>Arial Black</vt:lpstr>
      <vt:lpstr>Arial Narrow</vt:lpstr>
      <vt:lpstr>Arial Unicode MS</vt:lpstr>
      <vt:lpstr>Calibri</vt:lpstr>
      <vt:lpstr>Calibri Light</vt:lpstr>
      <vt:lpstr>Kristen ITC</vt:lpstr>
      <vt:lpstr>Lato Light</vt:lpstr>
      <vt:lpstr>Roboto</vt:lpstr>
      <vt:lpstr>Roboto Cn</vt:lpstr>
      <vt:lpstr>Simplified Arabic</vt:lpstr>
      <vt:lpstr>Symbol</vt:lpstr>
      <vt:lpstr>Times New Roman</vt:lpstr>
      <vt:lpstr>1_Office Theme</vt:lpstr>
      <vt:lpstr>AARtemplate_finalVersion</vt:lpstr>
      <vt:lpstr>       الاستعراض المرحلي لإجراءات مكافحة كوفيد-19 على الصعيد القُطري: نموذج العرض، 23 تموز/يوليو 2020       © منظمة الصحة العالمية2020 . بعض الحقوق محفوظة. هذا المصنف متاح بمقتضى الترخيص CC BY-NC-SA 3.0 IGO    WHO reference number: WHO/2019-nCoV/Country_IAR/templates/presentation/2020.1 </vt:lpstr>
      <vt:lpstr>تمهيد - توجيه</vt:lpstr>
      <vt:lpstr>PowerPoint Presentation</vt:lpstr>
      <vt:lpstr>PowerPoint Presentation</vt:lpstr>
      <vt:lpstr>مقتبس من إرشادات الاستعراض اللاحق  للإجراءات</vt:lpstr>
      <vt:lpstr>ما المقصود بالاستعراض المرحلي للإجراءات؟</vt:lpstr>
      <vt:lpstr>ما المقصود بالاستعراض المرحلي للإجراءات؟</vt:lpstr>
      <vt:lpstr>ما المقصود بالاستعراض المرحلي للإجراءات؟</vt:lpstr>
      <vt:lpstr>‫مبادئ الاستعراض‬</vt:lpstr>
      <vt:lpstr>ما الذي لا ينطوي عليه الاستعراض المرحلي للإجراءات؟</vt:lpstr>
      <vt:lpstr>المراحل الرئيسية المنفَّذة أثناء الاستعراض</vt:lpstr>
      <vt:lpstr>الاستعراض المرحلي للإجراءات</vt:lpstr>
      <vt:lpstr>‫الأغراض‬ </vt:lpstr>
      <vt:lpstr>نطاق الاستعراض المرحلي لإجراءات</vt:lpstr>
      <vt:lpstr>الاستعراض المرحلي للإجراءات</vt:lpstr>
      <vt:lpstr>لمحة عامة عن الاستجابة  </vt:lpstr>
      <vt:lpstr>الاستعراض المرحلي للإجراءات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الاستعراض المرحلي للإجراءات</vt:lpstr>
      <vt:lpstr>PowerPoint Presentation</vt:lpstr>
      <vt:lpstr>PowerPoint Presentation</vt:lpstr>
      <vt:lpstr>PowerPoint Presentation</vt:lpstr>
      <vt:lpstr>الاستعراض المرحلي للإجراءات</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Candice</dc:creator>
  <cp:lastModifiedBy>REYES LANDAVERDE, Roberto</cp:lastModifiedBy>
  <cp:revision>385</cp:revision>
  <dcterms:created xsi:type="dcterms:W3CDTF">2018-01-11T10:18:54Z</dcterms:created>
  <dcterms:modified xsi:type="dcterms:W3CDTF">2020-09-04T07:44:50Z</dcterms:modified>
</cp:coreProperties>
</file>