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9">
  <p:sldMasterIdLst>
    <p:sldMasterId id="2147483660" r:id="rId1"/>
    <p:sldMasterId id="2147483686" r:id="rId2"/>
  </p:sldMasterIdLst>
  <p:notesMasterIdLst>
    <p:notesMasterId r:id="rId34"/>
  </p:notesMasterIdLst>
  <p:sldIdLst>
    <p:sldId id="697" r:id="rId3"/>
    <p:sldId id="696" r:id="rId4"/>
    <p:sldId id="644" r:id="rId5"/>
    <p:sldId id="645" r:id="rId6"/>
    <p:sldId id="652" r:id="rId7"/>
    <p:sldId id="516" r:id="rId8"/>
    <p:sldId id="517" r:id="rId9"/>
    <p:sldId id="518" r:id="rId10"/>
    <p:sldId id="538" r:id="rId11"/>
    <p:sldId id="535" r:id="rId12"/>
    <p:sldId id="544" r:id="rId13"/>
    <p:sldId id="695" r:id="rId14"/>
    <p:sldId id="646" r:id="rId15"/>
    <p:sldId id="670" r:id="rId16"/>
    <p:sldId id="694" r:id="rId17"/>
    <p:sldId id="662" r:id="rId18"/>
    <p:sldId id="693" r:id="rId19"/>
    <p:sldId id="606" r:id="rId20"/>
    <p:sldId id="605" r:id="rId21"/>
    <p:sldId id="609" r:id="rId22"/>
    <p:sldId id="665" r:id="rId23"/>
    <p:sldId id="666" r:id="rId24"/>
    <p:sldId id="686" r:id="rId25"/>
    <p:sldId id="642" r:id="rId26"/>
    <p:sldId id="687" r:id="rId27"/>
    <p:sldId id="622" r:id="rId28"/>
    <p:sldId id="623" r:id="rId29"/>
    <p:sldId id="667" r:id="rId30"/>
    <p:sldId id="692" r:id="rId31"/>
    <p:sldId id="633" r:id="rId32"/>
    <p:sldId id="6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hor" initials="A" lastIdx="1"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2CB"/>
    <a:srgbClr val="800000"/>
    <a:srgbClr val="00FFCC"/>
    <a:srgbClr val="9999FF"/>
    <a:srgbClr val="622AA6"/>
    <a:srgbClr val="FF6600"/>
    <a:srgbClr val="4F81BD"/>
    <a:srgbClr val="5B92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7" autoAdjust="0"/>
    <p:restoredTop sz="94969" autoAdjust="0"/>
  </p:normalViewPr>
  <p:slideViewPr>
    <p:cSldViewPr snapToGrid="0">
      <p:cViewPr varScale="1">
        <p:scale>
          <a:sx n="68" d="100"/>
          <a:sy n="68" d="100"/>
        </p:scale>
        <p:origin x="114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A859D-1FD1-48D7-92D6-5344736DA5F3}"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70FA2-A55E-4E4A-A052-B96F76F59001}" type="slidenum">
              <a:rPr lang="en-US" smtClean="0"/>
              <a:t>‹#›</a:t>
            </a:fld>
            <a:endParaRPr lang="en-US"/>
          </a:p>
        </p:txBody>
      </p:sp>
    </p:spTree>
    <p:extLst>
      <p:ext uri="{BB962C8B-B14F-4D97-AF65-F5344CB8AC3E}">
        <p14:creationId xmlns:p14="http://schemas.microsoft.com/office/powerpoint/2010/main" val="320435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C0470FA2-A55E-4E4A-A052-B96F76F59001}" type="slidenum">
              <a:rPr lang="en-US" smtClean="0"/>
              <a:t>2</a:t>
            </a:fld>
            <a:endParaRPr lang="en-US"/>
          </a:p>
        </p:txBody>
      </p:sp>
    </p:spTree>
    <p:extLst>
      <p:ext uri="{BB962C8B-B14F-4D97-AF65-F5344CB8AC3E}">
        <p14:creationId xmlns:p14="http://schemas.microsoft.com/office/powerpoint/2010/main" val="249280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行动后审查指导</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框</a:t>
            </a:r>
            <a:r>
              <a:rPr lang="en-US" altLang="zh-CN" sz="1200" b="1" kern="1200" dirty="0">
                <a:solidFill>
                  <a:schemeClr val="tx1"/>
                </a:solidFill>
                <a:effectLst/>
                <a:latin typeface="+mn-lt"/>
                <a:ea typeface="+mn-ea"/>
                <a:cs typeface="+mn-cs"/>
              </a:rPr>
              <a:t>5.2.4</a:t>
            </a:r>
            <a:r>
              <a:rPr lang="zh-CN" altLang="en-US" sz="1200" b="1" kern="1200" dirty="0">
                <a:solidFill>
                  <a:schemeClr val="tx1"/>
                </a:solidFill>
                <a:effectLst/>
                <a:latin typeface="+mn-lt"/>
                <a:ea typeface="+mn-ea"/>
                <a:cs typeface="+mn-cs"/>
              </a:rPr>
              <a:t>，根本原因分析</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根本原因分析是一种用于确定在某个已查明的特定问题方面导致成功或失败的因素的方法。根本原因是直接促成某种结果（或好或坏）的因素。消除这一因素将防止出现结果。在行动后审查过程中进行此类分析的目的是确定根本原因，在必要时，最终处理根本原因，从而防止出现负面结果。这一分析的目的是将干预重点放在那些具有长期影响的方面，而不是依赖于权宜之计。</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根本原因分析应当在确定某个问题明确需要更深入审查的情况下，或某个挑战的“为什么”问题尚未得到回答的情况下使用。</a:t>
            </a:r>
            <a:endParaRPr lang="en-US" sz="1200" kern="1200" dirty="0">
              <a:solidFill>
                <a:schemeClr val="tx1"/>
              </a:solidFill>
              <a:effectLst/>
              <a:latin typeface="+mn-lt"/>
              <a:ea typeface="+mn-ea"/>
              <a:cs typeface="+mn-cs"/>
            </a:endParaRPr>
          </a:p>
          <a:p>
            <a:r>
              <a:rPr lang="zh-CN" altLang="en-US" sz="1200" b="1"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5</a:t>
            </a:r>
            <a:r>
              <a:rPr lang="zh-CN" altLang="en-US" sz="1200" b="1" kern="1200" dirty="0">
                <a:solidFill>
                  <a:schemeClr val="tx1"/>
                </a:solidFill>
                <a:effectLst/>
                <a:latin typeface="+mn-lt"/>
                <a:ea typeface="+mn-ea"/>
                <a:cs typeface="+mn-cs"/>
              </a:rPr>
              <a:t>个为什么方法”</a:t>
            </a:r>
            <a:r>
              <a:rPr lang="zh-CN" altLang="en-US" sz="1200" kern="1200" dirty="0">
                <a:solidFill>
                  <a:schemeClr val="tx1"/>
                </a:solidFill>
                <a:effectLst/>
                <a:latin typeface="+mn-lt"/>
                <a:ea typeface="+mn-ea"/>
                <a:cs typeface="+mn-cs"/>
              </a:rPr>
              <a:t>是根本原因分析最简单、最常用的方法。其精髓是由协导员反复询问“为什么？”以逐步解析因果因素，从而得到某个问题的根本原因。这是行动后审查小组讨论框架中最适宜的技巧。</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br>
              <a:rPr lang="en-US" dirty="0">
                <a:effectLst/>
              </a:rPr>
            </a:br>
            <a:r>
              <a:rPr lang="zh-CN" altLang="en-US" dirty="0">
                <a:effectLst/>
              </a:rPr>
              <a:t>利用上述行动阐述明确的活动、负责的归口单位、所需资源和实施时间表。</a:t>
            </a:r>
            <a:r>
              <a:rPr lang="en-US" dirty="0">
                <a:effectLst/>
              </a:rPr>
              <a:t> </a:t>
            </a:r>
            <a:endParaRPr lang="en-US" dirty="0"/>
          </a:p>
          <a:p>
            <a:pPr algn="l"/>
            <a:endParaRPr lang="en-US" dirty="0"/>
          </a:p>
          <a:p>
            <a:pPr algn="l"/>
            <a:endParaRPr lang="en-US" dirty="0"/>
          </a:p>
          <a:p>
            <a:pPr algn="l"/>
            <a:endParaRPr lang="en-US" dirty="0"/>
          </a:p>
          <a:p>
            <a:pPr algn="l"/>
            <a:r>
              <a:rPr lang="zh-CN" altLang="en-US" dirty="0"/>
              <a:t>添加一则协导员和参与者的对话：</a:t>
            </a:r>
            <a:endParaRPr lang="en-US" dirty="0"/>
          </a:p>
          <a:p>
            <a:pPr algn="l"/>
            <a:endParaRPr lang="en-US" dirty="0"/>
          </a:p>
          <a:p>
            <a:pPr algn="l"/>
            <a:r>
              <a:rPr lang="zh-CN" altLang="en-US" baseline="0" dirty="0"/>
              <a:t>参与者：最大的问题之一是我们不能尽快从实验室取回样本</a:t>
            </a:r>
            <a:endParaRPr lang="en-US" baseline="0" dirty="0"/>
          </a:p>
          <a:p>
            <a:pPr algn="l"/>
            <a:r>
              <a:rPr lang="zh-CN" altLang="en-US" baseline="0" dirty="0"/>
              <a:t>协导员：为什么会发生这样的情况呢</a:t>
            </a:r>
            <a:endParaRPr lang="en-US" baseline="0" dirty="0"/>
          </a:p>
          <a:p>
            <a:pPr algn="l"/>
            <a:r>
              <a:rPr lang="zh-CN" altLang="en-US" baseline="0" dirty="0"/>
              <a:t>参与者：我们没安排往返实验室的交通工具</a:t>
            </a:r>
            <a:endParaRPr lang="en-US" baseline="0" dirty="0"/>
          </a:p>
          <a:p>
            <a:pPr algn="l"/>
            <a:r>
              <a:rPr lang="zh-CN" altLang="en-US" baseline="0" dirty="0"/>
              <a:t>协导员：为什么，你们没有车辆吗？</a:t>
            </a:r>
            <a:endParaRPr lang="en-US" baseline="0" dirty="0"/>
          </a:p>
          <a:p>
            <a:pPr algn="l"/>
            <a:r>
              <a:rPr lang="zh-CN" altLang="en-US" baseline="0" dirty="0"/>
              <a:t>参与者：不，我们有能用的车</a:t>
            </a:r>
            <a:endParaRPr lang="en-US" baseline="0" dirty="0"/>
          </a:p>
          <a:p>
            <a:pPr algn="l"/>
            <a:r>
              <a:rPr lang="zh-CN" altLang="en-US" baseline="0" dirty="0"/>
              <a:t>协导员：那为什么不能开车运送样本</a:t>
            </a:r>
            <a:endParaRPr lang="en-US" baseline="0" dirty="0"/>
          </a:p>
          <a:p>
            <a:pPr algn="l"/>
            <a:r>
              <a:rPr lang="zh-CN" altLang="en-US" baseline="0" dirty="0"/>
              <a:t>参与者：车能开，但没加油</a:t>
            </a:r>
            <a:endParaRPr lang="en-US" baseline="0" dirty="0"/>
          </a:p>
          <a:p>
            <a:pPr algn="l"/>
            <a:r>
              <a:rPr lang="zh-CN" altLang="en-US" baseline="0" dirty="0"/>
              <a:t>协导员：为什么？</a:t>
            </a:r>
            <a:endParaRPr lang="en-US" baseline="0" dirty="0"/>
          </a:p>
          <a:p>
            <a:pPr algn="l"/>
            <a:r>
              <a:rPr lang="zh-CN" altLang="en-US" baseline="0" dirty="0"/>
              <a:t>参与者：拿不到资金，零用金限度太低了</a:t>
            </a:r>
            <a:endParaRPr lang="en-US" baseline="0" dirty="0"/>
          </a:p>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19</a:t>
            </a:fld>
            <a:endParaRPr lang="en-US"/>
          </a:p>
        </p:txBody>
      </p:sp>
    </p:spTree>
    <p:extLst>
      <p:ext uri="{BB962C8B-B14F-4D97-AF65-F5344CB8AC3E}">
        <p14:creationId xmlns:p14="http://schemas.microsoft.com/office/powerpoint/2010/main" val="412161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20</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21</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22</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23</a:t>
            </a:fld>
            <a:endParaRPr lang="en-US"/>
          </a:p>
        </p:txBody>
      </p:sp>
    </p:spTree>
    <p:extLst>
      <p:ext uri="{BB962C8B-B14F-4D97-AF65-F5344CB8AC3E}">
        <p14:creationId xmlns:p14="http://schemas.microsoft.com/office/powerpoint/2010/main" val="3547228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24</a:t>
            </a:fld>
            <a:endParaRPr lang="en-US"/>
          </a:p>
        </p:txBody>
      </p:sp>
    </p:spTree>
    <p:extLst>
      <p:ext uri="{BB962C8B-B14F-4D97-AF65-F5344CB8AC3E}">
        <p14:creationId xmlns:p14="http://schemas.microsoft.com/office/powerpoint/2010/main" val="2317048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26</a:t>
            </a:fld>
            <a:endParaRPr lang="en-US"/>
          </a:p>
        </p:txBody>
      </p:sp>
    </p:spTree>
    <p:extLst>
      <p:ext uri="{BB962C8B-B14F-4D97-AF65-F5344CB8AC3E}">
        <p14:creationId xmlns:p14="http://schemas.microsoft.com/office/powerpoint/2010/main" val="1661565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27</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28</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30</a:t>
            </a:fld>
            <a:endParaRPr lang="en-US"/>
          </a:p>
        </p:txBody>
      </p:sp>
    </p:spTree>
    <p:extLst>
      <p:ext uri="{BB962C8B-B14F-4D97-AF65-F5344CB8AC3E}">
        <p14:creationId xmlns:p14="http://schemas.microsoft.com/office/powerpoint/2010/main" val="234538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470FA2-A55E-4E4A-A052-B96F76F59001}" type="slidenum">
              <a:rPr lang="en-US" smtClean="0"/>
              <a:t>3</a:t>
            </a:fld>
            <a:endParaRPr lang="en-US"/>
          </a:p>
        </p:txBody>
      </p:sp>
    </p:spTree>
    <p:extLst>
      <p:ext uri="{BB962C8B-B14F-4D97-AF65-F5344CB8AC3E}">
        <p14:creationId xmlns:p14="http://schemas.microsoft.com/office/powerpoint/2010/main" val="54759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31</a:t>
            </a:fld>
            <a:endParaRPr lang="en-US"/>
          </a:p>
        </p:txBody>
      </p:sp>
    </p:spTree>
    <p:extLst>
      <p:ext uri="{BB962C8B-B14F-4D97-AF65-F5344CB8AC3E}">
        <p14:creationId xmlns:p14="http://schemas.microsoft.com/office/powerpoint/2010/main" val="3967197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470FA2-A55E-4E4A-A052-B96F76F59001}" type="slidenum">
              <a:rPr lang="en-US" smtClean="0"/>
              <a:t>4</a:t>
            </a:fld>
            <a:endParaRPr lang="en-US"/>
          </a:p>
        </p:txBody>
      </p:sp>
    </p:spTree>
    <p:extLst>
      <p:ext uri="{BB962C8B-B14F-4D97-AF65-F5344CB8AC3E}">
        <p14:creationId xmlns:p14="http://schemas.microsoft.com/office/powerpoint/2010/main" val="106320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C0470FA2-A55E-4E4A-A052-B96F76F59001}" type="slidenum">
              <a:rPr lang="en-US" smtClean="0"/>
              <a:t>5</a:t>
            </a:fld>
            <a:endParaRPr lang="en-US"/>
          </a:p>
        </p:txBody>
      </p:sp>
    </p:spTree>
    <p:extLst>
      <p:ext uri="{BB962C8B-B14F-4D97-AF65-F5344CB8AC3E}">
        <p14:creationId xmlns:p14="http://schemas.microsoft.com/office/powerpoint/2010/main" val="141709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470FA2-A55E-4E4A-A052-B96F76F59001}" type="slidenum">
              <a:rPr lang="en-US" smtClean="0"/>
              <a:t>7</a:t>
            </a:fld>
            <a:endParaRPr lang="en-US"/>
          </a:p>
        </p:txBody>
      </p:sp>
    </p:spTree>
    <p:extLst>
      <p:ext uri="{BB962C8B-B14F-4D97-AF65-F5344CB8AC3E}">
        <p14:creationId xmlns:p14="http://schemas.microsoft.com/office/powerpoint/2010/main" val="88058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470FA2-A55E-4E4A-A052-B96F76F59001}" type="slidenum">
              <a:rPr lang="en-US" smtClean="0"/>
              <a:t>10</a:t>
            </a:fld>
            <a:endParaRPr lang="en-US"/>
          </a:p>
        </p:txBody>
      </p:sp>
    </p:spTree>
    <p:extLst>
      <p:ext uri="{BB962C8B-B14F-4D97-AF65-F5344CB8AC3E}">
        <p14:creationId xmlns:p14="http://schemas.microsoft.com/office/powerpoint/2010/main" val="424108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a:extLst>
              <a:ext uri="{FF2B5EF4-FFF2-40B4-BE49-F238E27FC236}">
                <a16:creationId xmlns:a16="http://schemas.microsoft.com/office/drawing/2014/main" id="{2EA76F0E-20D4-4D33-BAF3-C18BDBEFD6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Espace réservé des notes 2">
            <a:extLst>
              <a:ext uri="{FF2B5EF4-FFF2-40B4-BE49-F238E27FC236}">
                <a16:creationId xmlns:a16="http://schemas.microsoft.com/office/drawing/2014/main" id="{1A5F485D-509C-4107-90A7-367EAE6CE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
        <p:nvSpPr>
          <p:cNvPr id="56324" name="Espace réservé du numéro de diapositive 3">
            <a:extLst>
              <a:ext uri="{FF2B5EF4-FFF2-40B4-BE49-F238E27FC236}">
                <a16:creationId xmlns:a16="http://schemas.microsoft.com/office/drawing/2014/main" id="{0F3BD88B-F678-4BAF-BF4C-5CA44D5161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895CB3-DF18-4721-AE3F-F2D33D3FC94C}" type="slidenum">
              <a:rPr lang="fr-FR" altLang="fr-FR" smtClean="0">
                <a:latin typeface="Calibri" panose="020F0502020204030204" pitchFamily="34" charset="0"/>
              </a:rPr>
              <a:pPr/>
              <a:t>11</a:t>
            </a:fld>
            <a:endParaRPr lang="fr-FR" altLang="fr-FR">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pPr algn="l"/>
            <a:r>
              <a:rPr lang="en-US" dirty="0"/>
              <a:t>Be</a:t>
            </a:r>
            <a:r>
              <a:rPr lang="en-US" baseline="0" dirty="0"/>
              <a:t> sure to pre load the MOH presentation </a:t>
            </a:r>
            <a:endParaRPr lang="en-US" dirty="0"/>
          </a:p>
        </p:txBody>
      </p:sp>
      <p:sp>
        <p:nvSpPr>
          <p:cNvPr id="4" name="Header Placeholder 3"/>
          <p:cNvSpPr>
            <a:spLocks noGrp="1"/>
          </p:cNvSpPr>
          <p:nvPr>
            <p:ph type="hdr" sz="quarter" idx="10"/>
          </p:nvPr>
        </p:nvSpPr>
        <p:spPr/>
        <p:txBody>
          <a:bodyPr/>
          <a:lstStyle/>
          <a:p>
            <a:r>
              <a:rPr lang="en-GB"/>
              <a:t>World Health Organization</a:t>
            </a:r>
            <a:endParaRPr lang="en-GB" dirty="0"/>
          </a:p>
        </p:txBody>
      </p:sp>
      <p:sp>
        <p:nvSpPr>
          <p:cNvPr id="5" name="Date Placeholder 4"/>
          <p:cNvSpPr>
            <a:spLocks noGrp="1"/>
          </p:cNvSpPr>
          <p:nvPr>
            <p:ph type="dt" idx="11"/>
          </p:nvPr>
        </p:nvSpPr>
        <p:spPr/>
        <p:txBody>
          <a:bodyPr/>
          <a:lstStyle/>
          <a:p>
            <a:fld id="{C6E8D73C-CE60-4344-8AAE-293F6C4CDD2F}" type="datetime3">
              <a:rPr lang="en-GB" smtClean="0"/>
              <a:pPr/>
              <a:t>8 September, 2020</a:t>
            </a:fld>
            <a:endParaRPr lang="en-GB" dirty="0"/>
          </a:p>
        </p:txBody>
      </p:sp>
      <p:sp>
        <p:nvSpPr>
          <p:cNvPr id="6" name="Slide Number Placeholder 5"/>
          <p:cNvSpPr>
            <a:spLocks noGrp="1"/>
          </p:cNvSpPr>
          <p:nvPr>
            <p:ph type="sldNum" sz="quarter" idx="12"/>
          </p:nvPr>
        </p:nvSpPr>
        <p:spPr/>
        <p:txBody>
          <a:bodyPr/>
          <a:lstStyle/>
          <a:p>
            <a:fld id="{B72562F2-9E12-442C-9575-35AA6B04B8F5}" type="slidenum">
              <a:rPr lang="en-GB" smtClean="0"/>
              <a:pPr/>
              <a:t>16</a:t>
            </a:fld>
            <a:endParaRPr lang="en-GB" dirty="0"/>
          </a:p>
        </p:txBody>
      </p:sp>
    </p:spTree>
    <p:extLst>
      <p:ext uri="{BB962C8B-B14F-4D97-AF65-F5344CB8AC3E}">
        <p14:creationId xmlns:p14="http://schemas.microsoft.com/office/powerpoint/2010/main" val="233129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A23A38F6-12A2-40F8-BEE2-BAD3AD1C28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t>注释：</a:t>
            </a:r>
            <a:r>
              <a:rPr lang="en-GB" b="1" i="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t>- </a:t>
            </a:r>
            <a:r>
              <a:rPr lang="zh-CN" altLang="en-US" b="0" i="0" dirty="0">
                <a:solidFill>
                  <a:srgbClr val="FF0000"/>
                </a:solidFill>
              </a:rPr>
              <a:t>见</a:t>
            </a:r>
            <a:r>
              <a:rPr lang="en-US" altLang="zh-CN" b="0" i="0" dirty="0">
                <a:solidFill>
                  <a:srgbClr val="FF0000"/>
                </a:solidFill>
              </a:rPr>
              <a:t>《</a:t>
            </a:r>
            <a:r>
              <a:rPr lang="zh-CN" altLang="en-US" b="0" i="0" dirty="0">
                <a:solidFill>
                  <a:srgbClr val="FF0000"/>
                </a:solidFill>
              </a:rPr>
              <a:t>行动后审查指导</a:t>
            </a:r>
            <a:r>
              <a:rPr lang="en-US" altLang="zh-CN" b="0" i="0" dirty="0">
                <a:solidFill>
                  <a:srgbClr val="FF0000"/>
                </a:solidFill>
              </a:rPr>
              <a:t>》</a:t>
            </a:r>
            <a:r>
              <a:rPr lang="zh-CN" altLang="en-US" b="0" i="0" dirty="0">
                <a:solidFill>
                  <a:srgbClr val="FF0000"/>
                </a:solidFill>
              </a:rPr>
              <a:t>第</a:t>
            </a:r>
            <a:r>
              <a:rPr lang="en-US" altLang="zh-CN" b="0" i="0" dirty="0">
                <a:solidFill>
                  <a:srgbClr val="FF0000"/>
                </a:solidFill>
              </a:rPr>
              <a:t>5.1.3</a:t>
            </a:r>
            <a:r>
              <a:rPr lang="zh-CN" altLang="en-US" b="0" i="0" dirty="0">
                <a:solidFill>
                  <a:srgbClr val="FF0000"/>
                </a:solidFill>
              </a:rPr>
              <a:t>节，“</a:t>
            </a:r>
            <a:r>
              <a:rPr lang="zh-CN" altLang="en-US" b="0" i="0" dirty="0">
                <a:solidFill>
                  <a:srgbClr val="FF0000"/>
                </a:solidFill>
                <a:latin typeface="楷体" panose="02010609060101010101" pitchFamily="49" charset="-122"/>
                <a:ea typeface="楷体" panose="02010609060101010101" pitchFamily="49" charset="-122"/>
              </a:rPr>
              <a:t>确定优势、挑战和新发展的能力“</a:t>
            </a:r>
            <a:r>
              <a:rPr lang="en-GB" sz="1200" b="0" i="1" u="none" kern="1200" dirty="0">
                <a:solidFill>
                  <a:schemeClr val="tx1"/>
                </a:solidFill>
                <a:effectLst/>
                <a:latin typeface="+mn-lt"/>
                <a:ea typeface="+mn-ea"/>
                <a:cs typeface="+mn-cs"/>
              </a:rPr>
              <a:t> </a:t>
            </a:r>
          </a:p>
          <a:p>
            <a:endParaRPr lang="en-GB" b="0" dirty="0"/>
          </a:p>
          <a:p>
            <a:r>
              <a:rPr lang="en-GB" b="0" dirty="0"/>
              <a:t>- </a:t>
            </a:r>
            <a:r>
              <a:rPr lang="zh-CN" altLang="en-US" b="0" dirty="0"/>
              <a:t>促成因素</a:t>
            </a:r>
            <a:r>
              <a:rPr lang="en-US" altLang="zh-CN" b="0" dirty="0"/>
              <a:t>=</a:t>
            </a:r>
            <a:r>
              <a:rPr lang="zh-CN" altLang="en-US" b="0" dirty="0"/>
              <a:t>促进性和限制性因素</a:t>
            </a:r>
            <a:endParaRPr lang="en-GB"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52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5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03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69"/>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FBDDC1B-56B9-984A-A939-2205548C6E6E}"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05363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8076158"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4"/>
          </p:nvPr>
        </p:nvSpPr>
        <p:spPr>
          <a:xfrm>
            <a:off x="1205191"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4640675"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012188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21D6E-BE26-411A-BFC1-F3811CFECCC3}"/>
              </a:ext>
            </a:extLst>
          </p:cNvPr>
          <p:cNvSpPr>
            <a:spLocks noGrp="1"/>
          </p:cNvSpPr>
          <p:nvPr>
            <p:ph type="title"/>
          </p:nvPr>
        </p:nvSpPr>
        <p:spPr/>
        <p:txBody>
          <a:bodyPr/>
          <a:lstStyle/>
          <a:p>
            <a:r>
              <a:rPr lang="fr-FR"/>
              <a:t>Modifiez le style du titre</a:t>
            </a:r>
            <a:endParaRPr lang="en-GB" dirty="0"/>
          </a:p>
        </p:txBody>
      </p:sp>
      <p:sp>
        <p:nvSpPr>
          <p:cNvPr id="3" name="Espace réservé du contenu 2">
            <a:extLst>
              <a:ext uri="{FF2B5EF4-FFF2-40B4-BE49-F238E27FC236}">
                <a16:creationId xmlns:a16="http://schemas.microsoft.com/office/drawing/2014/main" id="{AFB5AFF4-0714-4522-8093-26155F8D4FD1}"/>
              </a:ext>
            </a:extLst>
          </p:cNvPr>
          <p:cNvSpPr>
            <a:spLocks noGrp="1"/>
          </p:cNvSpPr>
          <p:nvPr>
            <p:ph idx="1"/>
          </p:nvPr>
        </p:nvSpPr>
        <p:spPr/>
        <p:txBody>
          <a:bodyPr/>
          <a:lstStyle>
            <a:lvl1pPr>
              <a:defRPr/>
            </a:lvl1pPr>
            <a:lvl2pPr>
              <a:defRPr>
                <a:latin typeface="Roboto" pitchFamily="2" charset="0"/>
                <a:ea typeface="Roboto" pitchFamily="2" charset="0"/>
              </a:defRPr>
            </a:lvl2pPr>
          </a:lstStyle>
          <a:p>
            <a:pPr lvl="0"/>
            <a:r>
              <a:rPr lang="fr-FR"/>
              <a:t>Modifier les styles du texte du masque</a:t>
            </a:r>
          </a:p>
          <a:p>
            <a:pPr lvl="1"/>
            <a:r>
              <a:rPr lang="fr-FR"/>
              <a:t>Deuxième niveau</a:t>
            </a:r>
          </a:p>
        </p:txBody>
      </p:sp>
    </p:spTree>
    <p:extLst>
      <p:ext uri="{BB962C8B-B14F-4D97-AF65-F5344CB8AC3E}">
        <p14:creationId xmlns:p14="http://schemas.microsoft.com/office/powerpoint/2010/main" val="2657761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EEA4F3-09EE-4D28-AA9A-D7F84CB64B40}"/>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08/09/2020</a:t>
            </a:fld>
            <a:endParaRPr lang="en-GB"/>
          </a:p>
        </p:txBody>
      </p:sp>
      <p:sp>
        <p:nvSpPr>
          <p:cNvPr id="3" name="Espace réservé du pied de page 2">
            <a:extLst>
              <a:ext uri="{FF2B5EF4-FFF2-40B4-BE49-F238E27FC236}">
                <a16:creationId xmlns:a16="http://schemas.microsoft.com/office/drawing/2014/main" id="{B1DC75FC-A33F-4092-ABCD-6E4C0ECD160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Espace réservé du numéro de diapositive 3">
            <a:extLst>
              <a:ext uri="{FF2B5EF4-FFF2-40B4-BE49-F238E27FC236}">
                <a16:creationId xmlns:a16="http://schemas.microsoft.com/office/drawing/2014/main" id="{3D34B7AF-1AFD-4306-BADC-7490DE58A7A1}"/>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5" name="Rectangle 4">
            <a:extLst>
              <a:ext uri="{FF2B5EF4-FFF2-40B4-BE49-F238E27FC236}">
                <a16:creationId xmlns:a16="http://schemas.microsoft.com/office/drawing/2014/main" id="{5BFA69A0-A08F-4351-817D-3671C2ED6053}"/>
              </a:ext>
            </a:extLst>
          </p:cNvPr>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1">
            <a:extLst>
              <a:ext uri="{FF2B5EF4-FFF2-40B4-BE49-F238E27FC236}">
                <a16:creationId xmlns:a16="http://schemas.microsoft.com/office/drawing/2014/main" id="{CA1D1640-77A0-413E-9B51-F1432B1F430B}"/>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9" name="Espace réservé du titre 1">
            <a:extLst>
              <a:ext uri="{FF2B5EF4-FFF2-40B4-BE49-F238E27FC236}">
                <a16:creationId xmlns:a16="http://schemas.microsoft.com/office/drawing/2014/main" id="{D781D896-8D4E-4362-94F2-448697A6BB5D}"/>
              </a:ext>
            </a:extLst>
          </p:cNvPr>
          <p:cNvSpPr>
            <a:spLocks noGrp="1"/>
          </p:cNvSpPr>
          <p:nvPr>
            <p:ph type="title"/>
          </p:nvPr>
        </p:nvSpPr>
        <p:spPr>
          <a:xfrm>
            <a:off x="326136" y="5438016"/>
            <a:ext cx="10515600" cy="702000"/>
          </a:xfrm>
          <a:prstGeom prst="rect">
            <a:avLst/>
          </a:prstGeom>
        </p:spPr>
        <p:txBody>
          <a:bodyPr vert="horz" lIns="91440" tIns="45720" rIns="91440" bIns="45720" rtlCol="0" anchor="ctr">
            <a:normAutofit/>
          </a:bodyPr>
          <a:lstStyle>
            <a:lvl1pPr>
              <a:defRPr sz="4000"/>
            </a:lvl1pPr>
          </a:lstStyle>
          <a:p>
            <a:r>
              <a:rPr lang="fr-FR"/>
              <a:t>Modifiez le style du titre</a:t>
            </a:r>
            <a:endParaRPr lang="en-GB" dirty="0"/>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0148" y="74401"/>
            <a:ext cx="2232564" cy="115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userDrawn="1"/>
        </p:nvSpPr>
        <p:spPr>
          <a:xfrm>
            <a:off x="1330148" y="279206"/>
            <a:ext cx="2339102" cy="523220"/>
          </a:xfrm>
          <a:prstGeom prst="rect">
            <a:avLst/>
          </a:prstGeom>
          <a:noFill/>
        </p:spPr>
        <p:txBody>
          <a:bodyPr wrap="none" rtlCol="0">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世界卫生组织</a:t>
            </a:r>
          </a:p>
        </p:txBody>
      </p:sp>
    </p:spTree>
    <p:extLst>
      <p:ext uri="{BB962C8B-B14F-4D97-AF65-F5344CB8AC3E}">
        <p14:creationId xmlns:p14="http://schemas.microsoft.com/office/powerpoint/2010/main" val="843296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C7915DB-13EE-4717-9759-F7A582A08EF1}"/>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08/09/2020</a:t>
            </a:fld>
            <a:endParaRPr lang="en-GB"/>
          </a:p>
        </p:txBody>
      </p:sp>
      <p:sp>
        <p:nvSpPr>
          <p:cNvPr id="5" name="Espace réservé du pied de page 4">
            <a:extLst>
              <a:ext uri="{FF2B5EF4-FFF2-40B4-BE49-F238E27FC236}">
                <a16:creationId xmlns:a16="http://schemas.microsoft.com/office/drawing/2014/main" id="{54E17B7E-2335-4CAA-81C5-97529116E36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Espace réservé du numéro de diapositive 5">
            <a:extLst>
              <a:ext uri="{FF2B5EF4-FFF2-40B4-BE49-F238E27FC236}">
                <a16:creationId xmlns:a16="http://schemas.microsoft.com/office/drawing/2014/main" id="{936BB5DB-A85E-4218-98E7-A9D22DA89100}"/>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7" name="Rectangle 6">
            <a:extLst>
              <a:ext uri="{FF2B5EF4-FFF2-40B4-BE49-F238E27FC236}">
                <a16:creationId xmlns:a16="http://schemas.microsoft.com/office/drawing/2014/main" id="{BC53AB8E-AA06-4218-A719-2877AE68CAB5}"/>
              </a:ext>
            </a:extLst>
          </p:cNvPr>
          <p:cNvSpPr/>
          <p:nvPr/>
        </p:nvSpPr>
        <p:spPr>
          <a:xfrm>
            <a:off x="0" y="-9525"/>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1">
            <a:extLst>
              <a:ext uri="{FF2B5EF4-FFF2-40B4-BE49-F238E27FC236}">
                <a16:creationId xmlns:a16="http://schemas.microsoft.com/office/drawing/2014/main" id="{6EB9E4FA-3BB8-4F87-AE4D-CA3E59946D7F}"/>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2" name="Titre 1">
            <a:extLst>
              <a:ext uri="{FF2B5EF4-FFF2-40B4-BE49-F238E27FC236}">
                <a16:creationId xmlns:a16="http://schemas.microsoft.com/office/drawing/2014/main" id="{D60CA68F-48D9-4BE7-A261-867224BD9FF1}"/>
              </a:ext>
            </a:extLst>
          </p:cNvPr>
          <p:cNvSpPr>
            <a:spLocks noGrp="1"/>
          </p:cNvSpPr>
          <p:nvPr>
            <p:ph type="title"/>
          </p:nvPr>
        </p:nvSpPr>
        <p:spPr>
          <a:xfrm>
            <a:off x="831850" y="1709739"/>
            <a:ext cx="10515600" cy="1065544"/>
          </a:xfrm>
        </p:spPr>
        <p:txBody>
          <a:bodyPr anchor="b">
            <a:normAutofit/>
          </a:bodyPr>
          <a:lstStyle>
            <a:lvl1pPr>
              <a:defRPr sz="4000"/>
            </a:lvl1pPr>
          </a:lstStyle>
          <a:p>
            <a:r>
              <a:rPr lang="fr-FR"/>
              <a:t>Modifiez le style du titre</a:t>
            </a:r>
            <a:endParaRPr lang="en-GB" dirty="0"/>
          </a:p>
        </p:txBody>
      </p:sp>
      <p:sp>
        <p:nvSpPr>
          <p:cNvPr id="3" name="Espace réservé du texte 2">
            <a:extLst>
              <a:ext uri="{FF2B5EF4-FFF2-40B4-BE49-F238E27FC236}">
                <a16:creationId xmlns:a16="http://schemas.microsoft.com/office/drawing/2014/main" id="{6039FF4C-7A9E-4F7C-8909-14E75C44ACB4}"/>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561728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F82F9-3DCB-4B48-97B0-D9790ED1A578}"/>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D926A208-D9AF-4325-BB1F-D861CE0C556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p:txBody>
      </p:sp>
      <p:sp>
        <p:nvSpPr>
          <p:cNvPr id="4" name="Espace réservé du contenu 3">
            <a:extLst>
              <a:ext uri="{FF2B5EF4-FFF2-40B4-BE49-F238E27FC236}">
                <a16:creationId xmlns:a16="http://schemas.microsoft.com/office/drawing/2014/main" id="{42250083-7BBF-49C8-B970-8721C7D3FE8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p:txBody>
      </p:sp>
      <p:sp>
        <p:nvSpPr>
          <p:cNvPr id="5" name="Espace réservé de la date 4">
            <a:extLst>
              <a:ext uri="{FF2B5EF4-FFF2-40B4-BE49-F238E27FC236}">
                <a16:creationId xmlns:a16="http://schemas.microsoft.com/office/drawing/2014/main" id="{B8F07DD1-C95C-4D8B-A709-DD1128252513}"/>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08/09/2020</a:t>
            </a:fld>
            <a:endParaRPr lang="en-GB"/>
          </a:p>
        </p:txBody>
      </p:sp>
      <p:sp>
        <p:nvSpPr>
          <p:cNvPr id="6" name="Espace réservé du pied de page 5">
            <a:extLst>
              <a:ext uri="{FF2B5EF4-FFF2-40B4-BE49-F238E27FC236}">
                <a16:creationId xmlns:a16="http://schemas.microsoft.com/office/drawing/2014/main" id="{9ACCAB78-BBB5-4E63-A31C-618372A08A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F1FE91F4-DE27-4739-B783-F89A1474DF05}"/>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2645725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0BE81-8F74-4823-AC6D-8AE7ACDF0D35}"/>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4BA6FB0-58BD-485D-8CEC-DE65DA0F9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3993C8B-6452-4E88-B1C3-0D42FDBF0AC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985C983A-133E-4A8C-A99B-3EA1F4C02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4774DF6-C49A-4E59-B44E-E33CBC9210C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43B8A32-79EB-4F4A-A844-6FC7BAFAE5BA}"/>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08/09/2020</a:t>
            </a:fld>
            <a:endParaRPr lang="en-GB"/>
          </a:p>
        </p:txBody>
      </p:sp>
      <p:sp>
        <p:nvSpPr>
          <p:cNvPr id="8" name="Espace réservé du pied de page 7">
            <a:extLst>
              <a:ext uri="{FF2B5EF4-FFF2-40B4-BE49-F238E27FC236}">
                <a16:creationId xmlns:a16="http://schemas.microsoft.com/office/drawing/2014/main" id="{38F5FD67-A610-481F-A49A-D87A2440281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Espace réservé du numéro de diapositive 8">
            <a:extLst>
              <a:ext uri="{FF2B5EF4-FFF2-40B4-BE49-F238E27FC236}">
                <a16:creationId xmlns:a16="http://schemas.microsoft.com/office/drawing/2014/main" id="{990DE5F8-33AF-47B0-90DA-1C8AD9AA8103}"/>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3900602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CA34E-69E2-4B19-91F8-DB6B4FE55169}"/>
              </a:ext>
            </a:extLst>
          </p:cNvPr>
          <p:cNvSpPr>
            <a:spLocks noGrp="1"/>
          </p:cNvSpPr>
          <p:nvPr>
            <p:ph type="title"/>
          </p:nvPr>
        </p:nvSpPr>
        <p:spPr/>
        <p:txBody>
          <a:bodyPr/>
          <a:lstStyle/>
          <a:p>
            <a:r>
              <a:rPr lang="fr-FR"/>
              <a:t>Modifiez le style du titre</a:t>
            </a:r>
            <a:endParaRPr lang="en-GB" dirty="0"/>
          </a:p>
        </p:txBody>
      </p:sp>
      <p:sp>
        <p:nvSpPr>
          <p:cNvPr id="3" name="Espace réservé de la date 2">
            <a:extLst>
              <a:ext uri="{FF2B5EF4-FFF2-40B4-BE49-F238E27FC236}">
                <a16:creationId xmlns:a16="http://schemas.microsoft.com/office/drawing/2014/main" id="{E5B8A36F-A520-43EA-8647-9BF790B02C04}"/>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08/09/2020</a:t>
            </a:fld>
            <a:endParaRPr lang="en-GB"/>
          </a:p>
        </p:txBody>
      </p:sp>
      <p:sp>
        <p:nvSpPr>
          <p:cNvPr id="4" name="Espace réservé du pied de page 3">
            <a:extLst>
              <a:ext uri="{FF2B5EF4-FFF2-40B4-BE49-F238E27FC236}">
                <a16:creationId xmlns:a16="http://schemas.microsoft.com/office/drawing/2014/main" id="{332D55F2-EC01-43AB-B94C-403981A2B1D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Espace réservé du numéro de diapositive 4">
            <a:extLst>
              <a:ext uri="{FF2B5EF4-FFF2-40B4-BE49-F238E27FC236}">
                <a16:creationId xmlns:a16="http://schemas.microsoft.com/office/drawing/2014/main" id="{4F2FF857-D9CA-407F-BEE9-F77FF7204A3B}"/>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00462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674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D2560-28C5-45B1-AF16-85B39672FC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04D292A7-A84D-4BE3-AE91-D73B520F6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A41AC1A-F701-4AE9-AE1A-777F224FA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B193CF9-EB6D-40A3-8EF8-824CCEC92C18}"/>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08/09/2020</a:t>
            </a:fld>
            <a:endParaRPr lang="en-GB"/>
          </a:p>
        </p:txBody>
      </p:sp>
      <p:sp>
        <p:nvSpPr>
          <p:cNvPr id="6" name="Espace réservé du pied de page 5">
            <a:extLst>
              <a:ext uri="{FF2B5EF4-FFF2-40B4-BE49-F238E27FC236}">
                <a16:creationId xmlns:a16="http://schemas.microsoft.com/office/drawing/2014/main" id="{C70D8C85-96B2-4E32-91AA-24FB10D7A81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2AC2ED17-CE2F-4728-8870-3C4C58FA3954}"/>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192559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1"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71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10874"/>
          </a:xfrm>
        </p:spPr>
        <p:txBody>
          <a:bodyPr/>
          <a:lstStyle/>
          <a:p>
            <a:r>
              <a:rPr lang="en-US"/>
              <a:t>Click to edit Master title style</a:t>
            </a:r>
            <a:endParaRPr lang="en-GB"/>
          </a:p>
        </p:txBody>
      </p:sp>
    </p:spTree>
    <p:extLst>
      <p:ext uri="{BB962C8B-B14F-4D97-AF65-F5344CB8AC3E}">
        <p14:creationId xmlns:p14="http://schemas.microsoft.com/office/powerpoint/2010/main" val="10093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95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562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149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34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43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15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9/8/2020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gi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912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29223E2B-279A-4BC4-B2E6-BD05DECFDFFC}"/>
              </a:ext>
            </a:extLst>
          </p:cNvPr>
          <p:cNvSpPr>
            <a:spLocks noGrp="1"/>
          </p:cNvSpPr>
          <p:nvPr>
            <p:ph type="body" idx="1"/>
          </p:nvPr>
        </p:nvSpPr>
        <p:spPr>
          <a:xfrm>
            <a:off x="838200" y="1228205"/>
            <a:ext cx="10515600" cy="4351338"/>
          </a:xfrm>
          <a:prstGeom prst="rect">
            <a:avLst/>
          </a:prstGeom>
        </p:spPr>
        <p:txBody>
          <a:bodyPr vert="horz" lIns="91440" tIns="45720" rIns="91440" bIns="45720" rtlCol="0">
            <a:normAutofit/>
          </a:bodyPr>
          <a:lstStyle/>
          <a:p>
            <a:pPr lvl="0"/>
            <a:endParaRPr lang="fr-FR" dirty="0"/>
          </a:p>
          <a:p>
            <a:pPr lvl="2"/>
            <a:endParaRPr lang="fr-FR" dirty="0"/>
          </a:p>
        </p:txBody>
      </p:sp>
      <p:sp>
        <p:nvSpPr>
          <p:cNvPr id="11" name="TextBox 6">
            <a:extLst>
              <a:ext uri="{FF2B5EF4-FFF2-40B4-BE49-F238E27FC236}">
                <a16:creationId xmlns:a16="http://schemas.microsoft.com/office/drawing/2014/main" id="{2E8AF0BA-D660-4568-82CA-4734F0A72A20}"/>
              </a:ext>
            </a:extLst>
          </p:cNvPr>
          <p:cNvSpPr txBox="1"/>
          <p:nvPr/>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After Action Review	PAGE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fld id="{06EF6311-959C-416E-8381-83B18966FFAB}" type="datetime7">
              <a:rPr kumimoji="0" lang="en-GB"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Sep-20</a:t>
            </a:fld>
            <a:r>
              <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pic>
        <p:nvPicPr>
          <p:cNvPr id="12" name="Picture 2">
            <a:extLst>
              <a:ext uri="{FF2B5EF4-FFF2-40B4-BE49-F238E27FC236}">
                <a16:creationId xmlns:a16="http://schemas.microsoft.com/office/drawing/2014/main" id="{ADB22092-B1DC-470E-A26A-D3D7A9B1538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
        <p:nvSpPr>
          <p:cNvPr id="13" name="Title 4">
            <a:extLst>
              <a:ext uri="{FF2B5EF4-FFF2-40B4-BE49-F238E27FC236}">
                <a16:creationId xmlns:a16="http://schemas.microsoft.com/office/drawing/2014/main" id="{30EC3AA1-A488-4CEA-8648-F6CBBAA16ABB}"/>
              </a:ext>
            </a:extLst>
          </p:cNvPr>
          <p:cNvSpPr txBox="1">
            <a:spLocks/>
          </p:cNvSpPr>
          <p:nvPr/>
        </p:nvSpPr>
        <p:spPr>
          <a:xfrm>
            <a:off x="1587" y="0"/>
            <a:ext cx="12190413" cy="783771"/>
          </a:xfrm>
          <a:prstGeom prst="rect">
            <a:avLst/>
          </a:prstGeom>
          <a:solidFill>
            <a:srgbClr val="0070C0"/>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b="1" spc="-220" dirty="0">
              <a:solidFill>
                <a:schemeClr val="bg1"/>
              </a:solidFill>
              <a:latin typeface="Roboto Cn" pitchFamily="2" charset="0"/>
              <a:ea typeface="Roboto Cn" pitchFamily="2" charset="0"/>
              <a:cs typeface="Arial" panose="020B0604020202020204" pitchFamily="34" charset="0"/>
            </a:endParaRPr>
          </a:p>
        </p:txBody>
      </p:sp>
      <p:sp>
        <p:nvSpPr>
          <p:cNvPr id="2" name="Espace réservé du titre 1">
            <a:extLst>
              <a:ext uri="{FF2B5EF4-FFF2-40B4-BE49-F238E27FC236}">
                <a16:creationId xmlns:a16="http://schemas.microsoft.com/office/drawing/2014/main" id="{B806A787-5189-4DF7-94D1-FD6924534CB1}"/>
              </a:ext>
            </a:extLst>
          </p:cNvPr>
          <p:cNvSpPr>
            <a:spLocks noGrp="1"/>
          </p:cNvSpPr>
          <p:nvPr>
            <p:ph type="title"/>
          </p:nvPr>
        </p:nvSpPr>
        <p:spPr>
          <a:xfrm>
            <a:off x="838200" y="40885"/>
            <a:ext cx="10515600" cy="702000"/>
          </a:xfrm>
          <a:prstGeom prst="rect">
            <a:avLst/>
          </a:prstGeom>
        </p:spPr>
        <p:txBody>
          <a:bodyPr vert="horz" lIns="91440" tIns="45720" rIns="91440" bIns="45720" rtlCol="0" anchor="ctr">
            <a:normAutofit/>
          </a:bodyPr>
          <a:lstStyle/>
          <a:p>
            <a:endParaRPr lang="en-GB" dirty="0"/>
          </a:p>
        </p:txBody>
      </p:sp>
      <p:sp>
        <p:nvSpPr>
          <p:cNvPr id="8" name="TextBox 6">
            <a:extLst>
              <a:ext uri="{FF2B5EF4-FFF2-40B4-BE49-F238E27FC236}">
                <a16:creationId xmlns:a16="http://schemas.microsoft.com/office/drawing/2014/main" id="{9CD1F8C2-E926-4C70-A286-BDC2D1D73D9F}"/>
              </a:ext>
            </a:extLst>
          </p:cNvPr>
          <p:cNvSpPr txBox="1"/>
          <p:nvPr userDrawn="1"/>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zh-CN" altLang="en-US" sz="1100" b="1"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世界卫生组织 </a:t>
            </a:r>
            <a:r>
              <a:rPr kumimoji="0" lang="en-US" altLang="zh-CN" sz="1100" b="1"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100" b="1"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国家</a:t>
            </a:r>
            <a:r>
              <a:rPr kumimoji="0" lang="en-US" altLang="zh-CN" sz="1100" b="1"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COVID-19</a:t>
            </a:r>
            <a:r>
              <a:rPr kumimoji="0" lang="zh-CN" altLang="en-US" sz="1100" b="1"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行动内审查（</a:t>
            </a:r>
            <a:r>
              <a:rPr kumimoji="0" lang="en-US" altLang="zh-CN" sz="1100" b="1"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IAR</a:t>
            </a:r>
            <a:r>
              <a:rPr kumimoji="0" lang="zh-CN" altLang="en-US" sz="1100" b="1"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zh-CN" alt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幻灯片</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endPar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9" name="Picture 2">
            <a:extLst>
              <a:ext uri="{FF2B5EF4-FFF2-40B4-BE49-F238E27FC236}">
                <a16:creationId xmlns:a16="http://schemas.microsoft.com/office/drawing/2014/main" id="{5EF4C224-7E63-4CD6-90C4-8DEB19405C41}"/>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Tree>
    <p:extLst>
      <p:ext uri="{BB962C8B-B14F-4D97-AF65-F5344CB8AC3E}">
        <p14:creationId xmlns:p14="http://schemas.microsoft.com/office/powerpoint/2010/main" val="29646551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xStyles>
    <p:titleStyle>
      <a:lvl1pPr algn="l" defTabSz="914400" rtl="0" eaLnBrk="1" latinLnBrk="0" hangingPunct="1">
        <a:lnSpc>
          <a:spcPct val="90000"/>
        </a:lnSpc>
        <a:spcBef>
          <a:spcPct val="0"/>
        </a:spcBef>
        <a:buNone/>
        <a:defRPr sz="3600" b="1" kern="1200">
          <a:solidFill>
            <a:schemeClr val="bg1"/>
          </a:solidFill>
          <a:latin typeface="Roboto Cn" pitchFamily="2" charset="0"/>
          <a:ea typeface="Roboto Cn" pitchFamily="2"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nc-sa/3.0/igo/deed.zh"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38.svg"/><Relationship Id="rId11" Type="http://schemas.openxmlformats.org/officeDocument/2006/relationships/image" Target="../media/image34.png"/><Relationship Id="rId5" Type="http://schemas.openxmlformats.org/officeDocument/2006/relationships/image" Target="../media/image37.png"/><Relationship Id="rId10" Type="http://schemas.openxmlformats.org/officeDocument/2006/relationships/image" Target="../media/image33.svg"/><Relationship Id="rId4" Type="http://schemas.openxmlformats.org/officeDocument/2006/relationships/image" Target="../media/image36.sv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34.png"/><Relationship Id="rId3" Type="http://schemas.openxmlformats.org/officeDocument/2006/relationships/image" Target="../media/image41.png"/><Relationship Id="rId7" Type="http://schemas.openxmlformats.org/officeDocument/2006/relationships/image" Target="../media/image38.svg"/><Relationship Id="rId12" Type="http://schemas.openxmlformats.org/officeDocument/2006/relationships/image" Target="../media/image33.sv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42.png"/><Relationship Id="rId11" Type="http://schemas.openxmlformats.org/officeDocument/2006/relationships/image" Target="../media/image32.png"/><Relationship Id="rId5" Type="http://schemas.openxmlformats.org/officeDocument/2006/relationships/image" Target="../media/image40.svg"/><Relationship Id="rId10" Type="http://schemas.openxmlformats.org/officeDocument/2006/relationships/image" Target="../media/image44.gif"/><Relationship Id="rId4" Type="http://schemas.openxmlformats.org/officeDocument/2006/relationships/image" Target="../media/image39.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sv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sv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sv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sv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47.gif"/></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50.png"/><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5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55447-533B-4E15-A372-317011EEB1A6}"/>
              </a:ext>
            </a:extLst>
          </p:cNvPr>
          <p:cNvSpPr>
            <a:spLocks noGrp="1"/>
          </p:cNvSpPr>
          <p:nvPr>
            <p:ph type="title"/>
          </p:nvPr>
        </p:nvSpPr>
        <p:spPr>
          <a:xfrm>
            <a:off x="0" y="1213658"/>
            <a:ext cx="12192000" cy="5644342"/>
          </a:xfrm>
          <a:solidFill>
            <a:schemeClr val="bg1"/>
          </a:solidFill>
        </p:spPr>
        <p:txBody>
          <a:bodyPr>
            <a:normAutofit fontScale="90000"/>
          </a:bodyPr>
          <a:lstStyle/>
          <a:p>
            <a:pPr marL="180000">
              <a:lnSpc>
                <a:spcPct val="107000"/>
              </a:lnSpc>
              <a:spcAft>
                <a:spcPts val="800"/>
              </a:spcAft>
            </a:pP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zh-CN" altLang="en-US"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国家</a:t>
            </a:r>
            <a:r>
              <a:rPr lang="en-US" altLang="zh-CN"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行动内审查（</a:t>
            </a:r>
            <a:r>
              <a:rPr lang="en-US" altLang="zh-CN"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IAR</a:t>
            </a:r>
            <a:r>
              <a:rPr lang="zh-CN" altLang="en-US"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STXihei" panose="02010600040101010101" pitchFamily="2" charset="-122"/>
                <a:cs typeface="Times New Roman" panose="02020603050405020304" pitchFamily="18" charset="0"/>
              </a:rPr>
              <a:t>列报</a:t>
            </a:r>
            <a:r>
              <a:rPr lang="zh-CN" altLang="en-US"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模板，</a:t>
            </a:r>
            <a:r>
              <a:rPr lang="en-US" altLang="zh-CN"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2020</a:t>
            </a:r>
            <a:r>
              <a:rPr lang="zh-CN" altLang="en-US"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年</a:t>
            </a:r>
            <a:r>
              <a:rPr lang="en-US" altLang="zh-CN" sz="2400" dirty="0">
                <a:solidFill>
                  <a:schemeClr val="tx1"/>
                </a:solidFill>
                <a:latin typeface="Times New Roman" panose="02020603050405020304" pitchFamily="18" charset="0"/>
                <a:ea typeface="STXihei" panose="02010600040101010101" pitchFamily="2" charset="-122"/>
                <a:cs typeface="Times New Roman" panose="02020603050405020304" pitchFamily="18" charset="0"/>
              </a:rPr>
              <a:t>7</a:t>
            </a:r>
            <a:r>
              <a:rPr lang="zh-CN" altLang="en-US"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月</a:t>
            </a:r>
            <a:r>
              <a:rPr lang="en-US" altLang="zh-CN"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23</a:t>
            </a:r>
            <a:r>
              <a:rPr lang="zh-CN" altLang="en-US" sz="2400" b="1"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t>日</a:t>
            </a:r>
            <a:br>
              <a:rPr lang="en-GB" sz="2400"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br>
            <a:br>
              <a:rPr lang="en-GB" sz="2400"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br>
            <a:br>
              <a:rPr lang="en-GB" sz="2400" dirty="0">
                <a:solidFill>
                  <a:schemeClr val="tx1"/>
                </a:solidFill>
                <a:effectLst/>
                <a:latin typeface="Times New Roman" panose="02020603050405020304" pitchFamily="18" charset="0"/>
                <a:ea typeface="STXihei" panose="02010600040101010101" pitchFamily="2" charset="-122"/>
                <a:cs typeface="Times New Roman" panose="02020603050405020304" pitchFamily="18" charset="0"/>
              </a:rPr>
            </a:b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altLang="zh-CN"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zh-CN" altLang="en-US"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世界卫生组织</a:t>
            </a:r>
            <a:r>
              <a:rPr lang="en-US" altLang="zh-CN"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2020</a:t>
            </a:r>
            <a:r>
              <a:rPr lang="zh-CN" altLang="en-US"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年。保留部分版权。本作品可在知识共享署名</a:t>
            </a:r>
            <a:r>
              <a:rPr lang="en-US" altLang="zh-CN"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lang="zh-CN" altLang="en-US"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非商业性使用</a:t>
            </a:r>
            <a:r>
              <a:rPr lang="en-US" altLang="zh-CN"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lang="zh-CN" altLang="en-US"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相同方式共享</a:t>
            </a:r>
            <a:r>
              <a:rPr lang="en-US" altLang="zh-CN"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3.0</a:t>
            </a:r>
            <a:r>
              <a:rPr lang="zh-CN" altLang="en-US"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政府间组织</a:t>
            </a:r>
            <a:br>
              <a:rPr lang="en-GB" altLang="zh-CN"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GB" altLang="zh-CN"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zh-CN" altLang="en-US"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lang="en-US" altLang="zh-CN" sz="1600" b="0"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CC-BY-NC-SA 3.0 IGO</a:t>
            </a:r>
            <a:r>
              <a:rPr lang="zh-CN" altLang="en-US"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）许可协议下使用。</a:t>
            </a:r>
            <a:br>
              <a:rPr lang="en-GB" sz="16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sz="16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lang="en-GB" sz="16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GB" sz="16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WHO reference number:  </a:t>
            </a:r>
            <a:r>
              <a:rPr lang="en-US" sz="1600" b="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WHO/2019-nCoV/</a:t>
            </a:r>
            <a:r>
              <a:rPr lang="en-US" sz="1600" b="0" dirty="0" err="1">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Country_IAR</a:t>
            </a:r>
            <a:r>
              <a:rPr lang="en-US" sz="1600" b="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/templates/presentation/2020.1</a:t>
            </a:r>
            <a:br>
              <a:rPr lang="en-GB" sz="1600" dirty="0">
                <a:effectLst/>
                <a:latin typeface="Times New Roman" panose="02020603050405020304" pitchFamily="18" charset="0"/>
                <a:ea typeface="宋体" panose="02010600030101010101" pitchFamily="2" charset="-122"/>
                <a:cs typeface="Times New Roman" panose="02020603050405020304" pitchFamily="18" charset="0"/>
              </a:rPr>
            </a:br>
            <a:endParaRPr lang="en-GB"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4897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ECFC445-5A92-4E22-AB0A-240EF4204DFC}"/>
              </a:ext>
            </a:extLst>
          </p:cNvPr>
          <p:cNvSpPr>
            <a:spLocks noGrp="1"/>
          </p:cNvSpPr>
          <p:nvPr>
            <p:ph type="title"/>
          </p:nvPr>
        </p:nvSpPr>
        <p:spPr>
          <a:xfrm>
            <a:off x="479425" y="49213"/>
            <a:ext cx="10515600" cy="647700"/>
          </a:xfrm>
        </p:spPr>
        <p:txBody>
          <a:bodyPr>
            <a:normAutofit/>
          </a:bodyPr>
          <a:lstStyle/>
          <a:p>
            <a:pPr>
              <a:defRPr/>
            </a:pPr>
            <a:r>
              <a:rPr lang="zh-CN" altLang="en-US" dirty="0">
                <a:latin typeface="黑体" panose="02010609060101010101" pitchFamily="49" charset="-122"/>
                <a:ea typeface="黑体" panose="02010609060101010101" pitchFamily="49" charset="-122"/>
              </a:rPr>
              <a:t>什么不是行动内审查？</a:t>
            </a:r>
            <a:endParaRPr lang="en-GB" dirty="0">
              <a:latin typeface="黑体" panose="02010609060101010101" pitchFamily="49" charset="-122"/>
              <a:ea typeface="黑体" panose="02010609060101010101" pitchFamily="49" charset="-122"/>
            </a:endParaRPr>
          </a:p>
        </p:txBody>
      </p:sp>
      <p:sp>
        <p:nvSpPr>
          <p:cNvPr id="56324" name="Rectangle 3">
            <a:extLst>
              <a:ext uri="{FF2B5EF4-FFF2-40B4-BE49-F238E27FC236}">
                <a16:creationId xmlns:a16="http://schemas.microsoft.com/office/drawing/2014/main" id="{9608BD53-DEAB-486F-A4B8-931C7D61B175}"/>
              </a:ext>
            </a:extLst>
          </p:cNvPr>
          <p:cNvSpPr>
            <a:spLocks noChangeArrowheads="1"/>
          </p:cNvSpPr>
          <p:nvPr/>
        </p:nvSpPr>
        <p:spPr bwMode="auto">
          <a:xfrm>
            <a:off x="4760773" y="1659285"/>
            <a:ext cx="696628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rPr>
              <a:t>行动内审查</a:t>
            </a:r>
            <a:r>
              <a:rPr lang="zh-CN" altLang="en-US" sz="2800" b="1" dirty="0">
                <a:solidFill>
                  <a:schemeClr val="accent1">
                    <a:lumMod val="75000"/>
                  </a:schemeClr>
                </a:solidFill>
                <a:latin typeface="STXihei" panose="02010600040101010101" pitchFamily="2" charset="-122"/>
                <a:ea typeface="STXihei" panose="02010600040101010101" pitchFamily="2" charset="-122"/>
                <a:cs typeface="Times New Roman" panose="02020603050405020304" pitchFamily="18" charset="0"/>
              </a:rPr>
              <a:t>不是</a:t>
            </a:r>
            <a:r>
              <a:rPr lang="zh-CN" altLang="en-US" sz="28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en-GB" altLang="en-US" sz="28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endParaRPr lang="en-GB" altLang="en-US" sz="28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Symbol" panose="05050102010706020507" pitchFamily="18" charset="2"/>
              <a:buChar char="·"/>
            </a:pPr>
            <a:r>
              <a:rPr lang="zh-CN" altLang="en-US" sz="28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rPr>
              <a:t>对个人或团队业绩表现的外部评价；</a:t>
            </a:r>
            <a:endParaRPr lang="en-GB"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endParaRPr>
          </a:p>
          <a:p>
            <a:pPr>
              <a:buFont typeface="Symbol" panose="05050102010706020507" pitchFamily="18" charset="2"/>
              <a:buChar char="·"/>
            </a:pPr>
            <a:endParaRPr lang="en-GB"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endParaRPr>
          </a:p>
          <a:p>
            <a:pPr>
              <a:buFont typeface="Symbol" panose="05050102010706020507" pitchFamily="18" charset="2"/>
              <a:buChar char="·"/>
            </a:pPr>
            <a:r>
              <a:rPr lang="en-GB"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rPr>
              <a:t> </a:t>
            </a:r>
            <a:r>
              <a:rPr lang="zh-CN"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rPr>
              <a:t>批评、责备或评判个人的机会。</a:t>
            </a:r>
            <a:endParaRPr lang="en-GB"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endParaRPr>
          </a:p>
          <a:p>
            <a:pPr>
              <a:buFont typeface="Symbol" panose="05050102010706020507" pitchFamily="18" charset="2"/>
              <a:buChar char="·"/>
            </a:pPr>
            <a:endParaRPr lang="en-GB"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endParaRPr>
          </a:p>
          <a:p>
            <a:r>
              <a:rPr lang="zh-CN"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rPr>
              <a:t>行动内审查不对照基准或主要绩效标准衡量业绩表现。</a:t>
            </a:r>
            <a:endParaRPr lang="en-GB" altLang="en-US" sz="2800" dirty="0">
              <a:solidFill>
                <a:schemeClr val="accent1">
                  <a:lumMod val="75000"/>
                </a:schemeClr>
              </a:solidFill>
              <a:latin typeface="SimSun" panose="02010600030101010101" pitchFamily="2" charset="-122"/>
              <a:ea typeface="SimSun" panose="02010600030101010101" pitchFamily="2" charset="-122"/>
              <a:cs typeface="Times New Roman" panose="02020603050405020304" pitchFamily="18" charset="0"/>
            </a:endParaRPr>
          </a:p>
        </p:txBody>
      </p:sp>
      <p:pic>
        <p:nvPicPr>
          <p:cNvPr id="56325" name="Image 7">
            <a:extLst>
              <a:ext uri="{FF2B5EF4-FFF2-40B4-BE49-F238E27FC236}">
                <a16:creationId xmlns:a16="http://schemas.microsoft.com/office/drawing/2014/main" id="{C9D17E5C-7530-4747-84E3-A63414296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1722438"/>
            <a:ext cx="34766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269" y="2777278"/>
            <a:ext cx="2754113" cy="1315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034921" y="2348612"/>
            <a:ext cx="1661032" cy="1862048"/>
          </a:xfrm>
          <a:prstGeom prst="rect">
            <a:avLst/>
          </a:prstGeom>
          <a:noFill/>
        </p:spPr>
        <p:txBody>
          <a:bodyPr wrap="none" rtlCol="0">
            <a:spAutoFit/>
          </a:bodyPr>
          <a:lstStyle/>
          <a:p>
            <a:r>
              <a:rPr lang="zh-CN" altLang="en-US" sz="11500" b="1" dirty="0">
                <a:solidFill>
                  <a:schemeClr val="bg1"/>
                </a:solidFill>
                <a:latin typeface="STXihei" panose="02010600040101010101" pitchFamily="2" charset="-122"/>
                <a:ea typeface="STXihei" panose="02010600040101010101" pitchFamily="2" charset="-122"/>
              </a:rPr>
              <a:t>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Image 38">
            <a:extLst>
              <a:ext uri="{FF2B5EF4-FFF2-40B4-BE49-F238E27FC236}">
                <a16:creationId xmlns:a16="http://schemas.microsoft.com/office/drawing/2014/main" id="{7877057E-2A07-4111-AD1F-2487C9A71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3332163"/>
            <a:ext cx="335280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Image 35">
            <a:extLst>
              <a:ext uri="{FF2B5EF4-FFF2-40B4-BE49-F238E27FC236}">
                <a16:creationId xmlns:a16="http://schemas.microsoft.com/office/drawing/2014/main" id="{94EE1881-EB0C-423C-BA02-153F8F181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2516188"/>
            <a:ext cx="33528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Image 17">
            <a:extLst>
              <a:ext uri="{FF2B5EF4-FFF2-40B4-BE49-F238E27FC236}">
                <a16:creationId xmlns:a16="http://schemas.microsoft.com/office/drawing/2014/main" id="{3DF91F47-ECC4-4B7D-B5C0-A8761E7AA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1617663"/>
            <a:ext cx="3348038"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a:extLst>
              <a:ext uri="{FF2B5EF4-FFF2-40B4-BE49-F238E27FC236}">
                <a16:creationId xmlns:a16="http://schemas.microsoft.com/office/drawing/2014/main" id="{592DA5B7-0A34-48D8-9C0B-962D7445C9F7}"/>
              </a:ext>
            </a:extLst>
          </p:cNvPr>
          <p:cNvSpPr>
            <a:spLocks noGrp="1"/>
          </p:cNvSpPr>
          <p:nvPr>
            <p:ph type="title"/>
          </p:nvPr>
        </p:nvSpPr>
        <p:spPr>
          <a:xfrm>
            <a:off x="479425" y="49213"/>
            <a:ext cx="10515600" cy="647700"/>
          </a:xfrm>
        </p:spPr>
        <p:txBody>
          <a:bodyPr>
            <a:normAutofit/>
          </a:bodyPr>
          <a:lstStyle/>
          <a:p>
            <a:pPr>
              <a:defRPr/>
            </a:pPr>
            <a:r>
              <a:rPr lang="zh-CN" altLang="en-US" dirty="0">
                <a:latin typeface="STXihei" panose="02010600040101010101" pitchFamily="2" charset="-122"/>
                <a:ea typeface="STXihei" panose="02010600040101010101" pitchFamily="2" charset="-122"/>
              </a:rPr>
              <a:t>审查期间执行的主要阶段</a:t>
            </a:r>
            <a:endParaRPr lang="en-GB" dirty="0">
              <a:latin typeface="STXihei" panose="02010600040101010101" pitchFamily="2" charset="-122"/>
              <a:ea typeface="STXihei" panose="02010600040101010101" pitchFamily="2" charset="-122"/>
            </a:endParaRPr>
          </a:p>
        </p:txBody>
      </p:sp>
      <p:pic>
        <p:nvPicPr>
          <p:cNvPr id="55303" name="Image 3">
            <a:extLst>
              <a:ext uri="{FF2B5EF4-FFF2-40B4-BE49-F238E27FC236}">
                <a16:creationId xmlns:a16="http://schemas.microsoft.com/office/drawing/2014/main" id="{F7D88AA7-5C8E-4462-AED1-BA15CA202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25" y="1085850"/>
            <a:ext cx="89296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Image 6">
            <a:extLst>
              <a:ext uri="{FF2B5EF4-FFF2-40B4-BE49-F238E27FC236}">
                <a16:creationId xmlns:a16="http://schemas.microsoft.com/office/drawing/2014/main" id="{A3BCBADB-CEE3-404B-9CE0-CDDF0F39C8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909638"/>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ZoneTexte 11">
            <a:extLst>
              <a:ext uri="{FF2B5EF4-FFF2-40B4-BE49-F238E27FC236}">
                <a16:creationId xmlns:a16="http://schemas.microsoft.com/office/drawing/2014/main" id="{D7C90EC7-0D39-4CDF-88FF-95404F06C143}"/>
              </a:ext>
            </a:extLst>
          </p:cNvPr>
          <p:cNvSpPr txBox="1">
            <a:spLocks noChangeArrowheads="1"/>
          </p:cNvSpPr>
          <p:nvPr/>
        </p:nvSpPr>
        <p:spPr bwMode="auto">
          <a:xfrm>
            <a:off x="1663700" y="121920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b="1" dirty="0">
                <a:solidFill>
                  <a:schemeClr val="bg1"/>
                </a:solidFill>
                <a:latin typeface="STXihei" panose="02010600040101010101" pitchFamily="2" charset="-122"/>
                <a:ea typeface="STXihei" panose="02010600040101010101" pitchFamily="2" charset="-122"/>
              </a:rPr>
              <a:t>客观观察</a:t>
            </a:r>
            <a:endParaRPr lang="en-GB" altLang="en-US" b="1" dirty="0">
              <a:solidFill>
                <a:schemeClr val="bg1"/>
              </a:solidFill>
              <a:latin typeface="STXihei" panose="02010600040101010101" pitchFamily="2" charset="-122"/>
              <a:ea typeface="STXihei" panose="02010600040101010101" pitchFamily="2" charset="-122"/>
            </a:endParaRPr>
          </a:p>
        </p:txBody>
      </p:sp>
      <p:pic>
        <p:nvPicPr>
          <p:cNvPr id="55306" name="Image 13">
            <a:extLst>
              <a:ext uri="{FF2B5EF4-FFF2-40B4-BE49-F238E27FC236}">
                <a16:creationId xmlns:a16="http://schemas.microsoft.com/office/drawing/2014/main" id="{4E26D201-8D80-4276-9FB0-F6448D5980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8438" y="1920875"/>
            <a:ext cx="6550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Image 10">
            <a:extLst>
              <a:ext uri="{FF2B5EF4-FFF2-40B4-BE49-F238E27FC236}">
                <a16:creationId xmlns:a16="http://schemas.microsoft.com/office/drawing/2014/main" id="{F8BC5713-AB8C-4422-A9FD-C10A8B5FED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6725" y="1744663"/>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Image 15">
            <a:extLst>
              <a:ext uri="{FF2B5EF4-FFF2-40B4-BE49-F238E27FC236}">
                <a16:creationId xmlns:a16="http://schemas.microsoft.com/office/drawing/2014/main" id="{94471F46-FA55-48B0-AEA9-3B5F46239A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8250" y="2698750"/>
            <a:ext cx="4284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Image 8">
            <a:extLst>
              <a:ext uri="{FF2B5EF4-FFF2-40B4-BE49-F238E27FC236}">
                <a16:creationId xmlns:a16="http://schemas.microsoft.com/office/drawing/2014/main" id="{CD78F8C6-C69F-4CB9-AA63-E9F57C16C6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6375" y="255905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ZoneTexte 18">
            <a:extLst>
              <a:ext uri="{FF2B5EF4-FFF2-40B4-BE49-F238E27FC236}">
                <a16:creationId xmlns:a16="http://schemas.microsoft.com/office/drawing/2014/main" id="{43465D6D-1B16-4773-AF0C-587E589F3BDF}"/>
              </a:ext>
            </a:extLst>
          </p:cNvPr>
          <p:cNvSpPr txBox="1">
            <a:spLocks noChangeArrowheads="1"/>
          </p:cNvSpPr>
          <p:nvPr/>
        </p:nvSpPr>
        <p:spPr bwMode="auto">
          <a:xfrm>
            <a:off x="654050" y="2255838"/>
            <a:ext cx="2959100" cy="133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ts val="2500"/>
              </a:lnSpc>
            </a:pPr>
            <a:r>
              <a:rPr lang="zh-CN" altLang="en-US" dirty="0">
                <a:solidFill>
                  <a:schemeClr val="bg1"/>
                </a:solidFill>
                <a:latin typeface="宋体" panose="02010600030101010101" pitchFamily="2" charset="-122"/>
                <a:ea typeface="宋体" panose="02010600030101010101" pitchFamily="2" charset="-122"/>
              </a:rPr>
              <a:t>根据计划和程序，确定在应对过程中如何进行实际行动，而不是理当或通常如何行动。</a:t>
            </a:r>
            <a:endParaRPr lang="en-GB" altLang="en-US" dirty="0">
              <a:solidFill>
                <a:schemeClr val="bg1"/>
              </a:solidFill>
              <a:latin typeface="宋体" panose="02010600030101010101" pitchFamily="2" charset="-122"/>
              <a:ea typeface="宋体" panose="02010600030101010101" pitchFamily="2" charset="-122"/>
            </a:endParaRPr>
          </a:p>
          <a:p>
            <a:endParaRPr lang="en-GB" altLang="en-US" dirty="0">
              <a:solidFill>
                <a:schemeClr val="bg1"/>
              </a:solidFill>
              <a:latin typeface="宋体" panose="02010600030101010101" pitchFamily="2" charset="-122"/>
              <a:ea typeface="宋体" panose="02010600030101010101" pitchFamily="2" charset="-122"/>
            </a:endParaRPr>
          </a:p>
        </p:txBody>
      </p:sp>
      <p:sp>
        <p:nvSpPr>
          <p:cNvPr id="55311" name="ZoneTexte 36">
            <a:extLst>
              <a:ext uri="{FF2B5EF4-FFF2-40B4-BE49-F238E27FC236}">
                <a16:creationId xmlns:a16="http://schemas.microsoft.com/office/drawing/2014/main" id="{EE61DB5C-2814-4634-ACB0-93F0BA1539F4}"/>
              </a:ext>
            </a:extLst>
          </p:cNvPr>
          <p:cNvSpPr txBox="1">
            <a:spLocks noChangeArrowheads="1"/>
          </p:cNvSpPr>
          <p:nvPr/>
        </p:nvSpPr>
        <p:spPr bwMode="auto">
          <a:xfrm>
            <a:off x="4295775" y="3133725"/>
            <a:ext cx="2997200"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ts val="2400"/>
              </a:lnSpc>
            </a:pPr>
            <a:r>
              <a:rPr lang="zh-CN" altLang="en-US" dirty="0">
                <a:solidFill>
                  <a:schemeClr val="bg1"/>
                </a:solidFill>
                <a:latin typeface="宋体" panose="02010600030101010101" pitchFamily="2" charset="-122"/>
                <a:ea typeface="宋体" panose="02010600030101010101" pitchFamily="2" charset="-122"/>
              </a:rPr>
              <a:t>确定规划和实践的差距。</a:t>
            </a:r>
            <a:endParaRPr lang="en-GB" altLang="en-US" dirty="0">
              <a:solidFill>
                <a:schemeClr val="bg1"/>
              </a:solidFill>
              <a:latin typeface="宋体" panose="02010600030101010101" pitchFamily="2" charset="-122"/>
              <a:ea typeface="宋体" panose="02010600030101010101" pitchFamily="2" charset="-122"/>
            </a:endParaRPr>
          </a:p>
          <a:p>
            <a:pPr algn="just">
              <a:lnSpc>
                <a:spcPts val="2400"/>
              </a:lnSpc>
            </a:pPr>
            <a:endParaRPr lang="en-GB" altLang="en-US" dirty="0">
              <a:solidFill>
                <a:schemeClr val="bg1"/>
              </a:solidFill>
              <a:latin typeface="宋体" panose="02010600030101010101" pitchFamily="2" charset="-122"/>
              <a:ea typeface="宋体" panose="02010600030101010101" pitchFamily="2" charset="-122"/>
            </a:endParaRPr>
          </a:p>
          <a:p>
            <a:pPr algn="just">
              <a:lnSpc>
                <a:spcPts val="2400"/>
              </a:lnSpc>
            </a:pPr>
            <a:r>
              <a:rPr lang="zh-CN" altLang="en-US" dirty="0">
                <a:solidFill>
                  <a:schemeClr val="bg1"/>
                </a:solidFill>
                <a:latin typeface="宋体" panose="02010600030101010101" pitchFamily="2" charset="-122"/>
                <a:ea typeface="宋体" panose="02010600030101010101" pitchFamily="2" charset="-122"/>
              </a:rPr>
              <a:t>分析哪些事项进展顺利，哪些事项进展不太顺利，为什么。</a:t>
            </a:r>
            <a:endParaRPr lang="en-GB" altLang="en-US" dirty="0">
              <a:solidFill>
                <a:schemeClr val="bg1"/>
              </a:solidFill>
              <a:latin typeface="宋体" panose="02010600030101010101" pitchFamily="2" charset="-122"/>
              <a:ea typeface="宋体" panose="02010600030101010101" pitchFamily="2" charset="-122"/>
            </a:endParaRPr>
          </a:p>
          <a:p>
            <a:endParaRPr lang="en-GB" altLang="en-US" dirty="0">
              <a:solidFill>
                <a:schemeClr val="bg1"/>
              </a:solidFill>
              <a:latin typeface="宋体" panose="02010600030101010101" pitchFamily="2" charset="-122"/>
              <a:ea typeface="宋体" panose="02010600030101010101" pitchFamily="2" charset="-122"/>
            </a:endParaRPr>
          </a:p>
        </p:txBody>
      </p:sp>
      <p:sp>
        <p:nvSpPr>
          <p:cNvPr id="55312" name="Rectangle 39">
            <a:extLst>
              <a:ext uri="{FF2B5EF4-FFF2-40B4-BE49-F238E27FC236}">
                <a16:creationId xmlns:a16="http://schemas.microsoft.com/office/drawing/2014/main" id="{245C033E-8AFB-4DD7-BA58-BDF9965F7A58}"/>
              </a:ext>
            </a:extLst>
          </p:cNvPr>
          <p:cNvSpPr>
            <a:spLocks noChangeArrowheads="1"/>
          </p:cNvSpPr>
          <p:nvPr/>
        </p:nvSpPr>
        <p:spPr bwMode="auto">
          <a:xfrm>
            <a:off x="7826375" y="3965575"/>
            <a:ext cx="2732088" cy="97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2400"/>
              </a:lnSpc>
            </a:pPr>
            <a:r>
              <a:rPr lang="zh-CN" altLang="en-US" dirty="0">
                <a:solidFill>
                  <a:schemeClr val="bg1"/>
                </a:solidFill>
                <a:latin typeface="宋体" panose="02010600030101010101" pitchFamily="2" charset="-122"/>
                <a:ea typeface="宋体" panose="02010600030101010101" pitchFamily="2" charset="-122"/>
              </a:rPr>
              <a:t>确定强化或改进业绩表现的行动及如何进行后续行动。</a:t>
            </a:r>
            <a:endParaRPr lang="en-GB" altLang="en-US" dirty="0">
              <a:solidFill>
                <a:schemeClr val="bg1"/>
              </a:solidFill>
              <a:latin typeface="宋体" panose="02010600030101010101" pitchFamily="2" charset="-122"/>
              <a:ea typeface="宋体" panose="02010600030101010101" pitchFamily="2" charset="-122"/>
            </a:endParaRPr>
          </a:p>
        </p:txBody>
      </p:sp>
      <p:sp>
        <p:nvSpPr>
          <p:cNvPr id="55313" name="ZoneTexte 11">
            <a:extLst>
              <a:ext uri="{FF2B5EF4-FFF2-40B4-BE49-F238E27FC236}">
                <a16:creationId xmlns:a16="http://schemas.microsoft.com/office/drawing/2014/main" id="{CB54C863-1123-4E69-8E6D-1624BC5845EB}"/>
              </a:ext>
            </a:extLst>
          </p:cNvPr>
          <p:cNvSpPr txBox="1">
            <a:spLocks noChangeArrowheads="1"/>
          </p:cNvSpPr>
          <p:nvPr/>
        </p:nvSpPr>
        <p:spPr bwMode="auto">
          <a:xfrm>
            <a:off x="5180333" y="2033866"/>
            <a:ext cx="3647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b="1" dirty="0">
                <a:solidFill>
                  <a:schemeClr val="bg1"/>
                </a:solidFill>
                <a:latin typeface="STXihei" panose="02010600040101010101" pitchFamily="2" charset="-122"/>
                <a:ea typeface="STXihei" panose="02010600040101010101" pitchFamily="2" charset="-122"/>
              </a:rPr>
              <a:t>分析差距和最佳做法及其促成因素</a:t>
            </a:r>
            <a:endParaRPr lang="en-GB" altLang="en-US" b="1" dirty="0">
              <a:solidFill>
                <a:schemeClr val="bg1"/>
              </a:solidFill>
              <a:latin typeface="STXihei" panose="02010600040101010101" pitchFamily="2" charset="-122"/>
              <a:ea typeface="STXihei" panose="02010600040101010101" pitchFamily="2" charset="-122"/>
            </a:endParaRPr>
          </a:p>
        </p:txBody>
      </p:sp>
      <p:sp>
        <p:nvSpPr>
          <p:cNvPr id="55314" name="ZoneTexte 11">
            <a:extLst>
              <a:ext uri="{FF2B5EF4-FFF2-40B4-BE49-F238E27FC236}">
                <a16:creationId xmlns:a16="http://schemas.microsoft.com/office/drawing/2014/main" id="{8539E4DB-E946-4903-840D-33150859824E}"/>
              </a:ext>
            </a:extLst>
          </p:cNvPr>
          <p:cNvSpPr txBox="1">
            <a:spLocks noChangeArrowheads="1"/>
          </p:cNvSpPr>
          <p:nvPr/>
        </p:nvSpPr>
        <p:spPr bwMode="auto">
          <a:xfrm>
            <a:off x="8610010" y="2806184"/>
            <a:ext cx="2393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chemeClr val="bg1"/>
                </a:solidFill>
                <a:latin typeface="黑体" panose="02010609060101010101" pitchFamily="49" charset="-122"/>
                <a:ea typeface="黑体" panose="02010609060101010101" pitchFamily="49" charset="-122"/>
              </a:rPr>
              <a:t> </a:t>
            </a:r>
            <a:r>
              <a:rPr lang="zh-CN" altLang="en-US" b="1" dirty="0">
                <a:solidFill>
                  <a:schemeClr val="bg1"/>
                </a:solidFill>
                <a:latin typeface="STXihei" panose="02010600040101010101" pitchFamily="2" charset="-122"/>
                <a:ea typeface="STXihei" panose="02010600040101010101" pitchFamily="2" charset="-122"/>
              </a:rPr>
              <a:t>确定需要改进的领域</a:t>
            </a:r>
            <a:endParaRPr lang="en-GB" altLang="en-US" b="1" dirty="0">
              <a:solidFill>
                <a:schemeClr val="bg1"/>
              </a:solidFill>
              <a:latin typeface="STXihei" panose="02010600040101010101" pitchFamily="2" charset="-122"/>
              <a:ea typeface="STXihei"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zh-CN" altLang="en-US" sz="2400" dirty="0">
                <a:latin typeface="SimSun" panose="02010600030101010101" pitchFamily="2" charset="-122"/>
                <a:ea typeface="SimSun" panose="02010600030101010101" pitchFamily="2" charset="-122"/>
                <a:cs typeface="Times New Roman" panose="02020603050405020304" pitchFamily="18" charset="0"/>
              </a:rPr>
              <a:t>导言</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STXihei" panose="02010600040101010101" pitchFamily="2" charset="-122"/>
                <a:ea typeface="STXihei" panose="02010600040101010101" pitchFamily="2" charset="-122"/>
                <a:cs typeface="Times New Roman" panose="02020603050405020304" pitchFamily="18" charset="0"/>
              </a:rPr>
              <a:t>应对计划和实际应对时间表</a:t>
            </a:r>
            <a:r>
              <a:rPr lang="en-US" sz="2400" b="1" dirty="0">
                <a:latin typeface="STXihei" panose="02010600040101010101" pitchFamily="2" charset="-122"/>
                <a:ea typeface="STXihei" panose="02010600040101010101" pitchFamily="2" charset="-122"/>
                <a:cs typeface="Times New Roman" panose="02020603050405020304" pitchFamily="18" charset="0"/>
              </a:rPr>
              <a:t> </a:t>
            </a:r>
            <a:endParaRPr lang="en-US" sz="2400" kern="1200" dirty="0">
              <a:latin typeface="STXihei" panose="02010600040101010101" pitchFamily="2" charset="-122"/>
              <a:ea typeface="STXihei" panose="02010600040101010101" pitchFamily="2" charset="-122"/>
              <a:cs typeface="Times New Roman" panose="02020603050405020304" pitchFamily="18"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zh-CN" altLang="en-US" dirty="0">
                <a:latin typeface="STXihei" panose="02010600040101010101" pitchFamily="2" charset="-122"/>
                <a:ea typeface="STXihei" panose="02010600040101010101" pitchFamily="2" charset="-122"/>
              </a:rPr>
              <a:t>行动内审查概述</a:t>
            </a:r>
            <a:endParaRPr lang="en-GB" dirty="0">
              <a:latin typeface="STXihei" panose="02010600040101010101" pitchFamily="2" charset="-122"/>
              <a:ea typeface="STXihei" panose="02010600040101010101" pitchFamily="2" charset="-122"/>
            </a:endParaRP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zh-CN" altLang="en-US" sz="2800" kern="1200" dirty="0">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kern="12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2800" kern="12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lang="en-US" sz="2800" b="1" kern="1200" dirty="0">
              <a:latin typeface="Times New Roman" panose="02020603050405020304" pitchFamily="18" charset="0"/>
              <a:ea typeface="STXihei" panose="0201060004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zh-CN" altLang="en-US" sz="2800" kern="1200" dirty="0">
                <a:latin typeface="Times New Roman" panose="02020603050405020304" pitchFamily="18" charset="0"/>
                <a:ea typeface="SimSun" panose="02010600030101010101" pitchFamily="2" charset="-122"/>
                <a:cs typeface="Times New Roman" panose="02020603050405020304" pitchFamily="18" charset="0"/>
              </a:rPr>
              <a:t>步骤</a:t>
            </a:r>
            <a:r>
              <a:rPr lang="en-US" sz="2800" kern="12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2800" kern="12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我们可以做些什么来改进</a:t>
            </a:r>
            <a:r>
              <a:rPr lang="en-US" altLang="zh-CN" sz="2800" b="1" dirty="0">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的应对？</a:t>
            </a:r>
            <a:endParaRPr lang="en-US" sz="2800" b="1" kern="1200" dirty="0">
              <a:latin typeface="Times New Roman" panose="02020603050405020304" pitchFamily="18" charset="0"/>
              <a:ea typeface="STXihei" panose="02010600040101010101" pitchFamily="2" charset="-122"/>
              <a:cs typeface="Times New Roman" panose="02020603050405020304" pitchFamily="18" charset="0"/>
            </a:endParaRP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zh-CN" altLang="en-US" sz="2800" kern="1200" dirty="0">
                <a:latin typeface="Times New Roman" panose="02020603050405020304" pitchFamily="18" charset="0"/>
                <a:ea typeface="SimSun" panose="02010600030101010101" pitchFamily="2" charset="-122"/>
                <a:cs typeface="Times New Roman" panose="02020603050405020304" pitchFamily="18" charset="0"/>
              </a:rPr>
              <a:t>步骤</a:t>
            </a:r>
            <a:r>
              <a:rPr lang="en-US" sz="2800" kern="1200" dirty="0">
                <a:latin typeface="Times New Roman" panose="02020603050405020304" pitchFamily="18" charset="0"/>
                <a:ea typeface="SimSun" panose="02010600030101010101" pitchFamily="2" charset="-122"/>
                <a:cs typeface="Times New Roman" panose="02020603050405020304" pitchFamily="18" charset="0"/>
              </a:rPr>
              <a:t>3</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800" b="1" kern="1200" dirty="0">
                <a:latin typeface="Times New Roman" panose="02020603050405020304" pitchFamily="18" charset="0"/>
                <a:ea typeface="STXihei" panose="02010600040101010101" pitchFamily="2" charset="-122"/>
                <a:cs typeface="Times New Roman" panose="02020603050405020304" pitchFamily="18" charset="0"/>
              </a:rPr>
              <a:t>前进方向</a:t>
            </a:r>
            <a:endParaRPr lang="en-US" sz="2800" b="1" kern="1200" dirty="0">
              <a:latin typeface="Times New Roman" panose="02020603050405020304" pitchFamily="18" charset="0"/>
              <a:ea typeface="STXihei" panose="02010600040101010101" pitchFamily="2" charset="-122"/>
              <a:cs typeface="Times New Roman" panose="02020603050405020304" pitchFamily="18" charset="0"/>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sz="1600" b="1" dirty="0">
                    <a:latin typeface="Times New Roman" panose="02020603050405020304" pitchFamily="18" charset="0"/>
                    <a:ea typeface="黑体" panose="02010609060101010101" pitchFamily="49" charset="-122"/>
                    <a:cs typeface="Times New Roman" panose="02020603050405020304" pitchFamily="18" charset="0"/>
                  </a:rPr>
                  <a:t>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sz="1600" b="1" dirty="0">
                  <a:latin typeface="Times New Roman" panose="02020603050405020304" pitchFamily="18" charset="0"/>
                  <a:ea typeface="黑体" panose="02010609060101010101" pitchFamily="49" charset="-122"/>
                  <a:cs typeface="Times New Roman" panose="02020603050405020304" pitchFamily="18" charset="0"/>
                </a:rPr>
                <a:t>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sz="1600" b="1" dirty="0">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36534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9"/>
                                        </p:tgtEl>
                                        <p:attrNameLst>
                                          <p:attrName>style.opacity</p:attrName>
                                        </p:attrNameLst>
                                      </p:cBhvr>
                                      <p:to>
                                        <p:strVal val="0.5"/>
                                      </p:to>
                                    </p:set>
                                    <p:animEffect filter="image" prLst="opacity: 0.5">
                                      <p:cBhvr rctx="IE">
                                        <p:cTn id="13" dur="indefinite"/>
                                        <p:tgtEl>
                                          <p:spTgt spid="19"/>
                                        </p:tgtEl>
                                      </p:cBhvr>
                                    </p:animEffect>
                                  </p:childTnLst>
                                </p:cTn>
                              </p:par>
                              <p:par>
                                <p:cTn id="14" presetID="9" presetClass="emph" presetSubtype="0" nodeType="withEffect">
                                  <p:stCondLst>
                                    <p:cond delay="1000"/>
                                  </p:stCondLst>
                                  <p:childTnLst>
                                    <p:set>
                                      <p:cBhvr>
                                        <p:cTn id="15" dur="indefinite"/>
                                        <p:tgtEl>
                                          <p:spTgt spid="53"/>
                                        </p:tgtEl>
                                        <p:attrNameLst>
                                          <p:attrName>style.opacity</p:attrName>
                                        </p:attrNameLst>
                                      </p:cBhvr>
                                      <p:to>
                                        <p:strVal val="0.5"/>
                                      </p:to>
                                    </p:set>
                                    <p:animEffect filter="image" prLst="opacity: 0.5">
                                      <p:cBhvr rctx="IE">
                                        <p:cTn id="16" dur="indefinite"/>
                                        <p:tgtEl>
                                          <p:spTgt spid="53"/>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dirty="0">
                <a:latin typeface="STXihei" panose="02010600040101010101" pitchFamily="2" charset="-122"/>
                <a:ea typeface="STXihei" panose="02010600040101010101" pitchFamily="2" charset="-122"/>
              </a:rPr>
              <a:t>目标</a:t>
            </a:r>
            <a:endParaRPr lang="en-GB" noProof="0" dirty="0">
              <a:latin typeface="STXihei" panose="02010600040101010101" pitchFamily="2" charset="-122"/>
              <a:ea typeface="STXihei" panose="02010600040101010101" pitchFamily="2" charset="-122"/>
            </a:endParaRPr>
          </a:p>
        </p:txBody>
      </p:sp>
      <p:sp>
        <p:nvSpPr>
          <p:cNvPr id="3" name="TextBox 2"/>
          <p:cNvSpPr txBox="1"/>
          <p:nvPr/>
        </p:nvSpPr>
        <p:spPr>
          <a:xfrm>
            <a:off x="491359" y="2428136"/>
            <a:ext cx="10515599" cy="1164421"/>
          </a:xfrm>
          <a:prstGeom prst="rect">
            <a:avLst/>
          </a:prstGeom>
          <a:solidFill>
            <a:srgbClr val="FFFF00"/>
          </a:solidFill>
        </p:spPr>
        <p:txBody>
          <a:bodyPr wrap="square" rtlCol="0">
            <a:spAutoFit/>
          </a:bodyPr>
          <a:lstStyle/>
          <a:p>
            <a:pPr>
              <a:lnSpc>
                <a:spcPts val="3100"/>
              </a:lnSpc>
            </a:pPr>
            <a:r>
              <a:rPr lang="zh-CN" altLang="en-US" sz="2400" dirty="0">
                <a:solidFill>
                  <a:schemeClr val="accent1">
                    <a:lumMod val="50000"/>
                  </a:schemeClr>
                </a:solidFill>
                <a:latin typeface="宋体" panose="02010600030101010101" pitchFamily="2" charset="-122"/>
                <a:ea typeface="宋体" panose="02010600030101010101" pitchFamily="2" charset="-122"/>
              </a:rPr>
              <a:t>添加本审查的目标</a:t>
            </a:r>
            <a:endParaRPr lang="en-US" sz="2400" dirty="0">
              <a:solidFill>
                <a:schemeClr val="accent1">
                  <a:lumMod val="50000"/>
                </a:schemeClr>
              </a:solidFill>
              <a:latin typeface="宋体" panose="02010600030101010101" pitchFamily="2" charset="-122"/>
              <a:ea typeface="宋体" panose="02010600030101010101" pitchFamily="2" charset="-122"/>
            </a:endParaRPr>
          </a:p>
          <a:p>
            <a:pPr>
              <a:lnSpc>
                <a:spcPts val="3100"/>
              </a:lnSpc>
            </a:pPr>
            <a:r>
              <a:rPr lang="zh-CN" altLang="en-US" sz="2400" dirty="0">
                <a:solidFill>
                  <a:schemeClr val="accent1">
                    <a:lumMod val="50000"/>
                  </a:schemeClr>
                </a:solidFill>
                <a:latin typeface="宋体" panose="02010600030101010101" pitchFamily="2" charset="-122"/>
                <a:ea typeface="宋体" panose="02010600030101010101" pitchFamily="2" charset="-122"/>
              </a:rPr>
              <a:t>（目标可参见概念说明）</a:t>
            </a:r>
            <a:r>
              <a:rPr lang="en-US" sz="2400" dirty="0">
                <a:solidFill>
                  <a:schemeClr val="accent1">
                    <a:lumMod val="50000"/>
                  </a:schemeClr>
                </a:solidFill>
                <a:latin typeface="宋体" panose="02010600030101010101" pitchFamily="2" charset="-122"/>
                <a:ea typeface="宋体" panose="02010600030101010101" pitchFamily="2" charset="-122"/>
              </a:rPr>
              <a:t>   </a:t>
            </a:r>
          </a:p>
          <a:p>
            <a:r>
              <a:rPr lang="en-US"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13528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841" y="40885"/>
            <a:ext cx="11309959" cy="702000"/>
          </a:xfrm>
        </p:spPr>
        <p:txBody>
          <a:bodyPr/>
          <a:lstStyle/>
          <a:p>
            <a:r>
              <a:rPr lang="en-GB" dirty="0">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dirty="0">
                <a:latin typeface="Times New Roman" panose="02020603050405020304" pitchFamily="18" charset="0"/>
                <a:ea typeface="STXihei" panose="02010600040101010101" pitchFamily="2" charset="-122"/>
                <a:cs typeface="Times New Roman" panose="02020603050405020304" pitchFamily="18" charset="0"/>
              </a:rPr>
              <a:t>行动内审查的范围</a:t>
            </a:r>
            <a:endParaRPr lang="en-GB" noProof="0" dirty="0">
              <a:latin typeface="Times New Roman" panose="02020603050405020304" pitchFamily="18" charset="0"/>
              <a:ea typeface="STXihei" panose="02010600040101010101" pitchFamily="2" charset="-122"/>
              <a:cs typeface="Times New Roman" panose="02020603050405020304" pitchFamily="18" charset="0"/>
            </a:endParaRPr>
          </a:p>
        </p:txBody>
      </p:sp>
      <p:sp>
        <p:nvSpPr>
          <p:cNvPr id="3" name="TextBox 2"/>
          <p:cNvSpPr txBox="1"/>
          <p:nvPr/>
        </p:nvSpPr>
        <p:spPr>
          <a:xfrm>
            <a:off x="847493" y="2721036"/>
            <a:ext cx="9980341" cy="856453"/>
          </a:xfrm>
          <a:prstGeom prst="rect">
            <a:avLst/>
          </a:prstGeom>
          <a:solidFill>
            <a:srgbClr val="FFFF00"/>
          </a:solidFill>
        </p:spPr>
        <p:txBody>
          <a:bodyPr wrap="square" rtlCol="0">
            <a:spAutoFit/>
          </a:bodyPr>
          <a:lstStyle/>
          <a:p>
            <a:pPr marL="342900" indent="-342900">
              <a:lnSpc>
                <a:spcPts val="3100"/>
              </a:lnSpc>
              <a:buFontTx/>
              <a:buChar char="-"/>
            </a:pPr>
            <a:r>
              <a:rPr lang="zh-CN" altLang="en-US" sz="24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列出要涵盖的功能</a:t>
            </a:r>
            <a:r>
              <a:rPr lang="en-US" altLang="zh-CN" sz="24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支柱</a:t>
            </a:r>
            <a:endParaRPr lang="en-US" sz="24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3100"/>
              </a:lnSpc>
              <a:buFontTx/>
              <a:buChar char="-"/>
            </a:pPr>
            <a:r>
              <a:rPr lang="zh-CN" altLang="en-US" sz="24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本行动内审查涵盖的时期</a:t>
            </a:r>
            <a:r>
              <a:rPr lang="en-US" sz="24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4863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zh-CN" altLang="en-US" sz="24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导言：</a:t>
            </a:r>
            <a:r>
              <a:rPr lang="zh-CN" altLang="en-US" sz="24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应对计划和实际应对时间表</a:t>
            </a:r>
            <a:r>
              <a:rPr lang="en-US" altLang="zh-CN" sz="24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 </a:t>
            </a:r>
            <a:endParaRPr lang="en-US" altLang="zh-CN" sz="2400"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zh-CN" altLang="en-US" dirty="0">
                <a:latin typeface="STXihei" panose="02010600040101010101" pitchFamily="2" charset="-122"/>
                <a:ea typeface="STXihei" panose="02010600040101010101" pitchFamily="2" charset="-122"/>
              </a:rPr>
              <a:t>行动内审查概述</a:t>
            </a:r>
            <a:endParaRPr lang="en-GB" dirty="0">
              <a:latin typeface="STXihei" panose="02010600040101010101" pitchFamily="2" charset="-122"/>
              <a:ea typeface="STXihei" panose="02010600040101010101" pitchFamily="2" charset="-122"/>
            </a:endParaRP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zh-CN" altLang="en-US" sz="2800" kern="1200" dirty="0">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kern="12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2800" kern="1200" dirty="0">
                <a:latin typeface="Times New Roman" panose="02020603050405020304" pitchFamily="18" charset="0"/>
                <a:ea typeface="SimSun" panose="0201060003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lang="en-US" sz="2800" b="1" kern="1200" dirty="0">
              <a:latin typeface="Times New Roman" panose="02020603050405020304" pitchFamily="18" charset="0"/>
              <a:ea typeface="STXihei" panose="0201060004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defTabSz="1244600">
              <a:lnSpc>
                <a:spcPct val="90000"/>
              </a:lnSpc>
              <a:spcBef>
                <a:spcPct val="0"/>
              </a:spcBef>
              <a:spcAft>
                <a:spcPct val="35000"/>
              </a:spcAft>
            </a:pP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我们可以做些什么来改进</a:t>
            </a:r>
            <a:r>
              <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的应对？</a:t>
            </a:r>
            <a:endParaRPr 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3</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前进方向</a:t>
            </a:r>
            <a:endParaRPr 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sz="1600" b="1" dirty="0">
                    <a:latin typeface="Times New Roman" panose="02020603050405020304" pitchFamily="18" charset="0"/>
                    <a:ea typeface="黑体" panose="02010609060101010101" pitchFamily="49" charset="-122"/>
                    <a:cs typeface="Times New Roman" panose="02020603050405020304" pitchFamily="18" charset="0"/>
                  </a:rPr>
                  <a:t>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sz="1600" b="1" dirty="0">
                  <a:latin typeface="Times New Roman" panose="02020603050405020304" pitchFamily="18" charset="0"/>
                  <a:ea typeface="黑体" panose="02010609060101010101" pitchFamily="49" charset="-122"/>
                  <a:cs typeface="Times New Roman" panose="02020603050405020304" pitchFamily="18" charset="0"/>
                </a:rPr>
                <a:t>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sz="1600" b="1" dirty="0">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1497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dirty="0">
                <a:latin typeface="STXihei" panose="02010600040101010101" pitchFamily="2" charset="-122"/>
                <a:ea typeface="STXihei" panose="02010600040101010101" pitchFamily="2" charset="-122"/>
              </a:rPr>
              <a:t>应对概述</a:t>
            </a:r>
            <a:r>
              <a:rPr lang="en-GB" dirty="0">
                <a:latin typeface="STXihei" panose="02010600040101010101" pitchFamily="2" charset="-122"/>
                <a:ea typeface="STXihei" panose="02010600040101010101" pitchFamily="2" charset="-122"/>
              </a:rPr>
              <a:t> </a:t>
            </a:r>
            <a:endParaRPr lang="en-GB" noProof="0" dirty="0">
              <a:latin typeface="STXihei" panose="02010600040101010101" pitchFamily="2" charset="-122"/>
              <a:ea typeface="STXihei" panose="02010600040101010101" pitchFamily="2" charset="-122"/>
            </a:endParaRPr>
          </a:p>
        </p:txBody>
      </p:sp>
      <p:sp>
        <p:nvSpPr>
          <p:cNvPr id="6" name="Espace réservé du contenu 5"/>
          <p:cNvSpPr>
            <a:spLocks noGrp="1"/>
          </p:cNvSpPr>
          <p:nvPr>
            <p:ph idx="1"/>
          </p:nvPr>
        </p:nvSpPr>
        <p:spPr>
          <a:xfrm>
            <a:off x="164960" y="1330016"/>
            <a:ext cx="11862079" cy="535531"/>
          </a:xfrm>
          <a:prstGeom prst="rect">
            <a:avLst/>
          </a:prstGeom>
          <a:solidFill>
            <a:srgbClr val="FFFF00"/>
          </a:solidFill>
        </p:spPr>
        <p:txBody>
          <a:bodyPr wrap="square">
            <a:spAutoFit/>
          </a:bodyPr>
          <a:lstStyle/>
          <a:p>
            <a:pPr marL="0" indent="0" algn="ctr">
              <a:spcBef>
                <a:spcPts val="700"/>
              </a:spcBef>
              <a:buSzPct val="60000"/>
              <a:buNone/>
            </a:pPr>
            <a:r>
              <a:rPr lang="zh-CN" altLang="en-US" sz="3200" b="1" dirty="0">
                <a:latin typeface="宋体" panose="02010600030101010101" pitchFamily="2" charset="-122"/>
                <a:ea typeface="宋体" panose="02010600030101010101" pitchFamily="2" charset="-122"/>
              </a:rPr>
              <a:t>卫生部应对列报</a:t>
            </a:r>
            <a:endParaRPr lang="en-GB" sz="3200" b="1" dirty="0">
              <a:solidFill>
                <a:srgbClr val="FF0000"/>
              </a:solidFill>
              <a:latin typeface="宋体" panose="02010600030101010101" pitchFamily="2" charset="-122"/>
              <a:ea typeface="宋体" panose="02010600030101010101" pitchFamily="2" charset="-122"/>
            </a:endParaRPr>
          </a:p>
        </p:txBody>
      </p:sp>
      <p:sp>
        <p:nvSpPr>
          <p:cNvPr id="3" name="TextBox 2">
            <a:extLst>
              <a:ext uri="{FF2B5EF4-FFF2-40B4-BE49-F238E27FC236}">
                <a16:creationId xmlns:a16="http://schemas.microsoft.com/office/drawing/2014/main" id="{A5A75ED1-07B3-4B5C-A560-4079717F17D9}"/>
              </a:ext>
            </a:extLst>
          </p:cNvPr>
          <p:cNvSpPr txBox="1"/>
          <p:nvPr/>
        </p:nvSpPr>
        <p:spPr>
          <a:xfrm>
            <a:off x="1040130" y="2628900"/>
            <a:ext cx="8065028" cy="3206775"/>
          </a:xfrm>
          <a:prstGeom prst="rect">
            <a:avLst/>
          </a:prstGeom>
          <a:noFill/>
        </p:spPr>
        <p:txBody>
          <a:bodyPr wrap="none" rtlCol="0">
            <a:spAutoFit/>
          </a:bodyPr>
          <a:lstStyle/>
          <a:p>
            <a:pPr>
              <a:lnSpc>
                <a:spcPts val="4100"/>
              </a:lnSpc>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列报建议要点：</a:t>
            </a:r>
            <a:endParaRPr lang="en-US" sz="32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100"/>
              </a:lnSpc>
            </a:pPr>
            <a:endParaRPr lang="en-US" sz="3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ts val="4100"/>
              </a:lnSpc>
              <a:buFontTx/>
              <a:buChar char="-"/>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概述应对</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COVID-19</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之前已有的能力</a:t>
            </a:r>
            <a:endParaRPr lang="en-US" sz="3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ts val="4100"/>
              </a:lnSpc>
              <a:buFontTx/>
              <a:buChar char="-"/>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为了应对</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COVID-19</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和应对期间发展的能力</a:t>
            </a:r>
            <a:endParaRPr lang="en-US" sz="3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ts val="4100"/>
              </a:lnSpc>
              <a:buFontTx/>
              <a:buChar char="-"/>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应对战略</a:t>
            </a:r>
            <a:endParaRPr lang="en-US" sz="3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ts val="4100"/>
              </a:lnSpc>
              <a:buFontTx/>
              <a:buChar char="-"/>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审查期间的应对时间表</a:t>
            </a:r>
            <a:endParaRPr 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2981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zh-CN" altLang="en-US" sz="24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导言：</a:t>
            </a:r>
            <a:r>
              <a:rPr lang="zh-CN" altLang="en-US" sz="2400" b="1" dirty="0">
                <a:solidFill>
                  <a:prstClr val="white"/>
                </a:solidFill>
                <a:latin typeface="STXihei" panose="02010600040101010101" pitchFamily="2" charset="-122"/>
                <a:ea typeface="STXihei" panose="02010600040101010101" pitchFamily="2" charset="-122"/>
                <a:cs typeface="Times New Roman" panose="02020603050405020304" pitchFamily="18" charset="0"/>
              </a:rPr>
              <a:t>应对计划和实际应对时间表</a:t>
            </a:r>
            <a:r>
              <a:rPr lang="en-US" altLang="zh-CN" sz="2400" b="1" dirty="0">
                <a:solidFill>
                  <a:prstClr val="white"/>
                </a:solidFill>
                <a:latin typeface="STXihei" panose="02010600040101010101" pitchFamily="2" charset="-122"/>
                <a:ea typeface="STXihei" panose="02010600040101010101" pitchFamily="2" charset="-122"/>
                <a:cs typeface="Times New Roman" panose="02020603050405020304" pitchFamily="18" charset="0"/>
              </a:rPr>
              <a:t> </a:t>
            </a:r>
            <a:endParaRPr lang="en-US" altLang="zh-CN" sz="2400" dirty="0">
              <a:solidFill>
                <a:prstClr val="white"/>
              </a:solidFill>
              <a:latin typeface="STXihei" panose="02010600040101010101" pitchFamily="2" charset="-122"/>
              <a:ea typeface="STXihei" panose="02010600040101010101" pitchFamily="2" charset="-122"/>
              <a:cs typeface="Times New Roman" panose="02020603050405020304" pitchFamily="18"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行动内审查概述</a:t>
            </a:r>
            <a:endParaRPr lang="en-GB" dirty="0">
              <a:latin typeface="黑体" panose="02010609060101010101" pitchFamily="49" charset="-122"/>
              <a:ea typeface="黑体" panose="02010609060101010101" pitchFamily="49" charset="-122"/>
            </a:endParaRP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marR="0" lvl="0" indent="-1430338" algn="l" defTabSz="1244600" rtl="0" eaLnBrk="1" fontAlgn="auto" latinLnBrk="0" hangingPunct="1">
              <a:lnSpc>
                <a:spcPct val="90000"/>
              </a:lnSpc>
              <a:spcBef>
                <a:spcPct val="0"/>
              </a:spcBef>
              <a:spcAft>
                <a:spcPct val="35000"/>
              </a:spcAft>
              <a:buClrTx/>
              <a:buSzTx/>
              <a:buFontTx/>
              <a:buNone/>
              <a:tabLst/>
              <a:defRPr/>
            </a:pP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1</a:t>
            </a: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kumimoji="0" lang="en-US" altLang="zh-CN"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defTabSz="1244600">
              <a:lnSpc>
                <a:spcPct val="90000"/>
              </a:lnSpc>
              <a:spcBef>
                <a:spcPct val="0"/>
              </a:spcBef>
              <a:spcAft>
                <a:spcPct val="35000"/>
              </a:spcAft>
            </a:pP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2</a:t>
            </a: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我们可以做些什么来改进</a:t>
            </a:r>
            <a:r>
              <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的应对？</a:t>
            </a:r>
            <a:endPar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sp>
        <p:nvSpPr>
          <p:cNvPr id="20" name="Rectangle 19">
            <a:extLst>
              <a:ext uri="{FF2B5EF4-FFF2-40B4-BE49-F238E27FC236}">
                <a16:creationId xmlns:a16="http://schemas.microsoft.com/office/drawing/2014/main" id="{C02AD7FA-E3C2-4724-85F8-4F8EDA6878B3}"/>
              </a:ext>
            </a:extLst>
          </p:cNvPr>
          <p:cNvSpPr/>
          <p:nvPr/>
        </p:nvSpPr>
        <p:spPr>
          <a:xfrm>
            <a:off x="1847832" y="5456469"/>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3</a:t>
            </a:r>
            <a:r>
              <a:rPr lang="zh-CN" altLang="en-US" sz="28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前进方向</a:t>
            </a:r>
            <a:endPar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2</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3</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426495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206B2B84-0C77-4CEC-8EFE-82B7AAECB717}"/>
              </a:ext>
            </a:extLst>
          </p:cNvPr>
          <p:cNvSpPr/>
          <p:nvPr/>
        </p:nvSpPr>
        <p:spPr>
          <a:xfrm>
            <a:off x="564698" y="3728940"/>
            <a:ext cx="11121334" cy="2574456"/>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endParaRPr lang="en-US" sz="2800" b="1" kern="1200" dirty="0">
              <a:latin typeface="Roboto Cn"/>
            </a:endParaRPr>
          </a:p>
        </p:txBody>
      </p:sp>
      <p:sp>
        <p:nvSpPr>
          <p:cNvPr id="10" name="Rectangle 9">
            <a:extLst>
              <a:ext uri="{FF2B5EF4-FFF2-40B4-BE49-F238E27FC236}">
                <a16:creationId xmlns:a16="http://schemas.microsoft.com/office/drawing/2014/main" id="{9CF487AB-9B2F-44D0-A01A-DD8D272256A0}"/>
              </a:ext>
            </a:extLst>
          </p:cNvPr>
          <p:cNvSpPr/>
          <p:nvPr/>
        </p:nvSpPr>
        <p:spPr>
          <a:xfrm>
            <a:off x="1272958" y="1052933"/>
            <a:ext cx="10674310" cy="542113"/>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2 : 	</a:t>
            </a:r>
            <a:r>
              <a:rPr lang="en-US" sz="2800" b="1" kern="1200" dirty="0">
                <a:latin typeface="Roboto Cn"/>
              </a:rPr>
              <a:t>What happened during the response?</a:t>
            </a:r>
            <a:r>
              <a:rPr lang="en-AU" sz="2800" b="1" kern="1200" dirty="0">
                <a:latin typeface="Roboto Cn"/>
              </a:rPr>
              <a:t> </a:t>
            </a:r>
            <a:endParaRPr lang="en-US" sz="2800" kern="1200" dirty="0">
              <a:latin typeface="Roboto Cn"/>
            </a:endParaRPr>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marR="0" lvl="0" indent="-1430338" algn="l" defTabSz="1244600" rtl="0" eaLnBrk="1" fontAlgn="auto" latinLnBrk="0" hangingPunct="1">
              <a:lnSpc>
                <a:spcPct val="90000"/>
              </a:lnSpc>
              <a:spcBef>
                <a:spcPct val="0"/>
              </a:spcBef>
              <a:spcAft>
                <a:spcPct val="3500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步骤</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kumimoji="0" lang="en-US" altLang="zh-CN"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endParaRPr>
          </a:p>
        </p:txBody>
      </p:sp>
      <p:sp>
        <p:nvSpPr>
          <p:cNvPr id="4" name="Callout: Down Arrow 3">
            <a:extLst>
              <a:ext uri="{FF2B5EF4-FFF2-40B4-BE49-F238E27FC236}">
                <a16:creationId xmlns:a16="http://schemas.microsoft.com/office/drawing/2014/main" id="{740F89CC-90CB-4139-9B9F-8DBD4667624E}"/>
              </a:ext>
            </a:extLst>
          </p:cNvPr>
          <p:cNvSpPr/>
          <p:nvPr/>
        </p:nvSpPr>
        <p:spPr>
          <a:xfrm>
            <a:off x="1288304" y="1875275"/>
            <a:ext cx="3016488" cy="1932710"/>
          </a:xfrm>
          <a:prstGeom prst="downArrowCallout">
            <a:avLst>
              <a:gd name="adj1" fmla="val 22849"/>
              <a:gd name="adj2" fmla="val 19624"/>
              <a:gd name="adj3" fmla="val 12455"/>
              <a:gd name="adj4" fmla="val 64977"/>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D1FBAD4-8E24-4BB3-ABD6-75B68FDD97AD}"/>
              </a:ext>
            </a:extLst>
          </p:cNvPr>
          <p:cNvGrpSpPr/>
          <p:nvPr/>
        </p:nvGrpSpPr>
        <p:grpSpPr>
          <a:xfrm>
            <a:off x="4480308" y="4753560"/>
            <a:ext cx="1102846" cy="1102846"/>
            <a:chOff x="4763772" y="5448504"/>
            <a:chExt cx="1102846" cy="1102846"/>
          </a:xfrm>
          <a:effectLst>
            <a:outerShdw blurRad="76200" dist="76200" dir="2700000" algn="tl" rotWithShape="0">
              <a:prstClr val="black">
                <a:alpha val="48000"/>
              </a:prstClr>
            </a:outerShdw>
          </a:effectLst>
        </p:grpSpPr>
        <p:pic>
          <p:nvPicPr>
            <p:cNvPr id="27" name="Graphic 26" descr="Single gear">
              <a:extLst>
                <a:ext uri="{FF2B5EF4-FFF2-40B4-BE49-F238E27FC236}">
                  <a16:creationId xmlns:a16="http://schemas.microsoft.com/office/drawing/2014/main" id="{B5C04891-C4A4-431D-926F-B124438591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8" name="Minus Sign 27">
              <a:extLst>
                <a:ext uri="{FF2B5EF4-FFF2-40B4-BE49-F238E27FC236}">
                  <a16:creationId xmlns:a16="http://schemas.microsoft.com/office/drawing/2014/main" id="{3AEFF564-FC71-4AF7-A6C6-F1EDB238B36E}"/>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D37741C-7CF0-4EB1-9B55-4B5C01682BBC}"/>
              </a:ext>
            </a:extLst>
          </p:cNvPr>
          <p:cNvGrpSpPr/>
          <p:nvPr/>
        </p:nvGrpSpPr>
        <p:grpSpPr>
          <a:xfrm>
            <a:off x="641331" y="3763711"/>
            <a:ext cx="1105273" cy="1105273"/>
            <a:chOff x="805923" y="4129471"/>
            <a:chExt cx="1105273" cy="1105273"/>
          </a:xfrm>
          <a:effectLst>
            <a:outerShdw blurRad="76200" dist="76200" dir="2700000" algn="tl" rotWithShape="0">
              <a:prstClr val="black">
                <a:alpha val="48000"/>
              </a:prstClr>
            </a:outerShdw>
          </a:effectLst>
        </p:grpSpPr>
        <p:pic>
          <p:nvPicPr>
            <p:cNvPr id="25" name="Graphic 24" descr="Single gear">
              <a:extLst>
                <a:ext uri="{FF2B5EF4-FFF2-40B4-BE49-F238E27FC236}">
                  <a16:creationId xmlns:a16="http://schemas.microsoft.com/office/drawing/2014/main" id="{DF0211B9-B46F-44F2-B0D1-59D818CC70D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05923" y="4129471"/>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9" name="Plus Sign 28">
              <a:extLst>
                <a:ext uri="{FF2B5EF4-FFF2-40B4-BE49-F238E27FC236}">
                  <a16:creationId xmlns:a16="http://schemas.microsoft.com/office/drawing/2014/main" id="{BE408AC7-FEE6-4392-81E5-E76392819EE5}"/>
                </a:ext>
              </a:extLst>
            </p:cNvPr>
            <p:cNvSpPr/>
            <p:nvPr/>
          </p:nvSpPr>
          <p:spPr>
            <a:xfrm>
              <a:off x="1136802"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08ADAAC-4C1F-49DB-929E-536C26FC4D9E}"/>
              </a:ext>
            </a:extLst>
          </p:cNvPr>
          <p:cNvSpPr txBox="1"/>
          <p:nvPr/>
        </p:nvSpPr>
        <p:spPr>
          <a:xfrm flipH="1">
            <a:off x="1668187" y="3993182"/>
            <a:ext cx="3219354" cy="646331"/>
          </a:xfrm>
          <a:prstGeom prst="rect">
            <a:avLst/>
          </a:prstGeom>
          <a:noFill/>
        </p:spPr>
        <p:txBody>
          <a:bodyPr wrap="square" rtlCol="0">
            <a:spAutoFit/>
          </a:bodyPr>
          <a:lstStyle/>
          <a:p>
            <a:r>
              <a:rPr lang="zh-CN" altLang="en-US" sz="3600" b="1" dirty="0">
                <a:latin typeface="黑体" panose="02010609060101010101" pitchFamily="49" charset="-122"/>
                <a:ea typeface="黑体" panose="02010609060101010101" pitchFamily="49" charset="-122"/>
              </a:rPr>
              <a:t> </a:t>
            </a:r>
            <a:r>
              <a:rPr lang="zh-CN" altLang="en-US" sz="3600" b="1" dirty="0">
                <a:latin typeface="STXihei" panose="02010600040101010101" pitchFamily="2" charset="-122"/>
                <a:ea typeface="STXihei" panose="02010600040101010101" pitchFamily="2" charset="-122"/>
              </a:rPr>
              <a:t>应对优势</a:t>
            </a:r>
            <a:endParaRPr lang="en-US" sz="2800" b="1" dirty="0">
              <a:latin typeface="STXihei" panose="02010600040101010101" pitchFamily="2" charset="-122"/>
              <a:ea typeface="STXihei" panose="02010600040101010101" pitchFamily="2" charset="-122"/>
            </a:endParaRPr>
          </a:p>
        </p:txBody>
      </p:sp>
      <p:sp>
        <p:nvSpPr>
          <p:cNvPr id="30" name="TextBox 29">
            <a:extLst>
              <a:ext uri="{FF2B5EF4-FFF2-40B4-BE49-F238E27FC236}">
                <a16:creationId xmlns:a16="http://schemas.microsoft.com/office/drawing/2014/main" id="{DA642B1E-D53B-45D1-B5C1-F39ADFFF0825}"/>
              </a:ext>
            </a:extLst>
          </p:cNvPr>
          <p:cNvSpPr txBox="1"/>
          <p:nvPr/>
        </p:nvSpPr>
        <p:spPr>
          <a:xfrm flipH="1">
            <a:off x="917346" y="4959521"/>
            <a:ext cx="3728803" cy="646331"/>
          </a:xfrm>
          <a:prstGeom prst="rect">
            <a:avLst/>
          </a:prstGeom>
          <a:noFill/>
        </p:spPr>
        <p:txBody>
          <a:bodyPr wrap="square" rtlCol="0">
            <a:spAutoFit/>
          </a:bodyPr>
          <a:lstStyle/>
          <a:p>
            <a:r>
              <a:rPr lang="zh-CN" altLang="en-US" sz="3600" b="1" dirty="0">
                <a:latin typeface="黑体" panose="02010609060101010101" pitchFamily="49" charset="-122"/>
                <a:ea typeface="黑体" panose="02010609060101010101" pitchFamily="49" charset="-122"/>
              </a:rPr>
              <a:t>           </a:t>
            </a:r>
            <a:r>
              <a:rPr lang="zh-CN" altLang="en-US" sz="3600" b="1" dirty="0">
                <a:latin typeface="STXihei" panose="02010600040101010101" pitchFamily="2" charset="-122"/>
                <a:ea typeface="STXihei" panose="02010600040101010101" pitchFamily="2" charset="-122"/>
              </a:rPr>
              <a:t>挑战</a:t>
            </a:r>
            <a:endParaRPr lang="en-US" sz="2800" b="1" dirty="0">
              <a:latin typeface="STXihei" panose="02010600040101010101" pitchFamily="2" charset="-122"/>
              <a:ea typeface="STXihei" panose="02010600040101010101" pitchFamily="2" charset="-122"/>
            </a:endParaRPr>
          </a:p>
        </p:txBody>
      </p:sp>
      <p:sp>
        <p:nvSpPr>
          <p:cNvPr id="34" name="TextBox 33">
            <a:extLst>
              <a:ext uri="{FF2B5EF4-FFF2-40B4-BE49-F238E27FC236}">
                <a16:creationId xmlns:a16="http://schemas.microsoft.com/office/drawing/2014/main" id="{855E1502-6690-4EB9-ACE0-56BC619BC03B}"/>
              </a:ext>
            </a:extLst>
          </p:cNvPr>
          <p:cNvSpPr txBox="1"/>
          <p:nvPr/>
        </p:nvSpPr>
        <p:spPr>
          <a:xfrm>
            <a:off x="619160" y="4575988"/>
            <a:ext cx="5057740" cy="523220"/>
          </a:xfrm>
          <a:prstGeom prst="rect">
            <a:avLst/>
          </a:prstGeom>
          <a:noFill/>
        </p:spPr>
        <p:txBody>
          <a:bodyPr wrap="square" rtlCol="0">
            <a:spAutoFit/>
          </a:bodyPr>
          <a:lstStyle/>
          <a:p>
            <a:r>
              <a:rPr lang="zh-CN" altLang="en-US" sz="2800" b="1" i="1" dirty="0">
                <a:latin typeface="Roboto Cn"/>
              </a:rPr>
              <a:t>                   </a:t>
            </a:r>
            <a:r>
              <a:rPr lang="zh-CN" altLang="en-US" sz="2800" b="1" dirty="0">
                <a:latin typeface="KaiTi" panose="02010609060101010101" pitchFamily="49" charset="-122"/>
                <a:ea typeface="KaiTi" panose="02010609060101010101" pitchFamily="49" charset="-122"/>
              </a:rPr>
              <a:t>和</a:t>
            </a:r>
            <a:endParaRPr lang="en-US" sz="2800" b="1" dirty="0">
              <a:latin typeface="KaiTi" panose="02010609060101010101" pitchFamily="49" charset="-122"/>
              <a:ea typeface="KaiTi" panose="02010609060101010101" pitchFamily="49" charset="-122"/>
            </a:endParaRPr>
          </a:p>
        </p:txBody>
      </p:sp>
      <p:grpSp>
        <p:nvGrpSpPr>
          <p:cNvPr id="5" name="Group 4">
            <a:extLst>
              <a:ext uri="{FF2B5EF4-FFF2-40B4-BE49-F238E27FC236}">
                <a16:creationId xmlns:a16="http://schemas.microsoft.com/office/drawing/2014/main" id="{7CB523F2-9B6F-4255-9D40-76CEE426B0C8}"/>
              </a:ext>
            </a:extLst>
          </p:cNvPr>
          <p:cNvGrpSpPr/>
          <p:nvPr/>
        </p:nvGrpSpPr>
        <p:grpSpPr>
          <a:xfrm>
            <a:off x="5746486" y="4106286"/>
            <a:ext cx="5949440" cy="1706470"/>
            <a:chOff x="5746486" y="4106286"/>
            <a:chExt cx="5949440" cy="1706470"/>
          </a:xfrm>
        </p:grpSpPr>
        <p:sp>
          <p:nvSpPr>
            <p:cNvPr id="3" name="Arrow: Right 2">
              <a:extLst>
                <a:ext uri="{FF2B5EF4-FFF2-40B4-BE49-F238E27FC236}">
                  <a16:creationId xmlns:a16="http://schemas.microsoft.com/office/drawing/2014/main" id="{93229A4B-E486-4D3F-918C-07CDBE737F62}"/>
                </a:ext>
              </a:extLst>
            </p:cNvPr>
            <p:cNvSpPr/>
            <p:nvPr/>
          </p:nvSpPr>
          <p:spPr>
            <a:xfrm>
              <a:off x="5746486" y="4517983"/>
              <a:ext cx="1453878" cy="936083"/>
            </a:xfrm>
            <a:prstGeom prst="right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Single gear">
              <a:extLst>
                <a:ext uri="{FF2B5EF4-FFF2-40B4-BE49-F238E27FC236}">
                  <a16:creationId xmlns:a16="http://schemas.microsoft.com/office/drawing/2014/main" id="{864ACCE4-4601-4A7B-8C90-863094860C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323157">
              <a:off x="7157401" y="410628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3" name="Freeform: Shape 32">
              <a:extLst>
                <a:ext uri="{FF2B5EF4-FFF2-40B4-BE49-F238E27FC236}">
                  <a16:creationId xmlns:a16="http://schemas.microsoft.com/office/drawing/2014/main" id="{1AFCDC4C-062C-455A-A195-9E8C1A7161FF}"/>
                </a:ext>
              </a:extLst>
            </p:cNvPr>
            <p:cNvSpPr/>
            <p:nvPr/>
          </p:nvSpPr>
          <p:spPr>
            <a:xfrm>
              <a:off x="7808431" y="463355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748312-9C25-4B62-8AAF-9ED6D6E04897}"/>
                </a:ext>
              </a:extLst>
            </p:cNvPr>
            <p:cNvSpPr txBox="1"/>
            <p:nvPr/>
          </p:nvSpPr>
          <p:spPr>
            <a:xfrm>
              <a:off x="8665219" y="4508970"/>
              <a:ext cx="3030707" cy="523220"/>
            </a:xfrm>
            <a:prstGeom prst="rect">
              <a:avLst/>
            </a:prstGeom>
            <a:noFill/>
          </p:spPr>
          <p:txBody>
            <a:bodyPr wrap="square" rtlCol="0">
              <a:spAutoFit/>
            </a:bodyPr>
            <a:lstStyle/>
            <a:p>
              <a:r>
                <a:rPr lang="zh-CN" altLang="en-US" sz="2800" b="1" dirty="0">
                  <a:latin typeface="STXihei" panose="02010600040101010101" pitchFamily="2" charset="-122"/>
                  <a:ea typeface="STXihei" panose="02010600040101010101" pitchFamily="2" charset="-122"/>
                </a:rPr>
                <a:t>协助因素</a:t>
              </a:r>
              <a:endParaRPr lang="en-US" sz="2800" b="1" dirty="0">
                <a:latin typeface="STXihei" panose="02010600040101010101" pitchFamily="2" charset="-122"/>
                <a:ea typeface="STXihei" panose="02010600040101010101" pitchFamily="2" charset="-122"/>
              </a:endParaRPr>
            </a:p>
          </p:txBody>
        </p:sp>
      </p:grpSp>
      <p:sp>
        <p:nvSpPr>
          <p:cNvPr id="11" name="TextBox 10">
            <a:extLst>
              <a:ext uri="{FF2B5EF4-FFF2-40B4-BE49-F238E27FC236}">
                <a16:creationId xmlns:a16="http://schemas.microsoft.com/office/drawing/2014/main" id="{E661B4D5-E91A-41F2-88FB-EE5C38300E69}"/>
              </a:ext>
            </a:extLst>
          </p:cNvPr>
          <p:cNvSpPr txBox="1"/>
          <p:nvPr/>
        </p:nvSpPr>
        <p:spPr>
          <a:xfrm>
            <a:off x="8796775" y="5341901"/>
            <a:ext cx="2432504" cy="584775"/>
          </a:xfrm>
          <a:prstGeom prst="rect">
            <a:avLst/>
          </a:prstGeom>
          <a:noFill/>
        </p:spPr>
        <p:txBody>
          <a:bodyPr wrap="square" rtlCol="0">
            <a:spAutoFit/>
          </a:bodyPr>
          <a:lstStyle/>
          <a:p>
            <a:r>
              <a:rPr lang="zh-CN" altLang="en-US" sz="1600" dirty="0">
                <a:latin typeface="KaiTi" panose="02010609060101010101" pitchFamily="49" charset="-122"/>
                <a:ea typeface="KaiTi" panose="02010609060101010101" pitchFamily="49" charset="-122"/>
              </a:rPr>
              <a:t>（根本原因分析见下一张幻灯片）</a:t>
            </a:r>
            <a:endParaRPr lang="en-US" sz="1600" dirty="0">
              <a:latin typeface="KaiTi" panose="02010609060101010101" pitchFamily="49" charset="-122"/>
              <a:ea typeface="KaiTi" panose="02010609060101010101" pitchFamily="49" charset="-122"/>
            </a:endParaRPr>
          </a:p>
        </p:txBody>
      </p:sp>
      <p:grpSp>
        <p:nvGrpSpPr>
          <p:cNvPr id="36" name="Group 10">
            <a:extLst>
              <a:ext uri="{FF2B5EF4-FFF2-40B4-BE49-F238E27FC236}">
                <a16:creationId xmlns:a16="http://schemas.microsoft.com/office/drawing/2014/main" id="{86BD2208-18FC-4B7D-A1AC-7018181BBDA7}"/>
              </a:ext>
            </a:extLst>
          </p:cNvPr>
          <p:cNvGrpSpPr/>
          <p:nvPr/>
        </p:nvGrpSpPr>
        <p:grpSpPr>
          <a:xfrm>
            <a:off x="23374" y="749745"/>
            <a:ext cx="1249581" cy="1250897"/>
            <a:chOff x="256131" y="4176675"/>
            <a:chExt cx="1488832" cy="1490400"/>
          </a:xfrm>
        </p:grpSpPr>
        <p:sp>
          <p:nvSpPr>
            <p:cNvPr id="37" name="Rectangle: Rounded Corners 11">
              <a:extLst>
                <a:ext uri="{FF2B5EF4-FFF2-40B4-BE49-F238E27FC236}">
                  <a16:creationId xmlns:a16="http://schemas.microsoft.com/office/drawing/2014/main" id="{036690CD-6B2B-4788-A451-2817457C0661}"/>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Rectangle: Rounded Corners 12">
              <a:extLst>
                <a:ext uri="{FF2B5EF4-FFF2-40B4-BE49-F238E27FC236}">
                  <a16:creationId xmlns:a16="http://schemas.microsoft.com/office/drawing/2014/main" id="{4E2BECC0-ADA4-4E63-BBB2-1DBA2C3043D9}"/>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39" name="Group 13">
              <a:extLst>
                <a:ext uri="{FF2B5EF4-FFF2-40B4-BE49-F238E27FC236}">
                  <a16:creationId xmlns:a16="http://schemas.microsoft.com/office/drawing/2014/main" id="{63494232-B49C-4AA8-A14D-D2AD6E798773}"/>
                </a:ext>
              </a:extLst>
            </p:cNvPr>
            <p:cNvGrpSpPr/>
            <p:nvPr/>
          </p:nvGrpSpPr>
          <p:grpSpPr>
            <a:xfrm>
              <a:off x="430988" y="4259045"/>
              <a:ext cx="1182803" cy="1035135"/>
              <a:chOff x="49330" y="-591802"/>
              <a:chExt cx="9051593" cy="7921544"/>
            </a:xfrm>
            <a:solidFill>
              <a:schemeClr val="accent2"/>
            </a:solidFill>
          </p:grpSpPr>
          <p:pic>
            <p:nvPicPr>
              <p:cNvPr id="40" name="Graphic 14" descr="Single gear">
                <a:extLst>
                  <a:ext uri="{FF2B5EF4-FFF2-40B4-BE49-F238E27FC236}">
                    <a16:creationId xmlns:a16="http://schemas.microsoft.com/office/drawing/2014/main" id="{627CE7C4-3777-4781-911E-1E094F6D07C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1" name="Graphic 15" descr="Single gear">
                <a:extLst>
                  <a:ext uri="{FF2B5EF4-FFF2-40B4-BE49-F238E27FC236}">
                    <a16:creationId xmlns:a16="http://schemas.microsoft.com/office/drawing/2014/main" id="{69378E8B-66CE-4064-9448-424C50BA153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2" name="Minus Sign 16">
                <a:extLst>
                  <a:ext uri="{FF2B5EF4-FFF2-40B4-BE49-F238E27FC236}">
                    <a16:creationId xmlns:a16="http://schemas.microsoft.com/office/drawing/2014/main" id="{E15BF7B2-EC0D-4DD6-A727-B8788DDFEA8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43" name="Graphic 17" descr="Single gear">
                <a:extLst>
                  <a:ext uri="{FF2B5EF4-FFF2-40B4-BE49-F238E27FC236}">
                    <a16:creationId xmlns:a16="http://schemas.microsoft.com/office/drawing/2014/main" id="{99994F0B-EBE3-46CB-95F3-993D1016B59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18">
                <a:extLst>
                  <a:ext uri="{FF2B5EF4-FFF2-40B4-BE49-F238E27FC236}">
                    <a16:creationId xmlns:a16="http://schemas.microsoft.com/office/drawing/2014/main" id="{A8CCBBD9-782D-4FA0-960F-9A95A0FEC17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45" name="Plus Sign 19">
                <a:extLst>
                  <a:ext uri="{FF2B5EF4-FFF2-40B4-BE49-F238E27FC236}">
                    <a16:creationId xmlns:a16="http://schemas.microsoft.com/office/drawing/2014/main" id="{23D25A68-B01A-4DD5-B589-553D9B05E874}"/>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grpSp>
        <p:nvGrpSpPr>
          <p:cNvPr id="46" name="Group 1">
            <a:extLst>
              <a:ext uri="{FF2B5EF4-FFF2-40B4-BE49-F238E27FC236}">
                <a16:creationId xmlns:a16="http://schemas.microsoft.com/office/drawing/2014/main" id="{2BFED2B2-0295-4AA7-89F7-E0F20C85DE6D}"/>
              </a:ext>
            </a:extLst>
          </p:cNvPr>
          <p:cNvGrpSpPr/>
          <p:nvPr/>
        </p:nvGrpSpPr>
        <p:grpSpPr>
          <a:xfrm>
            <a:off x="1916793" y="2041534"/>
            <a:ext cx="819865" cy="871453"/>
            <a:chOff x="256131" y="972944"/>
            <a:chExt cx="1488832" cy="1490400"/>
          </a:xfrm>
        </p:grpSpPr>
        <p:sp>
          <p:nvSpPr>
            <p:cNvPr id="47" name="Rectangle: Rounded Corners 2">
              <a:extLst>
                <a:ext uri="{FF2B5EF4-FFF2-40B4-BE49-F238E27FC236}">
                  <a16:creationId xmlns:a16="http://schemas.microsoft.com/office/drawing/2014/main" id="{FD1E929D-14AA-4CF4-BF46-FDD13913D984}"/>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8" name="Rectangle: Rounded Corners 3">
              <a:extLst>
                <a:ext uri="{FF2B5EF4-FFF2-40B4-BE49-F238E27FC236}">
                  <a16:creationId xmlns:a16="http://schemas.microsoft.com/office/drawing/2014/main" id="{1632F99C-1104-4704-9EF7-C314C2C121D0}"/>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49" name="Freeform: Shape 4">
              <a:extLst>
                <a:ext uri="{FF2B5EF4-FFF2-40B4-BE49-F238E27FC236}">
                  <a16:creationId xmlns:a16="http://schemas.microsoft.com/office/drawing/2014/main" id="{E0261D0C-1752-4F74-B744-35146290B60B}"/>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0" name="Group 5">
            <a:extLst>
              <a:ext uri="{FF2B5EF4-FFF2-40B4-BE49-F238E27FC236}">
                <a16:creationId xmlns:a16="http://schemas.microsoft.com/office/drawing/2014/main" id="{26BD4902-DB59-4876-9EB4-AAD70ACB6B20}"/>
              </a:ext>
            </a:extLst>
          </p:cNvPr>
          <p:cNvGrpSpPr/>
          <p:nvPr/>
        </p:nvGrpSpPr>
        <p:grpSpPr>
          <a:xfrm>
            <a:off x="2770283" y="2049130"/>
            <a:ext cx="819865" cy="863857"/>
            <a:chOff x="256131" y="2486250"/>
            <a:chExt cx="1488832" cy="1490400"/>
          </a:xfrm>
        </p:grpSpPr>
        <p:grpSp>
          <p:nvGrpSpPr>
            <p:cNvPr id="51" name="Group 6">
              <a:extLst>
                <a:ext uri="{FF2B5EF4-FFF2-40B4-BE49-F238E27FC236}">
                  <a16:creationId xmlns:a16="http://schemas.microsoft.com/office/drawing/2014/main" id="{16C4B93F-108B-4886-B335-66B044B742C8}"/>
                </a:ext>
              </a:extLst>
            </p:cNvPr>
            <p:cNvGrpSpPr/>
            <p:nvPr/>
          </p:nvGrpSpPr>
          <p:grpSpPr>
            <a:xfrm>
              <a:off x="256131" y="2486250"/>
              <a:ext cx="1488832" cy="1490400"/>
              <a:chOff x="256131" y="2486250"/>
              <a:chExt cx="1488832" cy="1490400"/>
            </a:xfrm>
          </p:grpSpPr>
          <p:sp>
            <p:nvSpPr>
              <p:cNvPr id="53" name="Rectangle 25">
                <a:extLst>
                  <a:ext uri="{FF2B5EF4-FFF2-40B4-BE49-F238E27FC236}">
                    <a16:creationId xmlns:a16="http://schemas.microsoft.com/office/drawing/2014/main" id="{10349CF0-903D-4455-9C02-F752249D5719}"/>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54" name="Rectangle: Rounded Corners 26">
                <a:extLst>
                  <a:ext uri="{FF2B5EF4-FFF2-40B4-BE49-F238E27FC236}">
                    <a16:creationId xmlns:a16="http://schemas.microsoft.com/office/drawing/2014/main" id="{6D889A4A-A301-4C05-9C0F-8C726C02E92B}"/>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52" name="Freeform: Shape 7">
              <a:extLst>
                <a:ext uri="{FF2B5EF4-FFF2-40B4-BE49-F238E27FC236}">
                  <a16:creationId xmlns:a16="http://schemas.microsoft.com/office/drawing/2014/main" id="{ADFE58D5-8F2E-4EDC-931A-1BC30244993C}"/>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Tree>
    <p:extLst>
      <p:ext uri="{BB962C8B-B14F-4D97-AF65-F5344CB8AC3E}">
        <p14:creationId xmlns:p14="http://schemas.microsoft.com/office/powerpoint/2010/main" val="321716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righ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6" grpId="0"/>
      <p:bldP spid="30" grpId="0"/>
      <p:bldP spid="3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F487AB-9B2F-44D0-A01A-DD8D272256A0}"/>
              </a:ext>
            </a:extLst>
          </p:cNvPr>
          <p:cNvSpPr/>
          <p:nvPr/>
        </p:nvSpPr>
        <p:spPr>
          <a:xfrm>
            <a:off x="1272958" y="1052933"/>
            <a:ext cx="10674310" cy="542113"/>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2 : 	</a:t>
            </a:r>
            <a:r>
              <a:rPr lang="en-US" sz="2800" b="1" kern="1200" dirty="0">
                <a:latin typeface="Roboto Cn"/>
              </a:rPr>
              <a:t>What happened during the response?</a:t>
            </a:r>
            <a:r>
              <a:rPr lang="en-AU" sz="2800" b="1" kern="1200" dirty="0">
                <a:latin typeface="Roboto Cn"/>
              </a:rPr>
              <a:t> </a:t>
            </a:r>
            <a:endParaRPr lang="en-US" sz="2800" kern="1200" dirty="0">
              <a:latin typeface="Roboto Cn"/>
            </a:endParaRPr>
          </a:p>
        </p:txBody>
      </p:sp>
      <p:grpSp>
        <p:nvGrpSpPr>
          <p:cNvPr id="6" name="Group 5">
            <a:extLst>
              <a:ext uri="{FF2B5EF4-FFF2-40B4-BE49-F238E27FC236}">
                <a16:creationId xmlns:a16="http://schemas.microsoft.com/office/drawing/2014/main" id="{5021B16F-9639-4AF4-B821-4A966DB8887E}"/>
              </a:ext>
            </a:extLst>
          </p:cNvPr>
          <p:cNvGrpSpPr/>
          <p:nvPr/>
        </p:nvGrpSpPr>
        <p:grpSpPr>
          <a:xfrm>
            <a:off x="313296" y="1052933"/>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marR="0" lvl="0" indent="-1430338" algn="l" defTabSz="1244600" rtl="0" eaLnBrk="1" fontAlgn="auto" latinLnBrk="0" hangingPunct="1">
                <a:lnSpc>
                  <a:spcPct val="90000"/>
                </a:lnSpc>
                <a:spcBef>
                  <a:spcPct val="0"/>
                </a:spcBef>
                <a:spcAft>
                  <a:spcPct val="3500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SimSun" panose="02010600030101010101" pitchFamily="2" charset="-122"/>
                  <a:cs typeface="Times New Roman" panose="02020603050405020304" pitchFamily="18" charset="0"/>
                </a:rPr>
                <a:t>步骤</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SimSun" panose="02010600030101010101" pitchFamily="2" charset="-122"/>
                  <a:cs typeface="Times New Roman" panose="02020603050405020304" pitchFamily="18" charset="0"/>
                </a:rPr>
                <a:t>1</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kumimoji="0" lang="en-US" altLang="zh-CN"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endParaRPr>
            </a:p>
          </p:txBody>
        </p:sp>
      </p:grpSp>
      <p:pic>
        <p:nvPicPr>
          <p:cNvPr id="3076" name="Picture 4" descr="Related image">
            <a:extLst>
              <a:ext uri="{FF2B5EF4-FFF2-40B4-BE49-F238E27FC236}">
                <a16:creationId xmlns:a16="http://schemas.microsoft.com/office/drawing/2014/main" id="{744FE4B5-F9E3-410C-BE59-A0EF3C7CE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25867" y="2920590"/>
            <a:ext cx="2711304" cy="271130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78F7720-BAEF-4037-9566-E67E41F8EB75}"/>
              </a:ext>
            </a:extLst>
          </p:cNvPr>
          <p:cNvGrpSpPr/>
          <p:nvPr/>
        </p:nvGrpSpPr>
        <p:grpSpPr>
          <a:xfrm>
            <a:off x="5238627" y="4380138"/>
            <a:ext cx="1706471" cy="1706470"/>
            <a:chOff x="4968512" y="2232816"/>
            <a:chExt cx="1706471" cy="1706470"/>
          </a:xfrm>
        </p:grpSpPr>
        <p:pic>
          <p:nvPicPr>
            <p:cNvPr id="43" name="Graphic 42" descr="Single gear">
              <a:extLst>
                <a:ext uri="{FF2B5EF4-FFF2-40B4-BE49-F238E27FC236}">
                  <a16:creationId xmlns:a16="http://schemas.microsoft.com/office/drawing/2014/main" id="{21000891-2C9C-4316-B058-3EDA508F7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4968512" y="223281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43">
              <a:extLst>
                <a:ext uri="{FF2B5EF4-FFF2-40B4-BE49-F238E27FC236}">
                  <a16:creationId xmlns:a16="http://schemas.microsoft.com/office/drawing/2014/main" id="{8BC444BC-54AE-4DBB-8397-A6C630FF5CFF}"/>
                </a:ext>
              </a:extLst>
            </p:cNvPr>
            <p:cNvSpPr/>
            <p:nvPr/>
          </p:nvSpPr>
          <p:spPr>
            <a:xfrm>
              <a:off x="5619542" y="276008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9CBBF1F-CFE0-410B-A9D2-D03F6AA82335}"/>
              </a:ext>
            </a:extLst>
          </p:cNvPr>
          <p:cNvGrpSpPr/>
          <p:nvPr/>
        </p:nvGrpSpPr>
        <p:grpSpPr>
          <a:xfrm>
            <a:off x="8801593" y="1644206"/>
            <a:ext cx="862524" cy="902416"/>
            <a:chOff x="805923" y="4129469"/>
            <a:chExt cx="1105273" cy="1105273"/>
          </a:xfrm>
          <a:effectLst/>
        </p:grpSpPr>
        <p:pic>
          <p:nvPicPr>
            <p:cNvPr id="14" name="Graphic 13" descr="Single gear">
              <a:extLst>
                <a:ext uri="{FF2B5EF4-FFF2-40B4-BE49-F238E27FC236}">
                  <a16:creationId xmlns:a16="http://schemas.microsoft.com/office/drawing/2014/main" id="{5EE52A1E-CC0D-4886-B2A2-872A231FDFA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05923" y="4129469"/>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5" name="Plus Sign 14">
              <a:extLst>
                <a:ext uri="{FF2B5EF4-FFF2-40B4-BE49-F238E27FC236}">
                  <a16:creationId xmlns:a16="http://schemas.microsoft.com/office/drawing/2014/main" id="{E40C52F7-C32D-4014-9413-3B62C9B7AA42}"/>
                </a:ext>
              </a:extLst>
            </p:cNvPr>
            <p:cNvSpPr/>
            <p:nvPr/>
          </p:nvSpPr>
          <p:spPr>
            <a:xfrm>
              <a:off x="1136801"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EBD66C28-617C-49BB-995A-AB007CB36161}"/>
              </a:ext>
            </a:extLst>
          </p:cNvPr>
          <p:cNvSpPr txBox="1"/>
          <p:nvPr/>
        </p:nvSpPr>
        <p:spPr>
          <a:xfrm flipH="1">
            <a:off x="8343989" y="2517628"/>
            <a:ext cx="1671637" cy="369332"/>
          </a:xfrm>
          <a:prstGeom prst="rect">
            <a:avLst/>
          </a:prstGeom>
          <a:noFill/>
        </p:spPr>
        <p:txBody>
          <a:bodyPr wrap="square" rtlCol="0">
            <a:spAutoFit/>
          </a:bodyPr>
          <a:lstStyle/>
          <a:p>
            <a:pPr algn="ctr"/>
            <a:r>
              <a:rPr lang="zh-CN" altLang="en-US" b="1" dirty="0">
                <a:latin typeface="STXihei" panose="02010600040101010101" pitchFamily="2" charset="-122"/>
                <a:ea typeface="STXihei" panose="02010600040101010101" pitchFamily="2" charset="-122"/>
              </a:rPr>
              <a:t>优势</a:t>
            </a:r>
            <a:endParaRPr lang="en-US" sz="1400" b="1" dirty="0">
              <a:latin typeface="STXihei" panose="02010600040101010101" pitchFamily="2" charset="-122"/>
              <a:ea typeface="STXihei" panose="02010600040101010101" pitchFamily="2" charset="-122"/>
            </a:endParaRPr>
          </a:p>
        </p:txBody>
      </p:sp>
      <p:sp>
        <p:nvSpPr>
          <p:cNvPr id="5" name="TextBox 4">
            <a:extLst>
              <a:ext uri="{FF2B5EF4-FFF2-40B4-BE49-F238E27FC236}">
                <a16:creationId xmlns:a16="http://schemas.microsoft.com/office/drawing/2014/main" id="{26FE8E7A-EA8B-4AA3-9E0D-15544FE6116F}"/>
              </a:ext>
            </a:extLst>
          </p:cNvPr>
          <p:cNvSpPr txBox="1"/>
          <p:nvPr/>
        </p:nvSpPr>
        <p:spPr>
          <a:xfrm>
            <a:off x="8749963" y="4677433"/>
            <a:ext cx="1213651" cy="276999"/>
          </a:xfrm>
          <a:prstGeom prst="rect">
            <a:avLst/>
          </a:prstGeom>
          <a:solidFill>
            <a:schemeClr val="accent6">
              <a:lumMod val="75000"/>
            </a:schemeClr>
          </a:solidFill>
        </p:spPr>
        <p:txBody>
          <a:bodyPr wrap="square" lIns="0" tIns="0" rIns="0" bIns="0" rtlCol="0">
            <a:spAutoFit/>
          </a:bodyPr>
          <a:lstStyle/>
          <a:p>
            <a:pPr algn="ctr"/>
            <a:r>
              <a:rPr lang="zh-CN" altLang="en-US" b="1" dirty="0">
                <a:solidFill>
                  <a:schemeClr val="bg1"/>
                </a:solidFill>
                <a:latin typeface="STXihei" panose="02010600040101010101" pitchFamily="2" charset="-122"/>
                <a:ea typeface="STXihei" panose="02010600040101010101" pitchFamily="2" charset="-122"/>
              </a:rPr>
              <a:t>影响</a:t>
            </a:r>
            <a:endParaRPr lang="en-US" b="1" dirty="0">
              <a:solidFill>
                <a:schemeClr val="bg1"/>
              </a:solidFill>
              <a:latin typeface="STXihei" panose="02010600040101010101" pitchFamily="2" charset="-122"/>
              <a:ea typeface="STXihei" panose="02010600040101010101" pitchFamily="2" charset="-122"/>
            </a:endParaRPr>
          </a:p>
        </p:txBody>
      </p:sp>
      <p:sp>
        <p:nvSpPr>
          <p:cNvPr id="20" name="TextBox 19">
            <a:extLst>
              <a:ext uri="{FF2B5EF4-FFF2-40B4-BE49-F238E27FC236}">
                <a16:creationId xmlns:a16="http://schemas.microsoft.com/office/drawing/2014/main" id="{C0814D72-D9D7-409C-A453-00269788C1FC}"/>
              </a:ext>
            </a:extLst>
          </p:cNvPr>
          <p:cNvSpPr txBox="1"/>
          <p:nvPr/>
        </p:nvSpPr>
        <p:spPr>
          <a:xfrm>
            <a:off x="7925867" y="5276398"/>
            <a:ext cx="1213651" cy="276999"/>
          </a:xfrm>
          <a:prstGeom prst="rect">
            <a:avLst/>
          </a:prstGeom>
          <a:solidFill>
            <a:schemeClr val="accent6">
              <a:lumMod val="75000"/>
            </a:schemeClr>
          </a:solidFill>
        </p:spPr>
        <p:txBody>
          <a:bodyPr wrap="square" lIns="0" tIns="0" rIns="0" bIns="0" rtlCol="0">
            <a:spAutoFit/>
          </a:bodyPr>
          <a:lstStyle/>
          <a:p>
            <a:pPr algn="ctr"/>
            <a:r>
              <a:rPr lang="zh-CN" altLang="en-US" b="1" dirty="0">
                <a:solidFill>
                  <a:schemeClr val="bg1"/>
                </a:solidFill>
                <a:latin typeface="STXihei" panose="02010600040101010101" pitchFamily="2" charset="-122"/>
                <a:ea typeface="STXihei" panose="02010600040101010101" pitchFamily="2" charset="-122"/>
              </a:rPr>
              <a:t>原因</a:t>
            </a:r>
            <a:endParaRPr lang="en-US" b="1" dirty="0">
              <a:solidFill>
                <a:schemeClr val="bg1"/>
              </a:solidFill>
              <a:latin typeface="STXihei" panose="02010600040101010101" pitchFamily="2" charset="-122"/>
              <a:ea typeface="STXihei" panose="02010600040101010101" pitchFamily="2" charset="-122"/>
            </a:endParaRPr>
          </a:p>
        </p:txBody>
      </p:sp>
      <p:sp>
        <p:nvSpPr>
          <p:cNvPr id="21" name="TextBox 20">
            <a:extLst>
              <a:ext uri="{FF2B5EF4-FFF2-40B4-BE49-F238E27FC236}">
                <a16:creationId xmlns:a16="http://schemas.microsoft.com/office/drawing/2014/main" id="{849D0C3C-2D91-419A-8412-6D5C8A436AFD}"/>
              </a:ext>
            </a:extLst>
          </p:cNvPr>
          <p:cNvSpPr txBox="1"/>
          <p:nvPr/>
        </p:nvSpPr>
        <p:spPr>
          <a:xfrm>
            <a:off x="8951195" y="5609191"/>
            <a:ext cx="1213651" cy="276999"/>
          </a:xfrm>
          <a:prstGeom prst="rect">
            <a:avLst/>
          </a:prstGeom>
          <a:solidFill>
            <a:schemeClr val="accent6">
              <a:lumMod val="75000"/>
            </a:schemeClr>
          </a:solidFill>
        </p:spPr>
        <p:txBody>
          <a:bodyPr wrap="square" lIns="0" tIns="0" rIns="0" bIns="0" rtlCol="0">
            <a:spAutoFit/>
          </a:bodyPr>
          <a:lstStyle/>
          <a:p>
            <a:pPr algn="ctr"/>
            <a:r>
              <a:rPr lang="zh-CN" altLang="en-US" b="1" dirty="0">
                <a:solidFill>
                  <a:schemeClr val="bg1"/>
                </a:solidFill>
                <a:latin typeface="STXihei" panose="02010600040101010101" pitchFamily="2" charset="-122"/>
                <a:ea typeface="STXihei" panose="02010600040101010101" pitchFamily="2" charset="-122"/>
              </a:rPr>
              <a:t>原因</a:t>
            </a:r>
            <a:endParaRPr lang="en-US" b="1" dirty="0">
              <a:solidFill>
                <a:schemeClr val="bg1"/>
              </a:solidFill>
              <a:latin typeface="STXihei" panose="02010600040101010101" pitchFamily="2" charset="-122"/>
              <a:ea typeface="STXihei" panose="02010600040101010101" pitchFamily="2" charset="-122"/>
            </a:endParaRPr>
          </a:p>
        </p:txBody>
      </p:sp>
      <p:sp>
        <p:nvSpPr>
          <p:cNvPr id="22" name="TextBox 21">
            <a:extLst>
              <a:ext uri="{FF2B5EF4-FFF2-40B4-BE49-F238E27FC236}">
                <a16:creationId xmlns:a16="http://schemas.microsoft.com/office/drawing/2014/main" id="{F41FC3A4-8D81-46EA-8AD3-5BC533B1777B}"/>
              </a:ext>
            </a:extLst>
          </p:cNvPr>
          <p:cNvSpPr txBox="1"/>
          <p:nvPr/>
        </p:nvSpPr>
        <p:spPr>
          <a:xfrm>
            <a:off x="10015626" y="5155002"/>
            <a:ext cx="1213651" cy="276999"/>
          </a:xfrm>
          <a:prstGeom prst="rect">
            <a:avLst/>
          </a:prstGeom>
          <a:solidFill>
            <a:schemeClr val="accent6">
              <a:lumMod val="75000"/>
            </a:schemeClr>
          </a:solidFill>
        </p:spPr>
        <p:txBody>
          <a:bodyPr wrap="square" lIns="0" tIns="0" rIns="0" bIns="0" rtlCol="0">
            <a:spAutoFit/>
          </a:bodyPr>
          <a:lstStyle/>
          <a:p>
            <a:pPr algn="ctr"/>
            <a:r>
              <a:rPr lang="zh-CN" altLang="en-US" b="1" dirty="0">
                <a:solidFill>
                  <a:schemeClr val="bg1"/>
                </a:solidFill>
                <a:latin typeface="STXihei" panose="02010600040101010101" pitchFamily="2" charset="-122"/>
                <a:ea typeface="STXihei" panose="02010600040101010101" pitchFamily="2" charset="-122"/>
              </a:rPr>
              <a:t>原因</a:t>
            </a:r>
            <a:endParaRPr lang="en-US" b="1" dirty="0">
              <a:solidFill>
                <a:schemeClr val="bg1"/>
              </a:solidFill>
              <a:latin typeface="STXihei" panose="02010600040101010101" pitchFamily="2" charset="-122"/>
              <a:ea typeface="STXihei" panose="02010600040101010101" pitchFamily="2" charset="-122"/>
            </a:endParaRPr>
          </a:p>
        </p:txBody>
      </p:sp>
      <p:grpSp>
        <p:nvGrpSpPr>
          <p:cNvPr id="34" name="Group 33">
            <a:extLst>
              <a:ext uri="{FF2B5EF4-FFF2-40B4-BE49-F238E27FC236}">
                <a16:creationId xmlns:a16="http://schemas.microsoft.com/office/drawing/2014/main" id="{8D769CC3-49B8-4AA9-8566-4D45A6B45E0F}"/>
              </a:ext>
            </a:extLst>
          </p:cNvPr>
          <p:cNvGrpSpPr/>
          <p:nvPr/>
        </p:nvGrpSpPr>
        <p:grpSpPr>
          <a:xfrm>
            <a:off x="1989737" y="1715877"/>
            <a:ext cx="837554" cy="837554"/>
            <a:chOff x="4763772" y="5448504"/>
            <a:chExt cx="1102846" cy="1102846"/>
          </a:xfrm>
          <a:effectLst/>
        </p:grpSpPr>
        <p:pic>
          <p:nvPicPr>
            <p:cNvPr id="35" name="Graphic 34" descr="Single gear">
              <a:extLst>
                <a:ext uri="{FF2B5EF4-FFF2-40B4-BE49-F238E27FC236}">
                  <a16:creationId xmlns:a16="http://schemas.microsoft.com/office/drawing/2014/main" id="{1D704827-61FC-4CEB-A66B-35855BEE680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6" name="Minus Sign 35">
              <a:extLst>
                <a:ext uri="{FF2B5EF4-FFF2-40B4-BE49-F238E27FC236}">
                  <a16:creationId xmlns:a16="http://schemas.microsoft.com/office/drawing/2014/main" id="{41AC5BD1-5FFD-43D7-B4DF-E46DBA27A1C1}"/>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1ACEB5C8-58FF-415A-B222-FD70883EC34D}"/>
              </a:ext>
            </a:extLst>
          </p:cNvPr>
          <p:cNvSpPr txBox="1"/>
          <p:nvPr/>
        </p:nvSpPr>
        <p:spPr>
          <a:xfrm flipH="1">
            <a:off x="1528173" y="2490523"/>
            <a:ext cx="1916413" cy="369332"/>
          </a:xfrm>
          <a:prstGeom prst="rect">
            <a:avLst/>
          </a:prstGeom>
          <a:noFill/>
        </p:spPr>
        <p:txBody>
          <a:bodyPr wrap="square" rtlCol="0">
            <a:spAutoFit/>
          </a:bodyPr>
          <a:lstStyle/>
          <a:p>
            <a:pPr algn="ctr"/>
            <a:r>
              <a:rPr lang="zh-CN" altLang="en-US" b="1" dirty="0">
                <a:latin typeface="STXihei" panose="02010600040101010101" pitchFamily="2" charset="-122"/>
                <a:ea typeface="STXihei" panose="02010600040101010101" pitchFamily="2" charset="-122"/>
              </a:rPr>
              <a:t>挑战</a:t>
            </a:r>
            <a:endParaRPr lang="en-US" b="1" dirty="0">
              <a:latin typeface="STXihei" panose="02010600040101010101" pitchFamily="2" charset="-122"/>
              <a:ea typeface="STXihei" panose="02010600040101010101" pitchFamily="2" charset="-122"/>
            </a:endParaRPr>
          </a:p>
        </p:txBody>
      </p:sp>
      <p:pic>
        <p:nvPicPr>
          <p:cNvPr id="17" name="Picture 16" descr="A close up of a logo&#10;&#10;Description automatically generated">
            <a:extLst>
              <a:ext uri="{FF2B5EF4-FFF2-40B4-BE49-F238E27FC236}">
                <a16:creationId xmlns:a16="http://schemas.microsoft.com/office/drawing/2014/main" id="{611BCE54-04DD-4192-88D7-D655A2C037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708" y="2987628"/>
            <a:ext cx="2705100" cy="2705100"/>
          </a:xfrm>
          <a:prstGeom prst="rect">
            <a:avLst/>
          </a:prstGeom>
        </p:spPr>
      </p:pic>
      <p:sp>
        <p:nvSpPr>
          <p:cNvPr id="30" name="TextBox 29">
            <a:extLst>
              <a:ext uri="{FF2B5EF4-FFF2-40B4-BE49-F238E27FC236}">
                <a16:creationId xmlns:a16="http://schemas.microsoft.com/office/drawing/2014/main" id="{40109F35-0C95-45A2-AED7-76768DF788E2}"/>
              </a:ext>
            </a:extLst>
          </p:cNvPr>
          <p:cNvSpPr txBox="1"/>
          <p:nvPr/>
        </p:nvSpPr>
        <p:spPr>
          <a:xfrm>
            <a:off x="1860755" y="4805937"/>
            <a:ext cx="1213651" cy="276999"/>
          </a:xfrm>
          <a:prstGeom prst="rect">
            <a:avLst/>
          </a:prstGeom>
          <a:solidFill>
            <a:srgbClr val="FF0000"/>
          </a:solidFill>
        </p:spPr>
        <p:txBody>
          <a:bodyPr wrap="square" lIns="0" tIns="0" rIns="0" bIns="0" rtlCol="0">
            <a:spAutoFit/>
          </a:bodyPr>
          <a:lstStyle/>
          <a:p>
            <a:pPr algn="ctr"/>
            <a:r>
              <a:rPr lang="zh-CN" altLang="en-US" b="1" dirty="0">
                <a:solidFill>
                  <a:schemeClr val="bg1"/>
                </a:solidFill>
                <a:latin typeface="STXihei" panose="02010600040101010101" pitchFamily="2" charset="-122"/>
                <a:ea typeface="STXihei" panose="02010600040101010101" pitchFamily="2" charset="-122"/>
              </a:rPr>
              <a:t>影响</a:t>
            </a:r>
            <a:endParaRPr lang="en-US" b="1" dirty="0">
              <a:solidFill>
                <a:schemeClr val="bg1"/>
              </a:solidFill>
              <a:latin typeface="STXihei" panose="02010600040101010101" pitchFamily="2" charset="-122"/>
              <a:ea typeface="STXihei" panose="02010600040101010101" pitchFamily="2" charset="-122"/>
            </a:endParaRPr>
          </a:p>
        </p:txBody>
      </p:sp>
      <p:sp>
        <p:nvSpPr>
          <p:cNvPr id="31" name="TextBox 30">
            <a:extLst>
              <a:ext uri="{FF2B5EF4-FFF2-40B4-BE49-F238E27FC236}">
                <a16:creationId xmlns:a16="http://schemas.microsoft.com/office/drawing/2014/main" id="{FA087615-E0A1-4248-BC2C-823CC49F0D53}"/>
              </a:ext>
            </a:extLst>
          </p:cNvPr>
          <p:cNvSpPr txBox="1"/>
          <p:nvPr/>
        </p:nvSpPr>
        <p:spPr>
          <a:xfrm>
            <a:off x="1205607" y="5354769"/>
            <a:ext cx="1213651" cy="276999"/>
          </a:xfrm>
          <a:prstGeom prst="rect">
            <a:avLst/>
          </a:prstGeom>
          <a:solidFill>
            <a:srgbClr val="FF0000"/>
          </a:solidFill>
        </p:spPr>
        <p:txBody>
          <a:bodyPr wrap="square" lIns="0" tIns="0" rIns="0" bIns="0" rtlCol="0">
            <a:spAutoFit/>
          </a:bodyPr>
          <a:lstStyle/>
          <a:p>
            <a:pPr algn="ctr"/>
            <a:r>
              <a:rPr lang="zh-CN" altLang="en-US" b="1" dirty="0">
                <a:solidFill>
                  <a:schemeClr val="bg1"/>
                </a:solidFill>
                <a:latin typeface="STXihei" panose="02010600040101010101" pitchFamily="2" charset="-122"/>
                <a:ea typeface="STXihei" panose="02010600040101010101" pitchFamily="2" charset="-122"/>
              </a:rPr>
              <a:t>原因</a:t>
            </a:r>
            <a:endParaRPr lang="en-US" b="1" dirty="0">
              <a:solidFill>
                <a:schemeClr val="bg1"/>
              </a:solidFill>
              <a:latin typeface="STXihei" panose="02010600040101010101" pitchFamily="2" charset="-122"/>
              <a:ea typeface="STXihei" panose="02010600040101010101" pitchFamily="2" charset="-122"/>
            </a:endParaRPr>
          </a:p>
        </p:txBody>
      </p:sp>
      <p:sp>
        <p:nvSpPr>
          <p:cNvPr id="32" name="TextBox 31">
            <a:extLst>
              <a:ext uri="{FF2B5EF4-FFF2-40B4-BE49-F238E27FC236}">
                <a16:creationId xmlns:a16="http://schemas.microsoft.com/office/drawing/2014/main" id="{1DA1B133-68F7-4730-B32A-88E3906EA670}"/>
              </a:ext>
            </a:extLst>
          </p:cNvPr>
          <p:cNvSpPr txBox="1"/>
          <p:nvPr/>
        </p:nvSpPr>
        <p:spPr>
          <a:xfrm>
            <a:off x="2230935" y="5687562"/>
            <a:ext cx="1213651" cy="276999"/>
          </a:xfrm>
          <a:prstGeom prst="rect">
            <a:avLst/>
          </a:prstGeom>
          <a:solidFill>
            <a:srgbClr val="FF0000"/>
          </a:solidFill>
        </p:spPr>
        <p:txBody>
          <a:bodyPr wrap="square" lIns="0" tIns="0" rIns="0" bIns="0" rtlCol="0">
            <a:spAutoFit/>
          </a:bodyPr>
          <a:lstStyle/>
          <a:p>
            <a:pPr algn="ctr"/>
            <a:r>
              <a:rPr lang="zh-CN" altLang="en-US" b="1" dirty="0">
                <a:solidFill>
                  <a:schemeClr val="bg1"/>
                </a:solidFill>
                <a:latin typeface="STXihei" panose="02010600040101010101" pitchFamily="2" charset="-122"/>
                <a:ea typeface="STXihei" panose="02010600040101010101" pitchFamily="2" charset="-122"/>
              </a:rPr>
              <a:t>原因</a:t>
            </a:r>
            <a:endParaRPr lang="en-US" b="1" dirty="0">
              <a:solidFill>
                <a:schemeClr val="bg1"/>
              </a:solidFill>
              <a:latin typeface="STXihei" panose="02010600040101010101" pitchFamily="2" charset="-122"/>
              <a:ea typeface="STXihei" panose="02010600040101010101" pitchFamily="2" charset="-122"/>
            </a:endParaRPr>
          </a:p>
        </p:txBody>
      </p:sp>
      <p:sp>
        <p:nvSpPr>
          <p:cNvPr id="33" name="TextBox 32">
            <a:extLst>
              <a:ext uri="{FF2B5EF4-FFF2-40B4-BE49-F238E27FC236}">
                <a16:creationId xmlns:a16="http://schemas.microsoft.com/office/drawing/2014/main" id="{6353AD18-16AF-45E5-AD13-40115E168757}"/>
              </a:ext>
            </a:extLst>
          </p:cNvPr>
          <p:cNvSpPr txBox="1"/>
          <p:nvPr/>
        </p:nvSpPr>
        <p:spPr>
          <a:xfrm>
            <a:off x="3295366" y="5233373"/>
            <a:ext cx="1213651" cy="276999"/>
          </a:xfrm>
          <a:prstGeom prst="rect">
            <a:avLst/>
          </a:prstGeom>
          <a:solidFill>
            <a:srgbClr val="FF0000"/>
          </a:solidFill>
        </p:spPr>
        <p:txBody>
          <a:bodyPr wrap="square" lIns="0" tIns="0" rIns="0" bIns="0" rtlCol="0">
            <a:spAutoFit/>
          </a:bodyPr>
          <a:lstStyle/>
          <a:p>
            <a:pPr algn="ctr"/>
            <a:r>
              <a:rPr lang="zh-CN" altLang="en-US" b="1" dirty="0">
                <a:solidFill>
                  <a:schemeClr val="bg1"/>
                </a:solidFill>
                <a:latin typeface="STXihei" panose="02010600040101010101" pitchFamily="2" charset="-122"/>
                <a:ea typeface="STXihei" panose="02010600040101010101" pitchFamily="2" charset="-122"/>
              </a:rPr>
              <a:t>原因</a:t>
            </a:r>
            <a:endParaRPr lang="en-US" b="1" dirty="0">
              <a:solidFill>
                <a:schemeClr val="bg1"/>
              </a:solidFill>
              <a:latin typeface="STXihei" panose="02010600040101010101" pitchFamily="2" charset="-122"/>
              <a:ea typeface="STXihei" panose="02010600040101010101" pitchFamily="2" charset="-122"/>
            </a:endParaRPr>
          </a:p>
        </p:txBody>
      </p:sp>
      <p:sp>
        <p:nvSpPr>
          <p:cNvPr id="40" name="TextBox 39">
            <a:extLst>
              <a:ext uri="{FF2B5EF4-FFF2-40B4-BE49-F238E27FC236}">
                <a16:creationId xmlns:a16="http://schemas.microsoft.com/office/drawing/2014/main" id="{A0DE53B7-0BC6-4A4E-8451-357E56339AFF}"/>
              </a:ext>
            </a:extLst>
          </p:cNvPr>
          <p:cNvSpPr txBox="1"/>
          <p:nvPr/>
        </p:nvSpPr>
        <p:spPr>
          <a:xfrm>
            <a:off x="3731451" y="5784529"/>
            <a:ext cx="4729098" cy="954107"/>
          </a:xfrm>
          <a:prstGeom prst="rect">
            <a:avLst/>
          </a:prstGeom>
          <a:noFill/>
        </p:spPr>
        <p:txBody>
          <a:bodyPr wrap="square" rtlCol="0">
            <a:spAutoFit/>
          </a:bodyPr>
          <a:lstStyle/>
          <a:p>
            <a:pPr algn="ctr"/>
            <a:r>
              <a:rPr lang="zh-CN" altLang="en-US" sz="2800" b="1" dirty="0">
                <a:solidFill>
                  <a:srgbClr val="FF0000"/>
                </a:solidFill>
                <a:latin typeface="STXihei" panose="02010600040101010101" pitchFamily="2" charset="-122"/>
                <a:ea typeface="STXihei" panose="02010600040101010101" pitchFamily="2" charset="-122"/>
              </a:rPr>
              <a:t>限制性</a:t>
            </a:r>
            <a:r>
              <a:rPr lang="zh-CN" altLang="en-US" sz="2800" b="1" dirty="0">
                <a:latin typeface="STXihei" panose="02010600040101010101" pitchFamily="2" charset="-122"/>
                <a:ea typeface="STXihei" panose="02010600040101010101" pitchFamily="2" charset="-122"/>
              </a:rPr>
              <a:t>和</a:t>
            </a:r>
            <a:r>
              <a:rPr lang="zh-CN" altLang="en-US" sz="2800" b="1" dirty="0">
                <a:solidFill>
                  <a:schemeClr val="accent6">
                    <a:lumMod val="75000"/>
                  </a:schemeClr>
                </a:solidFill>
                <a:latin typeface="STXihei" panose="02010600040101010101" pitchFamily="2" charset="-122"/>
                <a:ea typeface="STXihei" panose="02010600040101010101" pitchFamily="2" charset="-122"/>
              </a:rPr>
              <a:t>促进性</a:t>
            </a:r>
            <a:endParaRPr lang="en-US" sz="2800" b="1" dirty="0">
              <a:solidFill>
                <a:schemeClr val="accent6">
                  <a:lumMod val="75000"/>
                </a:schemeClr>
              </a:solidFill>
              <a:latin typeface="STXihei" panose="02010600040101010101" pitchFamily="2" charset="-122"/>
              <a:ea typeface="STXihei" panose="02010600040101010101" pitchFamily="2" charset="-122"/>
            </a:endParaRPr>
          </a:p>
          <a:p>
            <a:pPr algn="ctr"/>
            <a:r>
              <a:rPr lang="zh-CN" altLang="en-US" sz="2800" b="1" dirty="0">
                <a:latin typeface="STXihei" panose="02010600040101010101" pitchFamily="2" charset="-122"/>
                <a:ea typeface="STXihei" panose="02010600040101010101" pitchFamily="2" charset="-122"/>
              </a:rPr>
              <a:t>因素</a:t>
            </a:r>
            <a:endParaRPr lang="en-US" sz="2800" b="1" dirty="0">
              <a:latin typeface="STXihei" panose="02010600040101010101" pitchFamily="2" charset="-122"/>
              <a:ea typeface="STXihei" panose="02010600040101010101" pitchFamily="2" charset="-122"/>
            </a:endParaRPr>
          </a:p>
        </p:txBody>
      </p:sp>
      <p:sp>
        <p:nvSpPr>
          <p:cNvPr id="18" name="TextBox 17">
            <a:extLst>
              <a:ext uri="{FF2B5EF4-FFF2-40B4-BE49-F238E27FC236}">
                <a16:creationId xmlns:a16="http://schemas.microsoft.com/office/drawing/2014/main" id="{75BCBEC9-4192-423C-93E4-DCE4732820B9}"/>
              </a:ext>
            </a:extLst>
          </p:cNvPr>
          <p:cNvSpPr txBox="1"/>
          <p:nvPr/>
        </p:nvSpPr>
        <p:spPr>
          <a:xfrm>
            <a:off x="4980696" y="2350996"/>
            <a:ext cx="2139193" cy="461665"/>
          </a:xfrm>
          <a:prstGeom prst="rect">
            <a:avLst/>
          </a:prstGeom>
          <a:noFill/>
        </p:spPr>
        <p:txBody>
          <a:bodyPr wrap="square" rtlCol="0">
            <a:spAutoFit/>
          </a:bodyPr>
          <a:lstStyle/>
          <a:p>
            <a:pPr algn="ctr"/>
            <a:r>
              <a:rPr lang="en-US" sz="2400" b="1" dirty="0">
                <a:solidFill>
                  <a:schemeClr val="accent1"/>
                </a:solidFill>
                <a:latin typeface="KaiTi" panose="02010609060101010101" pitchFamily="49" charset="-122"/>
                <a:ea typeface="KaiTi" panose="02010609060101010101" pitchFamily="49" charset="-122"/>
                <a:cs typeface="Times New Roman" panose="02020603050405020304" pitchFamily="18" charset="0"/>
              </a:rPr>
              <a:t>5</a:t>
            </a:r>
            <a:r>
              <a:rPr lang="zh-CN" altLang="en-US" sz="2400" b="1" dirty="0">
                <a:solidFill>
                  <a:schemeClr val="accent1"/>
                </a:solidFill>
                <a:latin typeface="KaiTi" panose="02010609060101010101" pitchFamily="49" charset="-122"/>
                <a:ea typeface="KaiTi" panose="02010609060101010101" pitchFamily="49" charset="-122"/>
                <a:cs typeface="Times New Roman" panose="02020603050405020304" pitchFamily="18" charset="0"/>
              </a:rPr>
              <a:t>个为什么</a:t>
            </a:r>
            <a:endParaRPr lang="en-US" sz="2400" b="1" dirty="0">
              <a:solidFill>
                <a:schemeClr val="accent1"/>
              </a:solidFill>
              <a:latin typeface="KaiTi" panose="02010609060101010101" pitchFamily="49" charset="-122"/>
              <a:ea typeface="KaiTi" panose="02010609060101010101" pitchFamily="49" charset="-122"/>
              <a:cs typeface="Times New Roman" panose="02020603050405020304" pitchFamily="18" charset="0"/>
            </a:endParaRPr>
          </a:p>
        </p:txBody>
      </p:sp>
      <p:grpSp>
        <p:nvGrpSpPr>
          <p:cNvPr id="38" name="Group 10">
            <a:extLst>
              <a:ext uri="{FF2B5EF4-FFF2-40B4-BE49-F238E27FC236}">
                <a16:creationId xmlns:a16="http://schemas.microsoft.com/office/drawing/2014/main" id="{54684965-66CD-4611-BCD2-909793F0A717}"/>
              </a:ext>
            </a:extLst>
          </p:cNvPr>
          <p:cNvGrpSpPr/>
          <p:nvPr/>
        </p:nvGrpSpPr>
        <p:grpSpPr>
          <a:xfrm>
            <a:off x="23374" y="749745"/>
            <a:ext cx="1249581" cy="1250897"/>
            <a:chOff x="256131" y="4176675"/>
            <a:chExt cx="1488832" cy="1490400"/>
          </a:xfrm>
        </p:grpSpPr>
        <p:sp>
          <p:nvSpPr>
            <p:cNvPr id="39" name="Rectangle: Rounded Corners 11">
              <a:extLst>
                <a:ext uri="{FF2B5EF4-FFF2-40B4-BE49-F238E27FC236}">
                  <a16:creationId xmlns:a16="http://schemas.microsoft.com/office/drawing/2014/main" id="{518D04DA-3A15-4823-A30A-2B9D9A50CCB9}"/>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Rectangle: Rounded Corners 12">
              <a:extLst>
                <a:ext uri="{FF2B5EF4-FFF2-40B4-BE49-F238E27FC236}">
                  <a16:creationId xmlns:a16="http://schemas.microsoft.com/office/drawing/2014/main" id="{B01B9FB5-EB74-482B-A197-D3E07EAA3DE8}"/>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42" name="Group 13">
              <a:extLst>
                <a:ext uri="{FF2B5EF4-FFF2-40B4-BE49-F238E27FC236}">
                  <a16:creationId xmlns:a16="http://schemas.microsoft.com/office/drawing/2014/main" id="{7048F5AF-74AD-452C-9489-1B9B66A1AA37}"/>
                </a:ext>
              </a:extLst>
            </p:cNvPr>
            <p:cNvGrpSpPr/>
            <p:nvPr/>
          </p:nvGrpSpPr>
          <p:grpSpPr>
            <a:xfrm>
              <a:off x="430988" y="4259045"/>
              <a:ext cx="1182803" cy="1035135"/>
              <a:chOff x="49330" y="-591802"/>
              <a:chExt cx="9051593" cy="7921544"/>
            </a:xfrm>
            <a:solidFill>
              <a:schemeClr val="accent2"/>
            </a:solidFill>
          </p:grpSpPr>
          <p:pic>
            <p:nvPicPr>
              <p:cNvPr id="45" name="Graphic 14" descr="Single gear">
                <a:extLst>
                  <a:ext uri="{FF2B5EF4-FFF2-40B4-BE49-F238E27FC236}">
                    <a16:creationId xmlns:a16="http://schemas.microsoft.com/office/drawing/2014/main" id="{4C94A4E9-6CAA-4C87-9FAD-6741DCB7956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6" name="Graphic 15" descr="Single gear">
                <a:extLst>
                  <a:ext uri="{FF2B5EF4-FFF2-40B4-BE49-F238E27FC236}">
                    <a16:creationId xmlns:a16="http://schemas.microsoft.com/office/drawing/2014/main" id="{AEFA9BB2-840E-47AD-A045-E6AC8BDD5D6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7" name="Minus Sign 16">
                <a:extLst>
                  <a:ext uri="{FF2B5EF4-FFF2-40B4-BE49-F238E27FC236}">
                    <a16:creationId xmlns:a16="http://schemas.microsoft.com/office/drawing/2014/main" id="{DE2E48F1-D063-4EA7-9D68-77F489408FF1}"/>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48" name="Graphic 17" descr="Single gear">
                <a:extLst>
                  <a:ext uri="{FF2B5EF4-FFF2-40B4-BE49-F238E27FC236}">
                    <a16:creationId xmlns:a16="http://schemas.microsoft.com/office/drawing/2014/main" id="{933F084E-FD3D-42F4-977B-4DEF2A6A619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9" name="Freeform: Shape 18">
                <a:extLst>
                  <a:ext uri="{FF2B5EF4-FFF2-40B4-BE49-F238E27FC236}">
                    <a16:creationId xmlns:a16="http://schemas.microsoft.com/office/drawing/2014/main" id="{419361C7-CE41-49E4-8F58-9BB6D64FBA5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50" name="Plus Sign 19">
                <a:extLst>
                  <a:ext uri="{FF2B5EF4-FFF2-40B4-BE49-F238E27FC236}">
                    <a16:creationId xmlns:a16="http://schemas.microsoft.com/office/drawing/2014/main" id="{879F543F-7E1E-4B4C-BEAB-AF125F001D91}"/>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6430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335185" y="108285"/>
            <a:ext cx="12192000" cy="636625"/>
          </a:xfrm>
        </p:spPr>
        <p:txBody>
          <a:bodyPr>
            <a:normAutofit/>
          </a:bodyPr>
          <a:lstStyle/>
          <a:p>
            <a:r>
              <a:rPr lang="zh-CN" altLang="en-US" dirty="0">
                <a:latin typeface="黑体" panose="02010609060101010101" pitchFamily="49" charset="-122"/>
                <a:ea typeface="黑体" panose="02010609060101010101" pitchFamily="49" charset="-122"/>
              </a:rPr>
              <a:t>序言</a:t>
            </a:r>
            <a:r>
              <a:rPr lang="en-GB" dirty="0">
                <a:latin typeface="黑体" panose="02010609060101010101" pitchFamily="49" charset="-122"/>
                <a:ea typeface="黑体" panose="02010609060101010101" pitchFamily="49" charset="-122"/>
              </a:rPr>
              <a:t> – </a:t>
            </a:r>
            <a:r>
              <a:rPr lang="zh-CN" altLang="en-US" dirty="0">
                <a:latin typeface="黑体" panose="02010609060101010101" pitchFamily="49" charset="-122"/>
                <a:ea typeface="黑体" panose="02010609060101010101" pitchFamily="49" charset="-122"/>
              </a:rPr>
              <a:t>说明</a:t>
            </a:r>
            <a:endParaRPr lang="en-GB" dirty="0">
              <a:latin typeface="黑体" panose="02010609060101010101" pitchFamily="49" charset="-122"/>
              <a:ea typeface="黑体" panose="02010609060101010101" pitchFamily="49" charset="-122"/>
            </a:endParaRPr>
          </a:p>
        </p:txBody>
      </p:sp>
      <p:sp>
        <p:nvSpPr>
          <p:cNvPr id="9" name="Espace réservé du contenu 8">
            <a:extLst>
              <a:ext uri="{FF2B5EF4-FFF2-40B4-BE49-F238E27FC236}">
                <a16:creationId xmlns:a16="http://schemas.microsoft.com/office/drawing/2014/main" id="{12ADF68A-2FAC-424F-BA15-7973CB9DED01}"/>
              </a:ext>
            </a:extLst>
          </p:cNvPr>
          <p:cNvSpPr>
            <a:spLocks noGrp="1"/>
          </p:cNvSpPr>
          <p:nvPr>
            <p:ph sz="half" idx="2"/>
          </p:nvPr>
        </p:nvSpPr>
        <p:spPr>
          <a:xfrm>
            <a:off x="335185" y="1672681"/>
            <a:ext cx="11018615" cy="3702205"/>
          </a:xfrm>
          <a:solidFill>
            <a:srgbClr val="FFFF00"/>
          </a:solidFill>
        </p:spPr>
        <p:txBody>
          <a:bodyPr>
            <a:normAutofit/>
          </a:bodyPr>
          <a:lstStyle/>
          <a:p>
            <a:endParaRPr 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600"/>
              </a:spcAft>
            </a:pP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本列报为</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国家</a:t>
            </a: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COVID-19</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行动内审查（</a:t>
            </a: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IAR</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）提供支持，需要适应国家的具体情况。</a:t>
            </a:r>
            <a:endParaRPr 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algn="just" hangingPunct="0"/>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行动内审查领导小组需在审查前完成本列报的黄色部分。</a:t>
            </a:r>
            <a:endParaRPr lang="fr-FR" dirty="0">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endParaRPr lang="fr-FR" dirty="0">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1882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marR="0" lvl="0" indent="-1430338" algn="l" defTabSz="1244600" rtl="0" eaLnBrk="1" fontAlgn="auto" latinLnBrk="0" hangingPunct="1">
                <a:lnSpc>
                  <a:spcPct val="90000"/>
                </a:lnSpc>
                <a:spcBef>
                  <a:spcPct val="0"/>
                </a:spcBef>
                <a:spcAft>
                  <a:spcPct val="3500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步骤</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kumimoji="0" lang="en-US" altLang="zh-CN"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endParaRP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1279894" y="1687669"/>
            <a:ext cx="10035802" cy="3970318"/>
          </a:xfrm>
          <a:prstGeom prst="rect">
            <a:avLst/>
          </a:prstGeom>
        </p:spPr>
        <p:txBody>
          <a:bodyPr wrap="square">
            <a:spAutoFit/>
          </a:bodyPr>
          <a:lstStyle/>
          <a:p>
            <a:pPr marL="514350" indent="-514350" algn="just">
              <a:lnSpc>
                <a:spcPct val="150000"/>
              </a:lnSpc>
              <a:buFont typeface="+mj-lt"/>
              <a:buAutoNum type="arabicPeriod"/>
            </a:pP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使用触发问题，确定应对过程中的挑战和最佳做法</a:t>
            </a:r>
            <a:endParaRPr lang="en-US" sz="2800"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gn="just">
              <a:lnSpc>
                <a:spcPct val="150000"/>
              </a:lnSpc>
              <a:buFont typeface="+mj-lt"/>
              <a:buAutoNum type="arabicPeriod"/>
            </a:pP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针对每项挑战和最佳做法，确定其在审查期间对应对产生的影响</a:t>
            </a:r>
            <a:endParaRPr lang="en-US" sz="2800"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gn="just">
              <a:lnSpc>
                <a:spcPct val="150000"/>
              </a:lnSpc>
              <a:buFont typeface="+mj-lt"/>
              <a:buAutoNum type="arabicPeriod"/>
            </a:pP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针对每项挑战和最佳做法，确定限制性因素（针对挑战）和便利性因素（针对最佳做法）</a:t>
            </a:r>
            <a:endParaRPr lang="en-US" sz="2800"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gn="just">
              <a:lnSpc>
                <a:spcPct val="150000"/>
              </a:lnSpc>
              <a:buFont typeface="+mj-lt"/>
              <a:buAutoNum type="arabicPeriod"/>
            </a:pP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确定不超过</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6</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项关键挑战和</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6</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项最佳做法</a:t>
            </a:r>
            <a:endParaRPr lang="en-GB" sz="2800" dirty="0">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11" name="Group 10">
            <a:extLst>
              <a:ext uri="{FF2B5EF4-FFF2-40B4-BE49-F238E27FC236}">
                <a16:creationId xmlns:a16="http://schemas.microsoft.com/office/drawing/2014/main" id="{FEB2FDE3-311E-42CB-917B-D5C0F0A12FCD}"/>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D7DF2C1A-50D2-4ACB-B759-C69311005776}"/>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Rectangle: Rounded Corners 12">
              <a:extLst>
                <a:ext uri="{FF2B5EF4-FFF2-40B4-BE49-F238E27FC236}">
                  <a16:creationId xmlns:a16="http://schemas.microsoft.com/office/drawing/2014/main" id="{5083B8C0-6802-4FBF-A038-DB9CA3B19B25}"/>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23327521-0763-4D08-8427-8B779C189111}"/>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90C6524B-33AD-4E71-BE97-46B4BE32971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98D6E599-808E-407B-A82C-093733BD68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CE91DD83-DAA1-40E1-8F37-C2F90F768BD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3777C37E-7BDD-4216-8072-46E3BC79EC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7C374DFB-DA4D-46FF-9E3B-5F143EAE149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61AC0734-075B-4F50-9193-8E970E25322B}"/>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282777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42129" y="1084244"/>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marR="0" lvl="0" indent="-1430338" algn="l" defTabSz="1244600" rtl="0" eaLnBrk="1" fontAlgn="auto" latinLnBrk="0" hangingPunct="1">
                <a:lnSpc>
                  <a:spcPct val="90000"/>
                </a:lnSpc>
                <a:spcBef>
                  <a:spcPct val="0"/>
                </a:spcBef>
                <a:spcAft>
                  <a:spcPct val="3500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步骤</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kumimoji="0" lang="en-US" altLang="zh-CN"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endParaRPr>
            </a:p>
          </p:txBody>
        </p:sp>
      </p:grpSp>
      <p:graphicFrame>
        <p:nvGraphicFramePr>
          <p:cNvPr id="29" name="Table 6">
            <a:extLst>
              <a:ext uri="{FF2B5EF4-FFF2-40B4-BE49-F238E27FC236}">
                <a16:creationId xmlns:a16="http://schemas.microsoft.com/office/drawing/2014/main" id="{929677DC-7514-4AA7-95F6-01F6E6562E55}"/>
              </a:ext>
            </a:extLst>
          </p:cNvPr>
          <p:cNvGraphicFramePr>
            <a:graphicFrameLocks noGrp="1"/>
          </p:cNvGraphicFramePr>
          <p:nvPr>
            <p:extLst>
              <p:ext uri="{D42A27DB-BD31-4B8C-83A1-F6EECF244321}">
                <p14:modId xmlns:p14="http://schemas.microsoft.com/office/powerpoint/2010/main" val="122791079"/>
              </p:ext>
            </p:extLst>
          </p:nvPr>
        </p:nvGraphicFramePr>
        <p:xfrm>
          <a:off x="493858" y="1925740"/>
          <a:ext cx="11194990" cy="2328642"/>
        </p:xfrm>
        <a:graphic>
          <a:graphicData uri="http://schemas.openxmlformats.org/drawingml/2006/table">
            <a:tbl>
              <a:tblPr firstRow="1" bandRow="1">
                <a:tableStyleId>{5940675A-B579-460E-94D1-54222C63F5DA}</a:tableStyleId>
              </a:tblPr>
              <a:tblGrid>
                <a:gridCol w="2913948">
                  <a:extLst>
                    <a:ext uri="{9D8B030D-6E8A-4147-A177-3AD203B41FA5}">
                      <a16:colId xmlns:a16="http://schemas.microsoft.com/office/drawing/2014/main" val="20000"/>
                    </a:ext>
                  </a:extLst>
                </a:gridCol>
                <a:gridCol w="3950747">
                  <a:extLst>
                    <a:ext uri="{9D8B030D-6E8A-4147-A177-3AD203B41FA5}">
                      <a16:colId xmlns:a16="http://schemas.microsoft.com/office/drawing/2014/main" val="20001"/>
                    </a:ext>
                  </a:extLst>
                </a:gridCol>
                <a:gridCol w="4330295">
                  <a:extLst>
                    <a:ext uri="{9D8B030D-6E8A-4147-A177-3AD203B41FA5}">
                      <a16:colId xmlns:a16="http://schemas.microsoft.com/office/drawing/2014/main" val="20002"/>
                    </a:ext>
                  </a:extLst>
                </a:gridCol>
              </a:tblGrid>
              <a:tr h="333384">
                <a:tc>
                  <a:txBody>
                    <a:bodyPr/>
                    <a:lstStyle/>
                    <a:p>
                      <a:r>
                        <a:rPr lang="zh-CN" altLang="en-US" sz="1800" b="1" noProof="0" dirty="0">
                          <a:latin typeface="STXihei" panose="02010600040101010101" pitchFamily="2" charset="-122"/>
                          <a:ea typeface="STXihei" panose="02010600040101010101" pitchFamily="2" charset="-122"/>
                        </a:rPr>
                        <a:t>最佳做法</a:t>
                      </a:r>
                      <a:r>
                        <a:rPr lang="en-US" altLang="zh-CN" sz="1800" b="1" noProof="0" dirty="0">
                          <a:latin typeface="STXihei" panose="02010600040101010101" pitchFamily="2" charset="-122"/>
                          <a:ea typeface="STXihei" panose="02010600040101010101" pitchFamily="2" charset="-122"/>
                        </a:rPr>
                        <a:t>/</a:t>
                      </a:r>
                      <a:r>
                        <a:rPr lang="zh-CN" altLang="en-US" sz="1800" b="1" noProof="0" dirty="0">
                          <a:latin typeface="STXihei" panose="02010600040101010101" pitchFamily="2" charset="-122"/>
                          <a:ea typeface="STXihei" panose="02010600040101010101" pitchFamily="2" charset="-122"/>
                        </a:rPr>
                        <a:t>优势</a:t>
                      </a:r>
                      <a:endParaRPr lang="fr-CA" sz="1800" b="1" kern="1200" noProof="0" dirty="0">
                        <a:solidFill>
                          <a:schemeClr val="tx1"/>
                        </a:solidFill>
                        <a:latin typeface="STXihei" panose="02010600040101010101" pitchFamily="2" charset="-122"/>
                        <a:ea typeface="STXihei" panose="02010600040101010101" pitchFamily="2" charset="-122"/>
                        <a:cs typeface="+mn-cs"/>
                      </a:endParaRPr>
                    </a:p>
                  </a:txBody>
                  <a:tcPr marL="82935" marR="82935" marT="41468" marB="41468">
                    <a:solidFill>
                      <a:schemeClr val="bg2">
                        <a:lumMod val="60000"/>
                        <a:lumOff val="40000"/>
                      </a:schemeClr>
                    </a:solidFill>
                  </a:tcPr>
                </a:tc>
                <a:tc>
                  <a:txBody>
                    <a:bodyPr/>
                    <a:lstStyle/>
                    <a:p>
                      <a:r>
                        <a:rPr lang="zh-CN" altLang="en-US" sz="1800" b="1" noProof="0" dirty="0">
                          <a:latin typeface="STXihei" panose="02010600040101010101" pitchFamily="2" charset="-122"/>
                          <a:ea typeface="STXihei" panose="02010600040101010101" pitchFamily="2" charset="-122"/>
                        </a:rPr>
                        <a:t>影响</a:t>
                      </a:r>
                      <a:endParaRPr lang="fr-CA" sz="1800" b="1" noProof="0" dirty="0">
                        <a:latin typeface="STXihei" panose="02010600040101010101" pitchFamily="2" charset="-122"/>
                        <a:ea typeface="STXihei" panose="02010600040101010101" pitchFamily="2" charset="-122"/>
                      </a:endParaRPr>
                    </a:p>
                  </a:txBody>
                  <a:tcPr marL="82935" marR="82935" marT="41468" marB="41468">
                    <a:solidFill>
                      <a:schemeClr val="bg2">
                        <a:lumMod val="60000"/>
                        <a:lumOff val="40000"/>
                      </a:schemeClr>
                    </a:solidFill>
                  </a:tcPr>
                </a:tc>
                <a:tc>
                  <a:txBody>
                    <a:bodyPr/>
                    <a:lstStyle/>
                    <a:p>
                      <a:r>
                        <a:rPr lang="zh-CN" altLang="en-US" sz="1800" b="1" noProof="0" dirty="0">
                          <a:latin typeface="STXihei" panose="02010600040101010101" pitchFamily="2" charset="-122"/>
                          <a:ea typeface="STXihei" panose="02010600040101010101" pitchFamily="2" charset="-122"/>
                        </a:rPr>
                        <a:t>促进性因素</a:t>
                      </a:r>
                      <a:endParaRPr lang="fr-CA" sz="1800" b="1" noProof="0" dirty="0">
                        <a:latin typeface="STXihei" panose="02010600040101010101" pitchFamily="2" charset="-122"/>
                        <a:ea typeface="STXihei" panose="02010600040101010101" pitchFamily="2" charset="-122"/>
                      </a:endParaRP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971386">
                <a:tc>
                  <a:txBody>
                    <a:bodyPr/>
                    <a:lstStyle/>
                    <a:p>
                      <a:pPr algn="just">
                        <a:lnSpc>
                          <a:spcPts val="2200"/>
                        </a:lnSpc>
                      </a:pPr>
                      <a:endParaRPr lang="fr-BE" sz="1600" noProof="0" dirty="0"/>
                    </a:p>
                    <a:p>
                      <a:pPr algn="just">
                        <a:lnSpc>
                          <a:spcPts val="2200"/>
                        </a:lnSpc>
                      </a:pPr>
                      <a:endParaRPr lang="fr-BE" sz="1600" noProof="0" dirty="0"/>
                    </a:p>
                    <a:p>
                      <a:pPr algn="just">
                        <a:lnSpc>
                          <a:spcPts val="2200"/>
                        </a:lnSpc>
                      </a:pPr>
                      <a:endParaRPr lang="fr-BE" sz="1600" noProof="0" dirty="0"/>
                    </a:p>
                  </a:txBody>
                  <a:tcPr marL="82935" marR="82935" marT="41468" marB="41468"/>
                </a:tc>
                <a:tc>
                  <a:txBody>
                    <a:bodyPr/>
                    <a:lstStyle/>
                    <a:p>
                      <a:pPr marL="0" indent="0" algn="just">
                        <a:lnSpc>
                          <a:spcPts val="2200"/>
                        </a:lnSpc>
                        <a:buFont typeface="Arial"/>
                        <a:buNone/>
                      </a:pPr>
                      <a:endParaRPr lang="fr-BE" sz="1600" noProof="0" dirty="0"/>
                    </a:p>
                  </a:txBody>
                  <a:tcPr marL="82935" marR="82935" marT="41468" marB="41468"/>
                </a:tc>
                <a:tc>
                  <a:txBody>
                    <a:bodyPr/>
                    <a:lstStyle/>
                    <a:p>
                      <a:pPr marL="285750" indent="-285750" algn="just">
                        <a:lnSpc>
                          <a:spcPts val="2200"/>
                        </a:lnSpc>
                        <a:buFont typeface="Arial" panose="020B0604020202020204" pitchFamily="34" charset="0"/>
                        <a:buChar char="•"/>
                      </a:pPr>
                      <a:endParaRPr lang="fr-BE" sz="1600" noProof="0" dirty="0"/>
                    </a:p>
                  </a:txBody>
                  <a:tcPr marL="82935" marR="82935" marT="41468" marB="41468"/>
                </a:tc>
                <a:extLst>
                  <a:ext uri="{0D108BD9-81ED-4DB2-BD59-A6C34878D82A}">
                    <a16:rowId xmlns:a16="http://schemas.microsoft.com/office/drawing/2014/main" val="10001"/>
                  </a:ext>
                </a:extLst>
              </a:tr>
            </a:tbl>
          </a:graphicData>
        </a:graphic>
      </p:graphicFrame>
      <p:graphicFrame>
        <p:nvGraphicFramePr>
          <p:cNvPr id="30" name="Table 8">
            <a:extLst>
              <a:ext uri="{FF2B5EF4-FFF2-40B4-BE49-F238E27FC236}">
                <a16:creationId xmlns:a16="http://schemas.microsoft.com/office/drawing/2014/main" id="{4E2718CA-D6F0-4942-976F-CE4ECC98A505}"/>
              </a:ext>
            </a:extLst>
          </p:cNvPr>
          <p:cNvGraphicFramePr>
            <a:graphicFrameLocks noGrp="1"/>
          </p:cNvGraphicFramePr>
          <p:nvPr>
            <p:extLst>
              <p:ext uri="{D42A27DB-BD31-4B8C-83A1-F6EECF244321}">
                <p14:modId xmlns:p14="http://schemas.microsoft.com/office/powerpoint/2010/main" val="405470611"/>
              </p:ext>
            </p:extLst>
          </p:nvPr>
        </p:nvGraphicFramePr>
        <p:xfrm>
          <a:off x="493857" y="4482889"/>
          <a:ext cx="11194991" cy="2102906"/>
        </p:xfrm>
        <a:graphic>
          <a:graphicData uri="http://schemas.openxmlformats.org/drawingml/2006/table">
            <a:tbl>
              <a:tblPr firstRow="1" bandRow="1">
                <a:tableStyleId>{5940675A-B579-460E-94D1-54222C63F5DA}</a:tableStyleId>
              </a:tblPr>
              <a:tblGrid>
                <a:gridCol w="2948453">
                  <a:extLst>
                    <a:ext uri="{9D8B030D-6E8A-4147-A177-3AD203B41FA5}">
                      <a16:colId xmlns:a16="http://schemas.microsoft.com/office/drawing/2014/main" val="20000"/>
                    </a:ext>
                  </a:extLst>
                </a:gridCol>
                <a:gridCol w="3898991">
                  <a:extLst>
                    <a:ext uri="{9D8B030D-6E8A-4147-A177-3AD203B41FA5}">
                      <a16:colId xmlns:a16="http://schemas.microsoft.com/office/drawing/2014/main" val="20001"/>
                    </a:ext>
                  </a:extLst>
                </a:gridCol>
                <a:gridCol w="4347547">
                  <a:extLst>
                    <a:ext uri="{9D8B030D-6E8A-4147-A177-3AD203B41FA5}">
                      <a16:colId xmlns:a16="http://schemas.microsoft.com/office/drawing/2014/main" val="20002"/>
                    </a:ext>
                  </a:extLst>
                </a:gridCol>
              </a:tblGrid>
              <a:tr h="372604">
                <a:tc>
                  <a:txBody>
                    <a:bodyPr/>
                    <a:lstStyle/>
                    <a:p>
                      <a:r>
                        <a:rPr lang="zh-CN" altLang="en-US" sz="1800" b="1" noProof="0" dirty="0">
                          <a:latin typeface="STXihei" panose="02010600040101010101" pitchFamily="2" charset="-122"/>
                          <a:ea typeface="STXihei" panose="02010600040101010101" pitchFamily="2" charset="-122"/>
                        </a:rPr>
                        <a:t>挑战</a:t>
                      </a:r>
                      <a:r>
                        <a:rPr lang="fr-CA" sz="1800" b="1" baseline="0" noProof="0" dirty="0">
                          <a:latin typeface="黑体" panose="02010609060101010101" pitchFamily="49" charset="-122"/>
                          <a:ea typeface="黑体" panose="02010609060101010101" pitchFamily="49" charset="-122"/>
                        </a:rPr>
                        <a:t> </a:t>
                      </a:r>
                      <a:endParaRPr lang="fr-CA" sz="1800" b="1" noProof="0" dirty="0">
                        <a:latin typeface="黑体" panose="02010609060101010101" pitchFamily="49" charset="-122"/>
                        <a:ea typeface="黑体" panose="02010609060101010101" pitchFamily="49" charset="-122"/>
                      </a:endParaRPr>
                    </a:p>
                  </a:txBody>
                  <a:tcPr marL="82935" marR="82935" marT="41468" marB="41468">
                    <a:solidFill>
                      <a:schemeClr val="bg2">
                        <a:lumMod val="60000"/>
                        <a:lumOff val="40000"/>
                      </a:schemeClr>
                    </a:solidFill>
                  </a:tcPr>
                </a:tc>
                <a:tc>
                  <a:txBody>
                    <a:bodyPr/>
                    <a:lstStyle/>
                    <a:p>
                      <a:r>
                        <a:rPr lang="zh-CN" altLang="en-US" sz="1800" b="1" kern="1200" noProof="0" dirty="0">
                          <a:solidFill>
                            <a:schemeClr val="tx1"/>
                          </a:solidFill>
                          <a:latin typeface="STXihei" panose="02010600040101010101" pitchFamily="2" charset="-122"/>
                          <a:ea typeface="STXihei" panose="02010600040101010101" pitchFamily="2" charset="-122"/>
                          <a:cs typeface="+mn-cs"/>
                        </a:rPr>
                        <a:t>影响</a:t>
                      </a:r>
                      <a:endParaRPr lang="fr-CA" sz="1800" b="1" kern="1200" noProof="0" dirty="0">
                        <a:solidFill>
                          <a:schemeClr val="tx1"/>
                        </a:solidFill>
                        <a:latin typeface="STXihei" panose="02010600040101010101" pitchFamily="2" charset="-122"/>
                        <a:ea typeface="STXihei" panose="02010600040101010101" pitchFamily="2" charset="-122"/>
                        <a:cs typeface="+mn-cs"/>
                      </a:endParaRPr>
                    </a:p>
                  </a:txBody>
                  <a:tcPr marL="82935" marR="82935" marT="41468" marB="41468">
                    <a:solidFill>
                      <a:schemeClr val="bg2">
                        <a:lumMod val="60000"/>
                        <a:lumOff val="40000"/>
                      </a:schemeClr>
                    </a:solidFill>
                  </a:tcPr>
                </a:tc>
                <a:tc>
                  <a:txBody>
                    <a:bodyPr/>
                    <a:lstStyle/>
                    <a:p>
                      <a:r>
                        <a:rPr lang="zh-CN" altLang="en-US" sz="1800" b="1" kern="1200" noProof="0" dirty="0">
                          <a:solidFill>
                            <a:schemeClr val="tx1"/>
                          </a:solidFill>
                          <a:latin typeface="STXihei" panose="02010600040101010101" pitchFamily="2" charset="-122"/>
                          <a:ea typeface="STXihei" panose="02010600040101010101" pitchFamily="2" charset="-122"/>
                          <a:cs typeface="+mn-cs"/>
                        </a:rPr>
                        <a:t>限制性因素</a:t>
                      </a:r>
                      <a:endParaRPr lang="fr-CA" sz="1800" b="1" kern="1200" noProof="0" dirty="0">
                        <a:solidFill>
                          <a:schemeClr val="tx1"/>
                        </a:solidFill>
                        <a:latin typeface="STXihei" panose="02010600040101010101" pitchFamily="2" charset="-122"/>
                        <a:ea typeface="STXihei" panose="02010600040101010101" pitchFamily="2" charset="-122"/>
                        <a:cs typeface="+mn-cs"/>
                      </a:endParaRP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730302">
                <a:tc>
                  <a:txBody>
                    <a:bodyPr/>
                    <a:lstStyle/>
                    <a:p>
                      <a:endParaRPr lang="fr-BE" sz="1600" noProof="0" dirty="0"/>
                    </a:p>
                  </a:txBody>
                  <a:tcPr marL="82935" marR="82935" marT="41468" marB="41468"/>
                </a:tc>
                <a:tc>
                  <a:txBody>
                    <a:bodyPr/>
                    <a:lstStyle/>
                    <a:p>
                      <a:pPr marL="285750" indent="-285750" algn="l" fontAlgn="t">
                        <a:buFont typeface="Arial"/>
                        <a:buChar char="•"/>
                      </a:pPr>
                      <a:endParaRPr lang="en-US" sz="1600" b="0" i="0" u="none" strike="noStrike" dirty="0">
                        <a:solidFill>
                          <a:srgbClr val="000000"/>
                        </a:solidFill>
                        <a:effectLst/>
                        <a:latin typeface="+mn-lt"/>
                      </a:endParaRPr>
                    </a:p>
                  </a:txBody>
                  <a:tcPr marL="11519" marR="11519" marT="11519" marB="0"/>
                </a:tc>
                <a:tc>
                  <a:txBody>
                    <a:bodyPr/>
                    <a:lstStyle/>
                    <a:p>
                      <a:pPr marL="285750" indent="-285750">
                        <a:buFont typeface="Arial" panose="020B0604020202020204" pitchFamily="34" charset="0"/>
                        <a:buChar char="•"/>
                      </a:pPr>
                      <a:endParaRPr lang="en-US" sz="1600" dirty="0"/>
                    </a:p>
                  </a:txBody>
                  <a:tcPr marL="82935" marR="82935" marT="41468" marB="41468"/>
                </a:tc>
                <a:extLst>
                  <a:ext uri="{0D108BD9-81ED-4DB2-BD59-A6C34878D82A}">
                    <a16:rowId xmlns:a16="http://schemas.microsoft.com/office/drawing/2014/main" val="10001"/>
                  </a:ext>
                </a:extLst>
              </a:tr>
            </a:tbl>
          </a:graphicData>
        </a:graphic>
      </p:graphicFrame>
      <p:sp>
        <p:nvSpPr>
          <p:cNvPr id="31" name="TextBox 3">
            <a:extLst>
              <a:ext uri="{FF2B5EF4-FFF2-40B4-BE49-F238E27FC236}">
                <a16:creationId xmlns:a16="http://schemas.microsoft.com/office/drawing/2014/main" id="{C624B6B7-D6B8-4860-AD57-0BC6C60EF5A2}"/>
              </a:ext>
            </a:extLst>
          </p:cNvPr>
          <p:cNvSpPr txBox="1"/>
          <p:nvPr/>
        </p:nvSpPr>
        <p:spPr>
          <a:xfrm>
            <a:off x="3697083" y="2690246"/>
            <a:ext cx="3333999" cy="1261884"/>
          </a:xfrm>
          <a:prstGeom prst="rect">
            <a:avLst/>
          </a:prstGeom>
          <a:noFill/>
        </p:spPr>
        <p:txBody>
          <a:bodyPr wrap="square" rtlCol="0">
            <a:spAutoFit/>
          </a:bodyPr>
          <a:lstStyle/>
          <a:p>
            <a:pPr algn="just">
              <a:lnSpc>
                <a:spcPts val="2400"/>
              </a:lnSpc>
            </a:pPr>
            <a:r>
              <a:rPr lang="zh-CN" altLang="en-US" dirty="0">
                <a:latin typeface="宋体" panose="02010600030101010101" pitchFamily="2" charset="-122"/>
                <a:ea typeface="宋体" panose="02010600030101010101" pitchFamily="2" charset="-122"/>
              </a:rPr>
              <a:t>促进协调，共享信息，以尽早检测到疑似</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确诊病例，并监测接触者</a:t>
            </a:r>
            <a:endParaRPr lang="en-GB" dirty="0">
              <a:latin typeface="宋体" panose="02010600030101010101" pitchFamily="2" charset="-122"/>
              <a:ea typeface="宋体" panose="02010600030101010101" pitchFamily="2" charset="-122"/>
            </a:endParaRPr>
          </a:p>
          <a:p>
            <a:pPr marL="259175" indent="-259175">
              <a:buFont typeface="Arial" panose="020B0604020202020204" pitchFamily="34" charset="0"/>
              <a:buChar char="•"/>
            </a:pPr>
            <a:endParaRPr lang="en-GB" sz="1600" dirty="0">
              <a:latin typeface="宋体" panose="02010600030101010101" pitchFamily="2" charset="-122"/>
              <a:ea typeface="宋体" panose="02010600030101010101" pitchFamily="2" charset="-122"/>
            </a:endParaRPr>
          </a:p>
        </p:txBody>
      </p:sp>
      <p:sp>
        <p:nvSpPr>
          <p:cNvPr id="32" name="TextBox 7">
            <a:extLst>
              <a:ext uri="{FF2B5EF4-FFF2-40B4-BE49-F238E27FC236}">
                <a16:creationId xmlns:a16="http://schemas.microsoft.com/office/drawing/2014/main" id="{475D6757-6BB9-4611-B6F1-573914D24790}"/>
              </a:ext>
            </a:extLst>
          </p:cNvPr>
          <p:cNvSpPr txBox="1"/>
          <p:nvPr/>
        </p:nvSpPr>
        <p:spPr>
          <a:xfrm>
            <a:off x="7329615" y="2614410"/>
            <a:ext cx="3665740" cy="1285416"/>
          </a:xfrm>
          <a:prstGeom prst="rect">
            <a:avLst/>
          </a:prstGeom>
          <a:noFill/>
        </p:spPr>
        <p:txBody>
          <a:bodyPr wrap="square" rtlCol="0">
            <a:spAutoFit/>
          </a:bodyPr>
          <a:lstStyle/>
          <a:p>
            <a:pPr marL="259175" indent="-259175" algn="just">
              <a:lnSpc>
                <a:spcPts val="24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在应对前已建立关系</a:t>
            </a:r>
            <a:endParaRPr lang="en-GB" dirty="0">
              <a:latin typeface="宋体" panose="02010600030101010101" pitchFamily="2" charset="-122"/>
              <a:ea typeface="宋体" panose="02010600030101010101" pitchFamily="2" charset="-122"/>
            </a:endParaRPr>
          </a:p>
          <a:p>
            <a:pPr marL="259175" indent="-259175" algn="just">
              <a:lnSpc>
                <a:spcPts val="24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所有利益攸关方愿意承办定期会议</a:t>
            </a:r>
            <a:endParaRPr lang="en-GB" dirty="0">
              <a:latin typeface="宋体" panose="02010600030101010101" pitchFamily="2" charset="-122"/>
              <a:ea typeface="宋体" panose="02010600030101010101" pitchFamily="2" charset="-122"/>
            </a:endParaRPr>
          </a:p>
          <a:p>
            <a:pPr marL="259175" indent="-259175" algn="just">
              <a:lnSpc>
                <a:spcPts val="24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中央一级给予政治和财政支助</a:t>
            </a:r>
            <a:endParaRPr lang="en-GB" sz="1600" dirty="0">
              <a:latin typeface="宋体" panose="02010600030101010101" pitchFamily="2" charset="-122"/>
              <a:ea typeface="宋体" panose="02010600030101010101" pitchFamily="2" charset="-122"/>
            </a:endParaRPr>
          </a:p>
        </p:txBody>
      </p:sp>
      <p:sp>
        <p:nvSpPr>
          <p:cNvPr id="33" name="TextBox 32">
            <a:extLst>
              <a:ext uri="{FF2B5EF4-FFF2-40B4-BE49-F238E27FC236}">
                <a16:creationId xmlns:a16="http://schemas.microsoft.com/office/drawing/2014/main" id="{4A5A681D-F030-4BAA-9F82-231105C5C9F6}"/>
              </a:ext>
            </a:extLst>
          </p:cNvPr>
          <p:cNvSpPr txBox="1"/>
          <p:nvPr/>
        </p:nvSpPr>
        <p:spPr>
          <a:xfrm>
            <a:off x="3697083" y="5072677"/>
            <a:ext cx="3333999" cy="977640"/>
          </a:xfrm>
          <a:prstGeom prst="rect">
            <a:avLst/>
          </a:prstGeom>
          <a:noFill/>
        </p:spPr>
        <p:txBody>
          <a:bodyPr wrap="square" rtlCol="0">
            <a:spAutoFit/>
          </a:bodyPr>
          <a:lstStyle/>
          <a:p>
            <a:pPr marL="259175" indent="-259175" algn="just">
              <a:lnSpc>
                <a:spcPts val="24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合作伙伴、卫生主管部门和中央一级的应对不协调</a:t>
            </a:r>
            <a:endParaRPr lang="en-GB" dirty="0">
              <a:latin typeface="宋体" panose="02010600030101010101" pitchFamily="2" charset="-122"/>
              <a:ea typeface="宋体" panose="02010600030101010101" pitchFamily="2" charset="-122"/>
            </a:endParaRPr>
          </a:p>
          <a:p>
            <a:pPr marL="259175" indent="-259175" algn="just">
              <a:lnSpc>
                <a:spcPts val="24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活动与工作重复</a:t>
            </a:r>
            <a:endParaRPr lang="en-GB" sz="1600" dirty="0">
              <a:latin typeface="宋体" panose="02010600030101010101" pitchFamily="2" charset="-122"/>
              <a:ea typeface="宋体" panose="02010600030101010101" pitchFamily="2" charset="-122"/>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304397" y="5194563"/>
            <a:ext cx="3333999" cy="954107"/>
          </a:xfrm>
          <a:prstGeom prst="rect">
            <a:avLst/>
          </a:prstGeom>
          <a:noFill/>
        </p:spPr>
        <p:txBody>
          <a:bodyPr wrap="square" rtlCol="0">
            <a:spAutoFit/>
          </a:bodyPr>
          <a:lstStyle/>
          <a:p>
            <a:pPr marL="259175" indent="-259175">
              <a:lnSpc>
                <a:spcPts val="24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缺少地区一级协调计划</a:t>
            </a:r>
            <a:endParaRPr lang="en-GB" dirty="0">
              <a:latin typeface="宋体" panose="02010600030101010101" pitchFamily="2" charset="-122"/>
              <a:ea typeface="宋体" panose="02010600030101010101" pitchFamily="2" charset="-122"/>
            </a:endParaRPr>
          </a:p>
          <a:p>
            <a:pPr marL="259175" indent="-259175">
              <a:lnSpc>
                <a:spcPts val="24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合作伙伴不参与协调会议</a:t>
            </a:r>
            <a:endParaRPr lang="en-GB" dirty="0">
              <a:latin typeface="宋体" panose="02010600030101010101" pitchFamily="2" charset="-122"/>
              <a:ea typeface="宋体" panose="02010600030101010101" pitchFamily="2" charset="-122"/>
            </a:endParaRPr>
          </a:p>
          <a:p>
            <a:pPr marL="259175" indent="-259175">
              <a:buFont typeface="Arial" panose="020B0604020202020204" pitchFamily="34" charset="0"/>
              <a:buChar char="•"/>
            </a:pPr>
            <a:endParaRPr lang="en-GB" sz="1600" dirty="0">
              <a:latin typeface="宋体" panose="02010600030101010101" pitchFamily="2" charset="-122"/>
              <a:ea typeface="宋体" panose="02010600030101010101" pitchFamily="2" charset="-122"/>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615553"/>
          </a:xfrm>
          <a:prstGeom prst="rect">
            <a:avLst/>
          </a:prstGeom>
          <a:noFill/>
        </p:spPr>
        <p:txBody>
          <a:bodyPr wrap="square" rtlCol="0">
            <a:spAutoFit/>
          </a:bodyPr>
          <a:lstStyle/>
          <a:p>
            <a:pPr rtl="0"/>
            <a:r>
              <a:rPr lang="zh-CN" altLang="en-US" dirty="0">
                <a:latin typeface="宋体" panose="02010600030101010101" pitchFamily="2" charset="-122"/>
                <a:ea typeface="宋体" panose="02010600030101010101" pitchFamily="2" charset="-122"/>
              </a:rPr>
              <a:t>地方一级的协调无效</a:t>
            </a:r>
            <a:endParaRPr lang="en-US" dirty="0">
              <a:latin typeface="宋体" panose="02010600030101010101" pitchFamily="2" charset="-122"/>
              <a:ea typeface="宋体" panose="02010600030101010101" pitchFamily="2" charset="-122"/>
            </a:endParaRPr>
          </a:p>
          <a:p>
            <a:pPr marL="259175" indent="-259175">
              <a:buFont typeface="Arial" panose="020B0604020202020204" pitchFamily="34" charset="0"/>
              <a:buChar char="•"/>
            </a:pPr>
            <a:endParaRPr lang="en-GB" sz="1600" dirty="0">
              <a:latin typeface="宋体" panose="02010600030101010101" pitchFamily="2" charset="-122"/>
              <a:ea typeface="宋体" panose="02010600030101010101" pitchFamily="2" charset="-122"/>
            </a:endParaRPr>
          </a:p>
        </p:txBody>
      </p:sp>
      <p:sp>
        <p:nvSpPr>
          <p:cNvPr id="36" name="TextBox 13">
            <a:extLst>
              <a:ext uri="{FF2B5EF4-FFF2-40B4-BE49-F238E27FC236}">
                <a16:creationId xmlns:a16="http://schemas.microsoft.com/office/drawing/2014/main" id="{E8658376-8AF0-4D8B-A5E9-F89BDBAAEFCC}"/>
              </a:ext>
            </a:extLst>
          </p:cNvPr>
          <p:cNvSpPr txBox="1"/>
          <p:nvPr/>
        </p:nvSpPr>
        <p:spPr>
          <a:xfrm>
            <a:off x="801919" y="2870061"/>
            <a:ext cx="2521233" cy="615553"/>
          </a:xfrm>
          <a:prstGeom prst="rect">
            <a:avLst/>
          </a:prstGeom>
          <a:noFill/>
        </p:spPr>
        <p:txBody>
          <a:bodyPr wrap="square" rtlCol="0">
            <a:spAutoFit/>
          </a:bodyPr>
          <a:lstStyle/>
          <a:p>
            <a:pPr rtl="0"/>
            <a:r>
              <a:rPr lang="zh-CN" altLang="en-US" dirty="0">
                <a:latin typeface="宋体" panose="02010600030101010101" pitchFamily="2" charset="-122"/>
                <a:ea typeface="宋体" panose="02010600030101010101" pitchFamily="2" charset="-122"/>
              </a:rPr>
              <a:t>定期举行跨境协调会议</a:t>
            </a:r>
            <a:endParaRPr lang="en-US" dirty="0">
              <a:latin typeface="宋体" panose="02010600030101010101" pitchFamily="2" charset="-122"/>
              <a:ea typeface="宋体" panose="02010600030101010101" pitchFamily="2" charset="-122"/>
            </a:endParaRPr>
          </a:p>
          <a:p>
            <a:pPr rtl="0"/>
            <a:endParaRPr lang="en-GB" sz="1600" dirty="0">
              <a:latin typeface="宋体" panose="02010600030101010101" pitchFamily="2" charset="-122"/>
              <a:ea typeface="宋体" panose="02010600030101010101" pitchFamily="2" charset="-122"/>
            </a:endParaRPr>
          </a:p>
        </p:txBody>
      </p:sp>
      <p:grpSp>
        <p:nvGrpSpPr>
          <p:cNvPr id="18" name="Group 10">
            <a:extLst>
              <a:ext uri="{FF2B5EF4-FFF2-40B4-BE49-F238E27FC236}">
                <a16:creationId xmlns:a16="http://schemas.microsoft.com/office/drawing/2014/main" id="{E35C09BC-B052-4F2B-AE91-D5AA0EFDE470}"/>
              </a:ext>
            </a:extLst>
          </p:cNvPr>
          <p:cNvGrpSpPr/>
          <p:nvPr/>
        </p:nvGrpSpPr>
        <p:grpSpPr>
          <a:xfrm>
            <a:off x="48774" y="749745"/>
            <a:ext cx="1249581" cy="1250897"/>
            <a:chOff x="256131" y="4176675"/>
            <a:chExt cx="1488832" cy="1490400"/>
          </a:xfrm>
        </p:grpSpPr>
        <p:sp>
          <p:nvSpPr>
            <p:cNvPr id="19" name="Rectangle: Rounded Corners 11">
              <a:extLst>
                <a:ext uri="{FF2B5EF4-FFF2-40B4-BE49-F238E27FC236}">
                  <a16:creationId xmlns:a16="http://schemas.microsoft.com/office/drawing/2014/main" id="{A59ABF60-1748-465D-BE1E-3ED0B889DC2B}"/>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Rectangle: Rounded Corners 12">
              <a:extLst>
                <a:ext uri="{FF2B5EF4-FFF2-40B4-BE49-F238E27FC236}">
                  <a16:creationId xmlns:a16="http://schemas.microsoft.com/office/drawing/2014/main" id="{1E88F386-BF99-4183-8624-785385BCB47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21" name="Group 13">
              <a:extLst>
                <a:ext uri="{FF2B5EF4-FFF2-40B4-BE49-F238E27FC236}">
                  <a16:creationId xmlns:a16="http://schemas.microsoft.com/office/drawing/2014/main" id="{6E3F9A11-5D5F-4FFD-A097-7261B013BFD9}"/>
                </a:ext>
              </a:extLst>
            </p:cNvPr>
            <p:cNvGrpSpPr/>
            <p:nvPr/>
          </p:nvGrpSpPr>
          <p:grpSpPr>
            <a:xfrm>
              <a:off x="430988" y="4259045"/>
              <a:ext cx="1182803" cy="1035135"/>
              <a:chOff x="49330" y="-591802"/>
              <a:chExt cx="9051593" cy="7921544"/>
            </a:xfrm>
            <a:solidFill>
              <a:schemeClr val="accent2"/>
            </a:solidFill>
          </p:grpSpPr>
          <p:pic>
            <p:nvPicPr>
              <p:cNvPr id="22" name="Graphic 14" descr="Single gear">
                <a:extLst>
                  <a:ext uri="{FF2B5EF4-FFF2-40B4-BE49-F238E27FC236}">
                    <a16:creationId xmlns:a16="http://schemas.microsoft.com/office/drawing/2014/main" id="{86611FBC-BE9B-4996-A20C-F6B5F97A7A4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23" name="Graphic 15" descr="Single gear">
                <a:extLst>
                  <a:ext uri="{FF2B5EF4-FFF2-40B4-BE49-F238E27FC236}">
                    <a16:creationId xmlns:a16="http://schemas.microsoft.com/office/drawing/2014/main" id="{526A9B97-EE85-41C8-AB60-280A45F25EC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4" name="Minus Sign 16">
                <a:extLst>
                  <a:ext uri="{FF2B5EF4-FFF2-40B4-BE49-F238E27FC236}">
                    <a16:creationId xmlns:a16="http://schemas.microsoft.com/office/drawing/2014/main" id="{57037F3C-2CF1-4063-9974-941DD0EBE8C4}"/>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25" name="Graphic 17" descr="Single gear">
                <a:extLst>
                  <a:ext uri="{FF2B5EF4-FFF2-40B4-BE49-F238E27FC236}">
                    <a16:creationId xmlns:a16="http://schemas.microsoft.com/office/drawing/2014/main" id="{F9E0B861-4A96-4158-A196-987B33E8655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6" name="Freeform: Shape 18">
                <a:extLst>
                  <a:ext uri="{FF2B5EF4-FFF2-40B4-BE49-F238E27FC236}">
                    <a16:creationId xmlns:a16="http://schemas.microsoft.com/office/drawing/2014/main" id="{FF7B0788-9E11-42AD-B0B7-78EA853D6FE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7" name="Plus Sign 19">
                <a:extLst>
                  <a:ext uri="{FF2B5EF4-FFF2-40B4-BE49-F238E27FC236}">
                    <a16:creationId xmlns:a16="http://schemas.microsoft.com/office/drawing/2014/main" id="{58229661-E996-4768-BA57-8ED4F6130B75}"/>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 name="TextBox 1"/>
          <p:cNvSpPr txBox="1"/>
          <p:nvPr/>
        </p:nvSpPr>
        <p:spPr>
          <a:xfrm rot="19668832">
            <a:off x="10774615" y="5713037"/>
            <a:ext cx="1173231" cy="369332"/>
          </a:xfrm>
          <a:prstGeom prst="rect">
            <a:avLst/>
          </a:prstGeom>
          <a:noFill/>
          <a:ln>
            <a:solidFill>
              <a:schemeClr val="accent5"/>
            </a:solidFill>
          </a:ln>
        </p:spPr>
        <p:txBody>
          <a:bodyPr wrap="square" rtlCol="0">
            <a:spAutoFit/>
          </a:bodyPr>
          <a:lstStyle/>
          <a:p>
            <a:pPr algn="ctr"/>
            <a:r>
              <a:rPr lang="zh-CN" altLang="en-US" dirty="0">
                <a:solidFill>
                  <a:schemeClr val="accent5"/>
                </a:solidFill>
                <a:latin typeface="黑体" panose="02010609060101010101" pitchFamily="49" charset="-122"/>
                <a:ea typeface="黑体" panose="02010609060101010101" pitchFamily="49" charset="-122"/>
              </a:rPr>
              <a:t>实例</a:t>
            </a:r>
          </a:p>
        </p:txBody>
      </p:sp>
    </p:spTree>
    <p:extLst>
      <p:ext uri="{BB962C8B-B14F-4D97-AF65-F5344CB8AC3E}">
        <p14:creationId xmlns:p14="http://schemas.microsoft.com/office/powerpoint/2010/main" val="47930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marR="0" lvl="0" indent="-1430338" algn="l" defTabSz="1244600" rtl="0" eaLnBrk="1" fontAlgn="auto" latinLnBrk="0" hangingPunct="1">
                <a:lnSpc>
                  <a:spcPct val="90000"/>
                </a:lnSpc>
                <a:spcBef>
                  <a:spcPct val="0"/>
                </a:spcBef>
                <a:spcAft>
                  <a:spcPct val="3500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SimSun" panose="02010600030101010101" pitchFamily="2" charset="-122"/>
                  <a:cs typeface="Times New Roman" panose="02020603050405020304" pitchFamily="18" charset="0"/>
                </a:rPr>
                <a:t>步骤</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SimSun" panose="02010600030101010101" pitchFamily="2" charset="-122"/>
                  <a:cs typeface="Times New Roman" panose="02020603050405020304" pitchFamily="18" charset="0"/>
                </a:rPr>
                <a:t>1</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SimSun" panose="0201060003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kumimoji="0" lang="en-US" altLang="zh-CN"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endParaRP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810729" y="2113454"/>
            <a:ext cx="10406192" cy="4110997"/>
          </a:xfrm>
          <a:prstGeom prst="rect">
            <a:avLst/>
          </a:prstGeom>
        </p:spPr>
        <p:txBody>
          <a:bodyPr wrap="square">
            <a:spAutoFit/>
          </a:bodyPr>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重要定义</a:t>
            </a:r>
            <a:br>
              <a:rPr lang="en-US" sz="2800" dirty="0">
                <a:latin typeface="Times New Roman" panose="02020603050405020304" pitchFamily="18" charset="0"/>
                <a:ea typeface="宋体" panose="02010600030101010101" pitchFamily="2" charset="-122"/>
                <a:cs typeface="Times New Roman" panose="02020603050405020304" pitchFamily="18" charset="0"/>
              </a:rPr>
            </a:b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dirty="0">
                <a:latin typeface="STXihei" panose="02010600040101010101" pitchFamily="2" charset="-122"/>
                <a:ea typeface="STXihei" panose="02010600040101010101" pitchFamily="2" charset="-122"/>
                <a:cs typeface="Times New Roman" panose="02020603050405020304" pitchFamily="18" charset="0"/>
              </a:rPr>
              <a:t>最佳做法</a:t>
            </a:r>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a:t>
            </a:r>
            <a:r>
              <a:rPr lang="en-US" sz="2800" b="1" dirty="0">
                <a:latin typeface="STXihei" panose="02010600040101010101" pitchFamily="2" charset="-122"/>
                <a:ea typeface="STXihei" panose="02010600040101010101" pitchFamily="2" charset="-122"/>
                <a:cs typeface="Times New Roman" panose="02020603050405020304" pitchFamily="18" charset="0"/>
              </a:rPr>
              <a:t> </a:t>
            </a:r>
            <a:endParaRPr lang="en-US" sz="2800" dirty="0">
              <a:latin typeface="STXihei" panose="02010600040101010101" pitchFamily="2" charset="-122"/>
              <a:ea typeface="STXihei" panose="02010600040101010101" pitchFamily="2" charset="-122"/>
              <a:cs typeface="Times New Roman" panose="02020603050405020304" pitchFamily="18" charset="0"/>
            </a:endParaRPr>
          </a:p>
          <a:p>
            <a:pPr algn="just">
              <a:lnSpc>
                <a:spcPts val="36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COVID-19</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应对期间所做的某种改进了业绩表现或产生了积极影响的事情</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3600"/>
              </a:lnSpc>
            </a:pP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实例：</a:t>
            </a:r>
            <a:endParaRPr lang="en-US" sz="2800" b="1" dirty="0">
              <a:latin typeface="Times New Roman" panose="02020603050405020304" pitchFamily="18" charset="0"/>
              <a:ea typeface="STXihei" panose="02010600040101010101" pitchFamily="2" charset="-122"/>
              <a:cs typeface="Times New Roman" panose="02020603050405020304" pitchFamily="18" charset="0"/>
            </a:endParaRPr>
          </a:p>
          <a:p>
            <a:pPr marL="342900" indent="-342900">
              <a:lnSpc>
                <a:spcPts val="3700"/>
              </a:lnSpc>
              <a:buFont typeface="Arial"/>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制定</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COVID-19</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诊断新标准操作程序</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3700"/>
              </a:lnSpc>
              <a:buFont typeface="Arial"/>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COVID-19</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应对期间组织跨境会议，以推动更好地协调</a:t>
            </a:r>
            <a:endParaRPr lang="en-US"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4062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marR="0" lvl="0" indent="-1430338" algn="l" defTabSz="1244600" rtl="0" eaLnBrk="1" fontAlgn="auto" latinLnBrk="0" hangingPunct="1">
                <a:lnSpc>
                  <a:spcPct val="90000"/>
                </a:lnSpc>
                <a:spcBef>
                  <a:spcPct val="0"/>
                </a:spcBef>
                <a:spcAft>
                  <a:spcPct val="3500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Arial" panose="020B0604020202020204" pitchFamily="34" charset="0"/>
                </a:rPr>
                <a:t>步骤</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Arial" panose="020B0604020202020204" pitchFamily="34"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kumimoji="0" lang="en-US" altLang="zh-CN"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endParaRP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810729" y="2113454"/>
            <a:ext cx="10406192" cy="5006499"/>
          </a:xfrm>
          <a:prstGeom prst="rect">
            <a:avLst/>
          </a:prstGeom>
        </p:spPr>
        <p:txBody>
          <a:bodyPr wrap="square">
            <a:spAutoFit/>
          </a:bodyPr>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重要定义</a:t>
            </a:r>
            <a:br>
              <a:rPr lang="en-US" sz="2800" dirty="0">
                <a:latin typeface="Times New Roman" panose="02020603050405020304" pitchFamily="18" charset="0"/>
                <a:ea typeface="宋体" panose="02010600030101010101" pitchFamily="2" charset="-122"/>
                <a:cs typeface="Times New Roman" panose="02020603050405020304" pitchFamily="18" charset="0"/>
              </a:rPr>
            </a:b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挑战：</a:t>
            </a:r>
            <a:r>
              <a:rPr lang="en-US" sz="2800" b="1" dirty="0">
                <a:latin typeface="Times New Roman" panose="02020603050405020304" pitchFamily="18" charset="0"/>
                <a:ea typeface="宋体" panose="02010600030101010101" pitchFamily="2" charset="-122"/>
                <a:cs typeface="Times New Roman" panose="02020603050405020304" pitchFamily="18" charset="0"/>
              </a:rPr>
              <a:t> </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37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COVID-19</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应对期间中出现的困难工作、职责或情况，因为你必须付出很大努力、决心和技能才能成功。</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实例：</a:t>
            </a:r>
            <a:endParaRPr lang="en-US" sz="2800" b="1" dirty="0">
              <a:latin typeface="Times New Roman" panose="02020603050405020304" pitchFamily="18" charset="0"/>
              <a:ea typeface="STXihei" panose="02010600040101010101" pitchFamily="2" charset="-122"/>
              <a:cs typeface="Times New Roman" panose="02020603050405020304" pitchFamily="18" charset="0"/>
            </a:endParaRPr>
          </a:p>
          <a:p>
            <a:pPr marL="342900" lvl="0" indent="-342900">
              <a:lnSpc>
                <a:spcPts val="3700"/>
              </a:lnSpc>
              <a:buFont typeface="Arial"/>
              <a:buChar char="•"/>
            </a:pPr>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卫生部和合作伙伴之间缺少协调沟通。</a:t>
            </a:r>
            <a:endParaRPr lang="en-US"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ts val="3700"/>
              </a:lnSpc>
              <a:buFont typeface="Arial"/>
              <a:buChar char="•"/>
            </a:pPr>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地方一级的</a:t>
            </a:r>
            <a:r>
              <a:rPr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COVID-19</a:t>
            </a:r>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检测能力有限。</a:t>
            </a:r>
            <a:endParaRPr lang="en-US"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sz="2800" b="1" dirty="0">
              <a:latin typeface="Times New Roman" panose="02020603050405020304" pitchFamily="18" charset="0"/>
              <a:ea typeface="宋体" panose="02010600030101010101" pitchFamily="2" charset="-122"/>
              <a:cs typeface="Times New Roman" panose="02020603050405020304" pitchFamily="18" charset="0"/>
            </a:endParaRPr>
          </a:p>
          <a:p>
            <a:endParaRPr 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110282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marR="0" lvl="0" indent="-1430338" algn="l" defTabSz="1244600" rtl="0" eaLnBrk="1" fontAlgn="auto" latinLnBrk="0" hangingPunct="1">
                <a:lnSpc>
                  <a:spcPct val="90000"/>
                </a:lnSpc>
                <a:spcBef>
                  <a:spcPct val="0"/>
                </a:spcBef>
                <a:spcAft>
                  <a:spcPct val="3500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步骤</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kumimoji="0" lang="en-US" altLang="zh-CN" sz="2800" b="1" i="0" u="none" strike="noStrike" kern="1200" cap="none" spc="0" normalizeH="0" baseline="0" noProof="0" dirty="0">
                <a:ln>
                  <a:noFill/>
                </a:ln>
                <a:solidFill>
                  <a:prstClr val="white"/>
                </a:solidFill>
                <a:effectLst/>
                <a:uLnTx/>
                <a:uFillTx/>
                <a:latin typeface="Times New Roman" panose="02020603050405020304" pitchFamily="18" charset="0"/>
                <a:ea typeface="STXihei" panose="02010600040101010101" pitchFamily="2" charset="-122"/>
                <a:cs typeface="Times New Roman" panose="02020603050405020304" pitchFamily="18" charset="0"/>
              </a:endParaRPr>
            </a:p>
          </p:txBody>
        </p:sp>
      </p:grpSp>
      <p:sp>
        <p:nvSpPr>
          <p:cNvPr id="3" name="Rectangle 2">
            <a:extLst>
              <a:ext uri="{FF2B5EF4-FFF2-40B4-BE49-F238E27FC236}">
                <a16:creationId xmlns:a16="http://schemas.microsoft.com/office/drawing/2014/main" id="{8A695808-6642-425D-AFAF-59E12A880AF3}"/>
              </a:ext>
            </a:extLst>
          </p:cNvPr>
          <p:cNvSpPr/>
          <p:nvPr/>
        </p:nvSpPr>
        <p:spPr>
          <a:xfrm>
            <a:off x="5428233" y="2076017"/>
            <a:ext cx="5428953" cy="4201150"/>
          </a:xfrm>
          <a:prstGeom prst="rect">
            <a:avLst/>
          </a:prstGeom>
        </p:spPr>
        <p:txBody>
          <a:bodyPr wrap="squar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谨记，目标是：</a:t>
            </a:r>
            <a:endParaRPr lang="en-GB"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GB" sz="24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确定最佳做法和关键挑战，</a:t>
            </a:r>
            <a:endParaRPr lang="en-GB"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ctr">
              <a:buFontTx/>
              <a:buChar char="-"/>
            </a:pPr>
            <a:endParaRPr lang="en-GB" sz="16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en-GB"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与此同时</a:t>
            </a:r>
            <a:endParaRPr lang="en-GB" sz="2400" dirty="0">
              <a:latin typeface="Times New Roman" panose="02020603050405020304" pitchFamily="18" charset="0"/>
              <a:ea typeface="宋体" panose="02010600030101010101" pitchFamily="2" charset="-122"/>
              <a:cs typeface="Times New Roman" panose="02020603050405020304" pitchFamily="18" charset="0"/>
            </a:endParaRPr>
          </a:p>
          <a:p>
            <a:pPr algn="ctr"/>
            <a:endParaRPr lang="en-GB" sz="16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ts val="3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确定迄今在应对过程中发展的</a:t>
            </a:r>
            <a:br>
              <a:rPr lang="en-US" altLang="zh-CN" sz="2400" dirty="0">
                <a:latin typeface="Times New Roman" panose="02020603050405020304" pitchFamily="18" charset="0"/>
                <a:ea typeface="宋体" panose="02010600030101010101" pitchFamily="2" charset="-122"/>
                <a:cs typeface="Times New Roman" panose="02020603050405020304" pitchFamily="18" charset="0"/>
              </a:rPr>
            </a:br>
            <a:r>
              <a:rPr lang="zh-CN" altLang="en-US" sz="2400" b="1" dirty="0">
                <a:latin typeface="STXihei" panose="02010600040101010101" pitchFamily="2" charset="-122"/>
                <a:ea typeface="STXihei" panose="02010600040101010101" pitchFamily="2" charset="-122"/>
                <a:cs typeface="Times New Roman" panose="02020603050405020304" pitchFamily="18" charset="0"/>
              </a:rPr>
              <a:t>新能力</a:t>
            </a:r>
            <a:br>
              <a:rPr lang="en-US" altLang="zh-CN" sz="2400" dirty="0">
                <a:latin typeface="Times New Roman" panose="02020603050405020304" pitchFamily="18" charset="0"/>
                <a:ea typeface="宋体" panose="02010600030101010101" pitchFamily="2" charset="-122"/>
                <a:cs typeface="Times New Roman" panose="02020603050405020304" pitchFamily="18" charset="0"/>
              </a:rPr>
            </a:b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使之制度化</a:t>
            </a:r>
            <a:endParaRPr lang="en-GB" sz="2400" dirty="0">
              <a:latin typeface="Times New Roman" panose="02020603050405020304" pitchFamily="18" charset="0"/>
              <a:ea typeface="宋体" panose="02010600030101010101" pitchFamily="2" charset="-122"/>
              <a:cs typeface="Times New Roman" panose="02020603050405020304" pitchFamily="18" charset="0"/>
            </a:endParaRPr>
          </a:p>
          <a:p>
            <a:pPr algn="ctr"/>
            <a:endParaRPr lang="en-GB" sz="2400" dirty="0">
              <a:latin typeface="Roboto"/>
            </a:endParaRPr>
          </a:p>
          <a:p>
            <a:pPr algn="ctr"/>
            <a:r>
              <a:rPr lang="zh-CN" altLang="en-US" sz="2000" dirty="0">
                <a:latin typeface="楷体" panose="02010609060101010101" pitchFamily="49" charset="-122"/>
                <a:ea typeface="楷体" panose="02010609060101010101" pitchFamily="49" charset="-122"/>
              </a:rPr>
              <a:t>例如，新标准操作</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程序、新采购设备、新习得技能</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等等</a:t>
            </a:r>
            <a:r>
              <a:rPr lang="zh-CN" altLang="en-US" sz="2000" dirty="0">
                <a:latin typeface="楷体" panose="02010609060101010101" pitchFamily="49" charset="-122"/>
                <a:ea typeface="楷体" panose="02010609060101010101" pitchFamily="49" charset="-122"/>
              </a:rPr>
              <a:t>。</a:t>
            </a:r>
            <a:endParaRPr lang="en-US" sz="2000" dirty="0">
              <a:latin typeface="楷体" panose="02010609060101010101" pitchFamily="49" charset="-122"/>
              <a:ea typeface="楷体" panose="02010609060101010101" pitchFamily="49" charset="-122"/>
            </a:endParaRPr>
          </a:p>
        </p:txBody>
      </p:sp>
      <p:grpSp>
        <p:nvGrpSpPr>
          <p:cNvPr id="11" name="Group 10">
            <a:extLst>
              <a:ext uri="{FF2B5EF4-FFF2-40B4-BE49-F238E27FC236}">
                <a16:creationId xmlns:a16="http://schemas.microsoft.com/office/drawing/2014/main" id="{EE39CCA1-BD80-4A13-8BE2-00FEEFF5F284}"/>
              </a:ext>
            </a:extLst>
          </p:cNvPr>
          <p:cNvGrpSpPr/>
          <p:nvPr/>
        </p:nvGrpSpPr>
        <p:grpSpPr>
          <a:xfrm>
            <a:off x="1437911" y="2064091"/>
            <a:ext cx="3839084" cy="4335994"/>
            <a:chOff x="1437911" y="2064091"/>
            <a:chExt cx="3839084" cy="4335994"/>
          </a:xfrm>
        </p:grpSpPr>
        <p:pic>
          <p:nvPicPr>
            <p:cNvPr id="4" name="Picture 3">
              <a:extLst>
                <a:ext uri="{FF2B5EF4-FFF2-40B4-BE49-F238E27FC236}">
                  <a16:creationId xmlns:a16="http://schemas.microsoft.com/office/drawing/2014/main" id="{8D241E40-1600-4CE2-BB68-4E0BD3678ECD}"/>
                </a:ext>
              </a:extLst>
            </p:cNvPr>
            <p:cNvPicPr>
              <a:picLocks noChangeAspect="1"/>
            </p:cNvPicPr>
            <p:nvPr/>
          </p:nvPicPr>
          <p:blipFill rotWithShape="1">
            <a:blip r:embed="rId3"/>
            <a:srcRect l="16613" r="16983"/>
            <a:stretch/>
          </p:blipFill>
          <p:spPr>
            <a:xfrm>
              <a:off x="1437911" y="2064091"/>
              <a:ext cx="3839084" cy="4335994"/>
            </a:xfrm>
            <a:prstGeom prst="rect">
              <a:avLst/>
            </a:prstGeom>
          </p:spPr>
        </p:pic>
        <p:sp>
          <p:nvSpPr>
            <p:cNvPr id="5" name="TextBox 4">
              <a:extLst>
                <a:ext uri="{FF2B5EF4-FFF2-40B4-BE49-F238E27FC236}">
                  <a16:creationId xmlns:a16="http://schemas.microsoft.com/office/drawing/2014/main" id="{EE6B4897-47AE-4B71-88BA-164CB43C6A02}"/>
                </a:ext>
              </a:extLst>
            </p:cNvPr>
            <p:cNvSpPr txBox="1"/>
            <p:nvPr/>
          </p:nvSpPr>
          <p:spPr>
            <a:xfrm rot="20770255">
              <a:off x="3075429" y="2990091"/>
              <a:ext cx="1019103" cy="523220"/>
            </a:xfrm>
            <a:prstGeom prst="rect">
              <a:avLst/>
            </a:prstGeom>
            <a:noFill/>
          </p:spPr>
          <p:txBody>
            <a:bodyPr wrap="square" rtlCol="0">
              <a:spAutoFit/>
            </a:bodyPr>
            <a:lstStyle/>
            <a:p>
              <a:r>
                <a:rPr lang="zh-CN" altLang="en-US" sz="2800" b="1" dirty="0">
                  <a:solidFill>
                    <a:schemeClr val="bg1"/>
                  </a:solidFill>
                  <a:latin typeface="Arial Narrow" panose="020B0606020202030204" pitchFamily="34" charset="0"/>
                </a:rPr>
                <a:t>新的</a:t>
              </a:r>
              <a:endParaRPr lang="en-US" sz="2800" b="1" dirty="0">
                <a:solidFill>
                  <a:schemeClr val="bg1"/>
                </a:solidFill>
                <a:latin typeface="Arial Narrow" panose="020B0606020202030204" pitchFamily="34" charset="0"/>
              </a:endParaRPr>
            </a:p>
          </p:txBody>
        </p:sp>
      </p:grpSp>
      <p:grpSp>
        <p:nvGrpSpPr>
          <p:cNvPr id="13" name="Group 10">
            <a:extLst>
              <a:ext uri="{FF2B5EF4-FFF2-40B4-BE49-F238E27FC236}">
                <a16:creationId xmlns:a16="http://schemas.microsoft.com/office/drawing/2014/main" id="{137595A1-7AF4-46E4-AA58-8B2B068C2CBC}"/>
              </a:ext>
            </a:extLst>
          </p:cNvPr>
          <p:cNvGrpSpPr/>
          <p:nvPr/>
        </p:nvGrpSpPr>
        <p:grpSpPr>
          <a:xfrm>
            <a:off x="48774" y="749745"/>
            <a:ext cx="1249581" cy="1250897"/>
            <a:chOff x="256131" y="4176675"/>
            <a:chExt cx="1488832" cy="1490400"/>
          </a:xfrm>
        </p:grpSpPr>
        <p:sp>
          <p:nvSpPr>
            <p:cNvPr id="14" name="Rectangle: Rounded Corners 11">
              <a:extLst>
                <a:ext uri="{FF2B5EF4-FFF2-40B4-BE49-F238E27FC236}">
                  <a16:creationId xmlns:a16="http://schemas.microsoft.com/office/drawing/2014/main" id="{6FD1D790-F0C4-438C-B776-13688853DD33}"/>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Rectangle: Rounded Corners 12">
              <a:extLst>
                <a:ext uri="{FF2B5EF4-FFF2-40B4-BE49-F238E27FC236}">
                  <a16:creationId xmlns:a16="http://schemas.microsoft.com/office/drawing/2014/main" id="{E3B48F9B-1733-4F89-A376-C2C4D88FA57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6" name="Group 13">
              <a:extLst>
                <a:ext uri="{FF2B5EF4-FFF2-40B4-BE49-F238E27FC236}">
                  <a16:creationId xmlns:a16="http://schemas.microsoft.com/office/drawing/2014/main" id="{C351B9D2-738E-47F7-BA2F-229AAB68523F}"/>
                </a:ext>
              </a:extLst>
            </p:cNvPr>
            <p:cNvGrpSpPr/>
            <p:nvPr/>
          </p:nvGrpSpPr>
          <p:grpSpPr>
            <a:xfrm>
              <a:off x="430988" y="4259045"/>
              <a:ext cx="1182803" cy="1035135"/>
              <a:chOff x="49330" y="-591802"/>
              <a:chExt cx="9051593" cy="7921544"/>
            </a:xfrm>
            <a:solidFill>
              <a:schemeClr val="accent2"/>
            </a:solidFill>
          </p:grpSpPr>
          <p:pic>
            <p:nvPicPr>
              <p:cNvPr id="17" name="Graphic 14" descr="Single gear">
                <a:extLst>
                  <a:ext uri="{FF2B5EF4-FFF2-40B4-BE49-F238E27FC236}">
                    <a16:creationId xmlns:a16="http://schemas.microsoft.com/office/drawing/2014/main" id="{D56AD1C8-9217-44C3-9C49-0C12168182F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8" name="Graphic 15" descr="Single gear">
                <a:extLst>
                  <a:ext uri="{FF2B5EF4-FFF2-40B4-BE49-F238E27FC236}">
                    <a16:creationId xmlns:a16="http://schemas.microsoft.com/office/drawing/2014/main" id="{EE6205B5-6EFA-4CCD-9579-A758D683567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9" name="Minus Sign 16">
                <a:extLst>
                  <a:ext uri="{FF2B5EF4-FFF2-40B4-BE49-F238E27FC236}">
                    <a16:creationId xmlns:a16="http://schemas.microsoft.com/office/drawing/2014/main" id="{54FAF43E-7E72-402A-B85A-1D2E8B4CD6CF}"/>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20" name="Graphic 17" descr="Single gear">
                <a:extLst>
                  <a:ext uri="{FF2B5EF4-FFF2-40B4-BE49-F238E27FC236}">
                    <a16:creationId xmlns:a16="http://schemas.microsoft.com/office/drawing/2014/main" id="{E16C8E63-50C4-4F9C-AD18-B1D902F028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1" name="Freeform: Shape 18">
                <a:extLst>
                  <a:ext uri="{FF2B5EF4-FFF2-40B4-BE49-F238E27FC236}">
                    <a16:creationId xmlns:a16="http://schemas.microsoft.com/office/drawing/2014/main" id="{CB0EAD44-0A58-43A6-BD16-C10377881BB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2" name="Plus Sign 19">
                <a:extLst>
                  <a:ext uri="{FF2B5EF4-FFF2-40B4-BE49-F238E27FC236}">
                    <a16:creationId xmlns:a16="http://schemas.microsoft.com/office/drawing/2014/main" id="{F0B5B80A-D640-44DC-948A-7E7BF3AEFE30}"/>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234463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zh-CN" altLang="en-US" sz="24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导言：</a:t>
            </a:r>
            <a:r>
              <a:rPr lang="zh-CN" altLang="en-US" sz="2400" b="1" dirty="0">
                <a:solidFill>
                  <a:prstClr val="white"/>
                </a:solidFill>
                <a:latin typeface="STXihei" panose="02010600040101010101" pitchFamily="2" charset="-122"/>
                <a:ea typeface="STXihei" panose="02010600040101010101" pitchFamily="2" charset="-122"/>
                <a:cs typeface="Times New Roman" panose="02020603050405020304" pitchFamily="18" charset="0"/>
              </a:rPr>
              <a:t>应对计划和实际应对时间表</a:t>
            </a:r>
            <a:r>
              <a:rPr lang="en-US" altLang="zh-CN" sz="2400" b="1" dirty="0">
                <a:solidFill>
                  <a:prstClr val="white"/>
                </a:solidFill>
                <a:latin typeface="STXihei" panose="02010600040101010101" pitchFamily="2" charset="-122"/>
                <a:ea typeface="STXihei" panose="02010600040101010101" pitchFamily="2" charset="-122"/>
                <a:cs typeface="Times New Roman" panose="02020603050405020304" pitchFamily="18" charset="0"/>
              </a:rPr>
              <a:t> </a:t>
            </a:r>
            <a:endParaRPr lang="en-US" altLang="zh-CN" sz="2400" dirty="0">
              <a:solidFill>
                <a:prstClr val="white"/>
              </a:solidFill>
              <a:latin typeface="STXihei" panose="02010600040101010101" pitchFamily="2" charset="-122"/>
              <a:ea typeface="STXihei" panose="02010600040101010101" pitchFamily="2" charset="-122"/>
              <a:cs typeface="Times New Roman" panose="02020603050405020304" pitchFamily="18"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行动内审查概述</a:t>
            </a:r>
            <a:endParaRPr lang="en-GB" dirty="0">
              <a:latin typeface="黑体" panose="02010609060101010101" pitchFamily="49" charset="-122"/>
              <a:ea typeface="黑体" panose="02010609060101010101" pitchFamily="49" charset="-122"/>
            </a:endParaRP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defRPr/>
            </a:pP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1</a:t>
            </a:r>
            <a:r>
              <a:rPr lang="zh-CN" altLang="en-US" sz="28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defTabSz="1244600">
              <a:lnSpc>
                <a:spcPct val="90000"/>
              </a:lnSpc>
              <a:spcBef>
                <a:spcPct val="0"/>
              </a:spcBef>
              <a:spcAft>
                <a:spcPct val="35000"/>
              </a:spcAft>
            </a:pP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2</a:t>
            </a: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我们可以做些什么来改进</a:t>
            </a:r>
            <a:r>
              <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的应对？</a:t>
            </a:r>
            <a:r>
              <a:rPr 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3</a:t>
            </a:r>
            <a:r>
              <a:rPr lang="zh-CN" altLang="en-US" sz="2800" dirty="0">
                <a:solidFill>
                  <a:prstClr val="white"/>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前进方向</a:t>
            </a:r>
            <a:endParaRPr 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2</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3</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9764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9" presetClass="emph" presetSubtype="0" nodeType="withEffect">
                                  <p:stCondLst>
                                    <p:cond delay="1000"/>
                                  </p:stCondLst>
                                  <p:childTnLst>
                                    <p:set>
                                      <p:cBhvr>
                                        <p:cTn id="24" dur="indefinite"/>
                                        <p:tgtEl>
                                          <p:spTgt spid="62"/>
                                        </p:tgtEl>
                                        <p:attrNameLst>
                                          <p:attrName>style.opacity</p:attrName>
                                        </p:attrNameLst>
                                      </p:cBhvr>
                                      <p:to>
                                        <p:strVal val="0.5"/>
                                      </p:to>
                                    </p:set>
                                    <p:animEffect filter="image" prLst="opacity: 0.5">
                                      <p:cBhvr rctx="IE">
                                        <p:cTn id="25" dur="indefinite"/>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zh-CN" altLang="en-US" sz="2800" kern="1200" dirty="0">
                  <a:latin typeface="Times New Roman" panose="02020603050405020304" pitchFamily="18" charset="0"/>
                  <a:ea typeface="SimSun" panose="02010600030101010101" pitchFamily="2" charset="-122"/>
                  <a:cs typeface="Times New Roman" panose="02020603050405020304" pitchFamily="18" charset="0"/>
                </a:rPr>
                <a:t>步骤</a:t>
              </a:r>
              <a:r>
                <a:rPr lang="en-US" altLang="zh-CN" sz="2800" kern="12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2800" kern="1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200" dirty="0">
                  <a:latin typeface="Times New Roman" panose="02020603050405020304" pitchFamily="18" charset="0"/>
                  <a:ea typeface="STXihei" panose="02010600040101010101" pitchFamily="2" charset="-122"/>
                  <a:cs typeface="Times New Roman" panose="02020603050405020304" pitchFamily="18" charset="0"/>
                </a:rPr>
                <a:t>我们可以采取哪些行动来改进</a:t>
              </a:r>
              <a:r>
                <a:rPr lang="en-US" altLang="zh-CN" sz="2800" b="1" kern="1200" dirty="0">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800" b="1" kern="1200" dirty="0">
                  <a:latin typeface="Times New Roman" panose="02020603050405020304" pitchFamily="18" charset="0"/>
                  <a:ea typeface="STXihei" panose="02010600040101010101" pitchFamily="2" charset="-122"/>
                  <a:cs typeface="Times New Roman" panose="02020603050405020304" pitchFamily="18" charset="0"/>
                </a:rPr>
                <a:t>的应对？</a:t>
              </a:r>
              <a:r>
                <a:rPr lang="en-US" sz="2800" b="1" kern="1200" dirty="0">
                  <a:latin typeface="Times New Roman" panose="02020603050405020304" pitchFamily="18" charset="0"/>
                  <a:ea typeface="STXihei" panose="02010600040101010101" pitchFamily="2" charset="-122"/>
                  <a:cs typeface="Times New Roman" panose="02020603050405020304" pitchFamily="18" charset="0"/>
                </a:rPr>
                <a:t> </a:t>
              </a:r>
            </a:p>
          </p:txBody>
        </p:sp>
      </p:grpSp>
      <p:pic>
        <p:nvPicPr>
          <p:cNvPr id="19" name="Picture 18">
            <a:extLst>
              <a:ext uri="{FF2B5EF4-FFF2-40B4-BE49-F238E27FC236}">
                <a16:creationId xmlns:a16="http://schemas.microsoft.com/office/drawing/2014/main" id="{FCAEB040-C337-4F63-853F-F1537EF38D75}"/>
              </a:ext>
            </a:extLst>
          </p:cNvPr>
          <p:cNvPicPr>
            <a:picLocks noChangeAspect="1"/>
          </p:cNvPicPr>
          <p:nvPr/>
        </p:nvPicPr>
        <p:blipFill>
          <a:blip r:embed="rId3"/>
          <a:stretch>
            <a:fillRect/>
          </a:stretch>
        </p:blipFill>
        <p:spPr>
          <a:xfrm>
            <a:off x="814869" y="2625315"/>
            <a:ext cx="2789612" cy="2457602"/>
          </a:xfrm>
          <a:prstGeom prst="rect">
            <a:avLst/>
          </a:prstGeom>
        </p:spPr>
      </p:pic>
      <p:pic>
        <p:nvPicPr>
          <p:cNvPr id="1026" name="Picture 2">
            <a:extLst>
              <a:ext uri="{FF2B5EF4-FFF2-40B4-BE49-F238E27FC236}">
                <a16:creationId xmlns:a16="http://schemas.microsoft.com/office/drawing/2014/main" id="{37BCD496-4556-4C06-9B03-6D818C09F8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44660" y="3003713"/>
            <a:ext cx="2143125" cy="13954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972926-2676-4BE7-8B78-B891EA77E80A}"/>
              </a:ext>
            </a:extLst>
          </p:cNvPr>
          <p:cNvSpPr txBox="1"/>
          <p:nvPr/>
        </p:nvSpPr>
        <p:spPr>
          <a:xfrm>
            <a:off x="5528316" y="2625315"/>
            <a:ext cx="5016381"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使最佳做法制度化</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处理挑战</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Left Brace 4">
            <a:extLst>
              <a:ext uri="{FF2B5EF4-FFF2-40B4-BE49-F238E27FC236}">
                <a16:creationId xmlns:a16="http://schemas.microsoft.com/office/drawing/2014/main" id="{90E52501-2A1F-477F-B0DD-26C3484E1ADF}"/>
              </a:ext>
            </a:extLst>
          </p:cNvPr>
          <p:cNvSpPr/>
          <p:nvPr/>
        </p:nvSpPr>
        <p:spPr>
          <a:xfrm rot="16200000">
            <a:off x="7842475" y="1283967"/>
            <a:ext cx="388063" cy="5042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4A1C9A6-28B2-4181-AFED-BABF3A6B9791}"/>
              </a:ext>
            </a:extLst>
          </p:cNvPr>
          <p:cNvSpPr txBox="1"/>
          <p:nvPr/>
        </p:nvSpPr>
        <p:spPr>
          <a:xfrm>
            <a:off x="5515076" y="4482752"/>
            <a:ext cx="5042861" cy="1200329"/>
          </a:xfrm>
          <a:prstGeom prst="rect">
            <a:avLst/>
          </a:prstGeom>
          <a:noFill/>
        </p:spPr>
        <p:txBody>
          <a:bodyPr wrap="square" rtlCol="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进行具体活动：</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Tx/>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强化促进性因素</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Tx/>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处理限制性因素</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3" name="Group 20">
            <a:extLst>
              <a:ext uri="{FF2B5EF4-FFF2-40B4-BE49-F238E27FC236}">
                <a16:creationId xmlns:a16="http://schemas.microsoft.com/office/drawing/2014/main" id="{EC17EA92-6A56-415E-B8A7-FF0C23264C69}"/>
              </a:ext>
            </a:extLst>
          </p:cNvPr>
          <p:cNvGrpSpPr/>
          <p:nvPr/>
        </p:nvGrpSpPr>
        <p:grpSpPr>
          <a:xfrm>
            <a:off x="32163" y="822749"/>
            <a:ext cx="1249581" cy="1250897"/>
            <a:chOff x="3200499" y="2045295"/>
            <a:chExt cx="1488832" cy="1490400"/>
          </a:xfrm>
        </p:grpSpPr>
        <p:grpSp>
          <p:nvGrpSpPr>
            <p:cNvPr id="14" name="Group 21">
              <a:extLst>
                <a:ext uri="{FF2B5EF4-FFF2-40B4-BE49-F238E27FC236}">
                  <a16:creationId xmlns:a16="http://schemas.microsoft.com/office/drawing/2014/main" id="{5A2C7E11-0A05-4BC1-902A-3304272F254D}"/>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6465BD-A50D-4D89-957F-0062064FBD59}"/>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2</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Rectangle: Rounded Corners 41">
                <a:extLst>
                  <a:ext uri="{FF2B5EF4-FFF2-40B4-BE49-F238E27FC236}">
                    <a16:creationId xmlns:a16="http://schemas.microsoft.com/office/drawing/2014/main" id="{4ED264D2-85BE-4C43-BC88-F6495C4DBD1F}"/>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5" name="Graphic 22" descr="Upward trend">
              <a:extLst>
                <a:ext uri="{FF2B5EF4-FFF2-40B4-BE49-F238E27FC236}">
                  <a16:creationId xmlns:a16="http://schemas.microsoft.com/office/drawing/2014/main" id="{3B08DE8E-AFF3-479E-BA62-4BFF559124E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5599" y="2176787"/>
              <a:ext cx="1210941" cy="989811"/>
            </a:xfrm>
            <a:prstGeom prst="rect">
              <a:avLst/>
            </a:prstGeom>
          </p:spPr>
        </p:pic>
      </p:grpSp>
      <p:sp>
        <p:nvSpPr>
          <p:cNvPr id="2" name="TextBox 1"/>
          <p:cNvSpPr txBox="1"/>
          <p:nvPr/>
        </p:nvSpPr>
        <p:spPr>
          <a:xfrm>
            <a:off x="894080" y="2686129"/>
            <a:ext cx="2628925" cy="246221"/>
          </a:xfrm>
          <a:prstGeom prst="rect">
            <a:avLst/>
          </a:prstGeom>
          <a:solidFill>
            <a:schemeClr val="bg1"/>
          </a:solidFill>
        </p:spPr>
        <p:txBody>
          <a:bodyPr wrap="none" lIns="0" rIns="0" rtlCol="0">
            <a:spAutoFit/>
          </a:bodyPr>
          <a:lstStyle/>
          <a:p>
            <a:r>
              <a:rPr lang="zh-CN" altLang="en-US" sz="1000" dirty="0">
                <a:latin typeface="宋体" panose="02010600030101010101" pitchFamily="2" charset="-122"/>
                <a:ea typeface="宋体" panose="02010600030101010101" pitchFamily="2" charset="-122"/>
              </a:rPr>
              <a:t>  良好做法         影响        促进性因素</a:t>
            </a:r>
          </a:p>
        </p:txBody>
      </p:sp>
      <p:sp>
        <p:nvSpPr>
          <p:cNvPr id="18" name="TextBox 17"/>
          <p:cNvSpPr txBox="1"/>
          <p:nvPr/>
        </p:nvSpPr>
        <p:spPr>
          <a:xfrm>
            <a:off x="894080" y="3642104"/>
            <a:ext cx="897682" cy="246221"/>
          </a:xfrm>
          <a:prstGeom prst="rect">
            <a:avLst/>
          </a:prstGeom>
          <a:solidFill>
            <a:schemeClr val="bg1"/>
          </a:solidFill>
        </p:spPr>
        <p:txBody>
          <a:bodyPr wrap="none" lIns="0" rIns="0" rtlCol="0">
            <a:spAutoFit/>
          </a:bodyPr>
          <a:lstStyle/>
          <a:p>
            <a:r>
              <a:rPr lang="zh-CN" altLang="en-US" sz="1000" dirty="0">
                <a:latin typeface="宋体" panose="02010600030101010101" pitchFamily="2" charset="-122"/>
                <a:ea typeface="宋体" panose="02010600030101010101" pitchFamily="2" charset="-122"/>
              </a:rPr>
              <a:t>     挑战     </a:t>
            </a:r>
          </a:p>
        </p:txBody>
      </p:sp>
      <p:sp>
        <p:nvSpPr>
          <p:cNvPr id="21" name="TextBox 20"/>
          <p:cNvSpPr txBox="1"/>
          <p:nvPr/>
        </p:nvSpPr>
        <p:spPr>
          <a:xfrm>
            <a:off x="2804160" y="3680045"/>
            <a:ext cx="705321" cy="246221"/>
          </a:xfrm>
          <a:prstGeom prst="rect">
            <a:avLst/>
          </a:prstGeom>
          <a:solidFill>
            <a:schemeClr val="bg1"/>
          </a:solidFill>
        </p:spPr>
        <p:txBody>
          <a:bodyPr wrap="none" lIns="0" rIns="0" rtlCol="0">
            <a:spAutoFit/>
          </a:bodyPr>
          <a:lstStyle/>
          <a:p>
            <a:r>
              <a:rPr lang="zh-CN" altLang="en-US" sz="1000" dirty="0">
                <a:latin typeface="宋体" panose="02010600030101010101" pitchFamily="2" charset="-122"/>
                <a:ea typeface="宋体" panose="02010600030101010101" pitchFamily="2" charset="-122"/>
              </a:rPr>
              <a:t> 限制性因素</a:t>
            </a:r>
          </a:p>
        </p:txBody>
      </p:sp>
      <p:pic>
        <p:nvPicPr>
          <p:cNvPr id="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8480" y="3476289"/>
            <a:ext cx="762000"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4381559" y="3478353"/>
            <a:ext cx="512961" cy="246221"/>
          </a:xfrm>
          <a:prstGeom prst="rect">
            <a:avLst/>
          </a:prstGeom>
          <a:noFill/>
        </p:spPr>
        <p:txBody>
          <a:bodyPr wrap="none" lIns="0" rIns="0" rtlCol="0">
            <a:spAutoFit/>
          </a:bodyPr>
          <a:lstStyle/>
          <a:p>
            <a:r>
              <a:rPr lang="zh-CN" altLang="en-US" sz="1000" dirty="0">
                <a:latin typeface="宋体" panose="02010600030101010101" pitchFamily="2" charset="-122"/>
                <a:ea typeface="宋体" panose="02010600030101010101" pitchFamily="2" charset="-122"/>
              </a:rPr>
              <a:t>  </a:t>
            </a:r>
            <a:r>
              <a:rPr lang="zh-CN" altLang="en-US" sz="1000" dirty="0">
                <a:solidFill>
                  <a:schemeClr val="bg1"/>
                </a:solidFill>
                <a:latin typeface="宋体" panose="02010600030101010101" pitchFamily="2" charset="-122"/>
                <a:ea typeface="宋体" panose="02010600030101010101" pitchFamily="2" charset="-122"/>
              </a:rPr>
              <a:t>计划  </a:t>
            </a:r>
          </a:p>
        </p:txBody>
      </p:sp>
      <p:pic>
        <p:nvPicPr>
          <p:cNvPr id="8" name="Picture 7">
            <a:extLst>
              <a:ext uri="{FF2B5EF4-FFF2-40B4-BE49-F238E27FC236}">
                <a16:creationId xmlns:a16="http://schemas.microsoft.com/office/drawing/2014/main" id="{E63DD545-67D8-451D-8C7A-10BA95C0298C}"/>
              </a:ext>
            </a:extLst>
          </p:cNvPr>
          <p:cNvPicPr>
            <a:picLocks noChangeAspect="1"/>
          </p:cNvPicPr>
          <p:nvPr/>
        </p:nvPicPr>
        <p:blipFill>
          <a:blip r:embed="rId8"/>
          <a:stretch>
            <a:fillRect/>
          </a:stretch>
        </p:blipFill>
        <p:spPr>
          <a:xfrm>
            <a:off x="10012156" y="5026500"/>
            <a:ext cx="2021028" cy="1452694"/>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0483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步骤</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我们可以采取哪些行动来改进</a:t>
              </a:r>
              <a:r>
                <a:rPr lang="en-US" altLang="zh-CN" sz="2800" b="1" dirty="0">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的应对？</a:t>
              </a:r>
              <a:endParaRPr lang="en-US" sz="2800" b="1" dirty="0">
                <a:latin typeface="Times New Roman" panose="02020603050405020304" pitchFamily="18" charset="0"/>
                <a:ea typeface="STXihei" panose="02010600040101010101" pitchFamily="2" charset="-122"/>
                <a:cs typeface="Times New Roman" panose="02020603050405020304" pitchFamily="18" charset="0"/>
              </a:endParaRPr>
            </a:p>
          </p:txBody>
        </p:sp>
      </p:grpSp>
      <p:sp>
        <p:nvSpPr>
          <p:cNvPr id="6" name="TextBox 5">
            <a:extLst>
              <a:ext uri="{FF2B5EF4-FFF2-40B4-BE49-F238E27FC236}">
                <a16:creationId xmlns:a16="http://schemas.microsoft.com/office/drawing/2014/main" id="{19765F72-AD8D-44FF-A011-6BA82AF2A3F0}"/>
              </a:ext>
            </a:extLst>
          </p:cNvPr>
          <p:cNvSpPr txBox="1"/>
          <p:nvPr/>
        </p:nvSpPr>
        <p:spPr>
          <a:xfrm>
            <a:off x="6964822" y="2973936"/>
            <a:ext cx="4991237"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所有活动都需要切实、合理 </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可能需要进行若干活动处理一项挑战或一项最佳做法</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不是所有最佳做法或挑战都需要进行某项活动</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Group 20">
            <a:extLst>
              <a:ext uri="{FF2B5EF4-FFF2-40B4-BE49-F238E27FC236}">
                <a16:creationId xmlns:a16="http://schemas.microsoft.com/office/drawing/2014/main" id="{F993069E-FA1C-4AC3-9947-EC140CB3B233}"/>
              </a:ext>
            </a:extLst>
          </p:cNvPr>
          <p:cNvGrpSpPr/>
          <p:nvPr/>
        </p:nvGrpSpPr>
        <p:grpSpPr>
          <a:xfrm>
            <a:off x="32163" y="822749"/>
            <a:ext cx="1249581" cy="1250897"/>
            <a:chOff x="3200499" y="2045295"/>
            <a:chExt cx="1488832" cy="1490400"/>
          </a:xfrm>
        </p:grpSpPr>
        <p:grpSp>
          <p:nvGrpSpPr>
            <p:cNvPr id="13" name="Group 21">
              <a:extLst>
                <a:ext uri="{FF2B5EF4-FFF2-40B4-BE49-F238E27FC236}">
                  <a16:creationId xmlns:a16="http://schemas.microsoft.com/office/drawing/2014/main" id="{4F0BAADF-EE67-4DCA-BD16-781DB4883E0A}"/>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0E4C8E-EA19-4CD3-AFA6-E40A12A0C154}"/>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Arial Black" panose="020B0A04020102020204" pitchFamily="34" charset="0"/>
                  </a:rPr>
                  <a:t>步骤</a:t>
                </a:r>
                <a:r>
                  <a:rPr lang="en-US" altLang="zh-CN" sz="1600" b="1" dirty="0">
                    <a:latin typeface="Arial Black" panose="020B0A04020102020204" pitchFamily="34" charset="0"/>
                  </a:rPr>
                  <a:t>2</a:t>
                </a:r>
                <a:endParaRPr lang="en-US" sz="1600" b="1" dirty="0">
                  <a:latin typeface="Arial Black" panose="020B0A04020102020204" pitchFamily="34" charset="0"/>
                </a:endParaRPr>
              </a:p>
            </p:txBody>
          </p:sp>
          <p:sp>
            <p:nvSpPr>
              <p:cNvPr id="19" name="Rectangle: Rounded Corners 41">
                <a:extLst>
                  <a:ext uri="{FF2B5EF4-FFF2-40B4-BE49-F238E27FC236}">
                    <a16:creationId xmlns:a16="http://schemas.microsoft.com/office/drawing/2014/main" id="{3D7A610B-6B0F-484D-816C-F34B77739456}"/>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4" name="Graphic 22" descr="Upward trend">
              <a:extLst>
                <a:ext uri="{FF2B5EF4-FFF2-40B4-BE49-F238E27FC236}">
                  <a16:creationId xmlns:a16="http://schemas.microsoft.com/office/drawing/2014/main" id="{05CFF188-352A-44B1-86FB-743F39776B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223" y="2551004"/>
            <a:ext cx="5121275" cy="3687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rot="20436975">
            <a:off x="566891" y="2478232"/>
            <a:ext cx="1173231" cy="369332"/>
          </a:xfrm>
          <a:prstGeom prst="rect">
            <a:avLst/>
          </a:prstGeom>
          <a:noFill/>
          <a:ln>
            <a:solidFill>
              <a:schemeClr val="accent5"/>
            </a:solidFill>
          </a:ln>
        </p:spPr>
        <p:txBody>
          <a:bodyPr wrap="square" rtlCol="0">
            <a:spAutoFit/>
          </a:bodyPr>
          <a:lstStyle/>
          <a:p>
            <a:pPr algn="ctr"/>
            <a:r>
              <a:rPr lang="zh-CN" altLang="en-US" dirty="0">
                <a:solidFill>
                  <a:schemeClr val="accent5"/>
                </a:solidFill>
                <a:latin typeface="黑体" panose="02010609060101010101" pitchFamily="49" charset="-122"/>
                <a:ea typeface="黑体" panose="02010609060101010101" pitchFamily="49" charset="-122"/>
              </a:rPr>
              <a:t>实例</a:t>
            </a:r>
          </a:p>
        </p:txBody>
      </p:sp>
      <p:sp>
        <p:nvSpPr>
          <p:cNvPr id="4" name="矩形 3"/>
          <p:cNvSpPr/>
          <p:nvPr/>
        </p:nvSpPr>
        <p:spPr>
          <a:xfrm>
            <a:off x="3204894" y="2710934"/>
            <a:ext cx="646331" cy="369332"/>
          </a:xfrm>
          <a:prstGeom prst="rect">
            <a:avLst/>
          </a:prstGeom>
        </p:spPr>
        <p:txBody>
          <a:bodyPr wrap="none">
            <a:spAutoFit/>
          </a:bodyPr>
          <a:lstStyle/>
          <a:p>
            <a:r>
              <a:rPr lang="zh-CN" altLang="en-US" b="1" dirty="0">
                <a:latin typeface="STXihei" panose="02010600040101010101" pitchFamily="2" charset="-122"/>
                <a:ea typeface="STXihei" panose="02010600040101010101" pitchFamily="2" charset="-122"/>
              </a:rPr>
              <a:t>活动</a:t>
            </a:r>
          </a:p>
        </p:txBody>
      </p:sp>
      <p:sp>
        <p:nvSpPr>
          <p:cNvPr id="24" name="矩形 23"/>
          <p:cNvSpPr/>
          <p:nvPr/>
        </p:nvSpPr>
        <p:spPr>
          <a:xfrm>
            <a:off x="1071775" y="3160514"/>
            <a:ext cx="2288645" cy="769441"/>
          </a:xfrm>
          <a:prstGeom prst="rect">
            <a:avLst/>
          </a:prstGeom>
        </p:spPr>
        <p:txBody>
          <a:bodyPr wrap="square">
            <a:spAutoFit/>
          </a:bodyPr>
          <a:lstStyle/>
          <a:p>
            <a:r>
              <a:rPr lang="zh-CN" altLang="en-US" sz="1100" b="1" dirty="0">
                <a:latin typeface="STXihei" panose="02010600040101010101" pitchFamily="2" charset="-122"/>
                <a:ea typeface="STXihei" panose="02010600040101010101" pitchFamily="2" charset="-122"/>
              </a:rPr>
              <a:t>活动：</a:t>
            </a:r>
            <a:endParaRPr lang="en-US" altLang="zh-CN" sz="1100" b="1" dirty="0">
              <a:latin typeface="STXihei" panose="02010600040101010101" pitchFamily="2" charset="-122"/>
              <a:ea typeface="STXihei" panose="02010600040101010101" pitchFamily="2" charset="-122"/>
            </a:endParaRPr>
          </a:p>
          <a:p>
            <a:endParaRPr lang="en-US" altLang="zh-CN" sz="1100" dirty="0"/>
          </a:p>
          <a:p>
            <a:r>
              <a:rPr lang="zh-CN" altLang="en-US" sz="1100" dirty="0"/>
              <a:t>对地区实验室职工进行有关样本管理的半日培训</a:t>
            </a:r>
          </a:p>
        </p:txBody>
      </p:sp>
      <p:sp>
        <p:nvSpPr>
          <p:cNvPr id="25" name="矩形 24"/>
          <p:cNvSpPr/>
          <p:nvPr/>
        </p:nvSpPr>
        <p:spPr>
          <a:xfrm>
            <a:off x="3451860" y="3166348"/>
            <a:ext cx="2288645" cy="1309718"/>
          </a:xfrm>
          <a:prstGeom prst="rect">
            <a:avLst/>
          </a:prstGeom>
        </p:spPr>
        <p:txBody>
          <a:bodyPr wrap="square">
            <a:spAutoFit/>
          </a:bodyPr>
          <a:lstStyle/>
          <a:p>
            <a:pPr>
              <a:lnSpc>
                <a:spcPts val="1600"/>
              </a:lnSpc>
            </a:pPr>
            <a:r>
              <a:rPr lang="zh-CN" altLang="en-US" sz="1100" b="1" dirty="0">
                <a:latin typeface="STXihei" panose="02010600040101010101" pitchFamily="2" charset="-122"/>
                <a:ea typeface="STXihei" panose="02010600040101010101" pitchFamily="2" charset="-122"/>
              </a:rPr>
              <a:t>关键实施步骤和所需资源：                          </a:t>
            </a:r>
            <a:r>
              <a:rPr lang="zh-CN" altLang="en-US" sz="1100" u="sng" dirty="0"/>
              <a:t>技术上</a:t>
            </a:r>
            <a:endParaRPr lang="en-US" altLang="zh-CN" sz="1100" u="sng" dirty="0"/>
          </a:p>
          <a:p>
            <a:pPr>
              <a:lnSpc>
                <a:spcPts val="1600"/>
              </a:lnSpc>
            </a:pPr>
            <a:r>
              <a:rPr lang="zh-CN" altLang="en-US" sz="1100" dirty="0"/>
              <a:t>        </a:t>
            </a:r>
            <a:r>
              <a:rPr lang="en-US" altLang="zh-CN" sz="1100" dirty="0"/>
              <a:t>-</a:t>
            </a:r>
            <a:r>
              <a:rPr lang="zh-CN" altLang="en-US" sz="1100" dirty="0"/>
              <a:t>更新的标准操作程序百分比</a:t>
            </a:r>
            <a:endParaRPr lang="en-US" altLang="zh-CN" sz="1100" dirty="0"/>
          </a:p>
          <a:p>
            <a:pPr>
              <a:lnSpc>
                <a:spcPts val="1600"/>
              </a:lnSpc>
            </a:pPr>
            <a:r>
              <a:rPr lang="zh-CN" altLang="en-US" sz="1100" dirty="0"/>
              <a:t>        </a:t>
            </a:r>
            <a:r>
              <a:rPr lang="en-US" altLang="zh-CN" sz="1100" dirty="0"/>
              <a:t>-</a:t>
            </a:r>
            <a:r>
              <a:rPr lang="zh-CN" altLang="en-US" sz="1100" dirty="0"/>
              <a:t>编制培训材料</a:t>
            </a:r>
            <a:endParaRPr lang="en-US" altLang="zh-CN" sz="1100" dirty="0"/>
          </a:p>
          <a:p>
            <a:pPr>
              <a:lnSpc>
                <a:spcPts val="1600"/>
              </a:lnSpc>
            </a:pPr>
            <a:r>
              <a:rPr lang="zh-CN" altLang="en-US" sz="1100" u="sng" dirty="0"/>
              <a:t>物流上</a:t>
            </a:r>
            <a:endParaRPr lang="en-US" altLang="zh-CN" sz="1100" u="sng" dirty="0"/>
          </a:p>
          <a:p>
            <a:pPr>
              <a:lnSpc>
                <a:spcPts val="1600"/>
              </a:lnSpc>
            </a:pPr>
            <a:r>
              <a:rPr lang="zh-CN" altLang="en-US" sz="1100" dirty="0"/>
              <a:t>       </a:t>
            </a:r>
            <a:r>
              <a:rPr lang="en-US" altLang="zh-CN" sz="1100" dirty="0"/>
              <a:t>-</a:t>
            </a:r>
            <a:r>
              <a:rPr lang="zh-CN" altLang="en-US" sz="1100" dirty="0"/>
              <a:t>确保会议室和讲习班供应 </a:t>
            </a:r>
          </a:p>
        </p:txBody>
      </p:sp>
      <p:sp>
        <p:nvSpPr>
          <p:cNvPr id="26" name="矩形 25"/>
          <p:cNvSpPr/>
          <p:nvPr/>
        </p:nvSpPr>
        <p:spPr>
          <a:xfrm>
            <a:off x="1071775" y="4293952"/>
            <a:ext cx="2288645" cy="261610"/>
          </a:xfrm>
          <a:prstGeom prst="rect">
            <a:avLst/>
          </a:prstGeom>
        </p:spPr>
        <p:txBody>
          <a:bodyPr wrap="square">
            <a:spAutoFit/>
          </a:bodyPr>
          <a:lstStyle/>
          <a:p>
            <a:r>
              <a:rPr lang="zh-CN" altLang="en-US" sz="1100" b="1" dirty="0">
                <a:latin typeface="STXihei" panose="02010600040101010101" pitchFamily="2" charset="-122"/>
                <a:ea typeface="STXihei" panose="02010600040101010101" pitchFamily="2" charset="-122"/>
              </a:rPr>
              <a:t>截止日期：</a:t>
            </a:r>
            <a:r>
              <a:rPr lang="en-US" altLang="zh-CN" sz="1100" dirty="0"/>
              <a:t>2021</a:t>
            </a:r>
            <a:r>
              <a:rPr lang="zh-CN" altLang="en-US" sz="1100" dirty="0"/>
              <a:t>年</a:t>
            </a:r>
            <a:r>
              <a:rPr lang="en-US" altLang="zh-CN" sz="1100" dirty="0"/>
              <a:t>2</a:t>
            </a:r>
            <a:r>
              <a:rPr lang="zh-CN" altLang="en-US" sz="1100" dirty="0"/>
              <a:t>月</a:t>
            </a:r>
            <a:r>
              <a:rPr lang="en-US" altLang="zh-CN" sz="1100" dirty="0"/>
              <a:t>1</a:t>
            </a:r>
            <a:r>
              <a:rPr lang="zh-CN" altLang="en-US" sz="1100" dirty="0"/>
              <a:t>日</a:t>
            </a:r>
          </a:p>
        </p:txBody>
      </p:sp>
      <p:sp>
        <p:nvSpPr>
          <p:cNvPr id="27" name="矩形 26"/>
          <p:cNvSpPr/>
          <p:nvPr/>
        </p:nvSpPr>
        <p:spPr>
          <a:xfrm>
            <a:off x="1071775" y="4796872"/>
            <a:ext cx="2288645" cy="600164"/>
          </a:xfrm>
          <a:prstGeom prst="rect">
            <a:avLst/>
          </a:prstGeom>
        </p:spPr>
        <p:txBody>
          <a:bodyPr wrap="square">
            <a:spAutoFit/>
          </a:bodyPr>
          <a:lstStyle/>
          <a:p>
            <a:r>
              <a:rPr lang="zh-CN" altLang="en-US" sz="1100" b="1" dirty="0">
                <a:latin typeface="STXihei" panose="02010600040101010101" pitchFamily="2" charset="-122"/>
                <a:ea typeface="STXihei" panose="02010600040101010101" pitchFamily="2" charset="-122"/>
              </a:rPr>
              <a:t>归口单位：</a:t>
            </a:r>
            <a:endParaRPr lang="en-US" altLang="zh-CN" sz="1100" b="1" dirty="0">
              <a:latin typeface="STXihei" panose="02010600040101010101" pitchFamily="2" charset="-122"/>
              <a:ea typeface="STXihei" panose="02010600040101010101" pitchFamily="2" charset="-122"/>
            </a:endParaRPr>
          </a:p>
          <a:p>
            <a:endParaRPr lang="en-US" altLang="zh-CN" sz="1100" dirty="0"/>
          </a:p>
          <a:p>
            <a:r>
              <a:rPr lang="zh-CN" altLang="en-US" sz="1100" dirty="0"/>
              <a:t>国家实验室</a:t>
            </a:r>
          </a:p>
        </p:txBody>
      </p:sp>
      <p:sp>
        <p:nvSpPr>
          <p:cNvPr id="28" name="矩形 27"/>
          <p:cNvSpPr/>
          <p:nvPr/>
        </p:nvSpPr>
        <p:spPr>
          <a:xfrm>
            <a:off x="3451860" y="4796872"/>
            <a:ext cx="2288645" cy="600164"/>
          </a:xfrm>
          <a:prstGeom prst="rect">
            <a:avLst/>
          </a:prstGeom>
        </p:spPr>
        <p:txBody>
          <a:bodyPr wrap="square">
            <a:spAutoFit/>
          </a:bodyPr>
          <a:lstStyle/>
          <a:p>
            <a:r>
              <a:rPr lang="zh-CN" altLang="en-US" sz="1100" b="1" dirty="0">
                <a:latin typeface="STXihei" panose="02010600040101010101" pitchFamily="2" charset="-122"/>
                <a:ea typeface="STXihei" panose="02010600040101010101" pitchFamily="2" charset="-122"/>
              </a:rPr>
              <a:t>指标：</a:t>
            </a:r>
            <a:endParaRPr lang="en-US" altLang="zh-CN" sz="1100" b="1" dirty="0">
              <a:latin typeface="STXihei" panose="02010600040101010101" pitchFamily="2" charset="-122"/>
              <a:ea typeface="STXihei" panose="02010600040101010101" pitchFamily="2" charset="-122"/>
            </a:endParaRPr>
          </a:p>
          <a:p>
            <a:endParaRPr lang="en-US" altLang="zh-CN" sz="1100" b="1" dirty="0">
              <a:latin typeface="STXihei" panose="02010600040101010101" pitchFamily="2" charset="-122"/>
              <a:ea typeface="STXihei" panose="02010600040101010101" pitchFamily="2" charset="-122"/>
            </a:endParaRPr>
          </a:p>
          <a:p>
            <a:r>
              <a:rPr lang="en-US" altLang="zh-CN" sz="1100" dirty="0"/>
              <a:t>     -</a:t>
            </a:r>
            <a:r>
              <a:rPr lang="zh-CN" altLang="en-US" sz="1100" dirty="0"/>
              <a:t>能妥善管理样本的学员百分比</a:t>
            </a:r>
          </a:p>
        </p:txBody>
      </p:sp>
    </p:spTree>
    <p:extLst>
      <p:ext uri="{BB962C8B-B14F-4D97-AF65-F5344CB8AC3E}">
        <p14:creationId xmlns:p14="http://schemas.microsoft.com/office/powerpoint/2010/main" val="203982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步骤</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我们可以采取哪些行动来改进</a:t>
              </a:r>
              <a:r>
                <a:rPr lang="en-US" altLang="zh-CN" sz="2800" b="1" dirty="0">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800" b="1" dirty="0">
                  <a:latin typeface="Times New Roman" panose="02020603050405020304" pitchFamily="18" charset="0"/>
                  <a:ea typeface="STXihei" panose="02010600040101010101" pitchFamily="2" charset="-122"/>
                  <a:cs typeface="Times New Roman" panose="02020603050405020304" pitchFamily="18" charset="0"/>
                </a:rPr>
                <a:t>的应对？</a:t>
              </a:r>
              <a:endParaRPr lang="en-US" sz="2800" b="1" dirty="0">
                <a:latin typeface="Times New Roman" panose="02020603050405020304" pitchFamily="18" charset="0"/>
                <a:ea typeface="STXihei" panose="02010600040101010101" pitchFamily="2" charset="-122"/>
                <a:cs typeface="Times New Roman" panose="02020603050405020304" pitchFamily="18" charset="0"/>
              </a:endParaRPr>
            </a:p>
          </p:txBody>
        </p:sp>
      </p:grpSp>
      <p:sp>
        <p:nvSpPr>
          <p:cNvPr id="6" name="TextBox 5">
            <a:extLst>
              <a:ext uri="{FF2B5EF4-FFF2-40B4-BE49-F238E27FC236}">
                <a16:creationId xmlns:a16="http://schemas.microsoft.com/office/drawing/2014/main" id="{19765F72-AD8D-44FF-A011-6BA82AF2A3F0}"/>
              </a:ext>
            </a:extLst>
          </p:cNvPr>
          <p:cNvSpPr txBox="1"/>
          <p:nvPr/>
        </p:nvSpPr>
        <p:spPr>
          <a:xfrm>
            <a:off x="496074" y="2333767"/>
            <a:ext cx="7481548" cy="2482731"/>
          </a:xfrm>
          <a:prstGeom prst="rect">
            <a:avLst/>
          </a:prstGeom>
          <a:noFill/>
        </p:spPr>
        <p:txBody>
          <a:bodyPr wrap="square" rtlCol="0">
            <a:spAutoFit/>
          </a:bodyPr>
          <a:lstStyle/>
          <a:p>
            <a:endParaRPr lang="en-US" sz="2400" b="1" dirty="0">
              <a:solidFill>
                <a:srgbClr val="000000"/>
              </a:solidFill>
            </a:endParaRPr>
          </a:p>
          <a:p>
            <a:pPr>
              <a:lnSpc>
                <a:spcPts val="3400"/>
              </a:lnSpc>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参考挑战、最佳做法、影响和因素以帮助确定</a:t>
            </a:r>
            <a:r>
              <a:rPr lang="zh-CN" altLang="en-US" sz="2400" u="sng"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克服挑战</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400" u="sng"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使最佳做法制度化</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的关键活动。</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ts val="3200"/>
              </a:lnSpc>
            </a:pPr>
            <a:endParaRPr lang="en-US" sz="2400" u="sng" dirty="0">
              <a:solidFill>
                <a:srgbClr val="000000"/>
              </a:solidFill>
            </a:endParaRPr>
          </a:p>
          <a:p>
            <a:endParaRPr lang="en-US" sz="2400" u="sng" dirty="0">
              <a:solidFill>
                <a:srgbClr val="000000"/>
              </a:solidFill>
            </a:endParaRPr>
          </a:p>
          <a:p>
            <a:pPr marL="514350" indent="-514350">
              <a:buAutoNum type="arabicPeriod"/>
            </a:pPr>
            <a:endParaRPr lang="en-US" sz="2400" dirty="0">
              <a:solidFill>
                <a:srgbClr val="000000"/>
              </a:solidFill>
            </a:endParaRPr>
          </a:p>
        </p:txBody>
      </p:sp>
      <p:pic>
        <p:nvPicPr>
          <p:cNvPr id="10" name="Picture 9"/>
          <p:cNvPicPr/>
          <p:nvPr/>
        </p:nvPicPr>
        <p:blipFill>
          <a:blip r:embed="rId3" cstate="email">
            <a:extLst>
              <a:ext uri="{28A0092B-C50C-407E-A947-70E740481C1C}">
                <a14:useLocalDpi xmlns:a14="http://schemas.microsoft.com/office/drawing/2010/main"/>
              </a:ext>
            </a:extLst>
          </a:blip>
          <a:stretch>
            <a:fillRect/>
          </a:stretch>
        </p:blipFill>
        <p:spPr>
          <a:xfrm>
            <a:off x="8151606" y="2683966"/>
            <a:ext cx="3109678" cy="2908028"/>
          </a:xfrm>
          <a:prstGeom prst="rect">
            <a:avLst/>
          </a:prstGeom>
        </p:spPr>
      </p:pic>
      <p:grpSp>
        <p:nvGrpSpPr>
          <p:cNvPr id="11" name="Group 20">
            <a:extLst>
              <a:ext uri="{FF2B5EF4-FFF2-40B4-BE49-F238E27FC236}">
                <a16:creationId xmlns:a16="http://schemas.microsoft.com/office/drawing/2014/main" id="{66973144-E66E-43EC-A22B-D61C1EDFFE4B}"/>
              </a:ext>
            </a:extLst>
          </p:cNvPr>
          <p:cNvGrpSpPr/>
          <p:nvPr/>
        </p:nvGrpSpPr>
        <p:grpSpPr>
          <a:xfrm>
            <a:off x="32163" y="822749"/>
            <a:ext cx="1249581" cy="1250897"/>
            <a:chOff x="3200499" y="2045295"/>
            <a:chExt cx="1488832" cy="1490400"/>
          </a:xfrm>
        </p:grpSpPr>
        <p:grpSp>
          <p:nvGrpSpPr>
            <p:cNvPr id="12" name="Group 21">
              <a:extLst>
                <a:ext uri="{FF2B5EF4-FFF2-40B4-BE49-F238E27FC236}">
                  <a16:creationId xmlns:a16="http://schemas.microsoft.com/office/drawing/2014/main" id="{939F7D70-98CC-4727-8F17-19BC4C5F5196}"/>
                </a:ext>
              </a:extLst>
            </p:cNvPr>
            <p:cNvGrpSpPr/>
            <p:nvPr/>
          </p:nvGrpSpPr>
          <p:grpSpPr>
            <a:xfrm>
              <a:off x="3200499" y="2045295"/>
              <a:ext cx="1488832" cy="1490400"/>
              <a:chOff x="256131" y="2486250"/>
              <a:chExt cx="1488832" cy="1490400"/>
            </a:xfrm>
            <a:solidFill>
              <a:schemeClr val="accent1"/>
            </a:solidFill>
          </p:grpSpPr>
          <p:sp>
            <p:nvSpPr>
              <p:cNvPr id="14" name="Rectangle 40">
                <a:extLst>
                  <a:ext uri="{FF2B5EF4-FFF2-40B4-BE49-F238E27FC236}">
                    <a16:creationId xmlns:a16="http://schemas.microsoft.com/office/drawing/2014/main" id="{2AE404F3-CE13-4468-901D-E17B9CCAEA77}"/>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2</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Rectangle: Rounded Corners 41">
                <a:extLst>
                  <a:ext uri="{FF2B5EF4-FFF2-40B4-BE49-F238E27FC236}">
                    <a16:creationId xmlns:a16="http://schemas.microsoft.com/office/drawing/2014/main" id="{3464E9F3-5E40-462B-998F-82AA1E50C025}"/>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3" name="Graphic 22" descr="Upward trend">
              <a:extLst>
                <a:ext uri="{FF2B5EF4-FFF2-40B4-BE49-F238E27FC236}">
                  <a16:creationId xmlns:a16="http://schemas.microsoft.com/office/drawing/2014/main" id="{C43DDAAE-A1E8-4F20-9AFA-852D1515BF8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5599" y="2176787"/>
              <a:ext cx="1210941" cy="989811"/>
            </a:xfrm>
            <a:prstGeom prst="rect">
              <a:avLst/>
            </a:prstGeom>
          </p:spPr>
        </p:pic>
      </p:gr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4021" y="2742906"/>
            <a:ext cx="800100" cy="274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6588" y="3086100"/>
            <a:ext cx="631825"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8208" y="3086099"/>
            <a:ext cx="1093152"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0588" y="4602479"/>
            <a:ext cx="1093152"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6588" y="4602478"/>
            <a:ext cx="1093152"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56588" y="4056277"/>
            <a:ext cx="1093152" cy="409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9383279" y="2716768"/>
            <a:ext cx="646331" cy="369332"/>
          </a:xfrm>
          <a:prstGeom prst="rect">
            <a:avLst/>
          </a:prstGeom>
        </p:spPr>
        <p:txBody>
          <a:bodyPr wrap="none">
            <a:spAutoFit/>
          </a:bodyPr>
          <a:lstStyle/>
          <a:p>
            <a:r>
              <a:rPr lang="zh-CN" altLang="en-US" b="1" dirty="0">
                <a:latin typeface="STXihei" panose="02010600040101010101" pitchFamily="2" charset="-122"/>
                <a:ea typeface="STXihei" panose="02010600040101010101" pitchFamily="2" charset="-122"/>
              </a:rPr>
              <a:t>活动</a:t>
            </a:r>
          </a:p>
        </p:txBody>
      </p:sp>
      <p:sp>
        <p:nvSpPr>
          <p:cNvPr id="22" name="矩形 21"/>
          <p:cNvSpPr/>
          <p:nvPr/>
        </p:nvSpPr>
        <p:spPr>
          <a:xfrm>
            <a:off x="8256588" y="3141145"/>
            <a:ext cx="723275" cy="307777"/>
          </a:xfrm>
          <a:prstGeom prst="rect">
            <a:avLst/>
          </a:prstGeom>
        </p:spPr>
        <p:txBody>
          <a:bodyPr wrap="none">
            <a:spAutoFit/>
          </a:bodyPr>
          <a:lstStyle/>
          <a:p>
            <a:r>
              <a:rPr lang="zh-CN" altLang="en-US" sz="1400" b="1" dirty="0">
                <a:latin typeface="Times New Roman" panose="02020603050405020304" pitchFamily="18" charset="0"/>
                <a:ea typeface="STXihei" panose="02010600040101010101" pitchFamily="2" charset="-122"/>
                <a:cs typeface="Times New Roman" panose="02020603050405020304" pitchFamily="18" charset="0"/>
              </a:rPr>
              <a:t>活动：</a:t>
            </a:r>
          </a:p>
        </p:txBody>
      </p:sp>
      <p:sp>
        <p:nvSpPr>
          <p:cNvPr id="23" name="矩形 22"/>
          <p:cNvSpPr/>
          <p:nvPr/>
        </p:nvSpPr>
        <p:spPr>
          <a:xfrm>
            <a:off x="8256588" y="4056277"/>
            <a:ext cx="1441420" cy="307777"/>
          </a:xfrm>
          <a:prstGeom prst="rect">
            <a:avLst/>
          </a:prstGeom>
        </p:spPr>
        <p:txBody>
          <a:bodyPr wrap="none">
            <a:spAutoFit/>
          </a:bodyPr>
          <a:lstStyle/>
          <a:p>
            <a:r>
              <a:rPr lang="zh-CN" altLang="en-US" sz="1400" b="1" dirty="0">
                <a:latin typeface="Times New Roman" panose="02020603050405020304" pitchFamily="18" charset="0"/>
                <a:ea typeface="STXihei" panose="02010600040101010101" pitchFamily="2" charset="-122"/>
                <a:cs typeface="Times New Roman" panose="02020603050405020304" pitchFamily="18" charset="0"/>
              </a:rPr>
              <a:t>预期实现日期：</a:t>
            </a:r>
          </a:p>
        </p:txBody>
      </p:sp>
      <p:sp>
        <p:nvSpPr>
          <p:cNvPr id="26" name="矩形 25"/>
          <p:cNvSpPr/>
          <p:nvPr/>
        </p:nvSpPr>
        <p:spPr>
          <a:xfrm>
            <a:off x="8265025" y="4602478"/>
            <a:ext cx="1441420" cy="307777"/>
          </a:xfrm>
          <a:prstGeom prst="rect">
            <a:avLst/>
          </a:prstGeom>
        </p:spPr>
        <p:txBody>
          <a:bodyPr wrap="none">
            <a:spAutoFit/>
          </a:bodyPr>
          <a:lstStyle/>
          <a:p>
            <a:r>
              <a:rPr lang="zh-CN" altLang="en-US" sz="1400" b="1" dirty="0">
                <a:latin typeface="Times New Roman" panose="02020603050405020304" pitchFamily="18" charset="0"/>
                <a:ea typeface="STXihei" panose="02010600040101010101" pitchFamily="2" charset="-122"/>
                <a:cs typeface="Times New Roman" panose="02020603050405020304" pitchFamily="18" charset="0"/>
              </a:rPr>
              <a:t>负责的归口单位</a:t>
            </a:r>
          </a:p>
        </p:txBody>
      </p:sp>
      <p:sp>
        <p:nvSpPr>
          <p:cNvPr id="27" name="矩形 26"/>
          <p:cNvSpPr/>
          <p:nvPr/>
        </p:nvSpPr>
        <p:spPr>
          <a:xfrm>
            <a:off x="9780589" y="3141144"/>
            <a:ext cx="1359852" cy="523220"/>
          </a:xfrm>
          <a:prstGeom prst="rect">
            <a:avLst/>
          </a:prstGeom>
        </p:spPr>
        <p:txBody>
          <a:bodyPr wrap="square">
            <a:spAutoFit/>
          </a:bodyPr>
          <a:lstStyle/>
          <a:p>
            <a:r>
              <a:rPr lang="zh-CN" altLang="en-US" sz="1400" b="1" dirty="0">
                <a:latin typeface="Times New Roman" panose="02020603050405020304" pitchFamily="18" charset="0"/>
                <a:ea typeface="STXihei" panose="02010600040101010101" pitchFamily="2" charset="-122"/>
                <a:cs typeface="Times New Roman" panose="02020603050405020304" pitchFamily="18" charset="0"/>
              </a:rPr>
              <a:t>关键实施步骤和资源：</a:t>
            </a:r>
          </a:p>
        </p:txBody>
      </p:sp>
      <p:sp>
        <p:nvSpPr>
          <p:cNvPr id="28" name="矩形 27"/>
          <p:cNvSpPr/>
          <p:nvPr/>
        </p:nvSpPr>
        <p:spPr>
          <a:xfrm>
            <a:off x="9788208" y="4604183"/>
            <a:ext cx="1359852" cy="307777"/>
          </a:xfrm>
          <a:prstGeom prst="rect">
            <a:avLst/>
          </a:prstGeom>
        </p:spPr>
        <p:txBody>
          <a:bodyPr wrap="square">
            <a:spAutoFit/>
          </a:bodyPr>
          <a:lstStyle/>
          <a:p>
            <a:r>
              <a:rPr lang="zh-CN" altLang="en-US" sz="1400" b="1" dirty="0">
                <a:latin typeface="Times New Roman" panose="02020603050405020304" pitchFamily="18" charset="0"/>
                <a:ea typeface="STXihei" panose="02010600040101010101" pitchFamily="2" charset="-122"/>
                <a:cs typeface="Times New Roman" panose="02020603050405020304" pitchFamily="18" charset="0"/>
              </a:rPr>
              <a:t>指标</a:t>
            </a:r>
          </a:p>
        </p:txBody>
      </p:sp>
    </p:spTree>
    <p:extLst>
      <p:ext uri="{BB962C8B-B14F-4D97-AF65-F5344CB8AC3E}">
        <p14:creationId xmlns:p14="http://schemas.microsoft.com/office/powerpoint/2010/main" val="595028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zh-CN" altLang="en-US" sz="2400" dirty="0">
                <a:solidFill>
                  <a:prstClr val="white"/>
                </a:solidFill>
                <a:latin typeface="宋体" panose="02010600030101010101" pitchFamily="2" charset="-122"/>
                <a:ea typeface="宋体" panose="02010600030101010101" pitchFamily="2" charset="-122"/>
                <a:cs typeface="Arial" panose="020B0604020202020204" pitchFamily="34" charset="0"/>
              </a:rPr>
              <a:t>导言：</a:t>
            </a:r>
            <a:r>
              <a:rPr lang="zh-CN" altLang="en-US" sz="24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应对计划和实际应对时间表</a:t>
            </a:r>
            <a:r>
              <a:rPr lang="en-US" altLang="zh-CN" sz="24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 </a:t>
            </a:r>
            <a:endParaRPr lang="en-US" altLang="zh-CN" sz="2400"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zh-CN" altLang="en-US" dirty="0">
                <a:latin typeface="STXihei" panose="02010600040101010101" pitchFamily="2" charset="-122"/>
                <a:ea typeface="STXihei" panose="02010600040101010101" pitchFamily="2" charset="-122"/>
              </a:rPr>
              <a:t>行动内审查概述</a:t>
            </a:r>
            <a:endParaRPr lang="en-GB" dirty="0">
              <a:latin typeface="STXihei" panose="02010600040101010101" pitchFamily="2" charset="-122"/>
              <a:ea typeface="STXihei" panose="02010600040101010101" pitchFamily="2" charset="-122"/>
            </a:endParaRP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defRPr/>
            </a:pPr>
            <a:r>
              <a:rPr lang="zh-CN" altLang="en-US" sz="28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步骤</a:t>
            </a:r>
            <a:r>
              <a:rPr lang="en-US" altLang="zh-CN" sz="28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哪些事项进展顺利？哪些事项进展不太顺利？为什么？</a:t>
            </a:r>
            <a:endPar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defTabSz="1244600">
              <a:lnSpc>
                <a:spcPct val="90000"/>
              </a:lnSpc>
              <a:spcBef>
                <a:spcPct val="0"/>
              </a:spcBef>
              <a:spcAft>
                <a:spcPct val="3500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步骤</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我们可以做些什么来改进</a:t>
            </a:r>
            <a:r>
              <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COVID-19</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的应对？</a:t>
            </a:r>
            <a:r>
              <a:rPr lang="en-US" altLang="zh-CN"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步骤</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前进方向</a:t>
            </a:r>
            <a:endParaRPr 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2</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3</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377561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16"/>
                                        </p:tgtEl>
                                        <p:attrNameLst>
                                          <p:attrName>style.opacity</p:attrName>
                                        </p:attrNameLst>
                                      </p:cBhvr>
                                      <p:to>
                                        <p:strVal val="0.5"/>
                                      </p:to>
                                    </p:set>
                                    <p:animEffect filter="image" prLst="opacity: 0.5">
                                      <p:cBhvr rctx="IE">
                                        <p:cTn id="7" dur="indefinite"/>
                                        <p:tgtEl>
                                          <p:spTgt spid="16"/>
                                        </p:tgtEl>
                                      </p:cBhvr>
                                    </p:animEffect>
                                  </p:childTnLst>
                                </p:cTn>
                              </p:par>
                              <p:par>
                                <p:cTn id="8" presetID="9" presetClass="emph" presetSubtype="0" nodeType="withEffect">
                                  <p:stCondLst>
                                    <p:cond delay="1000"/>
                                  </p:stCondLst>
                                  <p:childTnLst>
                                    <p:set>
                                      <p:cBhvr>
                                        <p:cTn id="9" dur="indefinite"/>
                                        <p:tgtEl>
                                          <p:spTgt spid="34"/>
                                        </p:tgtEl>
                                        <p:attrNameLst>
                                          <p:attrName>style.opacity</p:attrName>
                                        </p:attrNameLst>
                                      </p:cBhvr>
                                      <p:to>
                                        <p:strVal val="0.5"/>
                                      </p:to>
                                    </p:set>
                                    <p:animEffect filter="image" prLst="opacity: 0.5">
                                      <p:cBhvr rctx="IE">
                                        <p:cTn id="10" dur="indefinite"/>
                                        <p:tgtEl>
                                          <p:spTgt spid="34"/>
                                        </p:tgtEl>
                                      </p:cBhvr>
                                    </p:animEffect>
                                  </p:childTnLst>
                                </p:cTn>
                              </p:par>
                              <p:par>
                                <p:cTn id="11" presetID="9" presetClass="emph" presetSubtype="0" nodeType="withEffect">
                                  <p:stCondLst>
                                    <p:cond delay="1000"/>
                                  </p:stCondLst>
                                  <p:childTnLst>
                                    <p:set>
                                      <p:cBhvr>
                                        <p:cTn id="12" dur="indefinite"/>
                                        <p:tgtEl>
                                          <p:spTgt spid="38"/>
                                        </p:tgtEl>
                                        <p:attrNameLst>
                                          <p:attrName>style.opacity</p:attrName>
                                        </p:attrNameLst>
                                      </p:cBhvr>
                                      <p:to>
                                        <p:strVal val="0.5"/>
                                      </p:to>
                                    </p:set>
                                    <p:animEffect filter="image" prLst="opacity: 0.5">
                                      <p:cBhvr rctx="IE">
                                        <p:cTn id="13" dur="indefinite"/>
                                        <p:tgtEl>
                                          <p:spTgt spid="38"/>
                                        </p:tgtEl>
                                      </p:cBhvr>
                                    </p:animEffect>
                                  </p:childTnLst>
                                </p:cTn>
                              </p:par>
                              <p:par>
                                <p:cTn id="14" presetID="9" presetClass="emph" presetSubtype="0" grpId="0" nodeType="withEffect">
                                  <p:stCondLst>
                                    <p:cond delay="1000"/>
                                  </p:stCondLst>
                                  <p:childTnLst>
                                    <p:set>
                                      <p:cBhvr>
                                        <p:cTn id="15" dur="indefinite"/>
                                        <p:tgtEl>
                                          <p:spTgt spid="18"/>
                                        </p:tgtEl>
                                        <p:attrNameLst>
                                          <p:attrName>style.opacity</p:attrName>
                                        </p:attrNameLst>
                                      </p:cBhvr>
                                      <p:to>
                                        <p:strVal val="0.5"/>
                                      </p:to>
                                    </p:set>
                                    <p:animEffect filter="image" prLst="opacity: 0.5">
                                      <p:cBhvr rctx="IE">
                                        <p:cTn id="16" dur="indefinite"/>
                                        <p:tgtEl>
                                          <p:spTgt spid="18"/>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omputer&#10;&#10;Description automatically generated">
            <a:extLst>
              <a:ext uri="{FF2B5EF4-FFF2-40B4-BE49-F238E27FC236}">
                <a16:creationId xmlns:a16="http://schemas.microsoft.com/office/drawing/2014/main" id="{94C46CCE-A518-4BB0-B22F-126B275A5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Espace réservé du contenu 2">
            <a:extLst>
              <a:ext uri="{FF2B5EF4-FFF2-40B4-BE49-F238E27FC236}">
                <a16:creationId xmlns:a16="http://schemas.microsoft.com/office/drawing/2014/main" id="{CF390821-87AF-4D15-94E6-3589928541B0}"/>
              </a:ext>
            </a:extLst>
          </p:cNvPr>
          <p:cNvSpPr txBox="1">
            <a:spLocks/>
          </p:cNvSpPr>
          <p:nvPr/>
        </p:nvSpPr>
        <p:spPr>
          <a:xfrm>
            <a:off x="3162822" y="4948912"/>
            <a:ext cx="6376594" cy="661056"/>
          </a:xfrm>
          <a:prstGeom prst="rect">
            <a:avLst/>
          </a:prstGeom>
          <a:ln w="38100">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zh-CN" altLang="en-US" sz="5400" b="1" dirty="0">
                <a:solidFill>
                  <a:srgbClr val="0092CB"/>
                </a:solidFill>
                <a:latin typeface="Times New Roman" panose="02020603050405020304" pitchFamily="18" charset="0"/>
                <a:ea typeface="STXihei" panose="02010600040101010101" pitchFamily="2" charset="-122"/>
                <a:cs typeface="Times New Roman" panose="02020603050405020304" pitchFamily="18" charset="0"/>
              </a:rPr>
              <a:t>行动内审查（</a:t>
            </a:r>
            <a:r>
              <a:rPr lang="sv-SE" sz="5400" b="1" dirty="0">
                <a:solidFill>
                  <a:srgbClr val="0092CB"/>
                </a:solidFill>
                <a:latin typeface="Times New Roman" panose="02020603050405020304" pitchFamily="18" charset="0"/>
                <a:ea typeface="STXihei" panose="02010600040101010101" pitchFamily="2" charset="-122"/>
                <a:cs typeface="Times New Roman" panose="02020603050405020304" pitchFamily="18" charset="0"/>
              </a:rPr>
              <a:t>IAR</a:t>
            </a:r>
            <a:r>
              <a:rPr lang="zh-CN" altLang="en-US" sz="5400" b="1" dirty="0">
                <a:solidFill>
                  <a:srgbClr val="0092CB"/>
                </a:solidFill>
                <a:latin typeface="Times New Roman" panose="02020603050405020304" pitchFamily="18" charset="0"/>
                <a:ea typeface="STXihei" panose="02010600040101010101" pitchFamily="2" charset="-122"/>
                <a:cs typeface="Times New Roman" panose="02020603050405020304" pitchFamily="18" charset="0"/>
              </a:rPr>
              <a:t>）</a:t>
            </a:r>
            <a:endParaRPr lang="en-GB" sz="4800" b="1" dirty="0">
              <a:solidFill>
                <a:srgbClr val="0092CB"/>
              </a:solidFill>
              <a:latin typeface="Times New Roman" panose="02020603050405020304" pitchFamily="18" charset="0"/>
              <a:ea typeface="STXihei" panose="02010600040101010101" pitchFamily="2" charset="-122"/>
              <a:cs typeface="Times New Roman" panose="02020603050405020304" pitchFamily="18" charset="0"/>
            </a:endParaRPr>
          </a:p>
        </p:txBody>
      </p:sp>
      <p:sp>
        <p:nvSpPr>
          <p:cNvPr id="11" name="Rectangle 10">
            <a:extLst>
              <a:ext uri="{FF2B5EF4-FFF2-40B4-BE49-F238E27FC236}">
                <a16:creationId xmlns:a16="http://schemas.microsoft.com/office/drawing/2014/main" id="{9DCEA8B9-5DC2-4D56-B799-F743D3170487}"/>
              </a:ext>
            </a:extLst>
          </p:cNvPr>
          <p:cNvSpPr/>
          <p:nvPr/>
        </p:nvSpPr>
        <p:spPr>
          <a:xfrm>
            <a:off x="8116922" y="3675302"/>
            <a:ext cx="3874603" cy="1034129"/>
          </a:xfrm>
          <a:prstGeom prst="rect">
            <a:avLst/>
          </a:prstGeom>
          <a:solidFill>
            <a:srgbClr val="FFFF00"/>
          </a:solidFill>
        </p:spPr>
        <p:txBody>
          <a:bodyPr wrap="square">
            <a:spAutoFit/>
          </a:bodyPr>
          <a:lstStyle/>
          <a:p>
            <a:pPr algn="r">
              <a:lnSpc>
                <a:spcPct val="85000"/>
              </a:lnSpc>
              <a:tabLst>
                <a:tab pos="3236913" algn="l"/>
              </a:tabLst>
            </a:pPr>
            <a:r>
              <a:rPr lang="zh-CN" altLang="en-US" sz="3600" dirty="0">
                <a:ln w="1905"/>
                <a:solidFill>
                  <a:schemeClr val="accent1">
                    <a:lumMod val="50000"/>
                  </a:schemeClr>
                </a:solidFill>
                <a:effectLst>
                  <a:innerShdw blurRad="69850" dist="43180" dir="5400000">
                    <a:srgbClr val="000000">
                      <a:alpha val="65000"/>
                    </a:srgbClr>
                  </a:innerShdw>
                </a:effectLst>
                <a:latin typeface="STXihei" panose="02010600040101010101" pitchFamily="2" charset="-122"/>
                <a:ea typeface="STXihei" panose="02010600040101010101" pitchFamily="2" charset="-122"/>
                <a:cs typeface="Arial" panose="020B0604020202020204" pitchFamily="34" charset="0"/>
              </a:rPr>
              <a:t>国家</a:t>
            </a:r>
            <a:endParaRPr lang="fr-CA" sz="3600" dirty="0">
              <a:ln w="1905"/>
              <a:solidFill>
                <a:schemeClr val="accent1">
                  <a:lumMod val="50000"/>
                </a:schemeClr>
              </a:solidFill>
              <a:effectLst>
                <a:innerShdw blurRad="69850" dist="43180" dir="5400000">
                  <a:srgbClr val="000000">
                    <a:alpha val="65000"/>
                  </a:srgbClr>
                </a:innerShdw>
              </a:effectLst>
              <a:latin typeface="STXihei" panose="02010600040101010101" pitchFamily="2" charset="-122"/>
              <a:ea typeface="STXihei" panose="02010600040101010101" pitchFamily="2" charset="-122"/>
              <a:cs typeface="Arial" panose="020B0604020202020204" pitchFamily="34" charset="0"/>
            </a:endParaRPr>
          </a:p>
          <a:p>
            <a:pPr algn="r">
              <a:lnSpc>
                <a:spcPct val="85000"/>
              </a:lnSpc>
              <a:tabLst>
                <a:tab pos="3236913" algn="l"/>
              </a:tabLst>
            </a:pPr>
            <a:r>
              <a:rPr lang="zh-CN" altLang="en-US" sz="3600" dirty="0">
                <a:ln w="1905"/>
                <a:solidFill>
                  <a:schemeClr val="accent1">
                    <a:lumMod val="50000"/>
                  </a:schemeClr>
                </a:solidFill>
                <a:effectLst>
                  <a:innerShdw blurRad="69850" dist="43180" dir="5400000">
                    <a:srgbClr val="000000">
                      <a:alpha val="65000"/>
                    </a:srgbClr>
                  </a:innerShdw>
                </a:effectLst>
                <a:latin typeface="STXihei" panose="02010600040101010101" pitchFamily="2" charset="-122"/>
                <a:ea typeface="STXihei" panose="02010600040101010101" pitchFamily="2" charset="-122"/>
                <a:cs typeface="Arial" panose="020B0604020202020204" pitchFamily="34" charset="0"/>
              </a:rPr>
              <a:t>日期</a:t>
            </a:r>
            <a:endParaRPr lang="fr-CA" sz="3600" dirty="0">
              <a:ln w="1905"/>
              <a:solidFill>
                <a:schemeClr val="accent1">
                  <a:lumMod val="50000"/>
                </a:schemeClr>
              </a:solidFill>
              <a:effectLst>
                <a:innerShdw blurRad="69850" dist="43180" dir="5400000">
                  <a:srgbClr val="000000">
                    <a:alpha val="65000"/>
                  </a:srgbClr>
                </a:innerShdw>
              </a:effectLst>
              <a:latin typeface="STXihei" panose="02010600040101010101" pitchFamily="2" charset="-122"/>
              <a:ea typeface="STXihei" panose="02010600040101010101" pitchFamily="2" charset="-122"/>
              <a:cs typeface="Arial" panose="020B0604020202020204" pitchFamily="34" charset="0"/>
            </a:endParaRPr>
          </a:p>
        </p:txBody>
      </p:sp>
      <p:pic>
        <p:nvPicPr>
          <p:cNvPr id="13" name="Picture 12" descr="A picture containing drawing&#10;&#10;Description automatically generated">
            <a:extLst>
              <a:ext uri="{FF2B5EF4-FFF2-40B4-BE49-F238E27FC236}">
                <a16:creationId xmlns:a16="http://schemas.microsoft.com/office/drawing/2014/main" id="{CE11BD03-44A5-4EAE-A1E8-2E525FD0B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32" y="5924272"/>
            <a:ext cx="1601773" cy="693488"/>
          </a:xfrm>
          <a:prstGeom prst="rect">
            <a:avLst/>
          </a:prstGeom>
          <a:ln w="152400">
            <a:solidFill>
              <a:srgbClr val="FFFF00"/>
            </a:solidFill>
          </a:ln>
        </p:spPr>
      </p:pic>
      <p:sp>
        <p:nvSpPr>
          <p:cNvPr id="14" name="TextBox 13">
            <a:extLst>
              <a:ext uri="{FF2B5EF4-FFF2-40B4-BE49-F238E27FC236}">
                <a16:creationId xmlns:a16="http://schemas.microsoft.com/office/drawing/2014/main" id="{0EE7CF4A-B751-4A5B-B24F-B16AA7DAD81B}"/>
              </a:ext>
            </a:extLst>
          </p:cNvPr>
          <p:cNvSpPr txBox="1"/>
          <p:nvPr/>
        </p:nvSpPr>
        <p:spPr>
          <a:xfrm>
            <a:off x="148830" y="2824620"/>
            <a:ext cx="4132863" cy="1107996"/>
          </a:xfrm>
          <a:prstGeom prst="rect">
            <a:avLst/>
          </a:prstGeom>
          <a:noFill/>
        </p:spPr>
        <p:txBody>
          <a:bodyPr wrap="none" rtlCol="0">
            <a:spAutoFit/>
          </a:bodyPr>
          <a:lstStyle/>
          <a:p>
            <a:r>
              <a:rPr lang="en-US" sz="6600" b="1" dirty="0">
                <a:solidFill>
                  <a:schemeClr val="bg1"/>
                </a:solidFill>
                <a:latin typeface="Times New Roman" panose="02020603050405020304" pitchFamily="18" charset="0"/>
                <a:cs typeface="Times New Roman" panose="02020603050405020304" pitchFamily="18" charset="0"/>
              </a:rPr>
              <a:t>COVID-19</a:t>
            </a:r>
          </a:p>
        </p:txBody>
      </p:sp>
      <p:pic>
        <p:nvPicPr>
          <p:cNvPr id="2050" name="Picture 2" descr="C:\Users\hanbin\Desktop\世卫组织图片蓝色.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8672" y="5924272"/>
            <a:ext cx="2882853" cy="89421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12534" y="6335869"/>
            <a:ext cx="1107996" cy="276999"/>
          </a:xfrm>
          <a:prstGeom prst="rect">
            <a:avLst/>
          </a:prstGeom>
        </p:spPr>
        <p:txBody>
          <a:bodyPr wrap="none">
            <a:spAutoFit/>
          </a:bodyPr>
          <a:lstStyle/>
          <a:p>
            <a:r>
              <a:rPr lang="zh-CN" altLang="en-US" sz="1200" dirty="0">
                <a:latin typeface="宋体" panose="02010600030101010101" pitchFamily="2" charset="-122"/>
                <a:ea typeface="宋体" panose="02010600030101010101" pitchFamily="2" charset="-122"/>
              </a:rPr>
              <a:t>您的标志在此</a:t>
            </a:r>
          </a:p>
        </p:txBody>
      </p:sp>
    </p:spTree>
    <p:extLst>
      <p:ext uri="{BB962C8B-B14F-4D97-AF65-F5344CB8AC3E}">
        <p14:creationId xmlns:p14="http://schemas.microsoft.com/office/powerpoint/2010/main" val="230057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0A80E5-4749-41F7-B89F-3BA932B89482}"/>
              </a:ext>
            </a:extLst>
          </p:cNvPr>
          <p:cNvGrpSpPr/>
          <p:nvPr/>
        </p:nvGrpSpPr>
        <p:grpSpPr>
          <a:xfrm>
            <a:off x="322089" y="958893"/>
            <a:ext cx="11633973" cy="5651678"/>
            <a:chOff x="322089" y="1023357"/>
            <a:chExt cx="11633973" cy="5651678"/>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rgbClr val="00808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0">
              <a:extLst>
                <a:ext uri="{FF2B5EF4-FFF2-40B4-BE49-F238E27FC236}">
                  <a16:creationId xmlns:a16="http://schemas.microsoft.com/office/drawing/2014/main" id="{10B814DD-7EF5-4886-BB3C-5B060478E382}"/>
                </a:ext>
              </a:extLst>
            </p:cNvPr>
            <p:cNvSpPr/>
            <p:nvPr/>
          </p:nvSpPr>
          <p:spPr>
            <a:xfrm>
              <a:off x="1249501" y="1023357"/>
              <a:ext cx="1070656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zh-CN" altLang="en-US" sz="2800" kern="1200" dirty="0">
                  <a:latin typeface="Times New Roman" panose="02020603050405020304" pitchFamily="18" charset="0"/>
                  <a:ea typeface="宋体" panose="02010600030101010101" pitchFamily="2" charset="-122"/>
                  <a:cs typeface="Times New Roman" panose="02020603050405020304" pitchFamily="18" charset="0"/>
                </a:rPr>
                <a:t>步骤</a:t>
              </a:r>
              <a:r>
                <a:rPr lang="en-US" altLang="zh-CN" sz="2800" kern="12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kern="1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rPr>
                <a:t>前进方向</a:t>
              </a:r>
              <a:endParaRPr lang="en-US" sz="2800" b="1" dirty="0">
                <a:solidFill>
                  <a:prstClr val="white"/>
                </a:solidFill>
                <a:latin typeface="Times New Roman" panose="02020603050405020304" pitchFamily="18" charset="0"/>
                <a:ea typeface="STXihei" panose="02010600040101010101" pitchFamily="2" charset="-122"/>
                <a:cs typeface="Times New Roman" panose="02020603050405020304" pitchFamily="18" charset="0"/>
              </a:endParaRPr>
            </a:p>
          </p:txBody>
        </p:sp>
      </p:grpSp>
      <p:sp>
        <p:nvSpPr>
          <p:cNvPr id="6" name="Rectangle 5"/>
          <p:cNvSpPr/>
          <p:nvPr/>
        </p:nvSpPr>
        <p:spPr>
          <a:xfrm>
            <a:off x="1367322" y="1682460"/>
            <a:ext cx="10468383" cy="4236673"/>
          </a:xfrm>
          <a:prstGeom prst="rect">
            <a:avLst/>
          </a:prstGeom>
        </p:spPr>
        <p:txBody>
          <a:bodyPr wrap="square">
            <a:spAutoFit/>
          </a:bodyPr>
          <a:lstStyle/>
          <a:p>
            <a:pPr lvl="0"/>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在全体会议中，讨论并商定如下事宜：</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lvl="0"/>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marL="457200" lvl="0" indent="-457200">
              <a:lnSpc>
                <a:spcPts val="3700"/>
              </a:lnSpc>
              <a:buFontTx/>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确定：</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ts val="3700"/>
              </a:lnSpc>
              <a:buFontTx/>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哪些事项可以立即处理，以改进正在进行的应对；</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ts val="3700"/>
              </a:lnSpc>
              <a:buFontTx/>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哪些事项可以在中期或长期完成，以改进对下一波</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COVID-19</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暴发的应对。</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marL="457200" lvl="0" indent="-457200">
              <a:lnSpc>
                <a:spcPts val="3700"/>
              </a:lnSpc>
              <a:buFontTx/>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成立行动内审查后续行动小组</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marL="457200" lvl="0" indent="-457200">
              <a:lnSpc>
                <a:spcPts val="3700"/>
              </a:lnSpc>
              <a:buFontTx/>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记录建议执行进展情况的过程</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marL="457200" lvl="0" indent="-457200">
              <a:lnSpc>
                <a:spcPts val="3700"/>
              </a:lnSpc>
              <a:buFontTx/>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确保高级领导班子参与的方法</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 name="Group 25">
            <a:extLst>
              <a:ext uri="{FF2B5EF4-FFF2-40B4-BE49-F238E27FC236}">
                <a16:creationId xmlns:a16="http://schemas.microsoft.com/office/drawing/2014/main" id="{A21E29B2-FE9C-4986-97F5-D81576C51A1D}"/>
              </a:ext>
            </a:extLst>
          </p:cNvPr>
          <p:cNvGrpSpPr/>
          <p:nvPr/>
        </p:nvGrpSpPr>
        <p:grpSpPr>
          <a:xfrm>
            <a:off x="-80" y="755656"/>
            <a:ext cx="1249581" cy="1250897"/>
            <a:chOff x="3200499" y="3735720"/>
            <a:chExt cx="1488832" cy="1490400"/>
          </a:xfrm>
        </p:grpSpPr>
        <p:sp>
          <p:nvSpPr>
            <p:cNvPr id="13" name="Rectangle: Rounded Corners 26">
              <a:extLst>
                <a:ext uri="{FF2B5EF4-FFF2-40B4-BE49-F238E27FC236}">
                  <a16:creationId xmlns:a16="http://schemas.microsoft.com/office/drawing/2014/main" id="{A85F7754-2BFF-454C-85A9-8E7E8DCB0DCB}"/>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步骤</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3</a:t>
              </a:r>
              <a:endParaRPr 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Rectangle: Rounded Corners 27">
              <a:extLst>
                <a:ext uri="{FF2B5EF4-FFF2-40B4-BE49-F238E27FC236}">
                  <a16:creationId xmlns:a16="http://schemas.microsoft.com/office/drawing/2014/main" id="{6437FAB6-DA8C-4F82-909D-B1AC85E7A224}"/>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15" name="Freeform: Shape 28">
              <a:extLst>
                <a:ext uri="{FF2B5EF4-FFF2-40B4-BE49-F238E27FC236}">
                  <a16:creationId xmlns:a16="http://schemas.microsoft.com/office/drawing/2014/main" id="{FFD3A510-E927-4F5F-AF5C-D24BCEFB9DFE}"/>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spTree>
    <p:extLst>
      <p:ext uri="{BB962C8B-B14F-4D97-AF65-F5344CB8AC3E}">
        <p14:creationId xmlns:p14="http://schemas.microsoft.com/office/powerpoint/2010/main" val="1240413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4">
            <a:extLst>
              <a:ext uri="{FF2B5EF4-FFF2-40B4-BE49-F238E27FC236}">
                <a16:creationId xmlns:a16="http://schemas.microsoft.com/office/drawing/2014/main" id="{6D3D3403-9406-4DC7-BB91-0E1DF4CD26B5}"/>
              </a:ext>
            </a:extLst>
          </p:cNvPr>
          <p:cNvSpPr>
            <a:spLocks noGrp="1"/>
          </p:cNvSpPr>
          <p:nvPr>
            <p:ph idx="1"/>
          </p:nvPr>
        </p:nvSpPr>
        <p:spPr>
          <a:xfrm>
            <a:off x="0" y="5623034"/>
            <a:ext cx="12192000" cy="1234966"/>
          </a:xfrm>
        </p:spPr>
        <p:txBody>
          <a:bodyPr>
            <a:normAutofit/>
          </a:bodyPr>
          <a:lstStyle/>
          <a:p>
            <a:pPr algn="ctr"/>
            <a:r>
              <a:rPr lang="zh-CN" altLang="en-US" sz="3600" b="1" dirty="0">
                <a:latin typeface="黑体" panose="02010609060101010101" pitchFamily="49" charset="-122"/>
                <a:ea typeface="黑体" panose="02010609060101010101" pitchFamily="49" charset="-122"/>
              </a:rPr>
              <a:t>         </a:t>
            </a:r>
            <a:r>
              <a:rPr lang="zh-CN" altLang="en-US" sz="3600" b="1" dirty="0">
                <a:latin typeface="Times New Roman" panose="02020603050405020304" pitchFamily="18" charset="0"/>
                <a:ea typeface="STXihei" panose="02010600040101010101" pitchFamily="2" charset="-122"/>
                <a:cs typeface="Times New Roman" panose="02020603050405020304" pitchFamily="18" charset="0"/>
              </a:rPr>
              <a:t>感谢您的协助拯救生命！</a:t>
            </a:r>
            <a:endParaRPr lang="en-GB" sz="3600" b="1" noProof="0" dirty="0">
              <a:latin typeface="Times New Roman" panose="02020603050405020304" pitchFamily="18" charset="0"/>
              <a:ea typeface="STXihei" panose="02010600040101010101" pitchFamily="2" charset="-122"/>
              <a:cs typeface="Times New Roman" panose="02020603050405020304" pitchFamily="18" charset="0"/>
            </a:endParaRPr>
          </a:p>
          <a:p>
            <a:pPr algn="ctr"/>
            <a:endParaRPr lang="en-GB" noProof="0" dirty="0"/>
          </a:p>
        </p:txBody>
      </p:sp>
      <p:pic>
        <p:nvPicPr>
          <p:cNvPr id="2" name="Picture 1">
            <a:extLst>
              <a:ext uri="{FF2B5EF4-FFF2-40B4-BE49-F238E27FC236}">
                <a16:creationId xmlns:a16="http://schemas.microsoft.com/office/drawing/2014/main" id="{CD0772BA-E77E-4DEB-A395-A598C34882D0}"/>
              </a:ext>
            </a:extLst>
          </p:cNvPr>
          <p:cNvPicPr>
            <a:picLocks noChangeAspect="1"/>
          </p:cNvPicPr>
          <p:nvPr/>
        </p:nvPicPr>
        <p:blipFill>
          <a:blip r:embed="rId3"/>
          <a:stretch>
            <a:fillRect/>
          </a:stretch>
        </p:blipFill>
        <p:spPr>
          <a:xfrm>
            <a:off x="4233954" y="1151164"/>
            <a:ext cx="4545623" cy="4191000"/>
          </a:xfrm>
          <a:prstGeom prst="rect">
            <a:avLst/>
          </a:prstGeom>
        </p:spPr>
      </p:pic>
      <p:sp>
        <p:nvSpPr>
          <p:cNvPr id="3" name="Rectangle 2">
            <a:extLst>
              <a:ext uri="{FF2B5EF4-FFF2-40B4-BE49-F238E27FC236}">
                <a16:creationId xmlns:a16="http://schemas.microsoft.com/office/drawing/2014/main" id="{3E295D0D-08C0-46E6-8769-B6DD7553EB03}"/>
              </a:ext>
            </a:extLst>
          </p:cNvPr>
          <p:cNvSpPr/>
          <p:nvPr/>
        </p:nvSpPr>
        <p:spPr>
          <a:xfrm>
            <a:off x="5071189" y="1310653"/>
            <a:ext cx="2871151" cy="1338442"/>
          </a:xfrm>
          <a:prstGeom prst="rect">
            <a:avLst/>
          </a:prstGeom>
          <a:solidFill>
            <a:schemeClr val="bg1"/>
          </a:solidFill>
          <a:ln>
            <a:solidFill>
              <a:schemeClr val="tx1"/>
            </a:solidFill>
          </a:ln>
          <a:effectLst>
            <a:outerShdw blurRad="50800" dist="76200" dir="2700000" algn="tl" rotWithShape="0">
              <a:prstClr val="black">
                <a:alpha val="40000"/>
              </a:prstClr>
            </a:outerShd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fr-FR" sz="4000" b="1" dirty="0">
                <a:solidFill>
                  <a:schemeClr val="tx1"/>
                </a:solidFill>
                <a:latin typeface="Kristen ITC" panose="03050502040202030202" pitchFamily="66" charset="0"/>
              </a:rPr>
              <a:t>谢谢</a:t>
            </a:r>
            <a:r>
              <a:rPr lang="ja-JP" altLang="en-US" sz="4000" b="1" dirty="0">
                <a:solidFill>
                  <a:schemeClr val="tx1"/>
                </a:solidFill>
                <a:latin typeface="Kristen ITC" panose="03050502040202030202" pitchFamily="66" charset="0"/>
              </a:rPr>
              <a:t>您</a:t>
            </a:r>
            <a:endParaRPr lang="en-US" sz="4000" b="1" dirty="0">
              <a:solidFill>
                <a:schemeClr val="tx1"/>
              </a:solidFill>
              <a:latin typeface="Kristen ITC" panose="03050502040202030202" pitchFamily="66" charset="0"/>
            </a:endParaRPr>
          </a:p>
        </p:txBody>
      </p:sp>
    </p:spTree>
    <p:extLst>
      <p:ext uri="{BB962C8B-B14F-4D97-AF65-F5344CB8AC3E}">
        <p14:creationId xmlns:p14="http://schemas.microsoft.com/office/powerpoint/2010/main" val="39801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3587" cy="6857999"/>
          </a:xfrm>
          <a:prstGeom prst="rect">
            <a:avLst/>
          </a:prstGeom>
        </p:spPr>
      </p:pic>
      <p:sp>
        <p:nvSpPr>
          <p:cNvPr id="4" name="Punched Tape 3">
            <a:extLst>
              <a:ext uri="{FF2B5EF4-FFF2-40B4-BE49-F238E27FC236}">
                <a16:creationId xmlns:a16="http://schemas.microsoft.com/office/drawing/2014/main" id="{A36F147A-3CFE-4352-80E6-B77943EB99DD}"/>
              </a:ext>
            </a:extLst>
          </p:cNvPr>
          <p:cNvSpPr/>
          <p:nvPr/>
        </p:nvSpPr>
        <p:spPr>
          <a:xfrm>
            <a:off x="1762125" y="1651001"/>
            <a:ext cx="9572625" cy="3635374"/>
          </a:xfrm>
          <a:prstGeom prst="flowChartPunchedTape">
            <a:avLst/>
          </a:prstGeom>
          <a:solidFill>
            <a:srgbClr val="D19D0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fr-FR" sz="8000" b="1" dirty="0">
                <a:solidFill>
                  <a:schemeClr val="tx1"/>
                </a:solidFill>
                <a:latin typeface="Wide Latin"/>
                <a:cs typeface="Wide Latin"/>
              </a:rPr>
              <a:t>欢迎</a:t>
            </a:r>
            <a:endParaRPr lang="pt-PT" sz="8000" b="1" dirty="0">
              <a:solidFill>
                <a:schemeClr val="tx1"/>
              </a:solidFill>
              <a:latin typeface="Wide Latin"/>
              <a:cs typeface="Wide Latin"/>
            </a:endParaRPr>
          </a:p>
        </p:txBody>
      </p:sp>
    </p:spTree>
    <p:extLst>
      <p:ext uri="{BB962C8B-B14F-4D97-AF65-F5344CB8AC3E}">
        <p14:creationId xmlns:p14="http://schemas.microsoft.com/office/powerpoint/2010/main" val="32093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335185" y="108285"/>
            <a:ext cx="12192000" cy="636625"/>
          </a:xfrm>
        </p:spPr>
        <p:txBody>
          <a:bodyPr>
            <a:normAutofit/>
          </a:bodyPr>
          <a:lstStyle/>
          <a:p>
            <a:r>
              <a:rPr lang="zh-CN" altLang="en-US" dirty="0">
                <a:latin typeface="黑体" panose="02010609060101010101" pitchFamily="49" charset="-122"/>
                <a:ea typeface="黑体" panose="02010609060101010101" pitchFamily="49" charset="-122"/>
              </a:rPr>
              <a:t>改编自</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行动后审查指南</a:t>
            </a:r>
            <a:r>
              <a:rPr lang="en-US" altLang="zh-CN" dirty="0">
                <a:latin typeface="黑体" panose="02010609060101010101" pitchFamily="49" charset="-122"/>
                <a:ea typeface="黑体" panose="02010609060101010101" pitchFamily="49" charset="-122"/>
              </a:rPr>
              <a:t>》</a:t>
            </a:r>
            <a:endParaRPr lang="en-GB" dirty="0">
              <a:latin typeface="黑体" panose="02010609060101010101" pitchFamily="49" charset="-122"/>
              <a:ea typeface="黑体" panose="02010609060101010101" pitchFamily="49" charset="-122"/>
            </a:endParaRPr>
          </a:p>
        </p:txBody>
      </p:sp>
      <p:sp>
        <p:nvSpPr>
          <p:cNvPr id="4" name="Espace réservé du contenu 3">
            <a:extLst>
              <a:ext uri="{FF2B5EF4-FFF2-40B4-BE49-F238E27FC236}">
                <a16:creationId xmlns:a16="http://schemas.microsoft.com/office/drawing/2014/main" id="{880228A5-86B2-4583-A2C5-5F6201FF8F34}"/>
              </a:ext>
            </a:extLst>
          </p:cNvPr>
          <p:cNvSpPr>
            <a:spLocks noGrp="1"/>
          </p:cNvSpPr>
          <p:nvPr>
            <p:ph sz="half" idx="2"/>
          </p:nvPr>
        </p:nvSpPr>
        <p:spPr>
          <a:xfrm>
            <a:off x="5562599" y="1319303"/>
            <a:ext cx="6169959" cy="4975470"/>
          </a:xfrm>
        </p:spPr>
        <p:txBody>
          <a:bodyPr>
            <a:normAutofit/>
          </a:bodyPr>
          <a:lstStyle/>
          <a:p>
            <a:pPr marL="214292" indent="-214292" algn="just" defTabSz="685714">
              <a:lnSpc>
                <a:spcPts val="2900"/>
              </a:lnSpc>
              <a:spcAft>
                <a:spcPts val="300"/>
              </a:spcAft>
              <a:buFont typeface="Arial" panose="020B0604020202020204" pitchFamily="34" charset="0"/>
              <a:buChar char="•"/>
            </a:pPr>
            <a:r>
              <a:rPr lang="zh-CN" altLang="en-US" sz="2400" b="1" dirty="0">
                <a:latin typeface="Times New Roman" panose="02020603050405020304" pitchFamily="18" charset="0"/>
                <a:ea typeface="STXihei" panose="02010600040101010101" pitchFamily="2" charset="-122"/>
                <a:cs typeface="Times New Roman" panose="02020603050405020304" pitchFamily="18" charset="0"/>
              </a:rPr>
              <a:t>定性审查突发事件应对行动，借此确定最佳做法、差距和所吸取的经验学习</a:t>
            </a:r>
            <a:endParaRPr lang="en-GB" sz="2400" b="1" dirty="0">
              <a:latin typeface="Times New Roman" panose="02020603050405020304" pitchFamily="18" charset="0"/>
              <a:ea typeface="STXihei" panose="02010600040101010101" pitchFamily="2" charset="-122"/>
              <a:cs typeface="Times New Roman" panose="02020603050405020304" pitchFamily="18" charset="0"/>
            </a:endParaRPr>
          </a:p>
          <a:p>
            <a:pPr marL="214292" indent="-214292" algn="just" defTabSz="685714">
              <a:lnSpc>
                <a:spcPts val="2900"/>
              </a:lnSpc>
              <a:spcAft>
                <a:spcPts val="300"/>
              </a:spcAft>
              <a:buFont typeface="Arial" panose="020B0604020202020204" pitchFamily="34" charset="0"/>
              <a:buChar char="•"/>
            </a:pPr>
            <a:r>
              <a:rPr lang="zh-CN" altLang="en-US" sz="2400" b="1" dirty="0">
                <a:latin typeface="Times New Roman" panose="02020603050405020304" pitchFamily="18" charset="0"/>
                <a:ea typeface="STXihei" panose="02010600040101010101" pitchFamily="2" charset="-122"/>
                <a:cs typeface="Times New Roman" panose="02020603050405020304" pitchFamily="18" charset="0"/>
              </a:rPr>
              <a:t>侧重于功能</a:t>
            </a:r>
            <a:r>
              <a:rPr lang="en-GB" sz="2400" b="1" dirty="0">
                <a:latin typeface="Times New Roman" panose="02020603050405020304" pitchFamily="18" charset="0"/>
                <a:ea typeface="STXihei" panose="02010600040101010101" pitchFamily="2" charset="-122"/>
                <a:cs typeface="Times New Roman" panose="02020603050405020304" pitchFamily="18" charset="0"/>
              </a:rPr>
              <a:t> </a:t>
            </a:r>
          </a:p>
          <a:p>
            <a:pPr marL="214292" indent="-214292" algn="just" defTabSz="685714">
              <a:lnSpc>
                <a:spcPts val="2900"/>
              </a:lnSpc>
              <a:spcAft>
                <a:spcPts val="300"/>
              </a:spcAft>
              <a:buFont typeface="Arial" panose="020B0604020202020204" pitchFamily="34" charset="0"/>
              <a:buChar char="•"/>
            </a:pPr>
            <a:r>
              <a:rPr lang="zh-CN" altLang="en-US" sz="2400" b="1" dirty="0">
                <a:latin typeface="Times New Roman" panose="02020603050405020304" pitchFamily="18" charset="0"/>
                <a:ea typeface="STXihei" panose="02010600040101010101" pitchFamily="2" charset="-122"/>
                <a:cs typeface="Times New Roman" panose="02020603050405020304" pitchFamily="18" charset="0"/>
              </a:rPr>
              <a:t>自愿</a:t>
            </a:r>
            <a:endParaRPr lang="en-GB" sz="2400" b="1" dirty="0">
              <a:latin typeface="Times New Roman" panose="02020603050405020304" pitchFamily="18" charset="0"/>
              <a:ea typeface="STXihei" panose="02010600040101010101" pitchFamily="2" charset="-122"/>
              <a:cs typeface="Times New Roman" panose="02020603050405020304" pitchFamily="18" charset="0"/>
            </a:endParaRPr>
          </a:p>
          <a:p>
            <a:pPr marL="214292" indent="-214292" algn="just" defTabSz="685714">
              <a:lnSpc>
                <a:spcPts val="2900"/>
              </a:lnSpc>
              <a:spcAft>
                <a:spcPts val="300"/>
              </a:spcAft>
              <a:buFont typeface="Arial" panose="020B0604020202020204" pitchFamily="34" charset="0"/>
              <a:buChar char="•"/>
            </a:pPr>
            <a:r>
              <a:rPr lang="zh-CN" altLang="en-US" sz="2400" b="1" dirty="0">
                <a:latin typeface="Times New Roman" panose="02020603050405020304" pitchFamily="18" charset="0"/>
                <a:ea typeface="STXihei" panose="02010600040101010101" pitchFamily="2" charset="-122"/>
                <a:cs typeface="Times New Roman" panose="02020603050405020304" pitchFamily="18" charset="0"/>
              </a:rPr>
              <a:t>评价真实事件 </a:t>
            </a:r>
            <a:r>
              <a:rPr lang="en-US" altLang="zh-CN" sz="2400" b="1" dirty="0">
                <a:latin typeface="Times New Roman" panose="02020603050405020304" pitchFamily="18" charset="0"/>
                <a:ea typeface="STXihei"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STXihei" panose="02010600040101010101" pitchFamily="2" charset="-122"/>
                <a:cs typeface="Times New Roman" panose="02020603050405020304" pitchFamily="18" charset="0"/>
              </a:rPr>
              <a:t>在事件发生之后</a:t>
            </a:r>
            <a:endParaRPr lang="en-GB" sz="2400" b="1" dirty="0">
              <a:latin typeface="Times New Roman" panose="02020603050405020304" pitchFamily="18" charset="0"/>
              <a:ea typeface="STXihei" panose="02010600040101010101" pitchFamily="2" charset="-122"/>
              <a:cs typeface="Times New Roman" panose="02020603050405020304" pitchFamily="18" charset="0"/>
            </a:endParaRPr>
          </a:p>
          <a:p>
            <a:pPr marL="214292" indent="-214292" algn="just" defTabSz="685714">
              <a:lnSpc>
                <a:spcPts val="2900"/>
              </a:lnSpc>
              <a:spcAft>
                <a:spcPts val="300"/>
              </a:spcAft>
              <a:buFont typeface="Arial" panose="020B0604020202020204" pitchFamily="34" charset="0"/>
              <a:buChar char="•"/>
            </a:pPr>
            <a:r>
              <a:rPr lang="zh-CN" altLang="en-US" sz="2400" b="1" dirty="0">
                <a:latin typeface="Times New Roman" panose="02020603050405020304" pitchFamily="18" charset="0"/>
                <a:ea typeface="STXihei" panose="02010600040101010101" pitchFamily="2" charset="-122"/>
                <a:cs typeface="Times New Roman" panose="02020603050405020304" pitchFamily="18" charset="0"/>
              </a:rPr>
              <a:t>让所有参与事件的人参与进来，在开放真诚的环境中讨论所采取的行动</a:t>
            </a:r>
            <a:endParaRPr lang="en-GB" sz="2400" b="1" dirty="0">
              <a:latin typeface="Times New Roman" panose="02020603050405020304" pitchFamily="18" charset="0"/>
              <a:ea typeface="STXihei" panose="02010600040101010101" pitchFamily="2" charset="-122"/>
              <a:cs typeface="Times New Roman" panose="02020603050405020304" pitchFamily="18" charset="0"/>
            </a:endParaRPr>
          </a:p>
        </p:txBody>
      </p:sp>
      <p:sp>
        <p:nvSpPr>
          <p:cNvPr id="5" name="TextBox 6">
            <a:extLst>
              <a:ext uri="{FF2B5EF4-FFF2-40B4-BE49-F238E27FC236}">
                <a16:creationId xmlns:a16="http://schemas.microsoft.com/office/drawing/2014/main" id="{81ADC35C-2436-4510-AE19-48758035F279}"/>
              </a:ext>
            </a:extLst>
          </p:cNvPr>
          <p:cNvSpPr txBox="1">
            <a:spLocks noGrp="1"/>
          </p:cNvSpPr>
          <p:nvPr>
            <p:ph sz="half" idx="1"/>
          </p:nvPr>
        </p:nvSpPr>
        <p:spPr>
          <a:xfrm>
            <a:off x="335185" y="1328854"/>
            <a:ext cx="4704175" cy="699094"/>
          </a:xfrm>
          <a:prstGeom prst="rect">
            <a:avLst/>
          </a:prstGeom>
          <a:noFill/>
        </p:spPr>
        <p:txBody>
          <a:bodyPr vert="horz" wrap="square" lIns="68571" tIns="34286" rIns="68571" bIns="34286" numCol="1" rtlCol="0" anchor="t" anchorCtr="0" compatLnSpc="1">
            <a:prstTxWarp prst="textNoShape">
              <a:avLst/>
            </a:prstTxWarp>
            <a:spAutoFit/>
          </a:bodyPr>
          <a:lstStyle/>
          <a:p>
            <a:pPr defTabSz="685714">
              <a:lnSpc>
                <a:spcPts val="1700"/>
              </a:lnSpc>
            </a:pPr>
            <a:r>
              <a:rPr lang="zh-CN" altLang="en-US" sz="1400" dirty="0">
                <a:latin typeface="楷体" panose="02010609060101010101" pitchFamily="49" charset="-122"/>
                <a:ea typeface="楷体" panose="02010609060101010101" pitchFamily="49" charset="-122"/>
              </a:rPr>
              <a:t>“</a:t>
            </a:r>
            <a:r>
              <a:rPr lang="en-US" altLang="zh-CN" sz="1400" dirty="0">
                <a:latin typeface="楷体" panose="02010609060101010101" pitchFamily="49" charset="-122"/>
                <a:ea typeface="楷体" panose="02010609060101010101" pitchFamily="49" charset="-122"/>
              </a:rPr>
              <a:t>……</a:t>
            </a:r>
            <a:r>
              <a:rPr lang="zh-CN" altLang="en-US" sz="1400" dirty="0">
                <a:latin typeface="Times New Roman" panose="02020603050405020304" pitchFamily="18" charset="0"/>
                <a:ea typeface="KaiTi" panose="02010609060101010101" pitchFamily="49" charset="-122"/>
                <a:cs typeface="Times New Roman" panose="02020603050405020304" pitchFamily="18" charset="0"/>
              </a:rPr>
              <a:t>对重大疾病暴发和公共卫生事件进行深度审查。（国际卫生条例审查委员会建议 </a:t>
            </a:r>
            <a:r>
              <a:rPr lang="en-US" altLang="zh-CN" sz="1400" dirty="0">
                <a:latin typeface="Times New Roman" panose="02020603050405020304" pitchFamily="18" charset="0"/>
                <a:ea typeface="KaiTi" panose="02010609060101010101" pitchFamily="49" charset="-122"/>
                <a:cs typeface="Times New Roman" panose="02020603050405020304" pitchFamily="18" charset="0"/>
              </a:rPr>
              <a:t>- 2015</a:t>
            </a:r>
            <a:r>
              <a:rPr lang="zh-CN" altLang="en-US" sz="1400" dirty="0">
                <a:latin typeface="Times New Roman" panose="02020603050405020304" pitchFamily="18" charset="0"/>
                <a:ea typeface="KaiTi" panose="02010609060101010101" pitchFamily="49" charset="-122"/>
                <a:cs typeface="Times New Roman" panose="02020603050405020304" pitchFamily="18" charset="0"/>
              </a:rPr>
              <a:t>年</a:t>
            </a:r>
            <a:r>
              <a:rPr lang="en-US" altLang="zh-CN" sz="1400" dirty="0">
                <a:latin typeface="Times New Roman" panose="02020603050405020304" pitchFamily="18" charset="0"/>
                <a:ea typeface="KaiTi"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KaiTi" panose="02010609060101010101" pitchFamily="49" charset="-122"/>
                <a:cs typeface="Times New Roman" panose="02020603050405020304" pitchFamily="18" charset="0"/>
              </a:rPr>
              <a:t>月</a:t>
            </a:r>
            <a:r>
              <a:rPr lang="en-US" altLang="zh-CN" sz="1400" dirty="0">
                <a:latin typeface="Times New Roman" panose="02020603050405020304" pitchFamily="18" charset="0"/>
                <a:ea typeface="KaiTi" panose="02010609060101010101" pitchFamily="49" charset="-122"/>
                <a:cs typeface="Times New Roman" panose="02020603050405020304" pitchFamily="18" charset="0"/>
              </a:rPr>
              <a:t>WHA68.5</a:t>
            </a:r>
            <a:r>
              <a:rPr lang="zh-CN" altLang="en-US" sz="1400" dirty="0">
                <a:latin typeface="Times New Roman" panose="02020603050405020304" pitchFamily="18" charset="0"/>
                <a:ea typeface="KaiTi" panose="02010609060101010101" pitchFamily="49" charset="-122"/>
                <a:cs typeface="Times New Roman" panose="02020603050405020304" pitchFamily="18" charset="0"/>
              </a:rPr>
              <a:t>号决议</a:t>
            </a:r>
            <a:r>
              <a:rPr lang="zh-CN" altLang="en-US" sz="1400" dirty="0">
                <a:latin typeface="楷体" panose="02010609060101010101" pitchFamily="49" charset="-122"/>
                <a:ea typeface="楷体" panose="02010609060101010101" pitchFamily="49" charset="-122"/>
              </a:rPr>
              <a:t>）</a:t>
            </a:r>
            <a:endParaRPr lang="en-US" sz="1400" dirty="0">
              <a:latin typeface="楷体" panose="02010609060101010101" pitchFamily="49" charset="-122"/>
              <a:ea typeface="楷体" panose="02010609060101010101" pitchFamily="49" charset="-122"/>
            </a:endParaRPr>
          </a:p>
        </p:txBody>
      </p:sp>
      <p:pic>
        <p:nvPicPr>
          <p:cNvPr id="8" name="Image 7">
            <a:extLst>
              <a:ext uri="{FF2B5EF4-FFF2-40B4-BE49-F238E27FC236}">
                <a16:creationId xmlns:a16="http://schemas.microsoft.com/office/drawing/2014/main" id="{538ABF2B-4A71-49AF-A529-66DBC962F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747" y="2173176"/>
            <a:ext cx="3166410" cy="4057499"/>
          </a:xfrm>
          <a:prstGeom prst="rect">
            <a:avLst/>
          </a:prstGeom>
        </p:spPr>
      </p:pic>
      <p:sp>
        <p:nvSpPr>
          <p:cNvPr id="3" name="TextBox 2"/>
          <p:cNvSpPr txBox="1"/>
          <p:nvPr/>
        </p:nvSpPr>
        <p:spPr>
          <a:xfrm>
            <a:off x="2005999" y="2541951"/>
            <a:ext cx="2183906" cy="374654"/>
          </a:xfrm>
          <a:prstGeom prst="rect">
            <a:avLst/>
          </a:prstGeom>
          <a:solidFill>
            <a:schemeClr val="bg1"/>
          </a:solidFill>
        </p:spPr>
        <p:txBody>
          <a:bodyPr wrap="square" rtlCol="0">
            <a:spAutoFit/>
          </a:bodyPr>
          <a:lstStyle/>
          <a:p>
            <a:pPr>
              <a:lnSpc>
                <a:spcPct val="150000"/>
              </a:lnSpc>
            </a:pPr>
            <a:r>
              <a:rPr lang="zh-CN" altLang="en-US" sz="1400" b="1" dirty="0">
                <a:solidFill>
                  <a:schemeClr val="accent1">
                    <a:lumMod val="50000"/>
                  </a:schemeClr>
                </a:solidFill>
                <a:latin typeface="Times New Roman" panose="02020603050405020304" pitchFamily="18" charset="0"/>
                <a:ea typeface="STXihei" panose="02010600040101010101" pitchFamily="2" charset="-122"/>
                <a:cs typeface="Times New Roman" panose="02020603050405020304" pitchFamily="18" charset="0"/>
              </a:rPr>
              <a:t>行动后审查（</a:t>
            </a:r>
            <a:r>
              <a:rPr lang="en-US" altLang="zh-CN" sz="1400" b="1" dirty="0">
                <a:solidFill>
                  <a:schemeClr val="accent1">
                    <a:lumMod val="50000"/>
                  </a:schemeClr>
                </a:solidFill>
                <a:latin typeface="Times New Roman" panose="02020603050405020304" pitchFamily="18" charset="0"/>
                <a:ea typeface="STXihei" panose="02010600040101010101" pitchFamily="2" charset="-122"/>
                <a:cs typeface="Times New Roman" panose="02020603050405020304" pitchFamily="18" charset="0"/>
              </a:rPr>
              <a:t>AAR</a:t>
            </a:r>
            <a:r>
              <a:rPr lang="zh-CN" altLang="en-US" sz="1400" b="1" dirty="0">
                <a:solidFill>
                  <a:schemeClr val="accent1">
                    <a:lumMod val="50000"/>
                  </a:schemeClr>
                </a:solidFill>
                <a:latin typeface="Times New Roman" panose="02020603050405020304" pitchFamily="18" charset="0"/>
                <a:ea typeface="STXihei" panose="02010600040101010101" pitchFamily="2" charset="-122"/>
                <a:cs typeface="Times New Roman" panose="02020603050405020304" pitchFamily="18" charset="0"/>
              </a:rPr>
              <a:t>）指南</a:t>
            </a:r>
          </a:p>
        </p:txBody>
      </p:sp>
    </p:spTree>
    <p:extLst>
      <p:ext uri="{BB962C8B-B14F-4D97-AF65-F5344CB8AC3E}">
        <p14:creationId xmlns:p14="http://schemas.microsoft.com/office/powerpoint/2010/main" val="36465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0E280-C1A3-4E79-A89A-6D0FA90201C0}"/>
              </a:ext>
            </a:extLst>
          </p:cNvPr>
          <p:cNvSpPr>
            <a:spLocks noGrp="1"/>
          </p:cNvSpPr>
          <p:nvPr>
            <p:ph type="title"/>
          </p:nvPr>
        </p:nvSpPr>
        <p:spPr>
          <a:xfrm>
            <a:off x="360947" y="0"/>
            <a:ext cx="10515600" cy="702000"/>
          </a:xfrm>
        </p:spPr>
        <p:txBody>
          <a:bodyPr>
            <a:normAutofit/>
          </a:bodyPr>
          <a:lstStyle/>
          <a:p>
            <a:r>
              <a:rPr lang="zh-CN" altLang="en-US" dirty="0">
                <a:latin typeface="黑体" panose="02010609060101010101" pitchFamily="49" charset="-122"/>
                <a:ea typeface="黑体" panose="02010609060101010101" pitchFamily="49" charset="-122"/>
              </a:rPr>
              <a:t>什么是行动内审查？</a:t>
            </a:r>
            <a:endParaRPr lang="en-GB" dirty="0">
              <a:latin typeface="黑体" panose="02010609060101010101" pitchFamily="49" charset="-122"/>
              <a:ea typeface="黑体" panose="02010609060101010101" pitchFamily="49" charset="-122"/>
            </a:endParaRPr>
          </a:p>
        </p:txBody>
      </p:sp>
      <p:sp>
        <p:nvSpPr>
          <p:cNvPr id="3" name="Espace réservé du contenu 2">
            <a:extLst>
              <a:ext uri="{FF2B5EF4-FFF2-40B4-BE49-F238E27FC236}">
                <a16:creationId xmlns:a16="http://schemas.microsoft.com/office/drawing/2014/main" id="{2E85BA39-877C-4A90-90B9-0DE7EC695A39}"/>
              </a:ext>
            </a:extLst>
          </p:cNvPr>
          <p:cNvSpPr>
            <a:spLocks noGrp="1"/>
          </p:cNvSpPr>
          <p:nvPr>
            <p:ph idx="1"/>
          </p:nvPr>
        </p:nvSpPr>
        <p:spPr>
          <a:xfrm>
            <a:off x="50104" y="1627202"/>
            <a:ext cx="6881938" cy="4070959"/>
          </a:xfrm>
        </p:spPr>
        <p:txBody>
          <a:bodyPr>
            <a:normAutofit fontScale="92500" lnSpcReduction="10000"/>
          </a:bodyPr>
          <a:lstStyle/>
          <a:p>
            <a:pPr algn="ctr">
              <a:lnSpc>
                <a:spcPct val="120000"/>
              </a:lnSpc>
            </a:pPr>
            <a:r>
              <a:rPr lang="zh-CN" altLang="en-US" dirty="0">
                <a:latin typeface="SimSun" panose="02010600030101010101" pitchFamily="2" charset="-122"/>
                <a:ea typeface="SimSun" panose="02010600030101010101" pitchFamily="2" charset="-122"/>
                <a:cs typeface="Times New Roman" panose="02020603050405020304" pitchFamily="18" charset="0"/>
              </a:rPr>
              <a:t>行动内审查</a:t>
            </a:r>
            <a:r>
              <a:rPr lang="en-US" dirty="0">
                <a:latin typeface="SimSun" panose="02010600030101010101" pitchFamily="2" charset="-122"/>
                <a:ea typeface="SimSun" panose="02010600030101010101" pitchFamily="2" charset="-122"/>
                <a:cs typeface="Times New Roman" panose="02020603050405020304" pitchFamily="18" charset="0"/>
              </a:rPr>
              <a:t> </a:t>
            </a:r>
          </a:p>
          <a:p>
            <a:pPr algn="ctr">
              <a:lnSpc>
                <a:spcPct val="120000"/>
              </a:lnSpc>
            </a:pPr>
            <a:r>
              <a:rPr lang="zh-CN" altLang="en-US" dirty="0">
                <a:latin typeface="SimSun" panose="02010600030101010101" pitchFamily="2" charset="-122"/>
                <a:ea typeface="SimSun" panose="02010600030101010101" pitchFamily="2" charset="-122"/>
                <a:cs typeface="Times New Roman" panose="02020603050405020304" pitchFamily="18" charset="0"/>
              </a:rPr>
              <a:t>是对迄今</a:t>
            </a:r>
            <a:r>
              <a:rPr lang="zh-CN" altLang="en-US" b="1" dirty="0">
                <a:latin typeface="STXihei" panose="02010600040101010101" pitchFamily="2" charset="-122"/>
                <a:ea typeface="STXihei" panose="02010600040101010101" pitchFamily="2" charset="-122"/>
                <a:cs typeface="Times New Roman" panose="02020603050405020304" pitchFamily="18" charset="0"/>
              </a:rPr>
              <a:t>应对</a:t>
            </a:r>
            <a:r>
              <a:rPr lang="zh-CN" altLang="en-US" dirty="0">
                <a:latin typeface="SimSun" panose="02010600030101010101" pitchFamily="2" charset="-122"/>
                <a:ea typeface="SimSun" panose="02010600030101010101" pitchFamily="2" charset="-122"/>
                <a:cs typeface="Times New Roman" panose="02020603050405020304" pitchFamily="18" charset="0"/>
              </a:rPr>
              <a:t>正在发生的</a:t>
            </a:r>
            <a:r>
              <a:rPr lang="zh-CN" altLang="en-US" b="1" dirty="0">
                <a:latin typeface="STXihei" panose="02010600040101010101" pitchFamily="2" charset="-122"/>
                <a:ea typeface="STXihei" panose="02010600040101010101" pitchFamily="2" charset="-122"/>
                <a:cs typeface="Times New Roman" panose="02020603050405020304" pitchFamily="18" charset="0"/>
              </a:rPr>
              <a:t>突发事件</a:t>
            </a:r>
            <a:endParaRPr lang="en-US" b="1" dirty="0">
              <a:latin typeface="STXihei" panose="02010600040101010101" pitchFamily="2" charset="-122"/>
              <a:ea typeface="STXihei" panose="02010600040101010101" pitchFamily="2" charset="-122"/>
              <a:cs typeface="Times New Roman" panose="02020603050405020304" pitchFamily="18" charset="0"/>
            </a:endParaRPr>
          </a:p>
          <a:p>
            <a:pPr algn="ctr">
              <a:lnSpc>
                <a:spcPct val="120000"/>
              </a:lnSpc>
            </a:pPr>
            <a:r>
              <a:rPr lang="zh-CN" altLang="en-US" dirty="0">
                <a:latin typeface="SimSun" panose="02010600030101010101" pitchFamily="2" charset="-122"/>
                <a:ea typeface="SimSun" panose="02010600030101010101" pitchFamily="2" charset="-122"/>
                <a:cs typeface="Times New Roman" panose="02020603050405020304" pitchFamily="18" charset="0"/>
              </a:rPr>
              <a:t>而采取的</a:t>
            </a:r>
            <a:r>
              <a:rPr lang="zh-CN" altLang="en-US" b="1" dirty="0">
                <a:latin typeface="STXihei" panose="02010600040101010101" pitchFamily="2" charset="-122"/>
                <a:ea typeface="STXihei" panose="02010600040101010101" pitchFamily="2" charset="-122"/>
                <a:cs typeface="Times New Roman" panose="02020603050405020304" pitchFamily="18" charset="0"/>
              </a:rPr>
              <a:t>行动</a:t>
            </a:r>
            <a:endParaRPr lang="en-US" altLang="zh-CN" b="1" dirty="0">
              <a:latin typeface="STXihei" panose="02010600040101010101" pitchFamily="2" charset="-122"/>
              <a:ea typeface="STXihei" panose="02010600040101010101" pitchFamily="2" charset="-122"/>
              <a:cs typeface="Times New Roman" panose="02020603050405020304" pitchFamily="18" charset="0"/>
            </a:endParaRPr>
          </a:p>
          <a:p>
            <a:pPr algn="ctr">
              <a:lnSpc>
                <a:spcPct val="120000"/>
              </a:lnSpc>
            </a:pPr>
            <a:r>
              <a:rPr lang="zh-CN" altLang="en-US" dirty="0">
                <a:latin typeface="SimSun" panose="02010600030101010101" pitchFamily="2" charset="-122"/>
                <a:ea typeface="SimSun" panose="02010600030101010101" pitchFamily="2" charset="-122"/>
                <a:cs typeface="Times New Roman" panose="02020603050405020304" pitchFamily="18" charset="0"/>
              </a:rPr>
              <a:t>进行的</a:t>
            </a:r>
            <a:r>
              <a:rPr lang="zh-CN" altLang="en-US" b="1" dirty="0">
                <a:latin typeface="STXihei" panose="02010600040101010101" pitchFamily="2" charset="-122"/>
                <a:ea typeface="STXihei" panose="02010600040101010101" pitchFamily="2" charset="-122"/>
                <a:cs typeface="Times New Roman" panose="02020603050405020304" pitchFamily="18" charset="0"/>
              </a:rPr>
              <a:t>定性审查</a:t>
            </a:r>
            <a:r>
              <a:rPr lang="zh-CN" altLang="en-US" dirty="0">
                <a:latin typeface="SimSun" panose="02010600030101010101" pitchFamily="2" charset="-122"/>
                <a:ea typeface="SimSun" panose="02010600030101010101" pitchFamily="2" charset="-122"/>
                <a:cs typeface="Times New Roman" panose="02020603050405020304" pitchFamily="18" charset="0"/>
              </a:rPr>
              <a:t>，</a:t>
            </a:r>
            <a:endParaRPr lang="en-US" dirty="0">
              <a:latin typeface="SimSun" panose="02010600030101010101" pitchFamily="2" charset="-122"/>
              <a:ea typeface="SimSun" panose="02010600030101010101" pitchFamily="2" charset="-122"/>
              <a:cs typeface="Times New Roman" panose="02020603050405020304" pitchFamily="18" charset="0"/>
            </a:endParaRPr>
          </a:p>
          <a:p>
            <a:pPr algn="ctr">
              <a:lnSpc>
                <a:spcPct val="120000"/>
              </a:lnSpc>
            </a:pPr>
            <a:r>
              <a:rPr lang="zh-CN" altLang="en-US" dirty="0">
                <a:latin typeface="SimSun" panose="02010600030101010101" pitchFamily="2" charset="-122"/>
                <a:ea typeface="SimSun" panose="02010600030101010101" pitchFamily="2" charset="-122"/>
                <a:cs typeface="Times New Roman" panose="02020603050405020304" pitchFamily="18" charset="0"/>
              </a:rPr>
              <a:t>借此</a:t>
            </a:r>
            <a:r>
              <a:rPr lang="zh-CN" altLang="en-US" b="1" dirty="0">
                <a:latin typeface="STXihei" panose="02010600040101010101" pitchFamily="2" charset="-122"/>
                <a:ea typeface="STXihei" panose="02010600040101010101" pitchFamily="2" charset="-122"/>
                <a:cs typeface="Times New Roman" panose="02020603050405020304" pitchFamily="18" charset="0"/>
              </a:rPr>
              <a:t>确定差距</a:t>
            </a:r>
            <a:r>
              <a:rPr lang="zh-CN" altLang="en-US" dirty="0">
                <a:latin typeface="黑体" panose="02010609060101010101" pitchFamily="49" charset="-122"/>
                <a:ea typeface="黑体" panose="02010609060101010101" pitchFamily="49" charset="-122"/>
                <a:cs typeface="Times New Roman" panose="02020603050405020304" pitchFamily="18" charset="0"/>
              </a:rPr>
              <a:t>、</a:t>
            </a:r>
            <a:endParaRPr lang="en-US" dirty="0">
              <a:latin typeface="黑体" panose="02010609060101010101" pitchFamily="49" charset="-122"/>
              <a:ea typeface="黑体" panose="02010609060101010101" pitchFamily="49" charset="-122"/>
              <a:cs typeface="Times New Roman" panose="02020603050405020304" pitchFamily="18" charset="0"/>
            </a:endParaRPr>
          </a:p>
          <a:p>
            <a:pPr algn="ctr">
              <a:lnSpc>
                <a:spcPct val="120000"/>
              </a:lnSpc>
            </a:pPr>
            <a:r>
              <a:rPr lang="zh-CN" altLang="en-US" b="1" dirty="0">
                <a:latin typeface="STXihei" panose="02010600040101010101" pitchFamily="2" charset="-122"/>
                <a:ea typeface="STXihei" panose="02010600040101010101" pitchFamily="2" charset="-122"/>
                <a:cs typeface="Times New Roman" panose="02020603050405020304" pitchFamily="18" charset="0"/>
              </a:rPr>
              <a:t>经验学习</a:t>
            </a:r>
            <a:r>
              <a:rPr lang="zh-CN" altLang="en-US" dirty="0">
                <a:latin typeface="SimSun" panose="02010600030101010101" pitchFamily="2" charset="-122"/>
                <a:ea typeface="SimSun" panose="02010600030101010101" pitchFamily="2" charset="-122"/>
                <a:cs typeface="Times New Roman" panose="02020603050405020304" pitchFamily="18" charset="0"/>
              </a:rPr>
              <a:t>和</a:t>
            </a:r>
            <a:r>
              <a:rPr lang="zh-CN" altLang="en-US" b="1" dirty="0">
                <a:latin typeface="STXihei" panose="02010600040101010101" pitchFamily="2" charset="-122"/>
                <a:ea typeface="STXihei" panose="02010600040101010101" pitchFamily="2" charset="-122"/>
                <a:cs typeface="Times New Roman" panose="02020603050405020304" pitchFamily="18" charset="0"/>
              </a:rPr>
              <a:t>最佳做法</a:t>
            </a:r>
            <a:r>
              <a:rPr lang="zh-CN" altLang="en-US" dirty="0">
                <a:latin typeface="SimSun" panose="02010600030101010101" pitchFamily="2" charset="-122"/>
                <a:ea typeface="SimSun" panose="02010600030101010101" pitchFamily="2" charset="-122"/>
                <a:cs typeface="Times New Roman" panose="02020603050405020304" pitchFamily="18" charset="0"/>
              </a:rPr>
              <a:t>，</a:t>
            </a:r>
            <a:endParaRPr lang="en-US" b="1" dirty="0">
              <a:latin typeface="SimSun" panose="02010600030101010101" pitchFamily="2" charset="-122"/>
              <a:ea typeface="SimSun" panose="02010600030101010101" pitchFamily="2" charset="-122"/>
              <a:cs typeface="Times New Roman" panose="02020603050405020304" pitchFamily="18" charset="0"/>
            </a:endParaRPr>
          </a:p>
          <a:p>
            <a:pPr algn="ctr">
              <a:lnSpc>
                <a:spcPct val="120000"/>
              </a:lnSpc>
            </a:pPr>
            <a:r>
              <a:rPr lang="zh-CN" altLang="en-US" dirty="0">
                <a:latin typeface="SimSun" panose="02010600030101010101" pitchFamily="2" charset="-122"/>
                <a:ea typeface="SimSun" panose="02010600030101010101" pitchFamily="2" charset="-122"/>
                <a:cs typeface="Times New Roman" panose="02020603050405020304" pitchFamily="18" charset="0"/>
              </a:rPr>
              <a:t>从而</a:t>
            </a:r>
            <a:r>
              <a:rPr lang="zh-CN" altLang="en-US" b="1" dirty="0">
                <a:latin typeface="STXihei" panose="02010600040101010101" pitchFamily="2" charset="-122"/>
                <a:ea typeface="STXihei" panose="02010600040101010101" pitchFamily="2" charset="-122"/>
                <a:cs typeface="Times New Roman" panose="02020603050405020304" pitchFamily="18" charset="0"/>
              </a:rPr>
              <a:t>改进应对计划</a:t>
            </a:r>
            <a:r>
              <a:rPr lang="zh-CN" altLang="en-US" dirty="0">
                <a:latin typeface="SimSun" panose="02010600030101010101" pitchFamily="2" charset="-122"/>
                <a:ea typeface="SimSun" panose="02010600030101010101" pitchFamily="2" charset="-122"/>
                <a:cs typeface="Times New Roman" panose="02020603050405020304" pitchFamily="18" charset="0"/>
              </a:rPr>
              <a:t>。</a:t>
            </a:r>
            <a:endParaRPr lang="en-GB" dirty="0">
              <a:latin typeface="SimSun" panose="02010600030101010101" pitchFamily="2" charset="-122"/>
              <a:ea typeface="SimSun" panose="02010600030101010101" pitchFamily="2" charset="-122"/>
              <a:cs typeface="Times New Roman" panose="02020603050405020304" pitchFamily="18" charset="0"/>
            </a:endParaRPr>
          </a:p>
        </p:txBody>
      </p:sp>
      <p:pic>
        <p:nvPicPr>
          <p:cNvPr id="4" name="Picture 4">
            <a:extLst>
              <a:ext uri="{FF2B5EF4-FFF2-40B4-BE49-F238E27FC236}">
                <a16:creationId xmlns:a16="http://schemas.microsoft.com/office/drawing/2014/main" id="{26D465AD-DE69-43D6-A333-75DB93934EC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091971" y="1436945"/>
            <a:ext cx="4109355" cy="4464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753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312821" y="0"/>
            <a:ext cx="10515600" cy="702000"/>
          </a:xfrm>
        </p:spPr>
        <p:txBody>
          <a:bodyPr>
            <a:normAutofit/>
          </a:bodyPr>
          <a:lstStyle/>
          <a:p>
            <a:r>
              <a:rPr lang="zh-CN" altLang="en-US" dirty="0">
                <a:latin typeface="黑体" panose="02010609060101010101" pitchFamily="49" charset="-122"/>
                <a:ea typeface="黑体" panose="02010609060101010101" pitchFamily="49" charset="-122"/>
              </a:rPr>
              <a:t>什么是行动内审查？</a:t>
            </a:r>
            <a:endParaRPr lang="en-GB" dirty="0">
              <a:latin typeface="黑体" panose="02010609060101010101" pitchFamily="49" charset="-122"/>
              <a:ea typeface="黑体" panose="02010609060101010101" pitchFamily="49" charset="-122"/>
            </a:endParaRP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838200" y="1366206"/>
            <a:ext cx="5481918" cy="4351338"/>
          </a:xfrm>
        </p:spPr>
        <p:txBody>
          <a:bodyPr>
            <a:normAutofit lnSpcReduction="10000"/>
          </a:bodyPr>
          <a:lstStyle/>
          <a:p>
            <a:endParaRPr lang="en-GB" dirty="0"/>
          </a:p>
          <a:p>
            <a:pPr algn="r"/>
            <a:r>
              <a:rPr lang="zh-CN" altLang="en-US" dirty="0">
                <a:latin typeface="宋体" panose="02010600030101010101" pitchFamily="2" charset="-122"/>
                <a:ea typeface="宋体" panose="02010600030101010101" pitchFamily="2" charset="-122"/>
              </a:rPr>
              <a:t>不断</a:t>
            </a:r>
            <a:r>
              <a:rPr lang="zh-CN" altLang="en-US" b="1" dirty="0">
                <a:latin typeface="STXihei" panose="02010600040101010101" pitchFamily="2" charset="-122"/>
                <a:ea typeface="STXihei" panose="02010600040101010101" pitchFamily="2" charset="-122"/>
              </a:rPr>
              <a:t>集体学习</a:t>
            </a:r>
            <a:r>
              <a:rPr lang="en-GB" dirty="0">
                <a:latin typeface="STXihei" panose="02010600040101010101" pitchFamily="2" charset="-122"/>
                <a:ea typeface="STXihei" panose="02010600040101010101" pitchFamily="2" charset="-122"/>
              </a:rPr>
              <a:t> </a:t>
            </a:r>
          </a:p>
          <a:p>
            <a:pPr algn="r"/>
            <a:r>
              <a:rPr lang="zh-CN" altLang="en-US" dirty="0">
                <a:latin typeface="宋体" panose="02010600030101010101" pitchFamily="2" charset="-122"/>
                <a:ea typeface="宋体" panose="02010600030101010101" pitchFamily="2" charset="-122"/>
              </a:rPr>
              <a:t>的良好做法</a:t>
            </a:r>
            <a:endParaRPr lang="en-US" altLang="zh-CN" dirty="0">
              <a:latin typeface="宋体" panose="02010600030101010101" pitchFamily="2" charset="-122"/>
              <a:ea typeface="宋体" panose="02010600030101010101" pitchFamily="2" charset="-122"/>
            </a:endParaRPr>
          </a:p>
          <a:p>
            <a:pPr algn="r"/>
            <a:endParaRPr lang="en-GB" dirty="0">
              <a:latin typeface="宋体" panose="02010600030101010101" pitchFamily="2" charset="-122"/>
              <a:ea typeface="宋体" panose="02010600030101010101" pitchFamily="2" charset="-122"/>
            </a:endParaRPr>
          </a:p>
          <a:p>
            <a:pPr algn="r"/>
            <a:r>
              <a:rPr lang="zh-CN" altLang="en-US" dirty="0">
                <a:latin typeface="宋体" panose="02010600030101010101" pitchFamily="2" charset="-122"/>
                <a:ea typeface="宋体" panose="02010600030101010101" pitchFamily="2" charset="-122"/>
              </a:rPr>
              <a:t>聚集</a:t>
            </a:r>
            <a:r>
              <a:rPr lang="en-GB" dirty="0">
                <a:latin typeface="宋体" panose="02010600030101010101" pitchFamily="2" charset="-122"/>
                <a:ea typeface="宋体" panose="02010600030101010101" pitchFamily="2" charset="-122"/>
              </a:rPr>
              <a:t> </a:t>
            </a:r>
          </a:p>
          <a:p>
            <a:pPr algn="r"/>
            <a:r>
              <a:rPr lang="zh-CN" altLang="en-US" b="1" dirty="0">
                <a:latin typeface="STXihei" panose="02010600040101010101" pitchFamily="2" charset="-122"/>
                <a:ea typeface="STXihei" panose="02010600040101010101" pitchFamily="2" charset="-122"/>
              </a:rPr>
              <a:t>相关的利益攸关方</a:t>
            </a:r>
            <a:r>
              <a:rPr lang="en-GB" b="1" dirty="0">
                <a:latin typeface="STXihei" panose="02010600040101010101" pitchFamily="2" charset="-122"/>
                <a:ea typeface="STXihei" panose="02010600040101010101" pitchFamily="2" charset="-122"/>
              </a:rPr>
              <a:t> </a:t>
            </a:r>
          </a:p>
          <a:p>
            <a:pPr algn="r"/>
            <a:endParaRPr lang="en-GB" dirty="0"/>
          </a:p>
          <a:p>
            <a:pPr algn="r"/>
            <a:r>
              <a:rPr lang="zh-CN" altLang="en-US" dirty="0">
                <a:latin typeface="宋体" panose="02010600030101010101" pitchFamily="2" charset="-122"/>
                <a:ea typeface="宋体" panose="02010600030101010101" pitchFamily="2" charset="-122"/>
              </a:rPr>
              <a:t>对迄今采取的应对</a:t>
            </a:r>
            <a:r>
              <a:rPr lang="zh-CN" altLang="en-US" b="1" dirty="0">
                <a:latin typeface="STXihei" panose="02010600040101010101" pitchFamily="2" charset="-122"/>
                <a:ea typeface="STXihei" panose="02010600040101010101" pitchFamily="2" charset="-122"/>
              </a:rPr>
              <a:t>行动</a:t>
            </a:r>
            <a:endParaRPr lang="en-GB" altLang="zh-CN" b="1" dirty="0">
              <a:latin typeface="STXihei" panose="02010600040101010101" pitchFamily="2" charset="-122"/>
              <a:ea typeface="STXihei" panose="02010600040101010101" pitchFamily="2" charset="-122"/>
            </a:endParaRPr>
          </a:p>
          <a:p>
            <a:pPr algn="r">
              <a:lnSpc>
                <a:spcPct val="100000"/>
              </a:lnSpc>
            </a:pPr>
            <a:r>
              <a:rPr lang="zh-CN" altLang="en-US" b="1" dirty="0">
                <a:latin typeface="STXihei" panose="02010600040101010101" pitchFamily="2" charset="-122"/>
                <a:ea typeface="STXihei" panose="02010600040101010101" pitchFamily="2" charset="-122"/>
              </a:rPr>
              <a:t>进行评价性和系统性分析</a:t>
            </a:r>
            <a:r>
              <a:rPr lang="en-GB" b="1" dirty="0">
                <a:latin typeface="STXihei" panose="02010600040101010101" pitchFamily="2" charset="-122"/>
                <a:ea typeface="STXihei" panose="02010600040101010101" pitchFamily="2" charset="-122"/>
              </a:rPr>
              <a:t> </a:t>
            </a:r>
          </a:p>
          <a:p>
            <a:endParaRPr lang="en-GB" dirty="0"/>
          </a:p>
        </p:txBody>
      </p:sp>
      <p:pic>
        <p:nvPicPr>
          <p:cNvPr id="4" name="Picture 3" descr="A person reading a book&#10;&#10;Description generated with high confidence">
            <a:extLst>
              <a:ext uri="{FF2B5EF4-FFF2-40B4-BE49-F238E27FC236}">
                <a16:creationId xmlns:a16="http://schemas.microsoft.com/office/drawing/2014/main" id="{5DD07FD9-C15C-4F05-B21A-BA641653B5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697288" y="1504207"/>
            <a:ext cx="4248000"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6427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348916" y="0"/>
            <a:ext cx="10515600" cy="702000"/>
          </a:xfrm>
        </p:spPr>
        <p:txBody>
          <a:bodyPr>
            <a:normAutofit/>
          </a:bodyPr>
          <a:lstStyle/>
          <a:p>
            <a:r>
              <a:rPr lang="zh-CN" altLang="en-US" dirty="0">
                <a:latin typeface="黑体" panose="02010609060101010101" pitchFamily="49" charset="-122"/>
                <a:ea typeface="黑体" panose="02010609060101010101" pitchFamily="49" charset="-122"/>
              </a:rPr>
              <a:t>什么是行动内审查？</a:t>
            </a:r>
            <a:endParaRPr lang="en-GB" dirty="0">
              <a:latin typeface="黑体" panose="02010609060101010101" pitchFamily="49" charset="-122"/>
              <a:ea typeface="黑体" panose="02010609060101010101" pitchFamily="49" charset="-122"/>
            </a:endParaRP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348916" y="1352759"/>
            <a:ext cx="5971202" cy="4351338"/>
          </a:xfrm>
        </p:spPr>
        <p:txBody>
          <a:bodyPr>
            <a:normAutofit/>
          </a:bodyPr>
          <a:lstStyle/>
          <a:p>
            <a:pPr algn="r"/>
            <a:r>
              <a:rPr lang="zh-CN" altLang="en-US" dirty="0">
                <a:latin typeface="宋体" panose="02010600030101010101" pitchFamily="2" charset="-122"/>
                <a:ea typeface="宋体" panose="02010600030101010101" pitchFamily="2" charset="-122"/>
                <a:cs typeface="Arial" panose="020B0604020202020204" pitchFamily="34" charset="0"/>
              </a:rPr>
              <a:t>行动内审查是一种</a:t>
            </a:r>
            <a:r>
              <a:rPr lang="zh-CN" altLang="en-US" b="1" dirty="0">
                <a:latin typeface="STXihei" panose="02010600040101010101" pitchFamily="2" charset="-122"/>
                <a:ea typeface="STXihei" panose="02010600040101010101" pitchFamily="2" charset="-122"/>
                <a:cs typeface="Arial" panose="020B0604020202020204" pitchFamily="34" charset="0"/>
              </a:rPr>
              <a:t>建设性的</a:t>
            </a:r>
            <a:endParaRPr lang="en-US" altLang="zh-CN" b="1" dirty="0">
              <a:latin typeface="STXihei" panose="02010600040101010101" pitchFamily="2" charset="-122"/>
              <a:ea typeface="STXihei" panose="02010600040101010101" pitchFamily="2" charset="-122"/>
              <a:cs typeface="Arial" panose="020B0604020202020204" pitchFamily="34" charset="0"/>
            </a:endParaRPr>
          </a:p>
          <a:p>
            <a:pPr algn="r"/>
            <a:r>
              <a:rPr lang="zh-CN" altLang="en-US" b="1" dirty="0">
                <a:latin typeface="STXihei" panose="02010600040101010101" pitchFamily="2" charset="-122"/>
                <a:ea typeface="STXihei" panose="02010600040101010101" pitchFamily="2" charset="-122"/>
                <a:cs typeface="Arial" panose="020B0604020202020204" pitchFamily="34" charset="0"/>
              </a:rPr>
              <a:t>集体学习</a:t>
            </a:r>
            <a:r>
              <a:rPr lang="zh-CN" altLang="en-US" dirty="0">
                <a:latin typeface="宋体" panose="02010600030101010101" pitchFamily="2" charset="-122"/>
                <a:ea typeface="宋体" panose="02010600030101010101" pitchFamily="2" charset="-122"/>
                <a:cs typeface="Arial" panose="020B0604020202020204" pitchFamily="34" charset="0"/>
              </a:rPr>
              <a:t>机会，</a:t>
            </a:r>
            <a:endParaRPr lang="en-US" altLang="zh-CN" dirty="0">
              <a:latin typeface="宋体" panose="02010600030101010101" pitchFamily="2" charset="-122"/>
              <a:ea typeface="宋体" panose="02010600030101010101" pitchFamily="2" charset="-122"/>
              <a:cs typeface="Arial" panose="020B0604020202020204" pitchFamily="34" charset="0"/>
            </a:endParaRPr>
          </a:p>
          <a:p>
            <a:pPr algn="r"/>
            <a:endParaRPr lang="en-GB" dirty="0">
              <a:latin typeface="宋体" panose="02010600030101010101" pitchFamily="2" charset="-122"/>
              <a:ea typeface="宋体" panose="02010600030101010101" pitchFamily="2" charset="-122"/>
              <a:cs typeface="Arial" panose="020B0604020202020204" pitchFamily="34" charset="0"/>
            </a:endParaRPr>
          </a:p>
          <a:p>
            <a:pPr algn="r"/>
            <a:r>
              <a:rPr lang="zh-CN" altLang="en-US" dirty="0">
                <a:latin typeface="宋体" panose="02010600030101010101" pitchFamily="2" charset="-122"/>
                <a:ea typeface="宋体" panose="02010600030101010101" pitchFamily="2" charset="-122"/>
                <a:cs typeface="Arial" panose="020B0604020202020204" pitchFamily="34" charset="0"/>
              </a:rPr>
              <a:t>让卫生部门</a:t>
            </a:r>
            <a:r>
              <a:rPr lang="zh-CN" altLang="en-US" b="1" dirty="0">
                <a:latin typeface="STXihei" panose="02010600040101010101" pitchFamily="2" charset="-122"/>
                <a:ea typeface="STXihei" panose="02010600040101010101" pitchFamily="2" charset="-122"/>
                <a:cs typeface="Arial" panose="020B0604020202020204" pitchFamily="34" charset="0"/>
              </a:rPr>
              <a:t>内部</a:t>
            </a:r>
            <a:r>
              <a:rPr lang="zh-CN" altLang="en-US" dirty="0">
                <a:latin typeface="宋体" panose="02010600030101010101" pitchFamily="2" charset="-122"/>
                <a:ea typeface="宋体" panose="02010600030101010101" pitchFamily="2" charset="-122"/>
                <a:cs typeface="Arial" panose="020B0604020202020204" pitchFamily="34" charset="0"/>
              </a:rPr>
              <a:t>或各部门</a:t>
            </a:r>
            <a:r>
              <a:rPr lang="zh-CN" altLang="en-US" b="1" dirty="0">
                <a:latin typeface="STXihei" panose="02010600040101010101" pitchFamily="2" charset="-122"/>
                <a:ea typeface="STXihei" panose="02010600040101010101" pitchFamily="2" charset="-122"/>
                <a:cs typeface="Arial" panose="020B0604020202020204" pitchFamily="34" charset="0"/>
              </a:rPr>
              <a:t>之间</a:t>
            </a:r>
            <a:r>
              <a:rPr lang="zh-CN" altLang="en-US" dirty="0">
                <a:latin typeface="宋体" panose="02010600030101010101" pitchFamily="2" charset="-122"/>
                <a:ea typeface="宋体" panose="02010600030101010101" pitchFamily="2" charset="-122"/>
                <a:cs typeface="Arial" panose="020B0604020202020204" pitchFamily="34" charset="0"/>
              </a:rPr>
              <a:t>的突发事件应对</a:t>
            </a:r>
            <a:r>
              <a:rPr lang="zh-CN" altLang="en-US" b="1" dirty="0">
                <a:latin typeface="STXihei" panose="02010600040101010101" pitchFamily="2" charset="-122"/>
                <a:ea typeface="STXihei" panose="02010600040101010101" pitchFamily="2" charset="-122"/>
                <a:cs typeface="Arial" panose="020B0604020202020204" pitchFamily="34" charset="0"/>
              </a:rPr>
              <a:t>利益攸关方</a:t>
            </a:r>
            <a:endParaRPr lang="en-GB" b="1" dirty="0">
              <a:latin typeface="STXihei" panose="02010600040101010101" pitchFamily="2" charset="-122"/>
              <a:ea typeface="STXihei" panose="02010600040101010101" pitchFamily="2" charset="-122"/>
              <a:cs typeface="Arial" panose="020B0604020202020204" pitchFamily="34" charset="0"/>
            </a:endParaRPr>
          </a:p>
          <a:p>
            <a:pPr algn="r"/>
            <a:r>
              <a:rPr lang="en-GB" dirty="0">
                <a:latin typeface="宋体" panose="02010600030101010101" pitchFamily="2" charset="-122"/>
                <a:ea typeface="宋体" panose="02010600030101010101" pitchFamily="2" charset="-122"/>
                <a:cs typeface="Arial" panose="020B0604020202020204" pitchFamily="34" charset="0"/>
              </a:rPr>
              <a:t> </a:t>
            </a:r>
          </a:p>
          <a:p>
            <a:pPr algn="r"/>
            <a:r>
              <a:rPr lang="zh-CN" altLang="en-US" dirty="0">
                <a:latin typeface="宋体" panose="02010600030101010101" pitchFamily="2" charset="-122"/>
                <a:ea typeface="宋体" panose="02010600030101010101" pitchFamily="2" charset="-122"/>
                <a:cs typeface="Arial" panose="020B0604020202020204" pitchFamily="34" charset="0"/>
              </a:rPr>
              <a:t>能够在</a:t>
            </a:r>
            <a:r>
              <a:rPr lang="zh-CN" altLang="en-US" b="1" dirty="0">
                <a:latin typeface="STXihei" panose="02010600040101010101" pitchFamily="2" charset="-122"/>
                <a:ea typeface="STXihei" panose="02010600040101010101" pitchFamily="2" charset="-122"/>
                <a:cs typeface="Arial" panose="020B0604020202020204" pitchFamily="34" charset="0"/>
              </a:rPr>
              <a:t>如何提高</a:t>
            </a:r>
            <a:r>
              <a:rPr lang="zh-CN" altLang="en-US" dirty="0">
                <a:latin typeface="宋体" panose="02010600030101010101" pitchFamily="2" charset="-122"/>
                <a:ea typeface="宋体" panose="02010600030101010101" pitchFamily="2" charset="-122"/>
                <a:cs typeface="Arial" panose="020B0604020202020204" pitchFamily="34" charset="0"/>
              </a:rPr>
              <a:t>防范和应对当前突发事件的</a:t>
            </a:r>
            <a:r>
              <a:rPr lang="zh-CN" altLang="en-US" b="1" dirty="0">
                <a:latin typeface="STXihei" panose="02010600040101010101" pitchFamily="2" charset="-122"/>
                <a:ea typeface="STXihei" panose="02010600040101010101" pitchFamily="2" charset="-122"/>
                <a:cs typeface="Arial" panose="020B0604020202020204" pitchFamily="34" charset="0"/>
              </a:rPr>
              <a:t>能力</a:t>
            </a:r>
            <a:r>
              <a:rPr lang="zh-CN" altLang="en-US" dirty="0">
                <a:latin typeface="宋体" panose="02010600030101010101" pitchFamily="2" charset="-122"/>
                <a:ea typeface="宋体" panose="02010600030101010101" pitchFamily="2" charset="-122"/>
                <a:cs typeface="Arial" panose="020B0604020202020204" pitchFamily="34" charset="0"/>
              </a:rPr>
              <a:t>方面找到</a:t>
            </a:r>
            <a:r>
              <a:rPr lang="zh-CN" altLang="en-US" b="1" dirty="0">
                <a:latin typeface="STXihei" panose="02010600040101010101" pitchFamily="2" charset="-122"/>
                <a:ea typeface="STXihei" panose="02010600040101010101" pitchFamily="2" charset="-122"/>
                <a:cs typeface="Arial" panose="020B0604020202020204" pitchFamily="34" charset="0"/>
              </a:rPr>
              <a:t>共同点</a:t>
            </a:r>
            <a:endParaRPr lang="en-GB" b="1" dirty="0">
              <a:latin typeface="STXihei" panose="02010600040101010101" pitchFamily="2" charset="-122"/>
              <a:ea typeface="STXihei" panose="02010600040101010101" pitchFamily="2" charset="-122"/>
              <a:cs typeface="Arial" panose="020B0604020202020204" pitchFamily="34" charset="0"/>
            </a:endParaRPr>
          </a:p>
        </p:txBody>
      </p:sp>
      <p:pic>
        <p:nvPicPr>
          <p:cNvPr id="5" name="Picture 3">
            <a:extLst>
              <a:ext uri="{FF2B5EF4-FFF2-40B4-BE49-F238E27FC236}">
                <a16:creationId xmlns:a16="http://schemas.microsoft.com/office/drawing/2014/main" id="{B55186D4-0DA6-4776-87B1-93DE2132E3C2}"/>
              </a:ext>
            </a:extLst>
          </p:cNvPr>
          <p:cNvPicPr>
            <a:picLocks/>
          </p:cNvPicPr>
          <p:nvPr/>
        </p:nvPicPr>
        <p:blipFill>
          <a:blip r:embed="rId2">
            <a:extLst>
              <a:ext uri="{28A0092B-C50C-407E-A947-70E740481C1C}">
                <a14:useLocalDpi xmlns:a14="http://schemas.microsoft.com/office/drawing/2010/main"/>
              </a:ext>
            </a:extLst>
          </a:blip>
          <a:stretch>
            <a:fillRect/>
          </a:stretch>
        </p:blipFill>
        <p:spPr>
          <a:xfrm>
            <a:off x="6938682" y="1504208"/>
            <a:ext cx="4069975"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0176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5B2886-38DA-4DC8-A842-734975BA41DD}"/>
              </a:ext>
            </a:extLst>
          </p:cNvPr>
          <p:cNvPicPr>
            <a:picLocks noChangeAspect="1"/>
          </p:cNvPicPr>
          <p:nvPr/>
        </p:nvPicPr>
        <p:blipFill>
          <a:blip r:embed="rId2"/>
          <a:stretch>
            <a:fillRect/>
          </a:stretch>
        </p:blipFill>
        <p:spPr>
          <a:xfrm>
            <a:off x="855791" y="2681725"/>
            <a:ext cx="3479541" cy="2343518"/>
          </a:xfrm>
          <a:prstGeom prst="rect">
            <a:avLst/>
          </a:prstGeom>
        </p:spPr>
      </p:pic>
      <p:sp>
        <p:nvSpPr>
          <p:cNvPr id="3" name="Titre 2">
            <a:extLst>
              <a:ext uri="{FF2B5EF4-FFF2-40B4-BE49-F238E27FC236}">
                <a16:creationId xmlns:a16="http://schemas.microsoft.com/office/drawing/2014/main" id="{4DC0EA3D-92D3-4D8A-B9DD-1F713585BFF3}"/>
              </a:ext>
            </a:extLst>
          </p:cNvPr>
          <p:cNvSpPr>
            <a:spLocks noGrp="1"/>
          </p:cNvSpPr>
          <p:nvPr>
            <p:ph type="title"/>
          </p:nvPr>
        </p:nvSpPr>
        <p:spPr>
          <a:xfrm>
            <a:off x="479425" y="49213"/>
            <a:ext cx="10515600" cy="647700"/>
          </a:xfrm>
        </p:spPr>
        <p:txBody>
          <a:bodyPr>
            <a:normAutofit/>
          </a:bodyPr>
          <a:lstStyle/>
          <a:p>
            <a:pPr>
              <a:defRPr/>
            </a:pPr>
            <a:r>
              <a:rPr lang="zh-CN" altLang="en-US" dirty="0">
                <a:latin typeface="黑体" panose="02010609060101010101" pitchFamily="49" charset="-122"/>
                <a:ea typeface="黑体" panose="02010609060101010101" pitchFamily="49" charset="-122"/>
              </a:rPr>
              <a:t>原则</a:t>
            </a:r>
            <a:endParaRPr lang="en-GB" dirty="0">
              <a:latin typeface="黑体" panose="02010609060101010101" pitchFamily="49" charset="-122"/>
              <a:ea typeface="黑体" panose="02010609060101010101" pitchFamily="49" charset="-122"/>
            </a:endParaRPr>
          </a:p>
        </p:txBody>
      </p:sp>
      <p:pic>
        <p:nvPicPr>
          <p:cNvPr id="49156" name="Image 8">
            <a:extLst>
              <a:ext uri="{FF2B5EF4-FFF2-40B4-BE49-F238E27FC236}">
                <a16:creationId xmlns:a16="http://schemas.microsoft.com/office/drawing/2014/main" id="{1C79C0BC-F20E-4DDC-8FD4-41097BA71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668338"/>
            <a:ext cx="588803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Image 10">
            <a:extLst>
              <a:ext uri="{FF2B5EF4-FFF2-40B4-BE49-F238E27FC236}">
                <a16:creationId xmlns:a16="http://schemas.microsoft.com/office/drawing/2014/main" id="{23620F24-14E1-420A-BCE4-5A5D64787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5" y="2389188"/>
            <a:ext cx="61071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Image 12">
            <a:extLst>
              <a:ext uri="{FF2B5EF4-FFF2-40B4-BE49-F238E27FC236}">
                <a16:creationId xmlns:a16="http://schemas.microsoft.com/office/drawing/2014/main" id="{3A992F45-7CE1-432E-AB24-4FA6025531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7438" y="1538288"/>
            <a:ext cx="62103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Image 14">
            <a:extLst>
              <a:ext uri="{FF2B5EF4-FFF2-40B4-BE49-F238E27FC236}">
                <a16:creationId xmlns:a16="http://schemas.microsoft.com/office/drawing/2014/main" id="{298A6D3E-9C37-4A2F-8FCC-7D6C98DF6C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775" y="3552825"/>
            <a:ext cx="61912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Image 16">
            <a:extLst>
              <a:ext uri="{FF2B5EF4-FFF2-40B4-BE49-F238E27FC236}">
                <a16:creationId xmlns:a16="http://schemas.microsoft.com/office/drawing/2014/main" id="{9028BB39-CF19-4BA7-98BA-BEDECB91EC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1313" y="4670425"/>
            <a:ext cx="619283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Image 18">
            <a:extLst>
              <a:ext uri="{FF2B5EF4-FFF2-40B4-BE49-F238E27FC236}">
                <a16:creationId xmlns:a16="http://schemas.microsoft.com/office/drawing/2014/main" id="{E50E2092-AD8C-4FFD-9D82-F2E2057781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9150" y="5368925"/>
            <a:ext cx="6078538"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ZoneTexte 19">
            <a:extLst>
              <a:ext uri="{FF2B5EF4-FFF2-40B4-BE49-F238E27FC236}">
                <a16:creationId xmlns:a16="http://schemas.microsoft.com/office/drawing/2014/main" id="{58CF9E15-91B2-4BE3-AD7A-3039724B7338}"/>
              </a:ext>
            </a:extLst>
          </p:cNvPr>
          <p:cNvSpPr txBox="1">
            <a:spLocks noChangeArrowheads="1"/>
          </p:cNvSpPr>
          <p:nvPr/>
        </p:nvSpPr>
        <p:spPr bwMode="auto">
          <a:xfrm>
            <a:off x="4151313" y="974725"/>
            <a:ext cx="8002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z="1600" b="1" dirty="0">
                <a:latin typeface="STXihei" panose="02010600040101010101" pitchFamily="2" charset="-122"/>
                <a:ea typeface="STXihei" panose="02010600040101010101" pitchFamily="2" charset="-122"/>
              </a:rPr>
              <a:t>参与式</a:t>
            </a:r>
            <a:endParaRPr lang="en-GB" altLang="en-US" sz="1600" b="1" dirty="0">
              <a:latin typeface="STXihei" panose="02010600040101010101" pitchFamily="2" charset="-122"/>
              <a:ea typeface="STXihei" panose="02010600040101010101" pitchFamily="2" charset="-122"/>
            </a:endParaRPr>
          </a:p>
          <a:p>
            <a:endParaRPr lang="en-GB" altLang="en-US" sz="1600" b="1" dirty="0">
              <a:latin typeface="黑体" panose="02010609060101010101" pitchFamily="49" charset="-122"/>
              <a:ea typeface="黑体" panose="02010609060101010101" pitchFamily="49" charset="-122"/>
            </a:endParaRPr>
          </a:p>
        </p:txBody>
      </p:sp>
      <p:sp>
        <p:nvSpPr>
          <p:cNvPr id="49163" name="ZoneTexte 20">
            <a:extLst>
              <a:ext uri="{FF2B5EF4-FFF2-40B4-BE49-F238E27FC236}">
                <a16:creationId xmlns:a16="http://schemas.microsoft.com/office/drawing/2014/main" id="{95E8C8E6-B217-41D5-9483-4AAD4A32437E}"/>
              </a:ext>
            </a:extLst>
          </p:cNvPr>
          <p:cNvSpPr txBox="1">
            <a:spLocks noChangeArrowheads="1"/>
          </p:cNvSpPr>
          <p:nvPr/>
        </p:nvSpPr>
        <p:spPr bwMode="auto">
          <a:xfrm>
            <a:off x="5232400" y="1862138"/>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z="1600" b="1" dirty="0">
                <a:latin typeface="STXihei" panose="02010600040101010101" pitchFamily="2" charset="-122"/>
                <a:ea typeface="STXihei" panose="02010600040101010101" pitchFamily="2" charset="-122"/>
              </a:rPr>
              <a:t>开放与诚实的精神</a:t>
            </a:r>
            <a:endParaRPr lang="en-GB" altLang="en-US" sz="1600" b="1" dirty="0">
              <a:latin typeface="STXihei" panose="02010600040101010101" pitchFamily="2" charset="-122"/>
              <a:ea typeface="STXihei" panose="02010600040101010101" pitchFamily="2" charset="-122"/>
            </a:endParaRPr>
          </a:p>
        </p:txBody>
      </p:sp>
      <p:sp>
        <p:nvSpPr>
          <p:cNvPr id="49164" name="ZoneTexte 21">
            <a:extLst>
              <a:ext uri="{FF2B5EF4-FFF2-40B4-BE49-F238E27FC236}">
                <a16:creationId xmlns:a16="http://schemas.microsoft.com/office/drawing/2014/main" id="{7D8E9A6D-8182-4D35-A0ED-9C81DC33844F}"/>
              </a:ext>
            </a:extLst>
          </p:cNvPr>
          <p:cNvSpPr txBox="1">
            <a:spLocks noChangeArrowheads="1"/>
          </p:cNvSpPr>
          <p:nvPr/>
        </p:nvSpPr>
        <p:spPr bwMode="auto">
          <a:xfrm>
            <a:off x="6087547" y="2747098"/>
            <a:ext cx="2646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z="1600" b="1" dirty="0">
                <a:latin typeface="STXihei" panose="02010600040101010101" pitchFamily="2" charset="-122"/>
                <a:ea typeface="STXihei" panose="02010600040101010101" pitchFamily="2" charset="-122"/>
              </a:rPr>
              <a:t>经验分享和相互学习的空间</a:t>
            </a:r>
            <a:endParaRPr lang="en-GB" altLang="en-US" sz="1600" b="1" dirty="0">
              <a:latin typeface="STXihei" panose="02010600040101010101" pitchFamily="2" charset="-122"/>
              <a:ea typeface="STXihei" panose="02010600040101010101" pitchFamily="2" charset="-122"/>
            </a:endParaRPr>
          </a:p>
        </p:txBody>
      </p:sp>
      <p:sp>
        <p:nvSpPr>
          <p:cNvPr id="49165" name="ZoneTexte 22">
            <a:extLst>
              <a:ext uri="{FF2B5EF4-FFF2-40B4-BE49-F238E27FC236}">
                <a16:creationId xmlns:a16="http://schemas.microsoft.com/office/drawing/2014/main" id="{9EC2345F-2672-4C0E-81CB-32F40F18EC90}"/>
              </a:ext>
            </a:extLst>
          </p:cNvPr>
          <p:cNvSpPr txBox="1">
            <a:spLocks noChangeArrowheads="1"/>
          </p:cNvSpPr>
          <p:nvPr/>
        </p:nvSpPr>
        <p:spPr bwMode="auto">
          <a:xfrm>
            <a:off x="6096000" y="389413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z="1600" b="1" dirty="0">
                <a:latin typeface="STXihei" panose="02010600040101010101" pitchFamily="2" charset="-122"/>
                <a:ea typeface="STXihei" panose="02010600040101010101" pitchFamily="2" charset="-122"/>
              </a:rPr>
              <a:t>系统与程序分析</a:t>
            </a:r>
            <a:endParaRPr lang="en-GB" altLang="en-US" sz="1600" b="1" dirty="0">
              <a:latin typeface="STXihei" panose="02010600040101010101" pitchFamily="2" charset="-122"/>
              <a:ea typeface="STXihei" panose="02010600040101010101" pitchFamily="2" charset="-122"/>
            </a:endParaRPr>
          </a:p>
        </p:txBody>
      </p:sp>
      <p:sp>
        <p:nvSpPr>
          <p:cNvPr id="49166" name="ZoneTexte 23">
            <a:extLst>
              <a:ext uri="{FF2B5EF4-FFF2-40B4-BE49-F238E27FC236}">
                <a16:creationId xmlns:a16="http://schemas.microsoft.com/office/drawing/2014/main" id="{123FADE3-8AB8-4CDB-8DA5-BF2A0426989B}"/>
              </a:ext>
            </a:extLst>
          </p:cNvPr>
          <p:cNvSpPr txBox="1">
            <a:spLocks noChangeArrowheads="1"/>
          </p:cNvSpPr>
          <p:nvPr/>
        </p:nvSpPr>
        <p:spPr bwMode="auto">
          <a:xfrm>
            <a:off x="5913965" y="5027186"/>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z="1600" b="1" dirty="0">
                <a:latin typeface="STXihei" panose="02010600040101010101" pitchFamily="2" charset="-122"/>
                <a:ea typeface="STXihei" panose="02010600040101010101" pitchFamily="2" charset="-122"/>
              </a:rPr>
              <a:t>以确定解决方案为导向</a:t>
            </a:r>
            <a:endParaRPr lang="en-GB" altLang="en-US" sz="1600" b="1" dirty="0">
              <a:latin typeface="STXihei" panose="02010600040101010101" pitchFamily="2" charset="-122"/>
              <a:ea typeface="STXihei" panose="02010600040101010101" pitchFamily="2" charset="-122"/>
            </a:endParaRPr>
          </a:p>
          <a:p>
            <a:endParaRPr lang="en-GB" altLang="en-US" sz="1600" b="1" dirty="0">
              <a:latin typeface="黑体" panose="02010609060101010101" pitchFamily="49" charset="-122"/>
              <a:ea typeface="黑体" panose="02010609060101010101" pitchFamily="49" charset="-122"/>
            </a:endParaRPr>
          </a:p>
        </p:txBody>
      </p:sp>
      <p:sp>
        <p:nvSpPr>
          <p:cNvPr id="49167" name="ZoneTexte 24">
            <a:extLst>
              <a:ext uri="{FF2B5EF4-FFF2-40B4-BE49-F238E27FC236}">
                <a16:creationId xmlns:a16="http://schemas.microsoft.com/office/drawing/2014/main" id="{6E3BA97C-DEF9-4F13-806E-B0FA169CB3B1}"/>
              </a:ext>
            </a:extLst>
          </p:cNvPr>
          <p:cNvSpPr txBox="1">
            <a:spLocks noChangeArrowheads="1"/>
          </p:cNvSpPr>
          <p:nvPr/>
        </p:nvSpPr>
        <p:spPr bwMode="auto">
          <a:xfrm>
            <a:off x="4894263" y="5915025"/>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z="1600" b="1" dirty="0">
                <a:latin typeface="STXihei" panose="02010600040101010101" pitchFamily="2" charset="-122"/>
                <a:ea typeface="STXihei" panose="02010600040101010101" pitchFamily="2" charset="-122"/>
              </a:rPr>
              <a:t>参与者的看法汇编</a:t>
            </a:r>
            <a:endParaRPr lang="en-GB" altLang="en-US" sz="1600" b="1" dirty="0">
              <a:latin typeface="STXihei" panose="02010600040101010101" pitchFamily="2" charset="-122"/>
              <a:ea typeface="STXihei" panose="02010600040101010101" pitchFamily="2" charset="-122"/>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ARtemplate_finalVers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2774</Words>
  <Application>Microsoft Office PowerPoint</Application>
  <PresentationFormat>Widescreen</PresentationFormat>
  <Paragraphs>309</Paragraphs>
  <Slides>31</Slides>
  <Notes>20</Notes>
  <HiddenSlides>1</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31</vt:i4>
      </vt:variant>
    </vt:vector>
  </HeadingPairs>
  <TitlesOfParts>
    <vt:vector size="52" baseType="lpstr">
      <vt:lpstr>KaiTi</vt:lpstr>
      <vt:lpstr>黑体</vt:lpstr>
      <vt:lpstr>宋体</vt:lpstr>
      <vt:lpstr>宋体</vt:lpstr>
      <vt:lpstr>STXihei</vt:lpstr>
      <vt:lpstr>STXihei</vt:lpstr>
      <vt:lpstr>楷体</vt:lpstr>
      <vt:lpstr>Arial</vt:lpstr>
      <vt:lpstr>Arial Black</vt:lpstr>
      <vt:lpstr>Arial Narrow</vt:lpstr>
      <vt:lpstr>Calibri</vt:lpstr>
      <vt:lpstr>Calibri Light</vt:lpstr>
      <vt:lpstr>Kristen ITC</vt:lpstr>
      <vt:lpstr>Lato Light</vt:lpstr>
      <vt:lpstr>Roboto</vt:lpstr>
      <vt:lpstr>Roboto Cn</vt:lpstr>
      <vt:lpstr>Symbol</vt:lpstr>
      <vt:lpstr>Times New Roman</vt:lpstr>
      <vt:lpstr>Wide Latin</vt:lpstr>
      <vt:lpstr>1_Office Theme</vt:lpstr>
      <vt:lpstr>AARtemplate_finalVersion</vt:lpstr>
      <vt:lpstr>             国家COVID-19行动内审查（IAR）：列报模板，2020年7月23日     © 世界卫生组织2020年。保留部分版权。本作品可在知识共享署名——非商业性使用——相同方式共享3.0政府间组织  （CC-BY-NC-SA 3.0 IGO）许可协议下使用。   WHO reference number:  WHO/2019-nCoV/Country_IAR/templates/presentation/2020.1 </vt:lpstr>
      <vt:lpstr>序言 – 说明</vt:lpstr>
      <vt:lpstr>PowerPoint Presentation</vt:lpstr>
      <vt:lpstr>PowerPoint Presentation</vt:lpstr>
      <vt:lpstr>改编自《行动后审查指南》</vt:lpstr>
      <vt:lpstr>什么是行动内审查？</vt:lpstr>
      <vt:lpstr>什么是行动内审查？</vt:lpstr>
      <vt:lpstr>什么是行动内审查？</vt:lpstr>
      <vt:lpstr>原则</vt:lpstr>
      <vt:lpstr>什么不是行动内审查？</vt:lpstr>
      <vt:lpstr>审查期间执行的主要阶段</vt:lpstr>
      <vt:lpstr>行动内审查概述</vt:lpstr>
      <vt:lpstr>目标</vt:lpstr>
      <vt:lpstr>COVID-19行动内审查的范围</vt:lpstr>
      <vt:lpstr>行动内审查概述</vt:lpstr>
      <vt:lpstr>应对概述 </vt:lpstr>
      <vt:lpstr>行动内审查概述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行动内审查概述</vt:lpstr>
      <vt:lpstr>PowerPoint Presentation</vt:lpstr>
      <vt:lpstr>PowerPoint Presentation</vt:lpstr>
      <vt:lpstr>PowerPoint Presentation</vt:lpstr>
      <vt:lpstr>行动内审查概述</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2020-08-26T07:58:28Z</dcterms:created>
  <dcterms:modified xsi:type="dcterms:W3CDTF">2020-09-08T05:54:03Z</dcterms:modified>
</cp:coreProperties>
</file>