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60" r:id="rId1"/>
    <p:sldMasterId id="2147483686" r:id="rId2"/>
    <p:sldMasterId id="2147483696" r:id="rId3"/>
  </p:sldMasterIdLst>
  <p:notesMasterIdLst>
    <p:notesMasterId r:id="rId35"/>
  </p:notesMasterIdLst>
  <p:sldIdLst>
    <p:sldId id="703" r:id="rId4"/>
    <p:sldId id="701" r:id="rId5"/>
    <p:sldId id="644" r:id="rId6"/>
    <p:sldId id="645" r:id="rId7"/>
    <p:sldId id="526" r:id="rId8"/>
    <p:sldId id="696" r:id="rId9"/>
    <p:sldId id="697" r:id="rId10"/>
    <p:sldId id="698" r:id="rId11"/>
    <p:sldId id="699" r:id="rId12"/>
    <p:sldId id="535" r:id="rId13"/>
    <p:sldId id="700" r:id="rId14"/>
    <p:sldId id="695" r:id="rId15"/>
    <p:sldId id="646" r:id="rId16"/>
    <p:sldId id="670" r:id="rId17"/>
    <p:sldId id="694" r:id="rId18"/>
    <p:sldId id="662" r:id="rId19"/>
    <p:sldId id="693" r:id="rId20"/>
    <p:sldId id="606" r:id="rId21"/>
    <p:sldId id="605" r:id="rId22"/>
    <p:sldId id="609" r:id="rId23"/>
    <p:sldId id="665" r:id="rId24"/>
    <p:sldId id="666" r:id="rId25"/>
    <p:sldId id="686" r:id="rId26"/>
    <p:sldId id="642" r:id="rId27"/>
    <p:sldId id="687" r:id="rId28"/>
    <p:sldId id="622" r:id="rId29"/>
    <p:sldId id="623" r:id="rId30"/>
    <p:sldId id="667" r:id="rId31"/>
    <p:sldId id="692" r:id="rId32"/>
    <p:sldId id="633" r:id="rId33"/>
    <p:sldId id="67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dice vente" initials="cv" lastIdx="36" clrIdx="0"/>
  <p:cmAuthor id="2" name="Denis Charles" initials="DC" lastIdx="10" clrIdx="1"/>
  <p:cmAuthor id="3" name="VENTE, Candice" initials="VC" lastIdx="14" clrIdx="2">
    <p:extLst>
      <p:ext uri="{19B8F6BF-5375-455C-9EA6-DF929625EA0E}">
        <p15:presenceInfo xmlns:p15="http://schemas.microsoft.com/office/powerpoint/2012/main" userId="S::ventec@who.int::8f353e18-bd2e-4779-a174-5920aa7a3ee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2CB"/>
    <a:srgbClr val="800000"/>
    <a:srgbClr val="00FFCC"/>
    <a:srgbClr val="9999FF"/>
    <a:srgbClr val="622AA6"/>
    <a:srgbClr val="FF6600"/>
    <a:srgbClr val="4F81BD"/>
    <a:srgbClr val="5B92E5"/>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93" autoAdjust="0"/>
    <p:restoredTop sz="93792" autoAdjust="0"/>
  </p:normalViewPr>
  <p:slideViewPr>
    <p:cSldViewPr snapToGrid="0">
      <p:cViewPr varScale="1">
        <p:scale>
          <a:sx n="68" d="100"/>
          <a:sy n="68" d="100"/>
        </p:scale>
        <p:origin x="68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AA859D-1FD1-48D7-92D6-5344736DA5F3}" type="datetimeFigureOut">
              <a:rPr lang="en-US" smtClean="0"/>
              <a:t>9/9/2020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70FA2-A55E-4E4A-A052-B96F76F59001}" type="slidenum">
              <a:rPr lang="en-US" smtClean="0"/>
              <a:t>‹#›</a:t>
            </a:fld>
            <a:endParaRPr lang="en-US"/>
          </a:p>
        </p:txBody>
      </p:sp>
    </p:spTree>
    <p:extLst>
      <p:ext uri="{BB962C8B-B14F-4D97-AF65-F5344CB8AC3E}">
        <p14:creationId xmlns:p14="http://schemas.microsoft.com/office/powerpoint/2010/main" val="3204351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solidFill>
                <a:srgbClr val="FF0000"/>
              </a:solidFill>
            </a:endParaRPr>
          </a:p>
        </p:txBody>
      </p:sp>
      <p:sp>
        <p:nvSpPr>
          <p:cNvPr id="4" name="Slide Number Placeholder 3"/>
          <p:cNvSpPr>
            <a:spLocks noGrp="1"/>
          </p:cNvSpPr>
          <p:nvPr>
            <p:ph type="sldNum" sz="quarter" idx="10"/>
          </p:nvPr>
        </p:nvSpPr>
        <p:spPr/>
        <p:txBody>
          <a:bodyPr/>
          <a:lstStyle/>
          <a:p>
            <a:fld id="{C0470FA2-A55E-4E4A-A052-B96F76F59001}" type="slidenum">
              <a:rPr lang="en-US" smtClean="0"/>
              <a:t>5</a:t>
            </a:fld>
            <a:endParaRPr lang="en-US"/>
          </a:p>
        </p:txBody>
      </p:sp>
    </p:spTree>
    <p:extLst>
      <p:ext uri="{BB962C8B-B14F-4D97-AF65-F5344CB8AC3E}">
        <p14:creationId xmlns:p14="http://schemas.microsoft.com/office/powerpoint/2010/main" val="1417094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24</a:t>
            </a:fld>
            <a:endParaRPr lang="en-US"/>
          </a:p>
        </p:txBody>
      </p:sp>
    </p:spTree>
    <p:extLst>
      <p:ext uri="{BB962C8B-B14F-4D97-AF65-F5344CB8AC3E}">
        <p14:creationId xmlns:p14="http://schemas.microsoft.com/office/powerpoint/2010/main" val="2317048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0470FA2-A55E-4E4A-A052-B96F76F59001}" type="slidenum">
              <a:rPr lang="en-US" smtClean="0"/>
              <a:t>25</a:t>
            </a:fld>
            <a:endParaRPr lang="en-US"/>
          </a:p>
        </p:txBody>
      </p:sp>
    </p:spTree>
    <p:extLst>
      <p:ext uri="{BB962C8B-B14F-4D97-AF65-F5344CB8AC3E}">
        <p14:creationId xmlns:p14="http://schemas.microsoft.com/office/powerpoint/2010/main" val="2910772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26</a:t>
            </a:fld>
            <a:endParaRPr lang="en-US"/>
          </a:p>
        </p:txBody>
      </p:sp>
    </p:spTree>
    <p:extLst>
      <p:ext uri="{BB962C8B-B14F-4D97-AF65-F5344CB8AC3E}">
        <p14:creationId xmlns:p14="http://schemas.microsoft.com/office/powerpoint/2010/main" val="1661565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27</a:t>
            </a:fld>
            <a:endParaRPr lang="en-US"/>
          </a:p>
        </p:txBody>
      </p:sp>
    </p:spTree>
    <p:extLst>
      <p:ext uri="{BB962C8B-B14F-4D97-AF65-F5344CB8AC3E}">
        <p14:creationId xmlns:p14="http://schemas.microsoft.com/office/powerpoint/2010/main" val="792450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28</a:t>
            </a:fld>
            <a:endParaRPr lang="en-US"/>
          </a:p>
        </p:txBody>
      </p:sp>
    </p:spTree>
    <p:extLst>
      <p:ext uri="{BB962C8B-B14F-4D97-AF65-F5344CB8AC3E}">
        <p14:creationId xmlns:p14="http://schemas.microsoft.com/office/powerpoint/2010/main" val="792450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30</a:t>
            </a:fld>
            <a:endParaRPr lang="en-US"/>
          </a:p>
        </p:txBody>
      </p:sp>
    </p:spTree>
    <p:extLst>
      <p:ext uri="{BB962C8B-B14F-4D97-AF65-F5344CB8AC3E}">
        <p14:creationId xmlns:p14="http://schemas.microsoft.com/office/powerpoint/2010/main" val="2345381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31</a:t>
            </a:fld>
            <a:endParaRPr lang="en-US"/>
          </a:p>
        </p:txBody>
      </p:sp>
    </p:spTree>
    <p:extLst>
      <p:ext uri="{BB962C8B-B14F-4D97-AF65-F5344CB8AC3E}">
        <p14:creationId xmlns:p14="http://schemas.microsoft.com/office/powerpoint/2010/main" val="3967197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ce réservé de l'image des diapositives 1">
            <a:extLst>
              <a:ext uri="{FF2B5EF4-FFF2-40B4-BE49-F238E27FC236}">
                <a16:creationId xmlns:a16="http://schemas.microsoft.com/office/drawing/2014/main" id="{2EA76F0E-20D4-4D33-BAF3-C18BDBEFD65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Espace réservé des notes 2">
            <a:extLst>
              <a:ext uri="{FF2B5EF4-FFF2-40B4-BE49-F238E27FC236}">
                <a16:creationId xmlns:a16="http://schemas.microsoft.com/office/drawing/2014/main" id="{1A5F485D-509C-4107-90A7-367EAE6CEEC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
        <p:nvSpPr>
          <p:cNvPr id="56324" name="Espace réservé du numéro de diapositive 3">
            <a:extLst>
              <a:ext uri="{FF2B5EF4-FFF2-40B4-BE49-F238E27FC236}">
                <a16:creationId xmlns:a16="http://schemas.microsoft.com/office/drawing/2014/main" id="{0F3BD88B-F678-4BAF-BF4C-5CA44D5161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895CB3-DF18-4721-AE3F-F2D33D3FC94C}" type="slidenum">
              <a:rPr lang="fr-FR" altLang="fr-FR" smtClean="0">
                <a:latin typeface="Calibri" panose="020F0502020204030204" pitchFamily="34" charset="0"/>
              </a:rPr>
              <a:pPr/>
              <a:t>11</a:t>
            </a:fld>
            <a:endParaRPr lang="fr-FR" altLang="fr-FR">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6290" y="4343179"/>
            <a:ext cx="5485420" cy="4114358"/>
          </a:xfrm>
          <a:prstGeom prst="rect">
            <a:avLst/>
          </a:prstGeom>
        </p:spPr>
        <p:txBody>
          <a:bodyPr/>
          <a:lstStyle/>
          <a:p>
            <a:pPr algn="l"/>
            <a:r>
              <a:rPr lang="fr-FR" dirty="0"/>
              <a:t>Veillez à précharger la présentation du ministère de la santé </a:t>
            </a:r>
            <a:endParaRPr lang="en-US" dirty="0"/>
          </a:p>
        </p:txBody>
      </p:sp>
      <p:sp>
        <p:nvSpPr>
          <p:cNvPr id="4" name="Header Placeholder 3"/>
          <p:cNvSpPr>
            <a:spLocks noGrp="1"/>
          </p:cNvSpPr>
          <p:nvPr>
            <p:ph type="hdr" sz="quarter" idx="10"/>
          </p:nvPr>
        </p:nvSpPr>
        <p:spPr/>
        <p:txBody>
          <a:bodyPr/>
          <a:lstStyle/>
          <a:p>
            <a:r>
              <a:rPr lang="en-GB"/>
              <a:t>World Health Organization</a:t>
            </a:r>
            <a:endParaRPr lang="en-GB" dirty="0"/>
          </a:p>
        </p:txBody>
      </p:sp>
      <p:sp>
        <p:nvSpPr>
          <p:cNvPr id="5" name="Date Placeholder 4"/>
          <p:cNvSpPr>
            <a:spLocks noGrp="1"/>
          </p:cNvSpPr>
          <p:nvPr>
            <p:ph type="dt" idx="11"/>
          </p:nvPr>
        </p:nvSpPr>
        <p:spPr/>
        <p:txBody>
          <a:bodyPr/>
          <a:lstStyle/>
          <a:p>
            <a:fld id="{C6E8D73C-CE60-4344-8AAE-293F6C4CDD2F}" type="datetime3">
              <a:rPr lang="en-GB" smtClean="0"/>
              <a:pPr/>
              <a:t>9 September, 2020</a:t>
            </a:fld>
            <a:endParaRPr lang="en-GB" dirty="0"/>
          </a:p>
        </p:txBody>
      </p:sp>
      <p:sp>
        <p:nvSpPr>
          <p:cNvPr id="6" name="Slide Number Placeholder 5"/>
          <p:cNvSpPr>
            <a:spLocks noGrp="1"/>
          </p:cNvSpPr>
          <p:nvPr>
            <p:ph type="sldNum" sz="quarter" idx="12"/>
          </p:nvPr>
        </p:nvSpPr>
        <p:spPr/>
        <p:txBody>
          <a:bodyPr/>
          <a:lstStyle/>
          <a:p>
            <a:fld id="{B72562F2-9E12-442C-9575-35AA6B04B8F5}" type="slidenum">
              <a:rPr lang="en-GB" smtClean="0"/>
              <a:pPr/>
              <a:t>16</a:t>
            </a:fld>
            <a:endParaRPr lang="en-GB" dirty="0"/>
          </a:p>
        </p:txBody>
      </p:sp>
    </p:spTree>
    <p:extLst>
      <p:ext uri="{BB962C8B-B14F-4D97-AF65-F5344CB8AC3E}">
        <p14:creationId xmlns:p14="http://schemas.microsoft.com/office/powerpoint/2010/main" val="2331295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s notes 1">
            <a:extLst>
              <a:ext uri="{FF2B5EF4-FFF2-40B4-BE49-F238E27FC236}">
                <a16:creationId xmlns:a16="http://schemas.microsoft.com/office/drawing/2014/main" id="{A23A38F6-12A2-40F8-BEE2-BAD3AD1C2831}"/>
              </a:ext>
            </a:extLst>
          </p:cNvPr>
          <p:cNvSpPr>
            <a:spLocks noGrp="1"/>
          </p:cNvSpPr>
          <p:nvPr>
            <p:ph type="body" idx="1"/>
          </p:nvPr>
        </p:nvSpPr>
        <p:spPr/>
        <p:txBody>
          <a:bodyPr/>
          <a:lstStyle/>
          <a:p>
            <a:pPr marL="0" indent="0">
              <a:buFontTx/>
              <a:buNone/>
            </a:pPr>
            <a:endParaRPr lang="en-GB" b="0" dirty="0"/>
          </a:p>
          <a:p>
            <a:pPr marL="171450" indent="-171450">
              <a:buFontTx/>
              <a:buChar char="-"/>
            </a:pPr>
            <a:endParaRPr lang="en-GB" b="0" dirty="0"/>
          </a:p>
          <a:p>
            <a:pPr marL="0" indent="0">
              <a:buFontTx/>
              <a:buNone/>
            </a:pPr>
            <a:r>
              <a:rPr lang="fr-FR" b="1" dirty="0"/>
              <a:t>Notes : </a:t>
            </a:r>
          </a:p>
          <a:p>
            <a:pPr marL="0" indent="0">
              <a:buFontTx/>
              <a:buNone/>
            </a:pPr>
            <a:endParaRPr lang="fr-FR" b="0" dirty="0"/>
          </a:p>
          <a:p>
            <a:pPr marL="0" indent="0">
              <a:buFontTx/>
              <a:buNone/>
            </a:pPr>
            <a:r>
              <a:rPr lang="fr-FR" b="0" dirty="0"/>
              <a:t>- Voir le guide de la RAA - section 5.1.3 Identification des points forts, des faiblesses ainsi que des nouvelles capacités acquises</a:t>
            </a:r>
          </a:p>
          <a:p>
            <a:pPr marL="171450" indent="-171450">
              <a:buFontTx/>
              <a:buChar char="-"/>
            </a:pPr>
            <a:endParaRPr lang="fr-FR" b="0" dirty="0"/>
          </a:p>
          <a:p>
            <a:pPr marL="171450" indent="-171450">
              <a:buFontTx/>
              <a:buChar char="-"/>
            </a:pPr>
            <a:r>
              <a:rPr lang="fr-FR" b="0" dirty="0"/>
              <a:t>Facteurs contributifs = facteurs favorisants et limitants</a:t>
            </a:r>
            <a:endParaRPr lang="en-GB"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b="1" baseline="0" dirty="0"/>
              <a:t>Guide RAA - Encadré 5.2.4. Analyse Causale</a:t>
            </a:r>
          </a:p>
          <a:p>
            <a:pPr algn="l"/>
            <a:r>
              <a:rPr lang="fr-FR" baseline="0" dirty="0"/>
              <a:t>L'analyse causale est une méthode utilisée pour identifier les facteurs qui ont conduit ou contribué à la réussite ou à l'échec en rapport avec une question ou un problème spécifique identifié. La cause profonde est un facteur qui conduit directement à un résultat particulier (bon ou mauvais). La suppression de ce facteur empêchera le résultat de se produire. L'objectif de cette analyse au cours d’une RAA est d'identifier et, le cas échéant, de traiter la cause première afin d'éviter un résultat négatif. Le but de l'analyse est de concentrer les interventions sur celles qui ont un impact à long terme plutôt que de se fier à des solutions rapides. </a:t>
            </a:r>
          </a:p>
          <a:p>
            <a:pPr algn="l"/>
            <a:r>
              <a:rPr lang="fr-FR" baseline="0" dirty="0"/>
              <a:t>L'analyse des causes profondes doit être utilisée lorsqu'un problème est identifié qui nécessite clairement un examen plus approfondi, ou pour lequel le </a:t>
            </a:r>
            <a:r>
              <a:rPr lang="fr-FR" i="1" baseline="0" dirty="0"/>
              <a:t>pourquoi</a:t>
            </a:r>
            <a:r>
              <a:rPr lang="fr-FR" baseline="0" dirty="0"/>
              <a:t> d'un défi n'est pas résolu. </a:t>
            </a:r>
          </a:p>
          <a:p>
            <a:pPr algn="l"/>
            <a:r>
              <a:rPr lang="fr-FR" baseline="0" dirty="0"/>
              <a:t>La </a:t>
            </a:r>
            <a:r>
              <a:rPr lang="fr-FR" b="1" baseline="0" dirty="0"/>
              <a:t>méthode des "5 pourquoi" </a:t>
            </a:r>
            <a:r>
              <a:rPr lang="fr-FR" baseline="0" dirty="0"/>
              <a:t>est l'approche la plus simple et la plus fréquemment utilisée pour l'analyse des causes profondes. En substance, l'animateur demande à plusieurs reprises "pourquoi", afin de déballer progressivement les facteurs de causalité et d'arriver ainsi à la cause première d'un problème particulier. Cette technique est la plus appropriée dans le cadre d'une discussion de groupe de RAA.</a:t>
            </a:r>
          </a:p>
          <a:p>
            <a:pPr algn="l"/>
            <a:r>
              <a:rPr lang="fr-FR" baseline="0" dirty="0"/>
              <a:t> </a:t>
            </a:r>
          </a:p>
          <a:p>
            <a:pPr algn="l"/>
            <a:r>
              <a:rPr lang="fr-FR" baseline="0" dirty="0"/>
              <a:t>Utilisez les actions décrites ci-dessus pour élaborer des activités claires, un point focal responsable, les ressources nécessaires et un calendrier de mise en œuvre. </a:t>
            </a:r>
            <a:endParaRPr lang="en-US" baseline="0" dirty="0"/>
          </a:p>
          <a:p>
            <a:endParaRPr lang="en-GB" dirty="0"/>
          </a:p>
          <a:p>
            <a:endParaRPr lang="en-GB" dirty="0"/>
          </a:p>
          <a:p>
            <a:r>
              <a:rPr lang="fr-FR" dirty="0"/>
              <a:t>Ajoutez une conversation entre le facilitateur et un participant :</a:t>
            </a:r>
          </a:p>
          <a:p>
            <a:endParaRPr lang="fr-FR" dirty="0"/>
          </a:p>
          <a:p>
            <a:r>
              <a:rPr lang="fr-FR" dirty="0"/>
              <a:t>Participant : L'un des principaux problèmes était que nous ne recevions pas les échantillons des laboratoires assez rapidement.</a:t>
            </a:r>
          </a:p>
          <a:p>
            <a:r>
              <a:rPr lang="fr-FR" dirty="0"/>
              <a:t>Facilitateur : Pourquoi est-ce arrivé?</a:t>
            </a:r>
          </a:p>
          <a:p>
            <a:r>
              <a:rPr lang="fr-FR" dirty="0"/>
              <a:t>Participant : Nous ne devions pas organiser le transport vers et depuis les laboratoires.</a:t>
            </a:r>
          </a:p>
          <a:p>
            <a:r>
              <a:rPr lang="fr-FR" dirty="0"/>
              <a:t>Facilitateur : Pourquoi, vous n'aviez pas de véhicules ? </a:t>
            </a:r>
          </a:p>
          <a:p>
            <a:r>
              <a:rPr lang="fr-FR" dirty="0"/>
              <a:t>Participant : Oui, nous avions des véhicules disponibles.</a:t>
            </a:r>
          </a:p>
          <a:p>
            <a:r>
              <a:rPr lang="fr-FR" dirty="0"/>
              <a:t>Facilitateur : Pourquoi ne pas les utiliser pour le transport?</a:t>
            </a:r>
          </a:p>
          <a:p>
            <a:r>
              <a:rPr lang="fr-FR" dirty="0"/>
              <a:t>Participant : Nous pourrions, mais ils n'avaient pas de carburant.</a:t>
            </a:r>
          </a:p>
          <a:p>
            <a:r>
              <a:rPr lang="fr-FR" dirty="0"/>
              <a:t>Facilitateur : Pourquoi ?</a:t>
            </a:r>
          </a:p>
          <a:p>
            <a:r>
              <a:rPr lang="fr-FR" dirty="0"/>
              <a:t>Participant : Les fonds n'ont pas été mis à disposition car la limite de la petite caisse était trop basse. </a:t>
            </a:r>
          </a:p>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19</a:t>
            </a:fld>
            <a:endParaRPr lang="en-US"/>
          </a:p>
        </p:txBody>
      </p:sp>
    </p:spTree>
    <p:extLst>
      <p:ext uri="{BB962C8B-B14F-4D97-AF65-F5344CB8AC3E}">
        <p14:creationId xmlns:p14="http://schemas.microsoft.com/office/powerpoint/2010/main" val="4121617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20</a:t>
            </a:fld>
            <a:endParaRPr lang="en-US"/>
          </a:p>
        </p:txBody>
      </p:sp>
    </p:spTree>
    <p:extLst>
      <p:ext uri="{BB962C8B-B14F-4D97-AF65-F5344CB8AC3E}">
        <p14:creationId xmlns:p14="http://schemas.microsoft.com/office/powerpoint/2010/main" val="1371409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21</a:t>
            </a:fld>
            <a:endParaRPr lang="en-US"/>
          </a:p>
        </p:txBody>
      </p:sp>
    </p:spTree>
    <p:extLst>
      <p:ext uri="{BB962C8B-B14F-4D97-AF65-F5344CB8AC3E}">
        <p14:creationId xmlns:p14="http://schemas.microsoft.com/office/powerpoint/2010/main" val="137140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22</a:t>
            </a:fld>
            <a:endParaRPr lang="en-US"/>
          </a:p>
        </p:txBody>
      </p:sp>
    </p:spTree>
    <p:extLst>
      <p:ext uri="{BB962C8B-B14F-4D97-AF65-F5344CB8AC3E}">
        <p14:creationId xmlns:p14="http://schemas.microsoft.com/office/powerpoint/2010/main" val="1371409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0470FA2-A55E-4E4A-A052-B96F76F59001}" type="slidenum">
              <a:rPr lang="en-US" smtClean="0"/>
              <a:t>23</a:t>
            </a:fld>
            <a:endParaRPr lang="en-US"/>
          </a:p>
        </p:txBody>
      </p:sp>
    </p:spTree>
    <p:extLst>
      <p:ext uri="{BB962C8B-B14F-4D97-AF65-F5344CB8AC3E}">
        <p14:creationId xmlns:p14="http://schemas.microsoft.com/office/powerpoint/2010/main" val="3547228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252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52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9032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69"/>
            <a:ext cx="2844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FBDDC1B-56B9-984A-A939-2205548C6E6E}"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053630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mpetitors">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8076158" y="1806497"/>
            <a:ext cx="2910684" cy="1397592"/>
          </a:xfrm>
          <a:effectLst/>
        </p:spPr>
        <p:txBody>
          <a:bodyPr>
            <a:normAutofit/>
          </a:bodyPr>
          <a:lstStyle>
            <a:lvl1pPr marL="0" indent="0">
              <a:buNone/>
              <a:defRPr sz="18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Picture Placeholder 13"/>
          <p:cNvSpPr>
            <a:spLocks noGrp="1"/>
          </p:cNvSpPr>
          <p:nvPr>
            <p:ph type="pic" sz="quarter" idx="14"/>
          </p:nvPr>
        </p:nvSpPr>
        <p:spPr>
          <a:xfrm>
            <a:off x="1205191" y="1806497"/>
            <a:ext cx="2910684" cy="1397592"/>
          </a:xfrm>
          <a:effectLst/>
        </p:spPr>
        <p:txBody>
          <a:bodyPr>
            <a:normAutofit/>
          </a:bodyPr>
          <a:lstStyle>
            <a:lvl1pPr marL="0" indent="0">
              <a:buNone/>
              <a:defRPr sz="18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5"/>
          </p:nvPr>
        </p:nvSpPr>
        <p:spPr>
          <a:xfrm>
            <a:off x="4640675" y="1806497"/>
            <a:ext cx="2910684" cy="1397592"/>
          </a:xfrm>
          <a:effectLst/>
        </p:spPr>
        <p:txBody>
          <a:bodyPr>
            <a:normAutofit/>
          </a:bodyPr>
          <a:lstStyle>
            <a:lvl1pPr marL="0" indent="0">
              <a:buNone/>
              <a:defRPr sz="18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8012188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B21D6E-BE26-411A-BFC1-F3811CFECCC3}"/>
              </a:ext>
            </a:extLst>
          </p:cNvPr>
          <p:cNvSpPr>
            <a:spLocks noGrp="1"/>
          </p:cNvSpPr>
          <p:nvPr>
            <p:ph type="title"/>
          </p:nvPr>
        </p:nvSpPr>
        <p:spPr/>
        <p:txBody>
          <a:bodyPr/>
          <a:lstStyle/>
          <a:p>
            <a:r>
              <a:rPr lang="fr-FR"/>
              <a:t>Modifiez le style du titre</a:t>
            </a:r>
            <a:endParaRPr lang="en-GB" dirty="0"/>
          </a:p>
        </p:txBody>
      </p:sp>
      <p:sp>
        <p:nvSpPr>
          <p:cNvPr id="3" name="Espace réservé du contenu 2">
            <a:extLst>
              <a:ext uri="{FF2B5EF4-FFF2-40B4-BE49-F238E27FC236}">
                <a16:creationId xmlns:a16="http://schemas.microsoft.com/office/drawing/2014/main" id="{AFB5AFF4-0714-4522-8093-26155F8D4FD1}"/>
              </a:ext>
            </a:extLst>
          </p:cNvPr>
          <p:cNvSpPr>
            <a:spLocks noGrp="1"/>
          </p:cNvSpPr>
          <p:nvPr>
            <p:ph idx="1"/>
          </p:nvPr>
        </p:nvSpPr>
        <p:spPr/>
        <p:txBody>
          <a:bodyPr/>
          <a:lstStyle>
            <a:lvl1pPr>
              <a:defRPr/>
            </a:lvl1pPr>
            <a:lvl2pPr>
              <a:defRPr>
                <a:latin typeface="Roboto" pitchFamily="2" charset="0"/>
                <a:ea typeface="Roboto" pitchFamily="2" charset="0"/>
              </a:defRPr>
            </a:lvl2pPr>
          </a:lstStyle>
          <a:p>
            <a:pPr lvl="0"/>
            <a:r>
              <a:rPr lang="fr-FR"/>
              <a:t>Modifier les styles du texte du masque</a:t>
            </a:r>
          </a:p>
          <a:p>
            <a:pPr lvl="1"/>
            <a:r>
              <a:rPr lang="fr-FR"/>
              <a:t>Deuxième niveau</a:t>
            </a:r>
          </a:p>
        </p:txBody>
      </p:sp>
    </p:spTree>
    <p:extLst>
      <p:ext uri="{BB962C8B-B14F-4D97-AF65-F5344CB8AC3E}">
        <p14:creationId xmlns:p14="http://schemas.microsoft.com/office/powerpoint/2010/main" val="2657761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0EEA4F3-09EE-4D28-AA9A-D7F84CB64B40}"/>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09/09/2020</a:t>
            </a:fld>
            <a:endParaRPr lang="en-GB"/>
          </a:p>
        </p:txBody>
      </p:sp>
      <p:sp>
        <p:nvSpPr>
          <p:cNvPr id="3" name="Espace réservé du pied de page 2">
            <a:extLst>
              <a:ext uri="{FF2B5EF4-FFF2-40B4-BE49-F238E27FC236}">
                <a16:creationId xmlns:a16="http://schemas.microsoft.com/office/drawing/2014/main" id="{B1DC75FC-A33F-4092-ABCD-6E4C0ECD1607}"/>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Espace réservé du numéro de diapositive 3">
            <a:extLst>
              <a:ext uri="{FF2B5EF4-FFF2-40B4-BE49-F238E27FC236}">
                <a16:creationId xmlns:a16="http://schemas.microsoft.com/office/drawing/2014/main" id="{3D34B7AF-1AFD-4306-BADC-7490DE58A7A1}"/>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
        <p:nvSpPr>
          <p:cNvPr id="5" name="Rectangle 4">
            <a:extLst>
              <a:ext uri="{FF2B5EF4-FFF2-40B4-BE49-F238E27FC236}">
                <a16:creationId xmlns:a16="http://schemas.microsoft.com/office/drawing/2014/main" id="{5BFA69A0-A08F-4351-817D-3671C2ED6053}"/>
              </a:ext>
            </a:extLst>
          </p:cNvPr>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1">
            <a:extLst>
              <a:ext uri="{FF2B5EF4-FFF2-40B4-BE49-F238E27FC236}">
                <a16:creationId xmlns:a16="http://schemas.microsoft.com/office/drawing/2014/main" id="{CA1D1640-77A0-413E-9B51-F1432B1F430B}"/>
              </a:ext>
            </a:extLst>
          </p:cNvPr>
          <p:cNvPicPr>
            <a:picLocks noChangeAspect="1"/>
          </p:cNvPicPr>
          <p:nvPr/>
        </p:nvPicPr>
        <p:blipFill rotWithShape="1">
          <a:blip r:embed="rId2"/>
          <a:srcRect t="14287" b="17436"/>
          <a:stretch/>
        </p:blipFill>
        <p:spPr>
          <a:xfrm>
            <a:off x="51387" y="0"/>
            <a:ext cx="3329643" cy="1068984"/>
          </a:xfrm>
          <a:prstGeom prst="rect">
            <a:avLst/>
          </a:prstGeom>
        </p:spPr>
      </p:pic>
      <p:sp>
        <p:nvSpPr>
          <p:cNvPr id="9" name="Espace réservé du titre 1">
            <a:extLst>
              <a:ext uri="{FF2B5EF4-FFF2-40B4-BE49-F238E27FC236}">
                <a16:creationId xmlns:a16="http://schemas.microsoft.com/office/drawing/2014/main" id="{D781D896-8D4E-4362-94F2-448697A6BB5D}"/>
              </a:ext>
            </a:extLst>
          </p:cNvPr>
          <p:cNvSpPr>
            <a:spLocks noGrp="1"/>
          </p:cNvSpPr>
          <p:nvPr>
            <p:ph type="title"/>
          </p:nvPr>
        </p:nvSpPr>
        <p:spPr>
          <a:xfrm>
            <a:off x="326136" y="5438016"/>
            <a:ext cx="10515600" cy="702000"/>
          </a:xfrm>
          <a:prstGeom prst="rect">
            <a:avLst/>
          </a:prstGeom>
        </p:spPr>
        <p:txBody>
          <a:bodyPr vert="horz" lIns="91440" tIns="45720" rIns="91440" bIns="45720" rtlCol="0" anchor="ctr">
            <a:normAutofit/>
          </a:bodyPr>
          <a:lstStyle>
            <a:lvl1pPr>
              <a:defRPr sz="4000"/>
            </a:lvl1pPr>
          </a:lstStyle>
          <a:p>
            <a:r>
              <a:rPr lang="fr-FR"/>
              <a:t>Modifiez le style du titre</a:t>
            </a:r>
            <a:endParaRPr lang="en-GB" dirty="0"/>
          </a:p>
        </p:txBody>
      </p:sp>
    </p:spTree>
    <p:extLst>
      <p:ext uri="{BB962C8B-B14F-4D97-AF65-F5344CB8AC3E}">
        <p14:creationId xmlns:p14="http://schemas.microsoft.com/office/powerpoint/2010/main" val="843296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C7915DB-13EE-4717-9759-F7A582A08EF1}"/>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09/09/2020</a:t>
            </a:fld>
            <a:endParaRPr lang="en-GB"/>
          </a:p>
        </p:txBody>
      </p:sp>
      <p:sp>
        <p:nvSpPr>
          <p:cNvPr id="5" name="Espace réservé du pied de page 4">
            <a:extLst>
              <a:ext uri="{FF2B5EF4-FFF2-40B4-BE49-F238E27FC236}">
                <a16:creationId xmlns:a16="http://schemas.microsoft.com/office/drawing/2014/main" id="{54E17B7E-2335-4CAA-81C5-97529116E36F}"/>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Espace réservé du numéro de diapositive 5">
            <a:extLst>
              <a:ext uri="{FF2B5EF4-FFF2-40B4-BE49-F238E27FC236}">
                <a16:creationId xmlns:a16="http://schemas.microsoft.com/office/drawing/2014/main" id="{936BB5DB-A85E-4218-98E7-A9D22DA89100}"/>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
        <p:nvSpPr>
          <p:cNvPr id="7" name="Rectangle 6">
            <a:extLst>
              <a:ext uri="{FF2B5EF4-FFF2-40B4-BE49-F238E27FC236}">
                <a16:creationId xmlns:a16="http://schemas.microsoft.com/office/drawing/2014/main" id="{BC53AB8E-AA06-4218-A719-2877AE68CAB5}"/>
              </a:ext>
            </a:extLst>
          </p:cNvPr>
          <p:cNvSpPr/>
          <p:nvPr/>
        </p:nvSpPr>
        <p:spPr>
          <a:xfrm>
            <a:off x="0" y="-9525"/>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1">
            <a:extLst>
              <a:ext uri="{FF2B5EF4-FFF2-40B4-BE49-F238E27FC236}">
                <a16:creationId xmlns:a16="http://schemas.microsoft.com/office/drawing/2014/main" id="{6EB9E4FA-3BB8-4F87-AE4D-CA3E59946D7F}"/>
              </a:ext>
            </a:extLst>
          </p:cNvPr>
          <p:cNvPicPr>
            <a:picLocks noChangeAspect="1"/>
          </p:cNvPicPr>
          <p:nvPr/>
        </p:nvPicPr>
        <p:blipFill rotWithShape="1">
          <a:blip r:embed="rId2"/>
          <a:srcRect t="14287" b="17436"/>
          <a:stretch/>
        </p:blipFill>
        <p:spPr>
          <a:xfrm>
            <a:off x="51387" y="0"/>
            <a:ext cx="3329643" cy="1068984"/>
          </a:xfrm>
          <a:prstGeom prst="rect">
            <a:avLst/>
          </a:prstGeom>
        </p:spPr>
      </p:pic>
      <p:sp>
        <p:nvSpPr>
          <p:cNvPr id="2" name="Titre 1">
            <a:extLst>
              <a:ext uri="{FF2B5EF4-FFF2-40B4-BE49-F238E27FC236}">
                <a16:creationId xmlns:a16="http://schemas.microsoft.com/office/drawing/2014/main" id="{D60CA68F-48D9-4BE7-A261-867224BD9FF1}"/>
              </a:ext>
            </a:extLst>
          </p:cNvPr>
          <p:cNvSpPr>
            <a:spLocks noGrp="1"/>
          </p:cNvSpPr>
          <p:nvPr>
            <p:ph type="title"/>
          </p:nvPr>
        </p:nvSpPr>
        <p:spPr>
          <a:xfrm>
            <a:off x="831850" y="1709739"/>
            <a:ext cx="10515600" cy="1065544"/>
          </a:xfrm>
        </p:spPr>
        <p:txBody>
          <a:bodyPr anchor="b">
            <a:normAutofit/>
          </a:bodyPr>
          <a:lstStyle>
            <a:lvl1pPr>
              <a:defRPr sz="4000"/>
            </a:lvl1pPr>
          </a:lstStyle>
          <a:p>
            <a:r>
              <a:rPr lang="fr-FR"/>
              <a:t>Modifiez le style du titre</a:t>
            </a:r>
            <a:endParaRPr lang="en-GB" dirty="0"/>
          </a:p>
        </p:txBody>
      </p:sp>
      <p:sp>
        <p:nvSpPr>
          <p:cNvPr id="3" name="Espace réservé du texte 2">
            <a:extLst>
              <a:ext uri="{FF2B5EF4-FFF2-40B4-BE49-F238E27FC236}">
                <a16:creationId xmlns:a16="http://schemas.microsoft.com/office/drawing/2014/main" id="{6039FF4C-7A9E-4F7C-8909-14E75C44ACB4}"/>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2561728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F82F9-3DCB-4B48-97B0-D9790ED1A578}"/>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D926A208-D9AF-4325-BB1F-D861CE0C5567}"/>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p:txBody>
      </p:sp>
      <p:sp>
        <p:nvSpPr>
          <p:cNvPr id="4" name="Espace réservé du contenu 3">
            <a:extLst>
              <a:ext uri="{FF2B5EF4-FFF2-40B4-BE49-F238E27FC236}">
                <a16:creationId xmlns:a16="http://schemas.microsoft.com/office/drawing/2014/main" id="{42250083-7BBF-49C8-B970-8721C7D3FE87}"/>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p:txBody>
      </p:sp>
      <p:sp>
        <p:nvSpPr>
          <p:cNvPr id="5" name="Espace réservé de la date 4">
            <a:extLst>
              <a:ext uri="{FF2B5EF4-FFF2-40B4-BE49-F238E27FC236}">
                <a16:creationId xmlns:a16="http://schemas.microsoft.com/office/drawing/2014/main" id="{B8F07DD1-C95C-4D8B-A709-DD1128252513}"/>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09/09/2020</a:t>
            </a:fld>
            <a:endParaRPr lang="en-GB"/>
          </a:p>
        </p:txBody>
      </p:sp>
      <p:sp>
        <p:nvSpPr>
          <p:cNvPr id="6" name="Espace réservé du pied de page 5">
            <a:extLst>
              <a:ext uri="{FF2B5EF4-FFF2-40B4-BE49-F238E27FC236}">
                <a16:creationId xmlns:a16="http://schemas.microsoft.com/office/drawing/2014/main" id="{9ACCAB78-BBB5-4E63-A31C-618372A08A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Espace réservé du numéro de diapositive 6">
            <a:extLst>
              <a:ext uri="{FF2B5EF4-FFF2-40B4-BE49-F238E27FC236}">
                <a16:creationId xmlns:a16="http://schemas.microsoft.com/office/drawing/2014/main" id="{F1FE91F4-DE27-4739-B783-F89A1474DF05}"/>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Tree>
    <p:extLst>
      <p:ext uri="{BB962C8B-B14F-4D97-AF65-F5344CB8AC3E}">
        <p14:creationId xmlns:p14="http://schemas.microsoft.com/office/powerpoint/2010/main" val="2645725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50BE81-8F74-4823-AC6D-8AE7ACDF0D35}"/>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14BA6FB0-58BD-485D-8CEC-DE65DA0F95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43993C8B-6452-4E88-B1C3-0D42FDBF0ACB}"/>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985C983A-133E-4A8C-A99B-3EA1F4C023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74774DF6-C49A-4E59-B44E-E33CBC9210C0}"/>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843B8A32-79EB-4F4A-A844-6FC7BAFAE5BA}"/>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09/09/2020</a:t>
            </a:fld>
            <a:endParaRPr lang="en-GB"/>
          </a:p>
        </p:txBody>
      </p:sp>
      <p:sp>
        <p:nvSpPr>
          <p:cNvPr id="8" name="Espace réservé du pied de page 7">
            <a:extLst>
              <a:ext uri="{FF2B5EF4-FFF2-40B4-BE49-F238E27FC236}">
                <a16:creationId xmlns:a16="http://schemas.microsoft.com/office/drawing/2014/main" id="{38F5FD67-A610-481F-A49A-D87A24402818}"/>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Espace réservé du numéro de diapositive 8">
            <a:extLst>
              <a:ext uri="{FF2B5EF4-FFF2-40B4-BE49-F238E27FC236}">
                <a16:creationId xmlns:a16="http://schemas.microsoft.com/office/drawing/2014/main" id="{990DE5F8-33AF-47B0-90DA-1C8AD9AA8103}"/>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Tree>
    <p:extLst>
      <p:ext uri="{BB962C8B-B14F-4D97-AF65-F5344CB8AC3E}">
        <p14:creationId xmlns:p14="http://schemas.microsoft.com/office/powerpoint/2010/main" val="3900602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ACA34E-69E2-4B19-91F8-DB6B4FE55169}"/>
              </a:ext>
            </a:extLst>
          </p:cNvPr>
          <p:cNvSpPr>
            <a:spLocks noGrp="1"/>
          </p:cNvSpPr>
          <p:nvPr>
            <p:ph type="title"/>
          </p:nvPr>
        </p:nvSpPr>
        <p:spPr/>
        <p:txBody>
          <a:bodyPr/>
          <a:lstStyle/>
          <a:p>
            <a:r>
              <a:rPr lang="fr-FR"/>
              <a:t>Modifiez le style du titre</a:t>
            </a:r>
            <a:endParaRPr lang="en-GB" dirty="0"/>
          </a:p>
        </p:txBody>
      </p:sp>
      <p:sp>
        <p:nvSpPr>
          <p:cNvPr id="3" name="Espace réservé de la date 2">
            <a:extLst>
              <a:ext uri="{FF2B5EF4-FFF2-40B4-BE49-F238E27FC236}">
                <a16:creationId xmlns:a16="http://schemas.microsoft.com/office/drawing/2014/main" id="{E5B8A36F-A520-43EA-8647-9BF790B02C04}"/>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09/09/2020</a:t>
            </a:fld>
            <a:endParaRPr lang="en-GB"/>
          </a:p>
        </p:txBody>
      </p:sp>
      <p:sp>
        <p:nvSpPr>
          <p:cNvPr id="4" name="Espace réservé du pied de page 3">
            <a:extLst>
              <a:ext uri="{FF2B5EF4-FFF2-40B4-BE49-F238E27FC236}">
                <a16:creationId xmlns:a16="http://schemas.microsoft.com/office/drawing/2014/main" id="{332D55F2-EC01-43AB-B94C-403981A2B1DA}"/>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Espace réservé du numéro de diapositive 4">
            <a:extLst>
              <a:ext uri="{FF2B5EF4-FFF2-40B4-BE49-F238E27FC236}">
                <a16:creationId xmlns:a16="http://schemas.microsoft.com/office/drawing/2014/main" id="{4F2FF857-D9CA-407F-BEE9-F77FF7204A3B}"/>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Tree>
    <p:extLst>
      <p:ext uri="{BB962C8B-B14F-4D97-AF65-F5344CB8AC3E}">
        <p14:creationId xmlns:p14="http://schemas.microsoft.com/office/powerpoint/2010/main" val="1004620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76749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D2560-28C5-45B1-AF16-85B39672FCE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04D292A7-A84D-4BE3-AE91-D73B520F6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9A41AC1A-F701-4AE9-AE1A-777F224FA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DB193CF9-EB6D-40A3-8EF8-824CCEC92C18}"/>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09/09/2020</a:t>
            </a:fld>
            <a:endParaRPr lang="en-GB"/>
          </a:p>
        </p:txBody>
      </p:sp>
      <p:sp>
        <p:nvSpPr>
          <p:cNvPr id="6" name="Espace réservé du pied de page 5">
            <a:extLst>
              <a:ext uri="{FF2B5EF4-FFF2-40B4-BE49-F238E27FC236}">
                <a16:creationId xmlns:a16="http://schemas.microsoft.com/office/drawing/2014/main" id="{C70D8C85-96B2-4E32-91AA-24FB10D7A81E}"/>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Espace réservé du numéro de diapositive 6">
            <a:extLst>
              <a:ext uri="{FF2B5EF4-FFF2-40B4-BE49-F238E27FC236}">
                <a16:creationId xmlns:a16="http://schemas.microsoft.com/office/drawing/2014/main" id="{2AC2ED17-CE2F-4728-8870-3C4C58FA3954}"/>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Tree>
    <p:extLst>
      <p:ext uri="{BB962C8B-B14F-4D97-AF65-F5344CB8AC3E}">
        <p14:creationId xmlns:p14="http://schemas.microsoft.com/office/powerpoint/2010/main" val="1192559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1"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1" y="6356351"/>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1" y="6356351"/>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971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710874"/>
          </a:xfrm>
        </p:spPr>
        <p:txBody>
          <a:bodyPr/>
          <a:lstStyle/>
          <a:p>
            <a:r>
              <a:rPr lang="en-US"/>
              <a:t>Click to edit Master title style</a:t>
            </a:r>
            <a:endParaRPr lang="en-GB"/>
          </a:p>
        </p:txBody>
      </p:sp>
    </p:spTree>
    <p:extLst>
      <p:ext uri="{BB962C8B-B14F-4D97-AF65-F5344CB8AC3E}">
        <p14:creationId xmlns:p14="http://schemas.microsoft.com/office/powerpoint/2010/main" val="1009302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B21D6E-BE26-411A-BFC1-F3811CFECCC3}"/>
              </a:ext>
            </a:extLst>
          </p:cNvPr>
          <p:cNvSpPr>
            <a:spLocks noGrp="1"/>
          </p:cNvSpPr>
          <p:nvPr>
            <p:ph type="title"/>
          </p:nvPr>
        </p:nvSpPr>
        <p:spPr/>
        <p:txBody>
          <a:bodyPr/>
          <a:lstStyle/>
          <a:p>
            <a:r>
              <a:rPr lang="fr-FR"/>
              <a:t>Modifiez le style du titre</a:t>
            </a:r>
            <a:endParaRPr lang="en-GB" dirty="0"/>
          </a:p>
        </p:txBody>
      </p:sp>
      <p:sp>
        <p:nvSpPr>
          <p:cNvPr id="3" name="Espace réservé du contenu 2">
            <a:extLst>
              <a:ext uri="{FF2B5EF4-FFF2-40B4-BE49-F238E27FC236}">
                <a16:creationId xmlns:a16="http://schemas.microsoft.com/office/drawing/2014/main" id="{AFB5AFF4-0714-4522-8093-26155F8D4FD1}"/>
              </a:ext>
            </a:extLst>
          </p:cNvPr>
          <p:cNvSpPr>
            <a:spLocks noGrp="1"/>
          </p:cNvSpPr>
          <p:nvPr>
            <p:ph idx="1"/>
          </p:nvPr>
        </p:nvSpPr>
        <p:spPr/>
        <p:txBody>
          <a:bodyPr/>
          <a:lstStyle>
            <a:lvl1pPr>
              <a:defRPr/>
            </a:lvl1pPr>
            <a:lvl2pPr>
              <a:defRPr>
                <a:latin typeface="Roboto" pitchFamily="2" charset="0"/>
                <a:ea typeface="Roboto" pitchFamily="2" charset="0"/>
              </a:defRPr>
            </a:lvl2pPr>
          </a:lstStyle>
          <a:p>
            <a:pPr lvl="0"/>
            <a:r>
              <a:rPr lang="fr-FR"/>
              <a:t>Modifier les styles du texte du masque</a:t>
            </a:r>
          </a:p>
          <a:p>
            <a:pPr lvl="1"/>
            <a:r>
              <a:rPr lang="fr-FR"/>
              <a:t>Deuxième niveau</a:t>
            </a:r>
          </a:p>
        </p:txBody>
      </p:sp>
    </p:spTree>
    <p:extLst>
      <p:ext uri="{BB962C8B-B14F-4D97-AF65-F5344CB8AC3E}">
        <p14:creationId xmlns:p14="http://schemas.microsoft.com/office/powerpoint/2010/main" val="1201245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0EEA4F3-09EE-4D28-AA9A-D7F84CB64B40}"/>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09/09/2020</a:t>
            </a:fld>
            <a:endParaRPr lang="en-GB"/>
          </a:p>
        </p:txBody>
      </p:sp>
      <p:sp>
        <p:nvSpPr>
          <p:cNvPr id="3" name="Espace réservé du pied de page 2">
            <a:extLst>
              <a:ext uri="{FF2B5EF4-FFF2-40B4-BE49-F238E27FC236}">
                <a16:creationId xmlns:a16="http://schemas.microsoft.com/office/drawing/2014/main" id="{B1DC75FC-A33F-4092-ABCD-6E4C0ECD1607}"/>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Espace réservé du numéro de diapositive 3">
            <a:extLst>
              <a:ext uri="{FF2B5EF4-FFF2-40B4-BE49-F238E27FC236}">
                <a16:creationId xmlns:a16="http://schemas.microsoft.com/office/drawing/2014/main" id="{3D34B7AF-1AFD-4306-BADC-7490DE58A7A1}"/>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
        <p:nvSpPr>
          <p:cNvPr id="5" name="Rectangle 4">
            <a:extLst>
              <a:ext uri="{FF2B5EF4-FFF2-40B4-BE49-F238E27FC236}">
                <a16:creationId xmlns:a16="http://schemas.microsoft.com/office/drawing/2014/main" id="{5BFA69A0-A08F-4351-817D-3671C2ED6053}"/>
              </a:ext>
            </a:extLst>
          </p:cNvPr>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1">
            <a:extLst>
              <a:ext uri="{FF2B5EF4-FFF2-40B4-BE49-F238E27FC236}">
                <a16:creationId xmlns:a16="http://schemas.microsoft.com/office/drawing/2014/main" id="{CA1D1640-77A0-413E-9B51-F1432B1F430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387" y="113085"/>
            <a:ext cx="3329643" cy="842815"/>
          </a:xfrm>
          <a:prstGeom prst="rect">
            <a:avLst/>
          </a:prstGeom>
        </p:spPr>
      </p:pic>
      <p:sp>
        <p:nvSpPr>
          <p:cNvPr id="9" name="Espace réservé du titre 1">
            <a:extLst>
              <a:ext uri="{FF2B5EF4-FFF2-40B4-BE49-F238E27FC236}">
                <a16:creationId xmlns:a16="http://schemas.microsoft.com/office/drawing/2014/main" id="{D781D896-8D4E-4362-94F2-448697A6BB5D}"/>
              </a:ext>
            </a:extLst>
          </p:cNvPr>
          <p:cNvSpPr>
            <a:spLocks noGrp="1"/>
          </p:cNvSpPr>
          <p:nvPr>
            <p:ph type="title"/>
          </p:nvPr>
        </p:nvSpPr>
        <p:spPr>
          <a:xfrm>
            <a:off x="326136" y="5438016"/>
            <a:ext cx="10515600" cy="702000"/>
          </a:xfrm>
          <a:prstGeom prst="rect">
            <a:avLst/>
          </a:prstGeom>
        </p:spPr>
        <p:txBody>
          <a:bodyPr vert="horz" lIns="91440" tIns="45720" rIns="91440" bIns="45720" rtlCol="0" anchor="ctr">
            <a:normAutofit/>
          </a:bodyPr>
          <a:lstStyle>
            <a:lvl1pPr>
              <a:defRPr sz="4000"/>
            </a:lvl1pPr>
          </a:lstStyle>
          <a:p>
            <a:r>
              <a:rPr lang="fr-FR"/>
              <a:t>Modifiez le style du titre</a:t>
            </a:r>
            <a:endParaRPr lang="en-GB" dirty="0"/>
          </a:p>
        </p:txBody>
      </p:sp>
    </p:spTree>
    <p:extLst>
      <p:ext uri="{BB962C8B-B14F-4D97-AF65-F5344CB8AC3E}">
        <p14:creationId xmlns:p14="http://schemas.microsoft.com/office/powerpoint/2010/main" val="2593277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C7915DB-13EE-4717-9759-F7A582A08EF1}"/>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09/09/2020</a:t>
            </a:fld>
            <a:endParaRPr lang="en-GB"/>
          </a:p>
        </p:txBody>
      </p:sp>
      <p:sp>
        <p:nvSpPr>
          <p:cNvPr id="5" name="Espace réservé du pied de page 4">
            <a:extLst>
              <a:ext uri="{FF2B5EF4-FFF2-40B4-BE49-F238E27FC236}">
                <a16:creationId xmlns:a16="http://schemas.microsoft.com/office/drawing/2014/main" id="{54E17B7E-2335-4CAA-81C5-97529116E36F}"/>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Espace réservé du numéro de diapositive 5">
            <a:extLst>
              <a:ext uri="{FF2B5EF4-FFF2-40B4-BE49-F238E27FC236}">
                <a16:creationId xmlns:a16="http://schemas.microsoft.com/office/drawing/2014/main" id="{936BB5DB-A85E-4218-98E7-A9D22DA89100}"/>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
        <p:nvSpPr>
          <p:cNvPr id="7" name="Rectangle 6">
            <a:extLst>
              <a:ext uri="{FF2B5EF4-FFF2-40B4-BE49-F238E27FC236}">
                <a16:creationId xmlns:a16="http://schemas.microsoft.com/office/drawing/2014/main" id="{BC53AB8E-AA06-4218-A719-2877AE68CAB5}"/>
              </a:ext>
            </a:extLst>
          </p:cNvPr>
          <p:cNvSpPr/>
          <p:nvPr/>
        </p:nvSpPr>
        <p:spPr>
          <a:xfrm>
            <a:off x="0" y="-9525"/>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1">
            <a:extLst>
              <a:ext uri="{FF2B5EF4-FFF2-40B4-BE49-F238E27FC236}">
                <a16:creationId xmlns:a16="http://schemas.microsoft.com/office/drawing/2014/main" id="{6EB9E4FA-3BB8-4F87-AE4D-CA3E59946D7F}"/>
              </a:ext>
            </a:extLst>
          </p:cNvPr>
          <p:cNvPicPr>
            <a:picLocks noChangeAspect="1"/>
          </p:cNvPicPr>
          <p:nvPr/>
        </p:nvPicPr>
        <p:blipFill rotWithShape="1">
          <a:blip r:embed="rId2"/>
          <a:srcRect t="14287" b="17436"/>
          <a:stretch/>
        </p:blipFill>
        <p:spPr>
          <a:xfrm>
            <a:off x="51387" y="0"/>
            <a:ext cx="3329643" cy="1068984"/>
          </a:xfrm>
          <a:prstGeom prst="rect">
            <a:avLst/>
          </a:prstGeom>
        </p:spPr>
      </p:pic>
      <p:sp>
        <p:nvSpPr>
          <p:cNvPr id="2" name="Titre 1">
            <a:extLst>
              <a:ext uri="{FF2B5EF4-FFF2-40B4-BE49-F238E27FC236}">
                <a16:creationId xmlns:a16="http://schemas.microsoft.com/office/drawing/2014/main" id="{D60CA68F-48D9-4BE7-A261-867224BD9FF1}"/>
              </a:ext>
            </a:extLst>
          </p:cNvPr>
          <p:cNvSpPr>
            <a:spLocks noGrp="1"/>
          </p:cNvSpPr>
          <p:nvPr>
            <p:ph type="title"/>
          </p:nvPr>
        </p:nvSpPr>
        <p:spPr>
          <a:xfrm>
            <a:off x="831850" y="1709739"/>
            <a:ext cx="10515600" cy="1065544"/>
          </a:xfrm>
        </p:spPr>
        <p:txBody>
          <a:bodyPr anchor="b">
            <a:normAutofit/>
          </a:bodyPr>
          <a:lstStyle>
            <a:lvl1pPr>
              <a:defRPr sz="4000"/>
            </a:lvl1pPr>
          </a:lstStyle>
          <a:p>
            <a:r>
              <a:rPr lang="fr-FR"/>
              <a:t>Modifiez le style du titre</a:t>
            </a:r>
            <a:endParaRPr lang="en-GB" dirty="0"/>
          </a:p>
        </p:txBody>
      </p:sp>
      <p:sp>
        <p:nvSpPr>
          <p:cNvPr id="3" name="Espace réservé du texte 2">
            <a:extLst>
              <a:ext uri="{FF2B5EF4-FFF2-40B4-BE49-F238E27FC236}">
                <a16:creationId xmlns:a16="http://schemas.microsoft.com/office/drawing/2014/main" id="{6039FF4C-7A9E-4F7C-8909-14E75C44ACB4}"/>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1352418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F82F9-3DCB-4B48-97B0-D9790ED1A578}"/>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D926A208-D9AF-4325-BB1F-D861CE0C5567}"/>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p:txBody>
      </p:sp>
      <p:sp>
        <p:nvSpPr>
          <p:cNvPr id="4" name="Espace réservé du contenu 3">
            <a:extLst>
              <a:ext uri="{FF2B5EF4-FFF2-40B4-BE49-F238E27FC236}">
                <a16:creationId xmlns:a16="http://schemas.microsoft.com/office/drawing/2014/main" id="{42250083-7BBF-49C8-B970-8721C7D3FE87}"/>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p:txBody>
      </p:sp>
      <p:sp>
        <p:nvSpPr>
          <p:cNvPr id="5" name="Espace réservé de la date 4">
            <a:extLst>
              <a:ext uri="{FF2B5EF4-FFF2-40B4-BE49-F238E27FC236}">
                <a16:creationId xmlns:a16="http://schemas.microsoft.com/office/drawing/2014/main" id="{B8F07DD1-C95C-4D8B-A709-DD1128252513}"/>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09/09/2020</a:t>
            </a:fld>
            <a:endParaRPr lang="en-GB"/>
          </a:p>
        </p:txBody>
      </p:sp>
      <p:sp>
        <p:nvSpPr>
          <p:cNvPr id="6" name="Espace réservé du pied de page 5">
            <a:extLst>
              <a:ext uri="{FF2B5EF4-FFF2-40B4-BE49-F238E27FC236}">
                <a16:creationId xmlns:a16="http://schemas.microsoft.com/office/drawing/2014/main" id="{9ACCAB78-BBB5-4E63-A31C-618372A08A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Espace réservé du numéro de diapositive 6">
            <a:extLst>
              <a:ext uri="{FF2B5EF4-FFF2-40B4-BE49-F238E27FC236}">
                <a16:creationId xmlns:a16="http://schemas.microsoft.com/office/drawing/2014/main" id="{F1FE91F4-DE27-4739-B783-F89A1474DF05}"/>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Tree>
    <p:extLst>
      <p:ext uri="{BB962C8B-B14F-4D97-AF65-F5344CB8AC3E}">
        <p14:creationId xmlns:p14="http://schemas.microsoft.com/office/powerpoint/2010/main" val="18269022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50BE81-8F74-4823-AC6D-8AE7ACDF0D35}"/>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14BA6FB0-58BD-485D-8CEC-DE65DA0F95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43993C8B-6452-4E88-B1C3-0D42FDBF0ACB}"/>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985C983A-133E-4A8C-A99B-3EA1F4C023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74774DF6-C49A-4E59-B44E-E33CBC9210C0}"/>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843B8A32-79EB-4F4A-A844-6FC7BAFAE5BA}"/>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09/09/2020</a:t>
            </a:fld>
            <a:endParaRPr lang="en-GB"/>
          </a:p>
        </p:txBody>
      </p:sp>
      <p:sp>
        <p:nvSpPr>
          <p:cNvPr id="8" name="Espace réservé du pied de page 7">
            <a:extLst>
              <a:ext uri="{FF2B5EF4-FFF2-40B4-BE49-F238E27FC236}">
                <a16:creationId xmlns:a16="http://schemas.microsoft.com/office/drawing/2014/main" id="{38F5FD67-A610-481F-A49A-D87A24402818}"/>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Espace réservé du numéro de diapositive 8">
            <a:extLst>
              <a:ext uri="{FF2B5EF4-FFF2-40B4-BE49-F238E27FC236}">
                <a16:creationId xmlns:a16="http://schemas.microsoft.com/office/drawing/2014/main" id="{990DE5F8-33AF-47B0-90DA-1C8AD9AA8103}"/>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Tree>
    <p:extLst>
      <p:ext uri="{BB962C8B-B14F-4D97-AF65-F5344CB8AC3E}">
        <p14:creationId xmlns:p14="http://schemas.microsoft.com/office/powerpoint/2010/main" val="19776063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ACA34E-69E2-4B19-91F8-DB6B4FE55169}"/>
              </a:ext>
            </a:extLst>
          </p:cNvPr>
          <p:cNvSpPr>
            <a:spLocks noGrp="1"/>
          </p:cNvSpPr>
          <p:nvPr>
            <p:ph type="title"/>
          </p:nvPr>
        </p:nvSpPr>
        <p:spPr/>
        <p:txBody>
          <a:bodyPr/>
          <a:lstStyle/>
          <a:p>
            <a:r>
              <a:rPr lang="fr-FR"/>
              <a:t>Modifiez le style du titre</a:t>
            </a:r>
            <a:endParaRPr lang="en-GB" dirty="0"/>
          </a:p>
        </p:txBody>
      </p:sp>
      <p:sp>
        <p:nvSpPr>
          <p:cNvPr id="3" name="Espace réservé de la date 2">
            <a:extLst>
              <a:ext uri="{FF2B5EF4-FFF2-40B4-BE49-F238E27FC236}">
                <a16:creationId xmlns:a16="http://schemas.microsoft.com/office/drawing/2014/main" id="{E5B8A36F-A520-43EA-8647-9BF790B02C04}"/>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09/09/2020</a:t>
            </a:fld>
            <a:endParaRPr lang="en-GB"/>
          </a:p>
        </p:txBody>
      </p:sp>
      <p:sp>
        <p:nvSpPr>
          <p:cNvPr id="4" name="Espace réservé du pied de page 3">
            <a:extLst>
              <a:ext uri="{FF2B5EF4-FFF2-40B4-BE49-F238E27FC236}">
                <a16:creationId xmlns:a16="http://schemas.microsoft.com/office/drawing/2014/main" id="{332D55F2-EC01-43AB-B94C-403981A2B1DA}"/>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Espace réservé du numéro de diapositive 4">
            <a:extLst>
              <a:ext uri="{FF2B5EF4-FFF2-40B4-BE49-F238E27FC236}">
                <a16:creationId xmlns:a16="http://schemas.microsoft.com/office/drawing/2014/main" id="{4F2FF857-D9CA-407F-BEE9-F77FF7204A3B}"/>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Tree>
    <p:extLst>
      <p:ext uri="{BB962C8B-B14F-4D97-AF65-F5344CB8AC3E}">
        <p14:creationId xmlns:p14="http://schemas.microsoft.com/office/powerpoint/2010/main" val="7635245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D2560-28C5-45B1-AF16-85B39672FCE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04D292A7-A84D-4BE3-AE91-D73B520F6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9A41AC1A-F701-4AE9-AE1A-777F224FA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DB193CF9-EB6D-40A3-8EF8-824CCEC92C18}"/>
              </a:ext>
            </a:extLst>
          </p:cNvPr>
          <p:cNvSpPr>
            <a:spLocks noGrp="1"/>
          </p:cNvSpPr>
          <p:nvPr>
            <p:ph type="dt" sz="half" idx="10"/>
          </p:nvPr>
        </p:nvSpPr>
        <p:spPr>
          <a:xfrm>
            <a:off x="838200" y="6356350"/>
            <a:ext cx="2743200" cy="365125"/>
          </a:xfrm>
          <a:prstGeom prst="rect">
            <a:avLst/>
          </a:prstGeom>
        </p:spPr>
        <p:txBody>
          <a:bodyPr/>
          <a:lstStyle/>
          <a:p>
            <a:fld id="{9961D4FF-6863-4D2F-848E-527FFF55AE61}" type="datetimeFigureOut">
              <a:rPr lang="en-GB" smtClean="0"/>
              <a:t>09/09/2020</a:t>
            </a:fld>
            <a:endParaRPr lang="en-GB"/>
          </a:p>
        </p:txBody>
      </p:sp>
      <p:sp>
        <p:nvSpPr>
          <p:cNvPr id="6" name="Espace réservé du pied de page 5">
            <a:extLst>
              <a:ext uri="{FF2B5EF4-FFF2-40B4-BE49-F238E27FC236}">
                <a16:creationId xmlns:a16="http://schemas.microsoft.com/office/drawing/2014/main" id="{C70D8C85-96B2-4E32-91AA-24FB10D7A81E}"/>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Espace réservé du numéro de diapositive 6">
            <a:extLst>
              <a:ext uri="{FF2B5EF4-FFF2-40B4-BE49-F238E27FC236}">
                <a16:creationId xmlns:a16="http://schemas.microsoft.com/office/drawing/2014/main" id="{2AC2ED17-CE2F-4728-8870-3C4C58FA3954}"/>
              </a:ext>
            </a:extLst>
          </p:cNvPr>
          <p:cNvSpPr>
            <a:spLocks noGrp="1"/>
          </p:cNvSpPr>
          <p:nvPr>
            <p:ph type="sldNum" sz="quarter" idx="12"/>
          </p:nvPr>
        </p:nvSpPr>
        <p:spPr>
          <a:xfrm>
            <a:off x="8610600" y="6356350"/>
            <a:ext cx="2743200" cy="365125"/>
          </a:xfrm>
          <a:prstGeom prst="rect">
            <a:avLst/>
          </a:prstGeom>
        </p:spPr>
        <p:txBody>
          <a:bodyPr/>
          <a:lstStyle/>
          <a:p>
            <a:fld id="{29EB7188-31A8-48C8-859F-33338EA45D1A}" type="slidenum">
              <a:rPr lang="en-GB" smtClean="0"/>
              <a:t>‹#›</a:t>
            </a:fld>
            <a:endParaRPr lang="en-GB"/>
          </a:p>
        </p:txBody>
      </p:sp>
    </p:spTree>
    <p:extLst>
      <p:ext uri="{BB962C8B-B14F-4D97-AF65-F5344CB8AC3E}">
        <p14:creationId xmlns:p14="http://schemas.microsoft.com/office/powerpoint/2010/main" val="48295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89508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1"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1" y="6356351"/>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1" y="6356351"/>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65788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710874"/>
          </a:xfrm>
        </p:spPr>
        <p:txBody>
          <a:bodyPr/>
          <a:lstStyle/>
          <a:p>
            <a:r>
              <a:rPr lang="en-US"/>
              <a:t>Click to edit Master title style</a:t>
            </a:r>
            <a:endParaRPr lang="en-GB"/>
          </a:p>
        </p:txBody>
      </p:sp>
    </p:spTree>
    <p:extLst>
      <p:ext uri="{BB962C8B-B14F-4D97-AF65-F5344CB8AC3E}">
        <p14:creationId xmlns:p14="http://schemas.microsoft.com/office/powerpoint/2010/main" val="423787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5629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149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334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4430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6159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4BEC5D-3265-7644-8E7D-43F51D9D2BE2}"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9/9/2020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AE611D-58B1-CC4A-88CD-2E421800B9D3}"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78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1.gif"/><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image" Target="../media/image1.gif"/><Relationship Id="rId5" Type="http://schemas.openxmlformats.org/officeDocument/2006/relationships/slideLayout" Target="../slideLayouts/slideLayout27.xml"/><Relationship Id="rId10" Type="http://schemas.openxmlformats.org/officeDocument/2006/relationships/theme" Target="../theme/theme3.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0912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29223E2B-279A-4BC4-B2E6-BD05DECFDFFC}"/>
              </a:ext>
            </a:extLst>
          </p:cNvPr>
          <p:cNvSpPr>
            <a:spLocks noGrp="1"/>
          </p:cNvSpPr>
          <p:nvPr>
            <p:ph type="body" idx="1"/>
          </p:nvPr>
        </p:nvSpPr>
        <p:spPr>
          <a:xfrm>
            <a:off x="838200" y="1228205"/>
            <a:ext cx="10515600" cy="4351338"/>
          </a:xfrm>
          <a:prstGeom prst="rect">
            <a:avLst/>
          </a:prstGeom>
        </p:spPr>
        <p:txBody>
          <a:bodyPr vert="horz" lIns="91440" tIns="45720" rIns="91440" bIns="45720" rtlCol="0">
            <a:normAutofit/>
          </a:bodyPr>
          <a:lstStyle/>
          <a:p>
            <a:pPr lvl="0"/>
            <a:endParaRPr lang="fr-FR" dirty="0"/>
          </a:p>
          <a:p>
            <a:pPr lvl="2"/>
            <a:endParaRPr lang="fr-FR" dirty="0"/>
          </a:p>
        </p:txBody>
      </p:sp>
      <p:sp>
        <p:nvSpPr>
          <p:cNvPr id="11" name="TextBox 6">
            <a:extLst>
              <a:ext uri="{FF2B5EF4-FFF2-40B4-BE49-F238E27FC236}">
                <a16:creationId xmlns:a16="http://schemas.microsoft.com/office/drawing/2014/main" id="{2E8AF0BA-D660-4568-82CA-4734F0A72A20}"/>
              </a:ext>
            </a:extLst>
          </p:cNvPr>
          <p:cNvSpPr txBox="1"/>
          <p:nvPr/>
        </p:nvSpPr>
        <p:spPr>
          <a:xfrm>
            <a:off x="478221" y="6688723"/>
            <a:ext cx="11713779" cy="169277"/>
          </a:xfrm>
          <a:prstGeom prst="rect">
            <a:avLst/>
          </a:prstGeom>
          <a:solidFill>
            <a:srgbClr val="5B92E5"/>
          </a:solidFill>
        </p:spPr>
        <p:txBody>
          <a:bodyPr wrap="square" tIns="0" bIns="0" rtlCol="0" anchor="ctr"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r>
              <a:rPr kumimoji="0" lang="en-US" sz="11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WORLD HEALTH ORGANIZATION </a:t>
            </a:r>
            <a:r>
              <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After Action Review	PAGE </a:t>
            </a:r>
            <a:fld id="{4213CE9A-38B3-4D70-8418-BE72ACBE14FA}" type="slidenum">
              <a:rPr kumimoji="0" lang="en-US" sz="11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t>‹#›</a:t>
            </a:fld>
            <a:r>
              <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fld id="{06EF6311-959C-416E-8381-83B18966FFAB}" type="datetime7">
              <a:rPr kumimoji="0" lang="en-GB" sz="11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t>Sep-20</a:t>
            </a:fld>
            <a:r>
              <a:rPr kumimoji="0" lang="en-GB"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p:txBody>
      </p:sp>
      <p:pic>
        <p:nvPicPr>
          <p:cNvPr id="12" name="Picture 2">
            <a:extLst>
              <a:ext uri="{FF2B5EF4-FFF2-40B4-BE49-F238E27FC236}">
                <a16:creationId xmlns:a16="http://schemas.microsoft.com/office/drawing/2014/main" id="{ADB22092-B1DC-470E-A26A-D3D7A9B1538E}"/>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00418" y="6127531"/>
            <a:ext cx="1360183" cy="730469"/>
          </a:xfrm>
          <a:prstGeom prst="rect">
            <a:avLst/>
          </a:prstGeom>
        </p:spPr>
      </p:pic>
      <p:sp>
        <p:nvSpPr>
          <p:cNvPr id="13" name="Title 4">
            <a:extLst>
              <a:ext uri="{FF2B5EF4-FFF2-40B4-BE49-F238E27FC236}">
                <a16:creationId xmlns:a16="http://schemas.microsoft.com/office/drawing/2014/main" id="{30EC3AA1-A488-4CEA-8648-F6CBBAA16ABB}"/>
              </a:ext>
            </a:extLst>
          </p:cNvPr>
          <p:cNvSpPr txBox="1">
            <a:spLocks/>
          </p:cNvSpPr>
          <p:nvPr/>
        </p:nvSpPr>
        <p:spPr>
          <a:xfrm>
            <a:off x="1587" y="0"/>
            <a:ext cx="12190413" cy="783771"/>
          </a:xfrm>
          <a:prstGeom prst="rect">
            <a:avLst/>
          </a:prstGeom>
          <a:solidFill>
            <a:srgbClr val="0070C0"/>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b="1" spc="-220" dirty="0">
              <a:solidFill>
                <a:schemeClr val="bg1"/>
              </a:solidFill>
              <a:latin typeface="Roboto Cn" pitchFamily="2" charset="0"/>
              <a:ea typeface="Roboto Cn" pitchFamily="2" charset="0"/>
              <a:cs typeface="Arial" panose="020B0604020202020204" pitchFamily="34" charset="0"/>
            </a:endParaRPr>
          </a:p>
        </p:txBody>
      </p:sp>
      <p:sp>
        <p:nvSpPr>
          <p:cNvPr id="2" name="Espace réservé du titre 1">
            <a:extLst>
              <a:ext uri="{FF2B5EF4-FFF2-40B4-BE49-F238E27FC236}">
                <a16:creationId xmlns:a16="http://schemas.microsoft.com/office/drawing/2014/main" id="{B806A787-5189-4DF7-94D1-FD6924534CB1}"/>
              </a:ext>
            </a:extLst>
          </p:cNvPr>
          <p:cNvSpPr>
            <a:spLocks noGrp="1"/>
          </p:cNvSpPr>
          <p:nvPr>
            <p:ph type="title"/>
          </p:nvPr>
        </p:nvSpPr>
        <p:spPr>
          <a:xfrm>
            <a:off x="838200" y="40885"/>
            <a:ext cx="10515600" cy="702000"/>
          </a:xfrm>
          <a:prstGeom prst="rect">
            <a:avLst/>
          </a:prstGeom>
        </p:spPr>
        <p:txBody>
          <a:bodyPr vert="horz" lIns="91440" tIns="45720" rIns="91440" bIns="45720" rtlCol="0" anchor="ctr">
            <a:normAutofit/>
          </a:bodyPr>
          <a:lstStyle/>
          <a:p>
            <a:endParaRPr lang="en-GB" dirty="0"/>
          </a:p>
        </p:txBody>
      </p:sp>
      <p:sp>
        <p:nvSpPr>
          <p:cNvPr id="8" name="TextBox 6">
            <a:extLst>
              <a:ext uri="{FF2B5EF4-FFF2-40B4-BE49-F238E27FC236}">
                <a16:creationId xmlns:a16="http://schemas.microsoft.com/office/drawing/2014/main" id="{9CD1F8C2-E926-4C70-A286-BDC2D1D73D9F}"/>
              </a:ext>
            </a:extLst>
          </p:cNvPr>
          <p:cNvSpPr txBox="1"/>
          <p:nvPr userDrawn="1"/>
        </p:nvSpPr>
        <p:spPr>
          <a:xfrm>
            <a:off x="478221" y="6688723"/>
            <a:ext cx="11713779" cy="169277"/>
          </a:xfrm>
          <a:prstGeom prst="rect">
            <a:avLst/>
          </a:prstGeom>
          <a:solidFill>
            <a:srgbClr val="5B92E5"/>
          </a:solidFill>
        </p:spPr>
        <p:txBody>
          <a:bodyPr wrap="square" tIns="0" bIns="0" rtlCol="0" anchor="ctr"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r>
              <a:rPr kumimoji="0" lang="en-US" sz="11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fr-FR" sz="11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ORGANISATION MONDIALE DE LA SANTÉ</a:t>
            </a:r>
            <a:r>
              <a:rPr kumimoji="0" lang="en-US" sz="11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Revue Intra-Action (RIA) de la COVID-19 	PAGE </a:t>
            </a:r>
            <a:fld id="{4213CE9A-38B3-4D70-8418-BE72ACBE14FA}" type="slidenum">
              <a:rPr kumimoji="0" lang="en-US" sz="11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t>‹#›</a:t>
            </a:fld>
            <a:r>
              <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a:t>
            </a:r>
            <a:r>
              <a:rPr kumimoji="0" lang="en-GB" sz="11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oût</a:t>
            </a:r>
            <a:r>
              <a:rPr kumimoji="0" lang="en-GB"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2020)</a:t>
            </a:r>
          </a:p>
        </p:txBody>
      </p:sp>
      <p:pic>
        <p:nvPicPr>
          <p:cNvPr id="9" name="Picture 2">
            <a:extLst>
              <a:ext uri="{FF2B5EF4-FFF2-40B4-BE49-F238E27FC236}">
                <a16:creationId xmlns:a16="http://schemas.microsoft.com/office/drawing/2014/main" id="{5EF4C224-7E63-4CD6-90C4-8DEB19405C41}"/>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00418" y="6127531"/>
            <a:ext cx="1360183" cy="730469"/>
          </a:xfrm>
          <a:prstGeom prst="rect">
            <a:avLst/>
          </a:prstGeom>
        </p:spPr>
      </p:pic>
    </p:spTree>
    <p:extLst>
      <p:ext uri="{BB962C8B-B14F-4D97-AF65-F5344CB8AC3E}">
        <p14:creationId xmlns:p14="http://schemas.microsoft.com/office/powerpoint/2010/main" val="296465518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txStyles>
    <p:titleStyle>
      <a:lvl1pPr algn="l" defTabSz="914400" rtl="0" eaLnBrk="1" latinLnBrk="0" hangingPunct="1">
        <a:lnSpc>
          <a:spcPct val="90000"/>
        </a:lnSpc>
        <a:spcBef>
          <a:spcPct val="0"/>
        </a:spcBef>
        <a:buNone/>
        <a:defRPr sz="3600" b="1" kern="1200">
          <a:solidFill>
            <a:schemeClr val="bg1"/>
          </a:solidFill>
          <a:latin typeface="Roboto Cn" pitchFamily="2" charset="0"/>
          <a:ea typeface="Roboto Cn" pitchFamily="2"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1">
              <a:lumMod val="75000"/>
            </a:schemeClr>
          </a:solidFill>
          <a:latin typeface="Roboto" pitchFamily="2" charset="0"/>
          <a:ea typeface="Roboto"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400" kern="1200">
          <a:solidFill>
            <a:schemeClr val="tx1"/>
          </a:solidFill>
          <a:latin typeface="Roboto" pitchFamily="2" charset="0"/>
          <a:ea typeface="Roboto"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29223E2B-279A-4BC4-B2E6-BD05DECFDFFC}"/>
              </a:ext>
            </a:extLst>
          </p:cNvPr>
          <p:cNvSpPr>
            <a:spLocks noGrp="1"/>
          </p:cNvSpPr>
          <p:nvPr>
            <p:ph type="body" idx="1"/>
          </p:nvPr>
        </p:nvSpPr>
        <p:spPr>
          <a:xfrm>
            <a:off x="838200" y="1228205"/>
            <a:ext cx="10515600" cy="4351338"/>
          </a:xfrm>
          <a:prstGeom prst="rect">
            <a:avLst/>
          </a:prstGeom>
        </p:spPr>
        <p:txBody>
          <a:bodyPr vert="horz" lIns="91440" tIns="45720" rIns="91440" bIns="45720" rtlCol="0">
            <a:normAutofit/>
          </a:bodyPr>
          <a:lstStyle/>
          <a:p>
            <a:pPr lvl="0"/>
            <a:endParaRPr lang="fr-FR" dirty="0"/>
          </a:p>
          <a:p>
            <a:pPr lvl="2"/>
            <a:endParaRPr lang="fr-FR" dirty="0"/>
          </a:p>
        </p:txBody>
      </p:sp>
      <p:sp>
        <p:nvSpPr>
          <p:cNvPr id="11" name="TextBox 6">
            <a:extLst>
              <a:ext uri="{FF2B5EF4-FFF2-40B4-BE49-F238E27FC236}">
                <a16:creationId xmlns:a16="http://schemas.microsoft.com/office/drawing/2014/main" id="{2E8AF0BA-D660-4568-82CA-4734F0A72A20}"/>
              </a:ext>
            </a:extLst>
          </p:cNvPr>
          <p:cNvSpPr txBox="1"/>
          <p:nvPr/>
        </p:nvSpPr>
        <p:spPr>
          <a:xfrm>
            <a:off x="478221" y="6688723"/>
            <a:ext cx="11713779" cy="169277"/>
          </a:xfrm>
          <a:prstGeom prst="rect">
            <a:avLst/>
          </a:prstGeom>
          <a:solidFill>
            <a:srgbClr val="5B92E5"/>
          </a:solidFill>
        </p:spPr>
        <p:txBody>
          <a:bodyPr wrap="square" tIns="0" bIns="0" rtlCol="0" anchor="ctr"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r>
              <a:rPr kumimoji="0" lang="en-US" sz="11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WORLD HEALTH ORGANIZATION </a:t>
            </a:r>
            <a:r>
              <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After Action Review	PAGE </a:t>
            </a:r>
            <a:fld id="{4213CE9A-38B3-4D70-8418-BE72ACBE14FA}" type="slidenum">
              <a:rPr kumimoji="0" lang="en-US" sz="11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t>‹#›</a:t>
            </a:fld>
            <a:r>
              <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fld id="{06EF6311-959C-416E-8381-83B18966FFAB}" type="datetime7">
              <a:rPr kumimoji="0" lang="en-GB" sz="11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t>Sep-20</a:t>
            </a:fld>
            <a:r>
              <a:rPr kumimoji="0" lang="en-GB"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p:txBody>
      </p:sp>
      <p:pic>
        <p:nvPicPr>
          <p:cNvPr id="12" name="Picture 2">
            <a:extLst>
              <a:ext uri="{FF2B5EF4-FFF2-40B4-BE49-F238E27FC236}">
                <a16:creationId xmlns:a16="http://schemas.microsoft.com/office/drawing/2014/main" id="{ADB22092-B1DC-470E-A26A-D3D7A9B1538E}"/>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00418" y="6127531"/>
            <a:ext cx="1360183" cy="730469"/>
          </a:xfrm>
          <a:prstGeom prst="rect">
            <a:avLst/>
          </a:prstGeom>
        </p:spPr>
      </p:pic>
      <p:sp>
        <p:nvSpPr>
          <p:cNvPr id="13" name="Title 4">
            <a:extLst>
              <a:ext uri="{FF2B5EF4-FFF2-40B4-BE49-F238E27FC236}">
                <a16:creationId xmlns:a16="http://schemas.microsoft.com/office/drawing/2014/main" id="{30EC3AA1-A488-4CEA-8648-F6CBBAA16ABB}"/>
              </a:ext>
            </a:extLst>
          </p:cNvPr>
          <p:cNvSpPr txBox="1">
            <a:spLocks/>
          </p:cNvSpPr>
          <p:nvPr/>
        </p:nvSpPr>
        <p:spPr>
          <a:xfrm>
            <a:off x="1587" y="0"/>
            <a:ext cx="12190413" cy="783771"/>
          </a:xfrm>
          <a:prstGeom prst="rect">
            <a:avLst/>
          </a:prstGeom>
          <a:solidFill>
            <a:srgbClr val="0070C0"/>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4000" b="1" spc="-220" dirty="0">
              <a:solidFill>
                <a:schemeClr val="bg1"/>
              </a:solidFill>
              <a:latin typeface="Roboto Cn" pitchFamily="2" charset="0"/>
              <a:ea typeface="Roboto Cn" pitchFamily="2" charset="0"/>
              <a:cs typeface="Arial" panose="020B0604020202020204" pitchFamily="34" charset="0"/>
            </a:endParaRPr>
          </a:p>
        </p:txBody>
      </p:sp>
      <p:sp>
        <p:nvSpPr>
          <p:cNvPr id="2" name="Espace réservé du titre 1">
            <a:extLst>
              <a:ext uri="{FF2B5EF4-FFF2-40B4-BE49-F238E27FC236}">
                <a16:creationId xmlns:a16="http://schemas.microsoft.com/office/drawing/2014/main" id="{B806A787-5189-4DF7-94D1-FD6924534CB1}"/>
              </a:ext>
            </a:extLst>
          </p:cNvPr>
          <p:cNvSpPr>
            <a:spLocks noGrp="1"/>
          </p:cNvSpPr>
          <p:nvPr>
            <p:ph type="title"/>
          </p:nvPr>
        </p:nvSpPr>
        <p:spPr>
          <a:xfrm>
            <a:off x="838200" y="40885"/>
            <a:ext cx="10515600" cy="702000"/>
          </a:xfrm>
          <a:prstGeom prst="rect">
            <a:avLst/>
          </a:prstGeom>
        </p:spPr>
        <p:txBody>
          <a:bodyPr vert="horz" lIns="91440" tIns="45720" rIns="91440" bIns="45720" rtlCol="0" anchor="ctr">
            <a:normAutofit/>
          </a:bodyPr>
          <a:lstStyle/>
          <a:p>
            <a:endParaRPr lang="en-GB" dirty="0"/>
          </a:p>
        </p:txBody>
      </p:sp>
      <p:sp>
        <p:nvSpPr>
          <p:cNvPr id="8" name="TextBox 6">
            <a:extLst>
              <a:ext uri="{FF2B5EF4-FFF2-40B4-BE49-F238E27FC236}">
                <a16:creationId xmlns:a16="http://schemas.microsoft.com/office/drawing/2014/main" id="{9CD1F8C2-E926-4C70-A286-BDC2D1D73D9F}"/>
              </a:ext>
            </a:extLst>
          </p:cNvPr>
          <p:cNvSpPr txBox="1"/>
          <p:nvPr userDrawn="1"/>
        </p:nvSpPr>
        <p:spPr>
          <a:xfrm>
            <a:off x="478221" y="6688723"/>
            <a:ext cx="11713779" cy="169277"/>
          </a:xfrm>
          <a:prstGeom prst="rect">
            <a:avLst/>
          </a:prstGeom>
          <a:solidFill>
            <a:srgbClr val="5B92E5"/>
          </a:solidFill>
        </p:spPr>
        <p:txBody>
          <a:bodyPr wrap="square" tIns="0" bIns="0" rtlCol="0" anchor="ctr"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r>
              <a:rPr kumimoji="0" lang="en-US" sz="11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WORLD HEALTH ORGANIZATION </a:t>
            </a:r>
            <a:r>
              <a:rPr kumimoji="0" lang="en-US"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Country COVID-19 Intra-Action Review (IAR)	SLIDE </a:t>
            </a:r>
            <a:fld id="{4213CE9A-38B3-4D70-8418-BE72ACBE14FA}" type="slidenum">
              <a:rPr kumimoji="0" lang="en-US" sz="11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tab pos="898525" algn="l"/>
                  <a:tab pos="11928475" algn="r"/>
                </a:tabLst>
                <a:defRPr/>
              </a:pPr>
              <a:t>‹#›</a:t>
            </a:fld>
            <a:endParaRPr kumimoji="0" lang="en-GB" sz="11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9" name="Picture 2">
            <a:extLst>
              <a:ext uri="{FF2B5EF4-FFF2-40B4-BE49-F238E27FC236}">
                <a16:creationId xmlns:a16="http://schemas.microsoft.com/office/drawing/2014/main" id="{5EF4C224-7E63-4CD6-90C4-8DEB19405C41}"/>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00418" y="6127531"/>
            <a:ext cx="1360183" cy="730469"/>
          </a:xfrm>
          <a:prstGeom prst="rect">
            <a:avLst/>
          </a:prstGeom>
        </p:spPr>
      </p:pic>
    </p:spTree>
    <p:extLst>
      <p:ext uri="{BB962C8B-B14F-4D97-AF65-F5344CB8AC3E}">
        <p14:creationId xmlns:p14="http://schemas.microsoft.com/office/powerpoint/2010/main" val="202850234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Lst>
  <p:txStyles>
    <p:titleStyle>
      <a:lvl1pPr algn="l" defTabSz="914400" rtl="0" eaLnBrk="1" latinLnBrk="0" hangingPunct="1">
        <a:lnSpc>
          <a:spcPct val="90000"/>
        </a:lnSpc>
        <a:spcBef>
          <a:spcPct val="0"/>
        </a:spcBef>
        <a:buNone/>
        <a:defRPr sz="3600" b="1" kern="1200">
          <a:solidFill>
            <a:schemeClr val="bg1"/>
          </a:solidFill>
          <a:latin typeface="Roboto Cn" pitchFamily="2" charset="0"/>
          <a:ea typeface="Roboto Cn" pitchFamily="2"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1">
              <a:lumMod val="75000"/>
            </a:schemeClr>
          </a:solidFill>
          <a:latin typeface="Roboto" pitchFamily="2" charset="0"/>
          <a:ea typeface="Roboto"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400" kern="1200">
          <a:solidFill>
            <a:schemeClr val="tx1"/>
          </a:solidFill>
          <a:latin typeface="Roboto" pitchFamily="2" charset="0"/>
          <a:ea typeface="Roboto"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nc-sa/3.0/igo/deed.fr" TargetMode="Externa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31.sv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31.sv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31.sv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3.svg"/><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8.png"/><Relationship Id="rId7" Type="http://schemas.openxmlformats.org/officeDocument/2006/relationships/image" Target="../media/image35.svg"/><Relationship Id="rId12" Type="http://schemas.openxmlformats.org/officeDocument/2006/relationships/image" Target="../media/image31.sv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34.png"/><Relationship Id="rId11" Type="http://schemas.openxmlformats.org/officeDocument/2006/relationships/image" Target="../media/image30.png"/><Relationship Id="rId5" Type="http://schemas.openxmlformats.org/officeDocument/2006/relationships/image" Target="../media/image37.svg"/><Relationship Id="rId10" Type="http://schemas.openxmlformats.org/officeDocument/2006/relationships/image" Target="../media/image39.gif"/><Relationship Id="rId4" Type="http://schemas.openxmlformats.org/officeDocument/2006/relationships/image" Target="../media/image36.png"/><Relationship Id="rId9" Type="http://schemas.openxmlformats.org/officeDocument/2006/relationships/image" Target="../media/image3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31.sv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31.sv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31.sv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31.sv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31.sv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26.xml.rels><?xml version="1.0" encoding="UTF-8" standalone="yes"?>
<Relationships xmlns="http://schemas.openxmlformats.org/package/2006/relationships"><Relationship Id="rId3" Type="http://schemas.openxmlformats.org/officeDocument/2006/relationships/image" Target="../media/image41.gif"/><Relationship Id="rId7"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42.png"/><Relationship Id="rId5" Type="http://schemas.openxmlformats.org/officeDocument/2006/relationships/image" Target="../media/image29.sv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44.png"/><Relationship Id="rId4" Type="http://schemas.openxmlformats.org/officeDocument/2006/relationships/image" Target="../media/image29.sv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45.png"/><Relationship Id="rId4" Type="http://schemas.openxmlformats.org/officeDocument/2006/relationships/image" Target="../media/image29.svg"/></Relationships>
</file>

<file path=ppt/slides/_rels/slide2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31.sv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455447-533B-4E15-A372-317011EEB1A6}"/>
              </a:ext>
            </a:extLst>
          </p:cNvPr>
          <p:cNvSpPr>
            <a:spLocks noGrp="1"/>
          </p:cNvSpPr>
          <p:nvPr>
            <p:ph type="title"/>
          </p:nvPr>
        </p:nvSpPr>
        <p:spPr>
          <a:xfrm>
            <a:off x="0" y="1699592"/>
            <a:ext cx="12192000" cy="5158408"/>
          </a:xfrm>
          <a:solidFill>
            <a:schemeClr val="bg1"/>
          </a:solidFill>
        </p:spPr>
        <p:txBody>
          <a:bodyPr>
            <a:normAutofit/>
          </a:bodyPr>
          <a:lstStyle/>
          <a:p>
            <a:pPr marL="180000" indent="-180000">
              <a:lnSpc>
                <a:spcPct val="107000"/>
              </a:lnSpc>
              <a:spcAft>
                <a:spcPts val="800"/>
              </a:spcAft>
            </a:pP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n-GB"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b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fr-FR" sz="2700" b="1" dirty="0">
                <a:solidFill>
                  <a:srgbClr val="000000"/>
                </a:solidFill>
                <a:effectLst/>
                <a:latin typeface="Arial Narrow" panose="020B0606020202030204" pitchFamily="34" charset="0"/>
                <a:ea typeface="Calibri" panose="020F0502020204030204" pitchFamily="34" charset="0"/>
                <a:cs typeface="Calibri" panose="020F0502020204030204" pitchFamily="34" charset="0"/>
              </a:rPr>
              <a:t>Revue intra-action (RIA) de la COVID-19 </a:t>
            </a:r>
            <a:r>
              <a:rPr lang="en-US" sz="2700" b="1" dirty="0">
                <a:solidFill>
                  <a:schemeClr val="tx1"/>
                </a:solidFill>
                <a:effectLst/>
                <a:latin typeface="Arial Narrow" panose="020B0606020202030204" pitchFamily="34" charset="0"/>
                <a:ea typeface="Tahoma" panose="020B0604030504040204" pitchFamily="34" charset="0"/>
                <a:cs typeface="Tahoma" panose="020B0604030504040204" pitchFamily="34" charset="0"/>
              </a:rPr>
              <a:t>: </a:t>
            </a:r>
            <a:r>
              <a:rPr lang="en-US" sz="2700" b="1" dirty="0" err="1">
                <a:solidFill>
                  <a:schemeClr val="tx1"/>
                </a:solidFill>
                <a:effectLst/>
                <a:latin typeface="Arial Narrow" panose="020B0606020202030204" pitchFamily="34" charset="0"/>
                <a:ea typeface="Tahoma" panose="020B0604030504040204" pitchFamily="34" charset="0"/>
                <a:cs typeface="Tahoma" panose="020B0604030504040204" pitchFamily="34" charset="0"/>
              </a:rPr>
              <a:t>Présentation</a:t>
            </a:r>
            <a:r>
              <a:rPr lang="en-US" sz="2700" b="1" dirty="0">
                <a:solidFill>
                  <a:schemeClr val="tx1"/>
                </a:solidFill>
                <a:effectLst/>
                <a:latin typeface="Arial Narrow" panose="020B0606020202030204" pitchFamily="34" charset="0"/>
                <a:ea typeface="Tahoma" panose="020B0604030504040204" pitchFamily="34" charset="0"/>
                <a:cs typeface="Tahoma" panose="020B0604030504040204" pitchFamily="34" charset="0"/>
              </a:rPr>
              <a:t> </a:t>
            </a:r>
            <a:r>
              <a:rPr lang="en-US" sz="2700" b="1" dirty="0" err="1">
                <a:solidFill>
                  <a:schemeClr val="tx1"/>
                </a:solidFill>
                <a:effectLst/>
                <a:latin typeface="Arial Narrow" panose="020B0606020202030204" pitchFamily="34" charset="0"/>
                <a:ea typeface="Tahoma" panose="020B0604030504040204" pitchFamily="34" charset="0"/>
                <a:cs typeface="Tahoma" panose="020B0604030504040204" pitchFamily="34" charset="0"/>
              </a:rPr>
              <a:t>générique</a:t>
            </a:r>
            <a:r>
              <a:rPr lang="en-US" sz="2700" b="1" dirty="0">
                <a:solidFill>
                  <a:schemeClr val="tx1"/>
                </a:solidFill>
                <a:effectLst/>
                <a:latin typeface="Arial Narrow" panose="020B0606020202030204" pitchFamily="34" charset="0"/>
                <a:ea typeface="Tahoma" panose="020B0604030504040204" pitchFamily="34" charset="0"/>
                <a:cs typeface="Tahoma" panose="020B0604030504040204" pitchFamily="34" charset="0"/>
              </a:rPr>
              <a:t>, 23 </a:t>
            </a:r>
            <a:r>
              <a:rPr lang="en-US" sz="2700" b="1" dirty="0" err="1">
                <a:solidFill>
                  <a:schemeClr val="tx1"/>
                </a:solidFill>
                <a:effectLst/>
                <a:latin typeface="Arial Narrow" panose="020B0606020202030204" pitchFamily="34" charset="0"/>
                <a:ea typeface="Tahoma" panose="020B0604030504040204" pitchFamily="34" charset="0"/>
                <a:cs typeface="Tahoma" panose="020B0604030504040204" pitchFamily="34" charset="0"/>
              </a:rPr>
              <a:t>juillet</a:t>
            </a:r>
            <a:r>
              <a:rPr lang="en-US" sz="2700" b="1" dirty="0">
                <a:solidFill>
                  <a:schemeClr val="tx1"/>
                </a:solidFill>
                <a:effectLst/>
                <a:latin typeface="Arial Narrow" panose="020B0606020202030204" pitchFamily="34" charset="0"/>
                <a:ea typeface="Tahoma" panose="020B0604030504040204" pitchFamily="34" charset="0"/>
                <a:cs typeface="Tahoma" panose="020B0604030504040204" pitchFamily="34" charset="0"/>
              </a:rPr>
              <a:t> 2020</a:t>
            </a:r>
            <a:br>
              <a:rPr lang="en-GB" sz="1800" dirty="0">
                <a:solidFill>
                  <a:schemeClr val="tx1"/>
                </a:solidFill>
                <a:effectLst/>
                <a:latin typeface="Times New Roman" panose="02020603050405020304" pitchFamily="18" charset="0"/>
                <a:ea typeface="Tahoma" panose="020B0604030504040204" pitchFamily="34" charset="0"/>
                <a:cs typeface="Tahoma" panose="020B0604030504040204" pitchFamily="34" charset="0"/>
              </a:rPr>
            </a:br>
            <a:br>
              <a:rPr lang="en-GB"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br>
            <a:br>
              <a:rPr lang="en-GB"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n-GB"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fr-FR"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 Organisation mondiale de la Santé 2020. Certains droits réservés. La présente publication est disponible</a:t>
            </a:r>
            <a:br>
              <a:rPr lang="fr-FR"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fr-FR"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    sous la licence </a:t>
            </a:r>
            <a:r>
              <a:rPr lang="fr-FR" sz="1600" b="0" dirty="0">
                <a:solidFill>
                  <a:srgbClr val="0000FF"/>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CC BY-NC-SA 3.0 IGO</a:t>
            </a:r>
            <a:r>
              <a:rPr lang="fr-FR"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br>
              <a:rPr lang="en-GB" sz="1600" b="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 </a:t>
            </a:r>
            <a:br>
              <a:rPr lang="en-GB"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br>
            <a:r>
              <a:rPr lang="en-GB"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    </a:t>
            </a:r>
            <a:r>
              <a:rPr lang="en-US" sz="1600" b="0" dirty="0">
                <a:solidFill>
                  <a:schemeClr val="tx1"/>
                </a:solidFill>
                <a:effectLst/>
                <a:latin typeface="Arial" panose="020B0604020202020204" pitchFamily="34" charset="0"/>
                <a:ea typeface="Tahoma" panose="020B0604030504040204" pitchFamily="34" charset="0"/>
                <a:cs typeface="Arial" panose="020B0604020202020204" pitchFamily="34" charset="0"/>
              </a:rPr>
              <a:t>WHO reference number: </a:t>
            </a:r>
            <a:r>
              <a:rPr lang="en-US" sz="1600" b="0" dirty="0">
                <a:solidFill>
                  <a:srgbClr val="0000FF"/>
                </a:solidFill>
                <a:effectLst/>
                <a:latin typeface="Arial" panose="020B0604020202020204" pitchFamily="34" charset="0"/>
                <a:ea typeface="Tahoma" panose="020B0604030504040204" pitchFamily="34" charset="0"/>
                <a:cs typeface="Arial" panose="020B0604020202020204" pitchFamily="34" charset="0"/>
              </a:rPr>
              <a:t>WHO/2019-nCoV/</a:t>
            </a:r>
            <a:r>
              <a:rPr lang="en-US" sz="1600" b="0" dirty="0" err="1">
                <a:solidFill>
                  <a:srgbClr val="0000FF"/>
                </a:solidFill>
                <a:effectLst/>
                <a:latin typeface="Arial" panose="020B0604020202020204" pitchFamily="34" charset="0"/>
                <a:ea typeface="Tahoma" panose="020B0604030504040204" pitchFamily="34" charset="0"/>
                <a:cs typeface="Arial" panose="020B0604020202020204" pitchFamily="34" charset="0"/>
              </a:rPr>
              <a:t>Country_IAR</a:t>
            </a:r>
            <a:r>
              <a:rPr lang="en-US" sz="1600" b="0" dirty="0">
                <a:solidFill>
                  <a:srgbClr val="0000FF"/>
                </a:solidFill>
                <a:effectLst/>
                <a:latin typeface="Arial" panose="020B0604020202020204" pitchFamily="34" charset="0"/>
                <a:ea typeface="Tahoma" panose="020B0604030504040204" pitchFamily="34" charset="0"/>
                <a:cs typeface="Arial" panose="020B0604020202020204" pitchFamily="34" charset="0"/>
              </a:rPr>
              <a:t>/templates/presentation/2020.1</a:t>
            </a:r>
            <a:br>
              <a:rPr lang="en-GB" sz="1600" dirty="0">
                <a:effectLst/>
                <a:latin typeface="Arial" panose="020B0604020202020204" pitchFamily="34" charset="0"/>
                <a:ea typeface="Tahoma" panose="020B0604030504040204" pitchFamily="34" charset="0"/>
                <a:cs typeface="Arial" panose="020B0604020202020204" pitchFamily="34" charset="0"/>
              </a:rPr>
            </a:br>
            <a:endParaRPr lang="en-GB"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8973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ECFC445-5A92-4E22-AB0A-240EF4204DFC}"/>
              </a:ext>
            </a:extLst>
          </p:cNvPr>
          <p:cNvSpPr>
            <a:spLocks noGrp="1"/>
          </p:cNvSpPr>
          <p:nvPr>
            <p:ph type="title"/>
          </p:nvPr>
        </p:nvSpPr>
        <p:spPr>
          <a:xfrm>
            <a:off x="479424" y="49213"/>
            <a:ext cx="11533281" cy="647700"/>
          </a:xfrm>
        </p:spPr>
        <p:txBody>
          <a:bodyPr>
            <a:normAutofit fontScale="90000"/>
          </a:bodyPr>
          <a:lstStyle/>
          <a:p>
            <a:pPr>
              <a:defRPr/>
            </a:pPr>
            <a:r>
              <a:rPr lang="en-GB" dirty="0"/>
              <a:t>QU’EST-CE QUE </a:t>
            </a:r>
            <a:r>
              <a:rPr lang="en-GB" u="sng" dirty="0"/>
              <a:t>N’EST PAS</a:t>
            </a:r>
            <a:r>
              <a:rPr lang="en-GB" dirty="0"/>
              <a:t> UNE REVUE INTRA-ACTION ?</a:t>
            </a:r>
          </a:p>
        </p:txBody>
      </p:sp>
      <p:sp>
        <p:nvSpPr>
          <p:cNvPr id="56324" name="Rectangle 3">
            <a:extLst>
              <a:ext uri="{FF2B5EF4-FFF2-40B4-BE49-F238E27FC236}">
                <a16:creationId xmlns:a16="http://schemas.microsoft.com/office/drawing/2014/main" id="{9608BD53-DEAB-486F-A4B8-931C7D61B175}"/>
              </a:ext>
            </a:extLst>
          </p:cNvPr>
          <p:cNvSpPr>
            <a:spLocks noChangeArrowheads="1"/>
          </p:cNvSpPr>
          <p:nvPr/>
        </p:nvSpPr>
        <p:spPr bwMode="auto">
          <a:xfrm>
            <a:off x="4554071" y="1122348"/>
            <a:ext cx="7206681"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2800" dirty="0">
                <a:solidFill>
                  <a:schemeClr val="accent1">
                    <a:lumMod val="75000"/>
                  </a:schemeClr>
                </a:solidFill>
                <a:latin typeface="Roboto" pitchFamily="2" charset="0"/>
                <a:ea typeface="Roboto" pitchFamily="2" charset="0"/>
              </a:rPr>
              <a:t>Une Revue Intra-Action </a:t>
            </a:r>
            <a:r>
              <a:rPr lang="en-GB" altLang="en-US" sz="2800" b="1" u="sng" dirty="0" err="1">
                <a:solidFill>
                  <a:schemeClr val="accent1">
                    <a:lumMod val="75000"/>
                  </a:schemeClr>
                </a:solidFill>
                <a:latin typeface="Roboto" pitchFamily="2" charset="0"/>
                <a:ea typeface="Roboto" pitchFamily="2" charset="0"/>
              </a:rPr>
              <a:t>n’est</a:t>
            </a:r>
            <a:r>
              <a:rPr lang="en-GB" altLang="en-US" sz="2800" b="1" u="sng" dirty="0">
                <a:solidFill>
                  <a:schemeClr val="accent1">
                    <a:lumMod val="75000"/>
                  </a:schemeClr>
                </a:solidFill>
                <a:latin typeface="Roboto" pitchFamily="2" charset="0"/>
                <a:ea typeface="Roboto" pitchFamily="2" charset="0"/>
              </a:rPr>
              <a:t> pas</a:t>
            </a:r>
            <a:r>
              <a:rPr lang="en-GB" altLang="en-US" sz="2800" dirty="0">
                <a:solidFill>
                  <a:schemeClr val="accent1">
                    <a:lumMod val="75000"/>
                  </a:schemeClr>
                </a:solidFill>
                <a:latin typeface="Roboto" pitchFamily="2" charset="0"/>
                <a:ea typeface="Roboto" pitchFamily="2" charset="0"/>
              </a:rPr>
              <a:t>:</a:t>
            </a:r>
          </a:p>
          <a:p>
            <a:endParaRPr lang="en-GB" altLang="en-US" sz="2800" dirty="0">
              <a:solidFill>
                <a:schemeClr val="accent1">
                  <a:lumMod val="75000"/>
                </a:schemeClr>
              </a:solidFill>
              <a:latin typeface="Roboto" pitchFamily="2" charset="0"/>
              <a:ea typeface="Roboto" pitchFamily="2" charset="0"/>
            </a:endParaRPr>
          </a:p>
          <a:p>
            <a:pPr>
              <a:buFont typeface="Symbol" panose="05050102010706020507" pitchFamily="18" charset="2"/>
              <a:buChar char="·"/>
            </a:pPr>
            <a:r>
              <a:rPr lang="en-GB" altLang="en-US" sz="2800" dirty="0">
                <a:solidFill>
                  <a:schemeClr val="accent1">
                    <a:lumMod val="75000"/>
                  </a:schemeClr>
                </a:solidFill>
                <a:latin typeface="Roboto" pitchFamily="2" charset="0"/>
                <a:ea typeface="Roboto" pitchFamily="2" charset="0"/>
              </a:rPr>
              <a:t> </a:t>
            </a:r>
            <a:r>
              <a:rPr lang="fr-FR" altLang="en-US" sz="2800" dirty="0">
                <a:solidFill>
                  <a:schemeClr val="accent1">
                    <a:lumMod val="75000"/>
                  </a:schemeClr>
                </a:solidFill>
                <a:latin typeface="Roboto" pitchFamily="2" charset="0"/>
                <a:ea typeface="Roboto" pitchFamily="2" charset="0"/>
              </a:rPr>
              <a:t>une évaluation externe des performances d'un individu ou d'une équipe ;</a:t>
            </a:r>
            <a:endParaRPr lang="en-GB" altLang="en-US" sz="2800" dirty="0">
              <a:solidFill>
                <a:schemeClr val="accent1">
                  <a:lumMod val="75000"/>
                </a:schemeClr>
              </a:solidFill>
              <a:latin typeface="Roboto" pitchFamily="2" charset="0"/>
              <a:ea typeface="Roboto" pitchFamily="2" charset="0"/>
            </a:endParaRPr>
          </a:p>
          <a:p>
            <a:pPr>
              <a:buFont typeface="Symbol" panose="05050102010706020507" pitchFamily="18" charset="2"/>
              <a:buChar char="·"/>
            </a:pPr>
            <a:endParaRPr lang="en-GB" altLang="en-US" sz="2800" dirty="0">
              <a:solidFill>
                <a:schemeClr val="accent1">
                  <a:lumMod val="75000"/>
                </a:schemeClr>
              </a:solidFill>
              <a:latin typeface="Roboto" pitchFamily="2" charset="0"/>
              <a:ea typeface="Roboto" pitchFamily="2" charset="0"/>
            </a:endParaRPr>
          </a:p>
          <a:p>
            <a:pPr>
              <a:buFont typeface="Symbol" panose="05050102010706020507" pitchFamily="18" charset="2"/>
              <a:buChar char="·"/>
            </a:pPr>
            <a:r>
              <a:rPr lang="en-GB" altLang="en-US" sz="2800" dirty="0">
                <a:solidFill>
                  <a:schemeClr val="accent1">
                    <a:lumMod val="75000"/>
                  </a:schemeClr>
                </a:solidFill>
                <a:latin typeface="Roboto" pitchFamily="2" charset="0"/>
                <a:ea typeface="Roboto" pitchFamily="2" charset="0"/>
              </a:rPr>
              <a:t> </a:t>
            </a:r>
            <a:r>
              <a:rPr lang="fr-FR" altLang="en-US" sz="2800" dirty="0">
                <a:solidFill>
                  <a:schemeClr val="accent1">
                    <a:lumMod val="75000"/>
                  </a:schemeClr>
                </a:solidFill>
                <a:latin typeface="Roboto" pitchFamily="2" charset="0"/>
                <a:ea typeface="Roboto" pitchFamily="2" charset="0"/>
              </a:rPr>
              <a:t>une occasion de critiquer, de blâmer ou de juger les individus.</a:t>
            </a:r>
          </a:p>
          <a:p>
            <a:pPr>
              <a:buFont typeface="Symbol" panose="05050102010706020507" pitchFamily="18" charset="2"/>
              <a:buChar char="·"/>
            </a:pPr>
            <a:endParaRPr lang="en-GB" altLang="en-US" sz="2800" dirty="0">
              <a:solidFill>
                <a:schemeClr val="accent1">
                  <a:lumMod val="75000"/>
                </a:schemeClr>
              </a:solidFill>
              <a:latin typeface="Roboto" pitchFamily="2" charset="0"/>
              <a:ea typeface="Roboto" pitchFamily="2" charset="0"/>
            </a:endParaRPr>
          </a:p>
          <a:p>
            <a:r>
              <a:rPr lang="fr-FR" altLang="en-US" sz="2800" dirty="0">
                <a:solidFill>
                  <a:schemeClr val="accent1">
                    <a:lumMod val="75000"/>
                  </a:schemeClr>
                </a:solidFill>
                <a:latin typeface="Roboto" pitchFamily="2" charset="0"/>
                <a:ea typeface="Roboto" pitchFamily="2" charset="0"/>
              </a:rPr>
              <a:t>Les Revues Intra-Action ne mesurent pas les performances par rapport à des critères de référence ou à des normes de performance clés.</a:t>
            </a:r>
            <a:endParaRPr lang="en-GB" altLang="en-US" sz="2800" dirty="0">
              <a:solidFill>
                <a:schemeClr val="accent1">
                  <a:lumMod val="75000"/>
                </a:schemeClr>
              </a:solidFill>
              <a:latin typeface="Roboto" pitchFamily="2" charset="0"/>
              <a:ea typeface="Roboto" pitchFamily="2" charset="0"/>
            </a:endParaRPr>
          </a:p>
        </p:txBody>
      </p:sp>
      <p:pic>
        <p:nvPicPr>
          <p:cNvPr id="56325" name="Image 7">
            <a:extLst>
              <a:ext uri="{FF2B5EF4-FFF2-40B4-BE49-F238E27FC236}">
                <a16:creationId xmlns:a16="http://schemas.microsoft.com/office/drawing/2014/main" id="{C9D17E5C-7530-4747-84E3-A63414296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1690687"/>
            <a:ext cx="3476625"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Image 38">
            <a:extLst>
              <a:ext uri="{FF2B5EF4-FFF2-40B4-BE49-F238E27FC236}">
                <a16:creationId xmlns:a16="http://schemas.microsoft.com/office/drawing/2014/main" id="{7877057E-2A07-4111-AD1F-2487C9A71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3332163"/>
            <a:ext cx="3352800" cy="253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Image 35">
            <a:extLst>
              <a:ext uri="{FF2B5EF4-FFF2-40B4-BE49-F238E27FC236}">
                <a16:creationId xmlns:a16="http://schemas.microsoft.com/office/drawing/2014/main" id="{94EE1881-EB0C-423C-BA02-153F8F181E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2725" y="2516188"/>
            <a:ext cx="3352800"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Image 17">
            <a:extLst>
              <a:ext uri="{FF2B5EF4-FFF2-40B4-BE49-F238E27FC236}">
                <a16:creationId xmlns:a16="http://schemas.microsoft.com/office/drawing/2014/main" id="{3DF91F47-ECC4-4B7D-B5C0-A8761E7AA5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425" y="1617663"/>
            <a:ext cx="3348038"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re 2">
            <a:extLst>
              <a:ext uri="{FF2B5EF4-FFF2-40B4-BE49-F238E27FC236}">
                <a16:creationId xmlns:a16="http://schemas.microsoft.com/office/drawing/2014/main" id="{592DA5B7-0A34-48D8-9C0B-962D7445C9F7}"/>
              </a:ext>
            </a:extLst>
          </p:cNvPr>
          <p:cNvSpPr>
            <a:spLocks noGrp="1"/>
          </p:cNvSpPr>
          <p:nvPr>
            <p:ph type="title"/>
          </p:nvPr>
        </p:nvSpPr>
        <p:spPr>
          <a:xfrm>
            <a:off x="479425" y="49213"/>
            <a:ext cx="11120904" cy="647700"/>
          </a:xfrm>
        </p:spPr>
        <p:txBody>
          <a:bodyPr>
            <a:normAutofit/>
          </a:bodyPr>
          <a:lstStyle/>
          <a:p>
            <a:pPr>
              <a:defRPr/>
            </a:pPr>
            <a:r>
              <a:rPr lang="en-GB" dirty="0"/>
              <a:t>PHASES CLÉS RÉALISÉES PENDANT LA REVUE</a:t>
            </a:r>
          </a:p>
        </p:txBody>
      </p:sp>
      <p:pic>
        <p:nvPicPr>
          <p:cNvPr id="55303" name="Image 3">
            <a:extLst>
              <a:ext uri="{FF2B5EF4-FFF2-40B4-BE49-F238E27FC236}">
                <a16:creationId xmlns:a16="http://schemas.microsoft.com/office/drawing/2014/main" id="{F7D88AA7-5C8E-4462-AED1-BA15CA202D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425" y="1085850"/>
            <a:ext cx="892968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Image 6">
            <a:extLst>
              <a:ext uri="{FF2B5EF4-FFF2-40B4-BE49-F238E27FC236}">
                <a16:creationId xmlns:a16="http://schemas.microsoft.com/office/drawing/2014/main" id="{A3BCBADB-CEE3-404B-9CE0-CDDF0F39C8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4050" y="909638"/>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5" name="ZoneTexte 11">
            <a:extLst>
              <a:ext uri="{FF2B5EF4-FFF2-40B4-BE49-F238E27FC236}">
                <a16:creationId xmlns:a16="http://schemas.microsoft.com/office/drawing/2014/main" id="{D7C90EC7-0D39-4CDF-88FF-95404F06C143}"/>
              </a:ext>
            </a:extLst>
          </p:cNvPr>
          <p:cNvSpPr txBox="1">
            <a:spLocks noChangeArrowheads="1"/>
          </p:cNvSpPr>
          <p:nvPr/>
        </p:nvSpPr>
        <p:spPr bwMode="auto">
          <a:xfrm>
            <a:off x="1663700" y="1219200"/>
            <a:ext cx="3211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b="1">
                <a:solidFill>
                  <a:schemeClr val="bg1"/>
                </a:solidFill>
              </a:rPr>
              <a:t>OBSERVATION OBJECTIVE</a:t>
            </a:r>
          </a:p>
        </p:txBody>
      </p:sp>
      <p:pic>
        <p:nvPicPr>
          <p:cNvPr id="55306" name="Image 13">
            <a:extLst>
              <a:ext uri="{FF2B5EF4-FFF2-40B4-BE49-F238E27FC236}">
                <a16:creationId xmlns:a16="http://schemas.microsoft.com/office/drawing/2014/main" id="{4E26D201-8D80-4276-9FB0-F6448D5980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8439" y="1904253"/>
            <a:ext cx="6720636" cy="654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7" name="Image 10">
            <a:extLst>
              <a:ext uri="{FF2B5EF4-FFF2-40B4-BE49-F238E27FC236}">
                <a16:creationId xmlns:a16="http://schemas.microsoft.com/office/drawing/2014/main" id="{F8BC5713-AB8C-4422-A9FD-C10A8B5FED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6725" y="1744663"/>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8" name="Image 15">
            <a:extLst>
              <a:ext uri="{FF2B5EF4-FFF2-40B4-BE49-F238E27FC236}">
                <a16:creationId xmlns:a16="http://schemas.microsoft.com/office/drawing/2014/main" id="{94471F46-FA55-48B0-AEA9-3B5F46239A9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88250" y="2698750"/>
            <a:ext cx="42846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9" name="Image 8">
            <a:extLst>
              <a:ext uri="{FF2B5EF4-FFF2-40B4-BE49-F238E27FC236}">
                <a16:creationId xmlns:a16="http://schemas.microsoft.com/office/drawing/2014/main" id="{CD78F8C6-C69F-4CB9-AA63-E9F57C16C6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26375" y="255905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0" name="ZoneTexte 18">
            <a:extLst>
              <a:ext uri="{FF2B5EF4-FFF2-40B4-BE49-F238E27FC236}">
                <a16:creationId xmlns:a16="http://schemas.microsoft.com/office/drawing/2014/main" id="{43465D6D-1B16-4773-AF0C-587E589F3BDF}"/>
              </a:ext>
            </a:extLst>
          </p:cNvPr>
          <p:cNvSpPr txBox="1">
            <a:spLocks noChangeArrowheads="1"/>
          </p:cNvSpPr>
          <p:nvPr/>
        </p:nvSpPr>
        <p:spPr bwMode="auto">
          <a:xfrm>
            <a:off x="654050" y="2255838"/>
            <a:ext cx="29591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dirty="0" err="1">
                <a:solidFill>
                  <a:schemeClr val="bg1"/>
                </a:solidFill>
              </a:rPr>
              <a:t>Déterminer</a:t>
            </a:r>
            <a:r>
              <a:rPr lang="en-GB" altLang="en-US" dirty="0">
                <a:solidFill>
                  <a:schemeClr val="bg1"/>
                </a:solidFill>
              </a:rPr>
              <a:t> comment les </a:t>
            </a:r>
            <a:r>
              <a:rPr lang="en-GB" altLang="en-US" dirty="0" err="1">
                <a:solidFill>
                  <a:schemeClr val="bg1"/>
                </a:solidFill>
              </a:rPr>
              <a:t>mesures</a:t>
            </a:r>
            <a:r>
              <a:rPr lang="en-GB" altLang="en-US" dirty="0">
                <a:solidFill>
                  <a:schemeClr val="bg1"/>
                </a:solidFill>
              </a:rPr>
              <a:t> </a:t>
            </a:r>
            <a:r>
              <a:rPr lang="en-GB" altLang="en-US" dirty="0" err="1">
                <a:solidFill>
                  <a:schemeClr val="bg1"/>
                </a:solidFill>
              </a:rPr>
              <a:t>ont</a:t>
            </a:r>
            <a:r>
              <a:rPr lang="en-GB" altLang="en-US" dirty="0">
                <a:solidFill>
                  <a:schemeClr val="bg1"/>
                </a:solidFill>
              </a:rPr>
              <a:t> </a:t>
            </a:r>
            <a:r>
              <a:rPr lang="en-GB" altLang="en-US" dirty="0" err="1">
                <a:solidFill>
                  <a:schemeClr val="bg1"/>
                </a:solidFill>
              </a:rPr>
              <a:t>été</a:t>
            </a:r>
            <a:r>
              <a:rPr lang="en-GB" altLang="en-US" dirty="0">
                <a:solidFill>
                  <a:schemeClr val="bg1"/>
                </a:solidFill>
              </a:rPr>
              <a:t> mises en </a:t>
            </a:r>
            <a:r>
              <a:rPr lang="en-GB" altLang="en-US" dirty="0" err="1">
                <a:solidFill>
                  <a:schemeClr val="bg1"/>
                </a:solidFill>
              </a:rPr>
              <a:t>œuvre</a:t>
            </a:r>
            <a:r>
              <a:rPr lang="en-GB" altLang="en-US" dirty="0">
                <a:solidFill>
                  <a:schemeClr val="bg1"/>
                </a:solidFill>
              </a:rPr>
              <a:t> au </a:t>
            </a:r>
            <a:r>
              <a:rPr lang="en-GB" altLang="en-US" dirty="0" err="1">
                <a:solidFill>
                  <a:schemeClr val="bg1"/>
                </a:solidFill>
              </a:rPr>
              <a:t>cours</a:t>
            </a:r>
            <a:r>
              <a:rPr lang="en-GB" altLang="en-US" dirty="0">
                <a:solidFill>
                  <a:schemeClr val="bg1"/>
                </a:solidFill>
              </a:rPr>
              <a:t> de la </a:t>
            </a:r>
            <a:r>
              <a:rPr lang="en-GB" altLang="en-US" dirty="0" err="1">
                <a:solidFill>
                  <a:schemeClr val="bg1"/>
                </a:solidFill>
              </a:rPr>
              <a:t>réponse</a:t>
            </a:r>
            <a:r>
              <a:rPr lang="en-GB" altLang="en-US" dirty="0">
                <a:solidFill>
                  <a:schemeClr val="bg1"/>
                </a:solidFill>
              </a:rPr>
              <a:t>, par opposition à la </a:t>
            </a:r>
            <a:r>
              <a:rPr lang="en-GB" altLang="en-US" dirty="0" err="1">
                <a:solidFill>
                  <a:schemeClr val="bg1"/>
                </a:solidFill>
              </a:rPr>
              <a:t>façon</a:t>
            </a:r>
            <a:r>
              <a:rPr lang="en-GB" altLang="en-US" dirty="0">
                <a:solidFill>
                  <a:schemeClr val="bg1"/>
                </a:solidFill>
              </a:rPr>
              <a:t> </a:t>
            </a:r>
            <a:r>
              <a:rPr lang="en-GB" altLang="en-US" dirty="0" err="1">
                <a:solidFill>
                  <a:schemeClr val="bg1"/>
                </a:solidFill>
              </a:rPr>
              <a:t>dont</a:t>
            </a:r>
            <a:r>
              <a:rPr lang="en-GB" altLang="en-US" dirty="0">
                <a:solidFill>
                  <a:schemeClr val="bg1"/>
                </a:solidFill>
              </a:rPr>
              <a:t> </a:t>
            </a:r>
            <a:r>
              <a:rPr lang="en-GB" altLang="en-US" dirty="0" err="1">
                <a:solidFill>
                  <a:schemeClr val="bg1"/>
                </a:solidFill>
              </a:rPr>
              <a:t>ils</a:t>
            </a:r>
            <a:r>
              <a:rPr lang="en-GB" altLang="en-US" dirty="0">
                <a:solidFill>
                  <a:schemeClr val="bg1"/>
                </a:solidFill>
              </a:rPr>
              <a:t> </a:t>
            </a:r>
            <a:r>
              <a:rPr lang="en-GB" altLang="en-US" dirty="0" err="1">
                <a:solidFill>
                  <a:schemeClr val="bg1"/>
                </a:solidFill>
              </a:rPr>
              <a:t>sont</a:t>
            </a:r>
            <a:r>
              <a:rPr lang="en-GB" altLang="en-US" dirty="0">
                <a:solidFill>
                  <a:schemeClr val="bg1"/>
                </a:solidFill>
              </a:rPr>
              <a:t> </a:t>
            </a:r>
            <a:r>
              <a:rPr lang="en-GB" altLang="en-US" dirty="0" err="1">
                <a:solidFill>
                  <a:schemeClr val="bg1"/>
                </a:solidFill>
              </a:rPr>
              <a:t>supposés</a:t>
            </a:r>
            <a:r>
              <a:rPr lang="en-GB" altLang="en-US" dirty="0">
                <a:solidFill>
                  <a:schemeClr val="bg1"/>
                </a:solidFill>
              </a:rPr>
              <a:t> se </a:t>
            </a:r>
            <a:r>
              <a:rPr lang="en-GB" altLang="en-US" dirty="0" err="1">
                <a:solidFill>
                  <a:schemeClr val="bg1"/>
                </a:solidFill>
              </a:rPr>
              <a:t>produire</a:t>
            </a:r>
            <a:r>
              <a:rPr lang="en-GB" altLang="en-US" dirty="0">
                <a:solidFill>
                  <a:schemeClr val="bg1"/>
                </a:solidFill>
              </a:rPr>
              <a:t>, en accord avec les plans et les </a:t>
            </a:r>
            <a:r>
              <a:rPr lang="en-GB" altLang="en-US" dirty="0" err="1">
                <a:solidFill>
                  <a:schemeClr val="bg1"/>
                </a:solidFill>
              </a:rPr>
              <a:t>procédures</a:t>
            </a:r>
            <a:r>
              <a:rPr lang="en-GB" altLang="en-US" dirty="0">
                <a:solidFill>
                  <a:schemeClr val="bg1"/>
                </a:solidFill>
              </a:rPr>
              <a:t>. </a:t>
            </a:r>
          </a:p>
          <a:p>
            <a:endParaRPr lang="en-GB" altLang="en-US" dirty="0">
              <a:solidFill>
                <a:schemeClr val="bg1"/>
              </a:solidFill>
            </a:endParaRPr>
          </a:p>
        </p:txBody>
      </p:sp>
      <p:sp>
        <p:nvSpPr>
          <p:cNvPr id="55311" name="ZoneTexte 36">
            <a:extLst>
              <a:ext uri="{FF2B5EF4-FFF2-40B4-BE49-F238E27FC236}">
                <a16:creationId xmlns:a16="http://schemas.microsoft.com/office/drawing/2014/main" id="{EE61DB5C-2814-4634-ACB0-93F0BA1539F4}"/>
              </a:ext>
            </a:extLst>
          </p:cNvPr>
          <p:cNvSpPr txBox="1">
            <a:spLocks noChangeArrowheads="1"/>
          </p:cNvSpPr>
          <p:nvPr/>
        </p:nvSpPr>
        <p:spPr bwMode="auto">
          <a:xfrm>
            <a:off x="4295775" y="3133725"/>
            <a:ext cx="2997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dirty="0">
                <a:solidFill>
                  <a:schemeClr val="bg1"/>
                </a:solidFill>
              </a:rPr>
              <a:t>Identifier </a:t>
            </a:r>
            <a:r>
              <a:rPr lang="en-GB" altLang="en-US" dirty="0" err="1">
                <a:solidFill>
                  <a:schemeClr val="bg1"/>
                </a:solidFill>
              </a:rPr>
              <a:t>l'écart</a:t>
            </a:r>
            <a:r>
              <a:rPr lang="en-GB" altLang="en-US" dirty="0">
                <a:solidFill>
                  <a:schemeClr val="bg1"/>
                </a:solidFill>
              </a:rPr>
              <a:t> entre la planification et la </a:t>
            </a:r>
            <a:r>
              <a:rPr lang="en-GB" altLang="en-US" dirty="0" err="1">
                <a:solidFill>
                  <a:schemeClr val="bg1"/>
                </a:solidFill>
              </a:rPr>
              <a:t>pratique</a:t>
            </a:r>
            <a:r>
              <a:rPr lang="en-GB" altLang="en-US" dirty="0">
                <a:solidFill>
                  <a:schemeClr val="bg1"/>
                </a:solidFill>
              </a:rPr>
              <a:t>. </a:t>
            </a:r>
          </a:p>
          <a:p>
            <a:endParaRPr lang="en-GB" altLang="en-US" dirty="0">
              <a:solidFill>
                <a:schemeClr val="bg1"/>
              </a:solidFill>
            </a:endParaRPr>
          </a:p>
          <a:p>
            <a:r>
              <a:rPr lang="en-GB" altLang="en-US" dirty="0">
                <a:solidFill>
                  <a:schemeClr val="bg1"/>
                </a:solidFill>
              </a:rPr>
              <a:t>Analyser </a:t>
            </a:r>
            <a:r>
              <a:rPr lang="en-GB" altLang="en-US" dirty="0" err="1">
                <a:solidFill>
                  <a:schemeClr val="bg1"/>
                </a:solidFill>
              </a:rPr>
              <a:t>ce</a:t>
            </a:r>
            <a:r>
              <a:rPr lang="en-GB" altLang="en-US" dirty="0">
                <a:solidFill>
                  <a:schemeClr val="bg1"/>
                </a:solidFill>
              </a:rPr>
              <a:t> qui a bien </a:t>
            </a:r>
            <a:r>
              <a:rPr lang="en-GB" altLang="en-US" dirty="0" err="1">
                <a:solidFill>
                  <a:schemeClr val="bg1"/>
                </a:solidFill>
              </a:rPr>
              <a:t>fonctionné</a:t>
            </a:r>
            <a:r>
              <a:rPr lang="en-GB" altLang="en-US" dirty="0">
                <a:solidFill>
                  <a:schemeClr val="bg1"/>
                </a:solidFill>
              </a:rPr>
              <a:t> et </a:t>
            </a:r>
            <a:r>
              <a:rPr lang="en-GB" altLang="en-US" dirty="0" err="1">
                <a:solidFill>
                  <a:schemeClr val="bg1"/>
                </a:solidFill>
              </a:rPr>
              <a:t>ce</a:t>
            </a:r>
            <a:r>
              <a:rPr lang="en-GB" altLang="en-US" dirty="0">
                <a:solidFill>
                  <a:schemeClr val="bg1"/>
                </a:solidFill>
              </a:rPr>
              <a:t> qui a </a:t>
            </a:r>
            <a:r>
              <a:rPr lang="en-GB" altLang="en-US" dirty="0" err="1">
                <a:solidFill>
                  <a:schemeClr val="bg1"/>
                </a:solidFill>
              </a:rPr>
              <a:t>moins</a:t>
            </a:r>
            <a:r>
              <a:rPr lang="en-GB" altLang="en-US" dirty="0">
                <a:solidFill>
                  <a:schemeClr val="bg1"/>
                </a:solidFill>
              </a:rPr>
              <a:t> bien </a:t>
            </a:r>
            <a:r>
              <a:rPr lang="en-GB" altLang="en-US" dirty="0" err="1">
                <a:solidFill>
                  <a:schemeClr val="bg1"/>
                </a:solidFill>
              </a:rPr>
              <a:t>fonctionné</a:t>
            </a:r>
            <a:r>
              <a:rPr lang="en-GB" altLang="en-US" dirty="0">
                <a:solidFill>
                  <a:schemeClr val="bg1"/>
                </a:solidFill>
              </a:rPr>
              <a:t>, et </a:t>
            </a:r>
            <a:r>
              <a:rPr lang="en-GB" altLang="en-US" dirty="0" err="1">
                <a:solidFill>
                  <a:schemeClr val="bg1"/>
                </a:solidFill>
              </a:rPr>
              <a:t>pourquoi</a:t>
            </a:r>
            <a:r>
              <a:rPr lang="en-GB" altLang="en-US" dirty="0">
                <a:solidFill>
                  <a:schemeClr val="bg1"/>
                </a:solidFill>
              </a:rPr>
              <a:t>. </a:t>
            </a:r>
          </a:p>
          <a:p>
            <a:endParaRPr lang="en-GB" altLang="en-US" dirty="0">
              <a:solidFill>
                <a:schemeClr val="bg1"/>
              </a:solidFill>
            </a:endParaRPr>
          </a:p>
        </p:txBody>
      </p:sp>
      <p:sp>
        <p:nvSpPr>
          <p:cNvPr id="55312" name="Rectangle 39">
            <a:extLst>
              <a:ext uri="{FF2B5EF4-FFF2-40B4-BE49-F238E27FC236}">
                <a16:creationId xmlns:a16="http://schemas.microsoft.com/office/drawing/2014/main" id="{245C033E-8AFB-4DD7-BA58-BDF9965F7A58}"/>
              </a:ext>
            </a:extLst>
          </p:cNvPr>
          <p:cNvSpPr>
            <a:spLocks noChangeArrowheads="1"/>
          </p:cNvSpPr>
          <p:nvPr/>
        </p:nvSpPr>
        <p:spPr bwMode="auto">
          <a:xfrm>
            <a:off x="7826375" y="3965575"/>
            <a:ext cx="27320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a:solidFill>
                  <a:schemeClr val="bg1"/>
                </a:solidFill>
              </a:rPr>
              <a:t>Déterminer les mesures à prendre pour renforcer ou améliorer le rendement</a:t>
            </a:r>
          </a:p>
          <a:p>
            <a:r>
              <a:rPr lang="en-GB" altLang="en-US">
                <a:solidFill>
                  <a:schemeClr val="bg1"/>
                </a:solidFill>
              </a:rPr>
              <a:t>et comment faire le suivi.</a:t>
            </a:r>
          </a:p>
        </p:txBody>
      </p:sp>
      <p:sp>
        <p:nvSpPr>
          <p:cNvPr id="55313" name="ZoneTexte 11">
            <a:extLst>
              <a:ext uri="{FF2B5EF4-FFF2-40B4-BE49-F238E27FC236}">
                <a16:creationId xmlns:a16="http://schemas.microsoft.com/office/drawing/2014/main" id="{CB54C863-1123-4E69-8E6D-1624BC5845EB}"/>
              </a:ext>
            </a:extLst>
          </p:cNvPr>
          <p:cNvSpPr txBox="1">
            <a:spLocks noChangeArrowheads="1"/>
          </p:cNvSpPr>
          <p:nvPr/>
        </p:nvSpPr>
        <p:spPr bwMode="auto">
          <a:xfrm>
            <a:off x="5162549" y="1900238"/>
            <a:ext cx="55808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0" eaLnBrk="0" fontAlgn="base" hangingPunct="0">
              <a:spcBef>
                <a:spcPct val="0"/>
              </a:spcBef>
              <a:spcAft>
                <a:spcPct val="0"/>
              </a:spcAft>
              <a:defRPr/>
            </a:pPr>
            <a:r>
              <a:rPr lang="en-GB" altLang="en-US" b="1" dirty="0">
                <a:solidFill>
                  <a:prstClr val="white"/>
                </a:solidFill>
              </a:rPr>
              <a:t>ANALYSE DES LACUNES, DES BONNES</a:t>
            </a:r>
          </a:p>
          <a:p>
            <a:pPr lvl="0" eaLnBrk="0" fontAlgn="base" hangingPunct="0">
              <a:spcBef>
                <a:spcPct val="0"/>
              </a:spcBef>
              <a:spcAft>
                <a:spcPct val="0"/>
              </a:spcAft>
              <a:defRPr/>
            </a:pPr>
            <a:r>
              <a:rPr lang="en-GB" altLang="en-US" b="1" dirty="0">
                <a:solidFill>
                  <a:prstClr val="white"/>
                </a:solidFill>
              </a:rPr>
              <a:t> PRATIQUES ET DES FACTEURS CONTRIBUTIFS</a:t>
            </a:r>
          </a:p>
        </p:txBody>
      </p:sp>
      <p:sp>
        <p:nvSpPr>
          <p:cNvPr id="55314" name="ZoneTexte 11">
            <a:extLst>
              <a:ext uri="{FF2B5EF4-FFF2-40B4-BE49-F238E27FC236}">
                <a16:creationId xmlns:a16="http://schemas.microsoft.com/office/drawing/2014/main" id="{8539E4DB-E946-4903-840D-33150859824E}"/>
              </a:ext>
            </a:extLst>
          </p:cNvPr>
          <p:cNvSpPr txBox="1">
            <a:spLocks noChangeArrowheads="1"/>
          </p:cNvSpPr>
          <p:nvPr/>
        </p:nvSpPr>
        <p:spPr bwMode="auto">
          <a:xfrm>
            <a:off x="8593138" y="2695575"/>
            <a:ext cx="28434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b="1" dirty="0">
                <a:solidFill>
                  <a:schemeClr val="bg1"/>
                </a:solidFill>
              </a:rPr>
              <a:t> IDENTIFICATION DES</a:t>
            </a:r>
            <a:br>
              <a:rPr lang="en-GB" altLang="en-US" b="1" dirty="0">
                <a:solidFill>
                  <a:schemeClr val="bg1"/>
                </a:solidFill>
              </a:rPr>
            </a:br>
            <a:r>
              <a:rPr lang="en-GB" altLang="en-US" b="1" dirty="0">
                <a:solidFill>
                  <a:schemeClr val="bg1"/>
                </a:solidFill>
              </a:rPr>
              <a:t> POINTS À AMÉLIORER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14781"/>
            <a:ext cx="9894336" cy="599978"/>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tabLst>
                <a:tab pos="1430338" algn="l"/>
              </a:tabLst>
            </a:pPr>
            <a:r>
              <a:rPr lang="fr-FR" sz="2400" b="1" dirty="0">
                <a:latin typeface="Arial" panose="020B0604020202020204" pitchFamily="34" charset="0"/>
                <a:cs typeface="Arial" panose="020B0604020202020204" pitchFamily="34" charset="0"/>
              </a:rPr>
              <a:t>Introduction : </a:t>
            </a:r>
            <a:r>
              <a:rPr lang="fr-FR" sz="2400" dirty="0">
                <a:latin typeface="Arial" panose="020B0604020202020204" pitchFamily="34" charset="0"/>
                <a:cs typeface="Arial" panose="020B0604020202020204" pitchFamily="34" charset="0"/>
              </a:rPr>
              <a:t>Plan de réponse et calendrier en cours de la réponse </a:t>
            </a:r>
            <a:endParaRPr lang="en-US" sz="2400" kern="1200" dirty="0">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a:lstStyle/>
          <a:p>
            <a:r>
              <a:rPr lang="en-GB" dirty="0"/>
              <a:t>VUE D'ENSEMBLE DE LA RIA</a:t>
            </a: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757145"/>
            <a:ext cx="10399383" cy="863857"/>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lvl="0" defTabSz="1244600">
              <a:lnSpc>
                <a:spcPct val="90000"/>
              </a:lnSpc>
              <a:spcBef>
                <a:spcPct val="0"/>
              </a:spcBef>
              <a:spcAft>
                <a:spcPct val="35000"/>
              </a:spcAft>
            </a:pP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bien passé ? </a:t>
            </a: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a:t>
            </a:r>
            <a:r>
              <a:rPr lang="en-US" sz="2800" b="1" dirty="0" err="1">
                <a:latin typeface="Roboto Cn"/>
              </a:rPr>
              <a:t>moins</a:t>
            </a:r>
            <a:r>
              <a:rPr lang="en-US" sz="2800" b="1" dirty="0">
                <a:latin typeface="Roboto Cn"/>
              </a:rPr>
              <a:t> bien passé ? </a:t>
            </a:r>
            <a:r>
              <a:rPr lang="en-US" sz="2800" b="1" dirty="0" err="1">
                <a:latin typeface="Roboto Cn"/>
              </a:rPr>
              <a:t>Pourquoi</a:t>
            </a:r>
            <a:r>
              <a:rPr lang="en-US" sz="2800" b="1" dirty="0">
                <a:latin typeface="Roboto Cn"/>
              </a:rPr>
              <a:t> ?</a:t>
            </a:r>
          </a:p>
        </p:txBody>
      </p:sp>
      <p:sp>
        <p:nvSpPr>
          <p:cNvPr id="19" name="Rectangle 18">
            <a:extLst>
              <a:ext uri="{FF2B5EF4-FFF2-40B4-BE49-F238E27FC236}">
                <a16:creationId xmlns:a16="http://schemas.microsoft.com/office/drawing/2014/main" id="{7BB19DED-3F0C-42D5-ACDA-95CBD2E15FA9}"/>
              </a:ext>
            </a:extLst>
          </p:cNvPr>
          <p:cNvSpPr/>
          <p:nvPr/>
        </p:nvSpPr>
        <p:spPr>
          <a:xfrm>
            <a:off x="1792616" y="4134694"/>
            <a:ext cx="10399383" cy="868791"/>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lvl="0" defTabSz="1244600">
              <a:lnSpc>
                <a:spcPct val="90000"/>
              </a:lnSpc>
              <a:spcBef>
                <a:spcPct val="0"/>
              </a:spcBef>
              <a:spcAft>
                <a:spcPct val="35000"/>
              </a:spcAft>
            </a:pPr>
            <a:r>
              <a:rPr lang="en-US" sz="2800" b="1" dirty="0">
                <a:latin typeface="Roboto Cn"/>
              </a:rPr>
              <a:t>Que </a:t>
            </a:r>
            <a:r>
              <a:rPr lang="en-US" sz="2800" b="1" dirty="0" err="1">
                <a:latin typeface="Roboto Cn"/>
              </a:rPr>
              <a:t>pouvons</a:t>
            </a:r>
            <a:r>
              <a:rPr lang="en-US" sz="2800" b="1" dirty="0">
                <a:latin typeface="Roboto Cn"/>
              </a:rPr>
              <a:t>-nous faire pour </a:t>
            </a:r>
            <a:r>
              <a:rPr lang="en-US" sz="2800" b="1" dirty="0" err="1">
                <a:latin typeface="Roboto Cn"/>
              </a:rPr>
              <a:t>améliorer</a:t>
            </a:r>
            <a:r>
              <a:rPr lang="en-US" sz="2800" b="1" dirty="0">
                <a:latin typeface="Roboto Cn"/>
              </a:rPr>
              <a:t> la </a:t>
            </a:r>
            <a:r>
              <a:rPr lang="en-US" sz="2800" b="1" dirty="0" err="1">
                <a:latin typeface="Roboto Cn"/>
              </a:rPr>
              <a:t>réponse</a:t>
            </a:r>
            <a:r>
              <a:rPr lang="en-US" sz="2800" b="1" dirty="0">
                <a:latin typeface="Roboto Cn"/>
              </a:rPr>
              <a:t> à </a:t>
            </a:r>
            <a:r>
              <a:rPr lang="en-US" sz="2800" b="1" dirty="0" err="1">
                <a:latin typeface="Roboto Cn"/>
              </a:rPr>
              <a:t>l’épidémie</a:t>
            </a:r>
            <a:r>
              <a:rPr lang="en-US" sz="2800" b="1" dirty="0">
                <a:latin typeface="Roboto Cn"/>
              </a:rPr>
              <a:t> de COVID-19 ?</a:t>
            </a:r>
            <a:endParaRPr lang="en-US" sz="2800" b="1" kern="12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C02AD7FA-E3C2-4724-85F8-4F8EDA6878B3}"/>
              </a:ext>
            </a:extLst>
          </p:cNvPr>
          <p:cNvSpPr/>
          <p:nvPr/>
        </p:nvSpPr>
        <p:spPr>
          <a:xfrm>
            <a:off x="1826140" y="5487228"/>
            <a:ext cx="10364941" cy="80587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pPr>
            <a:r>
              <a:rPr lang="en-US" sz="2800" b="1" dirty="0">
                <a:latin typeface="Roboto Cn"/>
              </a:rPr>
              <a:t>La </a:t>
            </a:r>
            <a:r>
              <a:rPr lang="en-US" sz="2800" b="1" dirty="0" err="1">
                <a:latin typeface="Roboto Cn"/>
              </a:rPr>
              <a:t>voie</a:t>
            </a:r>
            <a:r>
              <a:rPr lang="en-US" sz="2800" b="1" dirty="0">
                <a:latin typeface="Roboto Cn"/>
              </a:rPr>
              <a:t> à </a:t>
            </a:r>
            <a:r>
              <a:rPr lang="en-US" sz="2800" b="1" dirty="0" err="1">
                <a:latin typeface="Roboto Cn"/>
              </a:rPr>
              <a:t>suivre</a:t>
            </a:r>
            <a:endParaRPr lang="en-US" sz="2800" b="1" dirty="0">
              <a:latin typeface="Roboto Cn"/>
            </a:endParaRP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2</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3</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1</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365348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20"/>
                                        </p:tgtEl>
                                        <p:attrNameLst>
                                          <p:attrName>style.opacity</p:attrName>
                                        </p:attrNameLst>
                                      </p:cBhvr>
                                      <p:to>
                                        <p:strVal val="0.5"/>
                                      </p:to>
                                    </p:set>
                                    <p:animEffect filter="image" prLst="opacity: 0.5">
                                      <p:cBhvr rctx="IE">
                                        <p:cTn id="7" dur="indefinite"/>
                                        <p:tgtEl>
                                          <p:spTgt spid="20"/>
                                        </p:tgtEl>
                                      </p:cBhvr>
                                    </p:animEffect>
                                  </p:childTnLst>
                                </p:cTn>
                              </p:par>
                              <p:par>
                                <p:cTn id="8" presetID="9" presetClass="emph" presetSubtype="0" nodeType="withEffect">
                                  <p:stCondLst>
                                    <p:cond delay="1000"/>
                                  </p:stCondLst>
                                  <p:childTnLst>
                                    <p:set>
                                      <p:cBhvr>
                                        <p:cTn id="9" dur="indefinite"/>
                                        <p:tgtEl>
                                          <p:spTgt spid="58"/>
                                        </p:tgtEl>
                                        <p:attrNameLst>
                                          <p:attrName>style.opacity</p:attrName>
                                        </p:attrNameLst>
                                      </p:cBhvr>
                                      <p:to>
                                        <p:strVal val="0.5"/>
                                      </p:to>
                                    </p:set>
                                    <p:animEffect filter="image" prLst="opacity: 0.5">
                                      <p:cBhvr rctx="IE">
                                        <p:cTn id="10" dur="indefinite"/>
                                        <p:tgtEl>
                                          <p:spTgt spid="58"/>
                                        </p:tgtEl>
                                      </p:cBhvr>
                                    </p:animEffect>
                                  </p:childTnLst>
                                </p:cTn>
                              </p:par>
                              <p:par>
                                <p:cTn id="11" presetID="9" presetClass="emph" presetSubtype="0" grpId="0" nodeType="withEffect">
                                  <p:stCondLst>
                                    <p:cond delay="1000"/>
                                  </p:stCondLst>
                                  <p:childTnLst>
                                    <p:set>
                                      <p:cBhvr>
                                        <p:cTn id="12" dur="indefinite"/>
                                        <p:tgtEl>
                                          <p:spTgt spid="19"/>
                                        </p:tgtEl>
                                        <p:attrNameLst>
                                          <p:attrName>style.opacity</p:attrName>
                                        </p:attrNameLst>
                                      </p:cBhvr>
                                      <p:to>
                                        <p:strVal val="0.5"/>
                                      </p:to>
                                    </p:set>
                                    <p:animEffect filter="image" prLst="opacity: 0.5">
                                      <p:cBhvr rctx="IE">
                                        <p:cTn id="13" dur="indefinite"/>
                                        <p:tgtEl>
                                          <p:spTgt spid="19"/>
                                        </p:tgtEl>
                                      </p:cBhvr>
                                    </p:animEffect>
                                  </p:childTnLst>
                                </p:cTn>
                              </p:par>
                              <p:par>
                                <p:cTn id="14" presetID="9" presetClass="emph" presetSubtype="0" nodeType="withEffect">
                                  <p:stCondLst>
                                    <p:cond delay="1000"/>
                                  </p:stCondLst>
                                  <p:childTnLst>
                                    <p:set>
                                      <p:cBhvr>
                                        <p:cTn id="15" dur="indefinite"/>
                                        <p:tgtEl>
                                          <p:spTgt spid="53"/>
                                        </p:tgtEl>
                                        <p:attrNameLst>
                                          <p:attrName>style.opacity</p:attrName>
                                        </p:attrNameLst>
                                      </p:cBhvr>
                                      <p:to>
                                        <p:strVal val="0.5"/>
                                      </p:to>
                                    </p:set>
                                    <p:animEffect filter="image" prLst="opacity: 0.5">
                                      <p:cBhvr rctx="IE">
                                        <p:cTn id="16" dur="indefinite"/>
                                        <p:tgtEl>
                                          <p:spTgt spid="53"/>
                                        </p:tgtEl>
                                      </p:cBhvr>
                                    </p:animEffect>
                                  </p:childTnLst>
                                </p:cTn>
                              </p:par>
                              <p:par>
                                <p:cTn id="17" presetID="9" presetClass="emph" presetSubtype="0" nodeType="withEffect">
                                  <p:stCondLst>
                                    <p:cond delay="1000"/>
                                  </p:stCondLst>
                                  <p:childTnLst>
                                    <p:set>
                                      <p:cBhvr>
                                        <p:cTn id="18" dur="indefinite"/>
                                        <p:tgtEl>
                                          <p:spTgt spid="62"/>
                                        </p:tgtEl>
                                        <p:attrNameLst>
                                          <p:attrName>style.opacity</p:attrName>
                                        </p:attrNameLst>
                                      </p:cBhvr>
                                      <p:to>
                                        <p:strVal val="0.5"/>
                                      </p:to>
                                    </p:set>
                                    <p:animEffect filter="image" prLst="opacity: 0.5">
                                      <p:cBhvr rctx="IE">
                                        <p:cTn id="19" dur="indefinite"/>
                                        <p:tgtEl>
                                          <p:spTgt spid="62"/>
                                        </p:tgtEl>
                                      </p:cBhvr>
                                    </p:animEffect>
                                  </p:childTnLst>
                                </p:cTn>
                              </p:par>
                              <p:par>
                                <p:cTn id="20" presetID="9" presetClass="emph" presetSubtype="0" grpId="0" nodeType="withEffect">
                                  <p:stCondLst>
                                    <p:cond delay="1000"/>
                                  </p:stCondLst>
                                  <p:childTnLst>
                                    <p:set>
                                      <p:cBhvr>
                                        <p:cTn id="21" dur="indefinite"/>
                                        <p:tgtEl>
                                          <p:spTgt spid="18"/>
                                        </p:tgtEl>
                                        <p:attrNameLst>
                                          <p:attrName>style.opacity</p:attrName>
                                        </p:attrNameLst>
                                      </p:cBhvr>
                                      <p:to>
                                        <p:strVal val="0.5"/>
                                      </p:to>
                                    </p:set>
                                    <p:animEffect filter="image" prLst="opacity: 0.5">
                                      <p:cBhvr rctx="IE">
                                        <p:cTn id="22"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err="1"/>
              <a:t>Objectifs</a:t>
            </a:r>
            <a:r>
              <a:rPr lang="en-GB" dirty="0"/>
              <a:t> </a:t>
            </a:r>
            <a:endParaRPr lang="en-GB" noProof="0" dirty="0"/>
          </a:p>
        </p:txBody>
      </p:sp>
      <p:sp>
        <p:nvSpPr>
          <p:cNvPr id="3" name="TextBox 2"/>
          <p:cNvSpPr txBox="1"/>
          <p:nvPr/>
        </p:nvSpPr>
        <p:spPr>
          <a:xfrm>
            <a:off x="491359" y="2428136"/>
            <a:ext cx="10515599" cy="1107996"/>
          </a:xfrm>
          <a:prstGeom prst="rect">
            <a:avLst/>
          </a:prstGeom>
          <a:solidFill>
            <a:srgbClr val="FFFF00"/>
          </a:solidFill>
        </p:spPr>
        <p:txBody>
          <a:bodyPr wrap="square" rtlCol="0">
            <a:spAutoFit/>
          </a:bodyPr>
          <a:lstStyle/>
          <a:p>
            <a:r>
              <a:rPr lang="en-US" sz="2400" dirty="0" err="1">
                <a:solidFill>
                  <a:schemeClr val="accent1">
                    <a:lumMod val="50000"/>
                  </a:schemeClr>
                </a:solidFill>
              </a:rPr>
              <a:t>Insérer</a:t>
            </a:r>
            <a:r>
              <a:rPr lang="en-US" sz="2400" dirty="0">
                <a:solidFill>
                  <a:schemeClr val="accent1">
                    <a:lumMod val="50000"/>
                  </a:schemeClr>
                </a:solidFill>
              </a:rPr>
              <a:t> les </a:t>
            </a:r>
            <a:r>
              <a:rPr lang="en-US" sz="2400" dirty="0" err="1">
                <a:solidFill>
                  <a:schemeClr val="accent1">
                    <a:lumMod val="50000"/>
                  </a:schemeClr>
                </a:solidFill>
              </a:rPr>
              <a:t>objectifs</a:t>
            </a:r>
            <a:r>
              <a:rPr lang="en-US" sz="2400" dirty="0">
                <a:solidFill>
                  <a:schemeClr val="accent1">
                    <a:lumMod val="50000"/>
                  </a:schemeClr>
                </a:solidFill>
              </a:rPr>
              <a:t> de la Revue Intra-Action</a:t>
            </a:r>
          </a:p>
          <a:p>
            <a:r>
              <a:rPr lang="en-US" sz="2400" dirty="0">
                <a:solidFill>
                  <a:schemeClr val="accent1">
                    <a:lumMod val="50000"/>
                  </a:schemeClr>
                </a:solidFill>
              </a:rPr>
              <a:t>(les </a:t>
            </a:r>
            <a:r>
              <a:rPr lang="en-US" sz="2400" dirty="0" err="1">
                <a:solidFill>
                  <a:schemeClr val="accent1">
                    <a:lumMod val="50000"/>
                  </a:schemeClr>
                </a:solidFill>
              </a:rPr>
              <a:t>objectifs</a:t>
            </a:r>
            <a:r>
              <a:rPr lang="en-US" sz="2400" dirty="0">
                <a:solidFill>
                  <a:schemeClr val="accent1">
                    <a:lumMod val="50000"/>
                  </a:schemeClr>
                </a:solidFill>
              </a:rPr>
              <a:t> </a:t>
            </a:r>
            <a:r>
              <a:rPr lang="en-US" sz="2400" dirty="0" err="1">
                <a:solidFill>
                  <a:schemeClr val="accent1">
                    <a:lumMod val="50000"/>
                  </a:schemeClr>
                </a:solidFill>
              </a:rPr>
              <a:t>peuvent</a:t>
            </a:r>
            <a:r>
              <a:rPr lang="en-US" sz="2400" dirty="0">
                <a:solidFill>
                  <a:schemeClr val="accent1">
                    <a:lumMod val="50000"/>
                  </a:schemeClr>
                </a:solidFill>
              </a:rPr>
              <a:t> </a:t>
            </a:r>
            <a:r>
              <a:rPr lang="en-US" sz="2400" dirty="0" err="1">
                <a:solidFill>
                  <a:schemeClr val="accent1">
                    <a:lumMod val="50000"/>
                  </a:schemeClr>
                </a:solidFill>
              </a:rPr>
              <a:t>être</a:t>
            </a:r>
            <a:r>
              <a:rPr lang="en-US" sz="2400" dirty="0">
                <a:solidFill>
                  <a:schemeClr val="accent1">
                    <a:lumMod val="50000"/>
                  </a:schemeClr>
                </a:solidFill>
              </a:rPr>
              <a:t> </a:t>
            </a:r>
            <a:r>
              <a:rPr lang="en-US" sz="2400" dirty="0" err="1">
                <a:solidFill>
                  <a:schemeClr val="accent1">
                    <a:lumMod val="50000"/>
                  </a:schemeClr>
                </a:solidFill>
              </a:rPr>
              <a:t>repris</a:t>
            </a:r>
            <a:r>
              <a:rPr lang="en-US" sz="2400" dirty="0">
                <a:solidFill>
                  <a:schemeClr val="accent1">
                    <a:lumMod val="50000"/>
                  </a:schemeClr>
                </a:solidFill>
              </a:rPr>
              <a:t> de la Note </a:t>
            </a:r>
            <a:r>
              <a:rPr lang="en-US" sz="2400" dirty="0" err="1">
                <a:solidFill>
                  <a:schemeClr val="accent1">
                    <a:lumMod val="50000"/>
                  </a:schemeClr>
                </a:solidFill>
              </a:rPr>
              <a:t>Conceptuelle</a:t>
            </a:r>
            <a:r>
              <a:rPr lang="en-US" sz="2400" dirty="0">
                <a:solidFill>
                  <a:schemeClr val="accent1">
                    <a:lumMod val="50000"/>
                  </a:schemeClr>
                </a:solidFill>
              </a:rPr>
              <a:t>)</a:t>
            </a:r>
          </a:p>
          <a:p>
            <a:r>
              <a:rPr lang="en-US" dirty="0"/>
              <a:t> </a:t>
            </a:r>
          </a:p>
        </p:txBody>
      </p:sp>
    </p:spTree>
    <p:extLst>
      <p:ext uri="{BB962C8B-B14F-4D97-AF65-F5344CB8AC3E}">
        <p14:creationId xmlns:p14="http://schemas.microsoft.com/office/powerpoint/2010/main" val="3135284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3841" y="40885"/>
            <a:ext cx="11309959" cy="702000"/>
          </a:xfrm>
        </p:spPr>
        <p:txBody>
          <a:bodyPr>
            <a:normAutofit/>
          </a:bodyPr>
          <a:lstStyle/>
          <a:p>
            <a:r>
              <a:rPr lang="en-GB" dirty="0"/>
              <a:t>Champ </a:t>
            </a:r>
            <a:r>
              <a:rPr lang="en-GB" dirty="0" err="1"/>
              <a:t>d’application</a:t>
            </a:r>
            <a:r>
              <a:rPr lang="en-GB" dirty="0"/>
              <a:t> de la RIA de la COVID-19</a:t>
            </a:r>
            <a:endParaRPr lang="en-GB" noProof="0" dirty="0"/>
          </a:p>
        </p:txBody>
      </p:sp>
      <p:sp>
        <p:nvSpPr>
          <p:cNvPr id="3" name="TextBox 2"/>
          <p:cNvSpPr txBox="1"/>
          <p:nvPr/>
        </p:nvSpPr>
        <p:spPr>
          <a:xfrm>
            <a:off x="571500" y="2721036"/>
            <a:ext cx="9809629" cy="830997"/>
          </a:xfrm>
          <a:prstGeom prst="rect">
            <a:avLst/>
          </a:prstGeom>
          <a:solidFill>
            <a:srgbClr val="FFFF00"/>
          </a:solidFill>
        </p:spPr>
        <p:txBody>
          <a:bodyPr wrap="square" rtlCol="0">
            <a:spAutoFit/>
          </a:bodyPr>
          <a:lstStyle/>
          <a:p>
            <a:pPr marL="342900" indent="-342900">
              <a:buFontTx/>
              <a:buChar char="-"/>
            </a:pPr>
            <a:r>
              <a:rPr lang="en-US" sz="2400" dirty="0">
                <a:solidFill>
                  <a:schemeClr val="accent1">
                    <a:lumMod val="50000"/>
                  </a:schemeClr>
                </a:solidFill>
              </a:rPr>
              <a:t>Lister les </a:t>
            </a:r>
            <a:r>
              <a:rPr lang="en-US" sz="2400" dirty="0" err="1">
                <a:solidFill>
                  <a:schemeClr val="accent1">
                    <a:lumMod val="50000"/>
                  </a:schemeClr>
                </a:solidFill>
              </a:rPr>
              <a:t>fonctions</a:t>
            </a:r>
            <a:r>
              <a:rPr lang="en-US" sz="2400" dirty="0">
                <a:solidFill>
                  <a:schemeClr val="accent1">
                    <a:lumMod val="50000"/>
                  </a:schemeClr>
                </a:solidFill>
              </a:rPr>
              <a:t>/</a:t>
            </a:r>
            <a:r>
              <a:rPr lang="en-US" sz="2400" dirty="0" err="1">
                <a:solidFill>
                  <a:schemeClr val="accent1">
                    <a:lumMod val="50000"/>
                  </a:schemeClr>
                </a:solidFill>
              </a:rPr>
              <a:t>piliers</a:t>
            </a:r>
            <a:r>
              <a:rPr lang="en-US" sz="2400" dirty="0">
                <a:solidFill>
                  <a:schemeClr val="accent1">
                    <a:lumMod val="50000"/>
                  </a:schemeClr>
                </a:solidFill>
              </a:rPr>
              <a:t> à </a:t>
            </a:r>
            <a:r>
              <a:rPr lang="en-US" sz="2400" dirty="0" err="1">
                <a:solidFill>
                  <a:schemeClr val="accent1">
                    <a:lumMod val="50000"/>
                  </a:schemeClr>
                </a:solidFill>
              </a:rPr>
              <a:t>couvrir</a:t>
            </a:r>
            <a:endParaRPr lang="en-US" sz="2400" dirty="0">
              <a:solidFill>
                <a:schemeClr val="accent1">
                  <a:lumMod val="50000"/>
                </a:schemeClr>
              </a:solidFill>
            </a:endParaRPr>
          </a:p>
          <a:p>
            <a:pPr marL="342900" indent="-342900">
              <a:buFontTx/>
              <a:buChar char="-"/>
            </a:pPr>
            <a:r>
              <a:rPr lang="en-US" sz="2400" dirty="0" err="1">
                <a:solidFill>
                  <a:schemeClr val="accent1">
                    <a:lumMod val="50000"/>
                  </a:schemeClr>
                </a:solidFill>
              </a:rPr>
              <a:t>Indiquer</a:t>
            </a:r>
            <a:r>
              <a:rPr lang="en-US" sz="2400" dirty="0">
                <a:solidFill>
                  <a:schemeClr val="accent1">
                    <a:lumMod val="50000"/>
                  </a:schemeClr>
                </a:solidFill>
              </a:rPr>
              <a:t> la </a:t>
            </a:r>
            <a:r>
              <a:rPr lang="en-US" sz="2400" dirty="0" err="1">
                <a:solidFill>
                  <a:schemeClr val="accent1">
                    <a:lumMod val="50000"/>
                  </a:schemeClr>
                </a:solidFill>
              </a:rPr>
              <a:t>période</a:t>
            </a:r>
            <a:r>
              <a:rPr lang="en-US" sz="2400" dirty="0">
                <a:solidFill>
                  <a:schemeClr val="accent1">
                    <a:lumMod val="50000"/>
                  </a:schemeClr>
                </a:solidFill>
              </a:rPr>
              <a:t> </a:t>
            </a:r>
            <a:r>
              <a:rPr lang="en-US" sz="2400" dirty="0" err="1">
                <a:solidFill>
                  <a:schemeClr val="accent1">
                    <a:lumMod val="50000"/>
                  </a:schemeClr>
                </a:solidFill>
              </a:rPr>
              <a:t>considérée</a:t>
            </a:r>
            <a:r>
              <a:rPr lang="en-US" sz="2400" dirty="0">
                <a:solidFill>
                  <a:schemeClr val="accent1">
                    <a:lumMod val="50000"/>
                  </a:schemeClr>
                </a:solidFill>
              </a:rPr>
              <a:t> pour </a:t>
            </a:r>
            <a:r>
              <a:rPr lang="en-US" sz="2400" dirty="0" err="1">
                <a:solidFill>
                  <a:schemeClr val="accent1">
                    <a:lumMod val="50000"/>
                  </a:schemeClr>
                </a:solidFill>
              </a:rPr>
              <a:t>cette</a:t>
            </a:r>
            <a:r>
              <a:rPr lang="en-US" sz="2400" dirty="0">
                <a:solidFill>
                  <a:schemeClr val="accent1">
                    <a:lumMod val="50000"/>
                  </a:schemeClr>
                </a:solidFill>
              </a:rPr>
              <a:t> Revue Intra-Action </a:t>
            </a:r>
          </a:p>
        </p:txBody>
      </p:sp>
    </p:spTree>
    <p:extLst>
      <p:ext uri="{BB962C8B-B14F-4D97-AF65-F5344CB8AC3E}">
        <p14:creationId xmlns:p14="http://schemas.microsoft.com/office/powerpoint/2010/main" val="24863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tabLst>
                <a:tab pos="1430338" algn="l"/>
              </a:tabLst>
            </a:pPr>
            <a:r>
              <a:rPr lang="fr-FR" sz="2400" b="1" dirty="0">
                <a:latin typeface="Arial" panose="020B0604020202020204" pitchFamily="34" charset="0"/>
                <a:cs typeface="Arial" panose="020B0604020202020204" pitchFamily="34" charset="0"/>
              </a:rPr>
              <a:t>Introduction </a:t>
            </a:r>
            <a:r>
              <a:rPr lang="fr-FR" sz="2400" dirty="0">
                <a:latin typeface="Arial" panose="020B0604020202020204" pitchFamily="34" charset="0"/>
                <a:cs typeface="Arial" panose="020B0604020202020204" pitchFamily="34" charset="0"/>
              </a:rPr>
              <a:t>:</a:t>
            </a:r>
            <a:r>
              <a:rPr lang="fr-FR" sz="2400" b="1" dirty="0">
                <a:latin typeface="Arial" panose="020B0604020202020204" pitchFamily="34" charset="0"/>
                <a:cs typeface="Arial" panose="020B0604020202020204" pitchFamily="34" charset="0"/>
              </a:rPr>
              <a:t> </a:t>
            </a:r>
            <a:r>
              <a:rPr lang="fr-FR" sz="2400" dirty="0">
                <a:latin typeface="Arial" panose="020B0604020202020204" pitchFamily="34" charset="0"/>
                <a:cs typeface="Arial" panose="020B0604020202020204" pitchFamily="34" charset="0"/>
              </a:rPr>
              <a:t>Plan de réponse et calendrier en cours de la réponse </a:t>
            </a:r>
            <a:endParaRPr lang="en-US" sz="2400" dirty="0">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a:lstStyle/>
          <a:p>
            <a:r>
              <a:rPr lang="en-GB" dirty="0"/>
              <a:t>VUE D'ENSEMBLE DE LA RIA</a:t>
            </a: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757145"/>
            <a:ext cx="10399383" cy="789496"/>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lvl="0" defTabSz="1244600">
              <a:lnSpc>
                <a:spcPct val="90000"/>
              </a:lnSpc>
              <a:spcBef>
                <a:spcPct val="0"/>
              </a:spcBef>
              <a:spcAft>
                <a:spcPct val="35000"/>
              </a:spcAft>
            </a:pP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bien passé ? </a:t>
            </a: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a:t>
            </a:r>
            <a:r>
              <a:rPr lang="en-US" sz="2800" b="1" dirty="0" err="1">
                <a:latin typeface="Roboto Cn"/>
              </a:rPr>
              <a:t>moins</a:t>
            </a:r>
            <a:r>
              <a:rPr lang="en-US" sz="2800" b="1" dirty="0">
                <a:latin typeface="Roboto Cn"/>
              </a:rPr>
              <a:t> bien passé ? </a:t>
            </a:r>
            <a:r>
              <a:rPr lang="en-US" sz="2800" b="1" dirty="0" err="1">
                <a:latin typeface="Roboto Cn"/>
              </a:rPr>
              <a:t>Pourquoi</a:t>
            </a:r>
            <a:r>
              <a:rPr lang="en-US" sz="2800" b="1" dirty="0">
                <a:latin typeface="Roboto Cn"/>
              </a:rPr>
              <a:t> ?</a:t>
            </a:r>
          </a:p>
        </p:txBody>
      </p:sp>
      <p:sp>
        <p:nvSpPr>
          <p:cNvPr id="19" name="Rectangle 18">
            <a:extLst>
              <a:ext uri="{FF2B5EF4-FFF2-40B4-BE49-F238E27FC236}">
                <a16:creationId xmlns:a16="http://schemas.microsoft.com/office/drawing/2014/main" id="{7BB19DED-3F0C-42D5-ACDA-95CBD2E15FA9}"/>
              </a:ext>
            </a:extLst>
          </p:cNvPr>
          <p:cNvSpPr/>
          <p:nvPr/>
        </p:nvSpPr>
        <p:spPr>
          <a:xfrm>
            <a:off x="1792617" y="4068498"/>
            <a:ext cx="10399383" cy="789496"/>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lvl="0" defTabSz="1244600">
              <a:lnSpc>
                <a:spcPct val="90000"/>
              </a:lnSpc>
              <a:spcBef>
                <a:spcPct val="0"/>
              </a:spcBef>
              <a:spcAft>
                <a:spcPct val="35000"/>
              </a:spcAft>
            </a:pPr>
            <a:r>
              <a:rPr lang="en-US" sz="2800" b="1" dirty="0">
                <a:latin typeface="Roboto Cn"/>
              </a:rPr>
              <a:t>Que </a:t>
            </a:r>
            <a:r>
              <a:rPr lang="en-US" sz="2800" b="1" dirty="0" err="1">
                <a:latin typeface="Roboto Cn"/>
              </a:rPr>
              <a:t>pouvons</a:t>
            </a:r>
            <a:r>
              <a:rPr lang="en-US" sz="2800" b="1" dirty="0">
                <a:latin typeface="Roboto Cn"/>
              </a:rPr>
              <a:t>-nous faire pour </a:t>
            </a:r>
            <a:r>
              <a:rPr lang="en-US" sz="2800" b="1" dirty="0" err="1">
                <a:latin typeface="Roboto Cn"/>
              </a:rPr>
              <a:t>améliorer</a:t>
            </a:r>
            <a:r>
              <a:rPr lang="en-US" sz="2800" b="1" dirty="0">
                <a:latin typeface="Roboto Cn"/>
              </a:rPr>
              <a:t> la </a:t>
            </a:r>
            <a:r>
              <a:rPr lang="en-US" sz="2800" b="1" dirty="0" err="1">
                <a:latin typeface="Roboto Cn"/>
              </a:rPr>
              <a:t>réponse</a:t>
            </a:r>
            <a:r>
              <a:rPr lang="en-US" sz="2800" b="1" dirty="0">
                <a:latin typeface="Roboto Cn"/>
              </a:rPr>
              <a:t> à </a:t>
            </a:r>
            <a:r>
              <a:rPr lang="en-US" sz="2800" b="1" dirty="0" err="1">
                <a:latin typeface="Roboto Cn"/>
              </a:rPr>
              <a:t>l’épidémie</a:t>
            </a:r>
            <a:r>
              <a:rPr lang="en-US" sz="2800" b="1" dirty="0">
                <a:latin typeface="Roboto Cn"/>
              </a:rPr>
              <a:t> de COVID-19 ?</a:t>
            </a:r>
            <a:endParaRPr lang="en-US" sz="2800" b="1"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C02AD7FA-E3C2-4724-85F8-4F8EDA6878B3}"/>
              </a:ext>
            </a:extLst>
          </p:cNvPr>
          <p:cNvSpPr/>
          <p:nvPr/>
        </p:nvSpPr>
        <p:spPr>
          <a:xfrm>
            <a:off x="1826140" y="5379852"/>
            <a:ext cx="10364941" cy="782070"/>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pPr>
            <a:r>
              <a:rPr lang="en-US" sz="2800" b="1" dirty="0">
                <a:latin typeface="Roboto Cn"/>
              </a:rPr>
              <a:t>La </a:t>
            </a:r>
            <a:r>
              <a:rPr lang="en-US" sz="2800" b="1" dirty="0" err="1">
                <a:latin typeface="Roboto Cn"/>
              </a:rPr>
              <a:t>voie</a:t>
            </a:r>
            <a:r>
              <a:rPr lang="en-US" sz="2800" b="1" dirty="0">
                <a:latin typeface="Roboto Cn"/>
              </a:rPr>
              <a:t> à </a:t>
            </a:r>
            <a:r>
              <a:rPr lang="en-US" sz="2800" b="1" dirty="0" err="1">
                <a:latin typeface="Roboto Cn"/>
              </a:rPr>
              <a:t>suivre</a:t>
            </a:r>
            <a:endParaRPr lang="en-US" sz="2800" b="1" dirty="0">
              <a:latin typeface="Roboto Cn"/>
            </a:endParaRP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2</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3</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1</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14975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20"/>
                                        </p:tgtEl>
                                        <p:attrNameLst>
                                          <p:attrName>style.opacity</p:attrName>
                                        </p:attrNameLst>
                                      </p:cBhvr>
                                      <p:to>
                                        <p:strVal val="0.5"/>
                                      </p:to>
                                    </p:set>
                                    <p:animEffect filter="image" prLst="opacity: 0.5">
                                      <p:cBhvr rctx="IE">
                                        <p:cTn id="7" dur="indefinite"/>
                                        <p:tgtEl>
                                          <p:spTgt spid="20"/>
                                        </p:tgtEl>
                                      </p:cBhvr>
                                    </p:animEffect>
                                  </p:childTnLst>
                                </p:cTn>
                              </p:par>
                              <p:par>
                                <p:cTn id="8" presetID="9" presetClass="emph" presetSubtype="0" nodeType="withEffect">
                                  <p:stCondLst>
                                    <p:cond delay="1000"/>
                                  </p:stCondLst>
                                  <p:childTnLst>
                                    <p:set>
                                      <p:cBhvr>
                                        <p:cTn id="9" dur="indefinite"/>
                                        <p:tgtEl>
                                          <p:spTgt spid="58"/>
                                        </p:tgtEl>
                                        <p:attrNameLst>
                                          <p:attrName>style.opacity</p:attrName>
                                        </p:attrNameLst>
                                      </p:cBhvr>
                                      <p:to>
                                        <p:strVal val="0.5"/>
                                      </p:to>
                                    </p:set>
                                    <p:animEffect filter="image" prLst="opacity: 0.5">
                                      <p:cBhvr rctx="IE">
                                        <p:cTn id="10" dur="indefinite"/>
                                        <p:tgtEl>
                                          <p:spTgt spid="58"/>
                                        </p:tgtEl>
                                      </p:cBhvr>
                                    </p:animEffect>
                                  </p:childTnLst>
                                </p:cTn>
                              </p:par>
                              <p:par>
                                <p:cTn id="11" presetID="9" presetClass="emph" presetSubtype="0" grpId="0" nodeType="withEffect">
                                  <p:stCondLst>
                                    <p:cond delay="1000"/>
                                  </p:stCondLst>
                                  <p:childTnLst>
                                    <p:set>
                                      <p:cBhvr>
                                        <p:cTn id="12" dur="indefinite"/>
                                        <p:tgtEl>
                                          <p:spTgt spid="16"/>
                                        </p:tgtEl>
                                        <p:attrNameLst>
                                          <p:attrName>style.opacity</p:attrName>
                                        </p:attrNameLst>
                                      </p:cBhvr>
                                      <p:to>
                                        <p:strVal val="0.5"/>
                                      </p:to>
                                    </p:set>
                                    <p:animEffect filter="image" prLst="opacity: 0.5">
                                      <p:cBhvr rctx="IE">
                                        <p:cTn id="13" dur="indefinite"/>
                                        <p:tgtEl>
                                          <p:spTgt spid="16"/>
                                        </p:tgtEl>
                                      </p:cBhvr>
                                    </p:animEffect>
                                  </p:childTnLst>
                                </p:cTn>
                              </p:par>
                              <p:par>
                                <p:cTn id="14" presetID="9" presetClass="emph" presetSubtype="0" nodeType="withEffect">
                                  <p:stCondLst>
                                    <p:cond delay="1000"/>
                                  </p:stCondLst>
                                  <p:childTnLst>
                                    <p:set>
                                      <p:cBhvr>
                                        <p:cTn id="15" dur="indefinite"/>
                                        <p:tgtEl>
                                          <p:spTgt spid="34"/>
                                        </p:tgtEl>
                                        <p:attrNameLst>
                                          <p:attrName>style.opacity</p:attrName>
                                        </p:attrNameLst>
                                      </p:cBhvr>
                                      <p:to>
                                        <p:strVal val="0.5"/>
                                      </p:to>
                                    </p:set>
                                    <p:animEffect filter="image" prLst="opacity: 0.5">
                                      <p:cBhvr rctx="IE">
                                        <p:cTn id="16" dur="indefinite"/>
                                        <p:tgtEl>
                                          <p:spTgt spid="34"/>
                                        </p:tgtEl>
                                      </p:cBhvr>
                                    </p:animEffect>
                                  </p:childTnLst>
                                </p:cTn>
                              </p:par>
                              <p:par>
                                <p:cTn id="17" presetID="9" presetClass="emph" presetSubtype="0" nodeType="withEffect">
                                  <p:stCondLst>
                                    <p:cond delay="1000"/>
                                  </p:stCondLst>
                                  <p:childTnLst>
                                    <p:set>
                                      <p:cBhvr>
                                        <p:cTn id="18" dur="indefinite"/>
                                        <p:tgtEl>
                                          <p:spTgt spid="38"/>
                                        </p:tgtEl>
                                        <p:attrNameLst>
                                          <p:attrName>style.opacity</p:attrName>
                                        </p:attrNameLst>
                                      </p:cBhvr>
                                      <p:to>
                                        <p:strVal val="0.5"/>
                                      </p:to>
                                    </p:set>
                                    <p:animEffect filter="image" prLst="opacity: 0.5">
                                      <p:cBhvr rctx="IE">
                                        <p:cTn id="19" dur="indefinite"/>
                                        <p:tgtEl>
                                          <p:spTgt spid="38"/>
                                        </p:tgtEl>
                                      </p:cBhvr>
                                    </p:animEffect>
                                  </p:childTnLst>
                                </p:cTn>
                              </p:par>
                              <p:par>
                                <p:cTn id="20" presetID="9" presetClass="emph" presetSubtype="0" grpId="0" nodeType="withEffect">
                                  <p:stCondLst>
                                    <p:cond delay="1000"/>
                                  </p:stCondLst>
                                  <p:childTnLst>
                                    <p:set>
                                      <p:cBhvr>
                                        <p:cTn id="21" dur="indefinite"/>
                                        <p:tgtEl>
                                          <p:spTgt spid="19"/>
                                        </p:tgtEl>
                                        <p:attrNameLst>
                                          <p:attrName>style.opacity</p:attrName>
                                        </p:attrNameLst>
                                      </p:cBhvr>
                                      <p:to>
                                        <p:strVal val="0.5"/>
                                      </p:to>
                                    </p:set>
                                    <p:animEffect filter="image" prLst="opacity: 0.5">
                                      <p:cBhvr rctx="IE">
                                        <p:cTn id="22" dur="indefinite"/>
                                        <p:tgtEl>
                                          <p:spTgt spid="19"/>
                                        </p:tgtEl>
                                      </p:cBhvr>
                                    </p:animEffect>
                                  </p:childTnLst>
                                </p:cTn>
                              </p:par>
                              <p:par>
                                <p:cTn id="23" presetID="9" presetClass="emph" presetSubtype="0" nodeType="withEffect">
                                  <p:stCondLst>
                                    <p:cond delay="1000"/>
                                  </p:stCondLst>
                                  <p:childTnLst>
                                    <p:set>
                                      <p:cBhvr>
                                        <p:cTn id="24" dur="indefinite"/>
                                        <p:tgtEl>
                                          <p:spTgt spid="53"/>
                                        </p:tgtEl>
                                        <p:attrNameLst>
                                          <p:attrName>style.opacity</p:attrName>
                                        </p:attrNameLst>
                                      </p:cBhvr>
                                      <p:to>
                                        <p:strVal val="0.5"/>
                                      </p:to>
                                    </p:set>
                                    <p:animEffect filter="image" prLst="opacity: 0.5">
                                      <p:cBhvr rctx="IE">
                                        <p:cTn id="25" dur="indefinite"/>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dirty="0"/>
              <a:t>Vue </a:t>
            </a:r>
            <a:r>
              <a:rPr lang="en-GB" dirty="0" err="1"/>
              <a:t>d’ensemble</a:t>
            </a:r>
            <a:r>
              <a:rPr lang="en-GB" dirty="0"/>
              <a:t> de la </a:t>
            </a:r>
            <a:r>
              <a:rPr lang="en-GB" dirty="0" err="1"/>
              <a:t>réponse</a:t>
            </a:r>
            <a:r>
              <a:rPr lang="en-GB" dirty="0"/>
              <a:t> </a:t>
            </a:r>
            <a:endParaRPr lang="en-GB" noProof="0" dirty="0"/>
          </a:p>
        </p:txBody>
      </p:sp>
      <p:sp>
        <p:nvSpPr>
          <p:cNvPr id="6" name="Espace réservé du contenu 5"/>
          <p:cNvSpPr>
            <a:spLocks noGrp="1"/>
          </p:cNvSpPr>
          <p:nvPr>
            <p:ph idx="1"/>
          </p:nvPr>
        </p:nvSpPr>
        <p:spPr>
          <a:xfrm>
            <a:off x="164960" y="1330016"/>
            <a:ext cx="11862079" cy="535531"/>
          </a:xfrm>
          <a:prstGeom prst="rect">
            <a:avLst/>
          </a:prstGeom>
          <a:solidFill>
            <a:srgbClr val="FFFF00"/>
          </a:solidFill>
        </p:spPr>
        <p:txBody>
          <a:bodyPr wrap="square">
            <a:spAutoFit/>
          </a:bodyPr>
          <a:lstStyle/>
          <a:p>
            <a:pPr marL="0" indent="0" algn="ctr">
              <a:spcBef>
                <a:spcPts val="700"/>
              </a:spcBef>
              <a:buSzPct val="60000"/>
              <a:buNone/>
            </a:pPr>
            <a:r>
              <a:rPr lang="en-GB" sz="3200" dirty="0" err="1"/>
              <a:t>Présentation</a:t>
            </a:r>
            <a:r>
              <a:rPr lang="en-GB" sz="3200" dirty="0"/>
              <a:t> de la </a:t>
            </a:r>
            <a:r>
              <a:rPr lang="en-GB" sz="3200" dirty="0" err="1"/>
              <a:t>réponse</a:t>
            </a:r>
            <a:r>
              <a:rPr lang="en-GB" sz="3200" dirty="0"/>
              <a:t> par le </a:t>
            </a:r>
            <a:r>
              <a:rPr lang="en-GB" sz="3200" dirty="0" err="1"/>
              <a:t>Ministère</a:t>
            </a:r>
            <a:r>
              <a:rPr lang="en-GB" sz="3200" dirty="0"/>
              <a:t> de la Santé</a:t>
            </a:r>
            <a:endParaRPr lang="en-GB" sz="3200" dirty="0">
              <a:solidFill>
                <a:srgbClr val="FF0000"/>
              </a:solidFill>
            </a:endParaRPr>
          </a:p>
        </p:txBody>
      </p:sp>
      <p:sp>
        <p:nvSpPr>
          <p:cNvPr id="3" name="TextBox 2">
            <a:extLst>
              <a:ext uri="{FF2B5EF4-FFF2-40B4-BE49-F238E27FC236}">
                <a16:creationId xmlns:a16="http://schemas.microsoft.com/office/drawing/2014/main" id="{A5A75ED1-07B3-4B5C-A560-4079717F17D9}"/>
              </a:ext>
            </a:extLst>
          </p:cNvPr>
          <p:cNvSpPr txBox="1"/>
          <p:nvPr/>
        </p:nvSpPr>
        <p:spPr>
          <a:xfrm>
            <a:off x="317615" y="2419441"/>
            <a:ext cx="11556768" cy="3108543"/>
          </a:xfrm>
          <a:prstGeom prst="rect">
            <a:avLst/>
          </a:prstGeom>
          <a:noFill/>
        </p:spPr>
        <p:txBody>
          <a:bodyPr wrap="square" rtlCol="0">
            <a:spAutoFit/>
          </a:bodyPr>
          <a:lstStyle/>
          <a:p>
            <a:r>
              <a:rPr lang="fr-FR" sz="2800" dirty="0"/>
              <a:t>Suggestions de points à présenter :</a:t>
            </a:r>
          </a:p>
          <a:p>
            <a:pPr marL="285750" indent="-285750">
              <a:buFontTx/>
              <a:buChar char="-"/>
            </a:pPr>
            <a:endParaRPr lang="fr-FR" sz="2800" dirty="0"/>
          </a:p>
          <a:p>
            <a:pPr marL="285750" indent="-285750">
              <a:buFontTx/>
              <a:buChar char="-"/>
            </a:pPr>
            <a:r>
              <a:rPr lang="fr-FR" sz="2800" dirty="0"/>
              <a:t>Aperçu des </a:t>
            </a:r>
            <a:r>
              <a:rPr lang="fr-FR" sz="2800" b="1" dirty="0"/>
              <a:t>capacités existantes </a:t>
            </a:r>
            <a:r>
              <a:rPr lang="fr-FR" sz="2800" b="1" u="sng" dirty="0"/>
              <a:t>avant</a:t>
            </a:r>
            <a:r>
              <a:rPr lang="fr-FR" sz="2800" dirty="0"/>
              <a:t> la réponse à l’épidémie de COVID-19</a:t>
            </a:r>
          </a:p>
          <a:p>
            <a:pPr marL="285750" indent="-285750">
              <a:buFontTx/>
              <a:buChar char="-"/>
            </a:pPr>
            <a:r>
              <a:rPr lang="fr-FR" sz="2800" b="1" dirty="0"/>
              <a:t>Capacités développées </a:t>
            </a:r>
            <a:r>
              <a:rPr lang="fr-FR" sz="2800" dirty="0"/>
              <a:t>pour et pendant la réponse à l’épidémie de COVID-19</a:t>
            </a:r>
          </a:p>
          <a:p>
            <a:pPr marL="285750" indent="-285750">
              <a:buFontTx/>
              <a:buChar char="-"/>
            </a:pPr>
            <a:r>
              <a:rPr lang="fr-FR" sz="2800" b="1" dirty="0"/>
              <a:t>Stratégie de réponse</a:t>
            </a:r>
          </a:p>
          <a:p>
            <a:pPr marL="285750" indent="-285750">
              <a:buFontTx/>
              <a:buChar char="-"/>
            </a:pPr>
            <a:r>
              <a:rPr lang="fr-FR" sz="2800" b="1" dirty="0"/>
              <a:t>Calendrier de la réponse jusqu'à présent</a:t>
            </a:r>
            <a:endParaRPr lang="en-US" sz="2800" b="1" dirty="0"/>
          </a:p>
        </p:txBody>
      </p:sp>
    </p:spTree>
    <p:extLst>
      <p:ext uri="{BB962C8B-B14F-4D97-AF65-F5344CB8AC3E}">
        <p14:creationId xmlns:p14="http://schemas.microsoft.com/office/powerpoint/2010/main" val="72981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tabLst>
                <a:tab pos="1430338" algn="l"/>
              </a:tabLst>
            </a:pPr>
            <a:r>
              <a:rPr lang="fr-FR" sz="2400" b="1" dirty="0">
                <a:latin typeface="Arial" panose="020B0604020202020204" pitchFamily="34" charset="0"/>
                <a:cs typeface="Arial" panose="020B0604020202020204" pitchFamily="34" charset="0"/>
              </a:rPr>
              <a:t>Introduction</a:t>
            </a:r>
            <a:r>
              <a:rPr lang="fr-FR" sz="2400" dirty="0">
                <a:latin typeface="Arial" panose="020B0604020202020204" pitchFamily="34" charset="0"/>
                <a:cs typeface="Arial" panose="020B0604020202020204" pitchFamily="34" charset="0"/>
              </a:rPr>
              <a:t> : Plan de réponse et calendrier en cours de la réponse </a:t>
            </a:r>
            <a:endParaRPr lang="en-US" sz="2400" dirty="0">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a:lstStyle/>
          <a:p>
            <a:r>
              <a:rPr lang="en-GB" dirty="0"/>
              <a:t>VUE D'ENSEMBLE DE LA RIA</a:t>
            </a:r>
          </a:p>
        </p:txBody>
      </p:sp>
      <p:sp>
        <p:nvSpPr>
          <p:cNvPr id="18" name="Rectangle 17">
            <a:extLst>
              <a:ext uri="{FF2B5EF4-FFF2-40B4-BE49-F238E27FC236}">
                <a16:creationId xmlns:a16="http://schemas.microsoft.com/office/drawing/2014/main" id="{BB86861D-73B3-42E9-BE6F-38C54889EDE4}"/>
              </a:ext>
            </a:extLst>
          </p:cNvPr>
          <p:cNvSpPr/>
          <p:nvPr/>
        </p:nvSpPr>
        <p:spPr>
          <a:xfrm>
            <a:off x="1792617" y="2776634"/>
            <a:ext cx="10399383" cy="787105"/>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lvl="0" defTabSz="1244600">
              <a:lnSpc>
                <a:spcPct val="90000"/>
              </a:lnSpc>
              <a:spcBef>
                <a:spcPct val="0"/>
              </a:spcBef>
              <a:spcAft>
                <a:spcPct val="35000"/>
              </a:spcAft>
            </a:pP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bien passé ? </a:t>
            </a: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a:t>
            </a:r>
            <a:r>
              <a:rPr lang="en-US" sz="2800" b="1" dirty="0" err="1">
                <a:latin typeface="Roboto Cn"/>
              </a:rPr>
              <a:t>moins</a:t>
            </a:r>
            <a:r>
              <a:rPr lang="en-US" sz="2800" b="1" dirty="0">
                <a:latin typeface="Roboto Cn"/>
              </a:rPr>
              <a:t> bien passé ? </a:t>
            </a:r>
            <a:r>
              <a:rPr lang="en-US" sz="2800" b="1" dirty="0" err="1">
                <a:latin typeface="Roboto Cn"/>
              </a:rPr>
              <a:t>Pourquoi</a:t>
            </a:r>
            <a:r>
              <a:rPr lang="en-US" sz="2800" b="1" dirty="0">
                <a:latin typeface="Roboto Cn"/>
              </a:rPr>
              <a:t> ?</a:t>
            </a:r>
          </a:p>
        </p:txBody>
      </p:sp>
      <p:sp>
        <p:nvSpPr>
          <p:cNvPr id="19" name="Rectangle 18">
            <a:extLst>
              <a:ext uri="{FF2B5EF4-FFF2-40B4-BE49-F238E27FC236}">
                <a16:creationId xmlns:a16="http://schemas.microsoft.com/office/drawing/2014/main" id="{7BB19DED-3F0C-42D5-ACDA-95CBD2E15FA9}"/>
              </a:ext>
            </a:extLst>
          </p:cNvPr>
          <p:cNvSpPr/>
          <p:nvPr/>
        </p:nvSpPr>
        <p:spPr>
          <a:xfrm>
            <a:off x="1792616" y="4090790"/>
            <a:ext cx="10399383" cy="808027"/>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lvl="0" defTabSz="1244600">
              <a:lnSpc>
                <a:spcPct val="90000"/>
              </a:lnSpc>
              <a:spcBef>
                <a:spcPct val="0"/>
              </a:spcBef>
              <a:spcAft>
                <a:spcPct val="35000"/>
              </a:spcAft>
            </a:pPr>
            <a:r>
              <a:rPr lang="en-US" sz="2800" b="1" dirty="0">
                <a:latin typeface="Roboto Cn"/>
              </a:rPr>
              <a:t>Que </a:t>
            </a:r>
            <a:r>
              <a:rPr lang="en-US" sz="2800" b="1" dirty="0" err="1">
                <a:latin typeface="Roboto Cn"/>
              </a:rPr>
              <a:t>pouvons</a:t>
            </a:r>
            <a:r>
              <a:rPr lang="en-US" sz="2800" b="1" dirty="0">
                <a:latin typeface="Roboto Cn"/>
              </a:rPr>
              <a:t>-nous faire pour </a:t>
            </a:r>
            <a:r>
              <a:rPr lang="en-US" sz="2800" b="1" dirty="0" err="1">
                <a:latin typeface="Roboto Cn"/>
              </a:rPr>
              <a:t>améliorer</a:t>
            </a:r>
            <a:r>
              <a:rPr lang="en-US" sz="2800" b="1" dirty="0">
                <a:latin typeface="Roboto Cn"/>
              </a:rPr>
              <a:t> la </a:t>
            </a:r>
            <a:r>
              <a:rPr lang="en-US" sz="2800" b="1" dirty="0" err="1">
                <a:latin typeface="Roboto Cn"/>
              </a:rPr>
              <a:t>réponse</a:t>
            </a:r>
            <a:r>
              <a:rPr lang="en-US" sz="2800" b="1" dirty="0">
                <a:latin typeface="Roboto Cn"/>
              </a:rPr>
              <a:t> à </a:t>
            </a:r>
            <a:r>
              <a:rPr lang="en-US" sz="2800" b="1" dirty="0" err="1">
                <a:latin typeface="Roboto Cn"/>
              </a:rPr>
              <a:t>l’épidémie</a:t>
            </a:r>
            <a:r>
              <a:rPr lang="en-US" sz="2800" b="1" dirty="0">
                <a:latin typeface="Roboto Cn"/>
              </a:rPr>
              <a:t> de COVID-19 ?</a:t>
            </a:r>
            <a:endParaRPr lang="en-US" sz="2800" b="1"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C02AD7FA-E3C2-4724-85F8-4F8EDA6878B3}"/>
              </a:ext>
            </a:extLst>
          </p:cNvPr>
          <p:cNvSpPr/>
          <p:nvPr/>
        </p:nvSpPr>
        <p:spPr>
          <a:xfrm>
            <a:off x="1847832" y="5425868"/>
            <a:ext cx="10364941" cy="779425"/>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pPr>
            <a:r>
              <a:rPr lang="en-US" sz="2800" b="1" dirty="0">
                <a:latin typeface="Roboto Cn"/>
              </a:rPr>
              <a:t>La </a:t>
            </a:r>
            <a:r>
              <a:rPr lang="en-US" sz="2800" b="1" dirty="0" err="1">
                <a:latin typeface="Roboto Cn"/>
              </a:rPr>
              <a:t>voie</a:t>
            </a:r>
            <a:r>
              <a:rPr lang="en-US" sz="2800" b="1" dirty="0">
                <a:latin typeface="Roboto Cn"/>
              </a:rPr>
              <a:t> à </a:t>
            </a:r>
            <a:r>
              <a:rPr lang="en-US" sz="2800" b="1" dirty="0" err="1">
                <a:latin typeface="Roboto Cn"/>
              </a:rPr>
              <a:t>suivre</a:t>
            </a:r>
            <a:endParaRPr lang="en-US" sz="2800" b="1" dirty="0">
              <a:latin typeface="Roboto Cn"/>
            </a:endParaRP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2</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3</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1</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426495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20"/>
                                        </p:tgtEl>
                                        <p:attrNameLst>
                                          <p:attrName>style.opacity</p:attrName>
                                        </p:attrNameLst>
                                      </p:cBhvr>
                                      <p:to>
                                        <p:strVal val="0.5"/>
                                      </p:to>
                                    </p:set>
                                    <p:animEffect filter="image" prLst="opacity: 0.5">
                                      <p:cBhvr rctx="IE">
                                        <p:cTn id="7" dur="indefinite"/>
                                        <p:tgtEl>
                                          <p:spTgt spid="20"/>
                                        </p:tgtEl>
                                      </p:cBhvr>
                                    </p:animEffect>
                                  </p:childTnLst>
                                </p:cTn>
                              </p:par>
                              <p:par>
                                <p:cTn id="8" presetID="9" presetClass="emph" presetSubtype="0" nodeType="withEffect">
                                  <p:stCondLst>
                                    <p:cond delay="1000"/>
                                  </p:stCondLst>
                                  <p:childTnLst>
                                    <p:set>
                                      <p:cBhvr>
                                        <p:cTn id="9" dur="indefinite"/>
                                        <p:tgtEl>
                                          <p:spTgt spid="58"/>
                                        </p:tgtEl>
                                        <p:attrNameLst>
                                          <p:attrName>style.opacity</p:attrName>
                                        </p:attrNameLst>
                                      </p:cBhvr>
                                      <p:to>
                                        <p:strVal val="0.5"/>
                                      </p:to>
                                    </p:set>
                                    <p:animEffect filter="image" prLst="opacity: 0.5">
                                      <p:cBhvr rctx="IE">
                                        <p:cTn id="10" dur="indefinite"/>
                                        <p:tgtEl>
                                          <p:spTgt spid="58"/>
                                        </p:tgtEl>
                                      </p:cBhvr>
                                    </p:animEffect>
                                  </p:childTnLst>
                                </p:cTn>
                              </p:par>
                              <p:par>
                                <p:cTn id="11" presetID="9" presetClass="emph" presetSubtype="0" grpId="0" nodeType="withEffect">
                                  <p:stCondLst>
                                    <p:cond delay="1000"/>
                                  </p:stCondLst>
                                  <p:childTnLst>
                                    <p:set>
                                      <p:cBhvr>
                                        <p:cTn id="12" dur="indefinite"/>
                                        <p:tgtEl>
                                          <p:spTgt spid="16"/>
                                        </p:tgtEl>
                                        <p:attrNameLst>
                                          <p:attrName>style.opacity</p:attrName>
                                        </p:attrNameLst>
                                      </p:cBhvr>
                                      <p:to>
                                        <p:strVal val="0.5"/>
                                      </p:to>
                                    </p:set>
                                    <p:animEffect filter="image" prLst="opacity: 0.5">
                                      <p:cBhvr rctx="IE">
                                        <p:cTn id="13" dur="indefinite"/>
                                        <p:tgtEl>
                                          <p:spTgt spid="16"/>
                                        </p:tgtEl>
                                      </p:cBhvr>
                                    </p:animEffect>
                                  </p:childTnLst>
                                </p:cTn>
                              </p:par>
                              <p:par>
                                <p:cTn id="14" presetID="9" presetClass="emph" presetSubtype="0" nodeType="withEffect">
                                  <p:stCondLst>
                                    <p:cond delay="1000"/>
                                  </p:stCondLst>
                                  <p:childTnLst>
                                    <p:set>
                                      <p:cBhvr>
                                        <p:cTn id="15" dur="indefinite"/>
                                        <p:tgtEl>
                                          <p:spTgt spid="34"/>
                                        </p:tgtEl>
                                        <p:attrNameLst>
                                          <p:attrName>style.opacity</p:attrName>
                                        </p:attrNameLst>
                                      </p:cBhvr>
                                      <p:to>
                                        <p:strVal val="0.5"/>
                                      </p:to>
                                    </p:set>
                                    <p:animEffect filter="image" prLst="opacity: 0.5">
                                      <p:cBhvr rctx="IE">
                                        <p:cTn id="16" dur="indefinite"/>
                                        <p:tgtEl>
                                          <p:spTgt spid="34"/>
                                        </p:tgtEl>
                                      </p:cBhvr>
                                    </p:animEffect>
                                  </p:childTnLst>
                                </p:cTn>
                              </p:par>
                              <p:par>
                                <p:cTn id="17" presetID="9" presetClass="emph" presetSubtype="0" nodeType="withEffect">
                                  <p:stCondLst>
                                    <p:cond delay="1000"/>
                                  </p:stCondLst>
                                  <p:childTnLst>
                                    <p:set>
                                      <p:cBhvr>
                                        <p:cTn id="18" dur="indefinite"/>
                                        <p:tgtEl>
                                          <p:spTgt spid="38"/>
                                        </p:tgtEl>
                                        <p:attrNameLst>
                                          <p:attrName>style.opacity</p:attrName>
                                        </p:attrNameLst>
                                      </p:cBhvr>
                                      <p:to>
                                        <p:strVal val="0.5"/>
                                      </p:to>
                                    </p:set>
                                    <p:animEffect filter="image" prLst="opacity: 0.5">
                                      <p:cBhvr rctx="IE">
                                        <p:cTn id="19" dur="indefinite"/>
                                        <p:tgtEl>
                                          <p:spTgt spid="38"/>
                                        </p:tgtEl>
                                      </p:cBhvr>
                                    </p:animEffect>
                                  </p:childTnLst>
                                </p:cTn>
                              </p:par>
                              <p:par>
                                <p:cTn id="20" presetID="9" presetClass="emph" presetSubtype="0" grpId="0" nodeType="withEffect">
                                  <p:stCondLst>
                                    <p:cond delay="1000"/>
                                  </p:stCondLst>
                                  <p:childTnLst>
                                    <p:set>
                                      <p:cBhvr>
                                        <p:cTn id="21" dur="indefinite"/>
                                        <p:tgtEl>
                                          <p:spTgt spid="19"/>
                                        </p:tgtEl>
                                        <p:attrNameLst>
                                          <p:attrName>style.opacity</p:attrName>
                                        </p:attrNameLst>
                                      </p:cBhvr>
                                      <p:to>
                                        <p:strVal val="0.5"/>
                                      </p:to>
                                    </p:set>
                                    <p:animEffect filter="image" prLst="opacity: 0.5">
                                      <p:cBhvr rctx="IE">
                                        <p:cTn id="22" dur="indefinite"/>
                                        <p:tgtEl>
                                          <p:spTgt spid="19"/>
                                        </p:tgtEl>
                                      </p:cBhvr>
                                    </p:animEffect>
                                  </p:childTnLst>
                                </p:cTn>
                              </p:par>
                              <p:par>
                                <p:cTn id="23" presetID="9" presetClass="emph" presetSubtype="0" nodeType="withEffect">
                                  <p:stCondLst>
                                    <p:cond delay="1000"/>
                                  </p:stCondLst>
                                  <p:childTnLst>
                                    <p:set>
                                      <p:cBhvr>
                                        <p:cTn id="24" dur="indefinite"/>
                                        <p:tgtEl>
                                          <p:spTgt spid="53"/>
                                        </p:tgtEl>
                                        <p:attrNameLst>
                                          <p:attrName>style.opacity</p:attrName>
                                        </p:attrNameLst>
                                      </p:cBhvr>
                                      <p:to>
                                        <p:strVal val="0.5"/>
                                      </p:to>
                                    </p:set>
                                    <p:animEffect filter="image" prLst="opacity: 0.5">
                                      <p:cBhvr rctx="IE">
                                        <p:cTn id="25" dur="indefinite"/>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206B2B84-0C77-4CEC-8EFE-82B7AAECB717}"/>
              </a:ext>
            </a:extLst>
          </p:cNvPr>
          <p:cNvSpPr/>
          <p:nvPr/>
        </p:nvSpPr>
        <p:spPr>
          <a:xfrm>
            <a:off x="564698" y="3728940"/>
            <a:ext cx="11121334" cy="2574456"/>
          </a:xfrm>
          <a:prstGeom prst="rect">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algn="l" defTabSz="1244600">
              <a:lnSpc>
                <a:spcPct val="90000"/>
              </a:lnSpc>
              <a:spcBef>
                <a:spcPct val="0"/>
              </a:spcBef>
              <a:spcAft>
                <a:spcPct val="35000"/>
              </a:spcAft>
              <a:buNone/>
            </a:pPr>
            <a:endParaRPr lang="en-US" sz="2800" b="1" kern="1200" dirty="0">
              <a:latin typeface="Roboto Cn"/>
            </a:endParaRPr>
          </a:p>
        </p:txBody>
      </p:sp>
      <p:sp>
        <p:nvSpPr>
          <p:cNvPr id="4" name="Callout: Down Arrow 3">
            <a:extLst>
              <a:ext uri="{FF2B5EF4-FFF2-40B4-BE49-F238E27FC236}">
                <a16:creationId xmlns:a16="http://schemas.microsoft.com/office/drawing/2014/main" id="{740F89CC-90CB-4139-9B9F-8DBD4667624E}"/>
              </a:ext>
            </a:extLst>
          </p:cNvPr>
          <p:cNvSpPr/>
          <p:nvPr/>
        </p:nvSpPr>
        <p:spPr>
          <a:xfrm>
            <a:off x="1288304" y="1875275"/>
            <a:ext cx="3016488" cy="1932710"/>
          </a:xfrm>
          <a:prstGeom prst="downArrowCallout">
            <a:avLst>
              <a:gd name="adj1" fmla="val 22849"/>
              <a:gd name="adj2" fmla="val 19624"/>
              <a:gd name="adj3" fmla="val 12455"/>
              <a:gd name="adj4" fmla="val 64977"/>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D1FBAD4-8E24-4BB3-ABD6-75B68FDD97AD}"/>
              </a:ext>
            </a:extLst>
          </p:cNvPr>
          <p:cNvGrpSpPr/>
          <p:nvPr/>
        </p:nvGrpSpPr>
        <p:grpSpPr>
          <a:xfrm>
            <a:off x="4480308" y="4753560"/>
            <a:ext cx="1102846" cy="1102846"/>
            <a:chOff x="4763772" y="5448504"/>
            <a:chExt cx="1102846" cy="1102846"/>
          </a:xfrm>
          <a:effectLst>
            <a:outerShdw blurRad="76200" dist="76200" dir="2700000" algn="tl" rotWithShape="0">
              <a:prstClr val="black">
                <a:alpha val="48000"/>
              </a:prstClr>
            </a:outerShdw>
          </a:effectLst>
        </p:grpSpPr>
        <p:pic>
          <p:nvPicPr>
            <p:cNvPr id="27" name="Graphic 26" descr="Single gear">
              <a:extLst>
                <a:ext uri="{FF2B5EF4-FFF2-40B4-BE49-F238E27FC236}">
                  <a16:creationId xmlns:a16="http://schemas.microsoft.com/office/drawing/2014/main" id="{B5C04891-C4A4-431D-926F-B124438591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763772" y="5448504"/>
              <a:ext cx="1102846" cy="1102846"/>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8" name="Minus Sign 27">
              <a:extLst>
                <a:ext uri="{FF2B5EF4-FFF2-40B4-BE49-F238E27FC236}">
                  <a16:creationId xmlns:a16="http://schemas.microsoft.com/office/drawing/2014/main" id="{3AEFF564-FC71-4AF7-A6C6-F1EDB238B36E}"/>
                </a:ext>
              </a:extLst>
            </p:cNvPr>
            <p:cNvSpPr/>
            <p:nvPr/>
          </p:nvSpPr>
          <p:spPr>
            <a:xfrm>
              <a:off x="5093925" y="5769162"/>
              <a:ext cx="442541" cy="461530"/>
            </a:xfrm>
            <a:prstGeom prst="mathMinus">
              <a:avLst>
                <a:gd name="adj1" fmla="val 1725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BD37741C-7CF0-4EB1-9B55-4B5C01682BBC}"/>
              </a:ext>
            </a:extLst>
          </p:cNvPr>
          <p:cNvGrpSpPr/>
          <p:nvPr/>
        </p:nvGrpSpPr>
        <p:grpSpPr>
          <a:xfrm>
            <a:off x="641331" y="3763711"/>
            <a:ext cx="1105273" cy="1105273"/>
            <a:chOff x="805923" y="4129471"/>
            <a:chExt cx="1105273" cy="1105273"/>
          </a:xfrm>
          <a:effectLst>
            <a:outerShdw blurRad="76200" dist="76200" dir="2700000" algn="tl" rotWithShape="0">
              <a:prstClr val="black">
                <a:alpha val="48000"/>
              </a:prstClr>
            </a:outerShdw>
          </a:effectLst>
        </p:grpSpPr>
        <p:pic>
          <p:nvPicPr>
            <p:cNvPr id="25" name="Graphic 24" descr="Single gear">
              <a:extLst>
                <a:ext uri="{FF2B5EF4-FFF2-40B4-BE49-F238E27FC236}">
                  <a16:creationId xmlns:a16="http://schemas.microsoft.com/office/drawing/2014/main" id="{DF0211B9-B46F-44F2-B0D1-59D818CC70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805923" y="4129471"/>
              <a:ext cx="1105273" cy="1105273"/>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9" name="Plus Sign 28">
              <a:extLst>
                <a:ext uri="{FF2B5EF4-FFF2-40B4-BE49-F238E27FC236}">
                  <a16:creationId xmlns:a16="http://schemas.microsoft.com/office/drawing/2014/main" id="{BE408AC7-FEE6-4392-81E5-E76392819EE5}"/>
                </a:ext>
              </a:extLst>
            </p:cNvPr>
            <p:cNvSpPr/>
            <p:nvPr/>
          </p:nvSpPr>
          <p:spPr>
            <a:xfrm>
              <a:off x="1136802" y="4480470"/>
              <a:ext cx="443515" cy="403273"/>
            </a:xfrm>
            <a:prstGeom prst="mathPlus">
              <a:avLst>
                <a:gd name="adj1" fmla="val 1748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C08ADAAC-4C1F-49DB-929E-536C26FC4D9E}"/>
              </a:ext>
            </a:extLst>
          </p:cNvPr>
          <p:cNvSpPr txBox="1"/>
          <p:nvPr/>
        </p:nvSpPr>
        <p:spPr>
          <a:xfrm flipH="1">
            <a:off x="1668186" y="3993182"/>
            <a:ext cx="3651735" cy="646331"/>
          </a:xfrm>
          <a:prstGeom prst="rect">
            <a:avLst/>
          </a:prstGeom>
          <a:noFill/>
        </p:spPr>
        <p:txBody>
          <a:bodyPr wrap="square" rtlCol="0">
            <a:spAutoFit/>
          </a:bodyPr>
          <a:lstStyle/>
          <a:p>
            <a:r>
              <a:rPr lang="en-GB" sz="3600" b="1" dirty="0">
                <a:latin typeface="Roboto Cn"/>
                <a:ea typeface="Roboto" pitchFamily="2" charset="0"/>
              </a:rPr>
              <a:t>POINTS FORTS</a:t>
            </a:r>
            <a:endParaRPr lang="en-US" sz="2800" b="1" dirty="0">
              <a:latin typeface="Roboto Cn"/>
              <a:ea typeface="Roboto" pitchFamily="2" charset="0"/>
            </a:endParaRPr>
          </a:p>
        </p:txBody>
      </p:sp>
      <p:sp>
        <p:nvSpPr>
          <p:cNvPr id="30" name="TextBox 29">
            <a:extLst>
              <a:ext uri="{FF2B5EF4-FFF2-40B4-BE49-F238E27FC236}">
                <a16:creationId xmlns:a16="http://schemas.microsoft.com/office/drawing/2014/main" id="{DA642B1E-D53B-45D1-B5C1-F39ADFFF0825}"/>
              </a:ext>
            </a:extLst>
          </p:cNvPr>
          <p:cNvSpPr txBox="1"/>
          <p:nvPr/>
        </p:nvSpPr>
        <p:spPr>
          <a:xfrm flipH="1">
            <a:off x="917346" y="4959521"/>
            <a:ext cx="3728803" cy="646331"/>
          </a:xfrm>
          <a:prstGeom prst="rect">
            <a:avLst/>
          </a:prstGeom>
          <a:noFill/>
        </p:spPr>
        <p:txBody>
          <a:bodyPr wrap="square" rtlCol="0">
            <a:spAutoFit/>
          </a:bodyPr>
          <a:lstStyle/>
          <a:p>
            <a:pPr algn="r"/>
            <a:r>
              <a:rPr lang="en-GB" sz="3600" b="1" dirty="0">
                <a:latin typeface="Roboto Cn"/>
                <a:ea typeface="Roboto" pitchFamily="2" charset="0"/>
              </a:rPr>
              <a:t>DÉFIS</a:t>
            </a:r>
            <a:endParaRPr lang="en-US" sz="2800" b="1" dirty="0">
              <a:latin typeface="Roboto Cn"/>
              <a:ea typeface="Roboto" pitchFamily="2" charset="0"/>
            </a:endParaRPr>
          </a:p>
        </p:txBody>
      </p:sp>
      <p:sp>
        <p:nvSpPr>
          <p:cNvPr id="32" name="TextBox 31">
            <a:extLst>
              <a:ext uri="{FF2B5EF4-FFF2-40B4-BE49-F238E27FC236}">
                <a16:creationId xmlns:a16="http://schemas.microsoft.com/office/drawing/2014/main" id="{DC6F8CE0-B0D7-4A3F-9B29-1C6BDE6B41A9}"/>
              </a:ext>
            </a:extLst>
          </p:cNvPr>
          <p:cNvSpPr txBox="1"/>
          <p:nvPr/>
        </p:nvSpPr>
        <p:spPr>
          <a:xfrm>
            <a:off x="570107" y="5731517"/>
            <a:ext cx="5057740" cy="523220"/>
          </a:xfrm>
          <a:prstGeom prst="rect">
            <a:avLst/>
          </a:prstGeom>
          <a:noFill/>
        </p:spPr>
        <p:txBody>
          <a:bodyPr wrap="square" rtlCol="0">
            <a:spAutoFit/>
          </a:bodyPr>
          <a:lstStyle/>
          <a:p>
            <a:pPr algn="ctr"/>
            <a:r>
              <a:rPr lang="en-US" sz="2800" b="1" i="1" dirty="0">
                <a:latin typeface="Roboto Cn"/>
              </a:rPr>
              <a:t>de la </a:t>
            </a:r>
            <a:r>
              <a:rPr lang="en-US" sz="2800" b="1" i="1" dirty="0" err="1">
                <a:latin typeface="Roboto Cn"/>
              </a:rPr>
              <a:t>réponse</a:t>
            </a:r>
            <a:endParaRPr lang="en-US" sz="2800" b="1" i="1" dirty="0">
              <a:latin typeface="Roboto Cn"/>
            </a:endParaRPr>
          </a:p>
        </p:txBody>
      </p:sp>
      <p:sp>
        <p:nvSpPr>
          <p:cNvPr id="34" name="TextBox 33">
            <a:extLst>
              <a:ext uri="{FF2B5EF4-FFF2-40B4-BE49-F238E27FC236}">
                <a16:creationId xmlns:a16="http://schemas.microsoft.com/office/drawing/2014/main" id="{855E1502-6690-4EB9-ACE0-56BC619BC03B}"/>
              </a:ext>
            </a:extLst>
          </p:cNvPr>
          <p:cNvSpPr txBox="1"/>
          <p:nvPr/>
        </p:nvSpPr>
        <p:spPr>
          <a:xfrm>
            <a:off x="619160" y="4575988"/>
            <a:ext cx="5057740" cy="523220"/>
          </a:xfrm>
          <a:prstGeom prst="rect">
            <a:avLst/>
          </a:prstGeom>
          <a:noFill/>
        </p:spPr>
        <p:txBody>
          <a:bodyPr wrap="square" rtlCol="0">
            <a:spAutoFit/>
          </a:bodyPr>
          <a:lstStyle/>
          <a:p>
            <a:pPr algn="ctr"/>
            <a:r>
              <a:rPr lang="en-US" sz="2800" b="1" i="1" dirty="0">
                <a:latin typeface="Roboto Cn"/>
              </a:rPr>
              <a:t>&amp;</a:t>
            </a:r>
          </a:p>
        </p:txBody>
      </p:sp>
      <p:grpSp>
        <p:nvGrpSpPr>
          <p:cNvPr id="5" name="Group 4">
            <a:extLst>
              <a:ext uri="{FF2B5EF4-FFF2-40B4-BE49-F238E27FC236}">
                <a16:creationId xmlns:a16="http://schemas.microsoft.com/office/drawing/2014/main" id="{7CB523F2-9B6F-4255-9D40-76CEE426B0C8}"/>
              </a:ext>
            </a:extLst>
          </p:cNvPr>
          <p:cNvGrpSpPr/>
          <p:nvPr/>
        </p:nvGrpSpPr>
        <p:grpSpPr>
          <a:xfrm>
            <a:off x="5746486" y="4106286"/>
            <a:ext cx="5949440" cy="1706470"/>
            <a:chOff x="5746486" y="4106286"/>
            <a:chExt cx="5949440" cy="1706470"/>
          </a:xfrm>
        </p:grpSpPr>
        <p:sp>
          <p:nvSpPr>
            <p:cNvPr id="3" name="Arrow: Right 2">
              <a:extLst>
                <a:ext uri="{FF2B5EF4-FFF2-40B4-BE49-F238E27FC236}">
                  <a16:creationId xmlns:a16="http://schemas.microsoft.com/office/drawing/2014/main" id="{93229A4B-E486-4D3F-918C-07CDBE737F62}"/>
                </a:ext>
              </a:extLst>
            </p:cNvPr>
            <p:cNvSpPr/>
            <p:nvPr/>
          </p:nvSpPr>
          <p:spPr>
            <a:xfrm>
              <a:off x="5746486" y="4517983"/>
              <a:ext cx="1453878" cy="936083"/>
            </a:xfrm>
            <a:prstGeom prst="rightArrow">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Single gear">
              <a:extLst>
                <a:ext uri="{FF2B5EF4-FFF2-40B4-BE49-F238E27FC236}">
                  <a16:creationId xmlns:a16="http://schemas.microsoft.com/office/drawing/2014/main" id="{864ACCE4-4601-4A7B-8C90-863094860C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323157">
              <a:off x="7157401" y="4106286"/>
              <a:ext cx="1706471" cy="170647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33" name="Freeform: Shape 32">
              <a:extLst>
                <a:ext uri="{FF2B5EF4-FFF2-40B4-BE49-F238E27FC236}">
                  <a16:creationId xmlns:a16="http://schemas.microsoft.com/office/drawing/2014/main" id="{1AFCDC4C-062C-455A-A195-9E8C1A7161FF}"/>
                </a:ext>
              </a:extLst>
            </p:cNvPr>
            <p:cNvSpPr/>
            <p:nvPr/>
          </p:nvSpPr>
          <p:spPr>
            <a:xfrm>
              <a:off x="7808431" y="4633551"/>
              <a:ext cx="430224" cy="661579"/>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F748312-9C25-4B62-8AAF-9ED6D6E04897}"/>
                </a:ext>
              </a:extLst>
            </p:cNvPr>
            <p:cNvSpPr txBox="1"/>
            <p:nvPr/>
          </p:nvSpPr>
          <p:spPr>
            <a:xfrm>
              <a:off x="8665219" y="4508970"/>
              <a:ext cx="3030707" cy="954107"/>
            </a:xfrm>
            <a:prstGeom prst="rect">
              <a:avLst/>
            </a:prstGeom>
            <a:noFill/>
          </p:spPr>
          <p:txBody>
            <a:bodyPr wrap="square" rtlCol="0">
              <a:spAutoFit/>
            </a:bodyPr>
            <a:lstStyle/>
            <a:p>
              <a:r>
                <a:rPr lang="en-US" sz="2800" b="1" dirty="0">
                  <a:latin typeface="Roboto Cn"/>
                </a:rPr>
                <a:t>FACTEURS CONTRIBUTIFS</a:t>
              </a:r>
            </a:p>
          </p:txBody>
        </p:sp>
      </p:grpSp>
      <p:sp>
        <p:nvSpPr>
          <p:cNvPr id="11" name="TextBox 10">
            <a:extLst>
              <a:ext uri="{FF2B5EF4-FFF2-40B4-BE49-F238E27FC236}">
                <a16:creationId xmlns:a16="http://schemas.microsoft.com/office/drawing/2014/main" id="{E661B4D5-E91A-41F2-88FB-EE5C38300E69}"/>
              </a:ext>
            </a:extLst>
          </p:cNvPr>
          <p:cNvSpPr txBox="1"/>
          <p:nvPr/>
        </p:nvSpPr>
        <p:spPr>
          <a:xfrm>
            <a:off x="8796775" y="5341901"/>
            <a:ext cx="2432504" cy="584775"/>
          </a:xfrm>
          <a:prstGeom prst="rect">
            <a:avLst/>
          </a:prstGeom>
          <a:noFill/>
        </p:spPr>
        <p:txBody>
          <a:bodyPr wrap="square" rtlCol="0">
            <a:spAutoFit/>
          </a:bodyPr>
          <a:lstStyle/>
          <a:p>
            <a:r>
              <a:rPr lang="en-US" sz="1600" i="1" dirty="0" err="1">
                <a:latin typeface="Roboto" pitchFamily="2" charset="0"/>
                <a:ea typeface="Roboto" pitchFamily="2" charset="0"/>
              </a:rPr>
              <a:t>analyse</a:t>
            </a:r>
            <a:r>
              <a:rPr lang="en-US" sz="1600" i="1" dirty="0">
                <a:latin typeface="Roboto" pitchFamily="2" charset="0"/>
                <a:ea typeface="Roboto" pitchFamily="2" charset="0"/>
              </a:rPr>
              <a:t> </a:t>
            </a:r>
            <a:r>
              <a:rPr lang="en-US" sz="1600" i="1" dirty="0" err="1">
                <a:latin typeface="Roboto" pitchFamily="2" charset="0"/>
                <a:ea typeface="Roboto" pitchFamily="2" charset="0"/>
              </a:rPr>
              <a:t>causale</a:t>
            </a:r>
            <a:r>
              <a:rPr lang="en-US" sz="1600" i="1" dirty="0">
                <a:latin typeface="Roboto" pitchFamily="2" charset="0"/>
                <a:ea typeface="Roboto" pitchFamily="2" charset="0"/>
              </a:rPr>
              <a:t> -</a:t>
            </a:r>
          </a:p>
          <a:p>
            <a:r>
              <a:rPr lang="en-US" sz="1600" i="1" dirty="0" err="1">
                <a:latin typeface="Roboto" pitchFamily="2" charset="0"/>
                <a:ea typeface="Roboto" pitchFamily="2" charset="0"/>
              </a:rPr>
              <a:t>voir</a:t>
            </a:r>
            <a:r>
              <a:rPr lang="en-US" sz="1600" i="1" dirty="0">
                <a:latin typeface="Roboto" pitchFamily="2" charset="0"/>
                <a:ea typeface="Roboto" pitchFamily="2" charset="0"/>
              </a:rPr>
              <a:t> diapositive </a:t>
            </a:r>
            <a:r>
              <a:rPr lang="en-US" sz="1600" i="1" dirty="0" err="1">
                <a:latin typeface="Roboto" pitchFamily="2" charset="0"/>
                <a:ea typeface="Roboto" pitchFamily="2" charset="0"/>
              </a:rPr>
              <a:t>suivante</a:t>
            </a:r>
            <a:endParaRPr lang="en-US" sz="1600" i="1" dirty="0">
              <a:latin typeface="Roboto" pitchFamily="2" charset="0"/>
              <a:ea typeface="Roboto" pitchFamily="2" charset="0"/>
            </a:endParaRPr>
          </a:p>
        </p:txBody>
      </p:sp>
      <p:grpSp>
        <p:nvGrpSpPr>
          <p:cNvPr id="36" name="Group 10">
            <a:extLst>
              <a:ext uri="{FF2B5EF4-FFF2-40B4-BE49-F238E27FC236}">
                <a16:creationId xmlns:a16="http://schemas.microsoft.com/office/drawing/2014/main" id="{86BD2208-18FC-4B7D-A1AC-7018181BBDA7}"/>
              </a:ext>
            </a:extLst>
          </p:cNvPr>
          <p:cNvGrpSpPr/>
          <p:nvPr/>
        </p:nvGrpSpPr>
        <p:grpSpPr>
          <a:xfrm>
            <a:off x="23374" y="749745"/>
            <a:ext cx="1249581" cy="1250897"/>
            <a:chOff x="256131" y="4176675"/>
            <a:chExt cx="1488832" cy="1490400"/>
          </a:xfrm>
        </p:grpSpPr>
        <p:sp>
          <p:nvSpPr>
            <p:cNvPr id="37" name="Rectangle: Rounded Corners 11">
              <a:extLst>
                <a:ext uri="{FF2B5EF4-FFF2-40B4-BE49-F238E27FC236}">
                  <a16:creationId xmlns:a16="http://schemas.microsoft.com/office/drawing/2014/main" id="{036690CD-6B2B-4788-A451-2817457C0661}"/>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1</a:t>
              </a:r>
            </a:p>
          </p:txBody>
        </p:sp>
        <p:sp>
          <p:nvSpPr>
            <p:cNvPr id="38" name="Rectangle: Rounded Corners 12">
              <a:extLst>
                <a:ext uri="{FF2B5EF4-FFF2-40B4-BE49-F238E27FC236}">
                  <a16:creationId xmlns:a16="http://schemas.microsoft.com/office/drawing/2014/main" id="{4E2BECC0-ADA4-4E63-BBB2-1DBA2C3043D9}"/>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39" name="Group 13">
              <a:extLst>
                <a:ext uri="{FF2B5EF4-FFF2-40B4-BE49-F238E27FC236}">
                  <a16:creationId xmlns:a16="http://schemas.microsoft.com/office/drawing/2014/main" id="{63494232-B49C-4AA8-A14D-D2AD6E798773}"/>
                </a:ext>
              </a:extLst>
            </p:cNvPr>
            <p:cNvGrpSpPr/>
            <p:nvPr/>
          </p:nvGrpSpPr>
          <p:grpSpPr>
            <a:xfrm>
              <a:off x="430988" y="4259045"/>
              <a:ext cx="1182803" cy="1035135"/>
              <a:chOff x="49330" y="-591802"/>
              <a:chExt cx="9051593" cy="7921544"/>
            </a:xfrm>
            <a:solidFill>
              <a:schemeClr val="accent2"/>
            </a:solidFill>
          </p:grpSpPr>
          <p:pic>
            <p:nvPicPr>
              <p:cNvPr id="40" name="Graphic 14" descr="Single gear">
                <a:extLst>
                  <a:ext uri="{FF2B5EF4-FFF2-40B4-BE49-F238E27FC236}">
                    <a16:creationId xmlns:a16="http://schemas.microsoft.com/office/drawing/2014/main" id="{627CE7C4-3777-4781-911E-1E094F6D07C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41" name="Graphic 15" descr="Single gear">
                <a:extLst>
                  <a:ext uri="{FF2B5EF4-FFF2-40B4-BE49-F238E27FC236}">
                    <a16:creationId xmlns:a16="http://schemas.microsoft.com/office/drawing/2014/main" id="{69378E8B-66CE-4064-9448-424C50BA153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2" name="Minus Sign 16">
                <a:extLst>
                  <a:ext uri="{FF2B5EF4-FFF2-40B4-BE49-F238E27FC236}">
                    <a16:creationId xmlns:a16="http://schemas.microsoft.com/office/drawing/2014/main" id="{E15BF7B2-EC0D-4DD6-A727-B8788DDFEA80}"/>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43" name="Graphic 17" descr="Single gear">
                <a:extLst>
                  <a:ext uri="{FF2B5EF4-FFF2-40B4-BE49-F238E27FC236}">
                    <a16:creationId xmlns:a16="http://schemas.microsoft.com/office/drawing/2014/main" id="{99994F0B-EBE3-46CB-95F3-993D1016B59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4" name="Freeform: Shape 18">
                <a:extLst>
                  <a:ext uri="{FF2B5EF4-FFF2-40B4-BE49-F238E27FC236}">
                    <a16:creationId xmlns:a16="http://schemas.microsoft.com/office/drawing/2014/main" id="{A8CCBBD9-782D-4FA0-960F-9A95A0FEC17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45" name="Plus Sign 19">
                <a:extLst>
                  <a:ext uri="{FF2B5EF4-FFF2-40B4-BE49-F238E27FC236}">
                    <a16:creationId xmlns:a16="http://schemas.microsoft.com/office/drawing/2014/main" id="{23D25A68-B01A-4DD5-B589-553D9B05E874}"/>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grpSp>
        <p:nvGrpSpPr>
          <p:cNvPr id="46" name="Group 1">
            <a:extLst>
              <a:ext uri="{FF2B5EF4-FFF2-40B4-BE49-F238E27FC236}">
                <a16:creationId xmlns:a16="http://schemas.microsoft.com/office/drawing/2014/main" id="{2BFED2B2-0295-4AA7-89F7-E0F20C85DE6D}"/>
              </a:ext>
            </a:extLst>
          </p:cNvPr>
          <p:cNvGrpSpPr/>
          <p:nvPr/>
        </p:nvGrpSpPr>
        <p:grpSpPr>
          <a:xfrm>
            <a:off x="1916793" y="2041534"/>
            <a:ext cx="819865" cy="871453"/>
            <a:chOff x="256131" y="972944"/>
            <a:chExt cx="1488832" cy="1490400"/>
          </a:xfrm>
        </p:grpSpPr>
        <p:sp>
          <p:nvSpPr>
            <p:cNvPr id="47" name="Rectangle: Rounded Corners 2">
              <a:extLst>
                <a:ext uri="{FF2B5EF4-FFF2-40B4-BE49-F238E27FC236}">
                  <a16:creationId xmlns:a16="http://schemas.microsoft.com/office/drawing/2014/main" id="{FD1E929D-14AA-4CF4-BF46-FDD13913D984}"/>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8" name="Rectangle: Rounded Corners 3">
              <a:extLst>
                <a:ext uri="{FF2B5EF4-FFF2-40B4-BE49-F238E27FC236}">
                  <a16:creationId xmlns:a16="http://schemas.microsoft.com/office/drawing/2014/main" id="{1632F99C-1104-4704-9EF7-C314C2C121D0}"/>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49" name="Freeform: Shape 4">
              <a:extLst>
                <a:ext uri="{FF2B5EF4-FFF2-40B4-BE49-F238E27FC236}">
                  <a16:creationId xmlns:a16="http://schemas.microsoft.com/office/drawing/2014/main" id="{E0261D0C-1752-4F74-B744-35146290B60B}"/>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0" name="Group 5">
            <a:extLst>
              <a:ext uri="{FF2B5EF4-FFF2-40B4-BE49-F238E27FC236}">
                <a16:creationId xmlns:a16="http://schemas.microsoft.com/office/drawing/2014/main" id="{26BD4902-DB59-4876-9EB4-AAD70ACB6B20}"/>
              </a:ext>
            </a:extLst>
          </p:cNvPr>
          <p:cNvGrpSpPr/>
          <p:nvPr/>
        </p:nvGrpSpPr>
        <p:grpSpPr>
          <a:xfrm>
            <a:off x="2770283" y="2049130"/>
            <a:ext cx="819865" cy="863857"/>
            <a:chOff x="256131" y="2486250"/>
            <a:chExt cx="1488832" cy="1490400"/>
          </a:xfrm>
        </p:grpSpPr>
        <p:grpSp>
          <p:nvGrpSpPr>
            <p:cNvPr id="51" name="Group 6">
              <a:extLst>
                <a:ext uri="{FF2B5EF4-FFF2-40B4-BE49-F238E27FC236}">
                  <a16:creationId xmlns:a16="http://schemas.microsoft.com/office/drawing/2014/main" id="{16C4B93F-108B-4886-B335-66B044B742C8}"/>
                </a:ext>
              </a:extLst>
            </p:cNvPr>
            <p:cNvGrpSpPr/>
            <p:nvPr/>
          </p:nvGrpSpPr>
          <p:grpSpPr>
            <a:xfrm>
              <a:off x="256131" y="2486250"/>
              <a:ext cx="1488832" cy="1490400"/>
              <a:chOff x="256131" y="2486250"/>
              <a:chExt cx="1488832" cy="1490400"/>
            </a:xfrm>
          </p:grpSpPr>
          <p:sp>
            <p:nvSpPr>
              <p:cNvPr id="53" name="Rectangle 25">
                <a:extLst>
                  <a:ext uri="{FF2B5EF4-FFF2-40B4-BE49-F238E27FC236}">
                    <a16:creationId xmlns:a16="http://schemas.microsoft.com/office/drawing/2014/main" id="{10349CF0-903D-4455-9C02-F752249D5719}"/>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54" name="Rectangle: Rounded Corners 26">
                <a:extLst>
                  <a:ext uri="{FF2B5EF4-FFF2-40B4-BE49-F238E27FC236}">
                    <a16:creationId xmlns:a16="http://schemas.microsoft.com/office/drawing/2014/main" id="{6D889A4A-A301-4C05-9C0F-8C726C02E92B}"/>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52" name="Freeform: Shape 7">
              <a:extLst>
                <a:ext uri="{FF2B5EF4-FFF2-40B4-BE49-F238E27FC236}">
                  <a16:creationId xmlns:a16="http://schemas.microsoft.com/office/drawing/2014/main" id="{ADFE58D5-8F2E-4EDC-931A-1BC30244993C}"/>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55" name="Rectangle 54">
            <a:extLst>
              <a:ext uri="{FF2B5EF4-FFF2-40B4-BE49-F238E27FC236}">
                <a16:creationId xmlns:a16="http://schemas.microsoft.com/office/drawing/2014/main" id="{E3ECB405-E495-477B-A7FB-2A3DD2AFC8CC}"/>
              </a:ext>
            </a:extLst>
          </p:cNvPr>
          <p:cNvSpPr/>
          <p:nvPr/>
        </p:nvSpPr>
        <p:spPr>
          <a:xfrm>
            <a:off x="1281749" y="928710"/>
            <a:ext cx="10674311" cy="868791"/>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pP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bien passé ? </a:t>
            </a: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a:t>
            </a:r>
            <a:r>
              <a:rPr lang="en-US" sz="2800" b="1" dirty="0" err="1">
                <a:latin typeface="Roboto Cn"/>
              </a:rPr>
              <a:t>moins</a:t>
            </a:r>
            <a:r>
              <a:rPr lang="en-US" sz="2800" b="1" dirty="0">
                <a:latin typeface="Roboto Cn"/>
              </a:rPr>
              <a:t> bien passé ? </a:t>
            </a:r>
            <a:r>
              <a:rPr lang="en-US" sz="2800" b="1" dirty="0" err="1">
                <a:latin typeface="Roboto Cn"/>
              </a:rPr>
              <a:t>Pourquoi</a:t>
            </a:r>
            <a:r>
              <a:rPr lang="en-US" sz="2800" b="1" dirty="0">
                <a:latin typeface="Roboto Cn"/>
              </a:rPr>
              <a:t> ?</a:t>
            </a:r>
          </a:p>
        </p:txBody>
      </p:sp>
    </p:spTree>
    <p:extLst>
      <p:ext uri="{BB962C8B-B14F-4D97-AF65-F5344CB8AC3E}">
        <p14:creationId xmlns:p14="http://schemas.microsoft.com/office/powerpoint/2010/main" val="321716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par>
                                <p:cTn id="12" presetID="22" presetClass="entr" presetSubtype="8"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22" presetClass="entr" presetSubtype="2"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right)">
                                      <p:cBhvr>
                                        <p:cTn id="26" dur="500"/>
                                        <p:tgtEl>
                                          <p:spTgt spid="30"/>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up)">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animBg="1"/>
      <p:bldP spid="6" grpId="0"/>
      <p:bldP spid="30" grpId="0"/>
      <p:bldP spid="32" grpId="0"/>
      <p:bldP spid="34"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076" name="Picture 4" descr="Related image">
            <a:extLst>
              <a:ext uri="{FF2B5EF4-FFF2-40B4-BE49-F238E27FC236}">
                <a16:creationId xmlns:a16="http://schemas.microsoft.com/office/drawing/2014/main" id="{744FE4B5-F9E3-410C-BE59-A0EF3C7CE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925867" y="2920590"/>
            <a:ext cx="2711304" cy="2711304"/>
          </a:xfrm>
          <a:prstGeom prst="rect">
            <a:avLst/>
          </a:prstGeom>
          <a:noFill/>
          <a:extLst>
            <a:ext uri="{909E8E84-426E-40dd-AFC4-6F175D3DCCD1}">
              <a14:hiddenFill xmlns=""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778F7720-BAEF-4037-9566-E67E41F8EB75}"/>
              </a:ext>
            </a:extLst>
          </p:cNvPr>
          <p:cNvGrpSpPr/>
          <p:nvPr/>
        </p:nvGrpSpPr>
        <p:grpSpPr>
          <a:xfrm>
            <a:off x="5238627" y="4380138"/>
            <a:ext cx="1706471" cy="1706470"/>
            <a:chOff x="4968512" y="2232816"/>
            <a:chExt cx="1706471" cy="1706470"/>
          </a:xfrm>
        </p:grpSpPr>
        <p:pic>
          <p:nvPicPr>
            <p:cNvPr id="43" name="Graphic 42" descr="Single gear">
              <a:extLst>
                <a:ext uri="{FF2B5EF4-FFF2-40B4-BE49-F238E27FC236}">
                  <a16:creationId xmlns:a16="http://schemas.microsoft.com/office/drawing/2014/main" id="{21000891-2C9C-4316-B058-3EDA508F74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4968512" y="2232816"/>
              <a:ext cx="1706471" cy="170647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4" name="Freeform: Shape 43">
              <a:extLst>
                <a:ext uri="{FF2B5EF4-FFF2-40B4-BE49-F238E27FC236}">
                  <a16:creationId xmlns:a16="http://schemas.microsoft.com/office/drawing/2014/main" id="{8BC444BC-54AE-4DBB-8397-A6C630FF5CFF}"/>
                </a:ext>
              </a:extLst>
            </p:cNvPr>
            <p:cNvSpPr/>
            <p:nvPr/>
          </p:nvSpPr>
          <p:spPr>
            <a:xfrm>
              <a:off x="5619542" y="2760081"/>
              <a:ext cx="430224" cy="661579"/>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19CBBF1F-CFE0-410B-A9D2-D03F6AA82335}"/>
              </a:ext>
            </a:extLst>
          </p:cNvPr>
          <p:cNvGrpSpPr/>
          <p:nvPr/>
        </p:nvGrpSpPr>
        <p:grpSpPr>
          <a:xfrm>
            <a:off x="8801593" y="1644206"/>
            <a:ext cx="862524" cy="902416"/>
            <a:chOff x="805923" y="4129469"/>
            <a:chExt cx="1105273" cy="1105273"/>
          </a:xfrm>
          <a:effectLst/>
        </p:grpSpPr>
        <p:pic>
          <p:nvPicPr>
            <p:cNvPr id="14" name="Graphic 13" descr="Single gear">
              <a:extLst>
                <a:ext uri="{FF2B5EF4-FFF2-40B4-BE49-F238E27FC236}">
                  <a16:creationId xmlns:a16="http://schemas.microsoft.com/office/drawing/2014/main" id="{5EE52A1E-CC0D-4886-B2A2-872A231FDF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805923" y="4129469"/>
              <a:ext cx="1105273" cy="1105273"/>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5" name="Plus Sign 14">
              <a:extLst>
                <a:ext uri="{FF2B5EF4-FFF2-40B4-BE49-F238E27FC236}">
                  <a16:creationId xmlns:a16="http://schemas.microsoft.com/office/drawing/2014/main" id="{E40C52F7-C32D-4014-9413-3B62C9B7AA42}"/>
                </a:ext>
              </a:extLst>
            </p:cNvPr>
            <p:cNvSpPr/>
            <p:nvPr/>
          </p:nvSpPr>
          <p:spPr>
            <a:xfrm>
              <a:off x="1136801" y="4480470"/>
              <a:ext cx="443515" cy="403273"/>
            </a:xfrm>
            <a:prstGeom prst="mathPlus">
              <a:avLst>
                <a:gd name="adj1" fmla="val 1748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EBD66C28-617C-49BB-995A-AB007CB36161}"/>
              </a:ext>
            </a:extLst>
          </p:cNvPr>
          <p:cNvSpPr txBox="1"/>
          <p:nvPr/>
        </p:nvSpPr>
        <p:spPr>
          <a:xfrm flipH="1">
            <a:off x="8343988" y="2517629"/>
            <a:ext cx="2480930" cy="369332"/>
          </a:xfrm>
          <a:prstGeom prst="rect">
            <a:avLst/>
          </a:prstGeom>
          <a:noFill/>
        </p:spPr>
        <p:txBody>
          <a:bodyPr wrap="square" rtlCol="0">
            <a:spAutoFit/>
          </a:bodyPr>
          <a:lstStyle/>
          <a:p>
            <a:r>
              <a:rPr lang="en-GB" b="1" dirty="0">
                <a:latin typeface="Roboto Cn"/>
                <a:ea typeface="Roboto" pitchFamily="2" charset="0"/>
              </a:rPr>
              <a:t>POINTS FORTS</a:t>
            </a:r>
            <a:endParaRPr lang="en-US" sz="1400" b="1" dirty="0">
              <a:latin typeface="Roboto Cn"/>
              <a:ea typeface="Roboto" pitchFamily="2" charset="0"/>
            </a:endParaRPr>
          </a:p>
        </p:txBody>
      </p:sp>
      <p:sp>
        <p:nvSpPr>
          <p:cNvPr id="5" name="TextBox 4">
            <a:extLst>
              <a:ext uri="{FF2B5EF4-FFF2-40B4-BE49-F238E27FC236}">
                <a16:creationId xmlns:a16="http://schemas.microsoft.com/office/drawing/2014/main" id="{26FE8E7A-EA8B-4AA3-9E0D-15544FE6116F}"/>
              </a:ext>
            </a:extLst>
          </p:cNvPr>
          <p:cNvSpPr txBox="1"/>
          <p:nvPr/>
        </p:nvSpPr>
        <p:spPr>
          <a:xfrm>
            <a:off x="8749963" y="4677433"/>
            <a:ext cx="1213651" cy="276999"/>
          </a:xfrm>
          <a:prstGeom prst="rect">
            <a:avLst/>
          </a:prstGeom>
          <a:solidFill>
            <a:schemeClr val="accent6">
              <a:lumMod val="75000"/>
            </a:schemeClr>
          </a:solidFill>
        </p:spPr>
        <p:txBody>
          <a:bodyPr wrap="square" lIns="0" tIns="0" rIns="0" bIns="0" rtlCol="0">
            <a:spAutoFit/>
          </a:bodyPr>
          <a:lstStyle/>
          <a:p>
            <a:pPr algn="ctr"/>
            <a:r>
              <a:rPr lang="en-US" b="1" dirty="0">
                <a:solidFill>
                  <a:schemeClr val="bg1"/>
                </a:solidFill>
                <a:latin typeface="Roboto Cn"/>
              </a:rPr>
              <a:t>IMPACTS</a:t>
            </a:r>
          </a:p>
        </p:txBody>
      </p:sp>
      <p:sp>
        <p:nvSpPr>
          <p:cNvPr id="20" name="TextBox 19">
            <a:extLst>
              <a:ext uri="{FF2B5EF4-FFF2-40B4-BE49-F238E27FC236}">
                <a16:creationId xmlns:a16="http://schemas.microsoft.com/office/drawing/2014/main" id="{C0814D72-D9D7-409C-A453-00269788C1FC}"/>
              </a:ext>
            </a:extLst>
          </p:cNvPr>
          <p:cNvSpPr txBox="1"/>
          <p:nvPr/>
        </p:nvSpPr>
        <p:spPr>
          <a:xfrm>
            <a:off x="7925867" y="5276398"/>
            <a:ext cx="1213651" cy="276999"/>
          </a:xfrm>
          <a:prstGeom prst="rect">
            <a:avLst/>
          </a:prstGeom>
          <a:solidFill>
            <a:schemeClr val="accent6">
              <a:lumMod val="75000"/>
            </a:schemeClr>
          </a:solidFill>
        </p:spPr>
        <p:txBody>
          <a:bodyPr wrap="square" lIns="0" tIns="0" rIns="0" bIns="0" rtlCol="0">
            <a:spAutoFit/>
          </a:bodyPr>
          <a:lstStyle/>
          <a:p>
            <a:pPr algn="ctr"/>
            <a:r>
              <a:rPr lang="en-US" b="1" dirty="0">
                <a:solidFill>
                  <a:schemeClr val="bg1"/>
                </a:solidFill>
                <a:latin typeface="Roboto Cn"/>
              </a:rPr>
              <a:t>CAUSES</a:t>
            </a:r>
          </a:p>
        </p:txBody>
      </p:sp>
      <p:sp>
        <p:nvSpPr>
          <p:cNvPr id="21" name="TextBox 20">
            <a:extLst>
              <a:ext uri="{FF2B5EF4-FFF2-40B4-BE49-F238E27FC236}">
                <a16:creationId xmlns:a16="http://schemas.microsoft.com/office/drawing/2014/main" id="{849D0C3C-2D91-419A-8412-6D5C8A436AFD}"/>
              </a:ext>
            </a:extLst>
          </p:cNvPr>
          <p:cNvSpPr txBox="1"/>
          <p:nvPr/>
        </p:nvSpPr>
        <p:spPr>
          <a:xfrm>
            <a:off x="8951195" y="5609191"/>
            <a:ext cx="1213651" cy="276999"/>
          </a:xfrm>
          <a:prstGeom prst="rect">
            <a:avLst/>
          </a:prstGeom>
          <a:solidFill>
            <a:schemeClr val="accent6">
              <a:lumMod val="75000"/>
            </a:schemeClr>
          </a:solidFill>
        </p:spPr>
        <p:txBody>
          <a:bodyPr wrap="square" lIns="0" tIns="0" rIns="0" bIns="0" rtlCol="0">
            <a:spAutoFit/>
          </a:bodyPr>
          <a:lstStyle/>
          <a:p>
            <a:pPr algn="ctr"/>
            <a:r>
              <a:rPr lang="en-US" b="1" dirty="0">
                <a:solidFill>
                  <a:schemeClr val="bg1"/>
                </a:solidFill>
                <a:latin typeface="Roboto Cn"/>
              </a:rPr>
              <a:t>CAUSES</a:t>
            </a:r>
          </a:p>
        </p:txBody>
      </p:sp>
      <p:sp>
        <p:nvSpPr>
          <p:cNvPr id="22" name="TextBox 21">
            <a:extLst>
              <a:ext uri="{FF2B5EF4-FFF2-40B4-BE49-F238E27FC236}">
                <a16:creationId xmlns:a16="http://schemas.microsoft.com/office/drawing/2014/main" id="{F41FC3A4-8D81-46EA-8AD3-5BC533B1777B}"/>
              </a:ext>
            </a:extLst>
          </p:cNvPr>
          <p:cNvSpPr txBox="1"/>
          <p:nvPr/>
        </p:nvSpPr>
        <p:spPr>
          <a:xfrm>
            <a:off x="10015626" y="5155002"/>
            <a:ext cx="1213651" cy="276999"/>
          </a:xfrm>
          <a:prstGeom prst="rect">
            <a:avLst/>
          </a:prstGeom>
          <a:solidFill>
            <a:schemeClr val="accent6">
              <a:lumMod val="75000"/>
            </a:schemeClr>
          </a:solidFill>
        </p:spPr>
        <p:txBody>
          <a:bodyPr wrap="square" lIns="0" tIns="0" rIns="0" bIns="0" rtlCol="0">
            <a:spAutoFit/>
          </a:bodyPr>
          <a:lstStyle/>
          <a:p>
            <a:pPr algn="ctr"/>
            <a:r>
              <a:rPr lang="en-US" b="1" dirty="0">
                <a:solidFill>
                  <a:schemeClr val="bg1"/>
                </a:solidFill>
                <a:latin typeface="Roboto Cn"/>
              </a:rPr>
              <a:t>CAUSES</a:t>
            </a:r>
          </a:p>
        </p:txBody>
      </p:sp>
      <p:grpSp>
        <p:nvGrpSpPr>
          <p:cNvPr id="34" name="Group 33">
            <a:extLst>
              <a:ext uri="{FF2B5EF4-FFF2-40B4-BE49-F238E27FC236}">
                <a16:creationId xmlns:a16="http://schemas.microsoft.com/office/drawing/2014/main" id="{8D769CC3-49B8-4AA9-8566-4D45A6B45E0F}"/>
              </a:ext>
            </a:extLst>
          </p:cNvPr>
          <p:cNvGrpSpPr/>
          <p:nvPr/>
        </p:nvGrpSpPr>
        <p:grpSpPr>
          <a:xfrm>
            <a:off x="1989737" y="1715877"/>
            <a:ext cx="837554" cy="837554"/>
            <a:chOff x="4763772" y="5448504"/>
            <a:chExt cx="1102846" cy="1102846"/>
          </a:xfrm>
          <a:effectLst/>
        </p:grpSpPr>
        <p:pic>
          <p:nvPicPr>
            <p:cNvPr id="35" name="Graphic 34" descr="Single gear">
              <a:extLst>
                <a:ext uri="{FF2B5EF4-FFF2-40B4-BE49-F238E27FC236}">
                  <a16:creationId xmlns:a16="http://schemas.microsoft.com/office/drawing/2014/main" id="{1D704827-61FC-4CEB-A66B-35855BEE680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20173410">
              <a:off x="4763772" y="5448504"/>
              <a:ext cx="1102846" cy="1102846"/>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36" name="Minus Sign 35">
              <a:extLst>
                <a:ext uri="{FF2B5EF4-FFF2-40B4-BE49-F238E27FC236}">
                  <a16:creationId xmlns:a16="http://schemas.microsoft.com/office/drawing/2014/main" id="{41AC5BD1-5FFD-43D7-B4DF-E46DBA27A1C1}"/>
                </a:ext>
              </a:extLst>
            </p:cNvPr>
            <p:cNvSpPr/>
            <p:nvPr/>
          </p:nvSpPr>
          <p:spPr>
            <a:xfrm>
              <a:off x="5093925" y="5769162"/>
              <a:ext cx="442541" cy="461530"/>
            </a:xfrm>
            <a:prstGeom prst="mathMinus">
              <a:avLst>
                <a:gd name="adj1" fmla="val 1725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1ACEB5C8-58FF-415A-B222-FD70883EC34D}"/>
              </a:ext>
            </a:extLst>
          </p:cNvPr>
          <p:cNvSpPr txBox="1"/>
          <p:nvPr/>
        </p:nvSpPr>
        <p:spPr>
          <a:xfrm flipH="1">
            <a:off x="1528173" y="2490523"/>
            <a:ext cx="1916413" cy="369332"/>
          </a:xfrm>
          <a:prstGeom prst="rect">
            <a:avLst/>
          </a:prstGeom>
          <a:noFill/>
        </p:spPr>
        <p:txBody>
          <a:bodyPr wrap="square" rtlCol="0">
            <a:spAutoFit/>
          </a:bodyPr>
          <a:lstStyle/>
          <a:p>
            <a:pPr algn="ctr"/>
            <a:r>
              <a:rPr lang="en-GB" b="1" dirty="0">
                <a:latin typeface="Roboto Cn"/>
                <a:ea typeface="Roboto" pitchFamily="2" charset="0"/>
              </a:rPr>
              <a:t>DÉFIS</a:t>
            </a:r>
            <a:endParaRPr lang="en-US" b="1" dirty="0">
              <a:latin typeface="Roboto Cn"/>
              <a:ea typeface="Roboto" pitchFamily="2" charset="0"/>
            </a:endParaRPr>
          </a:p>
        </p:txBody>
      </p:sp>
      <p:pic>
        <p:nvPicPr>
          <p:cNvPr id="17" name="Picture 16" descr="A close up of a logo&#10;&#10;Description automatically generated">
            <a:extLst>
              <a:ext uri="{FF2B5EF4-FFF2-40B4-BE49-F238E27FC236}">
                <a16:creationId xmlns:a16="http://schemas.microsoft.com/office/drawing/2014/main" id="{611BCE54-04DD-4192-88D7-D655A2C037F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6708" y="2987628"/>
            <a:ext cx="2705100" cy="2705100"/>
          </a:xfrm>
          <a:prstGeom prst="rect">
            <a:avLst/>
          </a:prstGeom>
        </p:spPr>
      </p:pic>
      <p:sp>
        <p:nvSpPr>
          <p:cNvPr id="30" name="TextBox 29">
            <a:extLst>
              <a:ext uri="{FF2B5EF4-FFF2-40B4-BE49-F238E27FC236}">
                <a16:creationId xmlns:a16="http://schemas.microsoft.com/office/drawing/2014/main" id="{40109F35-0C95-45A2-AED7-76768DF788E2}"/>
              </a:ext>
            </a:extLst>
          </p:cNvPr>
          <p:cNvSpPr txBox="1"/>
          <p:nvPr/>
        </p:nvSpPr>
        <p:spPr>
          <a:xfrm>
            <a:off x="1860755" y="4805937"/>
            <a:ext cx="1213651" cy="276999"/>
          </a:xfrm>
          <a:prstGeom prst="rect">
            <a:avLst/>
          </a:prstGeom>
          <a:solidFill>
            <a:srgbClr val="FF0000"/>
          </a:solidFill>
        </p:spPr>
        <p:txBody>
          <a:bodyPr wrap="square" lIns="0" tIns="0" rIns="0" bIns="0" rtlCol="0">
            <a:spAutoFit/>
          </a:bodyPr>
          <a:lstStyle/>
          <a:p>
            <a:pPr algn="ctr"/>
            <a:r>
              <a:rPr lang="en-US" b="1" dirty="0">
                <a:solidFill>
                  <a:schemeClr val="bg1"/>
                </a:solidFill>
                <a:latin typeface="Roboto Cn"/>
              </a:rPr>
              <a:t>IMPACTS</a:t>
            </a:r>
          </a:p>
        </p:txBody>
      </p:sp>
      <p:sp>
        <p:nvSpPr>
          <p:cNvPr id="31" name="TextBox 30">
            <a:extLst>
              <a:ext uri="{FF2B5EF4-FFF2-40B4-BE49-F238E27FC236}">
                <a16:creationId xmlns:a16="http://schemas.microsoft.com/office/drawing/2014/main" id="{FA087615-E0A1-4248-BC2C-823CC49F0D53}"/>
              </a:ext>
            </a:extLst>
          </p:cNvPr>
          <p:cNvSpPr txBox="1"/>
          <p:nvPr/>
        </p:nvSpPr>
        <p:spPr>
          <a:xfrm>
            <a:off x="1205607" y="5354769"/>
            <a:ext cx="1213651" cy="276999"/>
          </a:xfrm>
          <a:prstGeom prst="rect">
            <a:avLst/>
          </a:prstGeom>
          <a:solidFill>
            <a:srgbClr val="FF0000"/>
          </a:solidFill>
        </p:spPr>
        <p:txBody>
          <a:bodyPr wrap="square" lIns="0" tIns="0" rIns="0" bIns="0" rtlCol="0">
            <a:spAutoFit/>
          </a:bodyPr>
          <a:lstStyle/>
          <a:p>
            <a:pPr algn="ctr"/>
            <a:r>
              <a:rPr lang="en-US" b="1" dirty="0">
                <a:solidFill>
                  <a:schemeClr val="bg1"/>
                </a:solidFill>
                <a:latin typeface="Roboto Cn"/>
              </a:rPr>
              <a:t>CAUSES</a:t>
            </a:r>
          </a:p>
        </p:txBody>
      </p:sp>
      <p:sp>
        <p:nvSpPr>
          <p:cNvPr id="32" name="TextBox 31">
            <a:extLst>
              <a:ext uri="{FF2B5EF4-FFF2-40B4-BE49-F238E27FC236}">
                <a16:creationId xmlns:a16="http://schemas.microsoft.com/office/drawing/2014/main" id="{1DA1B133-68F7-4730-B32A-88E3906EA670}"/>
              </a:ext>
            </a:extLst>
          </p:cNvPr>
          <p:cNvSpPr txBox="1"/>
          <p:nvPr/>
        </p:nvSpPr>
        <p:spPr>
          <a:xfrm>
            <a:off x="2230935" y="5687562"/>
            <a:ext cx="1213651" cy="276999"/>
          </a:xfrm>
          <a:prstGeom prst="rect">
            <a:avLst/>
          </a:prstGeom>
          <a:solidFill>
            <a:srgbClr val="FF0000"/>
          </a:solidFill>
        </p:spPr>
        <p:txBody>
          <a:bodyPr wrap="square" lIns="0" tIns="0" rIns="0" bIns="0" rtlCol="0">
            <a:spAutoFit/>
          </a:bodyPr>
          <a:lstStyle/>
          <a:p>
            <a:pPr algn="ctr"/>
            <a:r>
              <a:rPr lang="en-US" b="1" dirty="0">
                <a:solidFill>
                  <a:schemeClr val="bg1"/>
                </a:solidFill>
                <a:latin typeface="Roboto Cn"/>
              </a:rPr>
              <a:t>CAUSES</a:t>
            </a:r>
          </a:p>
        </p:txBody>
      </p:sp>
      <p:sp>
        <p:nvSpPr>
          <p:cNvPr id="33" name="TextBox 32">
            <a:extLst>
              <a:ext uri="{FF2B5EF4-FFF2-40B4-BE49-F238E27FC236}">
                <a16:creationId xmlns:a16="http://schemas.microsoft.com/office/drawing/2014/main" id="{6353AD18-16AF-45E5-AD13-40115E168757}"/>
              </a:ext>
            </a:extLst>
          </p:cNvPr>
          <p:cNvSpPr txBox="1"/>
          <p:nvPr/>
        </p:nvSpPr>
        <p:spPr>
          <a:xfrm>
            <a:off x="3295366" y="5233373"/>
            <a:ext cx="1213651" cy="276999"/>
          </a:xfrm>
          <a:prstGeom prst="rect">
            <a:avLst/>
          </a:prstGeom>
          <a:solidFill>
            <a:srgbClr val="FF0000"/>
          </a:solidFill>
        </p:spPr>
        <p:txBody>
          <a:bodyPr wrap="square" lIns="0" tIns="0" rIns="0" bIns="0" rtlCol="0">
            <a:spAutoFit/>
          </a:bodyPr>
          <a:lstStyle/>
          <a:p>
            <a:pPr algn="ctr"/>
            <a:r>
              <a:rPr lang="en-US" b="1" dirty="0">
                <a:solidFill>
                  <a:schemeClr val="bg1"/>
                </a:solidFill>
                <a:latin typeface="Roboto Cn"/>
              </a:rPr>
              <a:t>CAUSES</a:t>
            </a:r>
          </a:p>
        </p:txBody>
      </p:sp>
      <p:sp>
        <p:nvSpPr>
          <p:cNvPr id="40" name="TextBox 39">
            <a:extLst>
              <a:ext uri="{FF2B5EF4-FFF2-40B4-BE49-F238E27FC236}">
                <a16:creationId xmlns:a16="http://schemas.microsoft.com/office/drawing/2014/main" id="{A0DE53B7-0BC6-4A4E-8451-357E56339AFF}"/>
              </a:ext>
            </a:extLst>
          </p:cNvPr>
          <p:cNvSpPr txBox="1"/>
          <p:nvPr/>
        </p:nvSpPr>
        <p:spPr>
          <a:xfrm>
            <a:off x="3731451" y="5784529"/>
            <a:ext cx="5328350" cy="954107"/>
          </a:xfrm>
          <a:prstGeom prst="rect">
            <a:avLst/>
          </a:prstGeom>
          <a:noFill/>
        </p:spPr>
        <p:txBody>
          <a:bodyPr wrap="square" rtlCol="0">
            <a:spAutoFit/>
          </a:bodyPr>
          <a:lstStyle/>
          <a:p>
            <a:pPr algn="ctr"/>
            <a:r>
              <a:rPr lang="en-US" sz="2800" b="1" dirty="0">
                <a:latin typeface="Roboto Cn"/>
              </a:rPr>
              <a:t>FACTEURS</a:t>
            </a:r>
          </a:p>
          <a:p>
            <a:pPr algn="ctr"/>
            <a:r>
              <a:rPr lang="en-US" sz="2800" b="1" dirty="0">
                <a:solidFill>
                  <a:srgbClr val="FF0000"/>
                </a:solidFill>
                <a:latin typeface="Roboto Cn"/>
              </a:rPr>
              <a:t>LIMITANTS</a:t>
            </a:r>
            <a:r>
              <a:rPr lang="en-US" sz="2800" b="1" dirty="0">
                <a:latin typeface="Roboto Cn"/>
              </a:rPr>
              <a:t> &amp; </a:t>
            </a:r>
            <a:r>
              <a:rPr lang="en-US" sz="2800" b="1" dirty="0">
                <a:solidFill>
                  <a:schemeClr val="accent6">
                    <a:lumMod val="75000"/>
                  </a:schemeClr>
                </a:solidFill>
                <a:latin typeface="Roboto Cn"/>
              </a:rPr>
              <a:t>FACILITANTS</a:t>
            </a:r>
          </a:p>
        </p:txBody>
      </p:sp>
      <p:sp>
        <p:nvSpPr>
          <p:cNvPr id="18" name="TextBox 17">
            <a:extLst>
              <a:ext uri="{FF2B5EF4-FFF2-40B4-BE49-F238E27FC236}">
                <a16:creationId xmlns:a16="http://schemas.microsoft.com/office/drawing/2014/main" id="{75BCBEC9-4192-423C-93E4-DCE4732820B9}"/>
              </a:ext>
            </a:extLst>
          </p:cNvPr>
          <p:cNvSpPr txBox="1"/>
          <p:nvPr/>
        </p:nvSpPr>
        <p:spPr>
          <a:xfrm>
            <a:off x="5063836" y="2331216"/>
            <a:ext cx="2139193" cy="461665"/>
          </a:xfrm>
          <a:prstGeom prst="rect">
            <a:avLst/>
          </a:prstGeom>
          <a:noFill/>
        </p:spPr>
        <p:txBody>
          <a:bodyPr wrap="square" rtlCol="0">
            <a:spAutoFit/>
          </a:bodyPr>
          <a:lstStyle/>
          <a:p>
            <a:pPr algn="ctr"/>
            <a:r>
              <a:rPr lang="en-US" sz="2400" b="1" i="1" dirty="0">
                <a:solidFill>
                  <a:schemeClr val="accent1"/>
                </a:solidFill>
                <a:latin typeface="Roboto Cn"/>
              </a:rPr>
              <a:t>5 POURQUOI </a:t>
            </a:r>
          </a:p>
        </p:txBody>
      </p:sp>
      <p:grpSp>
        <p:nvGrpSpPr>
          <p:cNvPr id="38" name="Group 10">
            <a:extLst>
              <a:ext uri="{FF2B5EF4-FFF2-40B4-BE49-F238E27FC236}">
                <a16:creationId xmlns:a16="http://schemas.microsoft.com/office/drawing/2014/main" id="{54684965-66CD-4611-BCD2-909793F0A717}"/>
              </a:ext>
            </a:extLst>
          </p:cNvPr>
          <p:cNvGrpSpPr/>
          <p:nvPr/>
        </p:nvGrpSpPr>
        <p:grpSpPr>
          <a:xfrm>
            <a:off x="23374" y="749745"/>
            <a:ext cx="1249581" cy="1250897"/>
            <a:chOff x="256131" y="4176675"/>
            <a:chExt cx="1488832" cy="1490400"/>
          </a:xfrm>
        </p:grpSpPr>
        <p:sp>
          <p:nvSpPr>
            <p:cNvPr id="39" name="Rectangle: Rounded Corners 11">
              <a:extLst>
                <a:ext uri="{FF2B5EF4-FFF2-40B4-BE49-F238E27FC236}">
                  <a16:creationId xmlns:a16="http://schemas.microsoft.com/office/drawing/2014/main" id="{518D04DA-3A15-4823-A30A-2B9D9A50CCB9}"/>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1</a:t>
              </a:r>
            </a:p>
          </p:txBody>
        </p:sp>
        <p:sp>
          <p:nvSpPr>
            <p:cNvPr id="41" name="Rectangle: Rounded Corners 12">
              <a:extLst>
                <a:ext uri="{FF2B5EF4-FFF2-40B4-BE49-F238E27FC236}">
                  <a16:creationId xmlns:a16="http://schemas.microsoft.com/office/drawing/2014/main" id="{B01B9FB5-EB74-482B-A197-D3E07EAA3DE8}"/>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42" name="Group 13">
              <a:extLst>
                <a:ext uri="{FF2B5EF4-FFF2-40B4-BE49-F238E27FC236}">
                  <a16:creationId xmlns:a16="http://schemas.microsoft.com/office/drawing/2014/main" id="{7048F5AF-74AD-452C-9489-1B9B66A1AA37}"/>
                </a:ext>
              </a:extLst>
            </p:cNvPr>
            <p:cNvGrpSpPr/>
            <p:nvPr/>
          </p:nvGrpSpPr>
          <p:grpSpPr>
            <a:xfrm>
              <a:off x="430988" y="4259045"/>
              <a:ext cx="1182803" cy="1035135"/>
              <a:chOff x="49330" y="-591802"/>
              <a:chExt cx="9051593" cy="7921544"/>
            </a:xfrm>
            <a:solidFill>
              <a:schemeClr val="accent2"/>
            </a:solidFill>
          </p:grpSpPr>
          <p:pic>
            <p:nvPicPr>
              <p:cNvPr id="45" name="Graphic 14" descr="Single gear">
                <a:extLst>
                  <a:ext uri="{FF2B5EF4-FFF2-40B4-BE49-F238E27FC236}">
                    <a16:creationId xmlns:a16="http://schemas.microsoft.com/office/drawing/2014/main" id="{4C94A4E9-6CAA-4C87-9FAD-6741DCB7956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46" name="Graphic 15" descr="Single gear">
                <a:extLst>
                  <a:ext uri="{FF2B5EF4-FFF2-40B4-BE49-F238E27FC236}">
                    <a16:creationId xmlns:a16="http://schemas.microsoft.com/office/drawing/2014/main" id="{AEFA9BB2-840E-47AD-A045-E6AC8BDD5D6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7" name="Minus Sign 16">
                <a:extLst>
                  <a:ext uri="{FF2B5EF4-FFF2-40B4-BE49-F238E27FC236}">
                    <a16:creationId xmlns:a16="http://schemas.microsoft.com/office/drawing/2014/main" id="{DE2E48F1-D063-4EA7-9D68-77F489408FF1}"/>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48" name="Graphic 17" descr="Single gear">
                <a:extLst>
                  <a:ext uri="{FF2B5EF4-FFF2-40B4-BE49-F238E27FC236}">
                    <a16:creationId xmlns:a16="http://schemas.microsoft.com/office/drawing/2014/main" id="{933F084E-FD3D-42F4-977B-4DEF2A6A619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49" name="Freeform: Shape 18">
                <a:extLst>
                  <a:ext uri="{FF2B5EF4-FFF2-40B4-BE49-F238E27FC236}">
                    <a16:creationId xmlns:a16="http://schemas.microsoft.com/office/drawing/2014/main" id="{419361C7-CE41-49E4-8F58-9BB6D64FBA51}"/>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50" name="Plus Sign 19">
                <a:extLst>
                  <a:ext uri="{FF2B5EF4-FFF2-40B4-BE49-F238E27FC236}">
                    <a16:creationId xmlns:a16="http://schemas.microsoft.com/office/drawing/2014/main" id="{879F543F-7E1E-4B4C-BEAB-AF125F001D91}"/>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
        <p:nvSpPr>
          <p:cNvPr id="51" name="Rectangle 50">
            <a:extLst>
              <a:ext uri="{FF2B5EF4-FFF2-40B4-BE49-F238E27FC236}">
                <a16:creationId xmlns:a16="http://schemas.microsoft.com/office/drawing/2014/main" id="{43BBDEC8-41C6-4DE2-AA25-D0696FDDD768}"/>
              </a:ext>
            </a:extLst>
          </p:cNvPr>
          <p:cNvSpPr/>
          <p:nvPr/>
        </p:nvSpPr>
        <p:spPr>
          <a:xfrm>
            <a:off x="1239214" y="926078"/>
            <a:ext cx="10674311" cy="868791"/>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pP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bien passé ? </a:t>
            </a: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a:t>
            </a:r>
            <a:r>
              <a:rPr lang="en-US" sz="2800" b="1" dirty="0" err="1">
                <a:latin typeface="Roboto Cn"/>
              </a:rPr>
              <a:t>moins</a:t>
            </a:r>
            <a:r>
              <a:rPr lang="en-US" sz="2800" b="1" dirty="0">
                <a:latin typeface="Roboto Cn"/>
              </a:rPr>
              <a:t> bien passé ? </a:t>
            </a:r>
            <a:r>
              <a:rPr lang="en-US" sz="2800" b="1" dirty="0" err="1">
                <a:latin typeface="Roboto Cn"/>
              </a:rPr>
              <a:t>Pourquoi</a:t>
            </a:r>
            <a:r>
              <a:rPr lang="en-US" sz="2800" b="1" dirty="0">
                <a:latin typeface="Roboto Cn"/>
              </a:rPr>
              <a:t> ?</a:t>
            </a:r>
          </a:p>
        </p:txBody>
      </p:sp>
    </p:spTree>
    <p:extLst>
      <p:ext uri="{BB962C8B-B14F-4D97-AF65-F5344CB8AC3E}">
        <p14:creationId xmlns:p14="http://schemas.microsoft.com/office/powerpoint/2010/main" val="6430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BE513E-E623-49EC-ADCE-73F7DB166154}"/>
              </a:ext>
            </a:extLst>
          </p:cNvPr>
          <p:cNvSpPr>
            <a:spLocks noGrp="1"/>
          </p:cNvSpPr>
          <p:nvPr>
            <p:ph type="title"/>
          </p:nvPr>
        </p:nvSpPr>
        <p:spPr/>
        <p:txBody>
          <a:bodyPr/>
          <a:lstStyle/>
          <a:p>
            <a:r>
              <a:rPr lang="fr-FR" dirty="0"/>
              <a:t>Préambule - Instructions</a:t>
            </a:r>
          </a:p>
        </p:txBody>
      </p:sp>
      <p:sp>
        <p:nvSpPr>
          <p:cNvPr id="3" name="Espace réservé du contenu 2">
            <a:extLst>
              <a:ext uri="{FF2B5EF4-FFF2-40B4-BE49-F238E27FC236}">
                <a16:creationId xmlns:a16="http://schemas.microsoft.com/office/drawing/2014/main" id="{7203F65B-BFFB-4DCF-8E4C-51DB6C8CD4CE}"/>
              </a:ext>
            </a:extLst>
          </p:cNvPr>
          <p:cNvSpPr>
            <a:spLocks noGrp="1"/>
          </p:cNvSpPr>
          <p:nvPr>
            <p:ph idx="1"/>
          </p:nvPr>
        </p:nvSpPr>
        <p:spPr>
          <a:xfrm>
            <a:off x="838200" y="1689903"/>
            <a:ext cx="10515600" cy="3889639"/>
          </a:xfrm>
          <a:solidFill>
            <a:srgbClr val="FFFF00"/>
          </a:solidFill>
        </p:spPr>
        <p:txBody>
          <a:bodyPr>
            <a:normAutofit/>
          </a:bodyPr>
          <a:lstStyle/>
          <a:p>
            <a:endParaRPr lang="fr-FR" dirty="0"/>
          </a:p>
          <a:p>
            <a:r>
              <a:rPr lang="fr-FR" dirty="0"/>
              <a:t>Cette présentation propose une méthodologie permettant de mener une Revue Intra-Action (RIA) de la COVID-19. Elle est à adapter au contexte spécifique du pays. </a:t>
            </a:r>
          </a:p>
          <a:p>
            <a:r>
              <a:rPr lang="fr-FR" dirty="0"/>
              <a:t>Le coordinateur de la RIA devra remplir les sections jaunes de cette présentation avant </a:t>
            </a:r>
            <a:r>
              <a:rPr lang="fr-FR"/>
              <a:t>la revue.</a:t>
            </a:r>
            <a:endParaRPr lang="fr-FR" dirty="0"/>
          </a:p>
        </p:txBody>
      </p:sp>
    </p:spTree>
    <p:extLst>
      <p:ext uri="{BB962C8B-B14F-4D97-AF65-F5344CB8AC3E}">
        <p14:creationId xmlns:p14="http://schemas.microsoft.com/office/powerpoint/2010/main" val="2078590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TextBox 32">
            <a:extLst>
              <a:ext uri="{FF2B5EF4-FFF2-40B4-BE49-F238E27FC236}">
                <a16:creationId xmlns:a16="http://schemas.microsoft.com/office/drawing/2014/main" id="{4A5A681D-F030-4BAA-9F82-231105C5C9F6}"/>
              </a:ext>
            </a:extLst>
          </p:cNvPr>
          <p:cNvSpPr txBox="1"/>
          <p:nvPr/>
        </p:nvSpPr>
        <p:spPr>
          <a:xfrm>
            <a:off x="3697083" y="4728081"/>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4" name="TextBox 33">
            <a:extLst>
              <a:ext uri="{FF2B5EF4-FFF2-40B4-BE49-F238E27FC236}">
                <a16:creationId xmlns:a16="http://schemas.microsoft.com/office/drawing/2014/main" id="{ED321B6C-831D-4D35-9500-3E27C3D4BA1D}"/>
              </a:ext>
            </a:extLst>
          </p:cNvPr>
          <p:cNvSpPr txBox="1"/>
          <p:nvPr/>
        </p:nvSpPr>
        <p:spPr>
          <a:xfrm>
            <a:off x="7296498" y="5035857"/>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5" name="TextBox 34">
            <a:extLst>
              <a:ext uri="{FF2B5EF4-FFF2-40B4-BE49-F238E27FC236}">
                <a16:creationId xmlns:a16="http://schemas.microsoft.com/office/drawing/2014/main" id="{626CCFE5-294D-4BFB-873F-DF9150607C62}"/>
              </a:ext>
            </a:extLst>
          </p:cNvPr>
          <p:cNvSpPr txBox="1"/>
          <p:nvPr/>
        </p:nvSpPr>
        <p:spPr>
          <a:xfrm>
            <a:off x="897784" y="5428943"/>
            <a:ext cx="2521233" cy="338554"/>
          </a:xfrm>
          <a:prstGeom prst="rect">
            <a:avLst/>
          </a:prstGeom>
          <a:noFill/>
        </p:spPr>
        <p:txBody>
          <a:bodyPr wrap="square" rtlCol="0">
            <a:spAutoFit/>
          </a:bodyPr>
          <a:lstStyle/>
          <a:p>
            <a:pPr rtl="0"/>
            <a:endParaRPr lang="en-GB" sz="1600" dirty="0">
              <a:latin typeface="Roboto" pitchFamily="2" charset="0"/>
              <a:ea typeface="Roboto" pitchFamily="2" charset="0"/>
            </a:endParaRPr>
          </a:p>
        </p:txBody>
      </p:sp>
      <p:sp>
        <p:nvSpPr>
          <p:cNvPr id="3" name="Rectangle 2"/>
          <p:cNvSpPr/>
          <p:nvPr/>
        </p:nvSpPr>
        <p:spPr>
          <a:xfrm>
            <a:off x="701916" y="2013989"/>
            <a:ext cx="11451771" cy="4549835"/>
          </a:xfrm>
          <a:prstGeom prst="rect">
            <a:avLst/>
          </a:prstGeom>
        </p:spPr>
        <p:txBody>
          <a:bodyPr wrap="square">
            <a:spAutoFit/>
          </a:bodyPr>
          <a:lstStyle/>
          <a:p>
            <a:pPr marL="514350" indent="-514350">
              <a:lnSpc>
                <a:spcPct val="150000"/>
              </a:lnSpc>
              <a:buFont typeface="+mj-lt"/>
              <a:buAutoNum type="arabicPeriod"/>
            </a:pPr>
            <a:r>
              <a:rPr lang="fr-FR" sz="2800" dirty="0"/>
              <a:t>En utilisant les questions clés, identifier les défis et les pratiques exemplaires au cours de la réponse jusqu'à présent</a:t>
            </a:r>
          </a:p>
          <a:p>
            <a:pPr marL="514350" indent="-514350">
              <a:lnSpc>
                <a:spcPct val="150000"/>
              </a:lnSpc>
              <a:buFont typeface="+mj-lt"/>
              <a:buAutoNum type="arabicPeriod"/>
            </a:pPr>
            <a:r>
              <a:rPr lang="fr-FR" sz="2800" dirty="0"/>
              <a:t>Pour chaque défi et pratique exemplaire, identifier l'impact que cela a eu sur la réponse jusqu'à présent</a:t>
            </a:r>
          </a:p>
          <a:p>
            <a:pPr marL="514350" indent="-514350">
              <a:lnSpc>
                <a:spcPct val="150000"/>
              </a:lnSpc>
              <a:buFont typeface="+mj-lt"/>
              <a:buAutoNum type="arabicPeriod"/>
            </a:pPr>
            <a:r>
              <a:rPr lang="fr-FR" sz="2800" dirty="0"/>
              <a:t>Pour chaque défi et pratique exemplaire, identifier les facteurs limitants (pour les défis) et les facteurs facilitants (pour les pratiques exemplaires)</a:t>
            </a:r>
          </a:p>
          <a:p>
            <a:pPr marL="514350" indent="-514350">
              <a:lnSpc>
                <a:spcPct val="150000"/>
              </a:lnSpc>
              <a:buFont typeface="+mj-lt"/>
              <a:buAutoNum type="arabicPeriod"/>
            </a:pPr>
            <a:r>
              <a:rPr lang="fr-FR" sz="2800" dirty="0"/>
              <a:t>Identifier au maximum 6 défis clés et 6 pratique exemplaire</a:t>
            </a:r>
            <a:endParaRPr lang="en-GB" sz="2800" dirty="0"/>
          </a:p>
        </p:txBody>
      </p:sp>
      <p:grpSp>
        <p:nvGrpSpPr>
          <p:cNvPr id="11" name="Group 10">
            <a:extLst>
              <a:ext uri="{FF2B5EF4-FFF2-40B4-BE49-F238E27FC236}">
                <a16:creationId xmlns:a16="http://schemas.microsoft.com/office/drawing/2014/main" id="{FEB2FDE3-311E-42CB-917B-D5C0F0A12FCD}"/>
              </a:ext>
            </a:extLst>
          </p:cNvPr>
          <p:cNvGrpSpPr/>
          <p:nvPr/>
        </p:nvGrpSpPr>
        <p:grpSpPr>
          <a:xfrm>
            <a:off x="48774" y="749745"/>
            <a:ext cx="1249581" cy="1250897"/>
            <a:chOff x="256131" y="4176675"/>
            <a:chExt cx="1488832" cy="1490400"/>
          </a:xfrm>
        </p:grpSpPr>
        <p:sp>
          <p:nvSpPr>
            <p:cNvPr id="13" name="Rectangle: Rounded Corners 11">
              <a:extLst>
                <a:ext uri="{FF2B5EF4-FFF2-40B4-BE49-F238E27FC236}">
                  <a16:creationId xmlns:a16="http://schemas.microsoft.com/office/drawing/2014/main" id="{D7DF2C1A-50D2-4ACB-B759-C69311005776}"/>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1</a:t>
              </a:r>
            </a:p>
          </p:txBody>
        </p:sp>
        <p:sp>
          <p:nvSpPr>
            <p:cNvPr id="14" name="Rectangle: Rounded Corners 12">
              <a:extLst>
                <a:ext uri="{FF2B5EF4-FFF2-40B4-BE49-F238E27FC236}">
                  <a16:creationId xmlns:a16="http://schemas.microsoft.com/office/drawing/2014/main" id="{5083B8C0-6802-4FBF-A038-DB9CA3B19B25}"/>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15" name="Group 13">
              <a:extLst>
                <a:ext uri="{FF2B5EF4-FFF2-40B4-BE49-F238E27FC236}">
                  <a16:creationId xmlns:a16="http://schemas.microsoft.com/office/drawing/2014/main" id="{23327521-0763-4D08-8427-8B779C189111}"/>
                </a:ext>
              </a:extLst>
            </p:cNvPr>
            <p:cNvGrpSpPr/>
            <p:nvPr/>
          </p:nvGrpSpPr>
          <p:grpSpPr>
            <a:xfrm>
              <a:off x="430988" y="4259045"/>
              <a:ext cx="1182803" cy="1035135"/>
              <a:chOff x="49330" y="-591802"/>
              <a:chExt cx="9051593" cy="7921544"/>
            </a:xfrm>
            <a:solidFill>
              <a:schemeClr val="accent2"/>
            </a:solidFill>
          </p:grpSpPr>
          <p:pic>
            <p:nvPicPr>
              <p:cNvPr id="16" name="Graphic 14" descr="Single gear">
                <a:extLst>
                  <a:ext uri="{FF2B5EF4-FFF2-40B4-BE49-F238E27FC236}">
                    <a16:creationId xmlns:a16="http://schemas.microsoft.com/office/drawing/2014/main" id="{90C6524B-33AD-4E71-BE97-46B4BE3297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17" name="Graphic 15" descr="Single gear">
                <a:extLst>
                  <a:ext uri="{FF2B5EF4-FFF2-40B4-BE49-F238E27FC236}">
                    <a16:creationId xmlns:a16="http://schemas.microsoft.com/office/drawing/2014/main" id="{98D6E599-808E-407B-A82C-093733BD68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8" name="Minus Sign 16">
                <a:extLst>
                  <a:ext uri="{FF2B5EF4-FFF2-40B4-BE49-F238E27FC236}">
                    <a16:creationId xmlns:a16="http://schemas.microsoft.com/office/drawing/2014/main" id="{CE91DD83-DAA1-40E1-8F37-C2F90F768BD0}"/>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19" name="Graphic 17" descr="Single gear">
                <a:extLst>
                  <a:ext uri="{FF2B5EF4-FFF2-40B4-BE49-F238E27FC236}">
                    <a16:creationId xmlns:a16="http://schemas.microsoft.com/office/drawing/2014/main" id="{3777C37E-7BDD-4216-8072-46E3BC79EC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0" name="Freeform: Shape 18">
                <a:extLst>
                  <a:ext uri="{FF2B5EF4-FFF2-40B4-BE49-F238E27FC236}">
                    <a16:creationId xmlns:a16="http://schemas.microsoft.com/office/drawing/2014/main" id="{7C374DFB-DA4D-46FF-9E3B-5F143EAE1491}"/>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21" name="Plus Sign 19">
                <a:extLst>
                  <a:ext uri="{FF2B5EF4-FFF2-40B4-BE49-F238E27FC236}">
                    <a16:creationId xmlns:a16="http://schemas.microsoft.com/office/drawing/2014/main" id="{61AC0734-075B-4F50-9193-8E970E25322B}"/>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
        <p:nvSpPr>
          <p:cNvPr id="22" name="Rectangle 21">
            <a:extLst>
              <a:ext uri="{FF2B5EF4-FFF2-40B4-BE49-F238E27FC236}">
                <a16:creationId xmlns:a16="http://schemas.microsoft.com/office/drawing/2014/main" id="{7D28356C-9138-4B0E-8CD5-2CD0171CD5F4}"/>
              </a:ext>
            </a:extLst>
          </p:cNvPr>
          <p:cNvSpPr/>
          <p:nvPr/>
        </p:nvSpPr>
        <p:spPr>
          <a:xfrm>
            <a:off x="1281749" y="928710"/>
            <a:ext cx="10674311" cy="868791"/>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pP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bien passé ? </a:t>
            </a: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a:t>
            </a:r>
            <a:r>
              <a:rPr lang="en-US" sz="2800" b="1" dirty="0" err="1">
                <a:latin typeface="Roboto Cn"/>
              </a:rPr>
              <a:t>moins</a:t>
            </a:r>
            <a:r>
              <a:rPr lang="en-US" sz="2800" b="1" dirty="0">
                <a:latin typeface="Roboto Cn"/>
              </a:rPr>
              <a:t> bien passé ? </a:t>
            </a:r>
            <a:r>
              <a:rPr lang="en-US" sz="2800" b="1" dirty="0" err="1">
                <a:latin typeface="Roboto Cn"/>
              </a:rPr>
              <a:t>Pourquoi</a:t>
            </a:r>
            <a:r>
              <a:rPr lang="en-US" sz="2800" b="1" dirty="0">
                <a:latin typeface="Roboto Cn"/>
              </a:rPr>
              <a:t> ?</a:t>
            </a:r>
          </a:p>
        </p:txBody>
      </p:sp>
    </p:spTree>
    <p:extLst>
      <p:ext uri="{BB962C8B-B14F-4D97-AF65-F5344CB8AC3E}">
        <p14:creationId xmlns:p14="http://schemas.microsoft.com/office/powerpoint/2010/main" val="282777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FA1A60B-B61D-499E-BF49-96AFA84AD981}"/>
              </a:ext>
            </a:extLst>
          </p:cNvPr>
          <p:cNvSpPr/>
          <p:nvPr/>
        </p:nvSpPr>
        <p:spPr>
          <a:xfrm>
            <a:off x="322087" y="1432171"/>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B8BD7D21-6F3B-4133-B610-7969D4E64930}"/>
              </a:ext>
            </a:extLst>
          </p:cNvPr>
          <p:cNvSpPr/>
          <p:nvPr/>
        </p:nvSpPr>
        <p:spPr>
          <a:xfrm>
            <a:off x="1281749" y="928710"/>
            <a:ext cx="10674311" cy="868791"/>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pP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bien passé ? </a:t>
            </a: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a:t>
            </a:r>
            <a:r>
              <a:rPr lang="en-US" sz="2800" b="1" dirty="0" err="1">
                <a:latin typeface="Roboto Cn"/>
              </a:rPr>
              <a:t>moins</a:t>
            </a:r>
            <a:r>
              <a:rPr lang="en-US" sz="2800" b="1" dirty="0">
                <a:latin typeface="Roboto Cn"/>
              </a:rPr>
              <a:t> bien passé ? </a:t>
            </a:r>
            <a:r>
              <a:rPr lang="en-US" sz="2800" b="1" dirty="0" err="1">
                <a:latin typeface="Roboto Cn"/>
              </a:rPr>
              <a:t>Pourquoi</a:t>
            </a:r>
            <a:r>
              <a:rPr lang="en-US" sz="2800" b="1" dirty="0">
                <a:latin typeface="Roboto Cn"/>
              </a:rPr>
              <a:t> ?</a:t>
            </a:r>
          </a:p>
        </p:txBody>
      </p:sp>
      <p:graphicFrame>
        <p:nvGraphicFramePr>
          <p:cNvPr id="37" name="Table 6">
            <a:extLst>
              <a:ext uri="{FF2B5EF4-FFF2-40B4-BE49-F238E27FC236}">
                <a16:creationId xmlns:a16="http://schemas.microsoft.com/office/drawing/2014/main" id="{9D7045CF-5BD5-43FB-9BE7-AB972BFC3469}"/>
              </a:ext>
            </a:extLst>
          </p:cNvPr>
          <p:cNvGraphicFramePr>
            <a:graphicFrameLocks noGrp="1"/>
          </p:cNvGraphicFramePr>
          <p:nvPr>
            <p:extLst>
              <p:ext uri="{D42A27DB-BD31-4B8C-83A1-F6EECF244321}">
                <p14:modId xmlns:p14="http://schemas.microsoft.com/office/powerpoint/2010/main" val="2125950616"/>
              </p:ext>
            </p:extLst>
          </p:nvPr>
        </p:nvGraphicFramePr>
        <p:xfrm>
          <a:off x="495656" y="1916852"/>
          <a:ext cx="11194990" cy="2602962"/>
        </p:xfrm>
        <a:graphic>
          <a:graphicData uri="http://schemas.openxmlformats.org/drawingml/2006/table">
            <a:tbl>
              <a:tblPr firstRow="1" bandRow="1">
                <a:tableStyleId>{5940675A-B579-460E-94D1-54222C63F5DA}</a:tableStyleId>
              </a:tblPr>
              <a:tblGrid>
                <a:gridCol w="2913948">
                  <a:extLst>
                    <a:ext uri="{9D8B030D-6E8A-4147-A177-3AD203B41FA5}">
                      <a16:colId xmlns:a16="http://schemas.microsoft.com/office/drawing/2014/main" val="20000"/>
                    </a:ext>
                  </a:extLst>
                </a:gridCol>
                <a:gridCol w="3950747">
                  <a:extLst>
                    <a:ext uri="{9D8B030D-6E8A-4147-A177-3AD203B41FA5}">
                      <a16:colId xmlns:a16="http://schemas.microsoft.com/office/drawing/2014/main" val="20001"/>
                    </a:ext>
                  </a:extLst>
                </a:gridCol>
                <a:gridCol w="4330295">
                  <a:extLst>
                    <a:ext uri="{9D8B030D-6E8A-4147-A177-3AD203B41FA5}">
                      <a16:colId xmlns:a16="http://schemas.microsoft.com/office/drawing/2014/main" val="20002"/>
                    </a:ext>
                  </a:extLst>
                </a:gridCol>
              </a:tblGrid>
              <a:tr h="333384">
                <a:tc>
                  <a:txBody>
                    <a:bodyPr/>
                    <a:lstStyle/>
                    <a:p>
                      <a:r>
                        <a:rPr lang="fr-CA" sz="1800" b="1" noProof="0" dirty="0">
                          <a:latin typeface="Roboto" pitchFamily="2" charset="0"/>
                          <a:ea typeface="Roboto" pitchFamily="2" charset="0"/>
                        </a:rPr>
                        <a:t>Bonnes</a:t>
                      </a:r>
                      <a:r>
                        <a:rPr lang="fr-CA" sz="1800" b="1" baseline="0" noProof="0" dirty="0">
                          <a:latin typeface="Roboto" pitchFamily="2" charset="0"/>
                          <a:ea typeface="Roboto" pitchFamily="2" charset="0"/>
                        </a:rPr>
                        <a:t> pratiques / Points forts </a:t>
                      </a:r>
                      <a:endParaRPr lang="fr-CA" sz="1800" b="1" noProof="0" dirty="0">
                        <a:latin typeface="Roboto" pitchFamily="2" charset="0"/>
                        <a:ea typeface="Roboto" pitchFamily="2" charset="0"/>
                      </a:endParaRPr>
                    </a:p>
                  </a:txBody>
                  <a:tcPr marL="82935" marR="82935" marT="41468" marB="41468">
                    <a:solidFill>
                      <a:schemeClr val="bg2">
                        <a:lumMod val="60000"/>
                        <a:lumOff val="40000"/>
                      </a:schemeClr>
                    </a:solidFill>
                  </a:tcPr>
                </a:tc>
                <a:tc>
                  <a:txBody>
                    <a:bodyPr/>
                    <a:lstStyle/>
                    <a:p>
                      <a:r>
                        <a:rPr lang="fr-CA" sz="1800" b="1" noProof="0" dirty="0">
                          <a:latin typeface="Roboto" pitchFamily="2" charset="0"/>
                          <a:ea typeface="Roboto" pitchFamily="2" charset="0"/>
                        </a:rPr>
                        <a:t>Impact(s)</a:t>
                      </a:r>
                    </a:p>
                  </a:txBody>
                  <a:tcPr marL="82935" marR="82935" marT="41468" marB="41468">
                    <a:solidFill>
                      <a:schemeClr val="bg2">
                        <a:lumMod val="60000"/>
                        <a:lumOff val="40000"/>
                      </a:schemeClr>
                    </a:solidFill>
                  </a:tcPr>
                </a:tc>
                <a:tc>
                  <a:txBody>
                    <a:bodyPr/>
                    <a:lstStyle/>
                    <a:p>
                      <a:r>
                        <a:rPr lang="fr-CA" sz="1800" b="1" baseline="0" noProof="0" dirty="0">
                          <a:latin typeface="Roboto" pitchFamily="2" charset="0"/>
                          <a:ea typeface="Roboto" pitchFamily="2" charset="0"/>
                        </a:rPr>
                        <a:t>Facteurs </a:t>
                      </a:r>
                      <a:r>
                        <a:rPr lang="fr-CA" sz="1800" b="1" noProof="0" dirty="0">
                          <a:latin typeface="Roboto" pitchFamily="2" charset="0"/>
                          <a:ea typeface="Roboto" pitchFamily="2" charset="0"/>
                        </a:rPr>
                        <a:t>facilitants </a:t>
                      </a:r>
                    </a:p>
                  </a:txBody>
                  <a:tcPr marL="82935" marR="82935" marT="41468" marB="41468">
                    <a:solidFill>
                      <a:schemeClr val="bg2">
                        <a:lumMod val="60000"/>
                        <a:lumOff val="40000"/>
                      </a:schemeClr>
                    </a:solidFill>
                  </a:tcPr>
                </a:tc>
                <a:extLst>
                  <a:ext uri="{0D108BD9-81ED-4DB2-BD59-A6C34878D82A}">
                    <a16:rowId xmlns:a16="http://schemas.microsoft.com/office/drawing/2014/main" val="10000"/>
                  </a:ext>
                </a:extLst>
              </a:tr>
              <a:tr h="1971386">
                <a:tc>
                  <a:txBody>
                    <a:bodyPr/>
                    <a:lstStyle/>
                    <a:p>
                      <a:endParaRPr lang="fr-BE" sz="1600" noProof="0" dirty="0"/>
                    </a:p>
                    <a:p>
                      <a:endParaRPr lang="fr-BE" sz="1600" noProof="0" dirty="0"/>
                    </a:p>
                    <a:p>
                      <a:endParaRPr lang="fr-BE" sz="1600" noProof="0" dirty="0"/>
                    </a:p>
                  </a:txBody>
                  <a:tcPr marL="82935" marR="82935" marT="41468" marB="41468"/>
                </a:tc>
                <a:tc>
                  <a:txBody>
                    <a:bodyPr/>
                    <a:lstStyle/>
                    <a:p>
                      <a:pPr marL="0" indent="0">
                        <a:buFont typeface="Arial"/>
                        <a:buNone/>
                      </a:pPr>
                      <a:endParaRPr lang="fr-BE" sz="1600" noProof="0" dirty="0"/>
                    </a:p>
                  </a:txBody>
                  <a:tcPr marL="82935" marR="82935" marT="41468" marB="41468"/>
                </a:tc>
                <a:tc>
                  <a:txBody>
                    <a:bodyPr/>
                    <a:lstStyle/>
                    <a:p>
                      <a:pPr marL="285750" indent="-285750">
                        <a:buFont typeface="Arial" panose="020B0604020202020204" pitchFamily="34" charset="0"/>
                        <a:buChar char="•"/>
                      </a:pPr>
                      <a:endParaRPr lang="fr-BE" sz="1600" noProof="0" dirty="0"/>
                    </a:p>
                  </a:txBody>
                  <a:tcPr marL="82935" marR="82935" marT="41468" marB="41468"/>
                </a:tc>
                <a:extLst>
                  <a:ext uri="{0D108BD9-81ED-4DB2-BD59-A6C34878D82A}">
                    <a16:rowId xmlns:a16="http://schemas.microsoft.com/office/drawing/2014/main" val="10001"/>
                  </a:ext>
                </a:extLst>
              </a:tr>
            </a:tbl>
          </a:graphicData>
        </a:graphic>
      </p:graphicFrame>
      <p:graphicFrame>
        <p:nvGraphicFramePr>
          <p:cNvPr id="38" name="Table 8">
            <a:extLst>
              <a:ext uri="{FF2B5EF4-FFF2-40B4-BE49-F238E27FC236}">
                <a16:creationId xmlns:a16="http://schemas.microsoft.com/office/drawing/2014/main" id="{28107292-6834-457D-8DE5-30E0C7980A02}"/>
              </a:ext>
            </a:extLst>
          </p:cNvPr>
          <p:cNvGraphicFramePr>
            <a:graphicFrameLocks noGrp="1"/>
          </p:cNvGraphicFramePr>
          <p:nvPr>
            <p:extLst>
              <p:ext uri="{D42A27DB-BD31-4B8C-83A1-F6EECF244321}">
                <p14:modId xmlns:p14="http://schemas.microsoft.com/office/powerpoint/2010/main" val="1318336516"/>
              </p:ext>
            </p:extLst>
          </p:nvPr>
        </p:nvGraphicFramePr>
        <p:xfrm>
          <a:off x="490397" y="4400117"/>
          <a:ext cx="11194991" cy="2102906"/>
        </p:xfrm>
        <a:graphic>
          <a:graphicData uri="http://schemas.openxmlformats.org/drawingml/2006/table">
            <a:tbl>
              <a:tblPr firstRow="1" bandRow="1">
                <a:tableStyleId>{5940675A-B579-460E-94D1-54222C63F5DA}</a:tableStyleId>
              </a:tblPr>
              <a:tblGrid>
                <a:gridCol w="2948453">
                  <a:extLst>
                    <a:ext uri="{9D8B030D-6E8A-4147-A177-3AD203B41FA5}">
                      <a16:colId xmlns:a16="http://schemas.microsoft.com/office/drawing/2014/main" val="20000"/>
                    </a:ext>
                  </a:extLst>
                </a:gridCol>
                <a:gridCol w="3898991">
                  <a:extLst>
                    <a:ext uri="{9D8B030D-6E8A-4147-A177-3AD203B41FA5}">
                      <a16:colId xmlns:a16="http://schemas.microsoft.com/office/drawing/2014/main" val="20001"/>
                    </a:ext>
                  </a:extLst>
                </a:gridCol>
                <a:gridCol w="4347547">
                  <a:extLst>
                    <a:ext uri="{9D8B030D-6E8A-4147-A177-3AD203B41FA5}">
                      <a16:colId xmlns:a16="http://schemas.microsoft.com/office/drawing/2014/main" val="20002"/>
                    </a:ext>
                  </a:extLst>
                </a:gridCol>
              </a:tblGrid>
              <a:tr h="372604">
                <a:tc>
                  <a:txBody>
                    <a:bodyPr/>
                    <a:lstStyle/>
                    <a:p>
                      <a:r>
                        <a:rPr lang="fr-CA" sz="1800" b="1" noProof="0" dirty="0">
                          <a:latin typeface="Roboto" pitchFamily="2" charset="0"/>
                          <a:ea typeface="Roboto" pitchFamily="2" charset="0"/>
                        </a:rPr>
                        <a:t>Défis à relever </a:t>
                      </a:r>
                    </a:p>
                  </a:txBody>
                  <a:tcPr marL="82935" marR="82935" marT="41468" marB="41468">
                    <a:solidFill>
                      <a:schemeClr val="bg2">
                        <a:lumMod val="60000"/>
                        <a:lumOff val="40000"/>
                      </a:schemeClr>
                    </a:solidFill>
                  </a:tcPr>
                </a:tc>
                <a:tc>
                  <a:txBody>
                    <a:bodyPr/>
                    <a:lstStyle/>
                    <a:p>
                      <a:r>
                        <a:rPr lang="fr-CA" sz="1800" b="1" noProof="0" dirty="0">
                          <a:latin typeface="Roboto" pitchFamily="2" charset="0"/>
                          <a:ea typeface="Roboto" pitchFamily="2" charset="0"/>
                        </a:rPr>
                        <a:t>Impact(s)</a:t>
                      </a:r>
                    </a:p>
                  </a:txBody>
                  <a:tcPr marL="82935" marR="82935" marT="41468" marB="41468">
                    <a:solidFill>
                      <a:schemeClr val="bg2">
                        <a:lumMod val="60000"/>
                        <a:lumOff val="40000"/>
                      </a:schemeClr>
                    </a:solidFill>
                  </a:tcPr>
                </a:tc>
                <a:tc>
                  <a:txBody>
                    <a:bodyPr/>
                    <a:lstStyle/>
                    <a:p>
                      <a:r>
                        <a:rPr lang="fr-CA" sz="1800" b="1" baseline="0" noProof="0" dirty="0">
                          <a:latin typeface="Roboto" pitchFamily="2" charset="0"/>
                          <a:ea typeface="Roboto" pitchFamily="2" charset="0"/>
                        </a:rPr>
                        <a:t>Facteurs </a:t>
                      </a:r>
                      <a:r>
                        <a:rPr lang="fr-CA" sz="1800" b="1" noProof="0" dirty="0">
                          <a:latin typeface="Roboto" pitchFamily="2" charset="0"/>
                          <a:ea typeface="Roboto" pitchFamily="2" charset="0"/>
                        </a:rPr>
                        <a:t>limitants</a:t>
                      </a:r>
                    </a:p>
                  </a:txBody>
                  <a:tcPr marL="82935" marR="82935" marT="41468" marB="41468">
                    <a:solidFill>
                      <a:schemeClr val="bg2">
                        <a:lumMod val="60000"/>
                        <a:lumOff val="40000"/>
                      </a:schemeClr>
                    </a:solidFill>
                  </a:tcPr>
                </a:tc>
                <a:extLst>
                  <a:ext uri="{0D108BD9-81ED-4DB2-BD59-A6C34878D82A}">
                    <a16:rowId xmlns:a16="http://schemas.microsoft.com/office/drawing/2014/main" val="10000"/>
                  </a:ext>
                </a:extLst>
              </a:tr>
              <a:tr h="1730302">
                <a:tc>
                  <a:txBody>
                    <a:bodyPr/>
                    <a:lstStyle/>
                    <a:p>
                      <a:endParaRPr lang="fr-BE" sz="1600" noProof="0" dirty="0"/>
                    </a:p>
                  </a:txBody>
                  <a:tcPr marL="82935" marR="82935" marT="41468" marB="41468"/>
                </a:tc>
                <a:tc>
                  <a:txBody>
                    <a:bodyPr/>
                    <a:lstStyle/>
                    <a:p>
                      <a:pPr marL="285750" indent="-285750" algn="l" fontAlgn="t">
                        <a:buFont typeface="Arial"/>
                        <a:buChar char="•"/>
                      </a:pPr>
                      <a:endParaRPr lang="en-US" sz="1600" b="0" i="0" u="none" strike="noStrike" dirty="0">
                        <a:solidFill>
                          <a:srgbClr val="000000"/>
                        </a:solidFill>
                        <a:effectLst/>
                        <a:latin typeface="+mn-lt"/>
                      </a:endParaRPr>
                    </a:p>
                  </a:txBody>
                  <a:tcPr marL="11519" marR="11519" marT="11519" marB="0"/>
                </a:tc>
                <a:tc>
                  <a:txBody>
                    <a:bodyPr/>
                    <a:lstStyle/>
                    <a:p>
                      <a:pPr marL="285750" indent="-285750">
                        <a:buFont typeface="Arial" panose="020B0604020202020204" pitchFamily="34" charset="0"/>
                        <a:buChar char="•"/>
                      </a:pPr>
                      <a:endParaRPr lang="en-US" sz="1600" dirty="0"/>
                    </a:p>
                  </a:txBody>
                  <a:tcPr marL="82935" marR="82935" marT="41468" marB="41468"/>
                </a:tc>
                <a:extLst>
                  <a:ext uri="{0D108BD9-81ED-4DB2-BD59-A6C34878D82A}">
                    <a16:rowId xmlns:a16="http://schemas.microsoft.com/office/drawing/2014/main" val="10001"/>
                  </a:ext>
                </a:extLst>
              </a:tr>
            </a:tbl>
          </a:graphicData>
        </a:graphic>
      </p:graphicFrame>
      <p:sp>
        <p:nvSpPr>
          <p:cNvPr id="39" name="TextBox 3">
            <a:extLst>
              <a:ext uri="{FF2B5EF4-FFF2-40B4-BE49-F238E27FC236}">
                <a16:creationId xmlns:a16="http://schemas.microsoft.com/office/drawing/2014/main" id="{D25D364A-6504-4165-9DFA-E833CCD06E6B}"/>
              </a:ext>
            </a:extLst>
          </p:cNvPr>
          <p:cNvSpPr txBox="1"/>
          <p:nvPr/>
        </p:nvSpPr>
        <p:spPr>
          <a:xfrm>
            <a:off x="3804556" y="2567225"/>
            <a:ext cx="3333999" cy="1723549"/>
          </a:xfrm>
          <a:prstGeom prst="rect">
            <a:avLst/>
          </a:prstGeom>
          <a:noFill/>
        </p:spPr>
        <p:txBody>
          <a:bodyPr wrap="square" rtlCol="0">
            <a:spAutoFit/>
          </a:bodyPr>
          <a:lstStyle/>
          <a:p>
            <a:r>
              <a:rPr lang="en-GB" dirty="0">
                <a:latin typeface="Roboto" pitchFamily="2" charset="0"/>
                <a:ea typeface="Roboto" pitchFamily="2" charset="0"/>
              </a:rPr>
              <a:t>Amélioration de la coordination et du partage de l'information pour la détection précoce des cas suspects ou confirmés et pour le suivi des contacts.</a:t>
            </a:r>
          </a:p>
          <a:p>
            <a:pPr marL="259175" indent="-259175">
              <a:buFont typeface="Arial" panose="020B0604020202020204" pitchFamily="34" charset="0"/>
              <a:buChar char="•"/>
            </a:pPr>
            <a:endParaRPr lang="en-GB" sz="1600" dirty="0">
              <a:latin typeface="Roboto" pitchFamily="2" charset="0"/>
              <a:ea typeface="Roboto" pitchFamily="2" charset="0"/>
            </a:endParaRPr>
          </a:p>
        </p:txBody>
      </p:sp>
      <p:sp>
        <p:nvSpPr>
          <p:cNvPr id="40" name="TextBox 7">
            <a:extLst>
              <a:ext uri="{FF2B5EF4-FFF2-40B4-BE49-F238E27FC236}">
                <a16:creationId xmlns:a16="http://schemas.microsoft.com/office/drawing/2014/main" id="{9C27403F-0D3F-4695-B86B-A7CAFAB1F163}"/>
              </a:ext>
            </a:extLst>
          </p:cNvPr>
          <p:cNvSpPr txBox="1"/>
          <p:nvPr/>
        </p:nvSpPr>
        <p:spPr>
          <a:xfrm>
            <a:off x="7501156" y="2467036"/>
            <a:ext cx="4171502" cy="2031325"/>
          </a:xfrm>
          <a:prstGeom prst="rect">
            <a:avLst/>
          </a:prstGeom>
          <a:noFill/>
        </p:spPr>
        <p:txBody>
          <a:bodyPr wrap="square" rtlCol="0">
            <a:spAutoFit/>
          </a:bodyPr>
          <a:lstStyle/>
          <a:p>
            <a:pPr marL="259175" indent="-259175">
              <a:buFont typeface="Arial" panose="020B0604020202020204" pitchFamily="34" charset="0"/>
              <a:buChar char="•"/>
            </a:pPr>
            <a:r>
              <a:rPr lang="en-GB" dirty="0">
                <a:latin typeface="Roboto" pitchFamily="2" charset="0"/>
                <a:ea typeface="Roboto" pitchFamily="2" charset="0"/>
              </a:rPr>
              <a:t>Un lien </a:t>
            </a:r>
            <a:r>
              <a:rPr lang="en-GB" dirty="0" err="1">
                <a:latin typeface="Roboto" pitchFamily="2" charset="0"/>
                <a:ea typeface="Roboto" pitchFamily="2" charset="0"/>
              </a:rPr>
              <a:t>avait</a:t>
            </a:r>
            <a:r>
              <a:rPr lang="en-GB" dirty="0">
                <a:latin typeface="Roboto" pitchFamily="2" charset="0"/>
                <a:ea typeface="Roboto" pitchFamily="2" charset="0"/>
              </a:rPr>
              <a:t> déjà </a:t>
            </a:r>
            <a:r>
              <a:rPr lang="en-GB" dirty="0" err="1">
                <a:latin typeface="Roboto" pitchFamily="2" charset="0"/>
                <a:ea typeface="Roboto" pitchFamily="2" charset="0"/>
              </a:rPr>
              <a:t>été</a:t>
            </a:r>
            <a:r>
              <a:rPr lang="en-GB" dirty="0">
                <a:latin typeface="Roboto" pitchFamily="2" charset="0"/>
                <a:ea typeface="Roboto" pitchFamily="2" charset="0"/>
              </a:rPr>
              <a:t> établi avant la réponse</a:t>
            </a:r>
          </a:p>
          <a:p>
            <a:pPr marL="259175" indent="-259175">
              <a:buFont typeface="Arial" panose="020B0604020202020204" pitchFamily="34" charset="0"/>
              <a:buChar char="•"/>
            </a:pPr>
            <a:r>
              <a:rPr lang="en-GB" dirty="0">
                <a:latin typeface="Roboto" pitchFamily="2" charset="0"/>
                <a:ea typeface="Roboto" pitchFamily="2" charset="0"/>
              </a:rPr>
              <a:t>Volonté de toutes les parties prenantes d'organiser des réunions régulières</a:t>
            </a:r>
          </a:p>
          <a:p>
            <a:pPr marL="259175" indent="-259175">
              <a:buFont typeface="Arial" panose="020B0604020202020204" pitchFamily="34" charset="0"/>
              <a:buChar char="•"/>
            </a:pPr>
            <a:r>
              <a:rPr lang="en-GB" dirty="0">
                <a:latin typeface="Roboto" pitchFamily="2" charset="0"/>
                <a:ea typeface="Roboto" pitchFamily="2" charset="0"/>
              </a:rPr>
              <a:t>Soutien politique et financier du niveau central </a:t>
            </a:r>
            <a:endParaRPr lang="en-GB" sz="1600" dirty="0">
              <a:latin typeface="Roboto" pitchFamily="2" charset="0"/>
              <a:ea typeface="Roboto" pitchFamily="2" charset="0"/>
            </a:endParaRPr>
          </a:p>
        </p:txBody>
      </p:sp>
      <p:sp>
        <p:nvSpPr>
          <p:cNvPr id="41" name="TextBox 32">
            <a:extLst>
              <a:ext uri="{FF2B5EF4-FFF2-40B4-BE49-F238E27FC236}">
                <a16:creationId xmlns:a16="http://schemas.microsoft.com/office/drawing/2014/main" id="{F7F8416E-F81F-4F0B-814D-1C6AD2D3E665}"/>
              </a:ext>
            </a:extLst>
          </p:cNvPr>
          <p:cNvSpPr txBox="1"/>
          <p:nvPr/>
        </p:nvSpPr>
        <p:spPr>
          <a:xfrm>
            <a:off x="3697083" y="4728081"/>
            <a:ext cx="3333999" cy="1754326"/>
          </a:xfrm>
          <a:prstGeom prst="rect">
            <a:avLst/>
          </a:prstGeom>
          <a:noFill/>
        </p:spPr>
        <p:txBody>
          <a:bodyPr wrap="square" rtlCol="0">
            <a:spAutoFit/>
          </a:bodyPr>
          <a:lstStyle/>
          <a:p>
            <a:pPr marL="259175" indent="-259175">
              <a:buFont typeface="Arial" panose="020B0604020202020204" pitchFamily="34" charset="0"/>
              <a:buChar char="•"/>
            </a:pPr>
            <a:r>
              <a:rPr lang="en-GB" dirty="0">
                <a:latin typeface="Roboto" pitchFamily="2" charset="0"/>
                <a:ea typeface="Roboto" pitchFamily="2" charset="0"/>
              </a:rPr>
              <a:t>Réponse non coordonnée entre les partenaires, les autorités sanitaires et le niveau central </a:t>
            </a:r>
          </a:p>
          <a:p>
            <a:pPr marL="259175" indent="-259175">
              <a:buFont typeface="Arial" panose="020B0604020202020204" pitchFamily="34" charset="0"/>
              <a:buChar char="•"/>
            </a:pPr>
            <a:r>
              <a:rPr lang="en-GB" dirty="0">
                <a:latin typeface="Roboto" pitchFamily="2" charset="0"/>
                <a:ea typeface="Roboto" pitchFamily="2" charset="0"/>
              </a:rPr>
              <a:t>Duplication des activités et des efforts</a:t>
            </a:r>
            <a:endParaRPr lang="en-GB" sz="1600" dirty="0">
              <a:latin typeface="Roboto" pitchFamily="2" charset="0"/>
              <a:ea typeface="Roboto" pitchFamily="2" charset="0"/>
            </a:endParaRPr>
          </a:p>
        </p:txBody>
      </p:sp>
      <p:sp>
        <p:nvSpPr>
          <p:cNvPr id="42" name="TextBox 33">
            <a:extLst>
              <a:ext uri="{FF2B5EF4-FFF2-40B4-BE49-F238E27FC236}">
                <a16:creationId xmlns:a16="http://schemas.microsoft.com/office/drawing/2014/main" id="{3835384E-817B-4417-ABAB-ABFD4D35B678}"/>
              </a:ext>
            </a:extLst>
          </p:cNvPr>
          <p:cNvSpPr txBox="1"/>
          <p:nvPr/>
        </p:nvSpPr>
        <p:spPr>
          <a:xfrm>
            <a:off x="7501156" y="4810118"/>
            <a:ext cx="3333999" cy="2000548"/>
          </a:xfrm>
          <a:prstGeom prst="rect">
            <a:avLst/>
          </a:prstGeom>
          <a:noFill/>
        </p:spPr>
        <p:txBody>
          <a:bodyPr wrap="square" rtlCol="0">
            <a:spAutoFit/>
          </a:bodyPr>
          <a:lstStyle/>
          <a:p>
            <a:pPr marL="259175" indent="-259175">
              <a:buFont typeface="Arial" panose="020B0604020202020204" pitchFamily="34" charset="0"/>
              <a:buChar char="•"/>
            </a:pPr>
            <a:r>
              <a:rPr lang="en-GB" dirty="0">
                <a:latin typeface="Roboto" pitchFamily="2" charset="0"/>
                <a:ea typeface="Roboto" pitchFamily="2" charset="0"/>
              </a:rPr>
              <a:t>Absence de plan de coordination au niveau du district</a:t>
            </a:r>
          </a:p>
          <a:p>
            <a:pPr marL="259175" indent="-259175">
              <a:buFont typeface="Arial" panose="020B0604020202020204" pitchFamily="34" charset="0"/>
              <a:buChar char="•"/>
            </a:pPr>
            <a:r>
              <a:rPr lang="en-GB" dirty="0">
                <a:latin typeface="Roboto" pitchFamily="2" charset="0"/>
                <a:ea typeface="Roboto" pitchFamily="2" charset="0"/>
              </a:rPr>
              <a:t>Partenaires ne participant pas aux réunions de coordination</a:t>
            </a:r>
          </a:p>
          <a:p>
            <a:pPr marL="259175" indent="-259175">
              <a:buFont typeface="Arial" panose="020B0604020202020204" pitchFamily="34" charset="0"/>
              <a:buChar char="•"/>
            </a:pPr>
            <a:endParaRPr lang="en-GB" sz="1600" dirty="0">
              <a:latin typeface="Roboto" pitchFamily="2" charset="0"/>
              <a:ea typeface="Roboto" pitchFamily="2" charset="0"/>
            </a:endParaRPr>
          </a:p>
        </p:txBody>
      </p:sp>
      <p:sp>
        <p:nvSpPr>
          <p:cNvPr id="43" name="TextBox 34">
            <a:extLst>
              <a:ext uri="{FF2B5EF4-FFF2-40B4-BE49-F238E27FC236}">
                <a16:creationId xmlns:a16="http://schemas.microsoft.com/office/drawing/2014/main" id="{9B3846CC-6F05-4175-99E2-3E32AD5FA64B}"/>
              </a:ext>
            </a:extLst>
          </p:cNvPr>
          <p:cNvSpPr txBox="1"/>
          <p:nvPr/>
        </p:nvSpPr>
        <p:spPr>
          <a:xfrm>
            <a:off x="700356" y="5177831"/>
            <a:ext cx="2521233" cy="892552"/>
          </a:xfrm>
          <a:prstGeom prst="rect">
            <a:avLst/>
          </a:prstGeom>
          <a:noFill/>
        </p:spPr>
        <p:txBody>
          <a:bodyPr wrap="square" rtlCol="0">
            <a:spAutoFit/>
          </a:bodyPr>
          <a:lstStyle/>
          <a:p>
            <a:pPr rtl="0"/>
            <a:r>
              <a:rPr lang="en-US" dirty="0">
                <a:latin typeface="Roboto" pitchFamily="2" charset="0"/>
                <a:ea typeface="Roboto" pitchFamily="2" charset="0"/>
              </a:rPr>
              <a:t>Une coordination au niveau local inefficace </a:t>
            </a:r>
          </a:p>
          <a:p>
            <a:pPr marL="259175" indent="-259175">
              <a:buFont typeface="Arial" panose="020B0604020202020204" pitchFamily="34" charset="0"/>
              <a:buChar char="•"/>
            </a:pPr>
            <a:endParaRPr lang="en-GB" sz="1600" dirty="0">
              <a:latin typeface="Roboto" pitchFamily="2" charset="0"/>
              <a:ea typeface="Roboto" pitchFamily="2" charset="0"/>
            </a:endParaRPr>
          </a:p>
        </p:txBody>
      </p:sp>
      <p:sp>
        <p:nvSpPr>
          <p:cNvPr id="44" name="TextBox 13">
            <a:extLst>
              <a:ext uri="{FF2B5EF4-FFF2-40B4-BE49-F238E27FC236}">
                <a16:creationId xmlns:a16="http://schemas.microsoft.com/office/drawing/2014/main" id="{EDEEFEA0-B140-45E4-92A8-4A710DF9F080}"/>
              </a:ext>
            </a:extLst>
          </p:cNvPr>
          <p:cNvSpPr txBox="1"/>
          <p:nvPr/>
        </p:nvSpPr>
        <p:spPr>
          <a:xfrm>
            <a:off x="801919" y="2870061"/>
            <a:ext cx="2521233" cy="892552"/>
          </a:xfrm>
          <a:prstGeom prst="rect">
            <a:avLst/>
          </a:prstGeom>
          <a:noFill/>
        </p:spPr>
        <p:txBody>
          <a:bodyPr wrap="square" rtlCol="0">
            <a:spAutoFit/>
          </a:bodyPr>
          <a:lstStyle/>
          <a:p>
            <a:pPr rtl="0"/>
            <a:r>
              <a:rPr lang="en-US" dirty="0">
                <a:latin typeface="Roboto" pitchFamily="2" charset="0"/>
                <a:ea typeface="Roboto" pitchFamily="2" charset="0"/>
              </a:rPr>
              <a:t>Réunions régulières de coordination transfrontalière</a:t>
            </a:r>
          </a:p>
          <a:p>
            <a:pPr rtl="0"/>
            <a:endParaRPr lang="en-GB" sz="1600" dirty="0">
              <a:latin typeface="Roboto" pitchFamily="2" charset="0"/>
              <a:ea typeface="Roboto" pitchFamily="2" charset="0"/>
            </a:endParaRPr>
          </a:p>
        </p:txBody>
      </p:sp>
      <p:grpSp>
        <p:nvGrpSpPr>
          <p:cNvPr id="18" name="Group 10">
            <a:extLst>
              <a:ext uri="{FF2B5EF4-FFF2-40B4-BE49-F238E27FC236}">
                <a16:creationId xmlns:a16="http://schemas.microsoft.com/office/drawing/2014/main" id="{E35C09BC-B052-4F2B-AE91-D5AA0EFDE470}"/>
              </a:ext>
            </a:extLst>
          </p:cNvPr>
          <p:cNvGrpSpPr/>
          <p:nvPr/>
        </p:nvGrpSpPr>
        <p:grpSpPr>
          <a:xfrm>
            <a:off x="48774" y="749745"/>
            <a:ext cx="1249581" cy="1250897"/>
            <a:chOff x="256131" y="4176675"/>
            <a:chExt cx="1488832" cy="1490400"/>
          </a:xfrm>
        </p:grpSpPr>
        <p:sp>
          <p:nvSpPr>
            <p:cNvPr id="19" name="Rectangle: Rounded Corners 11">
              <a:extLst>
                <a:ext uri="{FF2B5EF4-FFF2-40B4-BE49-F238E27FC236}">
                  <a16:creationId xmlns:a16="http://schemas.microsoft.com/office/drawing/2014/main" id="{A59ABF60-1748-465D-BE1E-3ED0B889DC2B}"/>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1</a:t>
              </a:r>
            </a:p>
          </p:txBody>
        </p:sp>
        <p:sp>
          <p:nvSpPr>
            <p:cNvPr id="20" name="Rectangle: Rounded Corners 12">
              <a:extLst>
                <a:ext uri="{FF2B5EF4-FFF2-40B4-BE49-F238E27FC236}">
                  <a16:creationId xmlns:a16="http://schemas.microsoft.com/office/drawing/2014/main" id="{1E88F386-BF99-4183-8624-785385BCB470}"/>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21" name="Group 13">
              <a:extLst>
                <a:ext uri="{FF2B5EF4-FFF2-40B4-BE49-F238E27FC236}">
                  <a16:creationId xmlns:a16="http://schemas.microsoft.com/office/drawing/2014/main" id="{6E3F9A11-5D5F-4FFD-A097-7261B013BFD9}"/>
                </a:ext>
              </a:extLst>
            </p:cNvPr>
            <p:cNvGrpSpPr/>
            <p:nvPr/>
          </p:nvGrpSpPr>
          <p:grpSpPr>
            <a:xfrm>
              <a:off x="430988" y="4259045"/>
              <a:ext cx="1182803" cy="1035135"/>
              <a:chOff x="49330" y="-591802"/>
              <a:chExt cx="9051593" cy="7921544"/>
            </a:xfrm>
            <a:solidFill>
              <a:schemeClr val="accent2"/>
            </a:solidFill>
          </p:grpSpPr>
          <p:pic>
            <p:nvPicPr>
              <p:cNvPr id="22" name="Graphic 14" descr="Single gear">
                <a:extLst>
                  <a:ext uri="{FF2B5EF4-FFF2-40B4-BE49-F238E27FC236}">
                    <a16:creationId xmlns:a16="http://schemas.microsoft.com/office/drawing/2014/main" id="{86611FBC-BE9B-4996-A20C-F6B5F97A7A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23" name="Graphic 15" descr="Single gear">
                <a:extLst>
                  <a:ext uri="{FF2B5EF4-FFF2-40B4-BE49-F238E27FC236}">
                    <a16:creationId xmlns:a16="http://schemas.microsoft.com/office/drawing/2014/main" id="{526A9B97-EE85-41C8-AB60-280A45F25E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4" name="Minus Sign 16">
                <a:extLst>
                  <a:ext uri="{FF2B5EF4-FFF2-40B4-BE49-F238E27FC236}">
                    <a16:creationId xmlns:a16="http://schemas.microsoft.com/office/drawing/2014/main" id="{57037F3C-2CF1-4063-9974-941DD0EBE8C4}"/>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25" name="Graphic 17" descr="Single gear">
                <a:extLst>
                  <a:ext uri="{FF2B5EF4-FFF2-40B4-BE49-F238E27FC236}">
                    <a16:creationId xmlns:a16="http://schemas.microsoft.com/office/drawing/2014/main" id="{F9E0B861-4A96-4158-A196-987B33E865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6" name="Freeform: Shape 18">
                <a:extLst>
                  <a:ext uri="{FF2B5EF4-FFF2-40B4-BE49-F238E27FC236}">
                    <a16:creationId xmlns:a16="http://schemas.microsoft.com/office/drawing/2014/main" id="{FF7B0788-9E11-42AD-B0B7-78EA853D6FE7}"/>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27" name="Plus Sign 19">
                <a:extLst>
                  <a:ext uri="{FF2B5EF4-FFF2-40B4-BE49-F238E27FC236}">
                    <a16:creationId xmlns:a16="http://schemas.microsoft.com/office/drawing/2014/main" id="{58229661-E996-4768-BA57-8ED4F6130B75}"/>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
        <p:nvSpPr>
          <p:cNvPr id="2" name="ZoneTexte 1">
            <a:extLst>
              <a:ext uri="{FF2B5EF4-FFF2-40B4-BE49-F238E27FC236}">
                <a16:creationId xmlns:a16="http://schemas.microsoft.com/office/drawing/2014/main" id="{6E0E65B2-494C-4BED-AB15-DD338317253A}"/>
              </a:ext>
            </a:extLst>
          </p:cNvPr>
          <p:cNvSpPr txBox="1"/>
          <p:nvPr/>
        </p:nvSpPr>
        <p:spPr>
          <a:xfrm rot="20478168">
            <a:off x="10123792" y="5991352"/>
            <a:ext cx="2047330" cy="461665"/>
          </a:xfrm>
          <a:prstGeom prst="rect">
            <a:avLst/>
          </a:prstGeom>
          <a:solidFill>
            <a:srgbClr val="FF0000"/>
          </a:solidFill>
        </p:spPr>
        <p:txBody>
          <a:bodyPr wrap="square" rtlCol="0">
            <a:spAutoFit/>
          </a:bodyPr>
          <a:lstStyle/>
          <a:p>
            <a:pPr algn="ctr"/>
            <a:r>
              <a:rPr lang="fr-FR" sz="2400" b="1" dirty="0">
                <a:solidFill>
                  <a:schemeClr val="bg1"/>
                </a:solidFill>
              </a:rPr>
              <a:t>EXEMPLE</a:t>
            </a:r>
          </a:p>
        </p:txBody>
      </p:sp>
    </p:spTree>
    <p:extLst>
      <p:ext uri="{BB962C8B-B14F-4D97-AF65-F5344CB8AC3E}">
        <p14:creationId xmlns:p14="http://schemas.microsoft.com/office/powerpoint/2010/main" val="47930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TextBox 32">
            <a:extLst>
              <a:ext uri="{FF2B5EF4-FFF2-40B4-BE49-F238E27FC236}">
                <a16:creationId xmlns:a16="http://schemas.microsoft.com/office/drawing/2014/main" id="{4A5A681D-F030-4BAA-9F82-231105C5C9F6}"/>
              </a:ext>
            </a:extLst>
          </p:cNvPr>
          <p:cNvSpPr txBox="1"/>
          <p:nvPr/>
        </p:nvSpPr>
        <p:spPr>
          <a:xfrm>
            <a:off x="3697083" y="4728081"/>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4" name="TextBox 33">
            <a:extLst>
              <a:ext uri="{FF2B5EF4-FFF2-40B4-BE49-F238E27FC236}">
                <a16:creationId xmlns:a16="http://schemas.microsoft.com/office/drawing/2014/main" id="{ED321B6C-831D-4D35-9500-3E27C3D4BA1D}"/>
              </a:ext>
            </a:extLst>
          </p:cNvPr>
          <p:cNvSpPr txBox="1"/>
          <p:nvPr/>
        </p:nvSpPr>
        <p:spPr>
          <a:xfrm>
            <a:off x="7296498" y="5035857"/>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5" name="TextBox 34">
            <a:extLst>
              <a:ext uri="{FF2B5EF4-FFF2-40B4-BE49-F238E27FC236}">
                <a16:creationId xmlns:a16="http://schemas.microsoft.com/office/drawing/2014/main" id="{626CCFE5-294D-4BFB-873F-DF9150607C62}"/>
              </a:ext>
            </a:extLst>
          </p:cNvPr>
          <p:cNvSpPr txBox="1"/>
          <p:nvPr/>
        </p:nvSpPr>
        <p:spPr>
          <a:xfrm>
            <a:off x="897784" y="5428943"/>
            <a:ext cx="2521233" cy="338554"/>
          </a:xfrm>
          <a:prstGeom prst="rect">
            <a:avLst/>
          </a:prstGeom>
          <a:noFill/>
        </p:spPr>
        <p:txBody>
          <a:bodyPr wrap="square" rtlCol="0">
            <a:spAutoFit/>
          </a:bodyPr>
          <a:lstStyle/>
          <a:p>
            <a:pPr rtl="0"/>
            <a:endParaRPr lang="en-GB" sz="1600" dirty="0">
              <a:latin typeface="Roboto" pitchFamily="2" charset="0"/>
              <a:ea typeface="Roboto" pitchFamily="2" charset="0"/>
            </a:endParaRPr>
          </a:p>
        </p:txBody>
      </p:sp>
      <p:sp>
        <p:nvSpPr>
          <p:cNvPr id="3" name="Rectangle 2"/>
          <p:cNvSpPr/>
          <p:nvPr/>
        </p:nvSpPr>
        <p:spPr>
          <a:xfrm>
            <a:off x="810729" y="1854696"/>
            <a:ext cx="11059182" cy="5262979"/>
          </a:xfrm>
          <a:prstGeom prst="rect">
            <a:avLst/>
          </a:prstGeom>
        </p:spPr>
        <p:txBody>
          <a:bodyPr wrap="square">
            <a:spAutoFit/>
          </a:bodyPr>
          <a:lstStyle/>
          <a:p>
            <a:r>
              <a:rPr lang="fr-FR" sz="2800" dirty="0"/>
              <a:t>Définitions importantes</a:t>
            </a:r>
          </a:p>
          <a:p>
            <a:endParaRPr lang="fr-FR" sz="2000" dirty="0"/>
          </a:p>
          <a:p>
            <a:r>
              <a:rPr lang="fr-FR" sz="2800" b="1" dirty="0"/>
              <a:t>Les pratiques exemplaires : </a:t>
            </a:r>
          </a:p>
          <a:p>
            <a:pPr marL="342900" indent="-342900">
              <a:buFont typeface="Arial"/>
              <a:buChar char="•"/>
            </a:pPr>
            <a:r>
              <a:rPr lang="fr-FR" sz="2800" dirty="0"/>
              <a:t>Quelque chose qui a été utilisé lors de la réponse à la COVID-19 et qui a amélioré les performances ou qui a eu un impact positif</a:t>
            </a:r>
          </a:p>
          <a:p>
            <a:pPr marL="342900" indent="-342900">
              <a:buFont typeface="Arial"/>
              <a:buChar char="•"/>
            </a:pPr>
            <a:endParaRPr lang="fr-FR" sz="2800" dirty="0"/>
          </a:p>
          <a:p>
            <a:r>
              <a:rPr lang="fr-FR" sz="2800" b="1" dirty="0"/>
              <a:t>Exemples :</a:t>
            </a:r>
          </a:p>
          <a:p>
            <a:pPr marL="342900" indent="-342900">
              <a:buFont typeface="Arial"/>
              <a:buChar char="•"/>
            </a:pPr>
            <a:r>
              <a:rPr lang="fr-FR" sz="2800" dirty="0"/>
              <a:t>Élaboration de nouvelles procédures opératoires normalisées pour le diagnostic</a:t>
            </a:r>
          </a:p>
          <a:p>
            <a:pPr marL="342900" indent="-342900">
              <a:buFont typeface="Arial"/>
              <a:buChar char="•"/>
            </a:pPr>
            <a:r>
              <a:rPr lang="fr-FR" sz="2800" dirty="0"/>
              <a:t>Organisation de réunions transfrontalières lors de la réponse à la COVID-19 pour faciliter une meilleure coordination</a:t>
            </a:r>
          </a:p>
          <a:p>
            <a:pPr marL="342900" indent="-342900">
              <a:buFont typeface="Arial"/>
              <a:buChar char="•"/>
            </a:pPr>
            <a:endParaRPr lang="en-US" sz="2800" dirty="0"/>
          </a:p>
        </p:txBody>
      </p:sp>
      <p:grpSp>
        <p:nvGrpSpPr>
          <p:cNvPr id="11" name="Group 10">
            <a:extLst>
              <a:ext uri="{FF2B5EF4-FFF2-40B4-BE49-F238E27FC236}">
                <a16:creationId xmlns:a16="http://schemas.microsoft.com/office/drawing/2014/main" id="{DF58397B-ADEF-474A-9628-F02E5D1E0C42}"/>
              </a:ext>
            </a:extLst>
          </p:cNvPr>
          <p:cNvGrpSpPr/>
          <p:nvPr/>
        </p:nvGrpSpPr>
        <p:grpSpPr>
          <a:xfrm>
            <a:off x="48774" y="749745"/>
            <a:ext cx="1249581" cy="1250897"/>
            <a:chOff x="256131" y="4176675"/>
            <a:chExt cx="1488832" cy="1490400"/>
          </a:xfrm>
        </p:grpSpPr>
        <p:sp>
          <p:nvSpPr>
            <p:cNvPr id="13" name="Rectangle: Rounded Corners 11">
              <a:extLst>
                <a:ext uri="{FF2B5EF4-FFF2-40B4-BE49-F238E27FC236}">
                  <a16:creationId xmlns:a16="http://schemas.microsoft.com/office/drawing/2014/main" id="{29E1AE8E-2C39-4D06-84DF-72ACB50C7E08}"/>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1</a:t>
              </a:r>
            </a:p>
          </p:txBody>
        </p:sp>
        <p:sp>
          <p:nvSpPr>
            <p:cNvPr id="14" name="Rectangle: Rounded Corners 12">
              <a:extLst>
                <a:ext uri="{FF2B5EF4-FFF2-40B4-BE49-F238E27FC236}">
                  <a16:creationId xmlns:a16="http://schemas.microsoft.com/office/drawing/2014/main" id="{C372F514-1456-4B11-BDDB-C29F86951C60}"/>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15" name="Group 13">
              <a:extLst>
                <a:ext uri="{FF2B5EF4-FFF2-40B4-BE49-F238E27FC236}">
                  <a16:creationId xmlns:a16="http://schemas.microsoft.com/office/drawing/2014/main" id="{35DC5CAC-F9DB-44F4-B4BE-B2F62BEAF5EF}"/>
                </a:ext>
              </a:extLst>
            </p:cNvPr>
            <p:cNvGrpSpPr/>
            <p:nvPr/>
          </p:nvGrpSpPr>
          <p:grpSpPr>
            <a:xfrm>
              <a:off x="430988" y="4259045"/>
              <a:ext cx="1182803" cy="1035135"/>
              <a:chOff x="49330" y="-591802"/>
              <a:chExt cx="9051593" cy="7921544"/>
            </a:xfrm>
            <a:solidFill>
              <a:schemeClr val="accent2"/>
            </a:solidFill>
          </p:grpSpPr>
          <p:pic>
            <p:nvPicPr>
              <p:cNvPr id="16" name="Graphic 14" descr="Single gear">
                <a:extLst>
                  <a:ext uri="{FF2B5EF4-FFF2-40B4-BE49-F238E27FC236}">
                    <a16:creationId xmlns:a16="http://schemas.microsoft.com/office/drawing/2014/main" id="{1A72979F-F6FE-47C2-BD66-7A525ACC9A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17" name="Graphic 15" descr="Single gear">
                <a:extLst>
                  <a:ext uri="{FF2B5EF4-FFF2-40B4-BE49-F238E27FC236}">
                    <a16:creationId xmlns:a16="http://schemas.microsoft.com/office/drawing/2014/main" id="{11D3F716-4D8F-40A7-A7F6-E444EF617C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8" name="Minus Sign 16">
                <a:extLst>
                  <a:ext uri="{FF2B5EF4-FFF2-40B4-BE49-F238E27FC236}">
                    <a16:creationId xmlns:a16="http://schemas.microsoft.com/office/drawing/2014/main" id="{A00A420B-67FB-4437-8712-45C28A80B258}"/>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19" name="Graphic 17" descr="Single gear">
                <a:extLst>
                  <a:ext uri="{FF2B5EF4-FFF2-40B4-BE49-F238E27FC236}">
                    <a16:creationId xmlns:a16="http://schemas.microsoft.com/office/drawing/2014/main" id="{97795931-4B57-44D8-A9B9-EF6420DCB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0" name="Freeform: Shape 18">
                <a:extLst>
                  <a:ext uri="{FF2B5EF4-FFF2-40B4-BE49-F238E27FC236}">
                    <a16:creationId xmlns:a16="http://schemas.microsoft.com/office/drawing/2014/main" id="{E4A6CF32-DDB4-4CB1-874F-A883A31B4D24}"/>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21" name="Plus Sign 19">
                <a:extLst>
                  <a:ext uri="{FF2B5EF4-FFF2-40B4-BE49-F238E27FC236}">
                    <a16:creationId xmlns:a16="http://schemas.microsoft.com/office/drawing/2014/main" id="{4D4FEA01-1005-4989-930B-A5D7E4F05B5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
        <p:nvSpPr>
          <p:cNvPr id="22" name="Rectangle 21">
            <a:extLst>
              <a:ext uri="{FF2B5EF4-FFF2-40B4-BE49-F238E27FC236}">
                <a16:creationId xmlns:a16="http://schemas.microsoft.com/office/drawing/2014/main" id="{981F2335-8918-4459-97AE-628E0F569388}"/>
              </a:ext>
            </a:extLst>
          </p:cNvPr>
          <p:cNvSpPr/>
          <p:nvPr/>
        </p:nvSpPr>
        <p:spPr>
          <a:xfrm>
            <a:off x="1281751" y="876855"/>
            <a:ext cx="10674311" cy="868791"/>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pP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bien passé ? </a:t>
            </a: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a:t>
            </a:r>
            <a:r>
              <a:rPr lang="en-US" sz="2800" b="1" dirty="0" err="1">
                <a:latin typeface="Roboto Cn"/>
              </a:rPr>
              <a:t>moins</a:t>
            </a:r>
            <a:r>
              <a:rPr lang="en-US" sz="2800" b="1" dirty="0">
                <a:latin typeface="Roboto Cn"/>
              </a:rPr>
              <a:t> bien passé ? </a:t>
            </a:r>
            <a:r>
              <a:rPr lang="en-US" sz="2800" b="1" dirty="0" err="1">
                <a:latin typeface="Roboto Cn"/>
              </a:rPr>
              <a:t>Pourquoi</a:t>
            </a:r>
            <a:r>
              <a:rPr lang="en-US" sz="2800" b="1" dirty="0">
                <a:latin typeface="Roboto Cn"/>
              </a:rPr>
              <a:t> ?</a:t>
            </a:r>
          </a:p>
        </p:txBody>
      </p:sp>
    </p:spTree>
    <p:extLst>
      <p:ext uri="{BB962C8B-B14F-4D97-AF65-F5344CB8AC3E}">
        <p14:creationId xmlns:p14="http://schemas.microsoft.com/office/powerpoint/2010/main" val="40628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TextBox 32">
            <a:extLst>
              <a:ext uri="{FF2B5EF4-FFF2-40B4-BE49-F238E27FC236}">
                <a16:creationId xmlns:a16="http://schemas.microsoft.com/office/drawing/2014/main" id="{4A5A681D-F030-4BAA-9F82-231105C5C9F6}"/>
              </a:ext>
            </a:extLst>
          </p:cNvPr>
          <p:cNvSpPr txBox="1"/>
          <p:nvPr/>
        </p:nvSpPr>
        <p:spPr>
          <a:xfrm>
            <a:off x="3697083" y="4728081"/>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4" name="TextBox 33">
            <a:extLst>
              <a:ext uri="{FF2B5EF4-FFF2-40B4-BE49-F238E27FC236}">
                <a16:creationId xmlns:a16="http://schemas.microsoft.com/office/drawing/2014/main" id="{ED321B6C-831D-4D35-9500-3E27C3D4BA1D}"/>
              </a:ext>
            </a:extLst>
          </p:cNvPr>
          <p:cNvSpPr txBox="1"/>
          <p:nvPr/>
        </p:nvSpPr>
        <p:spPr>
          <a:xfrm>
            <a:off x="7296498" y="5035857"/>
            <a:ext cx="3333999" cy="338554"/>
          </a:xfrm>
          <a:prstGeom prst="rect">
            <a:avLst/>
          </a:prstGeom>
          <a:noFill/>
        </p:spPr>
        <p:txBody>
          <a:bodyPr wrap="square" rtlCol="0">
            <a:spAutoFit/>
          </a:bodyPr>
          <a:lstStyle/>
          <a:p>
            <a:endParaRPr lang="en-GB" sz="1600" dirty="0">
              <a:latin typeface="Roboto" pitchFamily="2" charset="0"/>
              <a:ea typeface="Roboto" pitchFamily="2" charset="0"/>
            </a:endParaRPr>
          </a:p>
        </p:txBody>
      </p:sp>
      <p:sp>
        <p:nvSpPr>
          <p:cNvPr id="35" name="TextBox 34">
            <a:extLst>
              <a:ext uri="{FF2B5EF4-FFF2-40B4-BE49-F238E27FC236}">
                <a16:creationId xmlns:a16="http://schemas.microsoft.com/office/drawing/2014/main" id="{626CCFE5-294D-4BFB-873F-DF9150607C62}"/>
              </a:ext>
            </a:extLst>
          </p:cNvPr>
          <p:cNvSpPr txBox="1"/>
          <p:nvPr/>
        </p:nvSpPr>
        <p:spPr>
          <a:xfrm>
            <a:off x="897784" y="5428943"/>
            <a:ext cx="2521233" cy="338554"/>
          </a:xfrm>
          <a:prstGeom prst="rect">
            <a:avLst/>
          </a:prstGeom>
          <a:noFill/>
        </p:spPr>
        <p:txBody>
          <a:bodyPr wrap="square" rtlCol="0">
            <a:spAutoFit/>
          </a:bodyPr>
          <a:lstStyle/>
          <a:p>
            <a:pPr rtl="0"/>
            <a:endParaRPr lang="en-GB" sz="1600" dirty="0">
              <a:latin typeface="Roboto" pitchFamily="2" charset="0"/>
              <a:ea typeface="Roboto" pitchFamily="2" charset="0"/>
            </a:endParaRPr>
          </a:p>
        </p:txBody>
      </p:sp>
      <p:sp>
        <p:nvSpPr>
          <p:cNvPr id="3" name="Rectangle 2"/>
          <p:cNvSpPr/>
          <p:nvPr/>
        </p:nvSpPr>
        <p:spPr>
          <a:xfrm>
            <a:off x="810729" y="2113454"/>
            <a:ext cx="10406192" cy="5262979"/>
          </a:xfrm>
          <a:prstGeom prst="rect">
            <a:avLst/>
          </a:prstGeom>
        </p:spPr>
        <p:txBody>
          <a:bodyPr wrap="square">
            <a:spAutoFit/>
          </a:bodyPr>
          <a:lstStyle/>
          <a:p>
            <a:r>
              <a:rPr lang="fr-FR" sz="2800" dirty="0"/>
              <a:t>Définitions importantes</a:t>
            </a:r>
          </a:p>
          <a:p>
            <a:pPr lvl="0"/>
            <a:r>
              <a:rPr lang="fr-FR" sz="2800" b="1" dirty="0"/>
              <a:t>Défi : </a:t>
            </a:r>
          </a:p>
          <a:p>
            <a:pPr marL="342900" lvl="0" indent="-342900">
              <a:buFont typeface="Arial"/>
              <a:buChar char="•"/>
            </a:pPr>
            <a:r>
              <a:rPr lang="fr-FR" sz="2800" dirty="0"/>
              <a:t>Tâche, devoir ou situation difficile lors de la réponse à la COVID-19 car vous devez faire preuve de beaucoup d'efforts, de détermination et de compétences pour réussir.</a:t>
            </a:r>
          </a:p>
          <a:p>
            <a:pPr lvl="0"/>
            <a:endParaRPr lang="fr-FR" sz="2800" dirty="0"/>
          </a:p>
          <a:p>
            <a:pPr lvl="0"/>
            <a:r>
              <a:rPr lang="fr-FR" sz="2800" b="1" dirty="0"/>
              <a:t>Exemples :</a:t>
            </a:r>
          </a:p>
          <a:p>
            <a:pPr marL="342900" lvl="0" indent="-342900">
              <a:buFont typeface="Arial"/>
              <a:buChar char="•"/>
            </a:pPr>
            <a:r>
              <a:rPr lang="fr-FR" sz="2800" dirty="0"/>
              <a:t>Manque de communication coordonnée entre le ministère de la santé et les partenaires</a:t>
            </a:r>
          </a:p>
          <a:p>
            <a:pPr marL="342900" lvl="0" indent="-342900">
              <a:buFont typeface="Arial"/>
              <a:buChar char="•"/>
            </a:pPr>
            <a:r>
              <a:rPr lang="fr-FR" sz="2800" dirty="0"/>
              <a:t>Capacité limitée pour les tests à la COVID-19 au niveau infranational.</a:t>
            </a:r>
            <a:endParaRPr lang="en-US" sz="2800" dirty="0"/>
          </a:p>
          <a:p>
            <a:endParaRPr lang="en-US" sz="2800" b="1" dirty="0"/>
          </a:p>
          <a:p>
            <a:endParaRPr lang="en-US" sz="2800" b="1" dirty="0"/>
          </a:p>
        </p:txBody>
      </p:sp>
      <p:grpSp>
        <p:nvGrpSpPr>
          <p:cNvPr id="11" name="Group 10">
            <a:extLst>
              <a:ext uri="{FF2B5EF4-FFF2-40B4-BE49-F238E27FC236}">
                <a16:creationId xmlns:a16="http://schemas.microsoft.com/office/drawing/2014/main" id="{DF58397B-ADEF-474A-9628-F02E5D1E0C42}"/>
              </a:ext>
            </a:extLst>
          </p:cNvPr>
          <p:cNvGrpSpPr/>
          <p:nvPr/>
        </p:nvGrpSpPr>
        <p:grpSpPr>
          <a:xfrm>
            <a:off x="48774" y="749745"/>
            <a:ext cx="1249581" cy="1250897"/>
            <a:chOff x="256131" y="4176675"/>
            <a:chExt cx="1488832" cy="1490400"/>
          </a:xfrm>
        </p:grpSpPr>
        <p:sp>
          <p:nvSpPr>
            <p:cNvPr id="13" name="Rectangle: Rounded Corners 11">
              <a:extLst>
                <a:ext uri="{FF2B5EF4-FFF2-40B4-BE49-F238E27FC236}">
                  <a16:creationId xmlns:a16="http://schemas.microsoft.com/office/drawing/2014/main" id="{29E1AE8E-2C39-4D06-84DF-72ACB50C7E08}"/>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1</a:t>
              </a:r>
            </a:p>
          </p:txBody>
        </p:sp>
        <p:sp>
          <p:nvSpPr>
            <p:cNvPr id="14" name="Rectangle: Rounded Corners 12">
              <a:extLst>
                <a:ext uri="{FF2B5EF4-FFF2-40B4-BE49-F238E27FC236}">
                  <a16:creationId xmlns:a16="http://schemas.microsoft.com/office/drawing/2014/main" id="{C372F514-1456-4B11-BDDB-C29F86951C60}"/>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15" name="Group 13">
              <a:extLst>
                <a:ext uri="{FF2B5EF4-FFF2-40B4-BE49-F238E27FC236}">
                  <a16:creationId xmlns:a16="http://schemas.microsoft.com/office/drawing/2014/main" id="{35DC5CAC-F9DB-44F4-B4BE-B2F62BEAF5EF}"/>
                </a:ext>
              </a:extLst>
            </p:cNvPr>
            <p:cNvGrpSpPr/>
            <p:nvPr/>
          </p:nvGrpSpPr>
          <p:grpSpPr>
            <a:xfrm>
              <a:off x="430988" y="4259045"/>
              <a:ext cx="1182803" cy="1035135"/>
              <a:chOff x="49330" y="-591802"/>
              <a:chExt cx="9051593" cy="7921544"/>
            </a:xfrm>
            <a:solidFill>
              <a:schemeClr val="accent2"/>
            </a:solidFill>
          </p:grpSpPr>
          <p:pic>
            <p:nvPicPr>
              <p:cNvPr id="16" name="Graphic 14" descr="Single gear">
                <a:extLst>
                  <a:ext uri="{FF2B5EF4-FFF2-40B4-BE49-F238E27FC236}">
                    <a16:creationId xmlns:a16="http://schemas.microsoft.com/office/drawing/2014/main" id="{1A72979F-F6FE-47C2-BD66-7A525ACC9A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17" name="Graphic 15" descr="Single gear">
                <a:extLst>
                  <a:ext uri="{FF2B5EF4-FFF2-40B4-BE49-F238E27FC236}">
                    <a16:creationId xmlns:a16="http://schemas.microsoft.com/office/drawing/2014/main" id="{11D3F716-4D8F-40A7-A7F6-E444EF617C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8" name="Minus Sign 16">
                <a:extLst>
                  <a:ext uri="{FF2B5EF4-FFF2-40B4-BE49-F238E27FC236}">
                    <a16:creationId xmlns:a16="http://schemas.microsoft.com/office/drawing/2014/main" id="{A00A420B-67FB-4437-8712-45C28A80B258}"/>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19" name="Graphic 17" descr="Single gear">
                <a:extLst>
                  <a:ext uri="{FF2B5EF4-FFF2-40B4-BE49-F238E27FC236}">
                    <a16:creationId xmlns:a16="http://schemas.microsoft.com/office/drawing/2014/main" id="{97795931-4B57-44D8-A9B9-EF6420DCB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0" name="Freeform: Shape 18">
                <a:extLst>
                  <a:ext uri="{FF2B5EF4-FFF2-40B4-BE49-F238E27FC236}">
                    <a16:creationId xmlns:a16="http://schemas.microsoft.com/office/drawing/2014/main" id="{E4A6CF32-DDB4-4CB1-874F-A883A31B4D24}"/>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21" name="Plus Sign 19">
                <a:extLst>
                  <a:ext uri="{FF2B5EF4-FFF2-40B4-BE49-F238E27FC236}">
                    <a16:creationId xmlns:a16="http://schemas.microsoft.com/office/drawing/2014/main" id="{4D4FEA01-1005-4989-930B-A5D7E4F05B5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
        <p:nvSpPr>
          <p:cNvPr id="22" name="Rectangle 21">
            <a:extLst>
              <a:ext uri="{FF2B5EF4-FFF2-40B4-BE49-F238E27FC236}">
                <a16:creationId xmlns:a16="http://schemas.microsoft.com/office/drawing/2014/main" id="{6A31D8BD-A6D2-409E-A5A1-008CC834BF70}"/>
              </a:ext>
            </a:extLst>
          </p:cNvPr>
          <p:cNvSpPr/>
          <p:nvPr/>
        </p:nvSpPr>
        <p:spPr>
          <a:xfrm>
            <a:off x="1281749" y="928710"/>
            <a:ext cx="10674311" cy="868791"/>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pP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bien passé ? </a:t>
            </a: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a:t>
            </a:r>
            <a:r>
              <a:rPr lang="en-US" sz="2800" b="1" dirty="0" err="1">
                <a:latin typeface="Roboto Cn"/>
              </a:rPr>
              <a:t>moins</a:t>
            </a:r>
            <a:r>
              <a:rPr lang="en-US" sz="2800" b="1" dirty="0">
                <a:latin typeface="Roboto Cn"/>
              </a:rPr>
              <a:t> bien passé ? </a:t>
            </a:r>
            <a:r>
              <a:rPr lang="en-US" sz="2800" b="1" dirty="0" err="1">
                <a:latin typeface="Roboto Cn"/>
              </a:rPr>
              <a:t>Pourquoi</a:t>
            </a:r>
            <a:r>
              <a:rPr lang="en-US" sz="2800" b="1" dirty="0">
                <a:latin typeface="Roboto Cn"/>
              </a:rPr>
              <a:t> ?</a:t>
            </a:r>
          </a:p>
        </p:txBody>
      </p:sp>
    </p:spTree>
    <p:extLst>
      <p:ext uri="{BB962C8B-B14F-4D97-AF65-F5344CB8AC3E}">
        <p14:creationId xmlns:p14="http://schemas.microsoft.com/office/powerpoint/2010/main" val="110282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21B16F-9639-4AF4-B821-4A966DB8887E}"/>
              </a:ext>
            </a:extLst>
          </p:cNvPr>
          <p:cNvGrpSpPr/>
          <p:nvPr/>
        </p:nvGrpSpPr>
        <p:grpSpPr>
          <a:xfrm>
            <a:off x="322089" y="928710"/>
            <a:ext cx="11633973" cy="5746325"/>
            <a:chOff x="313296" y="922831"/>
            <a:chExt cx="11633973" cy="5746325"/>
          </a:xfrm>
        </p:grpSpPr>
        <p:sp>
          <p:nvSpPr>
            <p:cNvPr id="9" name="Freeform: Shape 8">
              <a:extLst>
                <a:ext uri="{FF2B5EF4-FFF2-40B4-BE49-F238E27FC236}">
                  <a16:creationId xmlns:a16="http://schemas.microsoft.com/office/drawing/2014/main" id="{CFA1A60B-B61D-499E-BF49-96AFA84AD981}"/>
                </a:ext>
              </a:extLst>
            </p:cNvPr>
            <p:cNvSpPr/>
            <p:nvPr/>
          </p:nvSpPr>
          <p:spPr>
            <a:xfrm>
              <a:off x="313296" y="1516099"/>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08196E1F-720F-4D87-A916-6CA232C2BA66}"/>
                </a:ext>
              </a:extLst>
            </p:cNvPr>
            <p:cNvSpPr/>
            <p:nvPr/>
          </p:nvSpPr>
          <p:spPr>
            <a:xfrm>
              <a:off x="1272956" y="922831"/>
              <a:ext cx="10674311" cy="868791"/>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pP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bien passé ? </a:t>
              </a: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a:t>
              </a:r>
              <a:r>
                <a:rPr lang="en-US" sz="2800" b="1" dirty="0" err="1">
                  <a:latin typeface="Roboto Cn"/>
                </a:rPr>
                <a:t>moins</a:t>
              </a:r>
              <a:r>
                <a:rPr lang="en-US" sz="2800" b="1" dirty="0">
                  <a:latin typeface="Roboto Cn"/>
                </a:rPr>
                <a:t> bien passé ? </a:t>
              </a:r>
              <a:r>
                <a:rPr lang="en-US" sz="2800" b="1" dirty="0" err="1">
                  <a:latin typeface="Roboto Cn"/>
                </a:rPr>
                <a:t>Pourquoi</a:t>
              </a:r>
              <a:r>
                <a:rPr lang="en-US" sz="2800" b="1" dirty="0">
                  <a:latin typeface="Roboto Cn"/>
                </a:rPr>
                <a:t> ?</a:t>
              </a:r>
            </a:p>
          </p:txBody>
        </p:sp>
      </p:grpSp>
      <p:sp>
        <p:nvSpPr>
          <p:cNvPr id="3" name="Rectangle 2">
            <a:extLst>
              <a:ext uri="{FF2B5EF4-FFF2-40B4-BE49-F238E27FC236}">
                <a16:creationId xmlns:a16="http://schemas.microsoft.com/office/drawing/2014/main" id="{8A695808-6642-425D-AFAF-59E12A880AF3}"/>
              </a:ext>
            </a:extLst>
          </p:cNvPr>
          <p:cNvSpPr/>
          <p:nvPr/>
        </p:nvSpPr>
        <p:spPr>
          <a:xfrm>
            <a:off x="5428233" y="2076017"/>
            <a:ext cx="5428953" cy="4585871"/>
          </a:xfrm>
          <a:prstGeom prst="rect">
            <a:avLst/>
          </a:prstGeom>
        </p:spPr>
        <p:txBody>
          <a:bodyPr wrap="square">
            <a:spAutoFit/>
          </a:bodyPr>
          <a:lstStyle/>
          <a:p>
            <a:r>
              <a:rPr lang="en-GB" sz="2400" dirty="0" err="1">
                <a:latin typeface="Roboto"/>
              </a:rPr>
              <a:t>Rappelez-vous</a:t>
            </a:r>
            <a:r>
              <a:rPr lang="en-GB" sz="2400" dirty="0">
                <a:latin typeface="Roboto"/>
              </a:rPr>
              <a:t> que </a:t>
            </a:r>
            <a:r>
              <a:rPr lang="en-GB" sz="2400" dirty="0" err="1">
                <a:latin typeface="Roboto"/>
              </a:rPr>
              <a:t>l'objectif</a:t>
            </a:r>
            <a:r>
              <a:rPr lang="en-GB" sz="2400" dirty="0">
                <a:latin typeface="Roboto"/>
              </a:rPr>
              <a:t> </a:t>
            </a:r>
            <a:r>
              <a:rPr lang="en-GB" sz="2400" dirty="0" err="1">
                <a:latin typeface="Roboto"/>
              </a:rPr>
              <a:t>est</a:t>
            </a:r>
            <a:r>
              <a:rPr lang="en-GB" sz="2400" dirty="0">
                <a:latin typeface="Roboto"/>
              </a:rPr>
              <a:t> :</a:t>
            </a:r>
          </a:p>
          <a:p>
            <a:endParaRPr lang="en-GB" sz="2400" dirty="0">
              <a:latin typeface="Roboto"/>
            </a:endParaRPr>
          </a:p>
          <a:p>
            <a:pPr algn="ctr"/>
            <a:r>
              <a:rPr lang="en-GB" sz="2400" dirty="0">
                <a:latin typeface="Roboto"/>
              </a:rPr>
              <a:t>Identifier les </a:t>
            </a:r>
            <a:r>
              <a:rPr lang="en-GB" sz="2400" dirty="0" err="1">
                <a:latin typeface="Roboto"/>
              </a:rPr>
              <a:t>meilleures</a:t>
            </a:r>
            <a:r>
              <a:rPr lang="en-GB" sz="2400" dirty="0">
                <a:latin typeface="Roboto"/>
              </a:rPr>
              <a:t> </a:t>
            </a:r>
            <a:r>
              <a:rPr lang="en-GB" sz="2400" dirty="0" err="1">
                <a:latin typeface="Roboto"/>
              </a:rPr>
              <a:t>pratiques</a:t>
            </a:r>
            <a:r>
              <a:rPr lang="en-GB" sz="2400" dirty="0">
                <a:latin typeface="Roboto"/>
              </a:rPr>
              <a:t> et les </a:t>
            </a:r>
            <a:r>
              <a:rPr lang="en-GB" sz="2400" dirty="0" err="1">
                <a:latin typeface="Roboto"/>
              </a:rPr>
              <a:t>défis</a:t>
            </a:r>
            <a:r>
              <a:rPr lang="en-GB" sz="2400" dirty="0">
                <a:latin typeface="Roboto"/>
              </a:rPr>
              <a:t> </a:t>
            </a:r>
            <a:r>
              <a:rPr lang="en-GB" sz="2400" dirty="0" err="1">
                <a:latin typeface="Roboto"/>
              </a:rPr>
              <a:t>clés</a:t>
            </a:r>
            <a:endParaRPr lang="en-GB" sz="2400" dirty="0">
              <a:latin typeface="Roboto"/>
            </a:endParaRPr>
          </a:p>
          <a:p>
            <a:pPr marL="285750" indent="-285750" algn="ctr">
              <a:buFontTx/>
              <a:buChar char="-"/>
            </a:pPr>
            <a:endParaRPr lang="en-GB" sz="1600" dirty="0">
              <a:latin typeface="Roboto"/>
            </a:endParaRPr>
          </a:p>
          <a:p>
            <a:pPr algn="ctr"/>
            <a:r>
              <a:rPr lang="en-GB" sz="2400" dirty="0">
                <a:latin typeface="Roboto"/>
              </a:rPr>
              <a:t> </a:t>
            </a:r>
            <a:r>
              <a:rPr lang="en-GB" sz="2400" dirty="0" err="1">
                <a:latin typeface="Roboto"/>
              </a:rPr>
              <a:t>mais</a:t>
            </a:r>
            <a:r>
              <a:rPr lang="en-GB" sz="2400" dirty="0">
                <a:latin typeface="Roboto"/>
              </a:rPr>
              <a:t> </a:t>
            </a:r>
            <a:r>
              <a:rPr lang="en-GB" sz="2400" dirty="0" err="1">
                <a:latin typeface="Roboto"/>
              </a:rPr>
              <a:t>aussi</a:t>
            </a:r>
            <a:endParaRPr lang="en-GB" sz="2400" dirty="0">
              <a:latin typeface="Roboto"/>
            </a:endParaRPr>
          </a:p>
          <a:p>
            <a:pPr algn="ctr"/>
            <a:endParaRPr lang="en-GB" sz="1600" dirty="0">
              <a:latin typeface="Roboto"/>
            </a:endParaRPr>
          </a:p>
          <a:p>
            <a:pPr algn="ctr"/>
            <a:r>
              <a:rPr lang="en-GB" sz="2400" dirty="0">
                <a:latin typeface="Roboto"/>
              </a:rPr>
              <a:t>Identifier et </a:t>
            </a:r>
            <a:r>
              <a:rPr lang="en-GB" sz="2400" dirty="0" err="1">
                <a:latin typeface="Roboto"/>
              </a:rPr>
              <a:t>institutionnaliser</a:t>
            </a:r>
            <a:endParaRPr lang="en-GB" sz="2400" dirty="0">
              <a:latin typeface="Roboto"/>
            </a:endParaRPr>
          </a:p>
          <a:p>
            <a:pPr algn="ctr"/>
            <a:r>
              <a:rPr lang="en-GB" sz="2800" b="1" dirty="0" err="1">
                <a:latin typeface="Roboto"/>
              </a:rPr>
              <a:t>capacités</a:t>
            </a:r>
            <a:r>
              <a:rPr lang="en-GB" sz="2800" b="1" dirty="0">
                <a:latin typeface="Roboto"/>
              </a:rPr>
              <a:t> </a:t>
            </a:r>
            <a:r>
              <a:rPr lang="en-GB" sz="2800" b="1" dirty="0" err="1">
                <a:latin typeface="Roboto"/>
              </a:rPr>
              <a:t>nouvelles</a:t>
            </a:r>
            <a:endParaRPr lang="en-GB" sz="2800" b="1" dirty="0">
              <a:latin typeface="Roboto"/>
            </a:endParaRPr>
          </a:p>
          <a:p>
            <a:pPr algn="ctr"/>
            <a:r>
              <a:rPr lang="en-GB" sz="2400" dirty="0" err="1">
                <a:latin typeface="Roboto"/>
              </a:rPr>
              <a:t>élaborées</a:t>
            </a:r>
            <a:r>
              <a:rPr lang="en-GB" sz="2400" dirty="0">
                <a:latin typeface="Roboto"/>
              </a:rPr>
              <a:t> au </a:t>
            </a:r>
            <a:r>
              <a:rPr lang="en-GB" sz="2400" dirty="0" err="1">
                <a:latin typeface="Roboto"/>
              </a:rPr>
              <a:t>cours</a:t>
            </a:r>
            <a:r>
              <a:rPr lang="en-GB" sz="2400" dirty="0">
                <a:latin typeface="Roboto"/>
              </a:rPr>
              <a:t> de la </a:t>
            </a:r>
            <a:r>
              <a:rPr lang="en-GB" sz="2400" dirty="0" err="1">
                <a:latin typeface="Roboto"/>
              </a:rPr>
              <a:t>réponse</a:t>
            </a:r>
            <a:endParaRPr lang="en-GB" sz="2400" dirty="0">
              <a:latin typeface="Roboto"/>
            </a:endParaRPr>
          </a:p>
          <a:p>
            <a:pPr algn="ctr"/>
            <a:endParaRPr lang="en-GB" sz="2400" dirty="0">
              <a:latin typeface="Roboto"/>
            </a:endParaRPr>
          </a:p>
          <a:p>
            <a:pPr algn="ctr"/>
            <a:r>
              <a:rPr lang="en-GB" sz="2000" i="1" dirty="0">
                <a:latin typeface="Roboto"/>
              </a:rPr>
              <a:t>p. ex. </a:t>
            </a:r>
            <a:r>
              <a:rPr lang="en-GB" sz="2000" i="1" dirty="0" err="1">
                <a:latin typeface="Roboto"/>
              </a:rPr>
              <a:t>nouvelles</a:t>
            </a:r>
            <a:r>
              <a:rPr lang="en-GB" sz="2000" i="1" dirty="0">
                <a:latin typeface="Roboto"/>
              </a:rPr>
              <a:t> POS, </a:t>
            </a:r>
            <a:r>
              <a:rPr lang="en-GB" sz="2000" i="1" dirty="0" err="1">
                <a:latin typeface="Roboto"/>
              </a:rPr>
              <a:t>nouvel</a:t>
            </a:r>
            <a:r>
              <a:rPr lang="en-GB" sz="2000" i="1" dirty="0">
                <a:latin typeface="Roboto"/>
              </a:rPr>
              <a:t> </a:t>
            </a:r>
            <a:r>
              <a:rPr lang="en-GB" sz="2000" i="1" dirty="0" err="1">
                <a:latin typeface="Roboto"/>
              </a:rPr>
              <a:t>équipement</a:t>
            </a:r>
            <a:r>
              <a:rPr lang="en-GB" sz="2000" i="1" dirty="0">
                <a:latin typeface="Roboto"/>
              </a:rPr>
              <a:t> </a:t>
            </a:r>
            <a:r>
              <a:rPr lang="en-GB" sz="2000" i="1" dirty="0" err="1">
                <a:latin typeface="Roboto"/>
              </a:rPr>
              <a:t>acheté</a:t>
            </a:r>
            <a:r>
              <a:rPr lang="en-GB" sz="2000" i="1" dirty="0">
                <a:latin typeface="Roboto"/>
              </a:rPr>
              <a:t>, </a:t>
            </a:r>
            <a:r>
              <a:rPr lang="en-GB" sz="2000" i="1" dirty="0" err="1">
                <a:latin typeface="Roboto"/>
              </a:rPr>
              <a:t>nouvelles</a:t>
            </a:r>
            <a:r>
              <a:rPr lang="en-GB" sz="2000" i="1" dirty="0">
                <a:latin typeface="Roboto"/>
              </a:rPr>
              <a:t> </a:t>
            </a:r>
            <a:r>
              <a:rPr lang="en-GB" sz="2000" i="1" dirty="0" err="1">
                <a:latin typeface="Roboto"/>
              </a:rPr>
              <a:t>compétences</a:t>
            </a:r>
            <a:r>
              <a:rPr lang="en-GB" sz="2000" i="1" dirty="0">
                <a:latin typeface="Roboto"/>
              </a:rPr>
              <a:t> </a:t>
            </a:r>
            <a:r>
              <a:rPr lang="en-GB" sz="2000" i="1" dirty="0" err="1">
                <a:latin typeface="Roboto"/>
              </a:rPr>
              <a:t>acquises</a:t>
            </a:r>
            <a:r>
              <a:rPr lang="en-GB" sz="2000" i="1" dirty="0">
                <a:latin typeface="Roboto"/>
              </a:rPr>
              <a:t>,....</a:t>
            </a:r>
            <a:endParaRPr lang="en-US" sz="2000" i="1" dirty="0">
              <a:latin typeface="Roboto"/>
            </a:endParaRPr>
          </a:p>
        </p:txBody>
      </p:sp>
      <p:pic>
        <p:nvPicPr>
          <p:cNvPr id="4" name="Picture 3">
            <a:extLst>
              <a:ext uri="{FF2B5EF4-FFF2-40B4-BE49-F238E27FC236}">
                <a16:creationId xmlns:a16="http://schemas.microsoft.com/office/drawing/2014/main" id="{8D241E40-1600-4CE2-BB68-4E0BD3678ECD}"/>
              </a:ext>
            </a:extLst>
          </p:cNvPr>
          <p:cNvPicPr>
            <a:picLocks noChangeAspect="1"/>
          </p:cNvPicPr>
          <p:nvPr/>
        </p:nvPicPr>
        <p:blipFill rotWithShape="1">
          <a:blip r:embed="rId3"/>
          <a:srcRect l="16613" r="16983"/>
          <a:stretch/>
        </p:blipFill>
        <p:spPr>
          <a:xfrm>
            <a:off x="1437911" y="2064091"/>
            <a:ext cx="3839084" cy="4335994"/>
          </a:xfrm>
          <a:prstGeom prst="rect">
            <a:avLst/>
          </a:prstGeom>
        </p:spPr>
      </p:pic>
      <p:grpSp>
        <p:nvGrpSpPr>
          <p:cNvPr id="13" name="Group 10">
            <a:extLst>
              <a:ext uri="{FF2B5EF4-FFF2-40B4-BE49-F238E27FC236}">
                <a16:creationId xmlns:a16="http://schemas.microsoft.com/office/drawing/2014/main" id="{137595A1-7AF4-46E4-AA58-8B2B068C2CBC}"/>
              </a:ext>
            </a:extLst>
          </p:cNvPr>
          <p:cNvGrpSpPr/>
          <p:nvPr/>
        </p:nvGrpSpPr>
        <p:grpSpPr>
          <a:xfrm>
            <a:off x="48774" y="749745"/>
            <a:ext cx="1249581" cy="1250897"/>
            <a:chOff x="256131" y="4176675"/>
            <a:chExt cx="1488832" cy="1490400"/>
          </a:xfrm>
        </p:grpSpPr>
        <p:sp>
          <p:nvSpPr>
            <p:cNvPr id="14" name="Rectangle: Rounded Corners 11">
              <a:extLst>
                <a:ext uri="{FF2B5EF4-FFF2-40B4-BE49-F238E27FC236}">
                  <a16:creationId xmlns:a16="http://schemas.microsoft.com/office/drawing/2014/main" id="{6FD1D790-F0C4-438C-B776-13688853DD33}"/>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1</a:t>
              </a:r>
            </a:p>
          </p:txBody>
        </p:sp>
        <p:sp>
          <p:nvSpPr>
            <p:cNvPr id="15" name="Rectangle: Rounded Corners 12">
              <a:extLst>
                <a:ext uri="{FF2B5EF4-FFF2-40B4-BE49-F238E27FC236}">
                  <a16:creationId xmlns:a16="http://schemas.microsoft.com/office/drawing/2014/main" id="{E3B48F9B-1733-4F89-A376-C2C4D88FA57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16" name="Group 13">
              <a:extLst>
                <a:ext uri="{FF2B5EF4-FFF2-40B4-BE49-F238E27FC236}">
                  <a16:creationId xmlns:a16="http://schemas.microsoft.com/office/drawing/2014/main" id="{C351B9D2-738E-47F7-BA2F-229AAB68523F}"/>
                </a:ext>
              </a:extLst>
            </p:cNvPr>
            <p:cNvGrpSpPr/>
            <p:nvPr/>
          </p:nvGrpSpPr>
          <p:grpSpPr>
            <a:xfrm>
              <a:off x="430988" y="4259045"/>
              <a:ext cx="1182803" cy="1035135"/>
              <a:chOff x="49330" y="-591802"/>
              <a:chExt cx="9051593" cy="7921544"/>
            </a:xfrm>
            <a:solidFill>
              <a:schemeClr val="accent2"/>
            </a:solidFill>
          </p:grpSpPr>
          <p:pic>
            <p:nvPicPr>
              <p:cNvPr id="17" name="Graphic 14" descr="Single gear">
                <a:extLst>
                  <a:ext uri="{FF2B5EF4-FFF2-40B4-BE49-F238E27FC236}">
                    <a16:creationId xmlns:a16="http://schemas.microsoft.com/office/drawing/2014/main" id="{D56AD1C8-9217-44C3-9C49-0C12168182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18" name="Graphic 15" descr="Single gear">
                <a:extLst>
                  <a:ext uri="{FF2B5EF4-FFF2-40B4-BE49-F238E27FC236}">
                    <a16:creationId xmlns:a16="http://schemas.microsoft.com/office/drawing/2014/main" id="{EE6205B5-6EFA-4CCD-9579-A758D68356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19" name="Minus Sign 16">
                <a:extLst>
                  <a:ext uri="{FF2B5EF4-FFF2-40B4-BE49-F238E27FC236}">
                    <a16:creationId xmlns:a16="http://schemas.microsoft.com/office/drawing/2014/main" id="{54FAF43E-7E72-402A-B85A-1D2E8B4CD6CF}"/>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20" name="Graphic 17" descr="Single gear">
                <a:extLst>
                  <a:ext uri="{FF2B5EF4-FFF2-40B4-BE49-F238E27FC236}">
                    <a16:creationId xmlns:a16="http://schemas.microsoft.com/office/drawing/2014/main" id="{E16C8E63-50C4-4F9C-AD18-B1D902F028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21" name="Freeform: Shape 18">
                <a:extLst>
                  <a:ext uri="{FF2B5EF4-FFF2-40B4-BE49-F238E27FC236}">
                    <a16:creationId xmlns:a16="http://schemas.microsoft.com/office/drawing/2014/main" id="{CB0EAD44-0A58-43A6-BD16-C10377881BB7}"/>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22" name="Plus Sign 19">
                <a:extLst>
                  <a:ext uri="{FF2B5EF4-FFF2-40B4-BE49-F238E27FC236}">
                    <a16:creationId xmlns:a16="http://schemas.microsoft.com/office/drawing/2014/main" id="{F0B5B80A-D640-44DC-948A-7E7BF3AEFE30}"/>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2344633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tabLst>
                <a:tab pos="1430338" algn="l"/>
              </a:tabLst>
            </a:pPr>
            <a:r>
              <a:rPr lang="fr-FR" sz="2400" b="1" dirty="0">
                <a:latin typeface="Arial" panose="020B0604020202020204" pitchFamily="34" charset="0"/>
                <a:cs typeface="Arial" panose="020B0604020202020204" pitchFamily="34" charset="0"/>
              </a:rPr>
              <a:t>Introduction : </a:t>
            </a:r>
            <a:r>
              <a:rPr lang="fr-FR" sz="2400" dirty="0">
                <a:latin typeface="Arial" panose="020B0604020202020204" pitchFamily="34" charset="0"/>
                <a:cs typeface="Arial" panose="020B0604020202020204" pitchFamily="34" charset="0"/>
              </a:rPr>
              <a:t>Plan de réponse et calendrier en cours de la réponse </a:t>
            </a:r>
            <a:endParaRPr lang="en-US" sz="2400" dirty="0">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a:lstStyle/>
          <a:p>
            <a:r>
              <a:rPr lang="en-GB" dirty="0"/>
              <a:t>VUE D'ENSEMBLE DE LA RIA</a:t>
            </a: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757145"/>
            <a:ext cx="10399383" cy="748316"/>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lvl="0" defTabSz="1244600">
              <a:lnSpc>
                <a:spcPct val="90000"/>
              </a:lnSpc>
              <a:spcBef>
                <a:spcPct val="0"/>
              </a:spcBef>
              <a:spcAft>
                <a:spcPct val="35000"/>
              </a:spcAft>
            </a:pP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bien passé ? </a:t>
            </a: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a:t>
            </a:r>
            <a:r>
              <a:rPr lang="en-US" sz="2800" b="1" dirty="0" err="1">
                <a:latin typeface="Roboto Cn"/>
              </a:rPr>
              <a:t>moins</a:t>
            </a:r>
            <a:r>
              <a:rPr lang="en-US" sz="2800" b="1" dirty="0">
                <a:latin typeface="Roboto Cn"/>
              </a:rPr>
              <a:t> bien passé ? </a:t>
            </a:r>
            <a:r>
              <a:rPr lang="en-US" sz="2800" b="1" dirty="0" err="1">
                <a:latin typeface="Roboto Cn"/>
              </a:rPr>
              <a:t>Pourquoi</a:t>
            </a:r>
            <a:r>
              <a:rPr lang="en-US" sz="2800" b="1" dirty="0">
                <a:latin typeface="Roboto Cn"/>
              </a:rPr>
              <a:t> ?</a:t>
            </a:r>
          </a:p>
        </p:txBody>
      </p:sp>
      <p:sp>
        <p:nvSpPr>
          <p:cNvPr id="19" name="Rectangle 18">
            <a:extLst>
              <a:ext uri="{FF2B5EF4-FFF2-40B4-BE49-F238E27FC236}">
                <a16:creationId xmlns:a16="http://schemas.microsoft.com/office/drawing/2014/main" id="{7BB19DED-3F0C-42D5-ACDA-95CBD2E15FA9}"/>
              </a:ext>
            </a:extLst>
          </p:cNvPr>
          <p:cNvSpPr/>
          <p:nvPr/>
        </p:nvSpPr>
        <p:spPr>
          <a:xfrm>
            <a:off x="1775110" y="4083640"/>
            <a:ext cx="10449908" cy="825409"/>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lvl="0" defTabSz="1244600">
              <a:lnSpc>
                <a:spcPct val="90000"/>
              </a:lnSpc>
              <a:spcBef>
                <a:spcPct val="0"/>
              </a:spcBef>
              <a:spcAft>
                <a:spcPct val="35000"/>
              </a:spcAft>
            </a:pPr>
            <a:r>
              <a:rPr lang="en-US" sz="2800" b="1" dirty="0">
                <a:latin typeface="Roboto Cn"/>
              </a:rPr>
              <a:t>Que </a:t>
            </a:r>
            <a:r>
              <a:rPr lang="en-US" sz="2800" b="1" dirty="0" err="1">
                <a:latin typeface="Roboto Cn"/>
              </a:rPr>
              <a:t>pouvons</a:t>
            </a:r>
            <a:r>
              <a:rPr lang="en-US" sz="2800" b="1" dirty="0">
                <a:latin typeface="Roboto Cn"/>
              </a:rPr>
              <a:t>-nous faire pour </a:t>
            </a:r>
            <a:r>
              <a:rPr lang="en-US" sz="2800" b="1" dirty="0" err="1">
                <a:latin typeface="Roboto Cn"/>
              </a:rPr>
              <a:t>améliorer</a:t>
            </a:r>
            <a:r>
              <a:rPr lang="en-US" sz="2800" b="1" dirty="0">
                <a:latin typeface="Roboto Cn"/>
              </a:rPr>
              <a:t> la  </a:t>
            </a:r>
            <a:r>
              <a:rPr lang="en-US" sz="2800" b="1" dirty="0" err="1">
                <a:latin typeface="Roboto Cn"/>
              </a:rPr>
              <a:t>réponse</a:t>
            </a:r>
            <a:r>
              <a:rPr lang="en-US" sz="2800" b="1" dirty="0">
                <a:latin typeface="Roboto Cn"/>
              </a:rPr>
              <a:t> à </a:t>
            </a:r>
            <a:r>
              <a:rPr lang="en-US" sz="2800" b="1" dirty="0" err="1">
                <a:latin typeface="Roboto Cn"/>
              </a:rPr>
              <a:t>l’épidémie</a:t>
            </a:r>
            <a:r>
              <a:rPr lang="en-US" sz="2800" b="1" dirty="0">
                <a:latin typeface="Roboto Cn"/>
              </a:rPr>
              <a:t> de COVID-19 ?</a:t>
            </a:r>
            <a:endParaRPr lang="en-US" sz="2800" b="1"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C02AD7FA-E3C2-4724-85F8-4F8EDA6878B3}"/>
              </a:ext>
            </a:extLst>
          </p:cNvPr>
          <p:cNvSpPr/>
          <p:nvPr/>
        </p:nvSpPr>
        <p:spPr>
          <a:xfrm>
            <a:off x="1825634" y="5474882"/>
            <a:ext cx="10364941" cy="779425"/>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pPr>
            <a:r>
              <a:rPr lang="en-US" sz="2800" b="1" dirty="0">
                <a:latin typeface="Roboto Cn"/>
              </a:rPr>
              <a:t>La </a:t>
            </a:r>
            <a:r>
              <a:rPr lang="en-US" sz="2800" b="1" dirty="0" err="1">
                <a:latin typeface="Roboto Cn"/>
              </a:rPr>
              <a:t>voie</a:t>
            </a:r>
            <a:r>
              <a:rPr lang="en-US" sz="2800" b="1" dirty="0">
                <a:latin typeface="Roboto Cn"/>
              </a:rPr>
              <a:t> à </a:t>
            </a:r>
            <a:r>
              <a:rPr lang="en-US" sz="2800" b="1" dirty="0" err="1">
                <a:latin typeface="Roboto Cn"/>
              </a:rPr>
              <a:t>suivre</a:t>
            </a:r>
            <a:endParaRPr lang="en-US" sz="2800" b="1" dirty="0">
              <a:latin typeface="Roboto Cn"/>
            </a:endParaRP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2</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3</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1</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97640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20"/>
                                        </p:tgtEl>
                                        <p:attrNameLst>
                                          <p:attrName>style.opacity</p:attrName>
                                        </p:attrNameLst>
                                      </p:cBhvr>
                                      <p:to>
                                        <p:strVal val="0.5"/>
                                      </p:to>
                                    </p:set>
                                    <p:animEffect filter="image" prLst="opacity: 0.5">
                                      <p:cBhvr rctx="IE">
                                        <p:cTn id="7" dur="indefinite"/>
                                        <p:tgtEl>
                                          <p:spTgt spid="20"/>
                                        </p:tgtEl>
                                      </p:cBhvr>
                                    </p:animEffect>
                                  </p:childTnLst>
                                </p:cTn>
                              </p:par>
                              <p:par>
                                <p:cTn id="8" presetID="9" presetClass="emph" presetSubtype="0" nodeType="withEffect">
                                  <p:stCondLst>
                                    <p:cond delay="1000"/>
                                  </p:stCondLst>
                                  <p:childTnLst>
                                    <p:set>
                                      <p:cBhvr>
                                        <p:cTn id="9" dur="indefinite"/>
                                        <p:tgtEl>
                                          <p:spTgt spid="58"/>
                                        </p:tgtEl>
                                        <p:attrNameLst>
                                          <p:attrName>style.opacity</p:attrName>
                                        </p:attrNameLst>
                                      </p:cBhvr>
                                      <p:to>
                                        <p:strVal val="0.5"/>
                                      </p:to>
                                    </p:set>
                                    <p:animEffect filter="image" prLst="opacity: 0.5">
                                      <p:cBhvr rctx="IE">
                                        <p:cTn id="10" dur="indefinite"/>
                                        <p:tgtEl>
                                          <p:spTgt spid="58"/>
                                        </p:tgtEl>
                                      </p:cBhvr>
                                    </p:animEffect>
                                  </p:childTnLst>
                                </p:cTn>
                              </p:par>
                              <p:par>
                                <p:cTn id="11" presetID="9" presetClass="emph" presetSubtype="0" grpId="0" nodeType="withEffect">
                                  <p:stCondLst>
                                    <p:cond delay="1000"/>
                                  </p:stCondLst>
                                  <p:childTnLst>
                                    <p:set>
                                      <p:cBhvr>
                                        <p:cTn id="12" dur="indefinite"/>
                                        <p:tgtEl>
                                          <p:spTgt spid="16"/>
                                        </p:tgtEl>
                                        <p:attrNameLst>
                                          <p:attrName>style.opacity</p:attrName>
                                        </p:attrNameLst>
                                      </p:cBhvr>
                                      <p:to>
                                        <p:strVal val="0.5"/>
                                      </p:to>
                                    </p:set>
                                    <p:animEffect filter="image" prLst="opacity: 0.5">
                                      <p:cBhvr rctx="IE">
                                        <p:cTn id="13" dur="indefinite"/>
                                        <p:tgtEl>
                                          <p:spTgt spid="16"/>
                                        </p:tgtEl>
                                      </p:cBhvr>
                                    </p:animEffect>
                                  </p:childTnLst>
                                </p:cTn>
                              </p:par>
                              <p:par>
                                <p:cTn id="14" presetID="9" presetClass="emph" presetSubtype="0" nodeType="withEffect">
                                  <p:stCondLst>
                                    <p:cond delay="1000"/>
                                  </p:stCondLst>
                                  <p:childTnLst>
                                    <p:set>
                                      <p:cBhvr>
                                        <p:cTn id="15" dur="indefinite"/>
                                        <p:tgtEl>
                                          <p:spTgt spid="34"/>
                                        </p:tgtEl>
                                        <p:attrNameLst>
                                          <p:attrName>style.opacity</p:attrName>
                                        </p:attrNameLst>
                                      </p:cBhvr>
                                      <p:to>
                                        <p:strVal val="0.5"/>
                                      </p:to>
                                    </p:set>
                                    <p:animEffect filter="image" prLst="opacity: 0.5">
                                      <p:cBhvr rctx="IE">
                                        <p:cTn id="16" dur="indefinite"/>
                                        <p:tgtEl>
                                          <p:spTgt spid="34"/>
                                        </p:tgtEl>
                                      </p:cBhvr>
                                    </p:animEffect>
                                  </p:childTnLst>
                                </p:cTn>
                              </p:par>
                              <p:par>
                                <p:cTn id="17" presetID="9" presetClass="emph" presetSubtype="0" nodeType="withEffect">
                                  <p:stCondLst>
                                    <p:cond delay="1000"/>
                                  </p:stCondLst>
                                  <p:childTnLst>
                                    <p:set>
                                      <p:cBhvr>
                                        <p:cTn id="18" dur="indefinite"/>
                                        <p:tgtEl>
                                          <p:spTgt spid="38"/>
                                        </p:tgtEl>
                                        <p:attrNameLst>
                                          <p:attrName>style.opacity</p:attrName>
                                        </p:attrNameLst>
                                      </p:cBhvr>
                                      <p:to>
                                        <p:strVal val="0.5"/>
                                      </p:to>
                                    </p:set>
                                    <p:animEffect filter="image" prLst="opacity: 0.5">
                                      <p:cBhvr rctx="IE">
                                        <p:cTn id="19" dur="indefinite"/>
                                        <p:tgtEl>
                                          <p:spTgt spid="38"/>
                                        </p:tgtEl>
                                      </p:cBhvr>
                                    </p:animEffect>
                                  </p:childTnLst>
                                </p:cTn>
                              </p:par>
                              <p:par>
                                <p:cTn id="20" presetID="9" presetClass="emph" presetSubtype="0" grpId="0" nodeType="withEffect">
                                  <p:stCondLst>
                                    <p:cond delay="1000"/>
                                  </p:stCondLst>
                                  <p:childTnLst>
                                    <p:set>
                                      <p:cBhvr>
                                        <p:cTn id="21" dur="indefinite"/>
                                        <p:tgtEl>
                                          <p:spTgt spid="18"/>
                                        </p:tgtEl>
                                        <p:attrNameLst>
                                          <p:attrName>style.opacity</p:attrName>
                                        </p:attrNameLst>
                                      </p:cBhvr>
                                      <p:to>
                                        <p:strVal val="0.5"/>
                                      </p:to>
                                    </p:set>
                                    <p:animEffect filter="image" prLst="opacity: 0.5">
                                      <p:cBhvr rctx="IE">
                                        <p:cTn id="22" dur="indefinite"/>
                                        <p:tgtEl>
                                          <p:spTgt spid="18"/>
                                        </p:tgtEl>
                                      </p:cBhvr>
                                    </p:animEffect>
                                  </p:childTnLst>
                                </p:cTn>
                              </p:par>
                              <p:par>
                                <p:cTn id="23" presetID="9" presetClass="emph" presetSubtype="0" nodeType="withEffect">
                                  <p:stCondLst>
                                    <p:cond delay="1000"/>
                                  </p:stCondLst>
                                  <p:childTnLst>
                                    <p:set>
                                      <p:cBhvr>
                                        <p:cTn id="24" dur="indefinite"/>
                                        <p:tgtEl>
                                          <p:spTgt spid="62"/>
                                        </p:tgtEl>
                                        <p:attrNameLst>
                                          <p:attrName>style.opacity</p:attrName>
                                        </p:attrNameLst>
                                      </p:cBhvr>
                                      <p:to>
                                        <p:strVal val="0.5"/>
                                      </p:to>
                                    </p:set>
                                    <p:animEffect filter="image" prLst="opacity: 0.5">
                                      <p:cBhvr rctx="IE">
                                        <p:cTn id="25" dur="indefinite"/>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756C022-C637-48A8-94BD-A153A79AECA5}"/>
              </a:ext>
            </a:extLst>
          </p:cNvPr>
          <p:cNvGrpSpPr/>
          <p:nvPr/>
        </p:nvGrpSpPr>
        <p:grpSpPr>
          <a:xfrm>
            <a:off x="322089" y="1015132"/>
            <a:ext cx="11633973" cy="5659903"/>
            <a:chOff x="322089" y="1015132"/>
            <a:chExt cx="11633973" cy="5659903"/>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70FD7F-51E1-49EF-B152-8CF5AAD5DD39}"/>
                </a:ext>
              </a:extLst>
            </p:cNvPr>
            <p:cNvSpPr/>
            <p:nvPr/>
          </p:nvSpPr>
          <p:spPr>
            <a:xfrm>
              <a:off x="1244166" y="1015132"/>
              <a:ext cx="10674312" cy="830996"/>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lvl="0" defTabSz="1244600">
                <a:lnSpc>
                  <a:spcPct val="90000"/>
                </a:lnSpc>
                <a:spcBef>
                  <a:spcPct val="0"/>
                </a:spcBef>
                <a:spcAft>
                  <a:spcPct val="35000"/>
                </a:spcAft>
              </a:pPr>
              <a:r>
                <a:rPr lang="en-US" sz="2800" b="1" dirty="0">
                  <a:latin typeface="Roboto Cn"/>
                </a:rPr>
                <a:t>Que </a:t>
              </a:r>
              <a:r>
                <a:rPr lang="en-US" sz="2800" b="1" dirty="0" err="1">
                  <a:latin typeface="Roboto Cn"/>
                </a:rPr>
                <a:t>pouvons</a:t>
              </a:r>
              <a:r>
                <a:rPr lang="en-US" sz="2800" b="1" dirty="0">
                  <a:latin typeface="Roboto Cn"/>
                </a:rPr>
                <a:t>-nous faire pour </a:t>
              </a:r>
              <a:r>
                <a:rPr lang="en-US" sz="2800" b="1" dirty="0" err="1">
                  <a:latin typeface="Roboto Cn"/>
                </a:rPr>
                <a:t>améliorer</a:t>
              </a:r>
              <a:r>
                <a:rPr lang="en-US" sz="2800" b="1" dirty="0">
                  <a:latin typeface="Roboto Cn"/>
                </a:rPr>
                <a:t> la  </a:t>
              </a:r>
              <a:r>
                <a:rPr lang="en-US" sz="2800" b="1" dirty="0" err="1">
                  <a:latin typeface="Roboto Cn"/>
                </a:rPr>
                <a:t>réponse</a:t>
              </a:r>
              <a:r>
                <a:rPr lang="en-US" sz="2800" b="1" dirty="0">
                  <a:latin typeface="Roboto Cn"/>
                </a:rPr>
                <a:t> à </a:t>
              </a:r>
              <a:r>
                <a:rPr lang="en-US" sz="2800" b="1" dirty="0" err="1">
                  <a:latin typeface="Roboto Cn"/>
                </a:rPr>
                <a:t>l’épidémie</a:t>
              </a:r>
              <a:r>
                <a:rPr lang="en-US" sz="2800" b="1" dirty="0">
                  <a:latin typeface="Roboto Cn"/>
                </a:rPr>
                <a:t> de COVID-19 ?</a:t>
              </a:r>
              <a:endParaRPr lang="en-US" sz="2800" b="1" dirty="0">
                <a:latin typeface="Arial" panose="020B0604020202020204" pitchFamily="34" charset="0"/>
                <a:cs typeface="Arial" panose="020B0604020202020204" pitchFamily="34" charset="0"/>
              </a:endParaRPr>
            </a:p>
          </p:txBody>
        </p:sp>
      </p:grpSp>
      <p:pic>
        <p:nvPicPr>
          <p:cNvPr id="1026" name="Picture 2">
            <a:extLst>
              <a:ext uri="{FF2B5EF4-FFF2-40B4-BE49-F238E27FC236}">
                <a16:creationId xmlns:a16="http://schemas.microsoft.com/office/drawing/2014/main" id="{37BCD496-4556-4C06-9B03-6D818C09F87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44660" y="3003713"/>
            <a:ext cx="2143125" cy="1395413"/>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3" name="Group 20">
            <a:extLst>
              <a:ext uri="{FF2B5EF4-FFF2-40B4-BE49-F238E27FC236}">
                <a16:creationId xmlns:a16="http://schemas.microsoft.com/office/drawing/2014/main" id="{EC17EA92-6A56-415E-B8A7-FF0C23264C69}"/>
              </a:ext>
            </a:extLst>
          </p:cNvPr>
          <p:cNvGrpSpPr/>
          <p:nvPr/>
        </p:nvGrpSpPr>
        <p:grpSpPr>
          <a:xfrm>
            <a:off x="32163" y="822749"/>
            <a:ext cx="1249581" cy="1250897"/>
            <a:chOff x="3200499" y="2045295"/>
            <a:chExt cx="1488832" cy="1490400"/>
          </a:xfrm>
        </p:grpSpPr>
        <p:grpSp>
          <p:nvGrpSpPr>
            <p:cNvPr id="14" name="Group 21">
              <a:extLst>
                <a:ext uri="{FF2B5EF4-FFF2-40B4-BE49-F238E27FC236}">
                  <a16:creationId xmlns:a16="http://schemas.microsoft.com/office/drawing/2014/main" id="{5A2C7E11-0A05-4BC1-902A-3304272F254D}"/>
                </a:ext>
              </a:extLst>
            </p:cNvPr>
            <p:cNvGrpSpPr/>
            <p:nvPr/>
          </p:nvGrpSpPr>
          <p:grpSpPr>
            <a:xfrm>
              <a:off x="3200499" y="2045295"/>
              <a:ext cx="1488832" cy="1490400"/>
              <a:chOff x="256131" y="2486250"/>
              <a:chExt cx="1488832" cy="1490400"/>
            </a:xfrm>
            <a:solidFill>
              <a:schemeClr val="accent1"/>
            </a:solidFill>
          </p:grpSpPr>
          <p:sp>
            <p:nvSpPr>
              <p:cNvPr id="17" name="Rectangle 40">
                <a:extLst>
                  <a:ext uri="{FF2B5EF4-FFF2-40B4-BE49-F238E27FC236}">
                    <a16:creationId xmlns:a16="http://schemas.microsoft.com/office/drawing/2014/main" id="{696465BD-A50D-4D89-957F-0062064FBD59}"/>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2</a:t>
                </a:r>
              </a:p>
            </p:txBody>
          </p:sp>
          <p:sp>
            <p:nvSpPr>
              <p:cNvPr id="20" name="Rectangle: Rounded Corners 41">
                <a:extLst>
                  <a:ext uri="{FF2B5EF4-FFF2-40B4-BE49-F238E27FC236}">
                    <a16:creationId xmlns:a16="http://schemas.microsoft.com/office/drawing/2014/main" id="{4ED264D2-85BE-4C43-BC88-F6495C4DBD1F}"/>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15" name="Graphic 22" descr="Upward trend">
              <a:extLst>
                <a:ext uri="{FF2B5EF4-FFF2-40B4-BE49-F238E27FC236}">
                  <a16:creationId xmlns:a16="http://schemas.microsoft.com/office/drawing/2014/main" id="{3B08DE8E-AFF3-479E-BA62-4BFF559124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5599" y="2176787"/>
              <a:ext cx="1210941" cy="989811"/>
            </a:xfrm>
            <a:prstGeom prst="rect">
              <a:avLst/>
            </a:prstGeom>
          </p:spPr>
        </p:pic>
      </p:grpSp>
      <p:sp>
        <p:nvSpPr>
          <p:cNvPr id="18" name="TextBox 3">
            <a:extLst>
              <a:ext uri="{FF2B5EF4-FFF2-40B4-BE49-F238E27FC236}">
                <a16:creationId xmlns:a16="http://schemas.microsoft.com/office/drawing/2014/main" id="{1E928984-103B-4E1F-AD88-70CD06E0A07C}"/>
              </a:ext>
            </a:extLst>
          </p:cNvPr>
          <p:cNvSpPr txBox="1"/>
          <p:nvPr/>
        </p:nvSpPr>
        <p:spPr>
          <a:xfrm>
            <a:off x="5506365" y="2347178"/>
            <a:ext cx="6544964"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Roboto Cn"/>
                <a:ea typeface="Roboto" pitchFamily="2" charset="0"/>
              </a:rPr>
              <a:t>Institutionnaliser les </a:t>
            </a:r>
            <a:r>
              <a:rPr lang="en-US" sz="2400" dirty="0" err="1">
                <a:latin typeface="Roboto Cn"/>
                <a:ea typeface="Roboto" pitchFamily="2" charset="0"/>
              </a:rPr>
              <a:t>pratiques</a:t>
            </a:r>
            <a:r>
              <a:rPr lang="en-US" sz="2400" dirty="0">
                <a:latin typeface="Roboto Cn"/>
                <a:ea typeface="Roboto" pitchFamily="2" charset="0"/>
              </a:rPr>
              <a:t> </a:t>
            </a:r>
            <a:r>
              <a:rPr lang="en-US" sz="2400" dirty="0" err="1">
                <a:latin typeface="Roboto Cn"/>
                <a:ea typeface="Roboto" pitchFamily="2" charset="0"/>
              </a:rPr>
              <a:t>exemplaires</a:t>
            </a:r>
            <a:endParaRPr lang="en-US" sz="2400" dirty="0">
              <a:latin typeface="Roboto Cn"/>
              <a:ea typeface="Roboto" pitchFamily="2" charset="0"/>
            </a:endParaRPr>
          </a:p>
          <a:p>
            <a:pPr marL="342900" indent="-342900">
              <a:buFont typeface="Arial" panose="020B0604020202020204" pitchFamily="34" charset="0"/>
              <a:buChar char="•"/>
            </a:pPr>
            <a:r>
              <a:rPr lang="en-US" sz="2400" dirty="0">
                <a:latin typeface="Roboto Cn"/>
                <a:ea typeface="Roboto" pitchFamily="2" charset="0"/>
              </a:rPr>
              <a:t>Relever les défis</a:t>
            </a:r>
          </a:p>
        </p:txBody>
      </p:sp>
      <p:sp>
        <p:nvSpPr>
          <p:cNvPr id="21" name="Left Brace 4">
            <a:extLst>
              <a:ext uri="{FF2B5EF4-FFF2-40B4-BE49-F238E27FC236}">
                <a16:creationId xmlns:a16="http://schemas.microsoft.com/office/drawing/2014/main" id="{18880B00-DA3D-4AB9-8FA4-3559F6C9D89B}"/>
              </a:ext>
            </a:extLst>
          </p:cNvPr>
          <p:cNvSpPr/>
          <p:nvPr/>
        </p:nvSpPr>
        <p:spPr>
          <a:xfrm rot="16200000">
            <a:off x="8618253" y="267498"/>
            <a:ext cx="290559" cy="61821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6">
            <a:extLst>
              <a:ext uri="{FF2B5EF4-FFF2-40B4-BE49-F238E27FC236}">
                <a16:creationId xmlns:a16="http://schemas.microsoft.com/office/drawing/2014/main" id="{F762E5E2-2489-4113-92D0-262220DB1528}"/>
              </a:ext>
            </a:extLst>
          </p:cNvPr>
          <p:cNvSpPr txBox="1"/>
          <p:nvPr/>
        </p:nvSpPr>
        <p:spPr>
          <a:xfrm>
            <a:off x="6096000" y="4976244"/>
            <a:ext cx="5758596" cy="1200329"/>
          </a:xfrm>
          <a:prstGeom prst="rect">
            <a:avLst/>
          </a:prstGeom>
          <a:noFill/>
        </p:spPr>
        <p:txBody>
          <a:bodyPr wrap="square" rtlCol="0">
            <a:spAutoFit/>
          </a:bodyPr>
          <a:lstStyle/>
          <a:p>
            <a:r>
              <a:rPr lang="en-US" sz="2400" dirty="0">
                <a:latin typeface="Roboto Cn"/>
              </a:rPr>
              <a:t>Développement d'activités spécifiques :</a:t>
            </a:r>
          </a:p>
          <a:p>
            <a:pPr marL="342900" indent="-342900">
              <a:buFontTx/>
              <a:buChar char="-"/>
            </a:pPr>
            <a:r>
              <a:rPr lang="en-US" sz="2400" dirty="0">
                <a:latin typeface="Roboto Cn"/>
              </a:rPr>
              <a:t>s'appuyer sur des </a:t>
            </a:r>
            <a:r>
              <a:rPr lang="en-US" sz="2400" dirty="0" err="1">
                <a:latin typeface="Roboto Cn"/>
              </a:rPr>
              <a:t>facteurs</a:t>
            </a:r>
            <a:r>
              <a:rPr lang="en-US" sz="2400" dirty="0">
                <a:latin typeface="Roboto Cn"/>
              </a:rPr>
              <a:t> </a:t>
            </a:r>
            <a:r>
              <a:rPr lang="en-US" sz="2400" dirty="0" err="1">
                <a:latin typeface="Roboto Cn"/>
              </a:rPr>
              <a:t>facilitants</a:t>
            </a:r>
            <a:endParaRPr lang="en-US" sz="2400" dirty="0">
              <a:latin typeface="Roboto Cn"/>
            </a:endParaRPr>
          </a:p>
          <a:p>
            <a:pPr marL="342900" indent="-342900">
              <a:buFontTx/>
              <a:buChar char="-"/>
            </a:pPr>
            <a:r>
              <a:rPr lang="en-US" sz="2400" dirty="0">
                <a:latin typeface="Roboto Cn"/>
              </a:rPr>
              <a:t>s'attaquer aux </a:t>
            </a:r>
            <a:r>
              <a:rPr lang="en-US" sz="2400" dirty="0" err="1">
                <a:latin typeface="Roboto Cn"/>
              </a:rPr>
              <a:t>facteurs</a:t>
            </a:r>
            <a:r>
              <a:rPr lang="en-US" sz="2400" dirty="0">
                <a:latin typeface="Roboto Cn"/>
              </a:rPr>
              <a:t> </a:t>
            </a:r>
            <a:r>
              <a:rPr lang="en-US" sz="2400" dirty="0" err="1">
                <a:latin typeface="Roboto Cn"/>
              </a:rPr>
              <a:t>limitants</a:t>
            </a:r>
            <a:endParaRPr lang="en-US" sz="2400" dirty="0">
              <a:latin typeface="Roboto Cn"/>
            </a:endParaRPr>
          </a:p>
        </p:txBody>
      </p:sp>
      <p:pic>
        <p:nvPicPr>
          <p:cNvPr id="6" name="Image 5">
            <a:extLst>
              <a:ext uri="{FF2B5EF4-FFF2-40B4-BE49-F238E27FC236}">
                <a16:creationId xmlns:a16="http://schemas.microsoft.com/office/drawing/2014/main" id="{58541603-0CA5-47D0-8FBB-64D82E0F1393}"/>
              </a:ext>
            </a:extLst>
          </p:cNvPr>
          <p:cNvPicPr>
            <a:picLocks noChangeAspect="1"/>
          </p:cNvPicPr>
          <p:nvPr/>
        </p:nvPicPr>
        <p:blipFill rotWithShape="1">
          <a:blip r:embed="rId6"/>
          <a:srcRect l="8425" r="8202"/>
          <a:stretch/>
        </p:blipFill>
        <p:spPr>
          <a:xfrm>
            <a:off x="624934" y="2661669"/>
            <a:ext cx="2906486" cy="2314575"/>
          </a:xfrm>
          <a:prstGeom prst="rect">
            <a:avLst/>
          </a:prstGeom>
        </p:spPr>
      </p:pic>
      <p:pic>
        <p:nvPicPr>
          <p:cNvPr id="8" name="Image 7">
            <a:extLst>
              <a:ext uri="{FF2B5EF4-FFF2-40B4-BE49-F238E27FC236}">
                <a16:creationId xmlns:a16="http://schemas.microsoft.com/office/drawing/2014/main" id="{13BC07A9-4829-48B1-8550-95FF7053F304}"/>
              </a:ext>
            </a:extLst>
          </p:cNvPr>
          <p:cNvPicPr>
            <a:picLocks noChangeAspect="1"/>
          </p:cNvPicPr>
          <p:nvPr/>
        </p:nvPicPr>
        <p:blipFill>
          <a:blip r:embed="rId7"/>
          <a:stretch>
            <a:fillRect/>
          </a:stretch>
        </p:blipFill>
        <p:spPr>
          <a:xfrm>
            <a:off x="7794014" y="3537523"/>
            <a:ext cx="1733135" cy="125974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048359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19765F72-AD8D-44FF-A011-6BA82AF2A3F0}"/>
              </a:ext>
            </a:extLst>
          </p:cNvPr>
          <p:cNvSpPr txBox="1"/>
          <p:nvPr/>
        </p:nvSpPr>
        <p:spPr>
          <a:xfrm>
            <a:off x="6999783" y="2333685"/>
            <a:ext cx="4991237" cy="4524315"/>
          </a:xfrm>
          <a:prstGeom prst="rect">
            <a:avLst/>
          </a:prstGeom>
          <a:noFill/>
        </p:spPr>
        <p:txBody>
          <a:bodyPr wrap="square" rtlCol="0">
            <a:spAutoFit/>
          </a:bodyPr>
          <a:lstStyle/>
          <a:p>
            <a:pPr marL="285750" indent="-285750">
              <a:buFont typeface="Arial" panose="020B0604020202020204" pitchFamily="34" charset="0"/>
              <a:buChar char="•"/>
            </a:pPr>
            <a:r>
              <a:rPr lang="fr-FR" sz="2400" dirty="0">
                <a:latin typeface="Roboto Cn"/>
              </a:rPr>
              <a:t>Toutes les activités doivent être pratiques et réalistes</a:t>
            </a:r>
          </a:p>
          <a:p>
            <a:pPr marL="285750" indent="-285750">
              <a:buFont typeface="Arial" panose="020B0604020202020204" pitchFamily="34" charset="0"/>
              <a:buChar char="•"/>
            </a:pPr>
            <a:endParaRPr lang="fr-FR" sz="2400" dirty="0">
              <a:latin typeface="Roboto Cn"/>
            </a:endParaRPr>
          </a:p>
          <a:p>
            <a:pPr marL="285750" indent="-285750">
              <a:buFont typeface="Arial" panose="020B0604020202020204" pitchFamily="34" charset="0"/>
              <a:buChar char="•"/>
            </a:pPr>
            <a:r>
              <a:rPr lang="fr-FR" sz="2400" dirty="0">
                <a:latin typeface="Roboto Cn"/>
              </a:rPr>
              <a:t>Plusieurs activités peuvent être nécessaires pour relever un seul défi ou mettre en œuvre une pratique exemplaire</a:t>
            </a:r>
          </a:p>
          <a:p>
            <a:pPr marL="285750" indent="-285750">
              <a:buFont typeface="Arial" panose="020B0604020202020204" pitchFamily="34" charset="0"/>
              <a:buChar char="•"/>
            </a:pPr>
            <a:endParaRPr lang="fr-FR" sz="2400" dirty="0">
              <a:latin typeface="Roboto Cn"/>
            </a:endParaRPr>
          </a:p>
          <a:p>
            <a:pPr marL="285750" indent="-285750">
              <a:buFont typeface="Arial" panose="020B0604020202020204" pitchFamily="34" charset="0"/>
              <a:buChar char="•"/>
            </a:pPr>
            <a:r>
              <a:rPr lang="fr-FR" sz="2400" dirty="0">
                <a:latin typeface="Roboto Cn"/>
              </a:rPr>
              <a:t>Toutes les pratiques exemplaires ou tous les défis ne nécessitent pas une activité</a:t>
            </a:r>
          </a:p>
          <a:p>
            <a:pPr marL="285750" indent="-285750">
              <a:buFont typeface="Arial" panose="020B0604020202020204" pitchFamily="34" charset="0"/>
              <a:buChar char="•"/>
            </a:pPr>
            <a:endParaRPr lang="en-US" sz="2400" dirty="0">
              <a:latin typeface="Roboto Cn"/>
            </a:endParaRPr>
          </a:p>
        </p:txBody>
      </p:sp>
      <p:grpSp>
        <p:nvGrpSpPr>
          <p:cNvPr id="12" name="Group 20">
            <a:extLst>
              <a:ext uri="{FF2B5EF4-FFF2-40B4-BE49-F238E27FC236}">
                <a16:creationId xmlns:a16="http://schemas.microsoft.com/office/drawing/2014/main" id="{F993069E-FA1C-4AC3-9947-EC140CB3B233}"/>
              </a:ext>
            </a:extLst>
          </p:cNvPr>
          <p:cNvGrpSpPr/>
          <p:nvPr/>
        </p:nvGrpSpPr>
        <p:grpSpPr>
          <a:xfrm>
            <a:off x="32163" y="822749"/>
            <a:ext cx="1249581" cy="1250897"/>
            <a:chOff x="3200499" y="2045295"/>
            <a:chExt cx="1488832" cy="1490400"/>
          </a:xfrm>
        </p:grpSpPr>
        <p:grpSp>
          <p:nvGrpSpPr>
            <p:cNvPr id="13" name="Group 21">
              <a:extLst>
                <a:ext uri="{FF2B5EF4-FFF2-40B4-BE49-F238E27FC236}">
                  <a16:creationId xmlns:a16="http://schemas.microsoft.com/office/drawing/2014/main" id="{4F0BAADF-EE67-4DCA-BD16-781DB4883E0A}"/>
                </a:ext>
              </a:extLst>
            </p:cNvPr>
            <p:cNvGrpSpPr/>
            <p:nvPr/>
          </p:nvGrpSpPr>
          <p:grpSpPr>
            <a:xfrm>
              <a:off x="3200499" y="2045295"/>
              <a:ext cx="1488832" cy="1490400"/>
              <a:chOff x="256131" y="2486250"/>
              <a:chExt cx="1488832" cy="1490400"/>
            </a:xfrm>
            <a:solidFill>
              <a:schemeClr val="accent1"/>
            </a:solidFill>
          </p:grpSpPr>
          <p:sp>
            <p:nvSpPr>
              <p:cNvPr id="17" name="Rectangle 40">
                <a:extLst>
                  <a:ext uri="{FF2B5EF4-FFF2-40B4-BE49-F238E27FC236}">
                    <a16:creationId xmlns:a16="http://schemas.microsoft.com/office/drawing/2014/main" id="{690E4C8E-EA19-4CD3-AFA6-E40A12A0C154}"/>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2</a:t>
                </a:r>
              </a:p>
            </p:txBody>
          </p:sp>
          <p:sp>
            <p:nvSpPr>
              <p:cNvPr id="19" name="Rectangle: Rounded Corners 41">
                <a:extLst>
                  <a:ext uri="{FF2B5EF4-FFF2-40B4-BE49-F238E27FC236}">
                    <a16:creationId xmlns:a16="http://schemas.microsoft.com/office/drawing/2014/main" id="{3D7A610B-6B0F-484D-816C-F34B77739456}"/>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14" name="Graphic 22" descr="Upward trend">
              <a:extLst>
                <a:ext uri="{FF2B5EF4-FFF2-40B4-BE49-F238E27FC236}">
                  <a16:creationId xmlns:a16="http://schemas.microsoft.com/office/drawing/2014/main" id="{05CFF188-352A-44B1-86FB-743F39776B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5599" y="2176787"/>
              <a:ext cx="1210941" cy="989811"/>
            </a:xfrm>
            <a:prstGeom prst="rect">
              <a:avLst/>
            </a:prstGeom>
          </p:spPr>
        </p:pic>
      </p:grpSp>
      <p:sp>
        <p:nvSpPr>
          <p:cNvPr id="18" name="Rectangle 17">
            <a:extLst>
              <a:ext uri="{FF2B5EF4-FFF2-40B4-BE49-F238E27FC236}">
                <a16:creationId xmlns:a16="http://schemas.microsoft.com/office/drawing/2014/main" id="{95A0B2FB-7ED9-48A0-81F1-DD67C8C4B3F4}"/>
              </a:ext>
            </a:extLst>
          </p:cNvPr>
          <p:cNvSpPr/>
          <p:nvPr/>
        </p:nvSpPr>
        <p:spPr>
          <a:xfrm>
            <a:off x="1244166" y="1015132"/>
            <a:ext cx="10674312" cy="830996"/>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lvl="0" defTabSz="1244600">
              <a:lnSpc>
                <a:spcPct val="90000"/>
              </a:lnSpc>
              <a:spcBef>
                <a:spcPct val="0"/>
              </a:spcBef>
              <a:spcAft>
                <a:spcPct val="35000"/>
              </a:spcAft>
            </a:pPr>
            <a:r>
              <a:rPr lang="en-US" sz="2800" b="1" dirty="0">
                <a:latin typeface="Roboto Cn"/>
              </a:rPr>
              <a:t>Que </a:t>
            </a:r>
            <a:r>
              <a:rPr lang="en-US" sz="2800" b="1" dirty="0" err="1">
                <a:latin typeface="Roboto Cn"/>
              </a:rPr>
              <a:t>pouvons</a:t>
            </a:r>
            <a:r>
              <a:rPr lang="en-US" sz="2800" b="1" dirty="0">
                <a:latin typeface="Roboto Cn"/>
              </a:rPr>
              <a:t>-nous faire pour </a:t>
            </a:r>
            <a:r>
              <a:rPr lang="en-US" sz="2800" b="1" dirty="0" err="1">
                <a:latin typeface="Roboto Cn"/>
              </a:rPr>
              <a:t>améliorer</a:t>
            </a:r>
            <a:r>
              <a:rPr lang="en-US" sz="2800" b="1" dirty="0">
                <a:latin typeface="Roboto Cn"/>
              </a:rPr>
              <a:t> la  </a:t>
            </a:r>
            <a:r>
              <a:rPr lang="en-US" sz="2800" b="1" dirty="0" err="1">
                <a:latin typeface="Roboto Cn"/>
              </a:rPr>
              <a:t>réponse</a:t>
            </a:r>
            <a:r>
              <a:rPr lang="en-US" sz="2800" b="1" dirty="0">
                <a:latin typeface="Roboto Cn"/>
              </a:rPr>
              <a:t> à </a:t>
            </a:r>
            <a:r>
              <a:rPr lang="en-US" sz="2800" b="1" dirty="0" err="1">
                <a:latin typeface="Roboto Cn"/>
              </a:rPr>
              <a:t>l’épidémie</a:t>
            </a:r>
            <a:r>
              <a:rPr lang="en-US" sz="2800" b="1" dirty="0">
                <a:latin typeface="Roboto Cn"/>
              </a:rPr>
              <a:t> de COVID-19 ?</a:t>
            </a:r>
            <a:endParaRPr lang="en-US" sz="2800" b="1" dirty="0">
              <a:latin typeface="Arial" panose="020B0604020202020204" pitchFamily="34" charset="0"/>
              <a:cs typeface="Arial" panose="020B0604020202020204" pitchFamily="34" charset="0"/>
            </a:endParaRPr>
          </a:p>
        </p:txBody>
      </p:sp>
      <p:pic>
        <p:nvPicPr>
          <p:cNvPr id="4" name="Image 3">
            <a:extLst>
              <a:ext uri="{FF2B5EF4-FFF2-40B4-BE49-F238E27FC236}">
                <a16:creationId xmlns:a16="http://schemas.microsoft.com/office/drawing/2014/main" id="{F8F0AC0B-A21A-40DD-8C25-313BC8A7C26B}"/>
              </a:ext>
            </a:extLst>
          </p:cNvPr>
          <p:cNvPicPr>
            <a:picLocks noChangeAspect="1"/>
          </p:cNvPicPr>
          <p:nvPr/>
        </p:nvPicPr>
        <p:blipFill>
          <a:blip r:embed="rId5"/>
          <a:stretch>
            <a:fillRect/>
          </a:stretch>
        </p:blipFill>
        <p:spPr>
          <a:xfrm>
            <a:off x="783094" y="2149469"/>
            <a:ext cx="6181725" cy="4438650"/>
          </a:xfrm>
          <a:prstGeom prst="rect">
            <a:avLst/>
          </a:prstGeom>
        </p:spPr>
      </p:pic>
      <p:sp>
        <p:nvSpPr>
          <p:cNvPr id="2" name="ZoneTexte 1">
            <a:extLst>
              <a:ext uri="{FF2B5EF4-FFF2-40B4-BE49-F238E27FC236}">
                <a16:creationId xmlns:a16="http://schemas.microsoft.com/office/drawing/2014/main" id="{5C8EB6BD-8904-4C90-9B3B-B44D2304BD13}"/>
              </a:ext>
            </a:extLst>
          </p:cNvPr>
          <p:cNvSpPr txBox="1"/>
          <p:nvPr/>
        </p:nvSpPr>
        <p:spPr>
          <a:xfrm rot="20365409">
            <a:off x="204920" y="2258501"/>
            <a:ext cx="1911157" cy="461665"/>
          </a:xfrm>
          <a:prstGeom prst="rect">
            <a:avLst/>
          </a:prstGeom>
          <a:solidFill>
            <a:srgbClr val="FF0000"/>
          </a:solidFill>
        </p:spPr>
        <p:txBody>
          <a:bodyPr wrap="square" rtlCol="0">
            <a:spAutoFit/>
          </a:bodyPr>
          <a:lstStyle/>
          <a:p>
            <a:pPr algn="ctr"/>
            <a:r>
              <a:rPr lang="fr-FR" sz="2400" b="1" dirty="0">
                <a:solidFill>
                  <a:schemeClr val="bg1"/>
                </a:solidFill>
              </a:rPr>
              <a:t>EXEMPLE</a:t>
            </a:r>
          </a:p>
        </p:txBody>
      </p:sp>
    </p:spTree>
    <p:extLst>
      <p:ext uri="{BB962C8B-B14F-4D97-AF65-F5344CB8AC3E}">
        <p14:creationId xmlns:p14="http://schemas.microsoft.com/office/powerpoint/2010/main" val="2039826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19765F72-AD8D-44FF-A011-6BA82AF2A3F0}"/>
              </a:ext>
            </a:extLst>
          </p:cNvPr>
          <p:cNvSpPr txBox="1"/>
          <p:nvPr/>
        </p:nvSpPr>
        <p:spPr>
          <a:xfrm>
            <a:off x="645333" y="2575012"/>
            <a:ext cx="5040568" cy="3046988"/>
          </a:xfrm>
          <a:prstGeom prst="rect">
            <a:avLst/>
          </a:prstGeom>
          <a:noFill/>
        </p:spPr>
        <p:txBody>
          <a:bodyPr wrap="square" rtlCol="0">
            <a:spAutoFit/>
          </a:bodyPr>
          <a:lstStyle/>
          <a:p>
            <a:endParaRPr lang="en-US" sz="2400" dirty="0">
              <a:solidFill>
                <a:srgbClr val="000000"/>
              </a:solidFill>
            </a:endParaRPr>
          </a:p>
          <a:p>
            <a:r>
              <a:rPr lang="fr-FR" sz="2400" dirty="0">
                <a:solidFill>
                  <a:srgbClr val="000000"/>
                </a:solidFill>
              </a:rPr>
              <a:t>Se référer aux défis, pratiques exemplaires, l'impact et les facteurs permet ainsi d'identifier les activités clés </a:t>
            </a:r>
            <a:r>
              <a:rPr lang="fr-FR" sz="2400" b="1" dirty="0">
                <a:solidFill>
                  <a:srgbClr val="000000"/>
                </a:solidFill>
              </a:rPr>
              <a:t>pour surmonter les défis </a:t>
            </a:r>
            <a:r>
              <a:rPr lang="fr-FR" sz="2400" dirty="0">
                <a:solidFill>
                  <a:srgbClr val="000000"/>
                </a:solidFill>
              </a:rPr>
              <a:t>et </a:t>
            </a:r>
            <a:r>
              <a:rPr lang="fr-FR" sz="2400" b="1" dirty="0">
                <a:solidFill>
                  <a:srgbClr val="000000"/>
                </a:solidFill>
              </a:rPr>
              <a:t>institutionnaliser les meilleures pratiques. </a:t>
            </a:r>
            <a:endParaRPr lang="en-US" sz="2400" b="1" dirty="0">
              <a:solidFill>
                <a:srgbClr val="000000"/>
              </a:solidFill>
            </a:endParaRPr>
          </a:p>
          <a:p>
            <a:pPr marL="514350" indent="-514350">
              <a:buAutoNum type="arabicPeriod"/>
            </a:pPr>
            <a:endParaRPr lang="en-US" sz="2400" dirty="0">
              <a:solidFill>
                <a:srgbClr val="000000"/>
              </a:solidFill>
            </a:endParaRPr>
          </a:p>
        </p:txBody>
      </p:sp>
      <p:grpSp>
        <p:nvGrpSpPr>
          <p:cNvPr id="11" name="Group 20">
            <a:extLst>
              <a:ext uri="{FF2B5EF4-FFF2-40B4-BE49-F238E27FC236}">
                <a16:creationId xmlns:a16="http://schemas.microsoft.com/office/drawing/2014/main" id="{66973144-E66E-43EC-A22B-D61C1EDFFE4B}"/>
              </a:ext>
            </a:extLst>
          </p:cNvPr>
          <p:cNvGrpSpPr/>
          <p:nvPr/>
        </p:nvGrpSpPr>
        <p:grpSpPr>
          <a:xfrm>
            <a:off x="32163" y="822749"/>
            <a:ext cx="1249581" cy="1250897"/>
            <a:chOff x="3200499" y="2045295"/>
            <a:chExt cx="1488832" cy="1490400"/>
          </a:xfrm>
        </p:grpSpPr>
        <p:grpSp>
          <p:nvGrpSpPr>
            <p:cNvPr id="12" name="Group 21">
              <a:extLst>
                <a:ext uri="{FF2B5EF4-FFF2-40B4-BE49-F238E27FC236}">
                  <a16:creationId xmlns:a16="http://schemas.microsoft.com/office/drawing/2014/main" id="{939F7D70-98CC-4727-8F17-19BC4C5F5196}"/>
                </a:ext>
              </a:extLst>
            </p:cNvPr>
            <p:cNvGrpSpPr/>
            <p:nvPr/>
          </p:nvGrpSpPr>
          <p:grpSpPr>
            <a:xfrm>
              <a:off x="3200499" y="2045295"/>
              <a:ext cx="1488832" cy="1490400"/>
              <a:chOff x="256131" y="2486250"/>
              <a:chExt cx="1488832" cy="1490400"/>
            </a:xfrm>
            <a:solidFill>
              <a:schemeClr val="accent1"/>
            </a:solidFill>
          </p:grpSpPr>
          <p:sp>
            <p:nvSpPr>
              <p:cNvPr id="14" name="Rectangle 40">
                <a:extLst>
                  <a:ext uri="{FF2B5EF4-FFF2-40B4-BE49-F238E27FC236}">
                    <a16:creationId xmlns:a16="http://schemas.microsoft.com/office/drawing/2014/main" id="{2AE404F3-CE13-4468-901D-E17B9CCAEA77}"/>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2</a:t>
                </a:r>
              </a:p>
            </p:txBody>
          </p:sp>
          <p:sp>
            <p:nvSpPr>
              <p:cNvPr id="15" name="Rectangle: Rounded Corners 41">
                <a:extLst>
                  <a:ext uri="{FF2B5EF4-FFF2-40B4-BE49-F238E27FC236}">
                    <a16:creationId xmlns:a16="http://schemas.microsoft.com/office/drawing/2014/main" id="{3464E9F3-5E40-462B-998F-82AA1E50C025}"/>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13" name="Graphic 22" descr="Upward trend">
              <a:extLst>
                <a:ext uri="{FF2B5EF4-FFF2-40B4-BE49-F238E27FC236}">
                  <a16:creationId xmlns:a16="http://schemas.microsoft.com/office/drawing/2014/main" id="{C43DDAAE-A1E8-4F20-9AFA-852D1515BF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5599" y="2176787"/>
              <a:ext cx="1210941" cy="989811"/>
            </a:xfrm>
            <a:prstGeom prst="rect">
              <a:avLst/>
            </a:prstGeom>
          </p:spPr>
        </p:pic>
      </p:grpSp>
      <p:sp>
        <p:nvSpPr>
          <p:cNvPr id="17" name="Rectangle 16">
            <a:extLst>
              <a:ext uri="{FF2B5EF4-FFF2-40B4-BE49-F238E27FC236}">
                <a16:creationId xmlns:a16="http://schemas.microsoft.com/office/drawing/2014/main" id="{FA74F2BF-AA4D-47F7-98DF-2AC1E1593F4F}"/>
              </a:ext>
            </a:extLst>
          </p:cNvPr>
          <p:cNvSpPr/>
          <p:nvPr/>
        </p:nvSpPr>
        <p:spPr>
          <a:xfrm>
            <a:off x="1244166" y="1015132"/>
            <a:ext cx="10674312" cy="830996"/>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lvl="0" defTabSz="1244600">
              <a:lnSpc>
                <a:spcPct val="90000"/>
              </a:lnSpc>
              <a:spcBef>
                <a:spcPct val="0"/>
              </a:spcBef>
              <a:spcAft>
                <a:spcPct val="35000"/>
              </a:spcAft>
            </a:pPr>
            <a:r>
              <a:rPr lang="en-US" sz="2800" b="1" dirty="0">
                <a:latin typeface="Roboto Cn"/>
              </a:rPr>
              <a:t>Que </a:t>
            </a:r>
            <a:r>
              <a:rPr lang="en-US" sz="2800" b="1" dirty="0" err="1">
                <a:latin typeface="Roboto Cn"/>
              </a:rPr>
              <a:t>pouvons</a:t>
            </a:r>
            <a:r>
              <a:rPr lang="en-US" sz="2800" b="1" dirty="0">
                <a:latin typeface="Roboto Cn"/>
              </a:rPr>
              <a:t>-nous faire pour </a:t>
            </a:r>
            <a:r>
              <a:rPr lang="en-US" sz="2800" b="1" dirty="0" err="1">
                <a:latin typeface="Roboto Cn"/>
              </a:rPr>
              <a:t>améliorer</a:t>
            </a:r>
            <a:r>
              <a:rPr lang="en-US" sz="2800" b="1" dirty="0">
                <a:latin typeface="Roboto Cn"/>
              </a:rPr>
              <a:t> la  </a:t>
            </a:r>
            <a:r>
              <a:rPr lang="en-US" sz="2800" b="1" dirty="0" err="1">
                <a:latin typeface="Roboto Cn"/>
              </a:rPr>
              <a:t>réponse</a:t>
            </a:r>
            <a:r>
              <a:rPr lang="en-US" sz="2800" b="1" dirty="0">
                <a:latin typeface="Roboto Cn"/>
              </a:rPr>
              <a:t> à </a:t>
            </a:r>
            <a:r>
              <a:rPr lang="en-US" sz="2800" b="1" dirty="0" err="1">
                <a:latin typeface="Roboto Cn"/>
              </a:rPr>
              <a:t>l’épidémie</a:t>
            </a:r>
            <a:r>
              <a:rPr lang="en-US" sz="2800" b="1" dirty="0">
                <a:latin typeface="Roboto Cn"/>
              </a:rPr>
              <a:t> de COVID-19 ?</a:t>
            </a:r>
            <a:endParaRPr lang="en-US" sz="2800" b="1" dirty="0">
              <a:latin typeface="Arial" panose="020B0604020202020204" pitchFamily="34" charset="0"/>
              <a:cs typeface="Arial" panose="020B0604020202020204" pitchFamily="34" charset="0"/>
            </a:endParaRPr>
          </a:p>
        </p:txBody>
      </p:sp>
      <p:pic>
        <p:nvPicPr>
          <p:cNvPr id="2" name="Image 1">
            <a:extLst>
              <a:ext uri="{FF2B5EF4-FFF2-40B4-BE49-F238E27FC236}">
                <a16:creationId xmlns:a16="http://schemas.microsoft.com/office/drawing/2014/main" id="{D51E4BE6-112D-48C0-A8ED-19EB007040AC}"/>
              </a:ext>
            </a:extLst>
          </p:cNvPr>
          <p:cNvPicPr>
            <a:picLocks noChangeAspect="1"/>
          </p:cNvPicPr>
          <p:nvPr/>
        </p:nvPicPr>
        <p:blipFill>
          <a:blip r:embed="rId5"/>
          <a:stretch>
            <a:fillRect/>
          </a:stretch>
        </p:blipFill>
        <p:spPr>
          <a:xfrm>
            <a:off x="5946482" y="2199097"/>
            <a:ext cx="5599740" cy="4008510"/>
          </a:xfrm>
          <a:prstGeom prst="rect">
            <a:avLst/>
          </a:prstGeom>
        </p:spPr>
      </p:pic>
    </p:spTree>
    <p:extLst>
      <p:ext uri="{BB962C8B-B14F-4D97-AF65-F5344CB8AC3E}">
        <p14:creationId xmlns:p14="http://schemas.microsoft.com/office/powerpoint/2010/main" val="595028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AECE08-086F-4C76-8E80-A0F314BCA064}"/>
              </a:ext>
            </a:extLst>
          </p:cNvPr>
          <p:cNvSpPr/>
          <p:nvPr/>
        </p:nvSpPr>
        <p:spPr>
          <a:xfrm>
            <a:off x="2297664" y="1539093"/>
            <a:ext cx="9894336" cy="542113"/>
          </a:xfrm>
          <a:prstGeom prst="rect">
            <a:avLst/>
          </a:pr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tabLst>
                <a:tab pos="1430338" algn="l"/>
              </a:tabLst>
            </a:pPr>
            <a:r>
              <a:rPr lang="fr-FR" sz="2400" b="1" dirty="0">
                <a:latin typeface="Arial" panose="020B0604020202020204" pitchFamily="34" charset="0"/>
                <a:cs typeface="Arial" panose="020B0604020202020204" pitchFamily="34" charset="0"/>
              </a:rPr>
              <a:t>Introduction </a:t>
            </a:r>
            <a:r>
              <a:rPr lang="fr-FR" sz="2400" dirty="0">
                <a:latin typeface="Arial" panose="020B0604020202020204" pitchFamily="34" charset="0"/>
                <a:cs typeface="Arial" panose="020B0604020202020204" pitchFamily="34" charset="0"/>
              </a:rPr>
              <a:t>:</a:t>
            </a:r>
            <a:r>
              <a:rPr lang="fr-FR" sz="2400" b="1" dirty="0">
                <a:latin typeface="Arial" panose="020B0604020202020204" pitchFamily="34" charset="0"/>
                <a:cs typeface="Arial" panose="020B0604020202020204" pitchFamily="34" charset="0"/>
              </a:rPr>
              <a:t> </a:t>
            </a:r>
            <a:r>
              <a:rPr lang="fr-FR" sz="2400" dirty="0">
                <a:latin typeface="Arial" panose="020B0604020202020204" pitchFamily="34" charset="0"/>
                <a:cs typeface="Arial" panose="020B0604020202020204" pitchFamily="34" charset="0"/>
              </a:rPr>
              <a:t>Plan de réponse et calendrier en cours de la réponse </a:t>
            </a:r>
            <a:endParaRPr lang="en-US" sz="2400" dirty="0">
              <a:latin typeface="Arial" panose="020B0604020202020204" pitchFamily="34" charset="0"/>
              <a:cs typeface="Arial" panose="020B0604020202020204" pitchFamily="34" charset="0"/>
            </a:endParaRPr>
          </a:p>
        </p:txBody>
      </p:sp>
      <p:sp>
        <p:nvSpPr>
          <p:cNvPr id="2" name="Titre 1">
            <a:extLst>
              <a:ext uri="{FF2B5EF4-FFF2-40B4-BE49-F238E27FC236}">
                <a16:creationId xmlns:a16="http://schemas.microsoft.com/office/drawing/2014/main" id="{A23A01EE-8374-4AFD-A3D3-AAA39A2DB639}"/>
              </a:ext>
            </a:extLst>
          </p:cNvPr>
          <p:cNvSpPr>
            <a:spLocks noGrp="1"/>
          </p:cNvSpPr>
          <p:nvPr>
            <p:ph type="title"/>
          </p:nvPr>
        </p:nvSpPr>
        <p:spPr/>
        <p:txBody>
          <a:bodyPr/>
          <a:lstStyle/>
          <a:p>
            <a:r>
              <a:rPr lang="en-GB" dirty="0"/>
              <a:t>VUE D'ENSEMBLE DE LA RIA</a:t>
            </a:r>
          </a:p>
        </p:txBody>
      </p:sp>
      <p:sp>
        <p:nvSpPr>
          <p:cNvPr id="18" name="Rectangle 17">
            <a:extLst>
              <a:ext uri="{FF2B5EF4-FFF2-40B4-BE49-F238E27FC236}">
                <a16:creationId xmlns:a16="http://schemas.microsoft.com/office/drawing/2014/main" id="{BB86861D-73B3-42E9-BE6F-38C54889EDE4}"/>
              </a:ext>
            </a:extLst>
          </p:cNvPr>
          <p:cNvSpPr/>
          <p:nvPr/>
        </p:nvSpPr>
        <p:spPr>
          <a:xfrm>
            <a:off x="1796508" y="2757144"/>
            <a:ext cx="10399383" cy="819609"/>
          </a:xfrm>
          <a:prstGeom prst="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lvl="0" defTabSz="1244600">
              <a:lnSpc>
                <a:spcPct val="90000"/>
              </a:lnSpc>
              <a:spcBef>
                <a:spcPct val="0"/>
              </a:spcBef>
              <a:spcAft>
                <a:spcPct val="35000"/>
              </a:spcAft>
            </a:pP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bien passé ? </a:t>
            </a:r>
            <a:r>
              <a:rPr lang="en-US" sz="2800" b="1" dirty="0" err="1">
                <a:latin typeface="Roboto Cn"/>
              </a:rPr>
              <a:t>Qu'est-ce</a:t>
            </a:r>
            <a:r>
              <a:rPr lang="en-US" sz="2800" b="1" dirty="0">
                <a:latin typeface="Roboto Cn"/>
              </a:rPr>
              <a:t> qui </a:t>
            </a:r>
            <a:r>
              <a:rPr lang="en-US" sz="2800" b="1" dirty="0" err="1">
                <a:latin typeface="Roboto Cn"/>
              </a:rPr>
              <a:t>s'est</a:t>
            </a:r>
            <a:r>
              <a:rPr lang="en-US" sz="2800" b="1" dirty="0">
                <a:latin typeface="Roboto Cn"/>
              </a:rPr>
              <a:t> </a:t>
            </a:r>
            <a:r>
              <a:rPr lang="en-US" sz="2800" b="1" dirty="0" err="1">
                <a:latin typeface="Roboto Cn"/>
              </a:rPr>
              <a:t>moins</a:t>
            </a:r>
            <a:r>
              <a:rPr lang="en-US" sz="2800" b="1" dirty="0">
                <a:latin typeface="Roboto Cn"/>
              </a:rPr>
              <a:t> bien passé ? </a:t>
            </a:r>
            <a:r>
              <a:rPr lang="en-US" sz="2800" b="1" dirty="0" err="1">
                <a:latin typeface="Roboto Cn"/>
              </a:rPr>
              <a:t>Pourquoi</a:t>
            </a:r>
            <a:r>
              <a:rPr lang="en-US" sz="2800" b="1" dirty="0">
                <a:latin typeface="Roboto Cn"/>
              </a:rPr>
              <a:t> ?</a:t>
            </a:r>
          </a:p>
        </p:txBody>
      </p:sp>
      <p:sp>
        <p:nvSpPr>
          <p:cNvPr id="19" name="Rectangle 18">
            <a:extLst>
              <a:ext uri="{FF2B5EF4-FFF2-40B4-BE49-F238E27FC236}">
                <a16:creationId xmlns:a16="http://schemas.microsoft.com/office/drawing/2014/main" id="{7BB19DED-3F0C-42D5-ACDA-95CBD2E15FA9}"/>
              </a:ext>
            </a:extLst>
          </p:cNvPr>
          <p:cNvSpPr/>
          <p:nvPr/>
        </p:nvSpPr>
        <p:spPr>
          <a:xfrm>
            <a:off x="1723462" y="4099174"/>
            <a:ext cx="10484840" cy="819608"/>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lvl="0" defTabSz="1244600">
              <a:lnSpc>
                <a:spcPct val="90000"/>
              </a:lnSpc>
              <a:spcBef>
                <a:spcPct val="0"/>
              </a:spcBef>
              <a:spcAft>
                <a:spcPct val="35000"/>
              </a:spcAft>
            </a:pPr>
            <a:r>
              <a:rPr lang="en-US" sz="2800" b="1" dirty="0">
                <a:latin typeface="Roboto Cn"/>
              </a:rPr>
              <a:t>Que </a:t>
            </a:r>
            <a:r>
              <a:rPr lang="en-US" sz="2800" b="1" dirty="0" err="1">
                <a:latin typeface="Roboto Cn"/>
              </a:rPr>
              <a:t>pouvons</a:t>
            </a:r>
            <a:r>
              <a:rPr lang="en-US" sz="2800" b="1" dirty="0">
                <a:latin typeface="Roboto Cn"/>
              </a:rPr>
              <a:t>-nous faire pour </a:t>
            </a:r>
            <a:r>
              <a:rPr lang="en-US" sz="2800" b="1" dirty="0" err="1">
                <a:latin typeface="Roboto Cn"/>
              </a:rPr>
              <a:t>améliorer</a:t>
            </a:r>
            <a:r>
              <a:rPr lang="en-US" sz="2800" b="1" dirty="0">
                <a:latin typeface="Roboto Cn"/>
              </a:rPr>
              <a:t> la  </a:t>
            </a:r>
            <a:r>
              <a:rPr lang="en-US" sz="2800" b="1" dirty="0" err="1">
                <a:latin typeface="Roboto Cn"/>
              </a:rPr>
              <a:t>réponse</a:t>
            </a:r>
            <a:r>
              <a:rPr lang="en-US" sz="2800" b="1" dirty="0">
                <a:latin typeface="Roboto Cn"/>
              </a:rPr>
              <a:t> à </a:t>
            </a:r>
            <a:r>
              <a:rPr lang="en-US" sz="2800" b="1" dirty="0" err="1">
                <a:latin typeface="Roboto Cn"/>
              </a:rPr>
              <a:t>l’épidémie</a:t>
            </a:r>
            <a:r>
              <a:rPr lang="en-US" sz="2800" b="1" dirty="0">
                <a:latin typeface="Roboto Cn"/>
              </a:rPr>
              <a:t> de COVID-19 ?</a:t>
            </a:r>
            <a:endParaRPr lang="en-US" sz="2800" b="1"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C02AD7FA-E3C2-4724-85F8-4F8EDA6878B3}"/>
              </a:ext>
            </a:extLst>
          </p:cNvPr>
          <p:cNvSpPr/>
          <p:nvPr/>
        </p:nvSpPr>
        <p:spPr>
          <a:xfrm>
            <a:off x="1826140" y="5441203"/>
            <a:ext cx="10364941" cy="769325"/>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pPr>
            <a:r>
              <a:rPr lang="en-US" sz="2800" b="1" dirty="0">
                <a:latin typeface="Roboto Cn"/>
              </a:rPr>
              <a:t>La </a:t>
            </a:r>
            <a:r>
              <a:rPr lang="en-US" sz="2800" b="1" dirty="0" err="1">
                <a:latin typeface="Roboto Cn"/>
              </a:rPr>
              <a:t>voie</a:t>
            </a:r>
            <a:r>
              <a:rPr lang="en-US" sz="2800" b="1" dirty="0">
                <a:latin typeface="Roboto Cn"/>
              </a:rPr>
              <a:t> à </a:t>
            </a:r>
            <a:r>
              <a:rPr lang="en-US" sz="2800" b="1" dirty="0" err="1">
                <a:latin typeface="Roboto Cn"/>
              </a:rPr>
              <a:t>suivre</a:t>
            </a:r>
            <a:endParaRPr lang="en-US" sz="2800" b="1" dirty="0">
              <a:latin typeface="Roboto Cn"/>
            </a:endParaRPr>
          </a:p>
        </p:txBody>
      </p:sp>
      <p:grpSp>
        <p:nvGrpSpPr>
          <p:cNvPr id="34" name="Group 1">
            <a:extLst>
              <a:ext uri="{FF2B5EF4-FFF2-40B4-BE49-F238E27FC236}">
                <a16:creationId xmlns:a16="http://schemas.microsoft.com/office/drawing/2014/main" id="{4A216F98-3ED2-4112-902F-6B2CDDF5F0EB}"/>
              </a:ext>
            </a:extLst>
          </p:cNvPr>
          <p:cNvGrpSpPr/>
          <p:nvPr/>
        </p:nvGrpSpPr>
        <p:grpSpPr>
          <a:xfrm>
            <a:off x="684893" y="1394686"/>
            <a:ext cx="819865" cy="871453"/>
            <a:chOff x="256131" y="972944"/>
            <a:chExt cx="1488832" cy="1490400"/>
          </a:xfrm>
        </p:grpSpPr>
        <p:sp>
          <p:nvSpPr>
            <p:cNvPr id="35" name="Rectangle: Rounded Corners 2">
              <a:extLst>
                <a:ext uri="{FF2B5EF4-FFF2-40B4-BE49-F238E27FC236}">
                  <a16:creationId xmlns:a16="http://schemas.microsoft.com/office/drawing/2014/main" id="{6D49CC3F-034F-49FC-95A2-B565ABA53718}"/>
                </a:ext>
              </a:extLst>
            </p:cNvPr>
            <p:cNvSpPr/>
            <p:nvPr/>
          </p:nvSpPr>
          <p:spPr>
            <a:xfrm>
              <a:off x="256131" y="972944"/>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36" name="Rectangle: Rounded Corners 3">
              <a:extLst>
                <a:ext uri="{FF2B5EF4-FFF2-40B4-BE49-F238E27FC236}">
                  <a16:creationId xmlns:a16="http://schemas.microsoft.com/office/drawing/2014/main" id="{64F7E219-EB9C-4E32-8A8F-D611F08B7021}"/>
                </a:ext>
              </a:extLst>
            </p:cNvPr>
            <p:cNvSpPr/>
            <p:nvPr/>
          </p:nvSpPr>
          <p:spPr>
            <a:xfrm>
              <a:off x="377868" y="1055314"/>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37" name="Freeform: Shape 4">
              <a:extLst>
                <a:ext uri="{FF2B5EF4-FFF2-40B4-BE49-F238E27FC236}">
                  <a16:creationId xmlns:a16="http://schemas.microsoft.com/office/drawing/2014/main" id="{73AF6AB1-89C4-47D8-BFE7-6CB88666B444}"/>
                </a:ext>
              </a:extLst>
            </p:cNvPr>
            <p:cNvSpPr/>
            <p:nvPr/>
          </p:nvSpPr>
          <p:spPr>
            <a:xfrm rot="8102693">
              <a:off x="543386" y="1108072"/>
              <a:ext cx="964763" cy="964934"/>
            </a:xfrm>
            <a:custGeom>
              <a:avLst/>
              <a:gdLst>
                <a:gd name="connsiteX0" fmla="*/ 3629136 w 5380676"/>
                <a:gd name="connsiteY0" fmla="*/ 1980983 h 5381633"/>
                <a:gd name="connsiteX1" fmla="*/ 2739072 w 5380676"/>
                <a:gd name="connsiteY1" fmla="*/ 1092313 h 5381633"/>
                <a:gd name="connsiteX2" fmla="*/ 2738970 w 5380676"/>
                <a:gd name="connsiteY2" fmla="*/ 962031 h 5381633"/>
                <a:gd name="connsiteX3" fmla="*/ 2738970 w 5380676"/>
                <a:gd name="connsiteY3" fmla="*/ 962032 h 5381633"/>
                <a:gd name="connsiteX4" fmla="*/ 2869252 w 5380676"/>
                <a:gd name="connsiteY4" fmla="*/ 961930 h 5381633"/>
                <a:gd name="connsiteX5" fmla="*/ 3759315 w 5380676"/>
                <a:gd name="connsiteY5" fmla="*/ 1850601 h 5381633"/>
                <a:gd name="connsiteX6" fmla="*/ 3779630 w 5380676"/>
                <a:gd name="connsiteY6" fmla="*/ 1950391 h 5381633"/>
                <a:gd name="connsiteX7" fmla="*/ 3759417 w 5380676"/>
                <a:gd name="connsiteY7" fmla="*/ 1980882 h 5381633"/>
                <a:gd name="connsiteX8" fmla="*/ 3728958 w 5380676"/>
                <a:gd name="connsiteY8" fmla="*/ 2001142 h 5381633"/>
                <a:gd name="connsiteX9" fmla="*/ 3629136 w 5380676"/>
                <a:gd name="connsiteY9" fmla="*/ 1980983 h 5381633"/>
                <a:gd name="connsiteX10" fmla="*/ 3929984 w 5380676"/>
                <a:gd name="connsiteY10" fmla="*/ 2474220 h 5381633"/>
                <a:gd name="connsiteX11" fmla="*/ 3929719 w 5380676"/>
                <a:gd name="connsiteY11" fmla="*/ 2135622 h 5381633"/>
                <a:gd name="connsiteX12" fmla="*/ 4268317 w 5380676"/>
                <a:gd name="connsiteY12" fmla="*/ 2135357 h 5381633"/>
                <a:gd name="connsiteX13" fmla="*/ 4268582 w 5380676"/>
                <a:gd name="connsiteY13" fmla="*/ 2473955 h 5381633"/>
                <a:gd name="connsiteX14" fmla="*/ 3929984 w 5380676"/>
                <a:gd name="connsiteY14" fmla="*/ 2474220 h 5381633"/>
                <a:gd name="connsiteX15" fmla="*/ 3053779 w 5380676"/>
                <a:gd name="connsiteY15" fmla="*/ 2557243 h 5381633"/>
                <a:gd name="connsiteX16" fmla="*/ 2163715 w 5380676"/>
                <a:gd name="connsiteY16" fmla="*/ 1668572 h 5381633"/>
                <a:gd name="connsiteX17" fmla="*/ 2163613 w 5380676"/>
                <a:gd name="connsiteY17" fmla="*/ 1538290 h 5381633"/>
                <a:gd name="connsiteX18" fmla="*/ 2163613 w 5380676"/>
                <a:gd name="connsiteY18" fmla="*/ 1538291 h 5381633"/>
                <a:gd name="connsiteX19" fmla="*/ 2293895 w 5380676"/>
                <a:gd name="connsiteY19" fmla="*/ 1538189 h 5381633"/>
                <a:gd name="connsiteX20" fmla="*/ 3183958 w 5380676"/>
                <a:gd name="connsiteY20" fmla="*/ 2426860 h 5381633"/>
                <a:gd name="connsiteX21" fmla="*/ 3204272 w 5380676"/>
                <a:gd name="connsiteY21" fmla="*/ 2526651 h 5381633"/>
                <a:gd name="connsiteX22" fmla="*/ 3184060 w 5380676"/>
                <a:gd name="connsiteY22" fmla="*/ 2557141 h 5381633"/>
                <a:gd name="connsiteX23" fmla="*/ 3153601 w 5380676"/>
                <a:gd name="connsiteY23" fmla="*/ 2577401 h 5381633"/>
                <a:gd name="connsiteX24" fmla="*/ 3053779 w 5380676"/>
                <a:gd name="connsiteY24" fmla="*/ 2557243 h 5381633"/>
                <a:gd name="connsiteX25" fmla="*/ 3001242 w 5380676"/>
                <a:gd name="connsiteY25" fmla="*/ 2804352 h 5381633"/>
                <a:gd name="connsiteX26" fmla="*/ 3001242 w 5380676"/>
                <a:gd name="connsiteY26" fmla="*/ 2804351 h 5381633"/>
                <a:gd name="connsiteX27" fmla="*/ 3001243 w 5380676"/>
                <a:gd name="connsiteY27" fmla="*/ 2804352 h 5381633"/>
                <a:gd name="connsiteX28" fmla="*/ 3019860 w 5380676"/>
                <a:gd name="connsiteY28" fmla="*/ 2849298 h 5381633"/>
                <a:gd name="connsiteX29" fmla="*/ 3001243 w 5380676"/>
                <a:gd name="connsiteY29" fmla="*/ 2804352 h 5381633"/>
                <a:gd name="connsiteX30" fmla="*/ 3006237 w 5380676"/>
                <a:gd name="connsiteY30" fmla="*/ 2779611 h 5381633"/>
                <a:gd name="connsiteX31" fmla="*/ 3064806 w 5380676"/>
                <a:gd name="connsiteY31" fmla="*/ 2740788 h 5381633"/>
                <a:gd name="connsiteX32" fmla="*/ 3788034 w 5380676"/>
                <a:gd name="connsiteY32" fmla="*/ 2740789 h 5381633"/>
                <a:gd name="connsiteX33" fmla="*/ 3791313 w 5380676"/>
                <a:gd name="connsiteY33" fmla="*/ 2740109 h 5381633"/>
                <a:gd name="connsiteX34" fmla="*/ 3791312 w 5380676"/>
                <a:gd name="connsiteY34" fmla="*/ 2740110 h 5381633"/>
                <a:gd name="connsiteX35" fmla="*/ 3855194 w 5380676"/>
                <a:gd name="connsiteY35" fmla="*/ 2803355 h 5381633"/>
                <a:gd name="connsiteX36" fmla="*/ 3857095 w 5380676"/>
                <a:gd name="connsiteY36" fmla="*/ 3182709 h 5381633"/>
                <a:gd name="connsiteX37" fmla="*/ 3818566 w 5380676"/>
                <a:gd name="connsiteY37" fmla="*/ 3241472 h 5381633"/>
                <a:gd name="connsiteX38" fmla="*/ 3793851 w 5380676"/>
                <a:gd name="connsiteY38" fmla="*/ 3246591 h 5381633"/>
                <a:gd name="connsiteX39" fmla="*/ 3748812 w 5380676"/>
                <a:gd name="connsiteY39" fmla="*/ 3228199 h 5381633"/>
                <a:gd name="connsiteX40" fmla="*/ 3729969 w 5380676"/>
                <a:gd name="connsiteY40" fmla="*/ 3183346 h 5381633"/>
                <a:gd name="connsiteX41" fmla="*/ 3728388 w 5380676"/>
                <a:gd name="connsiteY41" fmla="*/ 2867916 h 5381633"/>
                <a:gd name="connsiteX42" fmla="*/ 3064806 w 5380676"/>
                <a:gd name="connsiteY42" fmla="*/ 2867916 h 5381633"/>
                <a:gd name="connsiteX43" fmla="*/ 3019860 w 5380676"/>
                <a:gd name="connsiteY43" fmla="*/ 2849298 h 5381633"/>
                <a:gd name="connsiteX44" fmla="*/ 2478422 w 5380676"/>
                <a:gd name="connsiteY44" fmla="*/ 3133502 h 5381633"/>
                <a:gd name="connsiteX45" fmla="*/ 1588357 w 5380676"/>
                <a:gd name="connsiteY45" fmla="*/ 2244831 h 5381633"/>
                <a:gd name="connsiteX46" fmla="*/ 1588255 w 5380676"/>
                <a:gd name="connsiteY46" fmla="*/ 2114550 h 5381633"/>
                <a:gd name="connsiteX47" fmla="*/ 1588256 w 5380676"/>
                <a:gd name="connsiteY47" fmla="*/ 2114550 h 5381633"/>
                <a:gd name="connsiteX48" fmla="*/ 1718538 w 5380676"/>
                <a:gd name="connsiteY48" fmla="*/ 2114448 h 5381633"/>
                <a:gd name="connsiteX49" fmla="*/ 2608600 w 5380676"/>
                <a:gd name="connsiteY49" fmla="*/ 3003119 h 5381633"/>
                <a:gd name="connsiteX50" fmla="*/ 2628915 w 5380676"/>
                <a:gd name="connsiteY50" fmla="*/ 3102910 h 5381633"/>
                <a:gd name="connsiteX51" fmla="*/ 2608703 w 5380676"/>
                <a:gd name="connsiteY51" fmla="*/ 3133400 h 5381633"/>
                <a:gd name="connsiteX52" fmla="*/ 2578244 w 5380676"/>
                <a:gd name="connsiteY52" fmla="*/ 3153660 h 5381633"/>
                <a:gd name="connsiteX53" fmla="*/ 2478422 w 5380676"/>
                <a:gd name="connsiteY53" fmla="*/ 3133502 h 5381633"/>
                <a:gd name="connsiteX54" fmla="*/ 2413359 w 5380676"/>
                <a:gd name="connsiteY54" fmla="*/ 3393155 h 5381633"/>
                <a:gd name="connsiteX55" fmla="*/ 2413358 w 5380676"/>
                <a:gd name="connsiteY55" fmla="*/ 3393154 h 5381633"/>
                <a:gd name="connsiteX56" fmla="*/ 2413359 w 5380676"/>
                <a:gd name="connsiteY56" fmla="*/ 3393155 h 5381633"/>
                <a:gd name="connsiteX57" fmla="*/ 2431976 w 5380676"/>
                <a:gd name="connsiteY57" fmla="*/ 3438100 h 5381633"/>
                <a:gd name="connsiteX58" fmla="*/ 2413359 w 5380676"/>
                <a:gd name="connsiteY58" fmla="*/ 3393155 h 5381633"/>
                <a:gd name="connsiteX59" fmla="*/ 2418354 w 5380676"/>
                <a:gd name="connsiteY59" fmla="*/ 3368413 h 5381633"/>
                <a:gd name="connsiteX60" fmla="*/ 2476923 w 5380676"/>
                <a:gd name="connsiteY60" fmla="*/ 3329591 h 5381633"/>
                <a:gd name="connsiteX61" fmla="*/ 3200150 w 5380676"/>
                <a:gd name="connsiteY61" fmla="*/ 3329591 h 5381633"/>
                <a:gd name="connsiteX62" fmla="*/ 3203429 w 5380676"/>
                <a:gd name="connsiteY62" fmla="*/ 3328912 h 5381633"/>
                <a:gd name="connsiteX63" fmla="*/ 3203429 w 5380676"/>
                <a:gd name="connsiteY63" fmla="*/ 3328913 h 5381633"/>
                <a:gd name="connsiteX64" fmla="*/ 3267311 w 5380676"/>
                <a:gd name="connsiteY64" fmla="*/ 3392157 h 5381633"/>
                <a:gd name="connsiteX65" fmla="*/ 3269211 w 5380676"/>
                <a:gd name="connsiteY65" fmla="*/ 3771512 h 5381633"/>
                <a:gd name="connsiteX66" fmla="*/ 3230683 w 5380676"/>
                <a:gd name="connsiteY66" fmla="*/ 3830274 h 5381633"/>
                <a:gd name="connsiteX67" fmla="*/ 3205967 w 5380676"/>
                <a:gd name="connsiteY67" fmla="*/ 3835393 h 5381633"/>
                <a:gd name="connsiteX68" fmla="*/ 3160928 w 5380676"/>
                <a:gd name="connsiteY68" fmla="*/ 3817001 h 5381633"/>
                <a:gd name="connsiteX69" fmla="*/ 3142085 w 5380676"/>
                <a:gd name="connsiteY69" fmla="*/ 3772149 h 5381633"/>
                <a:gd name="connsiteX70" fmla="*/ 3140505 w 5380676"/>
                <a:gd name="connsiteY70" fmla="*/ 3456719 h 5381633"/>
                <a:gd name="connsiteX71" fmla="*/ 2476923 w 5380676"/>
                <a:gd name="connsiteY71" fmla="*/ 3456718 h 5381633"/>
                <a:gd name="connsiteX72" fmla="*/ 2431976 w 5380676"/>
                <a:gd name="connsiteY72" fmla="*/ 3438100 h 5381633"/>
                <a:gd name="connsiteX73" fmla="*/ 2630981 w 5380676"/>
                <a:gd name="connsiteY73" fmla="*/ 4412010 h 5381633"/>
                <a:gd name="connsiteX74" fmla="*/ 2630981 w 5380676"/>
                <a:gd name="connsiteY74" fmla="*/ 4412009 h 5381633"/>
                <a:gd name="connsiteX75" fmla="*/ 2630982 w 5380676"/>
                <a:gd name="connsiteY75" fmla="*/ 4412010 h 5381633"/>
                <a:gd name="connsiteX76" fmla="*/ 1903065 w 5380676"/>
                <a:gd name="connsiteY76" fmla="*/ 3709761 h 5381633"/>
                <a:gd name="connsiteX77" fmla="*/ 1013001 w 5380676"/>
                <a:gd name="connsiteY77" fmla="*/ 2821090 h 5381633"/>
                <a:gd name="connsiteX78" fmla="*/ 1012899 w 5380676"/>
                <a:gd name="connsiteY78" fmla="*/ 2690808 h 5381633"/>
                <a:gd name="connsiteX79" fmla="*/ 1012900 w 5380676"/>
                <a:gd name="connsiteY79" fmla="*/ 2690809 h 5381633"/>
                <a:gd name="connsiteX80" fmla="*/ 1143181 w 5380676"/>
                <a:gd name="connsiteY80" fmla="*/ 2690707 h 5381633"/>
                <a:gd name="connsiteX81" fmla="*/ 2033244 w 5380676"/>
                <a:gd name="connsiteY81" fmla="*/ 3579378 h 5381633"/>
                <a:gd name="connsiteX82" fmla="*/ 2053559 w 5380676"/>
                <a:gd name="connsiteY82" fmla="*/ 3679169 h 5381633"/>
                <a:gd name="connsiteX83" fmla="*/ 2033346 w 5380676"/>
                <a:gd name="connsiteY83" fmla="*/ 3709659 h 5381633"/>
                <a:gd name="connsiteX84" fmla="*/ 2002888 w 5380676"/>
                <a:gd name="connsiteY84" fmla="*/ 3729919 h 5381633"/>
                <a:gd name="connsiteX85" fmla="*/ 1903065 w 5380676"/>
                <a:gd name="connsiteY85" fmla="*/ 3709761 h 5381633"/>
                <a:gd name="connsiteX86" fmla="*/ 1856991 w 5380676"/>
                <a:gd name="connsiteY86" fmla="*/ 4014716 h 5381633"/>
                <a:gd name="connsiteX87" fmla="*/ 1838374 w 5380676"/>
                <a:gd name="connsiteY87" fmla="*/ 3969770 h 5381633"/>
                <a:gd name="connsiteX88" fmla="*/ 1843369 w 5380676"/>
                <a:gd name="connsiteY88" fmla="*/ 3945029 h 5381633"/>
                <a:gd name="connsiteX89" fmla="*/ 1901938 w 5380676"/>
                <a:gd name="connsiteY89" fmla="*/ 3906206 h 5381633"/>
                <a:gd name="connsiteX90" fmla="*/ 2625165 w 5380676"/>
                <a:gd name="connsiteY90" fmla="*/ 3906207 h 5381633"/>
                <a:gd name="connsiteX91" fmla="*/ 2628443 w 5380676"/>
                <a:gd name="connsiteY91" fmla="*/ 3905528 h 5381633"/>
                <a:gd name="connsiteX92" fmla="*/ 2628443 w 5380676"/>
                <a:gd name="connsiteY92" fmla="*/ 3905529 h 5381633"/>
                <a:gd name="connsiteX93" fmla="*/ 2692325 w 5380676"/>
                <a:gd name="connsiteY93" fmla="*/ 3968773 h 5381633"/>
                <a:gd name="connsiteX94" fmla="*/ 2694225 w 5380676"/>
                <a:gd name="connsiteY94" fmla="*/ 4348128 h 5381633"/>
                <a:gd name="connsiteX95" fmla="*/ 2655697 w 5380676"/>
                <a:gd name="connsiteY95" fmla="*/ 4406890 h 5381633"/>
                <a:gd name="connsiteX96" fmla="*/ 2630981 w 5380676"/>
                <a:gd name="connsiteY96" fmla="*/ 4412009 h 5381633"/>
                <a:gd name="connsiteX97" fmla="*/ 2585943 w 5380676"/>
                <a:gd name="connsiteY97" fmla="*/ 4393617 h 5381633"/>
                <a:gd name="connsiteX98" fmla="*/ 2567100 w 5380676"/>
                <a:gd name="connsiteY98" fmla="*/ 4348765 h 5381633"/>
                <a:gd name="connsiteX99" fmla="*/ 2565519 w 5380676"/>
                <a:gd name="connsiteY99" fmla="*/ 4033335 h 5381633"/>
                <a:gd name="connsiteX100" fmla="*/ 1901938 w 5380676"/>
                <a:gd name="connsiteY100" fmla="*/ 4033334 h 5381633"/>
                <a:gd name="connsiteX101" fmla="*/ 1856991 w 5380676"/>
                <a:gd name="connsiteY101" fmla="*/ 4014716 h 5381633"/>
                <a:gd name="connsiteX102" fmla="*/ 2289624 w 5380676"/>
                <a:gd name="connsiteY102" fmla="*/ 5005329 h 5381633"/>
                <a:gd name="connsiteX103" fmla="*/ 2521564 w 5380676"/>
                <a:gd name="connsiteY103" fmla="*/ 5005147 h 5381633"/>
                <a:gd name="connsiteX104" fmla="*/ 5004401 w 5380676"/>
                <a:gd name="connsiteY104" fmla="*/ 2518417 h 5381633"/>
                <a:gd name="connsiteX105" fmla="*/ 5004220 w 5380676"/>
                <a:gd name="connsiteY105" fmla="*/ 2286477 h 5381633"/>
                <a:gd name="connsiteX106" fmla="*/ 3091050 w 5380676"/>
                <a:gd name="connsiteY106" fmla="*/ 376303 h 5381633"/>
                <a:gd name="connsiteX107" fmla="*/ 2859111 w 5380676"/>
                <a:gd name="connsiteY107" fmla="*/ 376485 h 5381633"/>
                <a:gd name="connsiteX108" fmla="*/ 376273 w 5380676"/>
                <a:gd name="connsiteY108" fmla="*/ 2863215 h 5381633"/>
                <a:gd name="connsiteX109" fmla="*/ 376455 w 5380676"/>
                <a:gd name="connsiteY109" fmla="*/ 3095155 h 5381633"/>
                <a:gd name="connsiteX110" fmla="*/ 2166930 w 5380676"/>
                <a:gd name="connsiteY110" fmla="*/ 5290558 h 5381633"/>
                <a:gd name="connsiteX111" fmla="*/ 91420 w 5380676"/>
                <a:gd name="connsiteY111" fmla="*/ 3218297 h 5381633"/>
                <a:gd name="connsiteX112" fmla="*/ 91075 w 5380676"/>
                <a:gd name="connsiteY112" fmla="*/ 2777711 h 5381633"/>
                <a:gd name="connsiteX113" fmla="*/ 2773160 w 5380676"/>
                <a:gd name="connsiteY113" fmla="*/ 91421 h 5381633"/>
                <a:gd name="connsiteX114" fmla="*/ 3213745 w 5380676"/>
                <a:gd name="connsiteY114" fmla="*/ 91075 h 5381633"/>
                <a:gd name="connsiteX115" fmla="*/ 5289256 w 5380676"/>
                <a:gd name="connsiteY115" fmla="*/ 2163336 h 5381633"/>
                <a:gd name="connsiteX116" fmla="*/ 5289601 w 5380676"/>
                <a:gd name="connsiteY116" fmla="*/ 2603922 h 5381633"/>
                <a:gd name="connsiteX117" fmla="*/ 2607515 w 5380676"/>
                <a:gd name="connsiteY117" fmla="*/ 5290212 h 5381633"/>
                <a:gd name="connsiteX118" fmla="*/ 2166930 w 5380676"/>
                <a:gd name="connsiteY118" fmla="*/ 5290558 h 538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380676" h="5381633">
                  <a:moveTo>
                    <a:pt x="3629136" y="1980983"/>
                  </a:moveTo>
                  <a:lnTo>
                    <a:pt x="2739072" y="1092313"/>
                  </a:lnTo>
                  <a:cubicBezTo>
                    <a:pt x="2703067" y="1056365"/>
                    <a:pt x="2703022" y="998035"/>
                    <a:pt x="2738970" y="962031"/>
                  </a:cubicBezTo>
                  <a:lnTo>
                    <a:pt x="2738970" y="962032"/>
                  </a:lnTo>
                  <a:cubicBezTo>
                    <a:pt x="2774918" y="926027"/>
                    <a:pt x="2833248" y="925982"/>
                    <a:pt x="2869252" y="961930"/>
                  </a:cubicBezTo>
                  <a:lnTo>
                    <a:pt x="3759315" y="1850601"/>
                  </a:lnTo>
                  <a:cubicBezTo>
                    <a:pt x="3786318" y="1877562"/>
                    <a:pt x="3793094" y="1917112"/>
                    <a:pt x="3779630" y="1950391"/>
                  </a:cubicBezTo>
                  <a:lnTo>
                    <a:pt x="3759417" y="1980882"/>
                  </a:lnTo>
                  <a:lnTo>
                    <a:pt x="3728958" y="2001142"/>
                  </a:lnTo>
                  <a:cubicBezTo>
                    <a:pt x="3695700" y="2014659"/>
                    <a:pt x="3656139" y="2007944"/>
                    <a:pt x="3629136" y="1980983"/>
                  </a:cubicBezTo>
                  <a:close/>
                  <a:moveTo>
                    <a:pt x="3929984" y="2474220"/>
                  </a:moveTo>
                  <a:cubicBezTo>
                    <a:pt x="3836409" y="2380792"/>
                    <a:pt x="3836291" y="2229197"/>
                    <a:pt x="3929719" y="2135622"/>
                  </a:cubicBezTo>
                  <a:cubicBezTo>
                    <a:pt x="4023147" y="2042047"/>
                    <a:pt x="4174742" y="2041929"/>
                    <a:pt x="4268317" y="2135357"/>
                  </a:cubicBezTo>
                  <a:cubicBezTo>
                    <a:pt x="4361891" y="2228785"/>
                    <a:pt x="4362010" y="2380380"/>
                    <a:pt x="4268582" y="2473955"/>
                  </a:cubicBezTo>
                  <a:cubicBezTo>
                    <a:pt x="4175154" y="2567530"/>
                    <a:pt x="4023559" y="2567648"/>
                    <a:pt x="3929984" y="2474220"/>
                  </a:cubicBezTo>
                  <a:close/>
                  <a:moveTo>
                    <a:pt x="3053779" y="2557243"/>
                  </a:moveTo>
                  <a:lnTo>
                    <a:pt x="2163715" y="1668572"/>
                  </a:lnTo>
                  <a:cubicBezTo>
                    <a:pt x="2127710" y="1632624"/>
                    <a:pt x="2127665" y="1574295"/>
                    <a:pt x="2163613" y="1538290"/>
                  </a:cubicBezTo>
                  <a:lnTo>
                    <a:pt x="2163613" y="1538291"/>
                  </a:lnTo>
                  <a:cubicBezTo>
                    <a:pt x="2199561" y="1502287"/>
                    <a:pt x="2257890" y="1502241"/>
                    <a:pt x="2293895" y="1538189"/>
                  </a:cubicBezTo>
                  <a:lnTo>
                    <a:pt x="3183958" y="2426860"/>
                  </a:lnTo>
                  <a:cubicBezTo>
                    <a:pt x="3210961" y="2453821"/>
                    <a:pt x="3217737" y="2493371"/>
                    <a:pt x="3204272" y="2526651"/>
                  </a:cubicBezTo>
                  <a:lnTo>
                    <a:pt x="3184060" y="2557141"/>
                  </a:lnTo>
                  <a:lnTo>
                    <a:pt x="3153601" y="2577401"/>
                  </a:lnTo>
                  <a:cubicBezTo>
                    <a:pt x="3120343" y="2590918"/>
                    <a:pt x="3080782" y="2584204"/>
                    <a:pt x="3053779" y="2557243"/>
                  </a:cubicBezTo>
                  <a:close/>
                  <a:moveTo>
                    <a:pt x="3001242" y="2804352"/>
                  </a:moveTo>
                  <a:lnTo>
                    <a:pt x="3001242" y="2804351"/>
                  </a:lnTo>
                  <a:lnTo>
                    <a:pt x="3001243" y="2804352"/>
                  </a:lnTo>
                  <a:close/>
                  <a:moveTo>
                    <a:pt x="3019860" y="2849298"/>
                  </a:moveTo>
                  <a:lnTo>
                    <a:pt x="3001243" y="2804352"/>
                  </a:lnTo>
                  <a:lnTo>
                    <a:pt x="3006237" y="2779611"/>
                  </a:lnTo>
                  <a:cubicBezTo>
                    <a:pt x="3015887" y="2756797"/>
                    <a:pt x="3038478" y="2740788"/>
                    <a:pt x="3064806" y="2740788"/>
                  </a:cubicBezTo>
                  <a:lnTo>
                    <a:pt x="3788034" y="2740789"/>
                  </a:lnTo>
                  <a:lnTo>
                    <a:pt x="3791313" y="2740109"/>
                  </a:lnTo>
                  <a:lnTo>
                    <a:pt x="3791312" y="2740110"/>
                  </a:lnTo>
                  <a:cubicBezTo>
                    <a:pt x="3826417" y="2739934"/>
                    <a:pt x="3855019" y="2768250"/>
                    <a:pt x="3855194" y="2803355"/>
                  </a:cubicBezTo>
                  <a:lnTo>
                    <a:pt x="3857095" y="3182709"/>
                  </a:lnTo>
                  <a:cubicBezTo>
                    <a:pt x="3857227" y="3209037"/>
                    <a:pt x="3841332" y="3231708"/>
                    <a:pt x="3818566" y="3241472"/>
                  </a:cubicBezTo>
                  <a:lnTo>
                    <a:pt x="3793851" y="3246591"/>
                  </a:lnTo>
                  <a:lnTo>
                    <a:pt x="3748812" y="3228199"/>
                  </a:lnTo>
                  <a:cubicBezTo>
                    <a:pt x="3737251" y="3216754"/>
                    <a:pt x="3730057" y="3200898"/>
                    <a:pt x="3729969" y="3183346"/>
                  </a:cubicBezTo>
                  <a:lnTo>
                    <a:pt x="3728388" y="2867916"/>
                  </a:lnTo>
                  <a:lnTo>
                    <a:pt x="3064806" y="2867916"/>
                  </a:lnTo>
                  <a:cubicBezTo>
                    <a:pt x="3047254" y="2867915"/>
                    <a:pt x="3031363" y="2860800"/>
                    <a:pt x="3019860" y="2849298"/>
                  </a:cubicBezTo>
                  <a:close/>
                  <a:moveTo>
                    <a:pt x="2478422" y="3133502"/>
                  </a:moveTo>
                  <a:lnTo>
                    <a:pt x="1588357" y="2244831"/>
                  </a:lnTo>
                  <a:cubicBezTo>
                    <a:pt x="1552353" y="2208883"/>
                    <a:pt x="1552307" y="2150554"/>
                    <a:pt x="1588255" y="2114550"/>
                  </a:cubicBezTo>
                  <a:lnTo>
                    <a:pt x="1588256" y="2114550"/>
                  </a:lnTo>
                  <a:cubicBezTo>
                    <a:pt x="1624204" y="2078546"/>
                    <a:pt x="1682533" y="2078500"/>
                    <a:pt x="1718538" y="2114448"/>
                  </a:cubicBezTo>
                  <a:lnTo>
                    <a:pt x="2608600" y="3003119"/>
                  </a:lnTo>
                  <a:cubicBezTo>
                    <a:pt x="2635604" y="3030080"/>
                    <a:pt x="2642380" y="3069631"/>
                    <a:pt x="2628915" y="3102910"/>
                  </a:cubicBezTo>
                  <a:lnTo>
                    <a:pt x="2608703" y="3133400"/>
                  </a:lnTo>
                  <a:lnTo>
                    <a:pt x="2578244" y="3153660"/>
                  </a:lnTo>
                  <a:cubicBezTo>
                    <a:pt x="2544986" y="3167178"/>
                    <a:pt x="2505425" y="3160463"/>
                    <a:pt x="2478422" y="3133502"/>
                  </a:cubicBezTo>
                  <a:close/>
                  <a:moveTo>
                    <a:pt x="2413359" y="3393155"/>
                  </a:moveTo>
                  <a:lnTo>
                    <a:pt x="2413358" y="3393154"/>
                  </a:lnTo>
                  <a:lnTo>
                    <a:pt x="2413359" y="3393155"/>
                  </a:lnTo>
                  <a:close/>
                  <a:moveTo>
                    <a:pt x="2431976" y="3438100"/>
                  </a:moveTo>
                  <a:lnTo>
                    <a:pt x="2413359" y="3393155"/>
                  </a:lnTo>
                  <a:lnTo>
                    <a:pt x="2418354" y="3368413"/>
                  </a:lnTo>
                  <a:cubicBezTo>
                    <a:pt x="2428004" y="3345599"/>
                    <a:pt x="2450594" y="3329591"/>
                    <a:pt x="2476923" y="3329591"/>
                  </a:cubicBezTo>
                  <a:lnTo>
                    <a:pt x="3200150" y="3329591"/>
                  </a:lnTo>
                  <a:lnTo>
                    <a:pt x="3203429" y="3328912"/>
                  </a:lnTo>
                  <a:lnTo>
                    <a:pt x="3203429" y="3328913"/>
                  </a:lnTo>
                  <a:cubicBezTo>
                    <a:pt x="3238534" y="3328737"/>
                    <a:pt x="3267135" y="3357053"/>
                    <a:pt x="3267311" y="3392157"/>
                  </a:cubicBezTo>
                  <a:lnTo>
                    <a:pt x="3269211" y="3771512"/>
                  </a:lnTo>
                  <a:cubicBezTo>
                    <a:pt x="3269343" y="3797840"/>
                    <a:pt x="3253448" y="3820510"/>
                    <a:pt x="3230683" y="3830274"/>
                  </a:cubicBezTo>
                  <a:lnTo>
                    <a:pt x="3205967" y="3835393"/>
                  </a:lnTo>
                  <a:lnTo>
                    <a:pt x="3160928" y="3817001"/>
                  </a:lnTo>
                  <a:cubicBezTo>
                    <a:pt x="3149368" y="3805556"/>
                    <a:pt x="3142173" y="3789701"/>
                    <a:pt x="3142085" y="3772149"/>
                  </a:cubicBezTo>
                  <a:lnTo>
                    <a:pt x="3140505" y="3456719"/>
                  </a:lnTo>
                  <a:lnTo>
                    <a:pt x="2476923" y="3456718"/>
                  </a:lnTo>
                  <a:cubicBezTo>
                    <a:pt x="2459370" y="3456718"/>
                    <a:pt x="2443479" y="3449603"/>
                    <a:pt x="2431976" y="3438100"/>
                  </a:cubicBezTo>
                  <a:close/>
                  <a:moveTo>
                    <a:pt x="2630981" y="4412010"/>
                  </a:moveTo>
                  <a:lnTo>
                    <a:pt x="2630981" y="4412009"/>
                  </a:lnTo>
                  <a:lnTo>
                    <a:pt x="2630982" y="4412010"/>
                  </a:lnTo>
                  <a:close/>
                  <a:moveTo>
                    <a:pt x="1903065" y="3709761"/>
                  </a:moveTo>
                  <a:lnTo>
                    <a:pt x="1013001" y="2821090"/>
                  </a:lnTo>
                  <a:cubicBezTo>
                    <a:pt x="976997" y="2785142"/>
                    <a:pt x="976951" y="2726813"/>
                    <a:pt x="1012899" y="2690808"/>
                  </a:cubicBezTo>
                  <a:lnTo>
                    <a:pt x="1012900" y="2690809"/>
                  </a:lnTo>
                  <a:cubicBezTo>
                    <a:pt x="1048847" y="2654805"/>
                    <a:pt x="1107177" y="2654759"/>
                    <a:pt x="1143181" y="2690707"/>
                  </a:cubicBezTo>
                  <a:lnTo>
                    <a:pt x="2033244" y="3579378"/>
                  </a:lnTo>
                  <a:cubicBezTo>
                    <a:pt x="2060247" y="3606339"/>
                    <a:pt x="2067024" y="3645889"/>
                    <a:pt x="2053559" y="3679169"/>
                  </a:cubicBezTo>
                  <a:lnTo>
                    <a:pt x="2033346" y="3709659"/>
                  </a:lnTo>
                  <a:lnTo>
                    <a:pt x="2002888" y="3729919"/>
                  </a:lnTo>
                  <a:cubicBezTo>
                    <a:pt x="1969629" y="3743436"/>
                    <a:pt x="1930068" y="3736722"/>
                    <a:pt x="1903065" y="3709761"/>
                  </a:cubicBezTo>
                  <a:close/>
                  <a:moveTo>
                    <a:pt x="1856991" y="4014716"/>
                  </a:moveTo>
                  <a:lnTo>
                    <a:pt x="1838374" y="3969770"/>
                  </a:lnTo>
                  <a:lnTo>
                    <a:pt x="1843369" y="3945029"/>
                  </a:lnTo>
                  <a:cubicBezTo>
                    <a:pt x="1853019" y="3922215"/>
                    <a:pt x="1875609" y="3906207"/>
                    <a:pt x="1901938" y="3906206"/>
                  </a:cubicBezTo>
                  <a:lnTo>
                    <a:pt x="2625165" y="3906207"/>
                  </a:lnTo>
                  <a:lnTo>
                    <a:pt x="2628443" y="3905528"/>
                  </a:lnTo>
                  <a:lnTo>
                    <a:pt x="2628443" y="3905529"/>
                  </a:lnTo>
                  <a:cubicBezTo>
                    <a:pt x="2663548" y="3905353"/>
                    <a:pt x="2692149" y="3933669"/>
                    <a:pt x="2692325" y="3968773"/>
                  </a:cubicBezTo>
                  <a:lnTo>
                    <a:pt x="2694225" y="4348128"/>
                  </a:lnTo>
                  <a:cubicBezTo>
                    <a:pt x="2694357" y="4374456"/>
                    <a:pt x="2678463" y="4397126"/>
                    <a:pt x="2655697" y="4406890"/>
                  </a:cubicBezTo>
                  <a:lnTo>
                    <a:pt x="2630981" y="4412009"/>
                  </a:lnTo>
                  <a:lnTo>
                    <a:pt x="2585943" y="4393617"/>
                  </a:lnTo>
                  <a:cubicBezTo>
                    <a:pt x="2574382" y="4382172"/>
                    <a:pt x="2567188" y="4366317"/>
                    <a:pt x="2567100" y="4348765"/>
                  </a:cubicBezTo>
                  <a:lnTo>
                    <a:pt x="2565519" y="4033335"/>
                  </a:lnTo>
                  <a:lnTo>
                    <a:pt x="1901938" y="4033334"/>
                  </a:lnTo>
                  <a:cubicBezTo>
                    <a:pt x="1884385" y="4033333"/>
                    <a:pt x="1868494" y="4026218"/>
                    <a:pt x="1856991" y="4014716"/>
                  </a:cubicBezTo>
                  <a:close/>
                  <a:moveTo>
                    <a:pt x="2289624" y="5005329"/>
                  </a:moveTo>
                  <a:cubicBezTo>
                    <a:pt x="2353723" y="5069327"/>
                    <a:pt x="2457566" y="5069246"/>
                    <a:pt x="2521564" y="5005147"/>
                  </a:cubicBezTo>
                  <a:lnTo>
                    <a:pt x="5004401" y="2518417"/>
                  </a:lnTo>
                  <a:cubicBezTo>
                    <a:pt x="5068399" y="2454318"/>
                    <a:pt x="5068318" y="2350476"/>
                    <a:pt x="5004220" y="2286477"/>
                  </a:cubicBezTo>
                  <a:lnTo>
                    <a:pt x="3091050" y="376303"/>
                  </a:lnTo>
                  <a:cubicBezTo>
                    <a:pt x="3026952" y="312305"/>
                    <a:pt x="2923109" y="312386"/>
                    <a:pt x="2859111" y="376485"/>
                  </a:cubicBezTo>
                  <a:lnTo>
                    <a:pt x="376273" y="2863215"/>
                  </a:lnTo>
                  <a:cubicBezTo>
                    <a:pt x="312275" y="2927314"/>
                    <a:pt x="312357" y="3031157"/>
                    <a:pt x="376455" y="3095155"/>
                  </a:cubicBezTo>
                  <a:close/>
                  <a:moveTo>
                    <a:pt x="2166930" y="5290558"/>
                  </a:moveTo>
                  <a:lnTo>
                    <a:pt x="91420" y="3218297"/>
                  </a:lnTo>
                  <a:cubicBezTo>
                    <a:pt x="-30340" y="3096728"/>
                    <a:pt x="-30494" y="2899471"/>
                    <a:pt x="91075" y="2777711"/>
                  </a:cubicBezTo>
                  <a:lnTo>
                    <a:pt x="2773160" y="91421"/>
                  </a:lnTo>
                  <a:cubicBezTo>
                    <a:pt x="2894729" y="-30339"/>
                    <a:pt x="3091986" y="-30493"/>
                    <a:pt x="3213745" y="91075"/>
                  </a:cubicBezTo>
                  <a:lnTo>
                    <a:pt x="5289256" y="2163336"/>
                  </a:lnTo>
                  <a:cubicBezTo>
                    <a:pt x="5411015" y="2284905"/>
                    <a:pt x="5411169" y="2482162"/>
                    <a:pt x="5289601" y="2603922"/>
                  </a:cubicBezTo>
                  <a:lnTo>
                    <a:pt x="2607515" y="5290212"/>
                  </a:lnTo>
                  <a:cubicBezTo>
                    <a:pt x="2485947" y="5411972"/>
                    <a:pt x="2288689" y="5412126"/>
                    <a:pt x="2166930" y="5290558"/>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38" name="Group 5">
            <a:extLst>
              <a:ext uri="{FF2B5EF4-FFF2-40B4-BE49-F238E27FC236}">
                <a16:creationId xmlns:a16="http://schemas.microsoft.com/office/drawing/2014/main" id="{6FF8B156-2C0E-482B-8FE4-EDE497317168}"/>
              </a:ext>
            </a:extLst>
          </p:cNvPr>
          <p:cNvGrpSpPr/>
          <p:nvPr/>
        </p:nvGrpSpPr>
        <p:grpSpPr>
          <a:xfrm>
            <a:off x="1538383" y="1402282"/>
            <a:ext cx="819865" cy="863857"/>
            <a:chOff x="256131" y="2486250"/>
            <a:chExt cx="1488832" cy="1490400"/>
          </a:xfrm>
        </p:grpSpPr>
        <p:grpSp>
          <p:nvGrpSpPr>
            <p:cNvPr id="39" name="Group 6">
              <a:extLst>
                <a:ext uri="{FF2B5EF4-FFF2-40B4-BE49-F238E27FC236}">
                  <a16:creationId xmlns:a16="http://schemas.microsoft.com/office/drawing/2014/main" id="{FCC672EA-85F1-432C-9B94-C0DACD831A7D}"/>
                </a:ext>
              </a:extLst>
            </p:cNvPr>
            <p:cNvGrpSpPr/>
            <p:nvPr/>
          </p:nvGrpSpPr>
          <p:grpSpPr>
            <a:xfrm>
              <a:off x="256131" y="2486250"/>
              <a:ext cx="1488832" cy="1490400"/>
              <a:chOff x="256131" y="2486250"/>
              <a:chExt cx="1488832" cy="1490400"/>
            </a:xfrm>
          </p:grpSpPr>
          <p:sp>
            <p:nvSpPr>
              <p:cNvPr id="41" name="Rectangle 25">
                <a:extLst>
                  <a:ext uri="{FF2B5EF4-FFF2-40B4-BE49-F238E27FC236}">
                    <a16:creationId xmlns:a16="http://schemas.microsoft.com/office/drawing/2014/main" id="{B54DC3A6-6C06-4B5A-A562-B8345C7D2A55}"/>
                  </a:ext>
                </a:extLst>
              </p:cNvPr>
              <p:cNvSpPr/>
              <p:nvPr/>
            </p:nvSpPr>
            <p:spPr>
              <a:xfrm>
                <a:off x="256131" y="2486250"/>
                <a:ext cx="1488832" cy="1490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endParaRPr lang="en-US" sz="1600" b="1" dirty="0">
                  <a:latin typeface="Arial Black" panose="020B0A04020102020204" pitchFamily="34" charset="0"/>
                </a:endParaRPr>
              </a:p>
            </p:txBody>
          </p:sp>
          <p:sp>
            <p:nvSpPr>
              <p:cNvPr id="42" name="Rectangle: Rounded Corners 26">
                <a:extLst>
                  <a:ext uri="{FF2B5EF4-FFF2-40B4-BE49-F238E27FC236}">
                    <a16:creationId xmlns:a16="http://schemas.microsoft.com/office/drawing/2014/main" id="{C3630C83-C934-4764-AB53-E2B1E950544C}"/>
                  </a:ext>
                </a:extLst>
              </p:cNvPr>
              <p:cNvSpPr/>
              <p:nvPr/>
            </p:nvSpPr>
            <p:spPr>
              <a:xfrm>
                <a:off x="377867" y="2611316"/>
                <a:ext cx="1245359" cy="1035133"/>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sp>
          <p:nvSpPr>
            <p:cNvPr id="40" name="Freeform: Shape 7">
              <a:extLst>
                <a:ext uri="{FF2B5EF4-FFF2-40B4-BE49-F238E27FC236}">
                  <a16:creationId xmlns:a16="http://schemas.microsoft.com/office/drawing/2014/main" id="{C3F6BAA8-3B89-45AC-BC21-3CF2DEE02DD2}"/>
                </a:ext>
              </a:extLst>
            </p:cNvPr>
            <p:cNvSpPr/>
            <p:nvPr/>
          </p:nvSpPr>
          <p:spPr>
            <a:xfrm rot="13440023" flipV="1">
              <a:off x="491728" y="2643563"/>
              <a:ext cx="953373" cy="885249"/>
            </a:xfrm>
            <a:custGeom>
              <a:avLst/>
              <a:gdLst>
                <a:gd name="connsiteX0" fmla="*/ 1472974 w 6180126"/>
                <a:gd name="connsiteY0" fmla="*/ 3291828 h 5738520"/>
                <a:gd name="connsiteX1" fmla="*/ 1482993 w 6180126"/>
                <a:gd name="connsiteY1" fmla="*/ 3866011 h 5738520"/>
                <a:gd name="connsiteX2" fmla="*/ 908809 w 6180126"/>
                <a:gd name="connsiteY2" fmla="*/ 3876030 h 5738520"/>
                <a:gd name="connsiteX3" fmla="*/ 898790 w 6180126"/>
                <a:gd name="connsiteY3" fmla="*/ 3301846 h 5738520"/>
                <a:gd name="connsiteX4" fmla="*/ 1472974 w 6180126"/>
                <a:gd name="connsiteY4" fmla="*/ 3291828 h 5738520"/>
                <a:gd name="connsiteX5" fmla="*/ 3081557 w 6180126"/>
                <a:gd name="connsiteY5" fmla="*/ 4845239 h 5738520"/>
                <a:gd name="connsiteX6" fmla="*/ 3091576 w 6180126"/>
                <a:gd name="connsiteY6" fmla="*/ 5419423 h 5738520"/>
                <a:gd name="connsiteX7" fmla="*/ 2517392 w 6180126"/>
                <a:gd name="connsiteY7" fmla="*/ 5429441 h 5738520"/>
                <a:gd name="connsiteX8" fmla="*/ 2507373 w 6180126"/>
                <a:gd name="connsiteY8" fmla="*/ 4855257 h 5738520"/>
                <a:gd name="connsiteX9" fmla="*/ 3081557 w 6180126"/>
                <a:gd name="connsiteY9" fmla="*/ 4845239 h 5738520"/>
                <a:gd name="connsiteX10" fmla="*/ 2153503 w 6180126"/>
                <a:gd name="connsiteY10" fmla="*/ 2620762 h 5738520"/>
                <a:gd name="connsiteX11" fmla="*/ 1206504 w 6180126"/>
                <a:gd name="connsiteY11" fmla="*/ 2950413 h 5738520"/>
                <a:gd name="connsiteX12" fmla="*/ 589156 w 6180126"/>
                <a:gd name="connsiteY12" fmla="*/ 3567761 h 5738520"/>
                <a:gd name="connsiteX13" fmla="*/ 589156 w 6180126"/>
                <a:gd name="connsiteY13" fmla="*/ 3567761 h 5738520"/>
                <a:gd name="connsiteX14" fmla="*/ 769974 w 6180126"/>
                <a:gd name="connsiteY14" fmla="*/ 4004292 h 5738520"/>
                <a:gd name="connsiteX15" fmla="*/ 1206504 w 6180126"/>
                <a:gd name="connsiteY15" fmla="*/ 4185109 h 5738520"/>
                <a:gd name="connsiteX16" fmla="*/ 1823852 w 6180126"/>
                <a:gd name="connsiteY16" fmla="*/ 3567761 h 5738520"/>
                <a:gd name="connsiteX17" fmla="*/ 2153503 w 6180126"/>
                <a:gd name="connsiteY17" fmla="*/ 2620762 h 5738520"/>
                <a:gd name="connsiteX18" fmla="*/ 3762086 w 6180126"/>
                <a:gd name="connsiteY18" fmla="*/ 4174174 h 5738520"/>
                <a:gd name="connsiteX19" fmla="*/ 2815087 w 6180126"/>
                <a:gd name="connsiteY19" fmla="*/ 4503825 h 5738520"/>
                <a:gd name="connsiteX20" fmla="*/ 2197739 w 6180126"/>
                <a:gd name="connsiteY20" fmla="*/ 5121172 h 5738520"/>
                <a:gd name="connsiteX21" fmla="*/ 2197739 w 6180126"/>
                <a:gd name="connsiteY21" fmla="*/ 5121173 h 5738520"/>
                <a:gd name="connsiteX22" fmla="*/ 2378557 w 6180126"/>
                <a:gd name="connsiteY22" fmla="*/ 5557703 h 5738520"/>
                <a:gd name="connsiteX23" fmla="*/ 2815087 w 6180126"/>
                <a:gd name="connsiteY23" fmla="*/ 5738520 h 5738520"/>
                <a:gd name="connsiteX24" fmla="*/ 3432435 w 6180126"/>
                <a:gd name="connsiteY24" fmla="*/ 5121172 h 5738520"/>
                <a:gd name="connsiteX25" fmla="*/ 3762086 w 6180126"/>
                <a:gd name="connsiteY25" fmla="*/ 4174174 h 5738520"/>
                <a:gd name="connsiteX26" fmla="*/ 1057945 w 6180126"/>
                <a:gd name="connsiteY26" fmla="*/ 446170 h 5738520"/>
                <a:gd name="connsiteX27" fmla="*/ 966874 w 6180126"/>
                <a:gd name="connsiteY27" fmla="*/ 406366 h 5738520"/>
                <a:gd name="connsiteX28" fmla="*/ 149686 w 6180126"/>
                <a:gd name="connsiteY28" fmla="*/ 390546 h 5738520"/>
                <a:gd name="connsiteX29" fmla="*/ 57141 w 6180126"/>
                <a:gd name="connsiteY29" fmla="*/ 426797 h 5738520"/>
                <a:gd name="connsiteX30" fmla="*/ 47109 w 6180126"/>
                <a:gd name="connsiteY30" fmla="*/ 441071 h 5738520"/>
                <a:gd name="connsiteX31" fmla="*/ 33194 w 6180126"/>
                <a:gd name="connsiteY31" fmla="*/ 451595 h 5738520"/>
                <a:gd name="connsiteX32" fmla="*/ 194 w 6180126"/>
                <a:gd name="connsiteY32" fmla="*/ 545347 h 5738520"/>
                <a:gd name="connsiteX33" fmla="*/ 44512 w 6180126"/>
                <a:gd name="connsiteY33" fmla="*/ 1361485 h 5738520"/>
                <a:gd name="connsiteX34" fmla="*/ 181224 w 6180126"/>
                <a:gd name="connsiteY34" fmla="*/ 1484114 h 5738520"/>
                <a:gd name="connsiteX35" fmla="*/ 303853 w 6180126"/>
                <a:gd name="connsiteY35" fmla="*/ 1347403 h 5738520"/>
                <a:gd name="connsiteX36" fmla="*/ 274462 w 6180126"/>
                <a:gd name="connsiteY36" fmla="*/ 806170 h 5738520"/>
                <a:gd name="connsiteX37" fmla="*/ 2083827 w 6180126"/>
                <a:gd name="connsiteY37" fmla="*/ 2553477 h 5738520"/>
                <a:gd name="connsiteX38" fmla="*/ 2215635 w 6180126"/>
                <a:gd name="connsiteY38" fmla="*/ 2542749 h 5738520"/>
                <a:gd name="connsiteX39" fmla="*/ 2227826 w 6180126"/>
                <a:gd name="connsiteY39" fmla="*/ 2692538 h 5738520"/>
                <a:gd name="connsiteX40" fmla="*/ 3679027 w 6180126"/>
                <a:gd name="connsiteY40" fmla="*/ 4093965 h 5738520"/>
                <a:gd name="connsiteX41" fmla="*/ 3838904 w 6180126"/>
                <a:gd name="connsiteY41" fmla="*/ 4080953 h 5738520"/>
                <a:gd name="connsiteX42" fmla="*/ 3853691 w 6180126"/>
                <a:gd name="connsiteY42" fmla="*/ 4262637 h 5738520"/>
                <a:gd name="connsiteX43" fmla="*/ 4947077 w 6180126"/>
                <a:gd name="connsiteY43" fmla="*/ 5318521 h 5738520"/>
                <a:gd name="connsiteX44" fmla="*/ 5088246 w 6180126"/>
                <a:gd name="connsiteY44" fmla="*/ 5344589 h 5738520"/>
                <a:gd name="connsiteX45" fmla="*/ 5130700 w 6180126"/>
                <a:gd name="connsiteY45" fmla="*/ 5315318 h 5738520"/>
                <a:gd name="connsiteX46" fmla="*/ 5158472 w 6180126"/>
                <a:gd name="connsiteY46" fmla="*/ 5271868 h 5738520"/>
                <a:gd name="connsiteX47" fmla="*/ 5127496 w 6180126"/>
                <a:gd name="connsiteY47" fmla="*/ 5131695 h 5738520"/>
                <a:gd name="connsiteX48" fmla="*/ 4727483 w 6180126"/>
                <a:gd name="connsiteY48" fmla="*/ 4745402 h 5738520"/>
                <a:gd name="connsiteX49" fmla="*/ 4577235 w 6180126"/>
                <a:gd name="connsiteY49" fmla="*/ 4738438 h 5738520"/>
                <a:gd name="connsiteX50" fmla="*/ 4583363 w 6180126"/>
                <a:gd name="connsiteY50" fmla="*/ 4606224 h 5738520"/>
                <a:gd name="connsiteX51" fmla="*/ 3136907 w 6180126"/>
                <a:gd name="connsiteY51" fmla="*/ 3209379 h 5738520"/>
                <a:gd name="connsiteX52" fmla="*/ 2986787 w 6180126"/>
                <a:gd name="connsiteY52" fmla="*/ 3202422 h 5738520"/>
                <a:gd name="connsiteX53" fmla="*/ 2992909 w 6180126"/>
                <a:gd name="connsiteY53" fmla="*/ 3070321 h 5738520"/>
                <a:gd name="connsiteX54" fmla="*/ 1545747 w 6180126"/>
                <a:gd name="connsiteY54" fmla="*/ 1672794 h 5738520"/>
                <a:gd name="connsiteX55" fmla="*/ 1395629 w 6180126"/>
                <a:gd name="connsiteY55" fmla="*/ 1665835 h 5738520"/>
                <a:gd name="connsiteX56" fmla="*/ 1401751 w 6180126"/>
                <a:gd name="connsiteY56" fmla="*/ 1533737 h 5738520"/>
                <a:gd name="connsiteX57" fmla="*/ 493854 w 6180126"/>
                <a:gd name="connsiteY57" fmla="*/ 656980 h 5738520"/>
                <a:gd name="connsiteX58" fmla="*/ 961847 w 6180126"/>
                <a:gd name="connsiteY58" fmla="*/ 666039 h 5738520"/>
                <a:gd name="connsiteX59" fmla="*/ 1094196 w 6180126"/>
                <a:gd name="connsiteY59" fmla="*/ 538715 h 5738520"/>
                <a:gd name="connsiteX60" fmla="*/ 1057945 w 6180126"/>
                <a:gd name="connsiteY60" fmla="*/ 446170 h 5738520"/>
                <a:gd name="connsiteX61" fmla="*/ 2678151 w 6180126"/>
                <a:gd name="connsiteY61" fmla="*/ 309086 h 5738520"/>
                <a:gd name="connsiteX62" fmla="*/ 2688170 w 6180126"/>
                <a:gd name="connsiteY62" fmla="*/ 883271 h 5738520"/>
                <a:gd name="connsiteX63" fmla="*/ 2113986 w 6180126"/>
                <a:gd name="connsiteY63" fmla="*/ 893288 h 5738520"/>
                <a:gd name="connsiteX64" fmla="*/ 2103967 w 6180126"/>
                <a:gd name="connsiteY64" fmla="*/ 319105 h 5738520"/>
                <a:gd name="connsiteX65" fmla="*/ 2678151 w 6180126"/>
                <a:gd name="connsiteY65" fmla="*/ 309086 h 5738520"/>
                <a:gd name="connsiteX66" fmla="*/ 4269309 w 6180126"/>
                <a:gd name="connsiteY66" fmla="*/ 1845670 h 5738520"/>
                <a:gd name="connsiteX67" fmla="*/ 4279328 w 6180126"/>
                <a:gd name="connsiteY67" fmla="*/ 2419854 h 5738520"/>
                <a:gd name="connsiteX68" fmla="*/ 3705144 w 6180126"/>
                <a:gd name="connsiteY68" fmla="*/ 2429872 h 5738520"/>
                <a:gd name="connsiteX69" fmla="*/ 3695125 w 6180126"/>
                <a:gd name="connsiteY69" fmla="*/ 1855689 h 5738520"/>
                <a:gd name="connsiteX70" fmla="*/ 4269309 w 6180126"/>
                <a:gd name="connsiteY70" fmla="*/ 1845670 h 5738520"/>
                <a:gd name="connsiteX71" fmla="*/ 5860467 w 6180126"/>
                <a:gd name="connsiteY71" fmla="*/ 3382254 h 5738520"/>
                <a:gd name="connsiteX72" fmla="*/ 5870486 w 6180126"/>
                <a:gd name="connsiteY72" fmla="*/ 3956438 h 5738520"/>
                <a:gd name="connsiteX73" fmla="*/ 5296302 w 6180126"/>
                <a:gd name="connsiteY73" fmla="*/ 3966456 h 5738520"/>
                <a:gd name="connsiteX74" fmla="*/ 5286283 w 6180126"/>
                <a:gd name="connsiteY74" fmla="*/ 3392272 h 5738520"/>
                <a:gd name="connsiteX75" fmla="*/ 5860467 w 6180126"/>
                <a:gd name="connsiteY75" fmla="*/ 3382254 h 5738520"/>
                <a:gd name="connsiteX76" fmla="*/ 2801492 w 6180126"/>
                <a:gd name="connsiteY76" fmla="*/ 165861 h 5738520"/>
                <a:gd name="connsiteX77" fmla="*/ 2358919 w 6180126"/>
                <a:gd name="connsiteY77" fmla="*/ 383 h 5738520"/>
                <a:gd name="connsiteX78" fmla="*/ 2358919 w 6180126"/>
                <a:gd name="connsiteY78" fmla="*/ 383 h 5738520"/>
                <a:gd name="connsiteX79" fmla="*/ 1763483 w 6180126"/>
                <a:gd name="connsiteY79" fmla="*/ 638892 h 5738520"/>
                <a:gd name="connsiteX80" fmla="*/ 1467070 w 6180126"/>
                <a:gd name="connsiteY80" fmla="*/ 1596814 h 5738520"/>
                <a:gd name="connsiteX81" fmla="*/ 2401992 w 6180126"/>
                <a:gd name="connsiteY81" fmla="*/ 1234327 h 5738520"/>
                <a:gd name="connsiteX82" fmla="*/ 2997428 w 6180126"/>
                <a:gd name="connsiteY82" fmla="*/ 595818 h 5738520"/>
                <a:gd name="connsiteX83" fmla="*/ 2801492 w 6180126"/>
                <a:gd name="connsiteY83" fmla="*/ 165861 h 5738520"/>
                <a:gd name="connsiteX84" fmla="*/ 4392650 w 6180126"/>
                <a:gd name="connsiteY84" fmla="*/ 1702445 h 5738520"/>
                <a:gd name="connsiteX85" fmla="*/ 3950077 w 6180126"/>
                <a:gd name="connsiteY85" fmla="*/ 1536966 h 5738520"/>
                <a:gd name="connsiteX86" fmla="*/ 3950077 w 6180126"/>
                <a:gd name="connsiteY86" fmla="*/ 1536967 h 5738520"/>
                <a:gd name="connsiteX87" fmla="*/ 3354641 w 6180126"/>
                <a:gd name="connsiteY87" fmla="*/ 2175476 h 5738520"/>
                <a:gd name="connsiteX88" fmla="*/ 3058228 w 6180126"/>
                <a:gd name="connsiteY88" fmla="*/ 3133398 h 5738520"/>
                <a:gd name="connsiteX89" fmla="*/ 3993150 w 6180126"/>
                <a:gd name="connsiteY89" fmla="*/ 2770911 h 5738520"/>
                <a:gd name="connsiteX90" fmla="*/ 4588586 w 6180126"/>
                <a:gd name="connsiteY90" fmla="*/ 2132402 h 5738520"/>
                <a:gd name="connsiteX91" fmla="*/ 4392650 w 6180126"/>
                <a:gd name="connsiteY91" fmla="*/ 1702445 h 5738520"/>
                <a:gd name="connsiteX92" fmla="*/ 5983807 w 6180126"/>
                <a:gd name="connsiteY92" fmla="*/ 3239028 h 5738520"/>
                <a:gd name="connsiteX93" fmla="*/ 5541234 w 6180126"/>
                <a:gd name="connsiteY93" fmla="*/ 3073550 h 5738520"/>
                <a:gd name="connsiteX94" fmla="*/ 5541234 w 6180126"/>
                <a:gd name="connsiteY94" fmla="*/ 3073550 h 5738520"/>
                <a:gd name="connsiteX95" fmla="*/ 4945799 w 6180126"/>
                <a:gd name="connsiteY95" fmla="*/ 3712060 h 5738520"/>
                <a:gd name="connsiteX96" fmla="*/ 4649386 w 6180126"/>
                <a:gd name="connsiteY96" fmla="*/ 4669982 h 5738520"/>
                <a:gd name="connsiteX97" fmla="*/ 5584308 w 6180126"/>
                <a:gd name="connsiteY97" fmla="*/ 4307494 h 5738520"/>
                <a:gd name="connsiteX98" fmla="*/ 6179743 w 6180126"/>
                <a:gd name="connsiteY98" fmla="*/ 3668985 h 5738520"/>
                <a:gd name="connsiteX99" fmla="*/ 5983807 w 6180126"/>
                <a:gd name="connsiteY99" fmla="*/ 3239028 h 573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180126" h="5738520">
                  <a:moveTo>
                    <a:pt x="1472974" y="3291828"/>
                  </a:moveTo>
                  <a:cubicBezTo>
                    <a:pt x="1634297" y="3447618"/>
                    <a:pt x="1638783" y="3704688"/>
                    <a:pt x="1482993" y="3866011"/>
                  </a:cubicBezTo>
                  <a:cubicBezTo>
                    <a:pt x="1327202" y="4027335"/>
                    <a:pt x="1070132" y="4031820"/>
                    <a:pt x="908809" y="3876030"/>
                  </a:cubicBezTo>
                  <a:cubicBezTo>
                    <a:pt x="747485" y="3720240"/>
                    <a:pt x="743000" y="3463169"/>
                    <a:pt x="898790" y="3301846"/>
                  </a:cubicBezTo>
                  <a:cubicBezTo>
                    <a:pt x="1054580" y="3140523"/>
                    <a:pt x="1311651" y="3136037"/>
                    <a:pt x="1472974" y="3291828"/>
                  </a:cubicBezTo>
                  <a:close/>
                  <a:moveTo>
                    <a:pt x="3081557" y="4845239"/>
                  </a:moveTo>
                  <a:cubicBezTo>
                    <a:pt x="3242880" y="5001029"/>
                    <a:pt x="3247365" y="5258099"/>
                    <a:pt x="3091576" y="5419423"/>
                  </a:cubicBezTo>
                  <a:cubicBezTo>
                    <a:pt x="2935785" y="5580746"/>
                    <a:pt x="2678714" y="5585231"/>
                    <a:pt x="2517392" y="5429441"/>
                  </a:cubicBezTo>
                  <a:cubicBezTo>
                    <a:pt x="2356068" y="5273651"/>
                    <a:pt x="2351583" y="5016581"/>
                    <a:pt x="2507373" y="4855257"/>
                  </a:cubicBezTo>
                  <a:cubicBezTo>
                    <a:pt x="2663163" y="4693934"/>
                    <a:pt x="2920234" y="4689449"/>
                    <a:pt x="3081557" y="4845239"/>
                  </a:cubicBezTo>
                  <a:close/>
                  <a:moveTo>
                    <a:pt x="2153503" y="2620762"/>
                  </a:moveTo>
                  <a:cubicBezTo>
                    <a:pt x="1837837" y="2840530"/>
                    <a:pt x="1522170" y="2950413"/>
                    <a:pt x="1206504" y="2950413"/>
                  </a:cubicBezTo>
                  <a:cubicBezTo>
                    <a:pt x="865553" y="2950413"/>
                    <a:pt x="589156" y="3226809"/>
                    <a:pt x="589156" y="3567761"/>
                  </a:cubicBezTo>
                  <a:lnTo>
                    <a:pt x="589156" y="3567761"/>
                  </a:lnTo>
                  <a:cubicBezTo>
                    <a:pt x="589156" y="3738237"/>
                    <a:pt x="658255" y="3892574"/>
                    <a:pt x="769974" y="4004292"/>
                  </a:cubicBezTo>
                  <a:cubicBezTo>
                    <a:pt x="881691" y="4116010"/>
                    <a:pt x="1036028" y="4185109"/>
                    <a:pt x="1206504" y="4185109"/>
                  </a:cubicBezTo>
                  <a:cubicBezTo>
                    <a:pt x="1547456" y="4185109"/>
                    <a:pt x="1823852" y="3908713"/>
                    <a:pt x="1823852" y="3567761"/>
                  </a:cubicBezTo>
                  <a:cubicBezTo>
                    <a:pt x="1823852" y="3252095"/>
                    <a:pt x="1933735" y="2936428"/>
                    <a:pt x="2153503" y="2620762"/>
                  </a:cubicBezTo>
                  <a:close/>
                  <a:moveTo>
                    <a:pt x="3762086" y="4174174"/>
                  </a:moveTo>
                  <a:cubicBezTo>
                    <a:pt x="3446420" y="4393941"/>
                    <a:pt x="3130753" y="4503824"/>
                    <a:pt x="2815087" y="4503825"/>
                  </a:cubicBezTo>
                  <a:cubicBezTo>
                    <a:pt x="2474136" y="4503825"/>
                    <a:pt x="2197739" y="4780221"/>
                    <a:pt x="2197739" y="5121172"/>
                  </a:cubicBezTo>
                  <a:lnTo>
                    <a:pt x="2197739" y="5121173"/>
                  </a:lnTo>
                  <a:cubicBezTo>
                    <a:pt x="2197739" y="5291648"/>
                    <a:pt x="2266838" y="5445986"/>
                    <a:pt x="2378557" y="5557703"/>
                  </a:cubicBezTo>
                  <a:cubicBezTo>
                    <a:pt x="2490274" y="5669421"/>
                    <a:pt x="2644611" y="5738520"/>
                    <a:pt x="2815087" y="5738520"/>
                  </a:cubicBezTo>
                  <a:cubicBezTo>
                    <a:pt x="3156039" y="5738520"/>
                    <a:pt x="3432435" y="5462124"/>
                    <a:pt x="3432435" y="5121172"/>
                  </a:cubicBezTo>
                  <a:cubicBezTo>
                    <a:pt x="3432435" y="4805506"/>
                    <a:pt x="3542318" y="4489839"/>
                    <a:pt x="3762086" y="4174174"/>
                  </a:cubicBezTo>
                  <a:close/>
                  <a:moveTo>
                    <a:pt x="1057945" y="446170"/>
                  </a:moveTo>
                  <a:cubicBezTo>
                    <a:pt x="1034904" y="422220"/>
                    <a:pt x="1002727" y="407059"/>
                    <a:pt x="966874" y="406366"/>
                  </a:cubicBezTo>
                  <a:lnTo>
                    <a:pt x="149686" y="390546"/>
                  </a:lnTo>
                  <a:cubicBezTo>
                    <a:pt x="113832" y="389853"/>
                    <a:pt x="81092" y="403756"/>
                    <a:pt x="57141" y="426797"/>
                  </a:cubicBezTo>
                  <a:lnTo>
                    <a:pt x="47109" y="441071"/>
                  </a:lnTo>
                  <a:lnTo>
                    <a:pt x="33194" y="451595"/>
                  </a:lnTo>
                  <a:cubicBezTo>
                    <a:pt x="11003" y="476334"/>
                    <a:pt x="-1751" y="509540"/>
                    <a:pt x="194" y="545347"/>
                  </a:cubicBezTo>
                  <a:lnTo>
                    <a:pt x="44512" y="1361485"/>
                  </a:lnTo>
                  <a:cubicBezTo>
                    <a:pt x="48402" y="1433100"/>
                    <a:pt x="109610" y="1488003"/>
                    <a:pt x="181224" y="1484114"/>
                  </a:cubicBezTo>
                  <a:cubicBezTo>
                    <a:pt x="252838" y="1480225"/>
                    <a:pt x="307741" y="1419017"/>
                    <a:pt x="303853" y="1347403"/>
                  </a:cubicBezTo>
                  <a:lnTo>
                    <a:pt x="274462" y="806170"/>
                  </a:lnTo>
                  <a:lnTo>
                    <a:pt x="2083827" y="2553477"/>
                  </a:lnTo>
                  <a:lnTo>
                    <a:pt x="2215635" y="2542749"/>
                  </a:lnTo>
                  <a:lnTo>
                    <a:pt x="2227826" y="2692538"/>
                  </a:lnTo>
                  <a:lnTo>
                    <a:pt x="3679027" y="4093965"/>
                  </a:lnTo>
                  <a:lnTo>
                    <a:pt x="3838904" y="4080953"/>
                  </a:lnTo>
                  <a:lnTo>
                    <a:pt x="3853691" y="4262637"/>
                  </a:lnTo>
                  <a:lnTo>
                    <a:pt x="4947077" y="5318521"/>
                  </a:lnTo>
                  <a:cubicBezTo>
                    <a:pt x="4985770" y="5355887"/>
                    <a:pt x="5041687" y="5364422"/>
                    <a:pt x="5088246" y="5344589"/>
                  </a:cubicBezTo>
                  <a:lnTo>
                    <a:pt x="5130700" y="5315318"/>
                  </a:lnTo>
                  <a:lnTo>
                    <a:pt x="5158472" y="5271868"/>
                  </a:lnTo>
                  <a:cubicBezTo>
                    <a:pt x="5176670" y="5224646"/>
                    <a:pt x="5166189" y="5169061"/>
                    <a:pt x="5127496" y="5131695"/>
                  </a:cubicBezTo>
                  <a:lnTo>
                    <a:pt x="4727483" y="4745402"/>
                  </a:lnTo>
                  <a:lnTo>
                    <a:pt x="4577235" y="4738438"/>
                  </a:lnTo>
                  <a:lnTo>
                    <a:pt x="4583363" y="4606224"/>
                  </a:lnTo>
                  <a:lnTo>
                    <a:pt x="3136907" y="3209379"/>
                  </a:lnTo>
                  <a:lnTo>
                    <a:pt x="2986787" y="3202422"/>
                  </a:lnTo>
                  <a:lnTo>
                    <a:pt x="2992909" y="3070321"/>
                  </a:lnTo>
                  <a:lnTo>
                    <a:pt x="1545747" y="1672794"/>
                  </a:lnTo>
                  <a:lnTo>
                    <a:pt x="1395629" y="1665835"/>
                  </a:lnTo>
                  <a:lnTo>
                    <a:pt x="1401751" y="1533737"/>
                  </a:lnTo>
                  <a:lnTo>
                    <a:pt x="493854" y="656980"/>
                  </a:lnTo>
                  <a:lnTo>
                    <a:pt x="961847" y="666039"/>
                  </a:lnTo>
                  <a:cubicBezTo>
                    <a:pt x="1033552" y="667427"/>
                    <a:pt x="1092809" y="610423"/>
                    <a:pt x="1094196" y="538715"/>
                  </a:cubicBezTo>
                  <a:cubicBezTo>
                    <a:pt x="1094891" y="502862"/>
                    <a:pt x="1080987" y="470122"/>
                    <a:pt x="1057945" y="446170"/>
                  </a:cubicBezTo>
                  <a:close/>
                  <a:moveTo>
                    <a:pt x="2678151" y="309086"/>
                  </a:moveTo>
                  <a:cubicBezTo>
                    <a:pt x="2839475" y="464876"/>
                    <a:pt x="2843960" y="721947"/>
                    <a:pt x="2688170" y="883271"/>
                  </a:cubicBezTo>
                  <a:cubicBezTo>
                    <a:pt x="2532380" y="1044593"/>
                    <a:pt x="2275310" y="1049079"/>
                    <a:pt x="2113986" y="893288"/>
                  </a:cubicBezTo>
                  <a:cubicBezTo>
                    <a:pt x="1952663" y="737498"/>
                    <a:pt x="1948177" y="480428"/>
                    <a:pt x="2103967" y="319105"/>
                  </a:cubicBezTo>
                  <a:cubicBezTo>
                    <a:pt x="2259758" y="157782"/>
                    <a:pt x="2516828" y="153296"/>
                    <a:pt x="2678151" y="309086"/>
                  </a:cubicBezTo>
                  <a:close/>
                  <a:moveTo>
                    <a:pt x="4269309" y="1845670"/>
                  </a:moveTo>
                  <a:cubicBezTo>
                    <a:pt x="4430633" y="2001460"/>
                    <a:pt x="4435118" y="2258530"/>
                    <a:pt x="4279328" y="2419854"/>
                  </a:cubicBezTo>
                  <a:cubicBezTo>
                    <a:pt x="4123538" y="2581177"/>
                    <a:pt x="3866467" y="2585663"/>
                    <a:pt x="3705144" y="2429872"/>
                  </a:cubicBezTo>
                  <a:cubicBezTo>
                    <a:pt x="3543821" y="2274082"/>
                    <a:pt x="3539335" y="2017012"/>
                    <a:pt x="3695125" y="1855689"/>
                  </a:cubicBezTo>
                  <a:cubicBezTo>
                    <a:pt x="3850916" y="1694366"/>
                    <a:pt x="4107986" y="1689880"/>
                    <a:pt x="4269309" y="1845670"/>
                  </a:cubicBezTo>
                  <a:close/>
                  <a:moveTo>
                    <a:pt x="5860467" y="3382254"/>
                  </a:moveTo>
                  <a:cubicBezTo>
                    <a:pt x="6021790" y="3538044"/>
                    <a:pt x="6026276" y="3795114"/>
                    <a:pt x="5870486" y="3956438"/>
                  </a:cubicBezTo>
                  <a:cubicBezTo>
                    <a:pt x="5714695" y="4117761"/>
                    <a:pt x="5457625" y="4122246"/>
                    <a:pt x="5296302" y="3966456"/>
                  </a:cubicBezTo>
                  <a:cubicBezTo>
                    <a:pt x="5134978" y="3810666"/>
                    <a:pt x="5130493" y="3553596"/>
                    <a:pt x="5286283" y="3392272"/>
                  </a:cubicBezTo>
                  <a:cubicBezTo>
                    <a:pt x="5442073" y="3230949"/>
                    <a:pt x="5699144" y="3226464"/>
                    <a:pt x="5860467" y="3382254"/>
                  </a:cubicBezTo>
                  <a:close/>
                  <a:moveTo>
                    <a:pt x="2801492" y="165861"/>
                  </a:moveTo>
                  <a:cubicBezTo>
                    <a:pt x="2685945" y="58108"/>
                    <a:pt x="2529290" y="-5565"/>
                    <a:pt x="2358919" y="383"/>
                  </a:cubicBezTo>
                  <a:lnTo>
                    <a:pt x="2358919" y="383"/>
                  </a:lnTo>
                  <a:cubicBezTo>
                    <a:pt x="2018175" y="12278"/>
                    <a:pt x="1751589" y="298148"/>
                    <a:pt x="1763483" y="638892"/>
                  </a:cubicBezTo>
                  <a:cubicBezTo>
                    <a:pt x="1774496" y="954366"/>
                    <a:pt x="1675692" y="1273673"/>
                    <a:pt x="1467070" y="1596814"/>
                  </a:cubicBezTo>
                  <a:cubicBezTo>
                    <a:pt x="1774877" y="1366168"/>
                    <a:pt x="2086519" y="1245339"/>
                    <a:pt x="2401992" y="1234327"/>
                  </a:cubicBezTo>
                  <a:cubicBezTo>
                    <a:pt x="2742737" y="1222432"/>
                    <a:pt x="3009322" y="936562"/>
                    <a:pt x="2997428" y="595818"/>
                  </a:cubicBezTo>
                  <a:cubicBezTo>
                    <a:pt x="2991480" y="425446"/>
                    <a:pt x="2917039" y="273614"/>
                    <a:pt x="2801492" y="165861"/>
                  </a:cubicBezTo>
                  <a:close/>
                  <a:moveTo>
                    <a:pt x="4392650" y="1702445"/>
                  </a:moveTo>
                  <a:cubicBezTo>
                    <a:pt x="4277103" y="1594692"/>
                    <a:pt x="4120448" y="1531019"/>
                    <a:pt x="3950077" y="1536966"/>
                  </a:cubicBezTo>
                  <a:lnTo>
                    <a:pt x="3950077" y="1536967"/>
                  </a:lnTo>
                  <a:cubicBezTo>
                    <a:pt x="3609332" y="1548861"/>
                    <a:pt x="3342747" y="1834732"/>
                    <a:pt x="3354641" y="2175476"/>
                  </a:cubicBezTo>
                  <a:cubicBezTo>
                    <a:pt x="3365654" y="2490950"/>
                    <a:pt x="3266850" y="2810257"/>
                    <a:pt x="3058228" y="3133398"/>
                  </a:cubicBezTo>
                  <a:cubicBezTo>
                    <a:pt x="3366035" y="2902752"/>
                    <a:pt x="3677677" y="2781923"/>
                    <a:pt x="3993150" y="2770911"/>
                  </a:cubicBezTo>
                  <a:cubicBezTo>
                    <a:pt x="4333895" y="2759016"/>
                    <a:pt x="4600480" y="2473146"/>
                    <a:pt x="4588586" y="2132402"/>
                  </a:cubicBezTo>
                  <a:cubicBezTo>
                    <a:pt x="4582638" y="1962030"/>
                    <a:pt x="4508197" y="1810197"/>
                    <a:pt x="4392650" y="1702445"/>
                  </a:cubicBezTo>
                  <a:close/>
                  <a:moveTo>
                    <a:pt x="5983807" y="3239028"/>
                  </a:moveTo>
                  <a:cubicBezTo>
                    <a:pt x="5868260" y="3131276"/>
                    <a:pt x="5711606" y="3067603"/>
                    <a:pt x="5541234" y="3073550"/>
                  </a:cubicBezTo>
                  <a:lnTo>
                    <a:pt x="5541234" y="3073550"/>
                  </a:lnTo>
                  <a:cubicBezTo>
                    <a:pt x="5200490" y="3085445"/>
                    <a:pt x="4933905" y="3371316"/>
                    <a:pt x="4945799" y="3712060"/>
                  </a:cubicBezTo>
                  <a:cubicBezTo>
                    <a:pt x="4956811" y="4027534"/>
                    <a:pt x="4858007" y="4346841"/>
                    <a:pt x="4649386" y="4669982"/>
                  </a:cubicBezTo>
                  <a:cubicBezTo>
                    <a:pt x="4957193" y="4439336"/>
                    <a:pt x="5268834" y="4318507"/>
                    <a:pt x="5584308" y="4307494"/>
                  </a:cubicBezTo>
                  <a:cubicBezTo>
                    <a:pt x="5925053" y="4295600"/>
                    <a:pt x="6191638" y="4009730"/>
                    <a:pt x="6179743" y="3668985"/>
                  </a:cubicBezTo>
                  <a:cubicBezTo>
                    <a:pt x="6173796" y="3498613"/>
                    <a:pt x="6099355" y="3346781"/>
                    <a:pt x="5983807" y="32390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nvGrpSpPr>
          <p:cNvPr id="53" name="Group 20">
            <a:extLst>
              <a:ext uri="{FF2B5EF4-FFF2-40B4-BE49-F238E27FC236}">
                <a16:creationId xmlns:a16="http://schemas.microsoft.com/office/drawing/2014/main" id="{04DEA855-DBE4-481D-A7F7-75F8554A431F}"/>
              </a:ext>
            </a:extLst>
          </p:cNvPr>
          <p:cNvGrpSpPr/>
          <p:nvPr/>
        </p:nvGrpSpPr>
        <p:grpSpPr>
          <a:xfrm>
            <a:off x="548769" y="3920070"/>
            <a:ext cx="1249581" cy="1250897"/>
            <a:chOff x="3200499" y="2045295"/>
            <a:chExt cx="1488832" cy="1490400"/>
          </a:xfrm>
        </p:grpSpPr>
        <p:grpSp>
          <p:nvGrpSpPr>
            <p:cNvPr id="54" name="Group 21">
              <a:extLst>
                <a:ext uri="{FF2B5EF4-FFF2-40B4-BE49-F238E27FC236}">
                  <a16:creationId xmlns:a16="http://schemas.microsoft.com/office/drawing/2014/main" id="{08557344-1984-4E16-A11B-3C10F7F59204}"/>
                </a:ext>
              </a:extLst>
            </p:cNvPr>
            <p:cNvGrpSpPr/>
            <p:nvPr/>
          </p:nvGrpSpPr>
          <p:grpSpPr>
            <a:xfrm>
              <a:off x="3200499" y="2045295"/>
              <a:ext cx="1488832" cy="1490400"/>
              <a:chOff x="256131" y="2486250"/>
              <a:chExt cx="1488832" cy="1490400"/>
            </a:xfrm>
            <a:solidFill>
              <a:schemeClr val="accent1"/>
            </a:solidFill>
          </p:grpSpPr>
          <p:sp>
            <p:nvSpPr>
              <p:cNvPr id="56" name="Rectangle 40">
                <a:extLst>
                  <a:ext uri="{FF2B5EF4-FFF2-40B4-BE49-F238E27FC236}">
                    <a16:creationId xmlns:a16="http://schemas.microsoft.com/office/drawing/2014/main" id="{05500821-C67E-432C-A29B-9C342731FAE1}"/>
                  </a:ext>
                </a:extLst>
              </p:cNvPr>
              <p:cNvSpPr/>
              <p:nvPr/>
            </p:nvSpPr>
            <p:spPr>
              <a:xfrm>
                <a:off x="256131" y="2486250"/>
                <a:ext cx="1488832" cy="149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2</a:t>
                </a:r>
              </a:p>
            </p:txBody>
          </p:sp>
          <p:sp>
            <p:nvSpPr>
              <p:cNvPr id="57" name="Rectangle: Rounded Corners 41">
                <a:extLst>
                  <a:ext uri="{FF2B5EF4-FFF2-40B4-BE49-F238E27FC236}">
                    <a16:creationId xmlns:a16="http://schemas.microsoft.com/office/drawing/2014/main" id="{1404A9AF-175F-4D60-95B3-5A4A29FFFA12}"/>
                  </a:ext>
                </a:extLst>
              </p:cNvPr>
              <p:cNvSpPr/>
              <p:nvPr/>
            </p:nvSpPr>
            <p:spPr>
              <a:xfrm>
                <a:off x="377868" y="2568620"/>
                <a:ext cx="1245359" cy="1035134"/>
              </a:xfrm>
              <a:prstGeom prst="round2Same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pic>
          <p:nvPicPr>
            <p:cNvPr id="55" name="Graphic 22" descr="Upward trend">
              <a:extLst>
                <a:ext uri="{FF2B5EF4-FFF2-40B4-BE49-F238E27FC236}">
                  <a16:creationId xmlns:a16="http://schemas.microsoft.com/office/drawing/2014/main" id="{3BA83480-0377-450F-A575-FC022DC57C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5599" y="2176787"/>
              <a:ext cx="1210941" cy="989811"/>
            </a:xfrm>
            <a:prstGeom prst="rect">
              <a:avLst/>
            </a:prstGeom>
          </p:spPr>
        </p:pic>
      </p:grpSp>
      <p:grpSp>
        <p:nvGrpSpPr>
          <p:cNvPr id="58" name="Group 25">
            <a:extLst>
              <a:ext uri="{FF2B5EF4-FFF2-40B4-BE49-F238E27FC236}">
                <a16:creationId xmlns:a16="http://schemas.microsoft.com/office/drawing/2014/main" id="{3CE4DAAA-4994-4C3B-8496-3772128DA4E1}"/>
              </a:ext>
            </a:extLst>
          </p:cNvPr>
          <p:cNvGrpSpPr/>
          <p:nvPr/>
        </p:nvGrpSpPr>
        <p:grpSpPr>
          <a:xfrm>
            <a:off x="576054" y="5223998"/>
            <a:ext cx="1249581" cy="1250897"/>
            <a:chOff x="3200499" y="3735720"/>
            <a:chExt cx="1488832" cy="1490400"/>
          </a:xfrm>
        </p:grpSpPr>
        <p:sp>
          <p:nvSpPr>
            <p:cNvPr id="59" name="Rectangle: Rounded Corners 26">
              <a:extLst>
                <a:ext uri="{FF2B5EF4-FFF2-40B4-BE49-F238E27FC236}">
                  <a16:creationId xmlns:a16="http://schemas.microsoft.com/office/drawing/2014/main" id="{2E16DC5B-20D7-4A37-9357-B8EDAE39CC07}"/>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3</a:t>
              </a:r>
            </a:p>
          </p:txBody>
        </p:sp>
        <p:sp>
          <p:nvSpPr>
            <p:cNvPr id="60" name="Rectangle: Rounded Corners 27">
              <a:extLst>
                <a:ext uri="{FF2B5EF4-FFF2-40B4-BE49-F238E27FC236}">
                  <a16:creationId xmlns:a16="http://schemas.microsoft.com/office/drawing/2014/main" id="{AE07C32C-1D8C-481A-815C-0FF9A513C6CE}"/>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61" name="Freeform: Shape 28">
              <a:extLst>
                <a:ext uri="{FF2B5EF4-FFF2-40B4-BE49-F238E27FC236}">
                  <a16:creationId xmlns:a16="http://schemas.microsoft.com/office/drawing/2014/main" id="{2E2DE183-34D4-4EF1-BE7E-E992AEFB1AA2}"/>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grpSp>
        <p:nvGrpSpPr>
          <p:cNvPr id="62" name="Group 10">
            <a:extLst>
              <a:ext uri="{FF2B5EF4-FFF2-40B4-BE49-F238E27FC236}">
                <a16:creationId xmlns:a16="http://schemas.microsoft.com/office/drawing/2014/main" id="{04F1AD3B-6EAC-4774-9C69-0929808E4CA8}"/>
              </a:ext>
            </a:extLst>
          </p:cNvPr>
          <p:cNvGrpSpPr/>
          <p:nvPr/>
        </p:nvGrpSpPr>
        <p:grpSpPr>
          <a:xfrm>
            <a:off x="548769" y="2567536"/>
            <a:ext cx="1249581" cy="1250897"/>
            <a:chOff x="256131" y="4176675"/>
            <a:chExt cx="1488832" cy="1490400"/>
          </a:xfrm>
        </p:grpSpPr>
        <p:sp>
          <p:nvSpPr>
            <p:cNvPr id="63" name="Rectangle: Rounded Corners 11">
              <a:extLst>
                <a:ext uri="{FF2B5EF4-FFF2-40B4-BE49-F238E27FC236}">
                  <a16:creationId xmlns:a16="http://schemas.microsoft.com/office/drawing/2014/main" id="{947973CD-9026-49C8-A6F9-4EA3678A7FF5}"/>
                </a:ext>
              </a:extLst>
            </p:cNvPr>
            <p:cNvSpPr/>
            <p:nvPr/>
          </p:nvSpPr>
          <p:spPr>
            <a:xfrm>
              <a:off x="256131" y="4176675"/>
              <a:ext cx="1488832" cy="1490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1</a:t>
              </a:r>
            </a:p>
          </p:txBody>
        </p:sp>
        <p:sp>
          <p:nvSpPr>
            <p:cNvPr id="64" name="Rectangle: Rounded Corners 12">
              <a:extLst>
                <a:ext uri="{FF2B5EF4-FFF2-40B4-BE49-F238E27FC236}">
                  <a16:creationId xmlns:a16="http://schemas.microsoft.com/office/drawing/2014/main" id="{3E0E56D5-7009-4146-A997-70023520556F}"/>
                </a:ext>
              </a:extLst>
            </p:cNvPr>
            <p:cNvSpPr/>
            <p:nvPr/>
          </p:nvSpPr>
          <p:spPr>
            <a:xfrm>
              <a:off x="377868" y="4259045"/>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nvGrpSpPr>
            <p:cNvPr id="65" name="Group 13">
              <a:extLst>
                <a:ext uri="{FF2B5EF4-FFF2-40B4-BE49-F238E27FC236}">
                  <a16:creationId xmlns:a16="http://schemas.microsoft.com/office/drawing/2014/main" id="{77CF70D4-C552-4F4B-A515-AF37921EF29A}"/>
                </a:ext>
              </a:extLst>
            </p:cNvPr>
            <p:cNvGrpSpPr/>
            <p:nvPr/>
          </p:nvGrpSpPr>
          <p:grpSpPr>
            <a:xfrm>
              <a:off x="430988" y="4259045"/>
              <a:ext cx="1182803" cy="1035135"/>
              <a:chOff x="49330" y="-591802"/>
              <a:chExt cx="9051593" cy="7921544"/>
            </a:xfrm>
            <a:solidFill>
              <a:schemeClr val="accent2"/>
            </a:solidFill>
          </p:grpSpPr>
          <p:pic>
            <p:nvPicPr>
              <p:cNvPr id="66" name="Graphic 14" descr="Single gear">
                <a:extLst>
                  <a:ext uri="{FF2B5EF4-FFF2-40B4-BE49-F238E27FC236}">
                    <a16:creationId xmlns:a16="http://schemas.microsoft.com/office/drawing/2014/main" id="{0344BF39-2B17-41B9-814E-1AD38B3825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0760" y="-591802"/>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pic>
            <p:nvPicPr>
              <p:cNvPr id="67" name="Graphic 15" descr="Single gear">
                <a:extLst>
                  <a:ext uri="{FF2B5EF4-FFF2-40B4-BE49-F238E27FC236}">
                    <a16:creationId xmlns:a16="http://schemas.microsoft.com/office/drawing/2014/main" id="{4D41F69E-1906-4FB9-8CDF-F306FFB1BB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73410">
                <a:off x="49330" y="2490594"/>
                <a:ext cx="4839148" cy="4839148"/>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68" name="Minus Sign 16">
                <a:extLst>
                  <a:ext uri="{FF2B5EF4-FFF2-40B4-BE49-F238E27FC236}">
                    <a16:creationId xmlns:a16="http://schemas.microsoft.com/office/drawing/2014/main" id="{FFD0EB2A-8BA8-4759-9C31-03E04FAAE60B}"/>
                  </a:ext>
                </a:extLst>
              </p:cNvPr>
              <p:cNvSpPr/>
              <p:nvPr/>
            </p:nvSpPr>
            <p:spPr>
              <a:xfrm>
                <a:off x="1497996" y="3897599"/>
                <a:ext cx="1941816" cy="2025137"/>
              </a:xfrm>
              <a:prstGeom prst="mathMinus">
                <a:avLst>
                  <a:gd name="adj1" fmla="val 17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pic>
            <p:nvPicPr>
              <p:cNvPr id="69" name="Graphic 17" descr="Single gear">
                <a:extLst>
                  <a:ext uri="{FF2B5EF4-FFF2-40B4-BE49-F238E27FC236}">
                    <a16:creationId xmlns:a16="http://schemas.microsoft.com/office/drawing/2014/main" id="{54C8FD29-43CE-436D-99F7-2D91EB8DB3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323157">
                <a:off x="3573363" y="1616730"/>
                <a:ext cx="5527560" cy="5527560"/>
              </a:xfrm>
              <a:custGeom>
                <a:avLst/>
                <a:gdLst>
                  <a:gd name="connsiteX0" fmla="*/ 2419575 w 4839148"/>
                  <a:gd name="connsiteY0" fmla="*/ 1265347 h 4839148"/>
                  <a:gd name="connsiteX1" fmla="*/ 1265347 w 4839148"/>
                  <a:gd name="connsiteY1" fmla="*/ 2419575 h 4839148"/>
                  <a:gd name="connsiteX2" fmla="*/ 2419575 w 4839148"/>
                  <a:gd name="connsiteY2" fmla="*/ 3573803 h 4839148"/>
                  <a:gd name="connsiteX3" fmla="*/ 3573803 w 4839148"/>
                  <a:gd name="connsiteY3" fmla="*/ 2419575 h 4839148"/>
                  <a:gd name="connsiteX4" fmla="*/ 2419575 w 4839148"/>
                  <a:gd name="connsiteY4" fmla="*/ 1265347 h 4839148"/>
                  <a:gd name="connsiteX5" fmla="*/ 0 w 4839148"/>
                  <a:gd name="connsiteY5" fmla="*/ 0 h 4839148"/>
                  <a:gd name="connsiteX6" fmla="*/ 4839148 w 4839148"/>
                  <a:gd name="connsiteY6" fmla="*/ 0 h 4839148"/>
                  <a:gd name="connsiteX7" fmla="*/ 4839148 w 4839148"/>
                  <a:gd name="connsiteY7" fmla="*/ 4839148 h 4839148"/>
                  <a:gd name="connsiteX8" fmla="*/ 0 w 4839148"/>
                  <a:gd name="connsiteY8" fmla="*/ 4839148 h 483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48" h="4839148">
                    <a:moveTo>
                      <a:pt x="2419575" y="1265347"/>
                    </a:moveTo>
                    <a:cubicBezTo>
                      <a:pt x="1782112" y="1265347"/>
                      <a:pt x="1265347" y="1782112"/>
                      <a:pt x="1265347" y="2419575"/>
                    </a:cubicBezTo>
                    <a:cubicBezTo>
                      <a:pt x="1265347" y="3057038"/>
                      <a:pt x="1782112" y="3573803"/>
                      <a:pt x="2419575" y="3573803"/>
                    </a:cubicBezTo>
                    <a:cubicBezTo>
                      <a:pt x="3057038" y="3573803"/>
                      <a:pt x="3573803" y="3057038"/>
                      <a:pt x="3573803" y="2419575"/>
                    </a:cubicBezTo>
                    <a:cubicBezTo>
                      <a:pt x="3573803" y="1782112"/>
                      <a:pt x="3057038" y="1265347"/>
                      <a:pt x="2419575" y="1265347"/>
                    </a:cubicBezTo>
                    <a:close/>
                    <a:moveTo>
                      <a:pt x="0" y="0"/>
                    </a:moveTo>
                    <a:lnTo>
                      <a:pt x="4839148" y="0"/>
                    </a:lnTo>
                    <a:lnTo>
                      <a:pt x="4839148" y="4839148"/>
                    </a:lnTo>
                    <a:lnTo>
                      <a:pt x="0" y="4839148"/>
                    </a:lnTo>
                    <a:close/>
                  </a:path>
                </a:pathLst>
              </a:custGeom>
            </p:spPr>
          </p:pic>
          <p:sp>
            <p:nvSpPr>
              <p:cNvPr id="70" name="Freeform: Shape 18">
                <a:extLst>
                  <a:ext uri="{FF2B5EF4-FFF2-40B4-BE49-F238E27FC236}">
                    <a16:creationId xmlns:a16="http://schemas.microsoft.com/office/drawing/2014/main" id="{7188335B-8188-461D-ACE3-6D4FA60E570A}"/>
                  </a:ext>
                </a:extLst>
              </p:cNvPr>
              <p:cNvSpPr/>
              <p:nvPr/>
            </p:nvSpPr>
            <p:spPr>
              <a:xfrm>
                <a:off x="5682164" y="3324634"/>
                <a:ext cx="1393572" cy="2142971"/>
              </a:xfrm>
              <a:custGeom>
                <a:avLst/>
                <a:gdLst>
                  <a:gd name="connsiteX0" fmla="*/ 1155668 w 2395947"/>
                  <a:gd name="connsiteY0" fmla="*/ 3192771 h 3684377"/>
                  <a:gd name="connsiteX1" fmla="*/ 1401471 w 2395947"/>
                  <a:gd name="connsiteY1" fmla="*/ 3438574 h 3684377"/>
                  <a:gd name="connsiteX2" fmla="*/ 1155668 w 2395947"/>
                  <a:gd name="connsiteY2" fmla="*/ 3684377 h 3684377"/>
                  <a:gd name="connsiteX3" fmla="*/ 909865 w 2395947"/>
                  <a:gd name="connsiteY3" fmla="*/ 3438574 h 3684377"/>
                  <a:gd name="connsiteX4" fmla="*/ 1155668 w 2395947"/>
                  <a:gd name="connsiteY4" fmla="*/ 3192771 h 3684377"/>
                  <a:gd name="connsiteX5" fmla="*/ 1209063 w 2395947"/>
                  <a:gd name="connsiteY5" fmla="*/ 51 h 3684377"/>
                  <a:gd name="connsiteX6" fmla="*/ 2052885 w 2395947"/>
                  <a:gd name="connsiteY6" fmla="*/ 358780 h 3684377"/>
                  <a:gd name="connsiteX7" fmla="*/ 2052884 w 2395947"/>
                  <a:gd name="connsiteY7" fmla="*/ 358781 h 3684377"/>
                  <a:gd name="connsiteX8" fmla="*/ 2037166 w 2395947"/>
                  <a:gd name="connsiteY8" fmla="*/ 2052936 h 3684377"/>
                  <a:gd name="connsiteX9" fmla="*/ 1817316 w 2395947"/>
                  <a:gd name="connsiteY9" fmla="*/ 2268744 h 3684377"/>
                  <a:gd name="connsiteX10" fmla="*/ 1817316 w 2395947"/>
                  <a:gd name="connsiteY10" fmla="*/ 2283179 h 3684377"/>
                  <a:gd name="connsiteX11" fmla="*/ 1807819 w 2395947"/>
                  <a:gd name="connsiteY11" fmla="*/ 2288334 h 3684377"/>
                  <a:gd name="connsiteX12" fmla="*/ 1760070 w 2395947"/>
                  <a:gd name="connsiteY12" fmla="*/ 2324938 h 3684377"/>
                  <a:gd name="connsiteX13" fmla="*/ 1673943 w 2395947"/>
                  <a:gd name="connsiteY13" fmla="*/ 2409482 h 3684377"/>
                  <a:gd name="connsiteX14" fmla="*/ 1673943 w 2395947"/>
                  <a:gd name="connsiteY14" fmla="*/ 2400482 h 3684377"/>
                  <a:gd name="connsiteX15" fmla="*/ 1646226 w 2395947"/>
                  <a:gd name="connsiteY15" fmla="*/ 2427546 h 3684377"/>
                  <a:gd name="connsiteX16" fmla="*/ 1655540 w 2395947"/>
                  <a:gd name="connsiteY16" fmla="*/ 2427546 h 3684377"/>
                  <a:gd name="connsiteX17" fmla="*/ 1604375 w 2395947"/>
                  <a:gd name="connsiteY17" fmla="*/ 2477770 h 3684377"/>
                  <a:gd name="connsiteX18" fmla="*/ 1569740 w 2395947"/>
                  <a:gd name="connsiteY18" fmla="*/ 2520779 h 3684377"/>
                  <a:gd name="connsiteX19" fmla="*/ 1398426 w 2395947"/>
                  <a:gd name="connsiteY19" fmla="*/ 3058309 h 3684377"/>
                  <a:gd name="connsiteX20" fmla="*/ 1399151 w 2395947"/>
                  <a:gd name="connsiteY20" fmla="*/ 3072664 h 3684377"/>
                  <a:gd name="connsiteX21" fmla="*/ 937902 w 2395947"/>
                  <a:gd name="connsiteY21" fmla="*/ 3072664 h 3684377"/>
                  <a:gd name="connsiteX22" fmla="*/ 937177 w 2395947"/>
                  <a:gd name="connsiteY22" fmla="*/ 3058309 h 3684377"/>
                  <a:gd name="connsiteX23" fmla="*/ 1606319 w 2395947"/>
                  <a:gd name="connsiteY23" fmla="*/ 1869709 h 3684377"/>
                  <a:gd name="connsiteX24" fmla="*/ 1673942 w 2395947"/>
                  <a:gd name="connsiteY24" fmla="*/ 1835091 h 3684377"/>
                  <a:gd name="connsiteX25" fmla="*/ 1673942 w 2395947"/>
                  <a:gd name="connsiteY25" fmla="*/ 1831056 h 3684377"/>
                  <a:gd name="connsiteX26" fmla="*/ 1770053 w 2395947"/>
                  <a:gd name="connsiteY26" fmla="*/ 1751757 h 3684377"/>
                  <a:gd name="connsiteX27" fmla="*/ 2001957 w 2395947"/>
                  <a:gd name="connsiteY27" fmla="*/ 1191891 h 3684377"/>
                  <a:gd name="connsiteX28" fmla="*/ 1210188 w 2395947"/>
                  <a:gd name="connsiteY28" fmla="*/ 400123 h 3684377"/>
                  <a:gd name="connsiteX29" fmla="*/ 418419 w 2395947"/>
                  <a:gd name="connsiteY29" fmla="*/ 1191892 h 3684377"/>
                  <a:gd name="connsiteX30" fmla="*/ 418502 w 2395947"/>
                  <a:gd name="connsiteY30" fmla="*/ 1193549 h 3684377"/>
                  <a:gd name="connsiteX31" fmla="*/ 256 w 2395947"/>
                  <a:gd name="connsiteY31" fmla="*/ 1193548 h 3684377"/>
                  <a:gd name="connsiteX32" fmla="*/ 0 w 2395947"/>
                  <a:gd name="connsiteY32" fmla="*/ 1186885 h 3684377"/>
                  <a:gd name="connsiteX33" fmla="*/ 358730 w 2395947"/>
                  <a:gd name="connsiteY33" fmla="*/ 343062 h 3684377"/>
                  <a:gd name="connsiteX34" fmla="*/ 1209063 w 2395947"/>
                  <a:gd name="connsiteY34" fmla="*/ 51 h 368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5947" h="3684377">
                    <a:moveTo>
                      <a:pt x="1155668" y="3192771"/>
                    </a:moveTo>
                    <a:cubicBezTo>
                      <a:pt x="1291421" y="3192771"/>
                      <a:pt x="1401471" y="3302821"/>
                      <a:pt x="1401471" y="3438574"/>
                    </a:cubicBezTo>
                    <a:cubicBezTo>
                      <a:pt x="1401471" y="3574327"/>
                      <a:pt x="1291421" y="3684377"/>
                      <a:pt x="1155668" y="3684377"/>
                    </a:cubicBezTo>
                    <a:cubicBezTo>
                      <a:pt x="1019915" y="3684377"/>
                      <a:pt x="909865" y="3574327"/>
                      <a:pt x="909865" y="3438574"/>
                    </a:cubicBezTo>
                    <a:cubicBezTo>
                      <a:pt x="909865" y="3302821"/>
                      <a:pt x="1019915" y="3192771"/>
                      <a:pt x="1155668" y="3192771"/>
                    </a:cubicBezTo>
                    <a:close/>
                    <a:moveTo>
                      <a:pt x="1209063" y="51"/>
                    </a:moveTo>
                    <a:cubicBezTo>
                      <a:pt x="1515644" y="2895"/>
                      <a:pt x="1821141" y="122696"/>
                      <a:pt x="2052885" y="358780"/>
                    </a:cubicBezTo>
                    <a:lnTo>
                      <a:pt x="2052884" y="358781"/>
                    </a:lnTo>
                    <a:cubicBezTo>
                      <a:pt x="2516371" y="830949"/>
                      <a:pt x="2509334" y="1589448"/>
                      <a:pt x="2037166" y="2052936"/>
                    </a:cubicBezTo>
                    <a:lnTo>
                      <a:pt x="1817316" y="2268744"/>
                    </a:lnTo>
                    <a:lnTo>
                      <a:pt x="1817316" y="2283179"/>
                    </a:lnTo>
                    <a:lnTo>
                      <a:pt x="1807819" y="2288334"/>
                    </a:lnTo>
                    <a:lnTo>
                      <a:pt x="1760070" y="2324938"/>
                    </a:lnTo>
                    <a:lnTo>
                      <a:pt x="1673943" y="2409482"/>
                    </a:lnTo>
                    <a:lnTo>
                      <a:pt x="1673943" y="2400482"/>
                    </a:lnTo>
                    <a:lnTo>
                      <a:pt x="1646226" y="2427546"/>
                    </a:lnTo>
                    <a:lnTo>
                      <a:pt x="1655540" y="2427546"/>
                    </a:lnTo>
                    <a:lnTo>
                      <a:pt x="1604375" y="2477770"/>
                    </a:lnTo>
                    <a:lnTo>
                      <a:pt x="1569740" y="2520779"/>
                    </a:lnTo>
                    <a:cubicBezTo>
                      <a:pt x="1461862" y="2672479"/>
                      <a:pt x="1398426" y="2857986"/>
                      <a:pt x="1398426" y="3058309"/>
                    </a:cubicBezTo>
                    <a:lnTo>
                      <a:pt x="1399151" y="3072664"/>
                    </a:lnTo>
                    <a:lnTo>
                      <a:pt x="937902" y="3072664"/>
                    </a:lnTo>
                    <a:lnTo>
                      <a:pt x="937177" y="3058309"/>
                    </a:lnTo>
                    <a:cubicBezTo>
                      <a:pt x="937177" y="2554592"/>
                      <a:pt x="1205153" y="2113463"/>
                      <a:pt x="1606319" y="1869709"/>
                    </a:cubicBezTo>
                    <a:lnTo>
                      <a:pt x="1673942" y="1835091"/>
                    </a:lnTo>
                    <a:lnTo>
                      <a:pt x="1673942" y="1831056"/>
                    </a:lnTo>
                    <a:lnTo>
                      <a:pt x="1770053" y="1751757"/>
                    </a:lnTo>
                    <a:cubicBezTo>
                      <a:pt x="1913335" y="1608475"/>
                      <a:pt x="2001957" y="1410533"/>
                      <a:pt x="2001957" y="1191891"/>
                    </a:cubicBezTo>
                    <a:cubicBezTo>
                      <a:pt x="2001957" y="754610"/>
                      <a:pt x="1647470" y="400123"/>
                      <a:pt x="1210188" y="400123"/>
                    </a:cubicBezTo>
                    <a:cubicBezTo>
                      <a:pt x="772906" y="400123"/>
                      <a:pt x="418419" y="754609"/>
                      <a:pt x="418419" y="1191892"/>
                    </a:cubicBezTo>
                    <a:lnTo>
                      <a:pt x="418502" y="1193549"/>
                    </a:lnTo>
                    <a:lnTo>
                      <a:pt x="256" y="1193548"/>
                    </a:lnTo>
                    <a:lnTo>
                      <a:pt x="0" y="1186885"/>
                    </a:lnTo>
                    <a:cubicBezTo>
                      <a:pt x="2844" y="880303"/>
                      <a:pt x="122645" y="574807"/>
                      <a:pt x="358730" y="343062"/>
                    </a:cubicBezTo>
                    <a:cubicBezTo>
                      <a:pt x="594814" y="111318"/>
                      <a:pt x="902481" y="-2794"/>
                      <a:pt x="1209063"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71" name="Plus Sign 19">
                <a:extLst>
                  <a:ext uri="{FF2B5EF4-FFF2-40B4-BE49-F238E27FC236}">
                    <a16:creationId xmlns:a16="http://schemas.microsoft.com/office/drawing/2014/main" id="{91CCD1B3-F4DA-4F4B-8B75-86AAFE88B3D8}"/>
                  </a:ext>
                </a:extLst>
              </p:cNvPr>
              <p:cNvSpPr/>
              <p:nvPr/>
            </p:nvSpPr>
            <p:spPr>
              <a:xfrm>
                <a:off x="2769426" y="967666"/>
                <a:ext cx="1941816" cy="1765628"/>
              </a:xfrm>
              <a:prstGeom prst="mathPlus">
                <a:avLst>
                  <a:gd name="adj1" fmla="val 174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grpSp>
      </p:grpSp>
    </p:spTree>
    <p:extLst>
      <p:ext uri="{BB962C8B-B14F-4D97-AF65-F5344CB8AC3E}">
        <p14:creationId xmlns:p14="http://schemas.microsoft.com/office/powerpoint/2010/main" val="377561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1000"/>
                                  </p:stCondLst>
                                  <p:childTnLst>
                                    <p:set>
                                      <p:cBhvr>
                                        <p:cTn id="6" dur="indefinite"/>
                                        <p:tgtEl>
                                          <p:spTgt spid="16"/>
                                        </p:tgtEl>
                                        <p:attrNameLst>
                                          <p:attrName>style.opacity</p:attrName>
                                        </p:attrNameLst>
                                      </p:cBhvr>
                                      <p:to>
                                        <p:strVal val="0.5"/>
                                      </p:to>
                                    </p:set>
                                    <p:animEffect filter="image" prLst="opacity: 0.5">
                                      <p:cBhvr rctx="IE">
                                        <p:cTn id="7" dur="indefinite"/>
                                        <p:tgtEl>
                                          <p:spTgt spid="16"/>
                                        </p:tgtEl>
                                      </p:cBhvr>
                                    </p:animEffect>
                                  </p:childTnLst>
                                </p:cTn>
                              </p:par>
                              <p:par>
                                <p:cTn id="8" presetID="9" presetClass="emph" presetSubtype="0" nodeType="withEffect">
                                  <p:stCondLst>
                                    <p:cond delay="1000"/>
                                  </p:stCondLst>
                                  <p:childTnLst>
                                    <p:set>
                                      <p:cBhvr>
                                        <p:cTn id="9" dur="indefinite"/>
                                        <p:tgtEl>
                                          <p:spTgt spid="34"/>
                                        </p:tgtEl>
                                        <p:attrNameLst>
                                          <p:attrName>style.opacity</p:attrName>
                                        </p:attrNameLst>
                                      </p:cBhvr>
                                      <p:to>
                                        <p:strVal val="0.5"/>
                                      </p:to>
                                    </p:set>
                                    <p:animEffect filter="image" prLst="opacity: 0.5">
                                      <p:cBhvr rctx="IE">
                                        <p:cTn id="10" dur="indefinite"/>
                                        <p:tgtEl>
                                          <p:spTgt spid="34"/>
                                        </p:tgtEl>
                                      </p:cBhvr>
                                    </p:animEffect>
                                  </p:childTnLst>
                                </p:cTn>
                              </p:par>
                              <p:par>
                                <p:cTn id="11" presetID="9" presetClass="emph" presetSubtype="0" nodeType="withEffect">
                                  <p:stCondLst>
                                    <p:cond delay="1000"/>
                                  </p:stCondLst>
                                  <p:childTnLst>
                                    <p:set>
                                      <p:cBhvr>
                                        <p:cTn id="12" dur="indefinite"/>
                                        <p:tgtEl>
                                          <p:spTgt spid="38"/>
                                        </p:tgtEl>
                                        <p:attrNameLst>
                                          <p:attrName>style.opacity</p:attrName>
                                        </p:attrNameLst>
                                      </p:cBhvr>
                                      <p:to>
                                        <p:strVal val="0.5"/>
                                      </p:to>
                                    </p:set>
                                    <p:animEffect filter="image" prLst="opacity: 0.5">
                                      <p:cBhvr rctx="IE">
                                        <p:cTn id="13" dur="indefinite"/>
                                        <p:tgtEl>
                                          <p:spTgt spid="38"/>
                                        </p:tgtEl>
                                      </p:cBhvr>
                                    </p:animEffect>
                                  </p:childTnLst>
                                </p:cTn>
                              </p:par>
                              <p:par>
                                <p:cTn id="14" presetID="9" presetClass="emph" presetSubtype="0" grpId="0" nodeType="withEffect">
                                  <p:stCondLst>
                                    <p:cond delay="1000"/>
                                  </p:stCondLst>
                                  <p:childTnLst>
                                    <p:set>
                                      <p:cBhvr>
                                        <p:cTn id="15" dur="indefinite"/>
                                        <p:tgtEl>
                                          <p:spTgt spid="18"/>
                                        </p:tgtEl>
                                        <p:attrNameLst>
                                          <p:attrName>style.opacity</p:attrName>
                                        </p:attrNameLst>
                                      </p:cBhvr>
                                      <p:to>
                                        <p:strVal val="0.5"/>
                                      </p:to>
                                    </p:set>
                                    <p:animEffect filter="image" prLst="opacity: 0.5">
                                      <p:cBhvr rctx="IE">
                                        <p:cTn id="16" dur="indefinite"/>
                                        <p:tgtEl>
                                          <p:spTgt spid="18"/>
                                        </p:tgtEl>
                                      </p:cBhvr>
                                    </p:animEffect>
                                  </p:childTnLst>
                                </p:cTn>
                              </p:par>
                              <p:par>
                                <p:cTn id="17" presetID="9" presetClass="emph" presetSubtype="0" nodeType="withEffect">
                                  <p:stCondLst>
                                    <p:cond delay="1000"/>
                                  </p:stCondLst>
                                  <p:childTnLst>
                                    <p:set>
                                      <p:cBhvr>
                                        <p:cTn id="18" dur="indefinite"/>
                                        <p:tgtEl>
                                          <p:spTgt spid="62"/>
                                        </p:tgtEl>
                                        <p:attrNameLst>
                                          <p:attrName>style.opacity</p:attrName>
                                        </p:attrNameLst>
                                      </p:cBhvr>
                                      <p:to>
                                        <p:strVal val="0.5"/>
                                      </p:to>
                                    </p:set>
                                    <p:animEffect filter="image" prLst="opacity: 0.5">
                                      <p:cBhvr rctx="IE">
                                        <p:cTn id="19" dur="indefinite"/>
                                        <p:tgtEl>
                                          <p:spTgt spid="62"/>
                                        </p:tgtEl>
                                      </p:cBhvr>
                                    </p:animEffect>
                                  </p:childTnLst>
                                </p:cTn>
                              </p:par>
                              <p:par>
                                <p:cTn id="20" presetID="9" presetClass="emph" presetSubtype="0" grpId="0" nodeType="withEffect">
                                  <p:stCondLst>
                                    <p:cond delay="1000"/>
                                  </p:stCondLst>
                                  <p:childTnLst>
                                    <p:set>
                                      <p:cBhvr>
                                        <p:cTn id="21" dur="indefinite"/>
                                        <p:tgtEl>
                                          <p:spTgt spid="19"/>
                                        </p:tgtEl>
                                        <p:attrNameLst>
                                          <p:attrName>style.opacity</p:attrName>
                                        </p:attrNameLst>
                                      </p:cBhvr>
                                      <p:to>
                                        <p:strVal val="0.5"/>
                                      </p:to>
                                    </p:set>
                                    <p:animEffect filter="image" prLst="opacity: 0.5">
                                      <p:cBhvr rctx="IE">
                                        <p:cTn id="22" dur="indefinite"/>
                                        <p:tgtEl>
                                          <p:spTgt spid="19"/>
                                        </p:tgtEl>
                                      </p:cBhvr>
                                    </p:animEffect>
                                  </p:childTnLst>
                                </p:cTn>
                              </p:par>
                              <p:par>
                                <p:cTn id="23" presetID="9" presetClass="emph" presetSubtype="0" nodeType="withEffect">
                                  <p:stCondLst>
                                    <p:cond delay="1000"/>
                                  </p:stCondLst>
                                  <p:childTnLst>
                                    <p:set>
                                      <p:cBhvr>
                                        <p:cTn id="24" dur="indefinite"/>
                                        <p:tgtEl>
                                          <p:spTgt spid="53"/>
                                        </p:tgtEl>
                                        <p:attrNameLst>
                                          <p:attrName>style.opacity</p:attrName>
                                        </p:attrNameLst>
                                      </p:cBhvr>
                                      <p:to>
                                        <p:strVal val="0.5"/>
                                      </p:to>
                                    </p:set>
                                    <p:animEffect filter="image" prLst="opacity: 0.5">
                                      <p:cBhvr rctx="IE">
                                        <p:cTn id="25" dur="indefinite"/>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omputer&#10;&#10;Description automatically generated">
            <a:extLst>
              <a:ext uri="{FF2B5EF4-FFF2-40B4-BE49-F238E27FC236}">
                <a16:creationId xmlns:a16="http://schemas.microsoft.com/office/drawing/2014/main" id="{94C46CCE-A518-4BB0-B22F-126B275A5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Espace réservé du contenu 2">
            <a:extLst>
              <a:ext uri="{FF2B5EF4-FFF2-40B4-BE49-F238E27FC236}">
                <a16:creationId xmlns:a16="http://schemas.microsoft.com/office/drawing/2014/main" id="{CF390821-87AF-4D15-94E6-3589928541B0}"/>
              </a:ext>
            </a:extLst>
          </p:cNvPr>
          <p:cNvSpPr txBox="1">
            <a:spLocks/>
          </p:cNvSpPr>
          <p:nvPr/>
        </p:nvSpPr>
        <p:spPr>
          <a:xfrm>
            <a:off x="2381250" y="4948912"/>
            <a:ext cx="7050849" cy="635477"/>
          </a:xfrm>
          <a:prstGeom prst="rect">
            <a:avLst/>
          </a:prstGeom>
          <a:ln w="38100">
            <a:noFill/>
          </a:ln>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1">
                    <a:lumMod val="75000"/>
                  </a:schemeClr>
                </a:solidFill>
                <a:latin typeface="Roboto" pitchFamily="2" charset="0"/>
                <a:ea typeface="Roboto"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500"/>
              </a:spcBef>
              <a:buFontTx/>
              <a:buNone/>
              <a:defRPr sz="2400" kern="1200">
                <a:solidFill>
                  <a:schemeClr val="tx1"/>
                </a:solidFill>
                <a:latin typeface="Roboto" pitchFamily="2" charset="0"/>
                <a:ea typeface="Roboto"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sv-SE" sz="5400" b="1" dirty="0">
                <a:solidFill>
                  <a:srgbClr val="0092CB"/>
                </a:solidFill>
                <a:latin typeface="Arial" panose="020B0604020202020204" pitchFamily="34" charset="0"/>
                <a:cs typeface="Arial" panose="020B0604020202020204" pitchFamily="34" charset="0"/>
              </a:rPr>
              <a:t>REVUE </a:t>
            </a:r>
          </a:p>
          <a:p>
            <a:pPr algn="ctr">
              <a:defRPr/>
            </a:pPr>
            <a:r>
              <a:rPr lang="sv-SE" sz="5400" b="1" dirty="0">
                <a:solidFill>
                  <a:srgbClr val="0092CB"/>
                </a:solidFill>
                <a:latin typeface="Arial" panose="020B0604020202020204" pitchFamily="34" charset="0"/>
                <a:cs typeface="Arial" panose="020B0604020202020204" pitchFamily="34" charset="0"/>
              </a:rPr>
              <a:t>INTRA-ACTION (RIA)</a:t>
            </a:r>
            <a:endParaRPr lang="en-GB" sz="4800" b="1" dirty="0">
              <a:solidFill>
                <a:srgbClr val="0092CB"/>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9DCEA8B9-5DC2-4D56-B799-F743D3170487}"/>
              </a:ext>
            </a:extLst>
          </p:cNvPr>
          <p:cNvSpPr/>
          <p:nvPr/>
        </p:nvSpPr>
        <p:spPr>
          <a:xfrm>
            <a:off x="8116922" y="3675302"/>
            <a:ext cx="3874603" cy="1034129"/>
          </a:xfrm>
          <a:prstGeom prst="rect">
            <a:avLst/>
          </a:prstGeom>
          <a:solidFill>
            <a:srgbClr val="FFFF00"/>
          </a:solidFill>
        </p:spPr>
        <p:txBody>
          <a:bodyPr wrap="square">
            <a:spAutoFit/>
          </a:bodyPr>
          <a:lstStyle/>
          <a:p>
            <a:pPr algn="r">
              <a:lnSpc>
                <a:spcPct val="85000"/>
              </a:lnSpc>
              <a:tabLst>
                <a:tab pos="3236913" algn="l"/>
              </a:tabLst>
            </a:pPr>
            <a:r>
              <a:rPr lang="fr-CA" sz="3600" dirty="0">
                <a:ln w="1905"/>
                <a:solidFill>
                  <a:schemeClr val="accent1">
                    <a:lumMod val="50000"/>
                  </a:schemeClr>
                </a:solidFill>
                <a:effectLst>
                  <a:innerShdw blurRad="69850" dist="43180" dir="5400000">
                    <a:srgbClr val="000000">
                      <a:alpha val="65000"/>
                    </a:srgbClr>
                  </a:innerShdw>
                </a:effectLst>
                <a:latin typeface="Arial" panose="020B0604020202020204" pitchFamily="34" charset="0"/>
                <a:cs typeface="Arial" panose="020B0604020202020204" pitchFamily="34" charset="0"/>
              </a:rPr>
              <a:t>Pays</a:t>
            </a:r>
          </a:p>
          <a:p>
            <a:pPr algn="r">
              <a:lnSpc>
                <a:spcPct val="85000"/>
              </a:lnSpc>
              <a:tabLst>
                <a:tab pos="3236913" algn="l"/>
              </a:tabLst>
            </a:pPr>
            <a:r>
              <a:rPr lang="fr-CA" sz="3600" dirty="0">
                <a:ln w="1905"/>
                <a:solidFill>
                  <a:schemeClr val="accent1">
                    <a:lumMod val="50000"/>
                  </a:schemeClr>
                </a:solidFill>
                <a:effectLst>
                  <a:innerShdw blurRad="69850" dist="43180" dir="5400000">
                    <a:srgbClr val="000000">
                      <a:alpha val="65000"/>
                    </a:srgbClr>
                  </a:innerShdw>
                </a:effectLst>
                <a:latin typeface="Arial" panose="020B0604020202020204" pitchFamily="34" charset="0"/>
                <a:cs typeface="Arial" panose="020B0604020202020204" pitchFamily="34" charset="0"/>
              </a:rPr>
              <a:t>Dates</a:t>
            </a:r>
          </a:p>
        </p:txBody>
      </p:sp>
      <p:sp>
        <p:nvSpPr>
          <p:cNvPr id="14" name="TextBox 13">
            <a:extLst>
              <a:ext uri="{FF2B5EF4-FFF2-40B4-BE49-F238E27FC236}">
                <a16:creationId xmlns:a16="http://schemas.microsoft.com/office/drawing/2014/main" id="{0EE7CF4A-B751-4A5B-B24F-B16AA7DAD81B}"/>
              </a:ext>
            </a:extLst>
          </p:cNvPr>
          <p:cNvSpPr txBox="1"/>
          <p:nvPr/>
        </p:nvSpPr>
        <p:spPr>
          <a:xfrm>
            <a:off x="148830" y="2824620"/>
            <a:ext cx="4089581" cy="1107996"/>
          </a:xfrm>
          <a:prstGeom prst="rect">
            <a:avLst/>
          </a:prstGeom>
          <a:noFill/>
        </p:spPr>
        <p:txBody>
          <a:bodyPr wrap="none" rtlCol="0">
            <a:spAutoFit/>
          </a:bodyPr>
          <a:lstStyle/>
          <a:p>
            <a:r>
              <a:rPr lang="en-US" sz="6600" b="1" dirty="0">
                <a:solidFill>
                  <a:schemeClr val="bg1"/>
                </a:solidFill>
                <a:latin typeface="Arial" panose="020B0604020202020204" pitchFamily="34" charset="0"/>
                <a:cs typeface="Arial" panose="020B0604020202020204" pitchFamily="34" charset="0"/>
              </a:rPr>
              <a:t>COVID-19</a:t>
            </a:r>
          </a:p>
        </p:txBody>
      </p:sp>
      <p:pic>
        <p:nvPicPr>
          <p:cNvPr id="3" name="Picture 2" descr="A close up of a sign&#10;&#10;Description automatically generated">
            <a:extLst>
              <a:ext uri="{FF2B5EF4-FFF2-40B4-BE49-F238E27FC236}">
                <a16:creationId xmlns:a16="http://schemas.microsoft.com/office/drawing/2014/main" id="{1B8814E0-D26C-408F-9795-27FA99A81A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1000" y="5933300"/>
            <a:ext cx="2510525" cy="635477"/>
          </a:xfrm>
          <a:prstGeom prst="rect">
            <a:avLst/>
          </a:prstGeom>
        </p:spPr>
      </p:pic>
      <p:sp>
        <p:nvSpPr>
          <p:cNvPr id="6" name="Rectangle 5">
            <a:extLst>
              <a:ext uri="{FF2B5EF4-FFF2-40B4-BE49-F238E27FC236}">
                <a16:creationId xmlns:a16="http://schemas.microsoft.com/office/drawing/2014/main" id="{36643686-16FF-42F7-AF46-8353B17ADD1B}"/>
              </a:ext>
            </a:extLst>
          </p:cNvPr>
          <p:cNvSpPr/>
          <p:nvPr/>
        </p:nvSpPr>
        <p:spPr>
          <a:xfrm>
            <a:off x="520995" y="5827993"/>
            <a:ext cx="1701210" cy="635478"/>
          </a:xfrm>
          <a:prstGeom prst="rect">
            <a:avLst/>
          </a:prstGeom>
          <a:solidFill>
            <a:srgbClr val="FFFF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INSÉRER VOTRE LOGO ICI</a:t>
            </a:r>
            <a:endParaRPr lang="en-US" sz="1600" b="1" dirty="0">
              <a:solidFill>
                <a:schemeClr val="tx1"/>
              </a:solidFill>
            </a:endParaRPr>
          </a:p>
        </p:txBody>
      </p:sp>
    </p:spTree>
    <p:extLst>
      <p:ext uri="{BB962C8B-B14F-4D97-AF65-F5344CB8AC3E}">
        <p14:creationId xmlns:p14="http://schemas.microsoft.com/office/powerpoint/2010/main" val="2300573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0A80E5-4749-41F7-B89F-3BA932B89482}"/>
              </a:ext>
            </a:extLst>
          </p:cNvPr>
          <p:cNvGrpSpPr/>
          <p:nvPr/>
        </p:nvGrpSpPr>
        <p:grpSpPr>
          <a:xfrm>
            <a:off x="322089" y="1023357"/>
            <a:ext cx="11633973" cy="5651678"/>
            <a:chOff x="322089" y="1023357"/>
            <a:chExt cx="11633973" cy="5651678"/>
          </a:xfrm>
        </p:grpSpPr>
        <p:sp>
          <p:nvSpPr>
            <p:cNvPr id="9" name="Freeform: Shape 8">
              <a:extLst>
                <a:ext uri="{FF2B5EF4-FFF2-40B4-BE49-F238E27FC236}">
                  <a16:creationId xmlns:a16="http://schemas.microsoft.com/office/drawing/2014/main" id="{CFA1A60B-B61D-499E-BF49-96AFA84AD981}"/>
                </a:ext>
              </a:extLst>
            </p:cNvPr>
            <p:cNvSpPr/>
            <p:nvPr/>
          </p:nvSpPr>
          <p:spPr>
            <a:xfrm>
              <a:off x="322089" y="1521978"/>
              <a:ext cx="11633973" cy="5153057"/>
            </a:xfrm>
            <a:custGeom>
              <a:avLst/>
              <a:gdLst>
                <a:gd name="connsiteX0" fmla="*/ 0 w 11633973"/>
                <a:gd name="connsiteY0" fmla="*/ 0 h 5153057"/>
                <a:gd name="connsiteX1" fmla="*/ 11633973 w 11633973"/>
                <a:gd name="connsiteY1" fmla="*/ 0 h 5153057"/>
                <a:gd name="connsiteX2" fmla="*/ 11633973 w 11633973"/>
                <a:gd name="connsiteY2" fmla="*/ 5153057 h 5153057"/>
                <a:gd name="connsiteX3" fmla="*/ 286771 w 11633973"/>
                <a:gd name="connsiteY3" fmla="*/ 5153057 h 5153057"/>
                <a:gd name="connsiteX4" fmla="*/ 308407 w 11633973"/>
                <a:gd name="connsiteY4" fmla="*/ 5045889 h 5153057"/>
                <a:gd name="connsiteX5" fmla="*/ 28146 w 11633973"/>
                <a:gd name="connsiteY5" fmla="*/ 4702020 h 5153057"/>
                <a:gd name="connsiteX6" fmla="*/ 0 w 11633973"/>
                <a:gd name="connsiteY6" fmla="*/ 4699183 h 515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3973" h="5153057">
                  <a:moveTo>
                    <a:pt x="0" y="0"/>
                  </a:moveTo>
                  <a:lnTo>
                    <a:pt x="11633973" y="0"/>
                  </a:lnTo>
                  <a:lnTo>
                    <a:pt x="11633973" y="5153057"/>
                  </a:lnTo>
                  <a:lnTo>
                    <a:pt x="286771" y="5153057"/>
                  </a:lnTo>
                  <a:lnTo>
                    <a:pt x="308407" y="5045889"/>
                  </a:lnTo>
                  <a:cubicBezTo>
                    <a:pt x="308407" y="4876269"/>
                    <a:pt x="188091" y="4734750"/>
                    <a:pt x="28146" y="4702020"/>
                  </a:cubicBezTo>
                  <a:lnTo>
                    <a:pt x="0" y="4699183"/>
                  </a:lnTo>
                  <a:close/>
                </a:path>
              </a:pathLst>
            </a:custGeom>
            <a:solidFill>
              <a:srgbClr val="008080">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Rectangle 10">
              <a:extLst>
                <a:ext uri="{FF2B5EF4-FFF2-40B4-BE49-F238E27FC236}">
                  <a16:creationId xmlns:a16="http://schemas.microsoft.com/office/drawing/2014/main" id="{10B814DD-7EF5-4886-BB3C-5B060478E382}"/>
                </a:ext>
              </a:extLst>
            </p:cNvPr>
            <p:cNvSpPr/>
            <p:nvPr/>
          </p:nvSpPr>
          <p:spPr>
            <a:xfrm>
              <a:off x="1249501" y="1023357"/>
              <a:ext cx="10706561" cy="542113"/>
            </a:xfrm>
            <a:prstGeom prst="rect">
              <a:avLst/>
            </a:prstGeom>
            <a:solidFill>
              <a:srgbClr val="0080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106680" rIns="106681" bIns="106680" numCol="1" spcCol="1270" anchor="ctr" anchorCtr="0">
              <a:noAutofit/>
            </a:bodyPr>
            <a:lstStyle/>
            <a:p>
              <a:pPr marL="1430338" lvl="0" indent="-1430338" defTabSz="1244600">
                <a:lnSpc>
                  <a:spcPct val="90000"/>
                </a:lnSpc>
                <a:spcBef>
                  <a:spcPct val="0"/>
                </a:spcBef>
                <a:spcAft>
                  <a:spcPct val="35000"/>
                </a:spcAft>
              </a:pPr>
              <a:r>
                <a:rPr lang="en-US" sz="2800" b="1" dirty="0">
                  <a:latin typeface="Roboto Cn"/>
                </a:rPr>
                <a:t>La </a:t>
              </a:r>
              <a:r>
                <a:rPr lang="en-US" sz="2800" b="1" dirty="0" err="1">
                  <a:latin typeface="Roboto Cn"/>
                </a:rPr>
                <a:t>voie</a:t>
              </a:r>
              <a:r>
                <a:rPr lang="en-US" sz="2800" b="1" dirty="0">
                  <a:latin typeface="Roboto Cn"/>
                </a:rPr>
                <a:t> à </a:t>
              </a:r>
              <a:r>
                <a:rPr lang="en-US" sz="2800" b="1" dirty="0" err="1">
                  <a:latin typeface="Roboto Cn"/>
                </a:rPr>
                <a:t>suivre</a:t>
              </a:r>
              <a:endParaRPr lang="en-US" sz="2800" b="1" dirty="0">
                <a:latin typeface="Roboto Cn"/>
              </a:endParaRPr>
            </a:p>
          </p:txBody>
        </p:sp>
      </p:grpSp>
      <p:sp>
        <p:nvSpPr>
          <p:cNvPr id="6" name="Rectangle 5"/>
          <p:cNvSpPr/>
          <p:nvPr/>
        </p:nvSpPr>
        <p:spPr>
          <a:xfrm>
            <a:off x="1367322" y="1682460"/>
            <a:ext cx="10468383" cy="4832092"/>
          </a:xfrm>
          <a:prstGeom prst="rect">
            <a:avLst/>
          </a:prstGeom>
        </p:spPr>
        <p:txBody>
          <a:bodyPr wrap="square">
            <a:spAutoFit/>
          </a:bodyPr>
          <a:lstStyle/>
          <a:p>
            <a:pPr lvl="0"/>
            <a:r>
              <a:rPr lang="fr-FR" sz="2800" b="1" dirty="0"/>
              <a:t>En séance plénière :</a:t>
            </a:r>
          </a:p>
          <a:p>
            <a:pPr marL="457200" lvl="0" indent="-457200">
              <a:buFontTx/>
              <a:buChar char="-"/>
            </a:pPr>
            <a:endParaRPr lang="fr-FR" dirty="0"/>
          </a:p>
          <a:p>
            <a:pPr marL="457200" lvl="0" indent="-457200">
              <a:buFontTx/>
              <a:buChar char="-"/>
            </a:pPr>
            <a:r>
              <a:rPr lang="fr-FR" sz="2800" dirty="0"/>
              <a:t>Identification de :</a:t>
            </a:r>
          </a:p>
          <a:p>
            <a:pPr marL="914400" lvl="1" indent="-457200">
              <a:buFontTx/>
              <a:buChar char="-"/>
            </a:pPr>
            <a:r>
              <a:rPr lang="fr-FR" sz="2800" dirty="0"/>
              <a:t>ce qui peut être traité immédiatement pour améliorer la réponse en cours ;</a:t>
            </a:r>
          </a:p>
          <a:p>
            <a:pPr marL="914400" lvl="1" indent="-457200">
              <a:buFontTx/>
              <a:buChar char="-"/>
            </a:pPr>
            <a:r>
              <a:rPr lang="fr-FR" sz="2800" dirty="0"/>
              <a:t>ce qui peut être fait à moyen et long terme pour améliorer la réponse aux prochaines vagues de l'épidémie de COVID-19.</a:t>
            </a:r>
          </a:p>
          <a:p>
            <a:pPr marL="457200" lvl="0" indent="-457200">
              <a:buFontTx/>
              <a:buChar char="-"/>
            </a:pPr>
            <a:r>
              <a:rPr lang="fr-FR" sz="2800" dirty="0"/>
              <a:t>Mise en place d'une équipe de suivi de la Revue Intra-Action</a:t>
            </a:r>
          </a:p>
          <a:p>
            <a:pPr marL="457200" lvl="0" indent="-457200">
              <a:buFontTx/>
              <a:buChar char="-"/>
            </a:pPr>
            <a:r>
              <a:rPr lang="fr-FR" sz="2800" dirty="0"/>
              <a:t>Processus pour documenter les progrès dans la mise en œuvre des recommandations</a:t>
            </a:r>
          </a:p>
          <a:p>
            <a:pPr marL="457200" lvl="0" indent="-457200">
              <a:buFontTx/>
              <a:buChar char="-"/>
            </a:pPr>
            <a:r>
              <a:rPr lang="fr-FR" sz="2800" dirty="0"/>
              <a:t>Engagement des hauts responsables</a:t>
            </a:r>
            <a:endParaRPr lang="en-US" sz="2800" dirty="0"/>
          </a:p>
        </p:txBody>
      </p:sp>
      <p:grpSp>
        <p:nvGrpSpPr>
          <p:cNvPr id="10" name="Group 25">
            <a:extLst>
              <a:ext uri="{FF2B5EF4-FFF2-40B4-BE49-F238E27FC236}">
                <a16:creationId xmlns:a16="http://schemas.microsoft.com/office/drawing/2014/main" id="{A21E29B2-FE9C-4986-97F5-D81576C51A1D}"/>
              </a:ext>
            </a:extLst>
          </p:cNvPr>
          <p:cNvGrpSpPr/>
          <p:nvPr/>
        </p:nvGrpSpPr>
        <p:grpSpPr>
          <a:xfrm>
            <a:off x="-80" y="755656"/>
            <a:ext cx="1249581" cy="1250897"/>
            <a:chOff x="3200499" y="3735720"/>
            <a:chExt cx="1488832" cy="1490400"/>
          </a:xfrm>
        </p:grpSpPr>
        <p:sp>
          <p:nvSpPr>
            <p:cNvPr id="13" name="Rectangle: Rounded Corners 26">
              <a:extLst>
                <a:ext uri="{FF2B5EF4-FFF2-40B4-BE49-F238E27FC236}">
                  <a16:creationId xmlns:a16="http://schemas.microsoft.com/office/drawing/2014/main" id="{A85F7754-2BFF-454C-85A9-8E7E8DCB0DCB}"/>
                </a:ext>
              </a:extLst>
            </p:cNvPr>
            <p:cNvSpPr/>
            <p:nvPr/>
          </p:nvSpPr>
          <p:spPr>
            <a:xfrm>
              <a:off x="3200499" y="3735720"/>
              <a:ext cx="1488832" cy="1490400"/>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US" sz="1600" b="1" dirty="0">
                  <a:latin typeface="Arial Black" panose="020B0A04020102020204" pitchFamily="34" charset="0"/>
                </a:rPr>
                <a:t>ETAPE 3</a:t>
              </a:r>
            </a:p>
          </p:txBody>
        </p:sp>
        <p:sp>
          <p:nvSpPr>
            <p:cNvPr id="14" name="Rectangle: Rounded Corners 27">
              <a:extLst>
                <a:ext uri="{FF2B5EF4-FFF2-40B4-BE49-F238E27FC236}">
                  <a16:creationId xmlns:a16="http://schemas.microsoft.com/office/drawing/2014/main" id="{6437FAB6-DA8C-4F82-909D-B1AC85E7A224}"/>
                </a:ext>
              </a:extLst>
            </p:cNvPr>
            <p:cNvSpPr/>
            <p:nvPr/>
          </p:nvSpPr>
          <p:spPr>
            <a:xfrm>
              <a:off x="3322236" y="3818090"/>
              <a:ext cx="1245359" cy="1035134"/>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p>
          </p:txBody>
        </p:sp>
        <p:sp>
          <p:nvSpPr>
            <p:cNvPr id="15" name="Freeform: Shape 28">
              <a:extLst>
                <a:ext uri="{FF2B5EF4-FFF2-40B4-BE49-F238E27FC236}">
                  <a16:creationId xmlns:a16="http://schemas.microsoft.com/office/drawing/2014/main" id="{FFD3A510-E927-4F5F-AF5C-D24BCEFB9DFE}"/>
                </a:ext>
              </a:extLst>
            </p:cNvPr>
            <p:cNvSpPr/>
            <p:nvPr/>
          </p:nvSpPr>
          <p:spPr>
            <a:xfrm rot="9531685">
              <a:off x="3346867" y="3894437"/>
              <a:ext cx="1222543" cy="893179"/>
            </a:xfrm>
            <a:custGeom>
              <a:avLst/>
              <a:gdLst>
                <a:gd name="connsiteX0" fmla="*/ 7095435 w 8470790"/>
                <a:gd name="connsiteY0" fmla="*/ 3100888 h 7124133"/>
                <a:gd name="connsiteX1" fmla="*/ 6905657 w 8470790"/>
                <a:gd name="connsiteY1" fmla="*/ 2721375 h 7124133"/>
                <a:gd name="connsiteX2" fmla="*/ 7285170 w 8470790"/>
                <a:gd name="connsiteY2" fmla="*/ 2531597 h 7124133"/>
                <a:gd name="connsiteX3" fmla="*/ 7474947 w 8470790"/>
                <a:gd name="connsiteY3" fmla="*/ 2911110 h 7124133"/>
                <a:gd name="connsiteX4" fmla="*/ 7095435 w 8470790"/>
                <a:gd name="connsiteY4" fmla="*/ 3100888 h 7124133"/>
                <a:gd name="connsiteX5" fmla="*/ 2824460 w 8470790"/>
                <a:gd name="connsiteY5" fmla="*/ 2091371 h 7124133"/>
                <a:gd name="connsiteX6" fmla="*/ 2725763 w 8470790"/>
                <a:gd name="connsiteY6" fmla="*/ 1832673 h 7124133"/>
                <a:gd name="connsiteX7" fmla="*/ 2861941 w 8470790"/>
                <a:gd name="connsiteY7" fmla="*/ 1813894 h 7124133"/>
                <a:gd name="connsiteX8" fmla="*/ 3347511 w 8470790"/>
                <a:gd name="connsiteY8" fmla="*/ 1864695 h 7124133"/>
                <a:gd name="connsiteX9" fmla="*/ 3384220 w 8470790"/>
                <a:gd name="connsiteY9" fmla="*/ 1877172 h 7124133"/>
                <a:gd name="connsiteX10" fmla="*/ 3245812 w 8470790"/>
                <a:gd name="connsiteY10" fmla="*/ 2120760 h 7124133"/>
                <a:gd name="connsiteX11" fmla="*/ 3214750 w 8470790"/>
                <a:gd name="connsiteY11" fmla="*/ 2111531 h 7124133"/>
                <a:gd name="connsiteX12" fmla="*/ 2837354 w 8470790"/>
                <a:gd name="connsiteY12" fmla="*/ 2088926 h 7124133"/>
                <a:gd name="connsiteX13" fmla="*/ 3724533 w 8470790"/>
                <a:gd name="connsiteY13" fmla="*/ 2399258 h 7124133"/>
                <a:gd name="connsiteX14" fmla="*/ 3642260 w 8470790"/>
                <a:gd name="connsiteY14" fmla="*/ 2326803 h 7124133"/>
                <a:gd name="connsiteX15" fmla="*/ 3478223 w 8470790"/>
                <a:gd name="connsiteY15" fmla="*/ 2216058 h 7124133"/>
                <a:gd name="connsiteX16" fmla="*/ 3424604 w 8470790"/>
                <a:gd name="connsiteY16" fmla="*/ 2189186 h 7124133"/>
                <a:gd name="connsiteX17" fmla="*/ 3561897 w 8470790"/>
                <a:gd name="connsiteY17" fmla="*/ 1947562 h 7124133"/>
                <a:gd name="connsiteX18" fmla="*/ 3573732 w 8470790"/>
                <a:gd name="connsiteY18" fmla="*/ 1952768 h 7124133"/>
                <a:gd name="connsiteX19" fmla="*/ 3888636 w 8470790"/>
                <a:gd name="connsiteY19" fmla="*/ 2162274 h 7124133"/>
                <a:gd name="connsiteX20" fmla="*/ 3963155 w 8470790"/>
                <a:gd name="connsiteY20" fmla="*/ 2233922 h 7124133"/>
                <a:gd name="connsiteX21" fmla="*/ 6788652 w 8470790"/>
                <a:gd name="connsiteY21" fmla="*/ 3657811 h 7124133"/>
                <a:gd name="connsiteX22" fmla="*/ 6803717 w 8470790"/>
                <a:gd name="connsiteY22" fmla="*/ 3615519 h 7124133"/>
                <a:gd name="connsiteX23" fmla="*/ 6867153 w 8470790"/>
                <a:gd name="connsiteY23" fmla="*/ 3292448 h 7124133"/>
                <a:gd name="connsiteX24" fmla="*/ 7173868 w 8470790"/>
                <a:gd name="connsiteY24" fmla="*/ 3315165 h 7124133"/>
                <a:gd name="connsiteX25" fmla="*/ 7092915 w 8470790"/>
                <a:gd name="connsiteY25" fmla="*/ 3710320 h 7124133"/>
                <a:gd name="connsiteX26" fmla="*/ 7084369 w 8470790"/>
                <a:gd name="connsiteY26" fmla="*/ 3732875 h 7124133"/>
                <a:gd name="connsiteX27" fmla="*/ 4036838 w 8470790"/>
                <a:gd name="connsiteY27" fmla="*/ 2859197 h 7124133"/>
                <a:gd name="connsiteX28" fmla="*/ 4026788 w 8470790"/>
                <a:gd name="connsiteY28" fmla="*/ 2833846 h 7124133"/>
                <a:gd name="connsiteX29" fmla="*/ 3895131 w 8470790"/>
                <a:gd name="connsiteY29" fmla="*/ 2600060 h 7124133"/>
                <a:gd name="connsiteX30" fmla="*/ 3844552 w 8470790"/>
                <a:gd name="connsiteY30" fmla="*/ 2534181 h 7124133"/>
                <a:gd name="connsiteX31" fmla="*/ 4084637 w 8470790"/>
                <a:gd name="connsiteY31" fmla="*/ 2367834 h 7124133"/>
                <a:gd name="connsiteX32" fmla="*/ 4114412 w 8470790"/>
                <a:gd name="connsiteY32" fmla="*/ 2403081 h 7124133"/>
                <a:gd name="connsiteX33" fmla="*/ 4288982 w 8470790"/>
                <a:gd name="connsiteY33" fmla="*/ 2686623 h 7124133"/>
                <a:gd name="connsiteX34" fmla="*/ 4324492 w 8470790"/>
                <a:gd name="connsiteY34" fmla="*/ 2768898 h 7124133"/>
                <a:gd name="connsiteX35" fmla="*/ 2299135 w 8470790"/>
                <a:gd name="connsiteY35" fmla="*/ 2320291 h 7124133"/>
                <a:gd name="connsiteX36" fmla="*/ 2105207 w 8470790"/>
                <a:gd name="connsiteY36" fmla="*/ 2112424 h 7124133"/>
                <a:gd name="connsiteX37" fmla="*/ 2233864 w 8470790"/>
                <a:gd name="connsiteY37" fmla="*/ 2021615 h 7124133"/>
                <a:gd name="connsiteX38" fmla="*/ 2384313 w 8470790"/>
                <a:gd name="connsiteY38" fmla="*/ 1940073 h 7124133"/>
                <a:gd name="connsiteX39" fmla="*/ 2538111 w 8470790"/>
                <a:gd name="connsiteY39" fmla="*/ 1879100 h 7124133"/>
                <a:gd name="connsiteX40" fmla="*/ 2636481 w 8470790"/>
                <a:gd name="connsiteY40" fmla="*/ 2136943 h 7124133"/>
                <a:gd name="connsiteX41" fmla="*/ 2589267 w 8470790"/>
                <a:gd name="connsiteY41" fmla="*/ 2152078 h 7124133"/>
                <a:gd name="connsiteX42" fmla="*/ 2326301 w 8470790"/>
                <a:gd name="connsiteY42" fmla="*/ 2298225 h 7124133"/>
                <a:gd name="connsiteX43" fmla="*/ 6818187 w 8470790"/>
                <a:gd name="connsiteY43" fmla="*/ 4240862 h 7124133"/>
                <a:gd name="connsiteX44" fmla="*/ 6552632 w 8470790"/>
                <a:gd name="connsiteY44" fmla="*/ 4109624 h 7124133"/>
                <a:gd name="connsiteX45" fmla="*/ 6599324 w 8470790"/>
                <a:gd name="connsiteY45" fmla="*/ 4047911 h 7124133"/>
                <a:gd name="connsiteX46" fmla="*/ 6681004 w 8470790"/>
                <a:gd name="connsiteY46" fmla="*/ 3912637 h 7124133"/>
                <a:gd name="connsiteX47" fmla="*/ 6724833 w 8470790"/>
                <a:gd name="connsiteY47" fmla="*/ 3819956 h 7124133"/>
                <a:gd name="connsiteX48" fmla="*/ 7022725 w 8470790"/>
                <a:gd name="connsiteY48" fmla="*/ 3895571 h 7124133"/>
                <a:gd name="connsiteX49" fmla="*/ 7022489 w 8470790"/>
                <a:gd name="connsiteY49" fmla="*/ 3896195 h 7124133"/>
                <a:gd name="connsiteX50" fmla="*/ 6908464 w 8470790"/>
                <a:gd name="connsiteY50" fmla="*/ 4113943 h 7124133"/>
                <a:gd name="connsiteX51" fmla="*/ 4162076 w 8470790"/>
                <a:gd name="connsiteY51" fmla="*/ 3397562 h 7124133"/>
                <a:gd name="connsiteX52" fmla="*/ 4161341 w 8470790"/>
                <a:gd name="connsiteY52" fmla="*/ 3369655 h 7124133"/>
                <a:gd name="connsiteX53" fmla="*/ 4116521 w 8470790"/>
                <a:gd name="connsiteY53" fmla="*/ 3092939 h 7124133"/>
                <a:gd name="connsiteX54" fmla="*/ 4095569 w 8470790"/>
                <a:gd name="connsiteY54" fmla="*/ 3022693 h 7124133"/>
                <a:gd name="connsiteX55" fmla="*/ 4385075 w 8470790"/>
                <a:gd name="connsiteY55" fmla="*/ 2931812 h 7124133"/>
                <a:gd name="connsiteX56" fmla="*/ 4408132 w 8470790"/>
                <a:gd name="connsiteY56" fmla="*/ 3002958 h 7124133"/>
                <a:gd name="connsiteX57" fmla="*/ 4467651 w 8470790"/>
                <a:gd name="connsiteY57" fmla="*/ 3342138 h 7124133"/>
                <a:gd name="connsiteX58" fmla="*/ 4468048 w 8470790"/>
                <a:gd name="connsiteY58" fmla="*/ 3356266 h 7124133"/>
                <a:gd name="connsiteX59" fmla="*/ 1967934 w 8470790"/>
                <a:gd name="connsiteY59" fmla="*/ 2711023 h 7124133"/>
                <a:gd name="connsiteX60" fmla="*/ 1698344 w 8470790"/>
                <a:gd name="connsiteY60" fmla="*/ 2585987 h 7124133"/>
                <a:gd name="connsiteX61" fmla="*/ 1741143 w 8470790"/>
                <a:gd name="connsiteY61" fmla="*/ 2511615 h 7124133"/>
                <a:gd name="connsiteX62" fmla="*/ 1949145 w 8470790"/>
                <a:gd name="connsiteY62" fmla="*/ 2250363 h 7124133"/>
                <a:gd name="connsiteX63" fmla="*/ 1966972 w 8470790"/>
                <a:gd name="connsiteY63" fmla="*/ 2234271 h 7124133"/>
                <a:gd name="connsiteX64" fmla="*/ 2163812 w 8470790"/>
                <a:gd name="connsiteY64" fmla="*/ 2445261 h 7124133"/>
                <a:gd name="connsiteX65" fmla="*/ 2137341 w 8470790"/>
                <a:gd name="connsiteY65" fmla="*/ 2471699 h 7124133"/>
                <a:gd name="connsiteX66" fmla="*/ 1979677 w 8470790"/>
                <a:gd name="connsiteY66" fmla="*/ 2688776 h 7124133"/>
                <a:gd name="connsiteX67" fmla="*/ 4292026 w 8470790"/>
                <a:gd name="connsiteY67" fmla="*/ 3950725 h 7124133"/>
                <a:gd name="connsiteX68" fmla="*/ 4284137 w 8470790"/>
                <a:gd name="connsiteY68" fmla="*/ 3933974 h 7124133"/>
                <a:gd name="connsiteX69" fmla="*/ 4217559 w 8470790"/>
                <a:gd name="connsiteY69" fmla="*/ 3729496 h 7124133"/>
                <a:gd name="connsiteX70" fmla="*/ 4189318 w 8470790"/>
                <a:gd name="connsiteY70" fmla="*/ 3567249 h 7124133"/>
                <a:gd name="connsiteX71" fmla="*/ 4488503 w 8470790"/>
                <a:gd name="connsiteY71" fmla="*/ 3526869 h 7124133"/>
                <a:gd name="connsiteX72" fmla="*/ 4492556 w 8470790"/>
                <a:gd name="connsiteY72" fmla="*/ 3558532 h 7124133"/>
                <a:gd name="connsiteX73" fmla="*/ 4538829 w 8470790"/>
                <a:gd name="connsiteY73" fmla="*/ 3747793 h 7124133"/>
                <a:gd name="connsiteX74" fmla="*/ 4581701 w 8470790"/>
                <a:gd name="connsiteY74" fmla="*/ 3858764 h 7124133"/>
                <a:gd name="connsiteX75" fmla="*/ 6361637 w 8470790"/>
                <a:gd name="connsiteY75" fmla="*/ 4667127 h 7124133"/>
                <a:gd name="connsiteX76" fmla="*/ 6173507 w 8470790"/>
                <a:gd name="connsiteY76" fmla="*/ 4455543 h 7124133"/>
                <a:gd name="connsiteX77" fmla="*/ 6191245 w 8470790"/>
                <a:gd name="connsiteY77" fmla="*/ 4445601 h 7124133"/>
                <a:gd name="connsiteX78" fmla="*/ 6282135 w 8470790"/>
                <a:gd name="connsiteY78" fmla="*/ 4383532 h 7124133"/>
                <a:gd name="connsiteX79" fmla="*/ 6399127 w 8470790"/>
                <a:gd name="connsiteY79" fmla="*/ 4284781 h 7124133"/>
                <a:gd name="connsiteX80" fmla="*/ 6434190 w 8470790"/>
                <a:gd name="connsiteY80" fmla="*/ 4247612 h 7124133"/>
                <a:gd name="connsiteX81" fmla="*/ 6702842 w 8470790"/>
                <a:gd name="connsiteY81" fmla="*/ 4380381 h 7124133"/>
                <a:gd name="connsiteX82" fmla="*/ 6601566 w 8470790"/>
                <a:gd name="connsiteY82" fmla="*/ 4487284 h 7124133"/>
                <a:gd name="connsiteX83" fmla="*/ 6412786 w 8470790"/>
                <a:gd name="connsiteY83" fmla="*/ 4635772 h 7124133"/>
                <a:gd name="connsiteX84" fmla="*/ 1480688 w 8470790"/>
                <a:gd name="connsiteY84" fmla="*/ 3214860 h 7124133"/>
                <a:gd name="connsiteX85" fmla="*/ 1490748 w 8470790"/>
                <a:gd name="connsiteY85" fmla="*/ 3144105 h 7124133"/>
                <a:gd name="connsiteX86" fmla="*/ 1586787 w 8470790"/>
                <a:gd name="connsiteY86" fmla="*/ 2812906 h 7124133"/>
                <a:gd name="connsiteX87" fmla="*/ 1618578 w 8470790"/>
                <a:gd name="connsiteY87" fmla="*/ 2742685 h 7124133"/>
                <a:gd name="connsiteX88" fmla="*/ 1891156 w 8470790"/>
                <a:gd name="connsiteY88" fmla="*/ 2869108 h 7124133"/>
                <a:gd name="connsiteX89" fmla="*/ 1862918 w 8470790"/>
                <a:gd name="connsiteY89" fmla="*/ 2936961 h 7124133"/>
                <a:gd name="connsiteX90" fmla="*/ 1790410 w 8470790"/>
                <a:gd name="connsiteY90" fmla="*/ 3208360 h 7124133"/>
                <a:gd name="connsiteX91" fmla="*/ 1787868 w 8470790"/>
                <a:gd name="connsiteY91" fmla="*/ 3237613 h 7124133"/>
                <a:gd name="connsiteX92" fmla="*/ 1801048 w 8470790"/>
                <a:gd name="connsiteY92" fmla="*/ 3449942 h 7124133"/>
                <a:gd name="connsiteX93" fmla="*/ 1801047 w 8470790"/>
                <a:gd name="connsiteY93" fmla="*/ 3449941 h 7124133"/>
                <a:gd name="connsiteX94" fmla="*/ 1801047 w 8470790"/>
                <a:gd name="connsiteY94" fmla="*/ 3449941 h 7124133"/>
                <a:gd name="connsiteX95" fmla="*/ 4704001 w 8470790"/>
                <a:gd name="connsiteY95" fmla="*/ 4539310 h 7124133"/>
                <a:gd name="connsiteX96" fmla="*/ 4624522 w 8470790"/>
                <a:gd name="connsiteY96" fmla="*/ 4463855 h 7124133"/>
                <a:gd name="connsiteX97" fmla="*/ 4374733 w 8470790"/>
                <a:gd name="connsiteY97" fmla="*/ 4126336 h 7124133"/>
                <a:gd name="connsiteX98" fmla="*/ 4366660 w 8470790"/>
                <a:gd name="connsiteY98" fmla="*/ 4109196 h 7124133"/>
                <a:gd name="connsiteX99" fmla="*/ 4657648 w 8470790"/>
                <a:gd name="connsiteY99" fmla="*/ 4016819 h 7124133"/>
                <a:gd name="connsiteX100" fmla="*/ 4698678 w 8470790"/>
                <a:gd name="connsiteY100" fmla="*/ 4091303 h 7124133"/>
                <a:gd name="connsiteX101" fmla="*/ 4810617 w 8470790"/>
                <a:gd name="connsiteY101" fmla="*/ 4239811 h 7124133"/>
                <a:gd name="connsiteX102" fmla="*/ 4880870 w 8470790"/>
                <a:gd name="connsiteY102" fmla="*/ 4313461 h 7124133"/>
                <a:gd name="connsiteX103" fmla="*/ 4892161 w 8470790"/>
                <a:gd name="connsiteY103" fmla="*/ 4323441 h 7124133"/>
                <a:gd name="connsiteX104" fmla="*/ 5668878 w 8470790"/>
                <a:gd name="connsiteY104" fmla="*/ 4884930 h 7124133"/>
                <a:gd name="connsiteX105" fmla="*/ 5672743 w 8470790"/>
                <a:gd name="connsiteY105" fmla="*/ 4611529 h 7124133"/>
                <a:gd name="connsiteX106" fmla="*/ 5758233 w 8470790"/>
                <a:gd name="connsiteY106" fmla="*/ 4605504 h 7124133"/>
                <a:gd name="connsiteX107" fmla="*/ 5905397 w 8470790"/>
                <a:gd name="connsiteY107" fmla="*/ 4573763 h 7124133"/>
                <a:gd name="connsiteX108" fmla="*/ 6002068 w 8470790"/>
                <a:gd name="connsiteY108" fmla="*/ 4540767 h 7124133"/>
                <a:gd name="connsiteX109" fmla="*/ 6194834 w 8470790"/>
                <a:gd name="connsiteY109" fmla="*/ 4757564 h 7124133"/>
                <a:gd name="connsiteX110" fmla="*/ 6188916 w 8470790"/>
                <a:gd name="connsiteY110" fmla="*/ 4760541 h 7124133"/>
                <a:gd name="connsiteX111" fmla="*/ 5837525 w 8470790"/>
                <a:gd name="connsiteY111" fmla="*/ 4867827 h 7124133"/>
                <a:gd name="connsiteX112" fmla="*/ 5237817 w 8470790"/>
                <a:gd name="connsiteY112" fmla="*/ 4834290 h 7124133"/>
                <a:gd name="connsiteX113" fmla="*/ 4879325 w 8470790"/>
                <a:gd name="connsiteY113" fmla="*/ 4671786 h 7124133"/>
                <a:gd name="connsiteX114" fmla="*/ 4851045 w 8470790"/>
                <a:gd name="connsiteY114" fmla="*/ 4652123 h 7124133"/>
                <a:gd name="connsiteX115" fmla="*/ 5036733 w 8470790"/>
                <a:gd name="connsiteY115" fmla="*/ 4439091 h 7124133"/>
                <a:gd name="connsiteX116" fmla="*/ 5114608 w 8470790"/>
                <a:gd name="connsiteY116" fmla="*/ 4486772 h 7124133"/>
                <a:gd name="connsiteX117" fmla="*/ 5464087 w 8470790"/>
                <a:gd name="connsiteY117" fmla="*/ 4605154 h 7124133"/>
                <a:gd name="connsiteX118" fmla="*/ 5478121 w 8470790"/>
                <a:gd name="connsiteY118" fmla="*/ 4606185 h 7124133"/>
                <a:gd name="connsiteX119" fmla="*/ 5474256 w 8470790"/>
                <a:gd name="connsiteY119" fmla="*/ 4879615 h 7124133"/>
                <a:gd name="connsiteX120" fmla="*/ 5363988 w 8470790"/>
                <a:gd name="connsiteY120" fmla="*/ 4864099 h 7124133"/>
                <a:gd name="connsiteX121" fmla="*/ 5237817 w 8470790"/>
                <a:gd name="connsiteY121" fmla="*/ 4834290 h 7124133"/>
                <a:gd name="connsiteX122" fmla="*/ 1515437 w 8470790"/>
                <a:gd name="connsiteY122" fmla="*/ 4011554 h 7124133"/>
                <a:gd name="connsiteX123" fmla="*/ 1452501 w 8470790"/>
                <a:gd name="connsiteY123" fmla="*/ 3954308 h 7124133"/>
                <a:gd name="connsiteX124" fmla="*/ 1368715 w 8470790"/>
                <a:gd name="connsiteY124" fmla="*/ 3776340 h 7124133"/>
                <a:gd name="connsiteX125" fmla="*/ 1190747 w 8470790"/>
                <a:gd name="connsiteY125" fmla="*/ 3860125 h 7124133"/>
                <a:gd name="connsiteX126" fmla="*/ 1042829 w 8470790"/>
                <a:gd name="connsiteY126" fmla="*/ 3806902 h 7124133"/>
                <a:gd name="connsiteX127" fmla="*/ 1042830 w 8470790"/>
                <a:gd name="connsiteY127" fmla="*/ 3806902 h 7124133"/>
                <a:gd name="connsiteX128" fmla="*/ 1096054 w 8470790"/>
                <a:gd name="connsiteY128" fmla="*/ 3658983 h 7124133"/>
                <a:gd name="connsiteX129" fmla="*/ 1274020 w 8470790"/>
                <a:gd name="connsiteY129" fmla="*/ 3575198 h 7124133"/>
                <a:gd name="connsiteX130" fmla="*/ 1190235 w 8470790"/>
                <a:gd name="connsiteY130" fmla="*/ 3397231 h 7124133"/>
                <a:gd name="connsiteX131" fmla="*/ 1243459 w 8470790"/>
                <a:gd name="connsiteY131" fmla="*/ 3249312 h 7124133"/>
                <a:gd name="connsiteX132" fmla="*/ 1243459 w 8470790"/>
                <a:gd name="connsiteY132" fmla="*/ 3249313 h 7124133"/>
                <a:gd name="connsiteX133" fmla="*/ 1391377 w 8470790"/>
                <a:gd name="connsiteY133" fmla="*/ 3302537 h 7124133"/>
                <a:gd name="connsiteX134" fmla="*/ 1475161 w 8470790"/>
                <a:gd name="connsiteY134" fmla="*/ 3480503 h 7124133"/>
                <a:gd name="connsiteX135" fmla="*/ 1653130 w 8470790"/>
                <a:gd name="connsiteY135" fmla="*/ 3396719 h 7124133"/>
                <a:gd name="connsiteX136" fmla="*/ 1774715 w 8470790"/>
                <a:gd name="connsiteY136" fmla="*/ 3414516 h 7124133"/>
                <a:gd name="connsiteX137" fmla="*/ 1801047 w 8470790"/>
                <a:gd name="connsiteY137" fmla="*/ 3449941 h 7124133"/>
                <a:gd name="connsiteX138" fmla="*/ 1811574 w 8470790"/>
                <a:gd name="connsiteY138" fmla="*/ 3492809 h 7124133"/>
                <a:gd name="connsiteX139" fmla="*/ 1747824 w 8470790"/>
                <a:gd name="connsiteY139" fmla="*/ 3597860 h 7124133"/>
                <a:gd name="connsiteX140" fmla="*/ 1569856 w 8470790"/>
                <a:gd name="connsiteY140" fmla="*/ 3681645 h 7124133"/>
                <a:gd name="connsiteX141" fmla="*/ 1653642 w 8470790"/>
                <a:gd name="connsiteY141" fmla="*/ 3859613 h 7124133"/>
                <a:gd name="connsiteX142" fmla="*/ 1635844 w 8470790"/>
                <a:gd name="connsiteY142" fmla="*/ 3981199 h 7124133"/>
                <a:gd name="connsiteX143" fmla="*/ 1600419 w 8470790"/>
                <a:gd name="connsiteY143" fmla="*/ 4007532 h 7124133"/>
                <a:gd name="connsiteX144" fmla="*/ 1557552 w 8470790"/>
                <a:gd name="connsiteY144" fmla="*/ 4018058 h 7124133"/>
                <a:gd name="connsiteX145" fmla="*/ 1515437 w 8470790"/>
                <a:gd name="connsiteY145" fmla="*/ 4011554 h 7124133"/>
                <a:gd name="connsiteX146" fmla="*/ 307450 w 8470790"/>
                <a:gd name="connsiteY146" fmla="*/ 4631483 h 7124133"/>
                <a:gd name="connsiteX147" fmla="*/ 1960695 w 8470790"/>
                <a:gd name="connsiteY147" fmla="*/ 4454388 h 7124133"/>
                <a:gd name="connsiteX148" fmla="*/ 1979062 w 8470790"/>
                <a:gd name="connsiteY148" fmla="*/ 4456092 h 7124133"/>
                <a:gd name="connsiteX149" fmla="*/ 2733803 w 8470790"/>
                <a:gd name="connsiteY149" fmla="*/ 2191532 h 7124133"/>
                <a:gd name="connsiteX150" fmla="*/ 2988986 w 8470790"/>
                <a:gd name="connsiteY150" fmla="*/ 2199308 h 7124133"/>
                <a:gd name="connsiteX151" fmla="*/ 2212601 w 8470790"/>
                <a:gd name="connsiteY151" fmla="*/ 4528813 h 7124133"/>
                <a:gd name="connsiteX152" fmla="*/ 3443487 w 8470790"/>
                <a:gd name="connsiteY152" fmla="*/ 5675790 h 7124133"/>
                <a:gd name="connsiteX153" fmla="*/ 4081447 w 8470790"/>
                <a:gd name="connsiteY153" fmla="*/ 3761628 h 7124133"/>
                <a:gd name="connsiteX154" fmla="*/ 4176229 w 8470790"/>
                <a:gd name="connsiteY154" fmla="*/ 4250674 h 7124133"/>
                <a:gd name="connsiteX155" fmla="*/ 3677167 w 8470790"/>
                <a:gd name="connsiteY155" fmla="*/ 5748084 h 7124133"/>
                <a:gd name="connsiteX156" fmla="*/ 5333798 w 8470790"/>
                <a:gd name="connsiteY156" fmla="*/ 5570626 h 7124133"/>
                <a:gd name="connsiteX157" fmla="*/ 5509007 w 8470790"/>
                <a:gd name="connsiteY157" fmla="*/ 5044921 h 7124133"/>
                <a:gd name="connsiteX158" fmla="*/ 5777027 w 8470790"/>
                <a:gd name="connsiteY158" fmla="*/ 5014178 h 7124133"/>
                <a:gd name="connsiteX159" fmla="*/ 5563811 w 8470790"/>
                <a:gd name="connsiteY159" fmla="*/ 5653921 h 7124133"/>
                <a:gd name="connsiteX160" fmla="*/ 5596848 w 8470790"/>
                <a:gd name="connsiteY160" fmla="*/ 5666260 h 7124133"/>
                <a:gd name="connsiteX161" fmla="*/ 6802795 w 8470790"/>
                <a:gd name="connsiteY161" fmla="*/ 6789996 h 7124133"/>
                <a:gd name="connsiteX162" fmla="*/ 8211206 w 8470790"/>
                <a:gd name="connsiteY162" fmla="*/ 2564135 h 7124133"/>
                <a:gd name="connsiteX163" fmla="*/ 6966960 w 8470790"/>
                <a:gd name="connsiteY163" fmla="*/ 1443846 h 7124133"/>
                <a:gd name="connsiteX164" fmla="*/ 5964036 w 8470790"/>
                <a:gd name="connsiteY164" fmla="*/ 4453069 h 7124133"/>
                <a:gd name="connsiteX165" fmla="*/ 5696016 w 8470790"/>
                <a:gd name="connsiteY165" fmla="*/ 4483811 h 7124133"/>
                <a:gd name="connsiteX166" fmla="*/ 6734640 w 8470790"/>
                <a:gd name="connsiteY166" fmla="*/ 1367475 h 7124133"/>
                <a:gd name="connsiteX167" fmla="*/ 5078009 w 8470790"/>
                <a:gd name="connsiteY167" fmla="*/ 1544933 h 7124133"/>
                <a:gd name="connsiteX168" fmla="*/ 4551813 w 8470790"/>
                <a:gd name="connsiteY168" fmla="*/ 3123754 h 7124133"/>
                <a:gd name="connsiteX169" fmla="*/ 4454041 w 8470790"/>
                <a:gd name="connsiteY169" fmla="*/ 2643678 h 7124133"/>
                <a:gd name="connsiteX170" fmla="*/ 4843943 w 8470790"/>
                <a:gd name="connsiteY170" fmla="*/ 1473801 h 7124133"/>
                <a:gd name="connsiteX171" fmla="*/ 3613054 w 8470790"/>
                <a:gd name="connsiteY171" fmla="*/ 326823 h 7124133"/>
                <a:gd name="connsiteX172" fmla="*/ 3165959 w 8470790"/>
                <a:gd name="connsiteY172" fmla="*/ 1668309 h 7124133"/>
                <a:gd name="connsiteX173" fmla="*/ 2910776 w 8470790"/>
                <a:gd name="connsiteY173" fmla="*/ 1660533 h 7124133"/>
                <a:gd name="connsiteX174" fmla="*/ 3376134 w 8470790"/>
                <a:gd name="connsiteY174" fmla="*/ 264252 h 7124133"/>
                <a:gd name="connsiteX175" fmla="*/ 1703252 w 8470790"/>
                <a:gd name="connsiteY175" fmla="*/ 443451 h 7124133"/>
                <a:gd name="connsiteX176" fmla="*/ 3432419 w 8470790"/>
                <a:gd name="connsiteY176" fmla="*/ 5994322 h 7124133"/>
                <a:gd name="connsiteX177" fmla="*/ 3378216 w 8470790"/>
                <a:gd name="connsiteY177" fmla="*/ 5958640 h 7124133"/>
                <a:gd name="connsiteX178" fmla="*/ 3364416 w 8470790"/>
                <a:gd name="connsiteY178" fmla="*/ 5936374 h 7124133"/>
                <a:gd name="connsiteX179" fmla="*/ 2045034 w 8470790"/>
                <a:gd name="connsiteY179" fmla="*/ 4706935 h 7124133"/>
                <a:gd name="connsiteX180" fmla="*/ 2039478 w 8470790"/>
                <a:gd name="connsiteY180" fmla="*/ 4699176 h 7124133"/>
                <a:gd name="connsiteX181" fmla="*/ 2027428 w 8470790"/>
                <a:gd name="connsiteY181" fmla="*/ 4697692 h 7124133"/>
                <a:gd name="connsiteX182" fmla="*/ 2012819 w 8470790"/>
                <a:gd name="connsiteY182" fmla="*/ 4689309 h 7124133"/>
                <a:gd name="connsiteX183" fmla="*/ 1986741 w 8470790"/>
                <a:gd name="connsiteY183" fmla="*/ 4697545 h 7124133"/>
                <a:gd name="connsiteX184" fmla="*/ 169227 w 8470790"/>
                <a:gd name="connsiteY184" fmla="*/ 4892238 h 7124133"/>
                <a:gd name="connsiteX185" fmla="*/ 49247 w 8470790"/>
                <a:gd name="connsiteY185" fmla="*/ 4829984 h 7124133"/>
                <a:gd name="connsiteX186" fmla="*/ 48695 w 8470790"/>
                <a:gd name="connsiteY186" fmla="*/ 4828238 h 7124133"/>
                <a:gd name="connsiteX187" fmla="*/ 45649 w 8470790"/>
                <a:gd name="connsiteY187" fmla="*/ 4826490 h 7124133"/>
                <a:gd name="connsiteX188" fmla="*/ 6931 w 8470790"/>
                <a:gd name="connsiteY188" fmla="*/ 4683053 h 7124133"/>
                <a:gd name="connsiteX189" fmla="*/ 1467067 w 8470790"/>
                <a:gd name="connsiteY189" fmla="*/ 301995 h 7124133"/>
                <a:gd name="connsiteX190" fmla="*/ 1584096 w 8470790"/>
                <a:gd name="connsiteY190" fmla="*/ 210465 h 7124133"/>
                <a:gd name="connsiteX191" fmla="*/ 1598821 w 8470790"/>
                <a:gd name="connsiteY191" fmla="*/ 212278 h 7124133"/>
                <a:gd name="connsiteX192" fmla="*/ 1616019 w 8470790"/>
                <a:gd name="connsiteY192" fmla="*/ 206847 h 7124133"/>
                <a:gd name="connsiteX193" fmla="*/ 3540428 w 8470790"/>
                <a:gd name="connsiteY193" fmla="*/ 705 h 7124133"/>
                <a:gd name="connsiteX194" fmla="*/ 3630212 w 8470790"/>
                <a:gd name="connsiteY194" fmla="*/ 27105 h 7124133"/>
                <a:gd name="connsiteX195" fmla="*/ 3634772 w 8470790"/>
                <a:gd name="connsiteY195" fmla="*/ 32520 h 7124133"/>
                <a:gd name="connsiteX196" fmla="*/ 3643292 w 8470790"/>
                <a:gd name="connsiteY196" fmla="*/ 33868 h 7124133"/>
                <a:gd name="connsiteX197" fmla="*/ 3684664 w 8470790"/>
                <a:gd name="connsiteY197" fmla="*/ 59285 h 7124133"/>
                <a:gd name="connsiteX198" fmla="*/ 5009488 w 8470790"/>
                <a:gd name="connsiteY198" fmla="*/ 1293796 h 7124133"/>
                <a:gd name="connsiteX199" fmla="*/ 5031903 w 8470790"/>
                <a:gd name="connsiteY199" fmla="*/ 1296556 h 7124133"/>
                <a:gd name="connsiteX200" fmla="*/ 5031901 w 8470790"/>
                <a:gd name="connsiteY200" fmla="*/ 1296556 h 7124133"/>
                <a:gd name="connsiteX201" fmla="*/ 5042721 w 8470790"/>
                <a:gd name="connsiteY201" fmla="*/ 1302764 h 7124133"/>
                <a:gd name="connsiteX202" fmla="*/ 6853665 w 8470790"/>
                <a:gd name="connsiteY202" fmla="*/ 1108777 h 7124133"/>
                <a:gd name="connsiteX203" fmla="*/ 6902013 w 8470790"/>
                <a:gd name="connsiteY203" fmla="*/ 1113262 h 7124133"/>
                <a:gd name="connsiteX204" fmla="*/ 6920605 w 8470790"/>
                <a:gd name="connsiteY204" fmla="*/ 1123095 h 7124133"/>
                <a:gd name="connsiteX205" fmla="*/ 6954298 w 8470790"/>
                <a:gd name="connsiteY205" fmla="*/ 1127836 h 7124133"/>
                <a:gd name="connsiteX206" fmla="*/ 6994573 w 8470790"/>
                <a:gd name="connsiteY206" fmla="*/ 1151641 h 7124133"/>
                <a:gd name="connsiteX207" fmla="*/ 8431807 w 8470790"/>
                <a:gd name="connsiteY207" fmla="*/ 2445694 h 7124133"/>
                <a:gd name="connsiteX208" fmla="*/ 8464334 w 8470790"/>
                <a:gd name="connsiteY208" fmla="*/ 2571805 h 7124133"/>
                <a:gd name="connsiteX209" fmla="*/ 8452305 w 8470790"/>
                <a:gd name="connsiteY209" fmla="*/ 2592157 h 7124133"/>
                <a:gd name="connsiteX210" fmla="*/ 8448008 w 8470790"/>
                <a:gd name="connsiteY210" fmla="*/ 2627058 h 7124133"/>
                <a:gd name="connsiteX211" fmla="*/ 6995686 w 8470790"/>
                <a:gd name="connsiteY211" fmla="*/ 6984675 h 7124133"/>
                <a:gd name="connsiteX212" fmla="*/ 6971521 w 8470790"/>
                <a:gd name="connsiteY212" fmla="*/ 7026790 h 7124133"/>
                <a:gd name="connsiteX213" fmla="*/ 6967933 w 8470790"/>
                <a:gd name="connsiteY213" fmla="*/ 7029551 h 7124133"/>
                <a:gd name="connsiteX214" fmla="*/ 6965671 w 8470790"/>
                <a:gd name="connsiteY214" fmla="*/ 7043846 h 7124133"/>
                <a:gd name="connsiteX215" fmla="*/ 6940254 w 8470790"/>
                <a:gd name="connsiteY215" fmla="*/ 7085217 h 7124133"/>
                <a:gd name="connsiteX216" fmla="*/ 6940255 w 8470790"/>
                <a:gd name="connsiteY216" fmla="*/ 7085217 h 7124133"/>
                <a:gd name="connsiteX217" fmla="*/ 6808811 w 8470790"/>
                <a:gd name="connsiteY217" fmla="*/ 7116732 h 7124133"/>
                <a:gd name="connsiteX218" fmla="*/ 6767440 w 8470790"/>
                <a:gd name="connsiteY218" fmla="*/ 7091315 h 7124133"/>
                <a:gd name="connsiteX219" fmla="*/ 5430131 w 8470790"/>
                <a:gd name="connsiteY219" fmla="*/ 5845172 h 7124133"/>
                <a:gd name="connsiteX220" fmla="*/ 5411502 w 8470790"/>
                <a:gd name="connsiteY220" fmla="*/ 5819158 h 7124133"/>
                <a:gd name="connsiteX221" fmla="*/ 5381100 w 8470790"/>
                <a:gd name="connsiteY221" fmla="*/ 5815416 h 7124133"/>
                <a:gd name="connsiteX222" fmla="*/ 5350495 w 8470790"/>
                <a:gd name="connsiteY222" fmla="*/ 5797855 h 7124133"/>
                <a:gd name="connsiteX223" fmla="*/ 3477439 w 8470790"/>
                <a:gd name="connsiteY223" fmla="*/ 5998497 h 7124133"/>
                <a:gd name="connsiteX224" fmla="*/ 3432419 w 8470790"/>
                <a:gd name="connsiteY224" fmla="*/ 5994322 h 712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8470790" h="7124133">
                  <a:moveTo>
                    <a:pt x="7095435" y="3100888"/>
                  </a:moveTo>
                  <a:cubicBezTo>
                    <a:pt x="6938230" y="3048494"/>
                    <a:pt x="6853263" y="2878580"/>
                    <a:pt x="6905657" y="2721375"/>
                  </a:cubicBezTo>
                  <a:cubicBezTo>
                    <a:pt x="6958051" y="2564170"/>
                    <a:pt x="7127965" y="2479203"/>
                    <a:pt x="7285170" y="2531597"/>
                  </a:cubicBezTo>
                  <a:cubicBezTo>
                    <a:pt x="7442375" y="2583991"/>
                    <a:pt x="7527341" y="2753905"/>
                    <a:pt x="7474947" y="2911110"/>
                  </a:cubicBezTo>
                  <a:cubicBezTo>
                    <a:pt x="7422554" y="3068315"/>
                    <a:pt x="7252639" y="3153281"/>
                    <a:pt x="7095435" y="3100888"/>
                  </a:cubicBezTo>
                  <a:close/>
                  <a:moveTo>
                    <a:pt x="2824460" y="2091371"/>
                  </a:moveTo>
                  <a:lnTo>
                    <a:pt x="2725763" y="1832673"/>
                  </a:lnTo>
                  <a:lnTo>
                    <a:pt x="2861941" y="1813894"/>
                  </a:lnTo>
                  <a:cubicBezTo>
                    <a:pt x="3024723" y="1801380"/>
                    <a:pt x="3188827" y="1818363"/>
                    <a:pt x="3347511" y="1864695"/>
                  </a:cubicBezTo>
                  <a:lnTo>
                    <a:pt x="3384220" y="1877172"/>
                  </a:lnTo>
                  <a:lnTo>
                    <a:pt x="3245812" y="2120760"/>
                  </a:lnTo>
                  <a:lnTo>
                    <a:pt x="3214750" y="2111531"/>
                  </a:lnTo>
                  <a:cubicBezTo>
                    <a:pt x="3090662" y="2080594"/>
                    <a:pt x="2963206" y="2073019"/>
                    <a:pt x="2837354" y="2088926"/>
                  </a:cubicBezTo>
                  <a:close/>
                  <a:moveTo>
                    <a:pt x="3724533" y="2399258"/>
                  </a:moveTo>
                  <a:lnTo>
                    <a:pt x="3642260" y="2326803"/>
                  </a:lnTo>
                  <a:cubicBezTo>
                    <a:pt x="3589601" y="2284425"/>
                    <a:pt x="3534733" y="2247506"/>
                    <a:pt x="3478223" y="2216058"/>
                  </a:cubicBezTo>
                  <a:lnTo>
                    <a:pt x="3424604" y="2189186"/>
                  </a:lnTo>
                  <a:lnTo>
                    <a:pt x="3561897" y="1947562"/>
                  </a:lnTo>
                  <a:lnTo>
                    <a:pt x="3573732" y="1952768"/>
                  </a:lnTo>
                  <a:cubicBezTo>
                    <a:pt x="3684162" y="2007137"/>
                    <a:pt x="3789995" y="2076991"/>
                    <a:pt x="3888636" y="2162274"/>
                  </a:cubicBezTo>
                  <a:lnTo>
                    <a:pt x="3963155" y="2233922"/>
                  </a:lnTo>
                  <a:close/>
                  <a:moveTo>
                    <a:pt x="6788652" y="3657811"/>
                  </a:moveTo>
                  <a:lnTo>
                    <a:pt x="6803717" y="3615519"/>
                  </a:lnTo>
                  <a:cubicBezTo>
                    <a:pt x="6835081" y="3511522"/>
                    <a:pt x="6856565" y="3403199"/>
                    <a:pt x="6867153" y="3292448"/>
                  </a:cubicBezTo>
                  <a:lnTo>
                    <a:pt x="7173868" y="3315165"/>
                  </a:lnTo>
                  <a:cubicBezTo>
                    <a:pt x="7160895" y="3450872"/>
                    <a:pt x="7133443" y="3583398"/>
                    <a:pt x="7092915" y="3710320"/>
                  </a:cubicBezTo>
                  <a:lnTo>
                    <a:pt x="7084369" y="3732875"/>
                  </a:lnTo>
                  <a:close/>
                  <a:moveTo>
                    <a:pt x="4036838" y="2859197"/>
                  </a:moveTo>
                  <a:lnTo>
                    <a:pt x="4026788" y="2833846"/>
                  </a:lnTo>
                  <a:cubicBezTo>
                    <a:pt x="3989722" y="2751272"/>
                    <a:pt x="3945671" y="2672917"/>
                    <a:pt x="3895131" y="2600060"/>
                  </a:cubicBezTo>
                  <a:lnTo>
                    <a:pt x="3844552" y="2534181"/>
                  </a:lnTo>
                  <a:lnTo>
                    <a:pt x="4084637" y="2367834"/>
                  </a:lnTo>
                  <a:lnTo>
                    <a:pt x="4114412" y="2403081"/>
                  </a:lnTo>
                  <a:cubicBezTo>
                    <a:pt x="4181370" y="2491024"/>
                    <a:pt x="4239793" y="2586091"/>
                    <a:pt x="4288982" y="2686623"/>
                  </a:cubicBezTo>
                  <a:lnTo>
                    <a:pt x="4324492" y="2768898"/>
                  </a:lnTo>
                  <a:close/>
                  <a:moveTo>
                    <a:pt x="2299135" y="2320291"/>
                  </a:moveTo>
                  <a:lnTo>
                    <a:pt x="2105207" y="2112424"/>
                  </a:lnTo>
                  <a:lnTo>
                    <a:pt x="2233864" y="2021615"/>
                  </a:lnTo>
                  <a:cubicBezTo>
                    <a:pt x="2282952" y="1991137"/>
                    <a:pt x="2333184" y="1963958"/>
                    <a:pt x="2384313" y="1940073"/>
                  </a:cubicBezTo>
                  <a:lnTo>
                    <a:pt x="2538111" y="1879100"/>
                  </a:lnTo>
                  <a:lnTo>
                    <a:pt x="2636481" y="2136943"/>
                  </a:lnTo>
                  <a:lnTo>
                    <a:pt x="2589267" y="2152078"/>
                  </a:lnTo>
                  <a:cubicBezTo>
                    <a:pt x="2498143" y="2187526"/>
                    <a:pt x="2409787" y="2236226"/>
                    <a:pt x="2326301" y="2298225"/>
                  </a:cubicBezTo>
                  <a:close/>
                  <a:moveTo>
                    <a:pt x="6818187" y="4240862"/>
                  </a:moveTo>
                  <a:lnTo>
                    <a:pt x="6552632" y="4109624"/>
                  </a:lnTo>
                  <a:lnTo>
                    <a:pt x="6599324" y="4047911"/>
                  </a:lnTo>
                  <a:cubicBezTo>
                    <a:pt x="6628682" y="4004533"/>
                    <a:pt x="6655950" y="3959363"/>
                    <a:pt x="6681004" y="3912637"/>
                  </a:cubicBezTo>
                  <a:lnTo>
                    <a:pt x="6724833" y="3819956"/>
                  </a:lnTo>
                  <a:lnTo>
                    <a:pt x="7022725" y="3895571"/>
                  </a:lnTo>
                  <a:lnTo>
                    <a:pt x="7022489" y="3896195"/>
                  </a:lnTo>
                  <a:cubicBezTo>
                    <a:pt x="6989202" y="3971638"/>
                    <a:pt x="6951081" y="4044418"/>
                    <a:pt x="6908464" y="4113943"/>
                  </a:cubicBezTo>
                  <a:close/>
                  <a:moveTo>
                    <a:pt x="4162076" y="3397562"/>
                  </a:moveTo>
                  <a:lnTo>
                    <a:pt x="4161341" y="3369655"/>
                  </a:lnTo>
                  <a:cubicBezTo>
                    <a:pt x="4154219" y="3275333"/>
                    <a:pt x="4139112" y="3182667"/>
                    <a:pt x="4116521" y="3092939"/>
                  </a:cubicBezTo>
                  <a:lnTo>
                    <a:pt x="4095569" y="3022693"/>
                  </a:lnTo>
                  <a:lnTo>
                    <a:pt x="4385075" y="2931812"/>
                  </a:lnTo>
                  <a:lnTo>
                    <a:pt x="4408132" y="3002958"/>
                  </a:lnTo>
                  <a:cubicBezTo>
                    <a:pt x="4438145" y="3112763"/>
                    <a:pt x="4458218" y="3226375"/>
                    <a:pt x="4467651" y="3342138"/>
                  </a:cubicBezTo>
                  <a:lnTo>
                    <a:pt x="4468048" y="3356266"/>
                  </a:lnTo>
                  <a:close/>
                  <a:moveTo>
                    <a:pt x="1967934" y="2711023"/>
                  </a:moveTo>
                  <a:lnTo>
                    <a:pt x="1698344" y="2585987"/>
                  </a:lnTo>
                  <a:lnTo>
                    <a:pt x="1741143" y="2511615"/>
                  </a:lnTo>
                  <a:cubicBezTo>
                    <a:pt x="1801795" y="2417295"/>
                    <a:pt x="1871389" y="2329648"/>
                    <a:pt x="1949145" y="2250363"/>
                  </a:cubicBezTo>
                  <a:lnTo>
                    <a:pt x="1966972" y="2234271"/>
                  </a:lnTo>
                  <a:lnTo>
                    <a:pt x="2163812" y="2445261"/>
                  </a:lnTo>
                  <a:lnTo>
                    <a:pt x="2137341" y="2471699"/>
                  </a:lnTo>
                  <a:cubicBezTo>
                    <a:pt x="2078340" y="2537997"/>
                    <a:pt x="2025598" y="2610794"/>
                    <a:pt x="1979677" y="2688776"/>
                  </a:cubicBezTo>
                  <a:close/>
                  <a:moveTo>
                    <a:pt x="4292026" y="3950725"/>
                  </a:moveTo>
                  <a:lnTo>
                    <a:pt x="4284137" y="3933974"/>
                  </a:lnTo>
                  <a:cubicBezTo>
                    <a:pt x="4257894" y="3867683"/>
                    <a:pt x="4235653" y="3799373"/>
                    <a:pt x="4217559" y="3729496"/>
                  </a:cubicBezTo>
                  <a:lnTo>
                    <a:pt x="4189318" y="3567249"/>
                  </a:lnTo>
                  <a:lnTo>
                    <a:pt x="4488503" y="3526869"/>
                  </a:lnTo>
                  <a:lnTo>
                    <a:pt x="4492556" y="3558532"/>
                  </a:lnTo>
                  <a:cubicBezTo>
                    <a:pt x="4504105" y="3623085"/>
                    <a:pt x="4519574" y="3686332"/>
                    <a:pt x="4538829" y="3747793"/>
                  </a:cubicBezTo>
                  <a:lnTo>
                    <a:pt x="4581701" y="3858764"/>
                  </a:lnTo>
                  <a:close/>
                  <a:moveTo>
                    <a:pt x="6361637" y="4667127"/>
                  </a:moveTo>
                  <a:lnTo>
                    <a:pt x="6173507" y="4455543"/>
                  </a:lnTo>
                  <a:lnTo>
                    <a:pt x="6191245" y="4445601"/>
                  </a:lnTo>
                  <a:cubicBezTo>
                    <a:pt x="6221994" y="4426532"/>
                    <a:pt x="6252319" y="4405846"/>
                    <a:pt x="6282135" y="4383532"/>
                  </a:cubicBezTo>
                  <a:cubicBezTo>
                    <a:pt x="6322883" y="4353039"/>
                    <a:pt x="6361922" y="4320042"/>
                    <a:pt x="6399127" y="4284781"/>
                  </a:cubicBezTo>
                  <a:lnTo>
                    <a:pt x="6434190" y="4247612"/>
                  </a:lnTo>
                  <a:lnTo>
                    <a:pt x="6702842" y="4380381"/>
                  </a:lnTo>
                  <a:lnTo>
                    <a:pt x="6601566" y="4487284"/>
                  </a:lnTo>
                  <a:cubicBezTo>
                    <a:pt x="6542337" y="4541418"/>
                    <a:pt x="6479297" y="4591111"/>
                    <a:pt x="6412786" y="4635772"/>
                  </a:cubicBezTo>
                  <a:close/>
                  <a:moveTo>
                    <a:pt x="1480688" y="3214860"/>
                  </a:moveTo>
                  <a:lnTo>
                    <a:pt x="1490748" y="3144105"/>
                  </a:lnTo>
                  <a:cubicBezTo>
                    <a:pt x="1512522" y="3029846"/>
                    <a:pt x="1544796" y="2918884"/>
                    <a:pt x="1586787" y="2812906"/>
                  </a:cubicBezTo>
                  <a:lnTo>
                    <a:pt x="1618578" y="2742685"/>
                  </a:lnTo>
                  <a:lnTo>
                    <a:pt x="1891156" y="2869108"/>
                  </a:lnTo>
                  <a:lnTo>
                    <a:pt x="1862918" y="2936961"/>
                  </a:lnTo>
                  <a:cubicBezTo>
                    <a:pt x="1831188" y="3023996"/>
                    <a:pt x="1806833" y="3114901"/>
                    <a:pt x="1790410" y="3208360"/>
                  </a:cubicBezTo>
                  <a:lnTo>
                    <a:pt x="1787868" y="3237613"/>
                  </a:lnTo>
                  <a:close/>
                  <a:moveTo>
                    <a:pt x="1801048" y="3449942"/>
                  </a:moveTo>
                  <a:lnTo>
                    <a:pt x="1801047" y="3449941"/>
                  </a:lnTo>
                  <a:lnTo>
                    <a:pt x="1801047" y="3449941"/>
                  </a:lnTo>
                  <a:close/>
                  <a:moveTo>
                    <a:pt x="4704001" y="4539310"/>
                  </a:moveTo>
                  <a:lnTo>
                    <a:pt x="4624522" y="4463855"/>
                  </a:lnTo>
                  <a:cubicBezTo>
                    <a:pt x="4526590" y="4363649"/>
                    <a:pt x="4442944" y="4249937"/>
                    <a:pt x="4374733" y="4126336"/>
                  </a:cubicBezTo>
                  <a:lnTo>
                    <a:pt x="4366660" y="4109196"/>
                  </a:lnTo>
                  <a:lnTo>
                    <a:pt x="4657648" y="4016819"/>
                  </a:lnTo>
                  <a:lnTo>
                    <a:pt x="4698678" y="4091303"/>
                  </a:lnTo>
                  <a:cubicBezTo>
                    <a:pt x="4732525" y="4143708"/>
                    <a:pt x="4769883" y="4193370"/>
                    <a:pt x="4810617" y="4239811"/>
                  </a:cubicBezTo>
                  <a:cubicBezTo>
                    <a:pt x="4833302" y="4265675"/>
                    <a:pt x="4856744" y="4290227"/>
                    <a:pt x="4880870" y="4313461"/>
                  </a:cubicBezTo>
                  <a:lnTo>
                    <a:pt x="4892161" y="4323441"/>
                  </a:lnTo>
                  <a:close/>
                  <a:moveTo>
                    <a:pt x="5668878" y="4884930"/>
                  </a:moveTo>
                  <a:lnTo>
                    <a:pt x="5672743" y="4611529"/>
                  </a:lnTo>
                  <a:lnTo>
                    <a:pt x="5758233" y="4605504"/>
                  </a:lnTo>
                  <a:cubicBezTo>
                    <a:pt x="5807470" y="4598489"/>
                    <a:pt x="5856620" y="4587918"/>
                    <a:pt x="5905397" y="4573763"/>
                  </a:cubicBezTo>
                  <a:lnTo>
                    <a:pt x="6002068" y="4540767"/>
                  </a:lnTo>
                  <a:lnTo>
                    <a:pt x="6194834" y="4757564"/>
                  </a:lnTo>
                  <a:lnTo>
                    <a:pt x="6188916" y="4760541"/>
                  </a:lnTo>
                  <a:cubicBezTo>
                    <a:pt x="6074329" y="4812221"/>
                    <a:pt x="5956339" y="4847901"/>
                    <a:pt x="5837525" y="4867827"/>
                  </a:cubicBezTo>
                  <a:close/>
                  <a:moveTo>
                    <a:pt x="5237817" y="4834290"/>
                  </a:moveTo>
                  <a:cubicBezTo>
                    <a:pt x="5112939" y="4798355"/>
                    <a:pt x="4992317" y="4744079"/>
                    <a:pt x="4879325" y="4671786"/>
                  </a:cubicBezTo>
                  <a:lnTo>
                    <a:pt x="4851045" y="4652123"/>
                  </a:lnTo>
                  <a:lnTo>
                    <a:pt x="5036733" y="4439091"/>
                  </a:lnTo>
                  <a:lnTo>
                    <a:pt x="5114608" y="4486772"/>
                  </a:lnTo>
                  <a:cubicBezTo>
                    <a:pt x="5225024" y="4547809"/>
                    <a:pt x="5343020" y="4587417"/>
                    <a:pt x="5464087" y="4605154"/>
                  </a:cubicBezTo>
                  <a:lnTo>
                    <a:pt x="5478121" y="4606185"/>
                  </a:lnTo>
                  <a:lnTo>
                    <a:pt x="5474256" y="4879615"/>
                  </a:lnTo>
                  <a:lnTo>
                    <a:pt x="5363988" y="4864099"/>
                  </a:lnTo>
                  <a:cubicBezTo>
                    <a:pt x="5321542" y="4856209"/>
                    <a:pt x="5279443" y="4846268"/>
                    <a:pt x="5237817" y="4834290"/>
                  </a:cubicBezTo>
                  <a:close/>
                  <a:moveTo>
                    <a:pt x="1515437" y="4011554"/>
                  </a:moveTo>
                  <a:cubicBezTo>
                    <a:pt x="1488669" y="4001923"/>
                    <a:pt x="1465575" y="3982079"/>
                    <a:pt x="1452501" y="3954308"/>
                  </a:cubicBezTo>
                  <a:lnTo>
                    <a:pt x="1368715" y="3776340"/>
                  </a:lnTo>
                  <a:lnTo>
                    <a:pt x="1190747" y="3860125"/>
                  </a:lnTo>
                  <a:cubicBezTo>
                    <a:pt x="1135205" y="3886275"/>
                    <a:pt x="1068979" y="3862445"/>
                    <a:pt x="1042829" y="3806902"/>
                  </a:cubicBezTo>
                  <a:lnTo>
                    <a:pt x="1042830" y="3806902"/>
                  </a:lnTo>
                  <a:cubicBezTo>
                    <a:pt x="1016681" y="3751358"/>
                    <a:pt x="1040509" y="3685131"/>
                    <a:pt x="1096054" y="3658983"/>
                  </a:cubicBezTo>
                  <a:lnTo>
                    <a:pt x="1274020" y="3575198"/>
                  </a:lnTo>
                  <a:lnTo>
                    <a:pt x="1190235" y="3397231"/>
                  </a:lnTo>
                  <a:cubicBezTo>
                    <a:pt x="1164086" y="3341688"/>
                    <a:pt x="1187915" y="3275462"/>
                    <a:pt x="1243459" y="3249312"/>
                  </a:cubicBezTo>
                  <a:lnTo>
                    <a:pt x="1243459" y="3249313"/>
                  </a:lnTo>
                  <a:cubicBezTo>
                    <a:pt x="1299003" y="3223164"/>
                    <a:pt x="1365229" y="3246993"/>
                    <a:pt x="1391377" y="3302537"/>
                  </a:cubicBezTo>
                  <a:lnTo>
                    <a:pt x="1475161" y="3480503"/>
                  </a:lnTo>
                  <a:lnTo>
                    <a:pt x="1653130" y="3396719"/>
                  </a:lnTo>
                  <a:cubicBezTo>
                    <a:pt x="1694787" y="3377107"/>
                    <a:pt x="1742454" y="3385607"/>
                    <a:pt x="1774715" y="3414516"/>
                  </a:cubicBezTo>
                  <a:lnTo>
                    <a:pt x="1801047" y="3449941"/>
                  </a:lnTo>
                  <a:lnTo>
                    <a:pt x="1811574" y="3492809"/>
                  </a:lnTo>
                  <a:cubicBezTo>
                    <a:pt x="1813300" y="3536093"/>
                    <a:pt x="1789482" y="3578248"/>
                    <a:pt x="1747824" y="3597860"/>
                  </a:cubicBezTo>
                  <a:lnTo>
                    <a:pt x="1569856" y="3681645"/>
                  </a:lnTo>
                  <a:lnTo>
                    <a:pt x="1653642" y="3859613"/>
                  </a:lnTo>
                  <a:cubicBezTo>
                    <a:pt x="1673254" y="3901270"/>
                    <a:pt x="1664753" y="3948937"/>
                    <a:pt x="1635844" y="3981199"/>
                  </a:cubicBezTo>
                  <a:lnTo>
                    <a:pt x="1600419" y="4007532"/>
                  </a:lnTo>
                  <a:lnTo>
                    <a:pt x="1557552" y="4018058"/>
                  </a:lnTo>
                  <a:cubicBezTo>
                    <a:pt x="1543124" y="4018633"/>
                    <a:pt x="1528821" y="4016370"/>
                    <a:pt x="1515437" y="4011554"/>
                  </a:cubicBezTo>
                  <a:close/>
                  <a:moveTo>
                    <a:pt x="307450" y="4631483"/>
                  </a:moveTo>
                  <a:lnTo>
                    <a:pt x="1960695" y="4454388"/>
                  </a:lnTo>
                  <a:lnTo>
                    <a:pt x="1979062" y="4456092"/>
                  </a:lnTo>
                  <a:lnTo>
                    <a:pt x="2733803" y="2191532"/>
                  </a:lnTo>
                  <a:lnTo>
                    <a:pt x="2988986" y="2199308"/>
                  </a:lnTo>
                  <a:lnTo>
                    <a:pt x="2212601" y="4528813"/>
                  </a:lnTo>
                  <a:lnTo>
                    <a:pt x="3443487" y="5675790"/>
                  </a:lnTo>
                  <a:lnTo>
                    <a:pt x="4081447" y="3761628"/>
                  </a:lnTo>
                  <a:lnTo>
                    <a:pt x="4176229" y="4250674"/>
                  </a:lnTo>
                  <a:lnTo>
                    <a:pt x="3677167" y="5748084"/>
                  </a:lnTo>
                  <a:lnTo>
                    <a:pt x="5333798" y="5570626"/>
                  </a:lnTo>
                  <a:lnTo>
                    <a:pt x="5509007" y="5044921"/>
                  </a:lnTo>
                  <a:lnTo>
                    <a:pt x="5777027" y="5014178"/>
                  </a:lnTo>
                  <a:lnTo>
                    <a:pt x="5563811" y="5653921"/>
                  </a:lnTo>
                  <a:lnTo>
                    <a:pt x="5596848" y="5666260"/>
                  </a:lnTo>
                  <a:lnTo>
                    <a:pt x="6802795" y="6789996"/>
                  </a:lnTo>
                  <a:lnTo>
                    <a:pt x="8211206" y="2564135"/>
                  </a:lnTo>
                  <a:lnTo>
                    <a:pt x="6966960" y="1443846"/>
                  </a:lnTo>
                  <a:lnTo>
                    <a:pt x="5964036" y="4453069"/>
                  </a:lnTo>
                  <a:lnTo>
                    <a:pt x="5696016" y="4483811"/>
                  </a:lnTo>
                  <a:lnTo>
                    <a:pt x="6734640" y="1367475"/>
                  </a:lnTo>
                  <a:lnTo>
                    <a:pt x="5078009" y="1544933"/>
                  </a:lnTo>
                  <a:lnTo>
                    <a:pt x="4551813" y="3123754"/>
                  </a:lnTo>
                  <a:lnTo>
                    <a:pt x="4454041" y="2643678"/>
                  </a:lnTo>
                  <a:lnTo>
                    <a:pt x="4843943" y="1473801"/>
                  </a:lnTo>
                  <a:lnTo>
                    <a:pt x="3613054" y="326823"/>
                  </a:lnTo>
                  <a:lnTo>
                    <a:pt x="3165959" y="1668309"/>
                  </a:lnTo>
                  <a:lnTo>
                    <a:pt x="2910776" y="1660533"/>
                  </a:lnTo>
                  <a:lnTo>
                    <a:pt x="3376134" y="264252"/>
                  </a:lnTo>
                  <a:lnTo>
                    <a:pt x="1703252" y="443451"/>
                  </a:lnTo>
                  <a:close/>
                  <a:moveTo>
                    <a:pt x="3432419" y="5994322"/>
                  </a:moveTo>
                  <a:cubicBezTo>
                    <a:pt x="3411182" y="5987904"/>
                    <a:pt x="3392359" y="5975401"/>
                    <a:pt x="3378216" y="5958640"/>
                  </a:cubicBezTo>
                  <a:lnTo>
                    <a:pt x="3364416" y="5936374"/>
                  </a:lnTo>
                  <a:lnTo>
                    <a:pt x="2045034" y="4706935"/>
                  </a:lnTo>
                  <a:lnTo>
                    <a:pt x="2039478" y="4699176"/>
                  </a:lnTo>
                  <a:lnTo>
                    <a:pt x="2027428" y="4697692"/>
                  </a:lnTo>
                  <a:lnTo>
                    <a:pt x="2012819" y="4689309"/>
                  </a:lnTo>
                  <a:lnTo>
                    <a:pt x="1986741" y="4697545"/>
                  </a:lnTo>
                  <a:lnTo>
                    <a:pt x="169227" y="4892238"/>
                  </a:lnTo>
                  <a:cubicBezTo>
                    <a:pt x="118866" y="4897633"/>
                    <a:pt x="72377" y="4871643"/>
                    <a:pt x="49247" y="4829984"/>
                  </a:cubicBezTo>
                  <a:lnTo>
                    <a:pt x="48695" y="4828238"/>
                  </a:lnTo>
                  <a:lnTo>
                    <a:pt x="45649" y="4826490"/>
                  </a:lnTo>
                  <a:cubicBezTo>
                    <a:pt x="6337" y="4791883"/>
                    <a:pt x="-10671" y="4735866"/>
                    <a:pt x="6931" y="4683053"/>
                  </a:cubicBezTo>
                  <a:cubicBezTo>
                    <a:pt x="493643" y="3222701"/>
                    <a:pt x="980356" y="1762348"/>
                    <a:pt x="1467067" y="301995"/>
                  </a:cubicBezTo>
                  <a:cubicBezTo>
                    <a:pt x="1484668" y="249182"/>
                    <a:pt x="1531882" y="214569"/>
                    <a:pt x="1584096" y="210465"/>
                  </a:cubicBezTo>
                  <a:lnTo>
                    <a:pt x="1598821" y="212278"/>
                  </a:lnTo>
                  <a:lnTo>
                    <a:pt x="1616019" y="206847"/>
                  </a:lnTo>
                  <a:cubicBezTo>
                    <a:pt x="2257487" y="138132"/>
                    <a:pt x="2898958" y="69418"/>
                    <a:pt x="3540428" y="705"/>
                  </a:cubicBezTo>
                  <a:cubicBezTo>
                    <a:pt x="3574002" y="-2891"/>
                    <a:pt x="3605854" y="7460"/>
                    <a:pt x="3630212" y="27105"/>
                  </a:cubicBezTo>
                  <a:lnTo>
                    <a:pt x="3634772" y="32520"/>
                  </a:lnTo>
                  <a:lnTo>
                    <a:pt x="3643292" y="33868"/>
                  </a:lnTo>
                  <a:cubicBezTo>
                    <a:pt x="3658213" y="39314"/>
                    <a:pt x="3672312" y="47776"/>
                    <a:pt x="3684664" y="59285"/>
                  </a:cubicBezTo>
                  <a:lnTo>
                    <a:pt x="5009488" y="1293796"/>
                  </a:lnTo>
                  <a:lnTo>
                    <a:pt x="5031903" y="1296556"/>
                  </a:lnTo>
                  <a:lnTo>
                    <a:pt x="5031901" y="1296556"/>
                  </a:lnTo>
                  <a:lnTo>
                    <a:pt x="5042721" y="1302764"/>
                  </a:lnTo>
                  <a:lnTo>
                    <a:pt x="6853665" y="1108777"/>
                  </a:lnTo>
                  <a:cubicBezTo>
                    <a:pt x="6870452" y="1106978"/>
                    <a:pt x="6886808" y="1108667"/>
                    <a:pt x="6902013" y="1113262"/>
                  </a:cubicBezTo>
                  <a:lnTo>
                    <a:pt x="6920605" y="1123095"/>
                  </a:lnTo>
                  <a:lnTo>
                    <a:pt x="6954298" y="1127836"/>
                  </a:lnTo>
                  <a:cubicBezTo>
                    <a:pt x="6968761" y="1132837"/>
                    <a:pt x="6982484" y="1140756"/>
                    <a:pt x="6994573" y="1151641"/>
                  </a:cubicBezTo>
                  <a:lnTo>
                    <a:pt x="8431807" y="2445694"/>
                  </a:lnTo>
                  <a:cubicBezTo>
                    <a:pt x="8468073" y="2478346"/>
                    <a:pt x="8479336" y="2528413"/>
                    <a:pt x="8464334" y="2571805"/>
                  </a:cubicBezTo>
                  <a:lnTo>
                    <a:pt x="8452305" y="2592157"/>
                  </a:lnTo>
                  <a:lnTo>
                    <a:pt x="8448008" y="2627058"/>
                  </a:lnTo>
                  <a:lnTo>
                    <a:pt x="6995686" y="6984675"/>
                  </a:lnTo>
                  <a:cubicBezTo>
                    <a:pt x="6990348" y="7000692"/>
                    <a:pt x="6982016" y="7014867"/>
                    <a:pt x="6971521" y="7026790"/>
                  </a:cubicBezTo>
                  <a:lnTo>
                    <a:pt x="6967933" y="7029551"/>
                  </a:lnTo>
                  <a:lnTo>
                    <a:pt x="6965671" y="7043846"/>
                  </a:lnTo>
                  <a:cubicBezTo>
                    <a:pt x="6960224" y="7058766"/>
                    <a:pt x="6951764" y="7072866"/>
                    <a:pt x="6940254" y="7085217"/>
                  </a:cubicBezTo>
                  <a:lnTo>
                    <a:pt x="6940255" y="7085217"/>
                  </a:lnTo>
                  <a:cubicBezTo>
                    <a:pt x="6905727" y="7122271"/>
                    <a:pt x="6853573" y="7133071"/>
                    <a:pt x="6808811" y="7116732"/>
                  </a:cubicBezTo>
                  <a:cubicBezTo>
                    <a:pt x="6793892" y="7111286"/>
                    <a:pt x="6779791" y="7102825"/>
                    <a:pt x="6767440" y="7091315"/>
                  </a:cubicBezTo>
                  <a:cubicBezTo>
                    <a:pt x="6321669" y="6675933"/>
                    <a:pt x="5875900" y="6260553"/>
                    <a:pt x="5430131" y="5845172"/>
                  </a:cubicBezTo>
                  <a:lnTo>
                    <a:pt x="5411502" y="5819158"/>
                  </a:lnTo>
                  <a:lnTo>
                    <a:pt x="5381100" y="5815416"/>
                  </a:lnTo>
                  <a:lnTo>
                    <a:pt x="5350495" y="5797855"/>
                  </a:lnTo>
                  <a:lnTo>
                    <a:pt x="3477439" y="5998497"/>
                  </a:lnTo>
                  <a:cubicBezTo>
                    <a:pt x="3461807" y="6000173"/>
                    <a:pt x="3446577" y="5998599"/>
                    <a:pt x="3432419" y="5994322"/>
                  </a:cubicBezTo>
                  <a:close/>
                </a:path>
              </a:pathLst>
            </a:cu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sz="1600">
                <a:solidFill>
                  <a:schemeClr val="tx1"/>
                </a:solidFill>
              </a:endParaRPr>
            </a:p>
          </p:txBody>
        </p:sp>
      </p:grpSp>
    </p:spTree>
    <p:extLst>
      <p:ext uri="{BB962C8B-B14F-4D97-AF65-F5344CB8AC3E}">
        <p14:creationId xmlns:p14="http://schemas.microsoft.com/office/powerpoint/2010/main" val="1240413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contenu 4">
            <a:extLst>
              <a:ext uri="{FF2B5EF4-FFF2-40B4-BE49-F238E27FC236}">
                <a16:creationId xmlns:a16="http://schemas.microsoft.com/office/drawing/2014/main" id="{6D3D3403-9406-4DC7-BB91-0E1DF4CD26B5}"/>
              </a:ext>
            </a:extLst>
          </p:cNvPr>
          <p:cNvSpPr>
            <a:spLocks noGrp="1"/>
          </p:cNvSpPr>
          <p:nvPr>
            <p:ph idx="1"/>
          </p:nvPr>
        </p:nvSpPr>
        <p:spPr>
          <a:xfrm>
            <a:off x="0" y="5623034"/>
            <a:ext cx="12192000" cy="1234966"/>
          </a:xfrm>
        </p:spPr>
        <p:txBody>
          <a:bodyPr>
            <a:normAutofit/>
          </a:bodyPr>
          <a:lstStyle/>
          <a:p>
            <a:pPr algn="ctr"/>
            <a:r>
              <a:rPr lang="fr-FR" sz="3600" b="1" dirty="0"/>
              <a:t>Merci pour votre contribution à sauver des vies !</a:t>
            </a:r>
            <a:endParaRPr lang="en-GB" sz="3600" b="1" noProof="0" dirty="0"/>
          </a:p>
          <a:p>
            <a:pPr algn="ctr"/>
            <a:endParaRPr lang="en-GB" noProof="0" dirty="0"/>
          </a:p>
        </p:txBody>
      </p:sp>
      <p:grpSp>
        <p:nvGrpSpPr>
          <p:cNvPr id="4" name="Group 3">
            <a:extLst>
              <a:ext uri="{FF2B5EF4-FFF2-40B4-BE49-F238E27FC236}">
                <a16:creationId xmlns:a16="http://schemas.microsoft.com/office/drawing/2014/main" id="{70C184F0-27BC-46E7-948D-65ABFE7C62D2}"/>
              </a:ext>
            </a:extLst>
          </p:cNvPr>
          <p:cNvGrpSpPr/>
          <p:nvPr/>
        </p:nvGrpSpPr>
        <p:grpSpPr>
          <a:xfrm>
            <a:off x="4233954" y="1151164"/>
            <a:ext cx="4545623" cy="4191000"/>
            <a:chOff x="4233954" y="1151164"/>
            <a:chExt cx="4545623" cy="4191000"/>
          </a:xfrm>
        </p:grpSpPr>
        <p:pic>
          <p:nvPicPr>
            <p:cNvPr id="2" name="Picture 1">
              <a:extLst>
                <a:ext uri="{FF2B5EF4-FFF2-40B4-BE49-F238E27FC236}">
                  <a16:creationId xmlns:a16="http://schemas.microsoft.com/office/drawing/2014/main" id="{CD0772BA-E77E-4DEB-A395-A598C34882D0}"/>
                </a:ext>
              </a:extLst>
            </p:cNvPr>
            <p:cNvPicPr>
              <a:picLocks noChangeAspect="1"/>
            </p:cNvPicPr>
            <p:nvPr/>
          </p:nvPicPr>
          <p:blipFill>
            <a:blip r:embed="rId3"/>
            <a:stretch>
              <a:fillRect/>
            </a:stretch>
          </p:blipFill>
          <p:spPr>
            <a:xfrm>
              <a:off x="4233954" y="1151164"/>
              <a:ext cx="4545623" cy="4191000"/>
            </a:xfrm>
            <a:prstGeom prst="rect">
              <a:avLst/>
            </a:prstGeom>
          </p:spPr>
        </p:pic>
        <p:sp>
          <p:nvSpPr>
            <p:cNvPr id="3" name="Rectangle 2">
              <a:extLst>
                <a:ext uri="{FF2B5EF4-FFF2-40B4-BE49-F238E27FC236}">
                  <a16:creationId xmlns:a16="http://schemas.microsoft.com/office/drawing/2014/main" id="{132E2B65-7FA5-43B0-B7A8-108AA9B4073B}"/>
                </a:ext>
              </a:extLst>
            </p:cNvPr>
            <p:cNvSpPr/>
            <p:nvPr/>
          </p:nvSpPr>
          <p:spPr>
            <a:xfrm>
              <a:off x="5071189" y="1310653"/>
              <a:ext cx="2871151" cy="1338442"/>
            </a:xfrm>
            <a:prstGeom prst="rect">
              <a:avLst/>
            </a:prstGeom>
            <a:solidFill>
              <a:schemeClr val="bg1"/>
            </a:solidFill>
            <a:ln>
              <a:solidFill>
                <a:schemeClr val="tx1"/>
              </a:solidFill>
            </a:ln>
            <a:effectLst>
              <a:outerShdw blurRad="50800" dist="76200" dir="2700000" algn="tl" rotWithShape="0">
                <a:prstClr val="black">
                  <a:alpha val="40000"/>
                </a:prstClr>
              </a:outerShd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chemeClr val="tx1"/>
                  </a:solidFill>
                  <a:latin typeface="Kristen ITC" panose="03050502040202030202" pitchFamily="66" charset="0"/>
                </a:rPr>
                <a:t>Merci!</a:t>
              </a:r>
              <a:endParaRPr lang="en-US" sz="4000" b="1" dirty="0">
                <a:solidFill>
                  <a:schemeClr val="tx1"/>
                </a:solidFill>
                <a:latin typeface="Kristen ITC" panose="03050502040202030202" pitchFamily="66" charset="0"/>
              </a:endParaRPr>
            </a:p>
          </p:txBody>
        </p:sp>
      </p:grpSp>
    </p:spTree>
    <p:extLst>
      <p:ext uri="{BB962C8B-B14F-4D97-AF65-F5344CB8AC3E}">
        <p14:creationId xmlns:p14="http://schemas.microsoft.com/office/powerpoint/2010/main" val="398013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530658-5A4E-4987-840D-A1386EF9801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1"/>
            <a:ext cx="12192000" cy="7097484"/>
          </a:xfrm>
          <a:prstGeom prst="rect">
            <a:avLst/>
          </a:prstGeom>
        </p:spPr>
      </p:pic>
      <p:sp>
        <p:nvSpPr>
          <p:cNvPr id="5" name="TextBox 4">
            <a:extLst>
              <a:ext uri="{FF2B5EF4-FFF2-40B4-BE49-F238E27FC236}">
                <a16:creationId xmlns:a16="http://schemas.microsoft.com/office/drawing/2014/main" id="{F58C48DD-0A59-4869-A2AD-669CFE167350}"/>
              </a:ext>
            </a:extLst>
          </p:cNvPr>
          <p:cNvSpPr txBox="1"/>
          <p:nvPr/>
        </p:nvSpPr>
        <p:spPr>
          <a:xfrm>
            <a:off x="1844566" y="2595545"/>
            <a:ext cx="9402554" cy="2301766"/>
          </a:xfrm>
          <a:prstGeom prst="rect">
            <a:avLst/>
          </a:prstGeom>
          <a:solidFill>
            <a:srgbClr val="ED9411">
              <a:alpha val="90980"/>
            </a:srgbClr>
          </a:solidFill>
          <a:effectLst>
            <a:softEdge rad="63500"/>
          </a:effectLst>
        </p:spPr>
        <p:txBody>
          <a:bodyPr wrap="square" rtlCol="0">
            <a:prstTxWarp prst="textChevron">
              <a:avLst/>
            </a:prstTxWarp>
            <a:spAutoFit/>
          </a:bodyPr>
          <a:lstStyle/>
          <a:p>
            <a:pPr algn="ctr"/>
            <a:r>
              <a:rPr lang="fr-FR" sz="7200" dirty="0">
                <a:solidFill>
                  <a:schemeClr val="bg1"/>
                </a:solidFill>
              </a:rPr>
              <a:t>Bienvenue</a:t>
            </a:r>
          </a:p>
        </p:txBody>
      </p:sp>
    </p:spTree>
    <p:extLst>
      <p:ext uri="{BB962C8B-B14F-4D97-AF65-F5344CB8AC3E}">
        <p14:creationId xmlns:p14="http://schemas.microsoft.com/office/powerpoint/2010/main" val="32093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30788E-49DE-418C-8826-127C0190A265}"/>
              </a:ext>
            </a:extLst>
          </p:cNvPr>
          <p:cNvPicPr>
            <a:picLocks noChangeAspect="1"/>
          </p:cNvPicPr>
          <p:nvPr/>
        </p:nvPicPr>
        <p:blipFill rotWithShape="1">
          <a:blip r:embed="rId3"/>
          <a:srcRect l="34592" t="20369" r="35989" b="-643"/>
          <a:stretch/>
        </p:blipFill>
        <p:spPr>
          <a:xfrm rot="516261">
            <a:off x="1219478" y="2219327"/>
            <a:ext cx="2897694" cy="420045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Titre 1">
            <a:extLst>
              <a:ext uri="{FF2B5EF4-FFF2-40B4-BE49-F238E27FC236}">
                <a16:creationId xmlns:a16="http://schemas.microsoft.com/office/drawing/2014/main" id="{7E897029-44C4-4E7C-BB44-5035EDC58C6B}"/>
              </a:ext>
            </a:extLst>
          </p:cNvPr>
          <p:cNvSpPr>
            <a:spLocks noGrp="1"/>
          </p:cNvSpPr>
          <p:nvPr>
            <p:ph type="title"/>
          </p:nvPr>
        </p:nvSpPr>
        <p:spPr>
          <a:xfrm>
            <a:off x="0" y="36625"/>
            <a:ext cx="10515600" cy="702000"/>
          </a:xfrm>
        </p:spPr>
        <p:txBody>
          <a:bodyPr>
            <a:normAutofit fontScale="90000"/>
          </a:bodyPr>
          <a:lstStyle/>
          <a:p>
            <a:r>
              <a:rPr lang="en-GB" dirty="0"/>
              <a:t>RIA ADAPTÉE DU GUIDE POUR LES REVUES APRÈS ACTION (RAA)</a:t>
            </a:r>
          </a:p>
        </p:txBody>
      </p:sp>
      <p:sp>
        <p:nvSpPr>
          <p:cNvPr id="4" name="Espace réservé du contenu 3">
            <a:extLst>
              <a:ext uri="{FF2B5EF4-FFF2-40B4-BE49-F238E27FC236}">
                <a16:creationId xmlns:a16="http://schemas.microsoft.com/office/drawing/2014/main" id="{880228A5-86B2-4583-A2C5-5F6201FF8F34}"/>
              </a:ext>
            </a:extLst>
          </p:cNvPr>
          <p:cNvSpPr>
            <a:spLocks noGrp="1"/>
          </p:cNvSpPr>
          <p:nvPr>
            <p:ph sz="half" idx="2"/>
          </p:nvPr>
        </p:nvSpPr>
        <p:spPr>
          <a:xfrm>
            <a:off x="5562599" y="1102659"/>
            <a:ext cx="6169959" cy="5486400"/>
          </a:xfrm>
        </p:spPr>
        <p:txBody>
          <a:bodyPr>
            <a:normAutofit fontScale="92500" lnSpcReduction="20000"/>
          </a:bodyPr>
          <a:lstStyle/>
          <a:p>
            <a:pPr marL="214313" indent="-214313" defTabSz="685783">
              <a:buFont typeface="Arial" panose="020B0604020202020204" pitchFamily="34" charset="0"/>
              <a:buChar char="•"/>
            </a:pPr>
            <a:r>
              <a:rPr lang="en-GB" sz="2600" b="1" dirty="0">
                <a:cs typeface="Segoe UI" panose="020B0502040204020203" pitchFamily="34" charset="0"/>
              </a:rPr>
              <a:t>Revue qualitative des mesures prises pour intervenir en cas d'urgence afin de déterminer les pratiques exemplaires, les lacunes et les leçons apprises.</a:t>
            </a:r>
          </a:p>
          <a:p>
            <a:pPr defTabSz="685783"/>
            <a:endParaRPr lang="en-GB" sz="2600" b="1" dirty="0">
              <a:cs typeface="Segoe UI" panose="020B0502040204020203" pitchFamily="34" charset="0"/>
            </a:endParaRPr>
          </a:p>
          <a:p>
            <a:pPr marL="214313" indent="-214313" defTabSz="685783">
              <a:buFont typeface="Arial" panose="020B0604020202020204" pitchFamily="34" charset="0"/>
              <a:buChar char="•"/>
            </a:pPr>
            <a:r>
              <a:rPr lang="en-GB" sz="2600" b="1" dirty="0">
                <a:cs typeface="Segoe UI" panose="020B0502040204020203" pitchFamily="34" charset="0"/>
              </a:rPr>
              <a:t>Focalisation sur la fonctionnalité </a:t>
            </a:r>
          </a:p>
          <a:p>
            <a:pPr defTabSz="685783"/>
            <a:endParaRPr lang="en-GB" sz="2600" b="1" dirty="0">
              <a:cs typeface="Segoe UI" panose="020B0502040204020203" pitchFamily="34" charset="0"/>
            </a:endParaRPr>
          </a:p>
          <a:p>
            <a:pPr marL="214313" indent="-214313" defTabSz="685783">
              <a:buFont typeface="Arial" panose="020B0604020202020204" pitchFamily="34" charset="0"/>
              <a:buChar char="•"/>
            </a:pPr>
            <a:r>
              <a:rPr lang="en-GB" sz="2600" b="1" dirty="0" err="1">
                <a:cs typeface="Segoe UI" panose="020B0502040204020203" pitchFamily="34" charset="0"/>
              </a:rPr>
              <a:t>Volontaire</a:t>
            </a:r>
            <a:endParaRPr lang="en-GB" sz="2600" b="1" dirty="0">
              <a:cs typeface="Segoe UI" panose="020B0502040204020203" pitchFamily="34" charset="0"/>
            </a:endParaRPr>
          </a:p>
          <a:p>
            <a:pPr marL="214313" indent="-214313" defTabSz="685783">
              <a:buFont typeface="Arial" panose="020B0604020202020204" pitchFamily="34" charset="0"/>
              <a:buChar char="•"/>
            </a:pPr>
            <a:endParaRPr lang="en-GB" sz="2600" b="1" dirty="0">
              <a:cs typeface="Segoe UI" panose="020B0502040204020203" pitchFamily="34" charset="0"/>
            </a:endParaRPr>
          </a:p>
          <a:p>
            <a:pPr marL="214313" indent="-214313" defTabSz="685783">
              <a:buFont typeface="Arial" panose="020B0604020202020204" pitchFamily="34" charset="0"/>
              <a:buChar char="•"/>
            </a:pPr>
            <a:r>
              <a:rPr lang="en-GB" sz="2600" b="1" dirty="0">
                <a:cs typeface="Segoe UI" panose="020B0502040204020203" pitchFamily="34" charset="0"/>
              </a:rPr>
              <a:t>Evaluation de l'événement réel, au </a:t>
            </a:r>
            <a:r>
              <a:rPr lang="en-GB" sz="2600" b="1" dirty="0" err="1">
                <a:cs typeface="Segoe UI" panose="020B0502040204020203" pitchFamily="34" charset="0"/>
              </a:rPr>
              <a:t>cours</a:t>
            </a:r>
            <a:r>
              <a:rPr lang="en-GB" sz="2600" b="1" dirty="0">
                <a:cs typeface="Segoe UI" panose="020B0502040204020203" pitchFamily="34" charset="0"/>
              </a:rPr>
              <a:t> et après un </a:t>
            </a:r>
            <a:r>
              <a:rPr lang="en-GB" sz="2600" b="1" dirty="0" err="1">
                <a:cs typeface="Segoe UI" panose="020B0502040204020203" pitchFamily="34" charset="0"/>
              </a:rPr>
              <a:t>événement</a:t>
            </a:r>
            <a:r>
              <a:rPr lang="en-GB" sz="2600" b="1" dirty="0">
                <a:cs typeface="Segoe UI" panose="020B0502040204020203" pitchFamily="34" charset="0"/>
              </a:rPr>
              <a:t> </a:t>
            </a:r>
          </a:p>
          <a:p>
            <a:pPr marL="214313" indent="-214313" defTabSz="685783">
              <a:buFont typeface="Arial" panose="020B0604020202020204" pitchFamily="34" charset="0"/>
              <a:buChar char="•"/>
            </a:pPr>
            <a:endParaRPr lang="en-US" sz="2600" b="1" dirty="0">
              <a:cs typeface="Segoe UI" panose="020B0502040204020203" pitchFamily="34" charset="0"/>
            </a:endParaRPr>
          </a:p>
          <a:p>
            <a:pPr marL="214313" indent="-214313" defTabSz="685783">
              <a:buFont typeface="Arial" panose="020B0604020202020204" pitchFamily="34" charset="0"/>
              <a:buChar char="•"/>
            </a:pPr>
            <a:r>
              <a:rPr lang="en-US" sz="2600" b="1" dirty="0">
                <a:cs typeface="Segoe UI" panose="020B0502040204020203" pitchFamily="34" charset="0"/>
              </a:rPr>
              <a:t>Engager </a:t>
            </a:r>
            <a:r>
              <a:rPr lang="en-US" sz="2600" b="1" dirty="0" err="1">
                <a:cs typeface="Segoe UI" panose="020B0502040204020203" pitchFamily="34" charset="0"/>
              </a:rPr>
              <a:t>toutes</a:t>
            </a:r>
            <a:r>
              <a:rPr lang="en-US" sz="2600" b="1" dirty="0">
                <a:cs typeface="Segoe UI" panose="020B0502040204020203" pitchFamily="34" charset="0"/>
              </a:rPr>
              <a:t> les </a:t>
            </a:r>
            <a:r>
              <a:rPr lang="en-US" sz="2600" b="1" dirty="0" err="1">
                <a:cs typeface="Segoe UI" panose="020B0502040204020203" pitchFamily="34" charset="0"/>
              </a:rPr>
              <a:t>personnes</a:t>
            </a:r>
            <a:r>
              <a:rPr lang="en-US" sz="2600" b="1" dirty="0">
                <a:cs typeface="Segoe UI" panose="020B0502040204020203" pitchFamily="34" charset="0"/>
              </a:rPr>
              <a:t> </a:t>
            </a:r>
            <a:r>
              <a:rPr lang="en-US" sz="2600" b="1" dirty="0" err="1">
                <a:cs typeface="Segoe UI" panose="020B0502040204020203" pitchFamily="34" charset="0"/>
              </a:rPr>
              <a:t>impliquées</a:t>
            </a:r>
            <a:r>
              <a:rPr lang="en-US" sz="2600" b="1" dirty="0">
                <a:cs typeface="Segoe UI" panose="020B0502040204020203" pitchFamily="34" charset="0"/>
              </a:rPr>
              <a:t> dans l'événement </a:t>
            </a:r>
            <a:r>
              <a:rPr lang="en-GB" sz="2600" b="1" dirty="0"/>
              <a:t>pour discuter d'une tâche, d'un événement, d'une activité ou d'un projet, dans un environnement ouvert et </a:t>
            </a:r>
            <a:r>
              <a:rPr lang="en-GB" sz="2600" b="1" dirty="0" err="1"/>
              <a:t>honnête</a:t>
            </a:r>
            <a:r>
              <a:rPr lang="en-GB" sz="2600" b="1" dirty="0"/>
              <a:t>.</a:t>
            </a:r>
          </a:p>
          <a:p>
            <a:pPr defTabSz="685783"/>
            <a:endParaRPr lang="en-US" sz="1800" b="1" dirty="0">
              <a:solidFill>
                <a:srgbClr val="1F497D"/>
              </a:solidFill>
              <a:cs typeface="Segoe UI" panose="020B0502040204020203" pitchFamily="34" charset="0"/>
            </a:endParaRPr>
          </a:p>
          <a:p>
            <a:endParaRPr lang="en-GB" sz="1800" b="1" dirty="0"/>
          </a:p>
        </p:txBody>
      </p:sp>
      <p:sp>
        <p:nvSpPr>
          <p:cNvPr id="5" name="TextBox 6">
            <a:extLst>
              <a:ext uri="{FF2B5EF4-FFF2-40B4-BE49-F238E27FC236}">
                <a16:creationId xmlns:a16="http://schemas.microsoft.com/office/drawing/2014/main" id="{81ADC35C-2436-4510-AE19-48758035F279}"/>
              </a:ext>
            </a:extLst>
          </p:cNvPr>
          <p:cNvSpPr txBox="1">
            <a:spLocks noGrp="1"/>
          </p:cNvSpPr>
          <p:nvPr>
            <p:ph sz="half" idx="1"/>
          </p:nvPr>
        </p:nvSpPr>
        <p:spPr>
          <a:xfrm>
            <a:off x="335184" y="1113192"/>
            <a:ext cx="4753535" cy="844847"/>
          </a:xfrm>
          <a:prstGeom prst="rect">
            <a:avLst/>
          </a:prstGeom>
          <a:noFill/>
        </p:spPr>
        <p:txBody>
          <a:bodyPr wrap="square" lIns="68580" tIns="34290" rIns="68580" bIns="34290" rtlCol="0">
            <a:spAutoFit/>
          </a:bodyPr>
          <a:lstStyle/>
          <a:p>
            <a:pPr defTabSz="685783"/>
            <a:r>
              <a:rPr lang="en-US" sz="1400" i="1" dirty="0"/>
              <a:t>".... procéder à des revues </a:t>
            </a:r>
            <a:r>
              <a:rPr lang="en-US" sz="1400" i="1" dirty="0" err="1"/>
              <a:t>approfondies</a:t>
            </a:r>
            <a:r>
              <a:rPr lang="en-US" sz="1400" i="1" dirty="0"/>
              <a:t> des </a:t>
            </a:r>
            <a:r>
              <a:rPr lang="en-US" sz="1400" i="1" dirty="0" err="1"/>
              <a:t>épidémies</a:t>
            </a:r>
            <a:r>
              <a:rPr lang="en-US" sz="1400" i="1" dirty="0"/>
              <a:t> et  </a:t>
            </a:r>
            <a:r>
              <a:rPr lang="en-US" sz="1400" i="1" dirty="0" err="1"/>
              <a:t>évènements</a:t>
            </a:r>
            <a:r>
              <a:rPr lang="en-US" sz="1400" i="1" dirty="0"/>
              <a:t> de santé </a:t>
            </a:r>
            <a:r>
              <a:rPr lang="en-US" sz="1400" i="1" dirty="0" err="1"/>
              <a:t>publique</a:t>
            </a:r>
            <a:r>
              <a:rPr lang="en-US" sz="1400" i="1" dirty="0"/>
              <a:t> </a:t>
            </a:r>
            <a:r>
              <a:rPr lang="en-US" sz="1400" i="1" dirty="0" err="1"/>
              <a:t>significatifs</a:t>
            </a:r>
            <a:r>
              <a:rPr lang="en-US" sz="1400" i="1" dirty="0"/>
              <a:t>. (Recommandations du Comité d'examen du RSI - </a:t>
            </a:r>
            <a:r>
              <a:rPr lang="en-GB" sz="1400" i="1" dirty="0"/>
              <a:t>Résolution WHA68.5 en mai 2015</a:t>
            </a:r>
            <a:r>
              <a:rPr lang="en-US" sz="1400" i="1" dirty="0"/>
              <a:t>) </a:t>
            </a:r>
          </a:p>
        </p:txBody>
      </p:sp>
    </p:spTree>
    <p:extLst>
      <p:ext uri="{BB962C8B-B14F-4D97-AF65-F5344CB8AC3E}">
        <p14:creationId xmlns:p14="http://schemas.microsoft.com/office/powerpoint/2010/main" val="3382121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80E280-C1A3-4E79-A89A-6D0FA90201C0}"/>
              </a:ext>
            </a:extLst>
          </p:cNvPr>
          <p:cNvSpPr>
            <a:spLocks noGrp="1"/>
          </p:cNvSpPr>
          <p:nvPr>
            <p:ph type="title"/>
          </p:nvPr>
        </p:nvSpPr>
        <p:spPr>
          <a:xfrm>
            <a:off x="-1" y="0"/>
            <a:ext cx="11797553" cy="702000"/>
          </a:xfrm>
        </p:spPr>
        <p:txBody>
          <a:bodyPr>
            <a:normAutofit/>
          </a:bodyPr>
          <a:lstStyle/>
          <a:p>
            <a:r>
              <a:rPr lang="en-GB" dirty="0"/>
              <a:t>QU'EST-CE QU'UNE REVUE INTRA-ACTION ?</a:t>
            </a:r>
          </a:p>
        </p:txBody>
      </p:sp>
      <p:sp>
        <p:nvSpPr>
          <p:cNvPr id="3" name="Espace réservé du contenu 2">
            <a:extLst>
              <a:ext uri="{FF2B5EF4-FFF2-40B4-BE49-F238E27FC236}">
                <a16:creationId xmlns:a16="http://schemas.microsoft.com/office/drawing/2014/main" id="{2E85BA39-877C-4A90-90B9-0DE7EC695A39}"/>
              </a:ext>
            </a:extLst>
          </p:cNvPr>
          <p:cNvSpPr>
            <a:spLocks noGrp="1"/>
          </p:cNvSpPr>
          <p:nvPr>
            <p:ph idx="1"/>
          </p:nvPr>
        </p:nvSpPr>
        <p:spPr>
          <a:xfrm>
            <a:off x="551330" y="1276800"/>
            <a:ext cx="6043738" cy="4784290"/>
          </a:xfrm>
        </p:spPr>
        <p:txBody>
          <a:bodyPr>
            <a:normAutofit fontScale="77500" lnSpcReduction="20000"/>
          </a:bodyPr>
          <a:lstStyle/>
          <a:p>
            <a:pPr algn="ctr">
              <a:lnSpc>
                <a:spcPct val="270000"/>
              </a:lnSpc>
            </a:pPr>
            <a:r>
              <a:rPr lang="en-GB" sz="2900" dirty="0">
                <a:cs typeface="Arial" panose="020B0604020202020204" pitchFamily="34" charset="0"/>
              </a:rPr>
              <a:t>Une RIA </a:t>
            </a:r>
            <a:r>
              <a:rPr lang="en-GB" sz="2900" dirty="0" err="1">
                <a:cs typeface="Arial" panose="020B0604020202020204" pitchFamily="34" charset="0"/>
              </a:rPr>
              <a:t>est</a:t>
            </a:r>
            <a:r>
              <a:rPr lang="en-GB" sz="2900" dirty="0">
                <a:cs typeface="Arial" panose="020B0604020202020204" pitchFamily="34" charset="0"/>
              </a:rPr>
              <a:t> </a:t>
            </a:r>
            <a:r>
              <a:rPr lang="en-GB" sz="2900" dirty="0" err="1">
                <a:cs typeface="Arial" panose="020B0604020202020204" pitchFamily="34" charset="0"/>
              </a:rPr>
              <a:t>une</a:t>
            </a:r>
            <a:r>
              <a:rPr lang="en-GB" sz="2900" dirty="0">
                <a:cs typeface="Arial" panose="020B0604020202020204" pitchFamily="34" charset="0"/>
              </a:rPr>
              <a:t> revue </a:t>
            </a:r>
            <a:r>
              <a:rPr lang="en-GB" sz="2900" b="1" dirty="0">
                <a:cs typeface="Arial" panose="020B0604020202020204" pitchFamily="34" charset="0"/>
              </a:rPr>
              <a:t>qualitative des </a:t>
            </a:r>
            <a:r>
              <a:rPr lang="en-GB" sz="2900" b="1" dirty="0" err="1">
                <a:cs typeface="Arial" panose="020B0604020202020204" pitchFamily="34" charset="0"/>
              </a:rPr>
              <a:t>mesures</a:t>
            </a:r>
            <a:r>
              <a:rPr lang="en-GB" sz="2900" b="1" dirty="0">
                <a:cs typeface="Arial" panose="020B0604020202020204" pitchFamily="34" charset="0"/>
              </a:rPr>
              <a:t> </a:t>
            </a:r>
            <a:r>
              <a:rPr lang="en-GB" sz="2900" dirty="0">
                <a:cs typeface="Arial" panose="020B0604020202020204" pitchFamily="34" charset="0"/>
              </a:rPr>
              <a:t>prises </a:t>
            </a:r>
            <a:r>
              <a:rPr lang="en-GB" sz="2900" dirty="0" err="1">
                <a:cs typeface="Arial" panose="020B0604020202020204" pitchFamily="34" charset="0"/>
              </a:rPr>
              <a:t>jusqu’à</a:t>
            </a:r>
            <a:r>
              <a:rPr lang="en-GB" sz="2900" dirty="0">
                <a:cs typeface="Arial" panose="020B0604020202020204" pitchFamily="34" charset="0"/>
              </a:rPr>
              <a:t> present pour </a:t>
            </a:r>
            <a:r>
              <a:rPr lang="en-GB" sz="2900" b="1" dirty="0" err="1">
                <a:cs typeface="Arial" panose="020B0604020202020204" pitchFamily="34" charset="0"/>
              </a:rPr>
              <a:t>répondre</a:t>
            </a:r>
            <a:r>
              <a:rPr lang="en-GB" sz="2900" b="1" dirty="0">
                <a:cs typeface="Arial" panose="020B0604020202020204" pitchFamily="34" charset="0"/>
              </a:rPr>
              <a:t> </a:t>
            </a:r>
            <a:r>
              <a:rPr lang="en-GB" sz="2900" dirty="0">
                <a:cs typeface="Arial" panose="020B0604020202020204" pitchFamily="34" charset="0"/>
              </a:rPr>
              <a:t>à </a:t>
            </a:r>
            <a:r>
              <a:rPr lang="en-GB" sz="2900" dirty="0" err="1">
                <a:cs typeface="Arial" panose="020B0604020202020204" pitchFamily="34" charset="0"/>
              </a:rPr>
              <a:t>une</a:t>
            </a:r>
            <a:r>
              <a:rPr lang="en-GB" sz="2900" dirty="0">
                <a:cs typeface="Arial" panose="020B0604020202020204" pitchFamily="34" charset="0"/>
              </a:rPr>
              <a:t> </a:t>
            </a:r>
            <a:r>
              <a:rPr lang="en-GB" sz="2900" b="1" dirty="0" err="1">
                <a:cs typeface="Arial" panose="020B0604020202020204" pitchFamily="34" charset="0"/>
              </a:rPr>
              <a:t>urgence</a:t>
            </a:r>
            <a:r>
              <a:rPr lang="en-GB" sz="2900" b="1" dirty="0">
                <a:cs typeface="Arial" panose="020B0604020202020204" pitchFamily="34" charset="0"/>
              </a:rPr>
              <a:t> </a:t>
            </a:r>
            <a:r>
              <a:rPr lang="en-GB" sz="2900" b="1" dirty="0" err="1">
                <a:cs typeface="Arial" panose="020B0604020202020204" pitchFamily="34" charset="0"/>
              </a:rPr>
              <a:t>en</a:t>
            </a:r>
            <a:r>
              <a:rPr lang="en-GB" sz="2900" b="1" dirty="0">
                <a:cs typeface="Arial" panose="020B0604020202020204" pitchFamily="34" charset="0"/>
              </a:rPr>
              <a:t> </a:t>
            </a:r>
            <a:r>
              <a:rPr lang="en-GB" sz="2900" b="1" dirty="0" err="1">
                <a:cs typeface="Arial" panose="020B0604020202020204" pitchFamily="34" charset="0"/>
              </a:rPr>
              <a:t>cours</a:t>
            </a:r>
            <a:r>
              <a:rPr lang="en-GB" sz="2900" b="1" dirty="0">
                <a:cs typeface="Arial" panose="020B0604020202020204" pitchFamily="34" charset="0"/>
              </a:rPr>
              <a:t> </a:t>
            </a:r>
            <a:r>
              <a:rPr lang="en-GB" sz="2900" dirty="0">
                <a:cs typeface="Arial" panose="020B0604020202020204" pitchFamily="34" charset="0"/>
              </a:rPr>
              <a:t>et </a:t>
            </a:r>
            <a:r>
              <a:rPr lang="en-GB" sz="2900" dirty="0" err="1">
                <a:cs typeface="Arial" panose="020B0604020202020204" pitchFamily="34" charset="0"/>
              </a:rPr>
              <a:t>ce</a:t>
            </a:r>
            <a:r>
              <a:rPr lang="en-GB" sz="2900" dirty="0">
                <a:cs typeface="Arial" panose="020B0604020202020204" pitchFamily="34" charset="0"/>
              </a:rPr>
              <a:t>, </a:t>
            </a:r>
          </a:p>
          <a:p>
            <a:pPr algn="ctr">
              <a:lnSpc>
                <a:spcPct val="270000"/>
              </a:lnSpc>
            </a:pPr>
            <a:r>
              <a:rPr lang="en-GB" sz="2900" dirty="0" err="1">
                <a:cs typeface="Arial" panose="020B0604020202020204" pitchFamily="34" charset="0"/>
              </a:rPr>
              <a:t>afin</a:t>
            </a:r>
            <a:r>
              <a:rPr lang="en-GB" sz="2900" dirty="0">
                <a:cs typeface="Arial" panose="020B0604020202020204" pitchFamily="34" charset="0"/>
              </a:rPr>
              <a:t> </a:t>
            </a:r>
            <a:r>
              <a:rPr lang="en-GB" sz="2900" dirty="0" err="1">
                <a:cs typeface="Arial" panose="020B0604020202020204" pitchFamily="34" charset="0"/>
              </a:rPr>
              <a:t>d’</a:t>
            </a:r>
            <a:r>
              <a:rPr lang="en-GB" sz="2900" b="1" dirty="0" err="1">
                <a:cs typeface="Arial" panose="020B0604020202020204" pitchFamily="34" charset="0"/>
              </a:rPr>
              <a:t>identifier</a:t>
            </a:r>
            <a:r>
              <a:rPr lang="en-GB" sz="2900" b="1" dirty="0">
                <a:cs typeface="Arial" panose="020B0604020202020204" pitchFamily="34" charset="0"/>
              </a:rPr>
              <a:t> </a:t>
            </a:r>
            <a:r>
              <a:rPr lang="en-GB" sz="2900" dirty="0">
                <a:cs typeface="Arial" panose="020B0604020202020204" pitchFamily="34" charset="0"/>
              </a:rPr>
              <a:t>les</a:t>
            </a:r>
            <a:r>
              <a:rPr lang="en-GB" sz="2900" b="1" dirty="0">
                <a:cs typeface="Arial" panose="020B0604020202020204" pitchFamily="34" charset="0"/>
              </a:rPr>
              <a:t> </a:t>
            </a:r>
            <a:r>
              <a:rPr lang="en-GB" sz="2900" b="1" dirty="0" err="1">
                <a:cs typeface="Arial" panose="020B0604020202020204" pitchFamily="34" charset="0"/>
              </a:rPr>
              <a:t>pratiques</a:t>
            </a:r>
            <a:r>
              <a:rPr lang="en-GB" sz="2900" b="1" dirty="0">
                <a:cs typeface="Arial" panose="020B0604020202020204" pitchFamily="34" charset="0"/>
              </a:rPr>
              <a:t> </a:t>
            </a:r>
            <a:r>
              <a:rPr lang="en-GB" sz="2900" b="1" dirty="0" err="1">
                <a:cs typeface="Arial" panose="020B0604020202020204" pitchFamily="34" charset="0"/>
              </a:rPr>
              <a:t>exemplaires</a:t>
            </a:r>
            <a:r>
              <a:rPr lang="en-GB" sz="2900" b="1" dirty="0">
                <a:cs typeface="Arial" panose="020B0604020202020204" pitchFamily="34" charset="0"/>
              </a:rPr>
              <a:t>, </a:t>
            </a:r>
          </a:p>
          <a:p>
            <a:pPr algn="ctr">
              <a:lnSpc>
                <a:spcPct val="270000"/>
              </a:lnSpc>
            </a:pPr>
            <a:r>
              <a:rPr lang="en-GB" sz="2900" b="1" dirty="0">
                <a:cs typeface="Arial" panose="020B0604020202020204" pitchFamily="34" charset="0"/>
              </a:rPr>
              <a:t>les </a:t>
            </a:r>
            <a:r>
              <a:rPr lang="en-GB" sz="2900" b="1" dirty="0" err="1">
                <a:cs typeface="Arial" panose="020B0604020202020204" pitchFamily="34" charset="0"/>
              </a:rPr>
              <a:t>lacunes</a:t>
            </a:r>
            <a:r>
              <a:rPr lang="en-GB" sz="2900" b="1" dirty="0">
                <a:cs typeface="Arial" panose="020B0604020202020204" pitchFamily="34" charset="0"/>
              </a:rPr>
              <a:t> et les </a:t>
            </a:r>
            <a:r>
              <a:rPr lang="en-GB" sz="2900" b="1" dirty="0" err="1">
                <a:cs typeface="Arial" panose="020B0604020202020204" pitchFamily="34" charset="0"/>
              </a:rPr>
              <a:t>leçons</a:t>
            </a:r>
            <a:r>
              <a:rPr lang="en-GB" sz="2900" b="1" dirty="0">
                <a:cs typeface="Arial" panose="020B0604020202020204" pitchFamily="34" charset="0"/>
              </a:rPr>
              <a:t> apprises</a:t>
            </a:r>
          </a:p>
          <a:p>
            <a:endParaRPr lang="en-GB" dirty="0"/>
          </a:p>
        </p:txBody>
      </p:sp>
      <p:pic>
        <p:nvPicPr>
          <p:cNvPr id="4" name="Picture 4">
            <a:extLst>
              <a:ext uri="{FF2B5EF4-FFF2-40B4-BE49-F238E27FC236}">
                <a16:creationId xmlns:a16="http://schemas.microsoft.com/office/drawing/2014/main" id="{26D465AD-DE69-43D6-A333-75DB93934EC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091971" y="1436945"/>
            <a:ext cx="4109355" cy="4464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6095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75E62-901B-4D8A-A67A-710A126E40C0}"/>
              </a:ext>
            </a:extLst>
          </p:cNvPr>
          <p:cNvSpPr>
            <a:spLocks noGrp="1"/>
          </p:cNvSpPr>
          <p:nvPr>
            <p:ph type="title"/>
          </p:nvPr>
        </p:nvSpPr>
        <p:spPr>
          <a:xfrm>
            <a:off x="0" y="0"/>
            <a:ext cx="12192000" cy="702000"/>
          </a:xfrm>
        </p:spPr>
        <p:txBody>
          <a:bodyPr>
            <a:normAutofit/>
          </a:bodyPr>
          <a:lstStyle/>
          <a:p>
            <a:r>
              <a:rPr lang="en-GB" dirty="0"/>
              <a:t>QU'EST-CE QU'UNE REVUE INTRA-ACTION ? </a:t>
            </a:r>
          </a:p>
        </p:txBody>
      </p:sp>
      <p:sp>
        <p:nvSpPr>
          <p:cNvPr id="3" name="Espace réservé du contenu 2">
            <a:extLst>
              <a:ext uri="{FF2B5EF4-FFF2-40B4-BE49-F238E27FC236}">
                <a16:creationId xmlns:a16="http://schemas.microsoft.com/office/drawing/2014/main" id="{F64DD90F-E2F5-49FC-8AA6-A8F4866EEB1C}"/>
              </a:ext>
            </a:extLst>
          </p:cNvPr>
          <p:cNvSpPr>
            <a:spLocks noGrp="1"/>
          </p:cNvSpPr>
          <p:nvPr>
            <p:ph idx="1"/>
          </p:nvPr>
        </p:nvSpPr>
        <p:spPr>
          <a:xfrm>
            <a:off x="838200" y="1366206"/>
            <a:ext cx="5481918" cy="4351338"/>
          </a:xfrm>
        </p:spPr>
        <p:txBody>
          <a:bodyPr>
            <a:normAutofit fontScale="92500" lnSpcReduction="10000"/>
          </a:bodyPr>
          <a:lstStyle/>
          <a:p>
            <a:endParaRPr lang="en-GB" dirty="0"/>
          </a:p>
          <a:p>
            <a:pPr algn="r"/>
            <a:r>
              <a:rPr lang="en-GB" dirty="0"/>
              <a:t>Une bonne pratique pour l'</a:t>
            </a:r>
            <a:r>
              <a:rPr lang="en-GB" b="1" dirty="0"/>
              <a:t>apprentissage collectif</a:t>
            </a:r>
          </a:p>
          <a:p>
            <a:pPr algn="r"/>
            <a:endParaRPr lang="en-GB" dirty="0"/>
          </a:p>
          <a:p>
            <a:pPr algn="r"/>
            <a:r>
              <a:rPr lang="en-GB" dirty="0"/>
              <a:t>Qui, </a:t>
            </a:r>
            <a:r>
              <a:rPr lang="en-GB" dirty="0" err="1"/>
              <a:t>en</a:t>
            </a:r>
            <a:r>
              <a:rPr lang="en-GB" dirty="0"/>
              <a:t> réunissant </a:t>
            </a:r>
          </a:p>
          <a:p>
            <a:pPr algn="r"/>
            <a:r>
              <a:rPr lang="en-GB" dirty="0"/>
              <a:t>les </a:t>
            </a:r>
            <a:r>
              <a:rPr lang="en-GB" b="1" dirty="0"/>
              <a:t>personnes concernées </a:t>
            </a:r>
          </a:p>
          <a:p>
            <a:pPr algn="r"/>
            <a:endParaRPr lang="en-GB" dirty="0"/>
          </a:p>
          <a:p>
            <a:pPr algn="r"/>
            <a:r>
              <a:rPr lang="en-GB" b="1" dirty="0"/>
              <a:t>analyse les mesures</a:t>
            </a:r>
            <a:r>
              <a:rPr lang="en-GB" dirty="0"/>
              <a:t> prises </a:t>
            </a:r>
            <a:r>
              <a:rPr lang="en-GB" dirty="0" err="1"/>
              <a:t>jusqu’à</a:t>
            </a:r>
            <a:r>
              <a:rPr lang="en-GB" dirty="0"/>
              <a:t> </a:t>
            </a:r>
            <a:r>
              <a:rPr lang="en-GB" dirty="0" err="1"/>
              <a:t>présent</a:t>
            </a:r>
            <a:r>
              <a:rPr lang="en-GB" dirty="0"/>
              <a:t> pour y </a:t>
            </a:r>
            <a:r>
              <a:rPr lang="en-GB" dirty="0" err="1"/>
              <a:t>répondre</a:t>
            </a:r>
            <a:r>
              <a:rPr lang="en-GB" dirty="0"/>
              <a:t> de manière </a:t>
            </a:r>
            <a:r>
              <a:rPr lang="en-GB" b="1" dirty="0"/>
              <a:t>critique</a:t>
            </a:r>
            <a:r>
              <a:rPr lang="en-GB" dirty="0"/>
              <a:t> et </a:t>
            </a:r>
            <a:r>
              <a:rPr lang="en-GB" b="1" dirty="0" err="1"/>
              <a:t>systématique</a:t>
            </a:r>
            <a:r>
              <a:rPr lang="en-GB" b="1" dirty="0"/>
              <a:t> </a:t>
            </a:r>
          </a:p>
          <a:p>
            <a:pPr algn="r"/>
            <a:endParaRPr lang="en-GB" dirty="0"/>
          </a:p>
          <a:p>
            <a:endParaRPr lang="en-GB" dirty="0"/>
          </a:p>
        </p:txBody>
      </p:sp>
      <p:pic>
        <p:nvPicPr>
          <p:cNvPr id="4" name="Picture 3" descr="A person reading a book&#10;&#10;Description generated with high confidence">
            <a:extLst>
              <a:ext uri="{FF2B5EF4-FFF2-40B4-BE49-F238E27FC236}">
                <a16:creationId xmlns:a16="http://schemas.microsoft.com/office/drawing/2014/main" id="{5DD07FD9-C15C-4F05-B21A-BA641653B5E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697288" y="1504207"/>
            <a:ext cx="4248000" cy="40753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6047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75E62-901B-4D8A-A67A-710A126E40C0}"/>
              </a:ext>
            </a:extLst>
          </p:cNvPr>
          <p:cNvSpPr>
            <a:spLocks noGrp="1"/>
          </p:cNvSpPr>
          <p:nvPr>
            <p:ph type="title"/>
          </p:nvPr>
        </p:nvSpPr>
        <p:spPr>
          <a:xfrm>
            <a:off x="0" y="0"/>
            <a:ext cx="12192000" cy="702000"/>
          </a:xfrm>
        </p:spPr>
        <p:txBody>
          <a:bodyPr>
            <a:normAutofit/>
          </a:bodyPr>
          <a:lstStyle/>
          <a:p>
            <a:r>
              <a:rPr lang="en-GB" dirty="0"/>
              <a:t>QU'EST-CE QU'UNE REVUE INTRA-ACTION ? </a:t>
            </a:r>
          </a:p>
        </p:txBody>
      </p:sp>
      <p:sp>
        <p:nvSpPr>
          <p:cNvPr id="3" name="Espace réservé du contenu 2">
            <a:extLst>
              <a:ext uri="{FF2B5EF4-FFF2-40B4-BE49-F238E27FC236}">
                <a16:creationId xmlns:a16="http://schemas.microsoft.com/office/drawing/2014/main" id="{F64DD90F-E2F5-49FC-8AA6-A8F4866EEB1C}"/>
              </a:ext>
            </a:extLst>
          </p:cNvPr>
          <p:cNvSpPr>
            <a:spLocks noGrp="1"/>
          </p:cNvSpPr>
          <p:nvPr>
            <p:ph idx="1"/>
          </p:nvPr>
        </p:nvSpPr>
        <p:spPr>
          <a:xfrm>
            <a:off x="838200" y="1352759"/>
            <a:ext cx="5481918" cy="4351338"/>
          </a:xfrm>
        </p:spPr>
        <p:txBody>
          <a:bodyPr>
            <a:normAutofit fontScale="92500" lnSpcReduction="20000"/>
          </a:bodyPr>
          <a:lstStyle/>
          <a:p>
            <a:pPr algn="r"/>
            <a:r>
              <a:rPr lang="en-GB" dirty="0">
                <a:cs typeface="Arial" panose="020B0604020202020204" pitchFamily="34" charset="0"/>
              </a:rPr>
              <a:t>Les RIA sont une occasion d'</a:t>
            </a:r>
            <a:r>
              <a:rPr lang="en-GB" b="1" dirty="0">
                <a:cs typeface="Arial" panose="020B0604020202020204" pitchFamily="34" charset="0"/>
              </a:rPr>
              <a:t>apprentissage collectif</a:t>
            </a:r>
            <a:r>
              <a:rPr lang="en-GB" dirty="0">
                <a:cs typeface="Arial" panose="020B0604020202020204" pitchFamily="34" charset="0"/>
              </a:rPr>
              <a:t> et </a:t>
            </a:r>
            <a:r>
              <a:rPr lang="en-GB" b="1" dirty="0">
                <a:cs typeface="Arial" panose="020B0604020202020204" pitchFamily="34" charset="0"/>
              </a:rPr>
              <a:t>constructif,</a:t>
            </a:r>
          </a:p>
          <a:p>
            <a:pPr algn="r"/>
            <a:r>
              <a:rPr lang="en-GB" dirty="0">
                <a:cs typeface="Arial" panose="020B0604020202020204" pitchFamily="34" charset="0"/>
              </a:rPr>
              <a:t> </a:t>
            </a:r>
          </a:p>
          <a:p>
            <a:pPr algn="r"/>
            <a:r>
              <a:rPr lang="en-GB" dirty="0">
                <a:cs typeface="Arial" panose="020B0604020202020204" pitchFamily="34" charset="0"/>
              </a:rPr>
              <a:t>lorsque les </a:t>
            </a:r>
            <a:r>
              <a:rPr lang="en-GB" b="1" dirty="0">
                <a:cs typeface="Arial" panose="020B0604020202020204" pitchFamily="34" charset="0"/>
              </a:rPr>
              <a:t>parties prenantes</a:t>
            </a:r>
            <a:r>
              <a:rPr lang="en-GB" dirty="0">
                <a:cs typeface="Arial" panose="020B0604020202020204" pitchFamily="34" charset="0"/>
              </a:rPr>
              <a:t> </a:t>
            </a:r>
            <a:r>
              <a:rPr lang="en-GB" dirty="0" err="1">
                <a:cs typeface="Arial" panose="020B0604020202020204" pitchFamily="34" charset="0"/>
              </a:rPr>
              <a:t>d'une</a:t>
            </a:r>
            <a:r>
              <a:rPr lang="en-GB" dirty="0">
                <a:cs typeface="Arial" panose="020B0604020202020204" pitchFamily="34" charset="0"/>
              </a:rPr>
              <a:t> </a:t>
            </a:r>
            <a:r>
              <a:rPr lang="en-GB" dirty="0" err="1">
                <a:cs typeface="Arial" panose="020B0604020202020204" pitchFamily="34" charset="0"/>
              </a:rPr>
              <a:t>réponse</a:t>
            </a:r>
            <a:r>
              <a:rPr lang="en-GB" dirty="0">
                <a:cs typeface="Arial" panose="020B0604020202020204" pitchFamily="34" charset="0"/>
              </a:rPr>
              <a:t> d'urgence </a:t>
            </a:r>
            <a:r>
              <a:rPr lang="en-GB" b="1" dirty="0">
                <a:cs typeface="Arial" panose="020B0604020202020204" pitchFamily="34" charset="0"/>
              </a:rPr>
              <a:t>au sein </a:t>
            </a:r>
            <a:r>
              <a:rPr lang="en-GB" dirty="0">
                <a:cs typeface="Arial" panose="020B0604020202020204" pitchFamily="34" charset="0"/>
              </a:rPr>
              <a:t>du secteur de la santé </a:t>
            </a:r>
            <a:r>
              <a:rPr lang="en-GB" dirty="0" err="1">
                <a:cs typeface="Arial" panose="020B0604020202020204" pitchFamily="34" charset="0"/>
              </a:rPr>
              <a:t>ou</a:t>
            </a:r>
            <a:r>
              <a:rPr lang="en-GB" dirty="0">
                <a:cs typeface="Arial" panose="020B0604020202020204" pitchFamily="34" charset="0"/>
              </a:rPr>
              <a:t> </a:t>
            </a:r>
          </a:p>
          <a:p>
            <a:pPr algn="r"/>
            <a:r>
              <a:rPr lang="en-GB" b="1" dirty="0">
                <a:cs typeface="Arial" panose="020B0604020202020204" pitchFamily="34" charset="0"/>
              </a:rPr>
              <a:t>entre</a:t>
            </a:r>
            <a:r>
              <a:rPr lang="en-GB" dirty="0">
                <a:cs typeface="Arial" panose="020B0604020202020204" pitchFamily="34" charset="0"/>
              </a:rPr>
              <a:t> secteurs,</a:t>
            </a:r>
          </a:p>
          <a:p>
            <a:pPr algn="r"/>
            <a:r>
              <a:rPr lang="en-GB" dirty="0">
                <a:cs typeface="Arial" panose="020B0604020202020204" pitchFamily="34" charset="0"/>
              </a:rPr>
              <a:t> </a:t>
            </a:r>
          </a:p>
          <a:p>
            <a:pPr algn="r"/>
            <a:r>
              <a:rPr lang="en-GB" dirty="0">
                <a:cs typeface="Arial" panose="020B0604020202020204" pitchFamily="34" charset="0"/>
              </a:rPr>
              <a:t>peuvent trouver un </a:t>
            </a:r>
            <a:r>
              <a:rPr lang="en-GB" b="1" dirty="0">
                <a:cs typeface="Arial" panose="020B0604020202020204" pitchFamily="34" charset="0"/>
              </a:rPr>
              <a:t>terrain d'entente </a:t>
            </a:r>
            <a:r>
              <a:rPr lang="en-GB" dirty="0">
                <a:cs typeface="Arial" panose="020B0604020202020204" pitchFamily="34" charset="0"/>
              </a:rPr>
              <a:t>sur la </a:t>
            </a:r>
            <a:r>
              <a:rPr lang="en-GB" b="1" dirty="0">
                <a:cs typeface="Arial" panose="020B0604020202020204" pitchFamily="34" charset="0"/>
              </a:rPr>
              <a:t>façon d'améliorer </a:t>
            </a:r>
            <a:r>
              <a:rPr lang="en-GB" dirty="0">
                <a:cs typeface="Arial" panose="020B0604020202020204" pitchFamily="34" charset="0"/>
              </a:rPr>
              <a:t>la préparation et la </a:t>
            </a:r>
            <a:r>
              <a:rPr lang="en-GB" b="1" dirty="0" err="1">
                <a:cs typeface="Arial" panose="020B0604020202020204" pitchFamily="34" charset="0"/>
              </a:rPr>
              <a:t>capacité</a:t>
            </a:r>
            <a:r>
              <a:rPr lang="en-GB" b="1" dirty="0">
                <a:cs typeface="Arial" panose="020B0604020202020204" pitchFamily="34" charset="0"/>
              </a:rPr>
              <a:t> </a:t>
            </a:r>
            <a:r>
              <a:rPr lang="en-GB" dirty="0">
                <a:cs typeface="Arial" panose="020B0604020202020204" pitchFamily="34" charset="0"/>
              </a:rPr>
              <a:t>de </a:t>
            </a:r>
            <a:r>
              <a:rPr lang="en-GB" dirty="0" err="1">
                <a:cs typeface="Arial" panose="020B0604020202020204" pitchFamily="34" charset="0"/>
              </a:rPr>
              <a:t>réponse</a:t>
            </a:r>
            <a:r>
              <a:rPr lang="en-GB" dirty="0">
                <a:cs typeface="Arial" panose="020B0604020202020204" pitchFamily="34" charset="0"/>
              </a:rPr>
              <a:t> de </a:t>
            </a:r>
            <a:r>
              <a:rPr lang="en-GB" dirty="0" err="1">
                <a:cs typeface="Arial" panose="020B0604020202020204" pitchFamily="34" charset="0"/>
              </a:rPr>
              <a:t>l’urgence</a:t>
            </a:r>
            <a:r>
              <a:rPr lang="en-GB" dirty="0">
                <a:cs typeface="Arial" panose="020B0604020202020204" pitchFamily="34" charset="0"/>
              </a:rPr>
              <a:t> </a:t>
            </a:r>
            <a:r>
              <a:rPr lang="en-GB" dirty="0" err="1">
                <a:cs typeface="Arial" panose="020B0604020202020204" pitchFamily="34" charset="0"/>
              </a:rPr>
              <a:t>en</a:t>
            </a:r>
            <a:r>
              <a:rPr lang="en-GB" dirty="0">
                <a:cs typeface="Arial" panose="020B0604020202020204" pitchFamily="34" charset="0"/>
              </a:rPr>
              <a:t> </a:t>
            </a:r>
            <a:r>
              <a:rPr lang="en-GB" dirty="0" err="1">
                <a:cs typeface="Arial" panose="020B0604020202020204" pitchFamily="34" charset="0"/>
              </a:rPr>
              <a:t>cours</a:t>
            </a:r>
            <a:endParaRPr lang="en-GB" dirty="0"/>
          </a:p>
        </p:txBody>
      </p:sp>
      <p:pic>
        <p:nvPicPr>
          <p:cNvPr id="5" name="Picture 3">
            <a:extLst>
              <a:ext uri="{FF2B5EF4-FFF2-40B4-BE49-F238E27FC236}">
                <a16:creationId xmlns:a16="http://schemas.microsoft.com/office/drawing/2014/main" id="{B55186D4-0DA6-4776-87B1-93DE2132E3C2}"/>
              </a:ext>
            </a:extLst>
          </p:cNvPr>
          <p:cNvPicPr>
            <a:picLocks/>
          </p:cNvPicPr>
          <p:nvPr/>
        </p:nvPicPr>
        <p:blipFill>
          <a:blip r:embed="rId2">
            <a:extLst>
              <a:ext uri="{28A0092B-C50C-407E-A947-70E740481C1C}">
                <a14:useLocalDpi xmlns:a14="http://schemas.microsoft.com/office/drawing/2010/main"/>
              </a:ext>
            </a:extLst>
          </a:blip>
          <a:stretch>
            <a:fillRect/>
          </a:stretch>
        </p:blipFill>
        <p:spPr>
          <a:xfrm>
            <a:off x="6938682" y="1504208"/>
            <a:ext cx="4069975" cy="40753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074431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DC0EA3D-92D3-4D8A-B9DD-1F713585BFF3}"/>
              </a:ext>
            </a:extLst>
          </p:cNvPr>
          <p:cNvSpPr>
            <a:spLocks noGrp="1"/>
          </p:cNvSpPr>
          <p:nvPr>
            <p:ph type="title"/>
          </p:nvPr>
        </p:nvSpPr>
        <p:spPr>
          <a:xfrm>
            <a:off x="479425" y="49213"/>
            <a:ext cx="10515600" cy="647700"/>
          </a:xfrm>
        </p:spPr>
        <p:txBody>
          <a:bodyPr>
            <a:normAutofit/>
          </a:bodyPr>
          <a:lstStyle/>
          <a:p>
            <a:pPr>
              <a:defRPr/>
            </a:pPr>
            <a:r>
              <a:rPr lang="en-GB" sz="3200" dirty="0">
                <a:latin typeface="Arial" panose="020B0604020202020204" pitchFamily="34" charset="0"/>
                <a:cs typeface="Arial" panose="020B0604020202020204" pitchFamily="34" charset="0"/>
              </a:rPr>
              <a:t>PRINCIPES</a:t>
            </a:r>
          </a:p>
        </p:txBody>
      </p:sp>
      <p:pic>
        <p:nvPicPr>
          <p:cNvPr id="49156" name="Image 8">
            <a:extLst>
              <a:ext uri="{FF2B5EF4-FFF2-40B4-BE49-F238E27FC236}">
                <a16:creationId xmlns:a16="http://schemas.microsoft.com/office/drawing/2014/main" id="{1C79C0BC-F20E-4DDC-8FD4-41097BA71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388" y="668338"/>
            <a:ext cx="588803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Image 10">
            <a:extLst>
              <a:ext uri="{FF2B5EF4-FFF2-40B4-BE49-F238E27FC236}">
                <a16:creationId xmlns:a16="http://schemas.microsoft.com/office/drawing/2014/main" id="{23620F24-14E1-420A-BCE4-5A5D64787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675" y="2389188"/>
            <a:ext cx="610711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Image 12">
            <a:extLst>
              <a:ext uri="{FF2B5EF4-FFF2-40B4-BE49-F238E27FC236}">
                <a16:creationId xmlns:a16="http://schemas.microsoft.com/office/drawing/2014/main" id="{3A992F45-7CE1-432E-AB24-4FA6025531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7438" y="1538288"/>
            <a:ext cx="62103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Image 14">
            <a:extLst>
              <a:ext uri="{FF2B5EF4-FFF2-40B4-BE49-F238E27FC236}">
                <a16:creationId xmlns:a16="http://schemas.microsoft.com/office/drawing/2014/main" id="{298A6D3E-9C37-4A2F-8FCC-7D6C98DF6C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2775" y="3552825"/>
            <a:ext cx="61912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Image 16">
            <a:extLst>
              <a:ext uri="{FF2B5EF4-FFF2-40B4-BE49-F238E27FC236}">
                <a16:creationId xmlns:a16="http://schemas.microsoft.com/office/drawing/2014/main" id="{9028BB39-CF19-4BA7-98BA-BEDECB91EC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1313" y="4670425"/>
            <a:ext cx="6192837"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1" name="Image 18">
            <a:extLst>
              <a:ext uri="{FF2B5EF4-FFF2-40B4-BE49-F238E27FC236}">
                <a16:creationId xmlns:a16="http://schemas.microsoft.com/office/drawing/2014/main" id="{E50E2092-AD8C-4FFD-9D82-F2E2057781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9149" y="5368925"/>
            <a:ext cx="6386513"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ZoneTexte 19">
            <a:extLst>
              <a:ext uri="{FF2B5EF4-FFF2-40B4-BE49-F238E27FC236}">
                <a16:creationId xmlns:a16="http://schemas.microsoft.com/office/drawing/2014/main" id="{58CF9E15-91B2-4BE3-AD7A-3039724B7338}"/>
              </a:ext>
            </a:extLst>
          </p:cNvPr>
          <p:cNvSpPr txBox="1">
            <a:spLocks noChangeArrowheads="1"/>
          </p:cNvSpPr>
          <p:nvPr/>
        </p:nvSpPr>
        <p:spPr bwMode="auto">
          <a:xfrm>
            <a:off x="4151313" y="974725"/>
            <a:ext cx="1406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600" b="1"/>
              <a:t>Participatif</a:t>
            </a:r>
          </a:p>
          <a:p>
            <a:endParaRPr lang="en-GB" altLang="en-US" sz="1600" b="1"/>
          </a:p>
        </p:txBody>
      </p:sp>
      <p:sp>
        <p:nvSpPr>
          <p:cNvPr id="49163" name="ZoneTexte 20">
            <a:extLst>
              <a:ext uri="{FF2B5EF4-FFF2-40B4-BE49-F238E27FC236}">
                <a16:creationId xmlns:a16="http://schemas.microsoft.com/office/drawing/2014/main" id="{95E8C8E6-B217-41D5-9483-4AAD4A32437E}"/>
              </a:ext>
            </a:extLst>
          </p:cNvPr>
          <p:cNvSpPr txBox="1">
            <a:spLocks noChangeArrowheads="1"/>
          </p:cNvSpPr>
          <p:nvPr/>
        </p:nvSpPr>
        <p:spPr bwMode="auto">
          <a:xfrm>
            <a:off x="5232400" y="1862138"/>
            <a:ext cx="2420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600" b="1"/>
              <a:t>Esprit ouvert et honnête</a:t>
            </a:r>
          </a:p>
          <a:p>
            <a:endParaRPr lang="en-GB" altLang="en-US" sz="1600" b="1"/>
          </a:p>
        </p:txBody>
      </p:sp>
      <p:sp>
        <p:nvSpPr>
          <p:cNvPr id="49164" name="ZoneTexte 21">
            <a:extLst>
              <a:ext uri="{FF2B5EF4-FFF2-40B4-BE49-F238E27FC236}">
                <a16:creationId xmlns:a16="http://schemas.microsoft.com/office/drawing/2014/main" id="{7D8E9A6D-8182-4D35-A0ED-9C81DC33844F}"/>
              </a:ext>
            </a:extLst>
          </p:cNvPr>
          <p:cNvSpPr txBox="1">
            <a:spLocks noChangeArrowheads="1"/>
          </p:cNvSpPr>
          <p:nvPr/>
        </p:nvSpPr>
        <p:spPr bwMode="auto">
          <a:xfrm>
            <a:off x="6072188" y="2636838"/>
            <a:ext cx="42719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600" b="1" dirty="0" err="1"/>
              <a:t>Espace</a:t>
            </a:r>
            <a:r>
              <a:rPr lang="en-GB" altLang="en-US" sz="1600" b="1" dirty="0"/>
              <a:t> pour le partage </a:t>
            </a:r>
            <a:r>
              <a:rPr lang="en-GB" altLang="en-US" sz="1600" b="1" dirty="0" err="1"/>
              <a:t>d'expériences</a:t>
            </a:r>
            <a:r>
              <a:rPr lang="en-GB" altLang="en-US" sz="1600" b="1" dirty="0"/>
              <a:t> et </a:t>
            </a:r>
            <a:r>
              <a:rPr lang="en-GB" altLang="en-US" sz="1600" b="1" dirty="0" err="1"/>
              <a:t>l’apprentissage</a:t>
            </a:r>
            <a:r>
              <a:rPr lang="en-GB" altLang="en-US" sz="1600" b="1" dirty="0"/>
              <a:t> </a:t>
            </a:r>
            <a:r>
              <a:rPr lang="en-GB" altLang="en-US" sz="1600" b="1" dirty="0" err="1"/>
              <a:t>mutuel</a:t>
            </a:r>
            <a:endParaRPr lang="en-GB" altLang="en-US" sz="1600" b="1" dirty="0"/>
          </a:p>
        </p:txBody>
      </p:sp>
      <p:sp>
        <p:nvSpPr>
          <p:cNvPr id="49165" name="ZoneTexte 22">
            <a:extLst>
              <a:ext uri="{FF2B5EF4-FFF2-40B4-BE49-F238E27FC236}">
                <a16:creationId xmlns:a16="http://schemas.microsoft.com/office/drawing/2014/main" id="{9EC2345F-2672-4C0E-81CB-32F40F18EC90}"/>
              </a:ext>
            </a:extLst>
          </p:cNvPr>
          <p:cNvSpPr txBox="1">
            <a:spLocks noChangeArrowheads="1"/>
          </p:cNvSpPr>
          <p:nvPr/>
        </p:nvSpPr>
        <p:spPr bwMode="auto">
          <a:xfrm>
            <a:off x="6096000" y="3894138"/>
            <a:ext cx="36496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600" b="1" dirty="0"/>
              <a:t>Analyse des </a:t>
            </a:r>
            <a:r>
              <a:rPr lang="en-GB" altLang="en-US" sz="1600" b="1" dirty="0" err="1"/>
              <a:t>systèmes</a:t>
            </a:r>
            <a:r>
              <a:rPr lang="en-GB" altLang="en-US" sz="1600" b="1" dirty="0"/>
              <a:t> et des </a:t>
            </a:r>
            <a:r>
              <a:rPr lang="en-GB" altLang="en-US" sz="1600" b="1" dirty="0" err="1"/>
              <a:t>processus</a:t>
            </a:r>
            <a:endParaRPr lang="en-GB" altLang="en-US" sz="1600" b="1" dirty="0"/>
          </a:p>
        </p:txBody>
      </p:sp>
      <p:sp>
        <p:nvSpPr>
          <p:cNvPr id="49166" name="ZoneTexte 23">
            <a:extLst>
              <a:ext uri="{FF2B5EF4-FFF2-40B4-BE49-F238E27FC236}">
                <a16:creationId xmlns:a16="http://schemas.microsoft.com/office/drawing/2014/main" id="{123FADE3-8AB8-4CDB-8DA5-BF2A0426989B}"/>
              </a:ext>
            </a:extLst>
          </p:cNvPr>
          <p:cNvSpPr txBox="1">
            <a:spLocks noChangeArrowheads="1"/>
          </p:cNvSpPr>
          <p:nvPr/>
        </p:nvSpPr>
        <p:spPr bwMode="auto">
          <a:xfrm>
            <a:off x="5737225" y="5057944"/>
            <a:ext cx="42148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600" b="1" dirty="0" err="1"/>
              <a:t>Orienté</a:t>
            </a:r>
            <a:r>
              <a:rPr lang="en-GB" altLang="en-US" sz="1600" b="1" dirty="0"/>
              <a:t> </a:t>
            </a:r>
            <a:r>
              <a:rPr lang="en-GB" altLang="en-US" sz="1600" b="1" dirty="0" err="1"/>
              <a:t>vers</a:t>
            </a:r>
            <a:r>
              <a:rPr lang="en-GB" altLang="en-US" sz="1600" b="1" dirty="0"/>
              <a:t> </a:t>
            </a:r>
            <a:r>
              <a:rPr lang="en-GB" altLang="en-US" sz="1600" b="1" dirty="0" err="1"/>
              <a:t>l'identification</a:t>
            </a:r>
            <a:r>
              <a:rPr lang="en-GB" altLang="en-US" sz="1600" b="1" dirty="0"/>
              <a:t> de solutions </a:t>
            </a:r>
          </a:p>
        </p:txBody>
      </p:sp>
      <p:sp>
        <p:nvSpPr>
          <p:cNvPr id="49167" name="ZoneTexte 24">
            <a:extLst>
              <a:ext uri="{FF2B5EF4-FFF2-40B4-BE49-F238E27FC236}">
                <a16:creationId xmlns:a16="http://schemas.microsoft.com/office/drawing/2014/main" id="{6E3BA97C-DEF9-4F13-806E-B0FA169CB3B1}"/>
              </a:ext>
            </a:extLst>
          </p:cNvPr>
          <p:cNvSpPr txBox="1">
            <a:spLocks noChangeArrowheads="1"/>
          </p:cNvSpPr>
          <p:nvPr/>
        </p:nvSpPr>
        <p:spPr bwMode="auto">
          <a:xfrm>
            <a:off x="4722813" y="5915025"/>
            <a:ext cx="42275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600" b="1" dirty="0"/>
              <a:t>Une compilation des perceptions des participants</a:t>
            </a:r>
          </a:p>
        </p:txBody>
      </p:sp>
      <p:pic>
        <p:nvPicPr>
          <p:cNvPr id="2" name="Picture 6">
            <a:extLst>
              <a:ext uri="{FF2B5EF4-FFF2-40B4-BE49-F238E27FC236}">
                <a16:creationId xmlns:a16="http://schemas.microsoft.com/office/drawing/2014/main" id="{93E2A675-5435-44F7-AA28-49B66136CB28}"/>
              </a:ext>
            </a:extLst>
          </p:cNvPr>
          <p:cNvPicPr>
            <a:picLocks noChangeAspect="1"/>
          </p:cNvPicPr>
          <p:nvPr/>
        </p:nvPicPr>
        <p:blipFill>
          <a:blip r:embed="rId8"/>
          <a:stretch>
            <a:fillRect/>
          </a:stretch>
        </p:blipFill>
        <p:spPr>
          <a:xfrm>
            <a:off x="333541" y="2235200"/>
            <a:ext cx="3655491" cy="2782215"/>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ARtemplate_finalVers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ARtemplate_finalVers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1115</TotalTime>
  <Words>2009</Words>
  <Application>Microsoft Office PowerPoint</Application>
  <PresentationFormat>Widescreen</PresentationFormat>
  <Paragraphs>280</Paragraphs>
  <Slides>31</Slides>
  <Notes>16</Notes>
  <HiddenSlides>1</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31</vt:i4>
      </vt:variant>
    </vt:vector>
  </HeadingPairs>
  <TitlesOfParts>
    <vt:vector size="45" baseType="lpstr">
      <vt:lpstr>Arial</vt:lpstr>
      <vt:lpstr>Arial Black</vt:lpstr>
      <vt:lpstr>Arial Narrow</vt:lpstr>
      <vt:lpstr>Calibri</vt:lpstr>
      <vt:lpstr>Calibri Light</vt:lpstr>
      <vt:lpstr>Kristen ITC</vt:lpstr>
      <vt:lpstr>Lato Light</vt:lpstr>
      <vt:lpstr>Roboto</vt:lpstr>
      <vt:lpstr>Roboto Cn</vt:lpstr>
      <vt:lpstr>Symbol</vt:lpstr>
      <vt:lpstr>Times New Roman</vt:lpstr>
      <vt:lpstr>1_Office Theme</vt:lpstr>
      <vt:lpstr>AARtemplate_finalVersion</vt:lpstr>
      <vt:lpstr>1_AARtemplate_finalVersion</vt:lpstr>
      <vt:lpstr>              Revue intra-action (RIA) de la COVID-19 : Présentation générique, 23 juillet 2020       © Organisation mondiale de la Santé 2020. Certains droits réservés. La présente publication est disponible     sous la licence CC BY-NC-SA 3.0 IGO.       WHO reference number: WHO/2019-nCoV/Country_IAR/templates/presentation/2020.1 </vt:lpstr>
      <vt:lpstr>Préambule - Instructions</vt:lpstr>
      <vt:lpstr>PowerPoint Presentation</vt:lpstr>
      <vt:lpstr>PowerPoint Presentation</vt:lpstr>
      <vt:lpstr>RIA ADAPTÉE DU GUIDE POUR LES REVUES APRÈS ACTION (RAA)</vt:lpstr>
      <vt:lpstr>QU'EST-CE QU'UNE REVUE INTRA-ACTION ?</vt:lpstr>
      <vt:lpstr>QU'EST-CE QU'UNE REVUE INTRA-ACTION ? </vt:lpstr>
      <vt:lpstr>QU'EST-CE QU'UNE REVUE INTRA-ACTION ? </vt:lpstr>
      <vt:lpstr>PRINCIPES</vt:lpstr>
      <vt:lpstr>QU’EST-CE QUE N’EST PAS UNE REVUE INTRA-ACTION ?</vt:lpstr>
      <vt:lpstr>PHASES CLÉS RÉALISÉES PENDANT LA REVUE</vt:lpstr>
      <vt:lpstr>VUE D'ENSEMBLE DE LA RIA</vt:lpstr>
      <vt:lpstr>Objectifs </vt:lpstr>
      <vt:lpstr>Champ d’application de la RIA de la COVID-19</vt:lpstr>
      <vt:lpstr>VUE D'ENSEMBLE DE LA RIA</vt:lpstr>
      <vt:lpstr>Vue d’ensemble de la réponse </vt:lpstr>
      <vt:lpstr>VUE D'ENSEMBLE DE LA RIA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VUE D'ENSEMBLE DE LA RIA</vt:lpstr>
      <vt:lpstr>PowerPoint Presentation</vt:lpstr>
      <vt:lpstr>PowerPoint Presentation</vt:lpstr>
      <vt:lpstr>PowerPoint Presentation</vt:lpstr>
      <vt:lpstr>VUE D'ENSEMBLE DE LA RIA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Anna Young</dc:creator>
  <cp:keywords/>
  <dc:description/>
  <cp:lastModifiedBy>REYES LANDAVERDE, Roberto</cp:lastModifiedBy>
  <cp:revision>358</cp:revision>
  <dcterms:created xsi:type="dcterms:W3CDTF">2018-01-11T10:18:54Z</dcterms:created>
  <dcterms:modified xsi:type="dcterms:W3CDTF">2020-09-09T10:36:15Z</dcterms:modified>
  <cp:category/>
</cp:coreProperties>
</file>