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5BE85A-906F-4797-9C0C-4328736113B2}" v="625" dt="2022-07-18T02:50:30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Bacchus Winery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Charlie Team</a:t>
            </a:r>
          </a:p>
        </p:txBody>
      </p:sp>
    </p:spTree>
    <p:extLst>
      <p:ext uri="{BB962C8B-B14F-4D97-AF65-F5344CB8AC3E}">
        <p14:creationId xmlns:p14="http://schemas.microsoft.com/office/powerpoint/2010/main" val="23236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F2E98-D668-8A00-FED8-5EB641EA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Employee Report Description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797B-8671-E57D-D42E-53968439D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3" y="469899"/>
            <a:ext cx="6982055" cy="6327715"/>
          </a:xfrm>
        </p:spPr>
        <p:txBody>
          <a:bodyPr anchor="ctr">
            <a:normAutofit fontScale="70000" lnSpcReduction="20000"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0" lang="en-US" sz="2900" b="1" i="0" u="sng" strike="noStrike" kern="1200" cap="none" spc="0" normalizeH="0" baseline="0" noProof="0" dirty="0">
                <a:ln>
                  <a:noFill/>
                </a:ln>
                <a:solidFill>
                  <a:srgbClr val="83992A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Report displays</a:t>
            </a:r>
            <a:r>
              <a:rPr kumimoji="0" lang="en-US" sz="2600" b="1" i="0" u="sng" strike="noStrike" kern="1200" cap="none" spc="0" normalizeH="0" baseline="0" noProof="0" dirty="0">
                <a:ln>
                  <a:noFill/>
                </a:ln>
                <a:solidFill>
                  <a:srgbClr val="83992A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: </a:t>
            </a:r>
          </a:p>
          <a:p>
            <a:pPr algn="l" rtl="0" fontAlgn="base"/>
            <a:r>
              <a:rPr lang="en-US" sz="2200" b="0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Logged hours for 6 of the employees of Bacchus Winery 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2200" b="0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Total number of hours worked for the last 4 quarters for each employee</a:t>
            </a:r>
          </a:p>
          <a:p>
            <a:pPr marL="0" indent="0" algn="l" rtl="0" fontAlgn="base">
              <a:buNone/>
            </a:pPr>
            <a:r>
              <a:rPr lang="en-US" sz="2200" b="0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  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lnSpc>
                <a:spcPct val="90000"/>
              </a:lnSpc>
              <a:buSzPct val="114999"/>
              <a:buNone/>
            </a:pPr>
            <a:r>
              <a:rPr lang="en-US" sz="2900" b="1" i="0" u="sng" dirty="0">
                <a:solidFill>
                  <a:schemeClr val="accent1"/>
                </a:solidFill>
                <a:effectLst/>
                <a:latin typeface="+mj-lt"/>
              </a:rPr>
              <a:t>Assumptions made:</a:t>
            </a:r>
            <a:endParaRPr lang="en-US" sz="2900" dirty="0">
              <a:ea typeface="+mn-lt"/>
              <a:cs typeface="+mn-lt"/>
            </a:endParaRPr>
          </a:p>
          <a:p>
            <a:pPr algn="l" rtl="0" fontAlgn="base"/>
            <a:r>
              <a:rPr lang="en-US" sz="2200" i="0" dirty="0">
                <a:solidFill>
                  <a:schemeClr val="tx1"/>
                </a:solidFill>
                <a:effectLst/>
              </a:rPr>
              <a:t>Each employee that we chose had worked during every quarter and did not take any extended vacations during those periods of time. </a:t>
            </a:r>
            <a:endParaRPr lang="en-US" sz="1400" i="0" dirty="0">
              <a:solidFill>
                <a:schemeClr val="tx1"/>
              </a:solidFill>
              <a:effectLst/>
            </a:endParaRPr>
          </a:p>
          <a:p>
            <a:pPr algn="l" rtl="0" fontAlgn="base"/>
            <a:r>
              <a:rPr lang="en-US" sz="2200" i="0" dirty="0">
                <a:solidFill>
                  <a:schemeClr val="tx1"/>
                </a:solidFill>
                <a:effectLst/>
              </a:rPr>
              <a:t>Company had an established baseline for what constitutes as an employee working a “full” hour, therefore making it feasible to put them all in the same table.  </a:t>
            </a:r>
          </a:p>
          <a:p>
            <a:pPr marL="0" indent="0" algn="l" rtl="0" fontAlgn="base">
              <a:buNone/>
            </a:pPr>
            <a:endParaRPr lang="en-US" sz="2200" i="0" dirty="0">
              <a:solidFill>
                <a:schemeClr val="tx1"/>
              </a:solidFill>
              <a:effectLst/>
            </a:endParaRPr>
          </a:p>
          <a:p>
            <a:pPr marL="0" indent="0" fontAlgn="base">
              <a:buNone/>
            </a:pPr>
            <a:r>
              <a:rPr lang="en-US" sz="2900" b="1" i="0" u="sng" dirty="0">
                <a:solidFill>
                  <a:srgbClr val="83992A"/>
                </a:solidFill>
                <a:effectLst/>
                <a:latin typeface="+mj-lt"/>
              </a:rPr>
              <a:t>Data shows: </a:t>
            </a:r>
            <a:endParaRPr lang="en-US" sz="2900" dirty="0">
              <a:solidFill>
                <a:srgbClr val="83992A"/>
              </a:solidFill>
              <a:latin typeface="Arial" panose="020B0604020202020204" pitchFamily="34" charset="0"/>
            </a:endParaRPr>
          </a:p>
          <a:p>
            <a:pPr lvl="1" fontAlgn="base"/>
            <a:r>
              <a:rPr lang="en-US" sz="2200" b="0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Janet Collins worked </a:t>
            </a:r>
            <a:r>
              <a:rPr lang="en-US" sz="2200" b="1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1650</a:t>
            </a:r>
            <a:r>
              <a:rPr lang="en-US" sz="2200" b="0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 hours in total over the last 4 quarters. </a:t>
            </a:r>
            <a:endParaRPr lang="en-US" sz="13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1" fontAlgn="base"/>
            <a:r>
              <a:rPr lang="en-US" sz="2200" b="0" i="0" dirty="0">
                <a:solidFill>
                  <a:srgbClr val="83992A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2200" b="0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Roz Murphy worked </a:t>
            </a:r>
            <a:r>
              <a:rPr lang="en-US" sz="2200" b="1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1725</a:t>
            </a:r>
            <a:r>
              <a:rPr lang="en-US" sz="2200" b="0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 hours over the last 4 quarters. </a:t>
            </a:r>
            <a:endParaRPr lang="en-US" sz="13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1" fontAlgn="base"/>
            <a:r>
              <a:rPr lang="en-US" sz="2200" b="0" i="0" dirty="0">
                <a:solidFill>
                  <a:srgbClr val="83992A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2200" b="0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Bob Ulrich worked </a:t>
            </a:r>
            <a:r>
              <a:rPr lang="en-US" sz="2200" b="1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1665</a:t>
            </a:r>
            <a:r>
              <a:rPr lang="en-US" sz="2200" b="0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 hours over the last 4 quarters. </a:t>
            </a:r>
            <a:endParaRPr lang="en-US" sz="13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1" fontAlgn="base"/>
            <a:r>
              <a:rPr lang="en-US" sz="2200" b="0" i="0" dirty="0">
                <a:solidFill>
                  <a:srgbClr val="83992A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2200" b="0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Henry Doyle worked </a:t>
            </a:r>
            <a:r>
              <a:rPr lang="en-US" sz="2200" b="1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1710</a:t>
            </a:r>
            <a:r>
              <a:rPr lang="en-US" sz="2200" b="0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 hours over the last 4 quarters. </a:t>
            </a:r>
            <a:endParaRPr lang="en-US" sz="13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1" fontAlgn="base"/>
            <a:r>
              <a:rPr lang="en-US" sz="2200" b="0" i="0" dirty="0">
                <a:solidFill>
                  <a:srgbClr val="83992A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2200" b="0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Maria Costanza worked </a:t>
            </a:r>
            <a:r>
              <a:rPr lang="en-US" sz="2200" b="1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1720</a:t>
            </a:r>
            <a:r>
              <a:rPr lang="en-US" sz="2200" b="0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 hours over the last 4 quarters. </a:t>
            </a:r>
            <a:endParaRPr lang="en-US" sz="13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1" fontAlgn="base"/>
            <a:r>
              <a:rPr lang="en-US" sz="2200" b="0" i="0" dirty="0">
                <a:solidFill>
                  <a:srgbClr val="83992A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2200" b="0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Stan Bacchus worked </a:t>
            </a:r>
            <a:r>
              <a:rPr lang="en-US" sz="2200" b="1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1837</a:t>
            </a:r>
            <a:r>
              <a:rPr lang="en-US" sz="2200" b="0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 hours over the last 4 quarters.  </a:t>
            </a:r>
          </a:p>
          <a:p>
            <a:pPr marL="457200" lvl="1" indent="0" algn="ctr" fontAlgn="base">
              <a:buNone/>
            </a:pPr>
            <a:endParaRPr lang="en-US" sz="11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ctr" rtl="0" fontAlgn="base">
              <a:buNone/>
            </a:pPr>
            <a:r>
              <a:rPr lang="en-US" sz="2600" b="1" dirty="0">
                <a:solidFill>
                  <a:schemeClr val="accent1"/>
                </a:solidFill>
                <a:latin typeface="Garamond" panose="02020404030301010803" pitchFamily="18" charset="0"/>
              </a:rPr>
              <a:t>T</a:t>
            </a:r>
            <a:r>
              <a:rPr lang="en-US" sz="2600" b="1" i="0" dirty="0">
                <a:solidFill>
                  <a:schemeClr val="accent1"/>
                </a:solidFill>
                <a:effectLst/>
                <a:latin typeface="Garamond" panose="02020404030301010803" pitchFamily="18" charset="0"/>
              </a:rPr>
              <a:t>he main players of the company have all worked very comparable hours which is integral for running a sustainable business</a:t>
            </a:r>
            <a:r>
              <a:rPr lang="en-US" sz="2200" b="0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. 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>
              <a:lnSpc>
                <a:spcPct val="90000"/>
              </a:lnSpc>
              <a:buSzPct val="114999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40911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1755C732-3264-4614-8316-41F75483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9C7C6ED-4EA1-4532-A820-59A8ADEE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3A197BB7-B689-4B37-8BE2-FC23F6ED6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93E4556-7891-471E-B9B7-A38508C75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F9C6176-D87B-4D8F-8BC3-FE6DF55C4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838BA48-DDFB-46B3-9EF6-031C91D27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4FCBA6-0260-5A27-B8B6-25A1BEBF8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19" y="4404852"/>
            <a:ext cx="9989677" cy="1054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262626"/>
                </a:solidFill>
              </a:rPr>
              <a:t>Employee Report Outputs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AD786D6-2C42-45AF-888B-F2038C4D0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9999652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FB5809D-2F7C-9B62-BD9C-D99FD9A5D0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2683" y="1759426"/>
            <a:ext cx="9372997" cy="1757436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8D6659D-FA60-4C6D-A9F6-063E294AA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8448" y="5501254"/>
            <a:ext cx="9603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827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6F74-657B-8BBC-E196-F72B9AF6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AB24F-6021-FFC2-6C8F-A89BEFA85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Bacchus Winery is a flowering business with a menagerie of moving parts.</a:t>
            </a:r>
          </a:p>
          <a:p>
            <a:r>
              <a:rPr lang="en-US" dirty="0"/>
              <a:t>When it comes to suppliers, it has been determined that Bacchus Winery should be looking elsewhere for a more reliable cork and bottle source.</a:t>
            </a:r>
          </a:p>
          <a:p>
            <a:r>
              <a:rPr lang="en-US" dirty="0"/>
              <a:t>Distributor data shows that not all wine is selling as expected, but with good reason. Each distributor only sells one wine, but that could change in the future.</a:t>
            </a:r>
          </a:p>
          <a:p>
            <a:r>
              <a:rPr lang="en-US" dirty="0"/>
              <a:t>All 6 main employees of Bacchus Winery have worked comparable hours in the past 4 quarters.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1"/>
                </a:solidFill>
              </a:rPr>
              <a:t>As far as the yearly “snapshot” goes, we think Bacchus Winery is running a sustainable business model and now has a clear path forward thanks to the reports we ran.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64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18ACA2-A4CD-35D2-CAAB-2C8C27457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The End</a:t>
            </a: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126576-728A-4E1C-1EFA-E9AF547E6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910" y="1223427"/>
            <a:ext cx="6098041" cy="4360099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2E9127-EDD7-8317-F96F-6B1A46A33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3992" y="5665244"/>
            <a:ext cx="2584080" cy="96312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100" kern="1200" cap="none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Pictured:</a:t>
            </a:r>
          </a:p>
          <a:p>
            <a:pPr marL="0" indent="0" algn="ctr">
              <a:buNone/>
            </a:pPr>
            <a:r>
              <a:rPr lang="en-US" sz="2100" kern="1200" cap="none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Bacchus, the Roman God of wine</a:t>
            </a:r>
          </a:p>
        </p:txBody>
      </p:sp>
    </p:spTree>
    <p:extLst>
      <p:ext uri="{BB962C8B-B14F-4D97-AF65-F5344CB8AC3E}">
        <p14:creationId xmlns:p14="http://schemas.microsoft.com/office/powerpoint/2010/main" val="67511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AD91-E86A-ED92-1625-3CBF7BE7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C86D3-A780-2E31-3D24-9B0CB058F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Group Intro</a:t>
            </a:r>
          </a:p>
          <a:p>
            <a:pPr>
              <a:buSzPct val="114999"/>
            </a:pPr>
            <a:r>
              <a:rPr lang="en-US" dirty="0"/>
              <a:t>Description of case study</a:t>
            </a:r>
          </a:p>
          <a:p>
            <a:pPr>
              <a:buSzPct val="114999"/>
            </a:pPr>
            <a:r>
              <a:rPr lang="en-US" dirty="0"/>
              <a:t>Group ORD</a:t>
            </a:r>
          </a:p>
          <a:p>
            <a:pPr>
              <a:buSzPct val="114999"/>
            </a:pPr>
            <a:r>
              <a:rPr lang="en-US" dirty="0"/>
              <a:t>Supplier Report &amp; Report Description</a:t>
            </a:r>
          </a:p>
          <a:p>
            <a:pPr>
              <a:buSzPct val="114999"/>
            </a:pPr>
            <a:r>
              <a:rPr lang="en-US" dirty="0"/>
              <a:t>Distributor Report &amp; Report Description</a:t>
            </a:r>
          </a:p>
          <a:p>
            <a:pPr>
              <a:buSzPct val="114999"/>
            </a:pPr>
            <a:r>
              <a:rPr lang="en-US" dirty="0"/>
              <a:t>Employee Report &amp; Report Description</a:t>
            </a:r>
          </a:p>
          <a:p>
            <a:pPr>
              <a:buSzPct val="114999"/>
            </a:pPr>
            <a:r>
              <a:rPr lang="en-US" dirty="0"/>
              <a:t>Summary</a:t>
            </a:r>
          </a:p>
          <a:p>
            <a:pPr algn="r">
              <a:buSzPct val="114999"/>
            </a:pPr>
            <a:r>
              <a:rPr lang="en-US" sz="1400" b="1" dirty="0"/>
              <a:t>Note: Separate reports will include respective assumptions</a:t>
            </a:r>
          </a:p>
        </p:txBody>
      </p:sp>
    </p:spTree>
    <p:extLst>
      <p:ext uri="{BB962C8B-B14F-4D97-AF65-F5344CB8AC3E}">
        <p14:creationId xmlns:p14="http://schemas.microsoft.com/office/powerpoint/2010/main" val="229822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952F-A5C1-CEEA-576B-711AF481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Charlie 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51E2D-0E4B-80F1-F7A4-E4BD55084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Grace Steranko</a:t>
            </a:r>
          </a:p>
          <a:p>
            <a:pPr lvl="1">
              <a:buSzPct val="114999"/>
            </a:pPr>
            <a:r>
              <a:rPr lang="en-US" dirty="0"/>
              <a:t>San Angelo, Texas</a:t>
            </a:r>
          </a:p>
          <a:p>
            <a:pPr>
              <a:buSzPct val="114999"/>
            </a:pPr>
            <a:r>
              <a:rPr lang="en-US" dirty="0"/>
              <a:t>Wendy Rodriguez</a:t>
            </a:r>
          </a:p>
          <a:p>
            <a:pPr lvl="1">
              <a:buSzPct val="114999"/>
            </a:pPr>
            <a:r>
              <a:rPr lang="en-US" dirty="0"/>
              <a:t>San Diego, California</a:t>
            </a:r>
          </a:p>
          <a:p>
            <a:pPr>
              <a:buSzPct val="114999"/>
            </a:pPr>
            <a:r>
              <a:rPr lang="en-US" dirty="0"/>
              <a:t>Tim Alvarado </a:t>
            </a:r>
          </a:p>
          <a:p>
            <a:pPr lvl="1">
              <a:buSzPct val="114999"/>
            </a:pPr>
            <a:r>
              <a:rPr lang="en-US" dirty="0"/>
              <a:t>Bellevue, Nebraska</a:t>
            </a:r>
          </a:p>
          <a:p>
            <a:pPr>
              <a:buSzPct val="114999"/>
            </a:pPr>
            <a:r>
              <a:rPr lang="en-US" dirty="0"/>
              <a:t>Nicholas Constentino</a:t>
            </a:r>
          </a:p>
        </p:txBody>
      </p:sp>
    </p:spTree>
    <p:extLst>
      <p:ext uri="{BB962C8B-B14F-4D97-AF65-F5344CB8AC3E}">
        <p14:creationId xmlns:p14="http://schemas.microsoft.com/office/powerpoint/2010/main" val="130068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2C17-9206-4928-B1B6-73930F2D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Bacchus Winery Brief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90AAB-9AE3-047E-7CE2-01CCFAFA9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Stan and Davis Bacchus inherited Bacchus Winery from their father, George Bacchus. The winery grows the grapes needed for their wines. The company makes a Merlot, a Cabernet, a Chablis and a Chardonnay. The 3 main suppliers provide production supplies to the company on a monthly basis. The company also has 6 main employees who all make up the backbone of the company.</a:t>
            </a:r>
          </a:p>
          <a:p>
            <a:r>
              <a:rPr lang="en-US" u="sng" dirty="0">
                <a:solidFill>
                  <a:schemeClr val="accent1"/>
                </a:solidFill>
                <a:ea typeface="+mn-lt"/>
                <a:cs typeface="+mn-lt"/>
              </a:rPr>
              <a:t>The following questions needs to be answered in the “yearly snapshot” of the company at a big upcoming meeting:</a:t>
            </a:r>
          </a:p>
          <a:p>
            <a:pPr lvl="1"/>
            <a:r>
              <a:rPr lang="en-US" b="1" dirty="0">
                <a:ea typeface="+mn-lt"/>
                <a:cs typeface="+mn-lt"/>
              </a:rPr>
              <a:t> Are all suppliers delivering on time?</a:t>
            </a:r>
            <a:endParaRPr lang="en-US" b="1" dirty="0"/>
          </a:p>
          <a:p>
            <a:pPr lvl="1">
              <a:buSzPct val="114999"/>
            </a:pPr>
            <a:r>
              <a:rPr lang="en-US" b="1" dirty="0">
                <a:ea typeface="+mn-lt"/>
                <a:cs typeface="+mn-lt"/>
              </a:rPr>
              <a:t> Is there a large gap between expected delivery and actual delivery?  </a:t>
            </a:r>
          </a:p>
          <a:p>
            <a:pPr lvl="1">
              <a:buSzPct val="114999"/>
            </a:pPr>
            <a:r>
              <a:rPr lang="en-US" b="1" dirty="0">
                <a:ea typeface="+mn-lt"/>
                <a:cs typeface="+mn-lt"/>
              </a:rPr>
              <a:t>Are all wines selling as they thought? </a:t>
            </a:r>
          </a:p>
          <a:p>
            <a:pPr lvl="1">
              <a:buSzPct val="114999"/>
            </a:pPr>
            <a:r>
              <a:rPr lang="en-US" b="1" dirty="0">
                <a:ea typeface="+mn-lt"/>
                <a:cs typeface="+mn-lt"/>
              </a:rPr>
              <a:t>Is one wine not selling? </a:t>
            </a:r>
          </a:p>
          <a:p>
            <a:pPr lvl="1">
              <a:buSzPct val="114999"/>
            </a:pPr>
            <a:r>
              <a:rPr lang="en-US" b="1" dirty="0">
                <a:ea typeface="+mn-lt"/>
                <a:cs typeface="+mn-lt"/>
              </a:rPr>
              <a:t>Which distributor carries which wine? </a:t>
            </a:r>
          </a:p>
          <a:p>
            <a:pPr lvl="1">
              <a:buSzPct val="114999"/>
            </a:pPr>
            <a:r>
              <a:rPr lang="en-US" b="1" dirty="0">
                <a:ea typeface="+mn-lt"/>
                <a:cs typeface="+mn-lt"/>
              </a:rPr>
              <a:t>During the last four quarters, how many hours did each employee work?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456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44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66" name="Straight Connector 50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52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54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4B9DFD-9DEB-697B-7BC7-9EC6B898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3320" y="5424729"/>
            <a:ext cx="4094017" cy="9005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dirty="0">
                <a:solidFill>
                  <a:srgbClr val="262626"/>
                </a:solidFill>
              </a:rPr>
              <a:t>Group</a:t>
            </a:r>
            <a:r>
              <a:rPr lang="en-US" sz="3600" dirty="0">
                <a:solidFill>
                  <a:srgbClr val="262626"/>
                </a:solidFill>
              </a:rPr>
              <a:t> </a:t>
            </a:r>
            <a:r>
              <a:rPr lang="en-US" sz="1800" dirty="0">
                <a:solidFill>
                  <a:srgbClr val="262626"/>
                </a:solidFill>
              </a:rPr>
              <a:t>ORD</a:t>
            </a:r>
            <a:endParaRPr lang="en-US" sz="3600" dirty="0">
              <a:solidFill>
                <a:srgbClr val="262626"/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2092F67-31F0-B0FF-A7B0-5AB06F5CBA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6079" y="720916"/>
            <a:ext cx="8270295" cy="5127582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73055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B566C-4B54-6E14-A988-85A972B2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</a:rPr>
              <a:t>Supplier Report Description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76AF5-3FCE-5B54-4851-1E41762F5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1049" y="635509"/>
            <a:ext cx="6998974" cy="5752592"/>
          </a:xfrm>
        </p:spPr>
        <p:txBody>
          <a:bodyPr anchor="ctr">
            <a:normAutofit fontScale="25000" lnSpcReduction="20000"/>
          </a:bodyPr>
          <a:lstStyle/>
          <a:p>
            <a:pPr marL="0" indent="0" algn="l" rtl="0" fontAlgn="base">
              <a:buNone/>
            </a:pPr>
            <a:r>
              <a:rPr lang="en-US" sz="7200" b="1" i="0" u="sng" dirty="0">
                <a:solidFill>
                  <a:schemeClr val="accent1"/>
                </a:solidFill>
                <a:effectLst/>
                <a:latin typeface="Garamond" panose="02020404030301010803" pitchFamily="18" charset="0"/>
              </a:rPr>
              <a:t>Report displays</a:t>
            </a:r>
            <a:r>
              <a:rPr lang="en-US" sz="6400" b="1" i="0" u="sng" dirty="0">
                <a:solidFill>
                  <a:schemeClr val="accent1"/>
                </a:solidFill>
                <a:effectLst/>
                <a:latin typeface="Garamond" panose="02020404030301010803" pitchFamily="18" charset="0"/>
              </a:rPr>
              <a:t>: </a:t>
            </a:r>
          </a:p>
          <a:p>
            <a:pPr fontAlgn="base"/>
            <a:r>
              <a:rPr lang="en-US" sz="6400" b="0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Monthly expected and actual delivery date for each supplier for the last 6 months </a:t>
            </a:r>
          </a:p>
          <a:p>
            <a:pPr marL="0" indent="0" algn="l" rtl="0" fontAlgn="base">
              <a:buNone/>
            </a:pPr>
            <a:endParaRPr lang="en-US" sz="4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7200" b="1" i="0" u="sng" dirty="0">
                <a:solidFill>
                  <a:schemeClr val="accent1"/>
                </a:solidFill>
                <a:effectLst/>
                <a:latin typeface="+mj-lt"/>
              </a:rPr>
              <a:t>Assumptions made</a:t>
            </a:r>
            <a:r>
              <a:rPr lang="en-US" sz="7200" b="0" i="0" dirty="0">
                <a:solidFill>
                  <a:schemeClr val="accent1"/>
                </a:solidFill>
                <a:effectLst/>
                <a:latin typeface="+mj-lt"/>
              </a:rPr>
              <a:t>:  </a:t>
            </a:r>
            <a:endParaRPr lang="en-US" sz="4400" b="0" i="0" dirty="0">
              <a:solidFill>
                <a:schemeClr val="accent1"/>
              </a:solidFill>
              <a:effectLst/>
              <a:latin typeface="+mj-lt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Each supplier makes only one delivery per month  </a:t>
            </a:r>
            <a:endParaRPr lang="en-US" sz="6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All supplies that they provide are delivered during that delivery.  </a:t>
            </a:r>
            <a:endParaRPr lang="en-US" sz="6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The winery has enough supplies left over to keep production going in the event of late deliveries.  </a:t>
            </a:r>
            <a:endParaRPr lang="en-US" sz="6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On-time delivery would be measured by the </a:t>
            </a:r>
            <a:r>
              <a:rPr lang="en-US" sz="6400" b="1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actual delivery date</a:t>
            </a:r>
            <a:r>
              <a:rPr lang="en-US" sz="6400" b="0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 being </a:t>
            </a:r>
            <a:r>
              <a:rPr lang="en-US" sz="6400" b="1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within 4 days of the expected delivery date</a:t>
            </a:r>
            <a:r>
              <a:rPr lang="en-US" sz="6400" b="0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.  </a:t>
            </a:r>
          </a:p>
          <a:p>
            <a:pPr marL="0" indent="0" algn="l" rtl="0" fontAlgn="base">
              <a:buNone/>
            </a:pPr>
            <a:endParaRPr lang="en-US" sz="6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 rtl="0" fontAlgn="base">
              <a:buNone/>
            </a:pPr>
            <a:r>
              <a:rPr lang="en-US" sz="7200" b="1" i="0" u="sng" dirty="0">
                <a:solidFill>
                  <a:srgbClr val="83992A"/>
                </a:solidFill>
                <a:effectLst/>
                <a:latin typeface="+mj-lt"/>
              </a:rPr>
              <a:t>Data shows: </a:t>
            </a:r>
            <a:endParaRPr lang="en-US" sz="6400" b="1" i="0" u="sng" dirty="0">
              <a:solidFill>
                <a:srgbClr val="000000"/>
              </a:solidFill>
              <a:effectLst/>
              <a:latin typeface="+mj-lt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Corks R Us: Regularly makes their deliveries at least two weeks late </a:t>
            </a:r>
            <a:endParaRPr lang="en-US" sz="6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Delivered  on-time</a:t>
            </a:r>
            <a:r>
              <a:rPr lang="en-US" sz="5600" b="1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 once</a:t>
            </a:r>
            <a:r>
              <a:rPr lang="en-US" sz="5600" b="0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 </a:t>
            </a:r>
            <a:endParaRPr lang="en-US" sz="56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5600" b="0" i="0" u="sng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Percentage of late deliveries </a:t>
            </a:r>
            <a:r>
              <a:rPr lang="en-US" sz="5600" b="0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: 83%  </a:t>
            </a:r>
            <a:endParaRPr lang="en-US" sz="56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5600" b="0" i="0" u="sng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Percentage of on-time deliveries</a:t>
            </a:r>
            <a:r>
              <a:rPr lang="en-US" sz="5600" b="0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: 17% </a:t>
            </a:r>
            <a:r>
              <a:rPr lang="en-US" sz="4800" b="0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   </a:t>
            </a:r>
            <a:r>
              <a:rPr lang="en-US" sz="4000" b="0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 </a:t>
            </a:r>
            <a:endParaRPr lang="en-US" sz="4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Printers and Stuff: deliveries are routinely on-time </a:t>
            </a:r>
            <a:endParaRPr lang="en-US" sz="6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5600" b="0" i="0" u="sng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Percentage of on time-deliveries</a:t>
            </a:r>
            <a:r>
              <a:rPr lang="en-US" sz="5600" b="0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: 100% </a:t>
            </a:r>
            <a:endParaRPr lang="en-US" sz="5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Sampson Supplies </a:t>
            </a:r>
            <a:endParaRPr lang="en-US" sz="6400" b="0" i="0" dirty="0">
              <a:solidFill>
                <a:srgbClr val="000000"/>
              </a:solidFill>
              <a:effectLst/>
              <a:latin typeface="Garamond" panose="02020404030301010803" pitchFamily="18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5600" b="0" i="0" u="sng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Percentage of on-time deliveries</a:t>
            </a:r>
            <a:r>
              <a:rPr lang="en-US" sz="5600" b="0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: 100% </a:t>
            </a:r>
            <a:endParaRPr lang="en-US" sz="5600" b="0" i="0" dirty="0">
              <a:solidFill>
                <a:srgbClr val="000000"/>
              </a:solidFill>
              <a:effectLst/>
              <a:latin typeface="Garamond" panose="02020404030301010803" pitchFamily="18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Some deliveries even received early  </a:t>
            </a:r>
            <a:endParaRPr lang="en-US" sz="5600" b="0" i="0" dirty="0">
              <a:solidFill>
                <a:srgbClr val="000000"/>
              </a:solidFill>
              <a:effectLst/>
              <a:latin typeface="Garamond" panose="02020404030301010803" pitchFamily="18" charset="0"/>
            </a:endParaRPr>
          </a:p>
          <a:p>
            <a:pPr marL="0" indent="0" algn="ctr" rtl="0" fontAlgn="base">
              <a:buNone/>
            </a:pPr>
            <a:r>
              <a:rPr lang="en-US" sz="6400" b="1" i="0" dirty="0">
                <a:solidFill>
                  <a:schemeClr val="accent1"/>
                </a:solidFill>
                <a:effectLst/>
                <a:latin typeface="Garamond" panose="02020404030301010803" pitchFamily="18" charset="0"/>
              </a:rPr>
              <a:t>It can be determined that Bacchus Winery should be looking at alternative supply options for their bottles and corks that are used for production.</a:t>
            </a:r>
            <a:endParaRPr lang="en-US" sz="1400" b="1" dirty="0">
              <a:solidFill>
                <a:schemeClr val="accent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buSzPct val="114999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8360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575E71FA-50BD-43F8-8C98-04339283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F1AA7F6-A589-4BC8-BC72-2CA6DC908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F9D76D-6009-EA7D-AFFC-35D05EFBA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Supplier Report Output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89B1776-F953-4C0F-8E85-E9C66B1EF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2FBFDFA-81DB-17C2-22E9-8F66F1916A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2683" y="1929728"/>
            <a:ext cx="5784083" cy="2819739"/>
          </a:xfrm>
          <a:prstGeom prst="rect">
            <a:avLst/>
          </a:prstGeom>
        </p:spPr>
      </p:pic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97356D0-D934-42B9-8291-DF34A3AC0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4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16CEF-BD96-0ECE-6B24-FCA086D0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Distributor Report Description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D42A8-825B-2CB4-B3CC-BEA1C6A95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7051066" cy="6344968"/>
          </a:xfrm>
        </p:spPr>
        <p:txBody>
          <a:bodyPr anchor="ctr">
            <a:normAutofit fontScale="62500" lnSpcReduction="20000"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0" lang="en-US" sz="3300" b="1" i="0" u="sng" strike="noStrike" kern="1200" cap="none" spc="0" normalizeH="0" baseline="0" noProof="0" dirty="0">
                <a:ln>
                  <a:noFill/>
                </a:ln>
                <a:solidFill>
                  <a:srgbClr val="83992A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Report displays</a:t>
            </a:r>
            <a:r>
              <a:rPr kumimoji="0" lang="en-US" sz="2900" b="1" i="0" u="sng" strike="noStrike" kern="1200" cap="none" spc="0" normalizeH="0" baseline="0" noProof="0" dirty="0">
                <a:ln>
                  <a:noFill/>
                </a:ln>
                <a:solidFill>
                  <a:srgbClr val="83992A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: </a:t>
            </a:r>
          </a:p>
          <a:p>
            <a:pPr fontAlgn="base">
              <a:buClr>
                <a:srgbClr val="83992A"/>
              </a:buClr>
              <a:defRPr/>
            </a:pPr>
            <a:r>
              <a:rPr kumimoji="0" lang="en-US" sz="29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Expected sales in barrels vs. actual sales</a:t>
            </a:r>
          </a:p>
          <a:p>
            <a:pPr fontAlgn="base">
              <a:buClr>
                <a:srgbClr val="83992A"/>
              </a:buClr>
              <a:defRPr/>
            </a:pPr>
            <a:r>
              <a:rPr kumimoji="0" lang="en-US" sz="29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List of how many distributors carry each wine</a:t>
            </a:r>
          </a:p>
          <a:p>
            <a:pPr fontAlgn="base">
              <a:buClr>
                <a:srgbClr val="83992A"/>
              </a:buClr>
              <a:defRPr/>
            </a:pPr>
            <a:r>
              <a:rPr kumimoji="0" lang="en-US" sz="29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List of distributors and which wine they carry</a:t>
            </a:r>
          </a:p>
          <a:p>
            <a:pPr marL="0" indent="0" fontAlgn="base">
              <a:buClr>
                <a:srgbClr val="83992A"/>
              </a:buClr>
              <a:buNone/>
              <a:defRPr/>
            </a:pPr>
            <a:endParaRPr kumimoji="0" lang="en-US" sz="29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indent="0">
              <a:lnSpc>
                <a:spcPct val="90000"/>
              </a:lnSpc>
              <a:buSzPct val="114999"/>
              <a:buNone/>
            </a:pPr>
            <a:r>
              <a:rPr lang="en-US" sz="3200" b="1" i="0" u="sng" dirty="0">
                <a:solidFill>
                  <a:schemeClr val="accent1"/>
                </a:solidFill>
                <a:effectLst/>
                <a:latin typeface="+mj-lt"/>
              </a:rPr>
              <a:t>Assumptions made:</a:t>
            </a:r>
            <a:endParaRPr lang="en-US" sz="32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SzPct val="114999"/>
            </a:pPr>
            <a:r>
              <a:rPr lang="en-US" sz="3200" dirty="0">
                <a:ea typeface="+mn-lt"/>
                <a:cs typeface="+mn-lt"/>
              </a:rPr>
              <a:t>Chardonnay is the top seller is because the grapes used for wines like Merlot, and Cabernet were mostly destroyed during a wildfire and were not available for wider distribution.  </a:t>
            </a:r>
          </a:p>
          <a:p>
            <a:pPr>
              <a:lnSpc>
                <a:spcPct val="90000"/>
              </a:lnSpc>
              <a:buSzPct val="114999"/>
            </a:pPr>
            <a:r>
              <a:rPr lang="en-US" sz="3200" dirty="0">
                <a:ea typeface="+mn-lt"/>
                <a:cs typeface="+mn-lt"/>
              </a:rPr>
              <a:t>In the future, it is also expected that more than one wine will be carried by each distributor.  </a:t>
            </a:r>
          </a:p>
          <a:p>
            <a:pPr>
              <a:lnSpc>
                <a:spcPct val="90000"/>
              </a:lnSpc>
              <a:buSzPct val="114999"/>
            </a:pPr>
            <a:r>
              <a:rPr lang="en-US" sz="3200" dirty="0">
                <a:ea typeface="+mn-lt"/>
                <a:cs typeface="+mn-lt"/>
              </a:rPr>
              <a:t>Chablis wine is imported from a sister winery in France and is only being distributed by one company now. </a:t>
            </a:r>
          </a:p>
          <a:p>
            <a:pPr lvl="1">
              <a:lnSpc>
                <a:spcPct val="90000"/>
              </a:lnSpc>
              <a:buSzPct val="114999"/>
            </a:pPr>
            <a:r>
              <a:rPr lang="en-US" sz="2800" dirty="0">
                <a:ea typeface="+mn-lt"/>
                <a:cs typeface="+mn-lt"/>
              </a:rPr>
              <a:t>May have to be discontinued in the future if the cost of importing it gets to be too much for Bacchus Winery. </a:t>
            </a:r>
            <a:endParaRPr kumimoji="0" lang="en-US" sz="29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indent="0" fontAlgn="base">
              <a:buClr>
                <a:srgbClr val="83992A"/>
              </a:buClr>
              <a:buNone/>
              <a:defRPr/>
            </a:pPr>
            <a:r>
              <a:rPr lang="en-US" sz="3200" b="1" i="0" u="sng" dirty="0">
                <a:solidFill>
                  <a:srgbClr val="83992A"/>
                </a:solidFill>
                <a:effectLst/>
                <a:latin typeface="+mj-lt"/>
              </a:rPr>
              <a:t>Data shows: </a:t>
            </a:r>
            <a:endParaRPr lang="en-US" sz="2900" b="1" u="sng" dirty="0">
              <a:solidFill>
                <a:srgbClr val="83992A"/>
              </a:solidFill>
              <a:latin typeface="Garamond" panose="02020404030301010803" pitchFamily="18" charset="0"/>
            </a:endParaRPr>
          </a:p>
          <a:p>
            <a:pPr fontAlgn="base">
              <a:buClr>
                <a:srgbClr val="83992A"/>
              </a:buClr>
              <a:defRPr/>
            </a:pPr>
            <a:r>
              <a:rPr lang="en-US" sz="2600" b="1" dirty="0">
                <a:solidFill>
                  <a:schemeClr val="accent1"/>
                </a:solidFill>
                <a:ea typeface="+mn-lt"/>
                <a:cs typeface="+mn-lt"/>
              </a:rPr>
              <a:t>The winery’s top selling wine  : Chardonnay </a:t>
            </a:r>
          </a:p>
          <a:p>
            <a:pPr lvl="1" fontAlgn="base">
              <a:buClr>
                <a:srgbClr val="83992A"/>
              </a:buClr>
              <a:defRPr/>
            </a:pPr>
            <a:r>
              <a:rPr lang="en-US" sz="1900" b="1" dirty="0">
                <a:solidFill>
                  <a:schemeClr val="accent1"/>
                </a:solidFill>
                <a:ea typeface="+mn-lt"/>
                <a:cs typeface="+mn-lt"/>
              </a:rPr>
              <a:t>Selling more than expected</a:t>
            </a:r>
          </a:p>
          <a:p>
            <a:pPr fontAlgn="base">
              <a:buClr>
                <a:srgbClr val="83992A"/>
              </a:buClr>
              <a:defRPr/>
            </a:pPr>
            <a:r>
              <a:rPr lang="en-US" sz="2600" b="1" dirty="0">
                <a:solidFill>
                  <a:schemeClr val="accent1"/>
                </a:solidFill>
                <a:ea typeface="+mn-lt"/>
                <a:cs typeface="+mn-lt"/>
              </a:rPr>
              <a:t>Other wines are not selling as expected (likely due to aforementioned fires)</a:t>
            </a:r>
          </a:p>
          <a:p>
            <a:pPr>
              <a:lnSpc>
                <a:spcPct val="90000"/>
              </a:lnSpc>
              <a:buSzPct val="114999"/>
            </a:pPr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156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3FEEE78B-6EC9-4EE6-B42A-C56FE0583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989D3D0-25DB-4F46-A08D-5FA66FBFD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2F2E3AD-002C-47F6-A7F8-7D07CE2BA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9F26D44A-571B-4B37-B312-F1EB96D07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8912A71A-A72B-4A6F-92A9-2B170CE42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82A5FDC-0CB0-426A-A974-5B7A646F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C10CC07B-CA4C-49F7-A1FF-F96DA96FF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0BFC893-4B6A-49DA-9D35-814AA290F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37CB0CB7-8936-4E39-95D5-BD8089D2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CE6B77F-724B-480C-935D-C0719D508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7CF864C1-2CA0-4240-AFD7-FEC8A1822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8993CC9D-D4D1-48BB-84CE-02F087898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D581CC-E6B7-14F8-9966-EEAEEB7A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19" y="4404852"/>
            <a:ext cx="9989677" cy="1054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Distributor Report Output</a:t>
            </a:r>
            <a:endParaRPr lang="en-US" sz="3600" kern="1200" cap="none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D0E6809-DFB9-49E1-96CD-62D9E900E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11086" y="1092200"/>
            <a:ext cx="8962768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F7D655-AAAD-422A-224B-7924E0021C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6503" y="1339161"/>
            <a:ext cx="2945868" cy="2481893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CC2368E-FC92-D283-F9E3-CCF288CE81B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5985" b="2"/>
          <a:stretch/>
        </p:blipFill>
        <p:spPr>
          <a:xfrm>
            <a:off x="4800587" y="1725655"/>
            <a:ext cx="2807083" cy="2034602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E3612B6-8F11-3217-AE64-7D614845765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838" b="-1"/>
          <a:stretch/>
        </p:blipFill>
        <p:spPr>
          <a:xfrm>
            <a:off x="7685887" y="1481668"/>
            <a:ext cx="2780558" cy="2249933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714A049-40FE-4FF6-9176-06ADCD274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64080" y="5518838"/>
            <a:ext cx="78638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620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80</TotalTime>
  <Words>864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Garamond</vt:lpstr>
      <vt:lpstr>Segoe UI</vt:lpstr>
      <vt:lpstr>Organic</vt:lpstr>
      <vt:lpstr>Bacchus Winery Case Study</vt:lpstr>
      <vt:lpstr>Overview</vt:lpstr>
      <vt:lpstr>Charlie Team Members</vt:lpstr>
      <vt:lpstr>Bacchus Winery Brief Overview</vt:lpstr>
      <vt:lpstr>Group ORD</vt:lpstr>
      <vt:lpstr>Supplier Report Description</vt:lpstr>
      <vt:lpstr>Supplier Report Output</vt:lpstr>
      <vt:lpstr>Distributor Report Description</vt:lpstr>
      <vt:lpstr>Distributor Report Output</vt:lpstr>
      <vt:lpstr>Employee Report Description</vt:lpstr>
      <vt:lpstr>Employee Report Outputs</vt:lpstr>
      <vt:lpstr>Summary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Steranko, Grace  STU (MIL)</cp:lastModifiedBy>
  <cp:revision>158</cp:revision>
  <dcterms:created xsi:type="dcterms:W3CDTF">2022-07-18T02:12:51Z</dcterms:created>
  <dcterms:modified xsi:type="dcterms:W3CDTF">2022-07-22T19:37:00Z</dcterms:modified>
</cp:coreProperties>
</file>