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нализ тональности текстовых комментарие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Анализ тональности текстовых комментариев</a:t>
            </a:r>
          </a:p>
        </p:txBody>
      </p:sp>
      <p:sp>
        <p:nvSpPr>
          <p:cNvPr id="120" name="Махмутов Ринат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Махмутов Ринат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6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5242" y="4252017"/>
            <a:ext cx="15613516" cy="78873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Алгоритм оценки тональности текста"/>
          <p:cNvSpPr txBox="1"/>
          <p:nvPr/>
        </p:nvSpPr>
        <p:spPr>
          <a:xfrm>
            <a:off x="7870114" y="12357617"/>
            <a:ext cx="8643773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Алгоритм оценки тональности текста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65" name="В качестве объекта исследования были выбраны рецензии на художественные фильмы. Как источник данных был взят русскоязычный датасет с крупнейшего интернет-сервиса о кино Kinopoisk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35634">
              <a:buSzTx/>
              <a:buNone/>
              <a:defRPr sz="3696"/>
            </a:pPr>
            <a:r>
              <a:t>В качестве объекта исследования были выбраны рецензии на художественные фильмы. Как источник данных был взят русскоязычный датасет с крупнейшего интернет-сервиса о кино </a:t>
            </a:r>
            <a:r>
              <a:t>Kinopoisk</a:t>
            </a:r>
            <a:r>
              <a:t>.</a:t>
            </a:r>
            <a:endParaRPr sz="10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635634">
              <a:buSzTx/>
              <a:buNone/>
              <a:defRPr sz="3696"/>
            </a:pPr>
            <a:r>
              <a:t>Его преимущества: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Грамотная речь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Цензурная речь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Отсутствие спец-символов (смайлики и тп.)</a:t>
            </a:r>
          </a:p>
          <a:p>
            <a:pPr marL="754379" indent="-754379" defTabSz="635634">
              <a:buSzPct val="100000"/>
              <a:buFont typeface="Arial"/>
              <a:defRPr sz="3696"/>
            </a:pPr>
            <a:r>
              <a:t>Разметка автором рецензии</a:t>
            </a:r>
          </a:p>
        </p:txBody>
      </p:sp>
      <p:pic>
        <p:nvPicPr>
          <p:cNvPr id="166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3016" t="18699" r="40664" b="11196"/>
          <a:stretch>
            <a:fillRect/>
          </a:stretch>
        </p:blipFill>
        <p:spPr>
          <a:xfrm>
            <a:off x="14868428" y="3234759"/>
            <a:ext cx="7940946" cy="8621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Форма для написания отзыва"/>
          <p:cNvSpPr txBox="1"/>
          <p:nvPr/>
        </p:nvSpPr>
        <p:spPr>
          <a:xfrm>
            <a:off x="15391066" y="11788894"/>
            <a:ext cx="689579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Форма для написания отзыва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7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063" y="2979046"/>
            <a:ext cx="19347874" cy="3805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rcRect l="0" t="0" r="0" b="54434"/>
          <a:stretch>
            <a:fillRect/>
          </a:stretch>
        </p:blipFill>
        <p:spPr>
          <a:xfrm>
            <a:off x="2209800" y="8019984"/>
            <a:ext cx="19964312" cy="396960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Датасет до обработки"/>
          <p:cNvSpPr txBox="1"/>
          <p:nvPr/>
        </p:nvSpPr>
        <p:spPr>
          <a:xfrm>
            <a:off x="9600958" y="7072519"/>
            <a:ext cx="518208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Датасет до обработки</a:t>
            </a:r>
          </a:p>
        </p:txBody>
      </p:sp>
      <p:sp>
        <p:nvSpPr>
          <p:cNvPr id="173" name="Датасет после обработки"/>
          <p:cNvSpPr txBox="1"/>
          <p:nvPr/>
        </p:nvSpPr>
        <p:spPr>
          <a:xfrm>
            <a:off x="9215361" y="12326974"/>
            <a:ext cx="595327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Датасет после обработки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76" name="Рисунок 17" descr="Рисунок 17"/>
          <p:cNvPicPr>
            <a:picLocks noChangeAspect="1"/>
          </p:cNvPicPr>
          <p:nvPr/>
        </p:nvPicPr>
        <p:blipFill>
          <a:blip r:embed="rId2">
            <a:extLst/>
          </a:blip>
          <a:srcRect l="4104" t="36260" r="73833" b="37057"/>
          <a:stretch>
            <a:fillRect/>
          </a:stretch>
        </p:blipFill>
        <p:spPr>
          <a:xfrm>
            <a:off x="6999684" y="5336569"/>
            <a:ext cx="10384548" cy="706289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Топ 10 самых близких слов к слову «фильм», полученных с помощью алгоритма Word2Vec для нашего датасета"/>
          <p:cNvSpPr txBox="1"/>
          <p:nvPr/>
        </p:nvSpPr>
        <p:spPr>
          <a:xfrm>
            <a:off x="3583076" y="3082341"/>
            <a:ext cx="17217848" cy="153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t>Топ 10 самых близких слов к слову «фильм», полученных с</a:t>
            </a:r>
            <a:br/>
            <a:r>
              <a:t>помощью алгоритма </a:t>
            </a:r>
            <a:r>
              <a:t>Word2Vec</a:t>
            </a:r>
            <a:r>
              <a:t> для нашего датасета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pic>
        <p:nvPicPr>
          <p:cNvPr id="180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rcRect l="26295" t="36260" r="26113" b="30444"/>
          <a:stretch>
            <a:fillRect/>
          </a:stretch>
        </p:blipFill>
        <p:spPr>
          <a:xfrm>
            <a:off x="1499155" y="3537096"/>
            <a:ext cx="12239388" cy="481582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1 эксперимент – разделение отзывов на 3 класса"/>
          <p:cNvSpPr txBox="1"/>
          <p:nvPr/>
        </p:nvSpPr>
        <p:spPr>
          <a:xfrm>
            <a:off x="4997653" y="2567510"/>
            <a:ext cx="143886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1 эксперимент – разделение отзывов на 3 класса</a:t>
            </a:r>
          </a:p>
        </p:txBody>
      </p:sp>
      <p:pic>
        <p:nvPicPr>
          <p:cNvPr id="182" name="Рисунок 15" descr="Рисунок 15"/>
          <p:cNvPicPr>
            <a:picLocks noChangeAspect="1"/>
          </p:cNvPicPr>
          <p:nvPr/>
        </p:nvPicPr>
        <p:blipFill>
          <a:blip r:embed="rId3">
            <a:extLst/>
          </a:blip>
          <a:srcRect l="6336" t="36465" r="46139" b="30543"/>
          <a:stretch>
            <a:fillRect/>
          </a:stretch>
        </p:blipFill>
        <p:spPr>
          <a:xfrm>
            <a:off x="11517891" y="8425920"/>
            <a:ext cx="12239333" cy="477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Работа…"/>
          <p:cNvSpPr txBox="1"/>
          <p:nvPr/>
        </p:nvSpPr>
        <p:spPr>
          <a:xfrm>
            <a:off x="14135137" y="4472143"/>
            <a:ext cx="3719805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184" name="Работа…"/>
          <p:cNvSpPr txBox="1"/>
          <p:nvPr/>
        </p:nvSpPr>
        <p:spPr>
          <a:xfrm>
            <a:off x="7571125" y="9248274"/>
            <a:ext cx="3719806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87" name="Результаты 1 эксперимента"/>
          <p:cNvSpPr txBox="1"/>
          <p:nvPr/>
        </p:nvSpPr>
        <p:spPr>
          <a:xfrm>
            <a:off x="8324151" y="2867311"/>
            <a:ext cx="816224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Результаты 1 эксперимента</a:t>
            </a:r>
          </a:p>
        </p:txBody>
      </p:sp>
      <p:pic>
        <p:nvPicPr>
          <p:cNvPr id="188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6153" t="28075" r="44790" b="52543"/>
          <a:stretch>
            <a:fillRect/>
          </a:stretch>
        </p:blipFill>
        <p:spPr>
          <a:xfrm>
            <a:off x="1021153" y="4083905"/>
            <a:ext cx="8144848" cy="305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26514" t="59735" r="56877" b="11536"/>
          <a:stretch>
            <a:fillRect/>
          </a:stretch>
        </p:blipFill>
        <p:spPr>
          <a:xfrm>
            <a:off x="9251335" y="4084498"/>
            <a:ext cx="3913351" cy="380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Результат работы…"/>
          <p:cNvSpPr txBox="1"/>
          <p:nvPr/>
        </p:nvSpPr>
        <p:spPr>
          <a:xfrm>
            <a:off x="13827078" y="4239990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191" name="Результат работы…"/>
          <p:cNvSpPr txBox="1"/>
          <p:nvPr/>
        </p:nvSpPr>
        <p:spPr>
          <a:xfrm>
            <a:off x="3234612" y="9327894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192" name="Рисунок 13" descr="Рисунок 13"/>
          <p:cNvPicPr>
            <a:picLocks noChangeAspect="1"/>
          </p:cNvPicPr>
          <p:nvPr/>
        </p:nvPicPr>
        <p:blipFill>
          <a:blip r:embed="rId3">
            <a:extLst/>
          </a:blip>
          <a:srcRect l="6652" t="30052" r="64541" b="50515"/>
          <a:stretch>
            <a:fillRect/>
          </a:stretch>
        </p:blipFill>
        <p:spPr>
          <a:xfrm>
            <a:off x="8141171" y="9343561"/>
            <a:ext cx="7681099" cy="2914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Рисунок 16" descr="Рисунок 16"/>
          <p:cNvPicPr>
            <a:picLocks noChangeAspect="1"/>
          </p:cNvPicPr>
          <p:nvPr/>
        </p:nvPicPr>
        <p:blipFill>
          <a:blip r:embed="rId3">
            <a:extLst/>
          </a:blip>
          <a:srcRect l="7148" t="60914" r="76078" b="9475"/>
          <a:stretch>
            <a:fillRect/>
          </a:stretch>
        </p:blipFill>
        <p:spPr>
          <a:xfrm>
            <a:off x="16736440" y="8783967"/>
            <a:ext cx="4062040" cy="4033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196" name="Содержание нейтральных отзывов:"/>
          <p:cNvSpPr txBox="1"/>
          <p:nvPr/>
        </p:nvSpPr>
        <p:spPr>
          <a:xfrm>
            <a:off x="0" y="3633866"/>
            <a:ext cx="1040191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Содержание нейтральных отзывов:</a:t>
            </a:r>
          </a:p>
        </p:txBody>
      </p:sp>
      <p:grpSp>
        <p:nvGrpSpPr>
          <p:cNvPr id="199" name="Рисунок 14"/>
          <p:cNvGrpSpPr/>
          <p:nvPr/>
        </p:nvGrpSpPr>
        <p:grpSpPr>
          <a:xfrm>
            <a:off x="678226" y="5096778"/>
            <a:ext cx="23027548" cy="5070289"/>
            <a:chOff x="0" y="0"/>
            <a:chExt cx="23027547" cy="5070288"/>
          </a:xfrm>
        </p:grpSpPr>
        <p:sp>
          <p:nvSpPr>
            <p:cNvPr id="197" name="Rectangle"/>
            <p:cNvSpPr/>
            <p:nvPr/>
          </p:nvSpPr>
          <p:spPr>
            <a:xfrm>
              <a:off x="0" y="0"/>
              <a:ext cx="23027547" cy="507028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98" name="image23.png" descr="image2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6168" t="56243" r="20919" b="23043"/>
            <a:stretch>
              <a:fillRect/>
            </a:stretch>
          </p:blipFill>
          <p:spPr>
            <a:xfrm>
              <a:off x="-1" y="0"/>
              <a:ext cx="23027547" cy="5070289"/>
            </a:xfrm>
            <a:prstGeom prst="rect">
              <a:avLst/>
            </a:prstGeom>
            <a:ln w="19050" cap="sq">
              <a:solidFill>
                <a:srgbClr val="FF0000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202" name="2 эксперимент – разделение отзывов на 2 класса"/>
          <p:cNvSpPr txBox="1"/>
          <p:nvPr/>
        </p:nvSpPr>
        <p:spPr>
          <a:xfrm>
            <a:off x="4997653" y="3171329"/>
            <a:ext cx="1438869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2 эксперимент – разделение отзывов на 2 класса</a:t>
            </a:r>
          </a:p>
        </p:txBody>
      </p:sp>
      <p:sp>
        <p:nvSpPr>
          <p:cNvPr id="203" name="Работа…"/>
          <p:cNvSpPr txBox="1"/>
          <p:nvPr/>
        </p:nvSpPr>
        <p:spPr>
          <a:xfrm>
            <a:off x="7887699" y="9162492"/>
            <a:ext cx="3719806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204" name="Работа…"/>
          <p:cNvSpPr txBox="1"/>
          <p:nvPr/>
        </p:nvSpPr>
        <p:spPr>
          <a:xfrm>
            <a:off x="12659271" y="5169700"/>
            <a:ext cx="3719806" cy="294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Работа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205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26425" t="46515" r="26217" b="20458"/>
          <a:stretch>
            <a:fillRect/>
          </a:stretch>
        </p:blipFill>
        <p:spPr>
          <a:xfrm>
            <a:off x="1363893" y="4509490"/>
            <a:ext cx="10875334" cy="426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Рисунок 11" descr="Рисунок 11"/>
          <p:cNvPicPr>
            <a:picLocks noChangeAspect="1"/>
          </p:cNvPicPr>
          <p:nvPr/>
        </p:nvPicPr>
        <p:blipFill>
          <a:blip r:embed="rId3">
            <a:extLst/>
          </a:blip>
          <a:srcRect l="26168" t="31698" r="26243" b="35006"/>
          <a:stretch>
            <a:fillRect/>
          </a:stretch>
        </p:blipFill>
        <p:spPr>
          <a:xfrm>
            <a:off x="11814979" y="8502281"/>
            <a:ext cx="10838821" cy="4265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актическая реализ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Практическая реализация</a:t>
            </a:r>
          </a:p>
        </p:txBody>
      </p:sp>
      <p:sp>
        <p:nvSpPr>
          <p:cNvPr id="209" name="Результаты 2 эксперимента"/>
          <p:cNvSpPr txBox="1"/>
          <p:nvPr/>
        </p:nvSpPr>
        <p:spPr>
          <a:xfrm>
            <a:off x="8110880" y="3017749"/>
            <a:ext cx="816224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4800"/>
            </a:lvl1pPr>
          </a:lstStyle>
          <a:p>
            <a:pPr/>
            <a:r>
              <a:t>Результаты 2 эксперимента</a:t>
            </a:r>
          </a:p>
        </p:txBody>
      </p:sp>
      <p:sp>
        <p:nvSpPr>
          <p:cNvPr id="210" name="Результат работы…"/>
          <p:cNvSpPr txBox="1"/>
          <p:nvPr/>
        </p:nvSpPr>
        <p:spPr>
          <a:xfrm>
            <a:off x="3862167" y="9161590"/>
            <a:ext cx="4339464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 </a:t>
            </a:r>
          </a:p>
          <a:p>
            <a:pPr algn="l">
              <a:spcBef>
                <a:spcPts val="4500"/>
              </a:spcBef>
              <a:defRPr b="0" sz="3800"/>
            </a:pPr>
            <a:r>
              <a:t>сверточной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sp>
        <p:nvSpPr>
          <p:cNvPr id="211" name="Результат работы…"/>
          <p:cNvSpPr txBox="1"/>
          <p:nvPr/>
        </p:nvSpPr>
        <p:spPr>
          <a:xfrm>
            <a:off x="14850605" y="4825277"/>
            <a:ext cx="4205301" cy="2945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Результат работы</a:t>
            </a:r>
          </a:p>
          <a:p>
            <a:pPr algn="l">
              <a:spcBef>
                <a:spcPts val="4500"/>
              </a:spcBef>
              <a:defRPr b="0" sz="3800"/>
            </a:pPr>
            <a:r>
              <a:t> рекуррентной </a:t>
            </a:r>
          </a:p>
          <a:p>
            <a:pPr algn="l">
              <a:spcBef>
                <a:spcPts val="4500"/>
              </a:spcBef>
              <a:defRPr b="0" sz="3800"/>
            </a:pPr>
            <a:r>
              <a:t>нейронной сети</a:t>
            </a:r>
          </a:p>
        </p:txBody>
      </p:sp>
      <p:pic>
        <p:nvPicPr>
          <p:cNvPr id="21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25911" t="26995" r="44782" b="56269"/>
          <a:stretch>
            <a:fillRect/>
          </a:stretch>
        </p:blipFill>
        <p:spPr>
          <a:xfrm>
            <a:off x="1389519" y="4825273"/>
            <a:ext cx="8526649" cy="2738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rcRect l="26486" t="55878" r="56869" b="14545"/>
          <a:stretch>
            <a:fillRect/>
          </a:stretch>
        </p:blipFill>
        <p:spPr>
          <a:xfrm>
            <a:off x="10470951" y="4386522"/>
            <a:ext cx="3824759" cy="3823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Рисунок 14" descr="Рисунок 14"/>
          <p:cNvPicPr>
            <a:picLocks noChangeAspect="1"/>
          </p:cNvPicPr>
          <p:nvPr/>
        </p:nvPicPr>
        <p:blipFill>
          <a:blip r:embed="rId3">
            <a:extLst/>
          </a:blip>
          <a:srcRect l="5648" t="29689" r="65155" b="53232"/>
          <a:stretch>
            <a:fillRect/>
          </a:stretch>
        </p:blipFill>
        <p:spPr>
          <a:xfrm>
            <a:off x="8274371" y="9368352"/>
            <a:ext cx="7885895" cy="2531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Рисунок 15" descr="Рисунок 15"/>
          <p:cNvPicPr>
            <a:picLocks noChangeAspect="1"/>
          </p:cNvPicPr>
          <p:nvPr/>
        </p:nvPicPr>
        <p:blipFill>
          <a:blip r:embed="rId3">
            <a:extLst/>
          </a:blip>
          <a:srcRect l="6539" t="57968" r="76187" b="10971"/>
          <a:stretch>
            <a:fillRect/>
          </a:stretch>
        </p:blipFill>
        <p:spPr>
          <a:xfrm>
            <a:off x="17363708" y="8769954"/>
            <a:ext cx="4108232" cy="4156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Выво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</a:t>
            </a:r>
          </a:p>
        </p:txBody>
      </p:sp>
      <p:sp>
        <p:nvSpPr>
          <p:cNvPr id="218" name="На основании результатов нескольких экспериментов оценки тональности рецензий можно сделать следующие выводы: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800"/>
            </a:pPr>
            <a:r>
              <a:t>На основании результатов нескольких экспериментов оценки тональности рецензий можно сделать следующие выводы: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4800"/>
            </a:pPr>
            <a:r>
              <a:t>Сверточная нейронная сеть показала себя лучше, чем рекуррентная несмотря на то, что ее часто применяют в обработке изображений, а не текста;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4800"/>
            </a:pPr>
            <a:r>
              <a:t>Неудовлетворительный результат первого эксперимента был связан с тем, что текст некоторых рецензий не соответствовал нейтральной оценке, поставленной автором.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Актуально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Актуальность</a:t>
            </a:r>
          </a:p>
        </p:txBody>
      </p:sp>
      <p:sp>
        <p:nvSpPr>
          <p:cNvPr id="123" name="Анализ тональности текста активно развивается в связи с ростом практических применений в различных областях, например, в прогнозировании продаж, в анализе востребованности продукта и др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/>
            </a:lvl1pPr>
          </a:lstStyle>
          <a:p>
            <a:pPr/>
            <a:r>
              <a:t>Анализ тональности текста активно развивается в связи с ростом практических применений в различных областях, например, в прогнозировании продаж, в анализе востребованности продукта и др.</a:t>
            </a:r>
          </a:p>
        </p:txBody>
      </p:sp>
      <p:pic>
        <p:nvPicPr>
          <p:cNvPr id="12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2346" y="4706156"/>
            <a:ext cx="12303908" cy="618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становка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Постановка задачи</a:t>
            </a:r>
          </a:p>
        </p:txBody>
      </p:sp>
      <p:sp>
        <p:nvSpPr>
          <p:cNvPr id="127" name="Цель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95452" defTabSz="470534">
              <a:spcBef>
                <a:spcPts val="3300"/>
              </a:spcBef>
              <a:buSzTx/>
              <a:buFont typeface="Arial"/>
              <a:buNone/>
              <a:defRPr b="1" sz="2736"/>
            </a:pPr>
            <a:r>
              <a:t>Цель работы</a:t>
            </a:r>
            <a:endParaRPr sz="1083"/>
          </a:p>
          <a:p>
            <a:pPr marL="0" indent="-195452" defTabSz="470534">
              <a:spcBef>
                <a:spcPts val="3300"/>
              </a:spcBef>
              <a:buSzTx/>
              <a:buFont typeface="Arial"/>
              <a:buNone/>
              <a:defRPr sz="2736"/>
            </a:pPr>
            <a:r>
              <a:t>Целью данной работы является разработка технологии оценки отзывов с помощью нейронных сетей на основе алгоритма </a:t>
            </a:r>
            <a:r>
              <a:t>Word2Vec.</a:t>
            </a:r>
            <a:endParaRPr b="1"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470534">
              <a:spcBef>
                <a:spcPts val="3300"/>
              </a:spcBef>
              <a:buSzTx/>
              <a:buFont typeface="Arial"/>
              <a:buNone/>
              <a:defRPr sz="2736"/>
            </a:pPr>
            <a:endParaRPr b="1"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defTabSz="470534">
              <a:spcBef>
                <a:spcPts val="3300"/>
              </a:spcBef>
              <a:buSzTx/>
              <a:buFont typeface="Arial"/>
              <a:buNone/>
              <a:defRPr b="1" sz="2736"/>
            </a:pPr>
            <a:r>
              <a:t>Для достижения поставленной цели необходимо решить следующие задачи: 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аспекты обработки языка с точки зрения лингвистики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аспекты работы алгоритма </a:t>
            </a:r>
            <a:r>
              <a:t>Word2Vec </a:t>
            </a:r>
            <a:r>
              <a:t>в задачах анализа текста 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Изучить теоретические основы нейронных сетей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Реализовать алгоритм </a:t>
            </a:r>
            <a:r>
              <a:t>Word2Vec</a:t>
            </a:r>
            <a:r>
              <a:t> на </a:t>
            </a:r>
            <a:r>
              <a:t>Python</a:t>
            </a:r>
            <a:r>
              <a:t> с использованием библиотеки </a:t>
            </a:r>
            <a:r>
              <a:t>Gensim</a:t>
            </a:r>
            <a:endParaRPr sz="1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Выбрать и реализовать подходящие архитектуры нейронных сетей для оценки тональности текстовых данных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Проверить работу нейронных сетей на тестовых данных;</a:t>
            </a:r>
            <a:endParaRPr sz="1083"/>
          </a:p>
          <a:p>
            <a:pPr marL="670124" indent="-670124" defTabSz="470534">
              <a:spcBef>
                <a:spcPts val="3300"/>
              </a:spcBef>
              <a:buSzPct val="100000"/>
              <a:buAutoNum type="arabicPeriod" startAt="1"/>
              <a:defRPr sz="2736"/>
            </a:pPr>
            <a:r>
              <a:t>Исследовать полученные результаты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  <p:sp>
        <p:nvSpPr>
          <p:cNvPr id="130" name="Существует несколько этапов обработки естественного языка. И для каждого этапа есть свой набор библиотек, функций, которые помогают привести данные в понятный для дальнейшей работы формат."/>
          <p:cNvSpPr txBox="1"/>
          <p:nvPr>
            <p:ph type="body" sz="quarter" idx="1"/>
          </p:nvPr>
        </p:nvSpPr>
        <p:spPr>
          <a:xfrm>
            <a:off x="1689100" y="3149600"/>
            <a:ext cx="21005800" cy="301671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Arial"/>
              <a:buNone/>
            </a:lvl1pPr>
          </a:lstStyle>
          <a:p>
            <a:pPr/>
            <a:r>
              <a:t>Существует несколько этапов обработки естественного языка. И для каждого этапа есть свой набор библиотек, функций, которые помогают привести данные в понятный для дальнейшей работы формат. </a:t>
            </a:r>
          </a:p>
        </p:txBody>
      </p:sp>
      <p:pic>
        <p:nvPicPr>
          <p:cNvPr id="131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7952" y="5939712"/>
            <a:ext cx="12622165" cy="601473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Задачи обработки текста решаются в следующем порядке:…"/>
          <p:cNvSpPr txBox="1"/>
          <p:nvPr/>
        </p:nvSpPr>
        <p:spPr>
          <a:xfrm>
            <a:off x="1670623" y="5875896"/>
            <a:ext cx="8097131" cy="580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buFont typeface="Arial"/>
              <a:defRPr b="0" sz="3800"/>
            </a:pPr>
            <a:r>
              <a:t>Задачи обработки текста решаются в следующем порядке: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Графематический анализ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Семантический анализ 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</a:t>
            </a:r>
            <a:r>
              <a:t>Синтаксический анализ </a:t>
            </a:r>
          </a:p>
          <a:p>
            <a:pPr marL="36000" algn="l">
              <a:spcBef>
                <a:spcPts val="4500"/>
              </a:spcBef>
              <a:buClr>
                <a:srgbClr val="0070C0"/>
              </a:buClr>
              <a:buSzPct val="150000"/>
              <a:buFont typeface="Arial"/>
              <a:buChar char="•"/>
              <a:defRPr b="0" sz="3800"/>
            </a:pPr>
            <a:r>
              <a:t> Морфологический анализ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ord2Vec – это технология анализа смысловых единиц естественных языков, выполняющая статистическую обработку текстовых данных [9]. Она основана на принципе локальности, который утверждает, что на объект влияет только его непосредственное окружение, то ес"/>
          <p:cNvSpPr txBox="1"/>
          <p:nvPr>
            <p:ph type="body" sz="half" idx="1"/>
          </p:nvPr>
        </p:nvSpPr>
        <p:spPr>
          <a:xfrm>
            <a:off x="1689100" y="3149600"/>
            <a:ext cx="11097534" cy="6251549"/>
          </a:xfrm>
          <a:prstGeom prst="rect">
            <a:avLst/>
          </a:prstGeom>
        </p:spPr>
        <p:txBody>
          <a:bodyPr/>
          <a:lstStyle/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Word2Vec – это технология анализа смысловых единиц естественных языков, выполняющая статистическую обработку текстовых данных [9]. Она основана на принципе локальности, который утверждает, что на объект влияет только его непосредственное окружение, то есть слова, которые употребляются в одном контексте, имеют близкие значения.</a:t>
            </a:r>
          </a:p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Каждому слову сопоставляется вектор, причем чем ближе слова друг к другу по смыслу, тем ближе будут их вектора.</a:t>
            </a:r>
          </a:p>
          <a:p>
            <a:pPr marL="0" indent="0" defTabSz="487044">
              <a:spcBef>
                <a:spcPts val="3400"/>
              </a:spcBef>
              <a:buSzTx/>
              <a:buFont typeface="Arial"/>
              <a:buNone/>
              <a:defRPr sz="2832"/>
            </a:pPr>
            <a:r>
              <a:t>Близость можно измерить с помощью косинусной меры (косинусного сходства) – это мера, которая учитывает сходство между парой признаков. Ее можно рассчитать по формуле:</a:t>
            </a:r>
          </a:p>
        </p:txBody>
      </p:sp>
      <p:sp>
        <p:nvSpPr>
          <p:cNvPr id="135" name="TextBox 8"/>
          <p:cNvSpPr txBox="1"/>
          <p:nvPr/>
        </p:nvSpPr>
        <p:spPr>
          <a:xfrm>
            <a:off x="1690020" y="9838049"/>
            <a:ext cx="10137592" cy="19358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unc>
                    <m:funcPr>
                      <m:ctrl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</m:fName>
                    <m:e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e>
                  </m:func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xmlns:a="http://schemas.openxmlformats.org/drawingml/2006/main" sz="4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num>
                    <m:den>
                      <m:d>
                        <m: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‖"/>
                          <m:endChr m:val="‖"/>
                        </m:d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‖"/>
                          <m:endChr m:val="‖"/>
                        </m:dPr>
                        <m:e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den>
                  </m:f>
                  <m:r>
                    <a:rPr xmlns:a="http://schemas.openxmlformats.org/drawingml/2006/main" sz="4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200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num>
                    <m:den>
                      <m:rad>
                        <m:ra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nary>
                            <m:naryPr>
                              <m:ctrlP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4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begChr m:val=""/>
                                    </m:dPr>
                                    <m:e>
                                      <m:sSub>
                                        <m:e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  <m:endChr m:val=""/>
                                            </m:dPr>
                                            <m:e>
                                              <m: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xmlns:a="http://schemas.openxmlformats.org/drawingml/2006/main" sz="4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xmlns:a="http://schemas.openxmlformats.org/drawingml/2006/main" sz="4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ad>
                        <m:radPr>
                          <m:ctrlPr>
                            <a:rPr xmlns:a="http://schemas.openxmlformats.org/drawingml/2006/main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nary>
                            <m:naryPr>
                              <m:ctrlP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undOvr"/>
                              <m:grow m:val="0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ctrlPr>
                                        <a:rPr xmlns:a="http://schemas.openxmlformats.org/drawingml/2006/main" sz="4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begChr m:val=""/>
                                    </m:dPr>
                                    <m:e>
                                      <m:sSub>
                                        <m:e>
                                          <m:d>
                                            <m:dPr>
                                              <m:ctrlP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  <m:endChr m:val=""/>
                                            </m:dPr>
                                            <m:e>
                                              <m:r>
                                                <a:rPr xmlns:a="http://schemas.openxmlformats.org/drawingml/2006/main" sz="4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xmlns:a="http://schemas.openxmlformats.org/drawingml/2006/main" sz="4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xmlns:a="http://schemas.openxmlformats.org/drawingml/2006/main" sz="4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den>
                  </m:f>
                </m:oMath>
              </m:oMathPara>
            </a14:m>
            <a:endParaRPr sz="4200"/>
          </a:p>
        </p:txBody>
      </p:sp>
      <p:pic>
        <p:nvPicPr>
          <p:cNvPr id="136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6291" t="2688" r="71403" b="67908"/>
          <a:stretch>
            <a:fillRect/>
          </a:stretch>
        </p:blipFill>
        <p:spPr>
          <a:xfrm>
            <a:off x="15538314" y="3149599"/>
            <a:ext cx="5943472" cy="4408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36422" t="4201" r="38987" b="72068"/>
          <a:stretch>
            <a:fillRect/>
          </a:stretch>
        </p:blipFill>
        <p:spPr>
          <a:xfrm>
            <a:off x="14073981" y="7931375"/>
            <a:ext cx="7640568" cy="414784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Пространство смыслов"/>
          <p:cNvSpPr txBox="1"/>
          <p:nvPr/>
        </p:nvSpPr>
        <p:spPr>
          <a:xfrm>
            <a:off x="15772604" y="8066087"/>
            <a:ext cx="547502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Пространство смыслов</a:t>
            </a:r>
          </a:p>
        </p:txBody>
      </p:sp>
      <p:sp>
        <p:nvSpPr>
          <p:cNvPr id="139" name="Пример one-hot encoding"/>
          <p:cNvSpPr txBox="1"/>
          <p:nvPr/>
        </p:nvSpPr>
        <p:spPr>
          <a:xfrm>
            <a:off x="15582701" y="12452404"/>
            <a:ext cx="5854828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Пример</a:t>
            </a:r>
            <a:r>
              <a:t> one-hot encoding</a:t>
            </a:r>
          </a:p>
        </p:txBody>
      </p:sp>
      <p:sp>
        <p:nvSpPr>
          <p:cNvPr id="140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Архитектура CBOW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>
                <a:latin typeface="+mn-lt"/>
                <a:ea typeface="+mn-ea"/>
                <a:cs typeface="+mn-cs"/>
                <a:sym typeface="Helvetica Neue Medium"/>
              </a:defRPr>
            </a:pPr>
            <a:r>
              <a:t>Архитектура </a:t>
            </a:r>
            <a:r>
              <a:t>CBOW</a:t>
            </a:r>
          </a:p>
        </p:txBody>
      </p:sp>
      <p:pic>
        <p:nvPicPr>
          <p:cNvPr id="14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rcRect l="0" t="0" r="942" b="0"/>
          <a:stretch>
            <a:fillRect/>
          </a:stretch>
        </p:blipFill>
        <p:spPr>
          <a:xfrm>
            <a:off x="5759450" y="2208965"/>
            <a:ext cx="12865104" cy="855474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Теоретические основы"/>
          <p:cNvSpPr txBox="1"/>
          <p:nvPr>
            <p:ph type="title"/>
          </p:nvPr>
        </p:nvSpPr>
        <p:spPr>
          <a:xfrm>
            <a:off x="1061542" y="270550"/>
            <a:ext cx="23114001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Архитектура Skip-gra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>
                <a:latin typeface="+mn-lt"/>
                <a:ea typeface="+mn-ea"/>
                <a:cs typeface="+mn-cs"/>
                <a:sym typeface="Helvetica Neue Medium"/>
              </a:defRPr>
            </a:pPr>
            <a:r>
              <a:t>Архитектура </a:t>
            </a:r>
            <a:r>
              <a:t>Skip-gram</a:t>
            </a:r>
          </a:p>
        </p:txBody>
      </p:sp>
      <p:pic>
        <p:nvPicPr>
          <p:cNvPr id="147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rcRect l="21" t="0" r="20" b="0"/>
          <a:stretch>
            <a:fillRect/>
          </a:stretch>
        </p:blipFill>
        <p:spPr>
          <a:xfrm>
            <a:off x="5607447" y="2425020"/>
            <a:ext cx="13168928" cy="87987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Теоретические основы"/>
          <p:cNvSpPr txBox="1"/>
          <p:nvPr>
            <p:ph type="title"/>
          </p:nvPr>
        </p:nvSpPr>
        <p:spPr>
          <a:xfrm>
            <a:off x="871967" y="199460"/>
            <a:ext cx="23114001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олучение вектора слова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Получение вектора слова</a:t>
            </a:r>
          </a:p>
        </p:txBody>
      </p:sp>
      <p:pic>
        <p:nvPicPr>
          <p:cNvPr id="15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rcRect l="21441" t="21553" r="19977" b="10400"/>
          <a:stretch>
            <a:fillRect/>
          </a:stretch>
        </p:blipFill>
        <p:spPr>
          <a:xfrm>
            <a:off x="5324475" y="2588212"/>
            <a:ext cx="13735103" cy="897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Теоретические основы"/>
          <p:cNvSpPr txBox="1"/>
          <p:nvPr>
            <p:ph type="title"/>
          </p:nvPr>
        </p:nvSpPr>
        <p:spPr>
          <a:xfrm>
            <a:off x="635000" y="152066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оретические осно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Теоретические основы</a:t>
            </a:r>
          </a:p>
        </p:txBody>
      </p:sp>
      <p:pic>
        <p:nvPicPr>
          <p:cNvPr id="15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1179" t="50853" r="26931" b="17176"/>
          <a:stretch>
            <a:fillRect/>
          </a:stretch>
        </p:blipFill>
        <p:spPr>
          <a:xfrm>
            <a:off x="838770" y="3724458"/>
            <a:ext cx="10964530" cy="380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rcRect l="22784" t="35824" r="34458" b="36341"/>
          <a:stretch>
            <a:fillRect/>
          </a:stretch>
        </p:blipFill>
        <p:spPr>
          <a:xfrm>
            <a:off x="10801863" y="8057609"/>
            <a:ext cx="11980892" cy="438736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Рекуррентная нейронная сеть"/>
          <p:cNvSpPr txBox="1"/>
          <p:nvPr/>
        </p:nvSpPr>
        <p:spPr>
          <a:xfrm>
            <a:off x="2827741" y="7760439"/>
            <a:ext cx="6986525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Рекуррентная нейронная сеть</a:t>
            </a:r>
          </a:p>
        </p:txBody>
      </p:sp>
      <p:sp>
        <p:nvSpPr>
          <p:cNvPr id="158" name="Сверточная нейронная сеть"/>
          <p:cNvSpPr txBox="1"/>
          <p:nvPr/>
        </p:nvSpPr>
        <p:spPr>
          <a:xfrm>
            <a:off x="13541539" y="12644203"/>
            <a:ext cx="650151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Сверточная нейронная сеть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