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image" Target="../media/image21.png"/><Relationship Id="rId4" Type="http://schemas.openxmlformats.org/officeDocument/2006/relationships/image" Target="../media/image4.tif"/><Relationship Id="rId5" Type="http://schemas.openxmlformats.org/officeDocument/2006/relationships/image" Target="../media/image2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Анализ тональности текстовых комментариев"/>
          <p:cNvSpPr txBox="1"/>
          <p:nvPr>
            <p:ph type="ctrTitle"/>
          </p:nvPr>
        </p:nvSpPr>
        <p:spPr>
          <a:prstGeom prst="rect">
            <a:avLst/>
          </a:prstGeom>
        </p:spPr>
        <p:txBody>
          <a:bodyPr/>
          <a:lstStyle/>
          <a:p>
            <a:pPr/>
            <a:r>
              <a:t>Анализ тональности текстовых комментариев</a:t>
            </a:r>
          </a:p>
        </p:txBody>
      </p:sp>
      <p:sp>
        <p:nvSpPr>
          <p:cNvPr id="120" name="Махмутов Ринат"/>
          <p:cNvSpPr txBox="1"/>
          <p:nvPr>
            <p:ph type="subTitle" sz="quarter" idx="1"/>
          </p:nvPr>
        </p:nvSpPr>
        <p:spPr>
          <a:prstGeom prst="rect">
            <a:avLst/>
          </a:prstGeom>
        </p:spPr>
        <p:txBody>
          <a:bodyPr/>
          <a:lstStyle/>
          <a:p>
            <a:pPr/>
            <a:r>
              <a:t>Махмутов Ринат</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Практическая реализация"/>
          <p:cNvSpPr txBox="1"/>
          <p:nvPr>
            <p:ph type="title"/>
          </p:nvPr>
        </p:nvSpPr>
        <p:spPr>
          <a:prstGeom prst="rect">
            <a:avLst/>
          </a:prstGeom>
        </p:spPr>
        <p:txBody>
          <a:bodyPr/>
          <a:lstStyle/>
          <a:p>
            <a:pPr/>
            <a:r>
              <a:t>Практическая реализация</a:t>
            </a:r>
          </a:p>
        </p:txBody>
      </p:sp>
      <p:pic>
        <p:nvPicPr>
          <p:cNvPr id="161" name="Рисунок 6" descr="Рисунок 6"/>
          <p:cNvPicPr>
            <a:picLocks noChangeAspect="1"/>
          </p:cNvPicPr>
          <p:nvPr/>
        </p:nvPicPr>
        <p:blipFill>
          <a:blip r:embed="rId2">
            <a:extLst/>
          </a:blip>
          <a:stretch>
            <a:fillRect/>
          </a:stretch>
        </p:blipFill>
        <p:spPr>
          <a:xfrm>
            <a:off x="4385242" y="4252017"/>
            <a:ext cx="15613516" cy="7887379"/>
          </a:xfrm>
          <a:prstGeom prst="rect">
            <a:avLst/>
          </a:prstGeom>
          <a:ln w="12700">
            <a:miter lim="400000"/>
          </a:ln>
        </p:spPr>
      </p:pic>
      <p:sp>
        <p:nvSpPr>
          <p:cNvPr id="162" name="Алгоритм оценки тональности текста"/>
          <p:cNvSpPr txBox="1"/>
          <p:nvPr/>
        </p:nvSpPr>
        <p:spPr>
          <a:xfrm>
            <a:off x="7870114" y="12357617"/>
            <a:ext cx="8643773"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Алгоритм оценки тональности текста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Практическая реализация"/>
          <p:cNvSpPr txBox="1"/>
          <p:nvPr>
            <p:ph type="title"/>
          </p:nvPr>
        </p:nvSpPr>
        <p:spPr>
          <a:prstGeom prst="rect">
            <a:avLst/>
          </a:prstGeom>
        </p:spPr>
        <p:txBody>
          <a:bodyPr/>
          <a:lstStyle/>
          <a:p>
            <a:pPr/>
            <a:r>
              <a:t>Практическая реализация</a:t>
            </a:r>
          </a:p>
        </p:txBody>
      </p:sp>
      <p:sp>
        <p:nvSpPr>
          <p:cNvPr id="165" name="В качестве объекта исследования были выбраны рецензии на художественные фильмы. Как источник данных был взят русскоязычный датасет с крупнейшего интернет-сервиса о кино Kinopoisk.…"/>
          <p:cNvSpPr txBox="1"/>
          <p:nvPr>
            <p:ph type="body" sz="half" idx="1"/>
          </p:nvPr>
        </p:nvSpPr>
        <p:spPr>
          <a:xfrm>
            <a:off x="1689100" y="3149600"/>
            <a:ext cx="11137340" cy="9296400"/>
          </a:xfrm>
          <a:prstGeom prst="rect">
            <a:avLst/>
          </a:prstGeom>
        </p:spPr>
        <p:txBody>
          <a:bodyPr/>
          <a:lstStyle/>
          <a:p>
            <a:pPr marL="0" indent="0" defTabSz="668655">
              <a:spcBef>
                <a:spcPts val="4700"/>
              </a:spcBef>
              <a:buSzTx/>
              <a:buNone/>
              <a:defRPr sz="3888"/>
            </a:pPr>
            <a:r>
              <a:t>В качестве объекта исследования были выбраны рецензии на художественные фильмы. Как источник данных был взят русскоязычный датасет с крупнейшего интернет-сервиса о кино </a:t>
            </a:r>
            <a:r>
              <a:t>Kinopoisk</a:t>
            </a:r>
            <a:r>
              <a:t>.</a:t>
            </a:r>
            <a:endParaRPr sz="1134">
              <a:latin typeface="Times New Roman"/>
              <a:ea typeface="Times New Roman"/>
              <a:cs typeface="Times New Roman"/>
              <a:sym typeface="Times New Roman"/>
            </a:endParaRPr>
          </a:p>
          <a:p>
            <a:pPr marL="0" indent="0" defTabSz="668655">
              <a:spcBef>
                <a:spcPts val="4700"/>
              </a:spcBef>
              <a:buSzTx/>
              <a:buNone/>
              <a:defRPr sz="3888"/>
            </a:pPr>
            <a:r>
              <a:t>Его преимущества:</a:t>
            </a:r>
          </a:p>
          <a:p>
            <a:pPr marL="793568" indent="-793568" defTabSz="668655">
              <a:spcBef>
                <a:spcPts val="4700"/>
              </a:spcBef>
              <a:buSzPct val="100000"/>
              <a:buFont typeface="Arial"/>
              <a:defRPr sz="3888"/>
            </a:pPr>
            <a:r>
              <a:t>Грамотная речь</a:t>
            </a:r>
          </a:p>
          <a:p>
            <a:pPr marL="793568" indent="-793568" defTabSz="668655">
              <a:spcBef>
                <a:spcPts val="4700"/>
              </a:spcBef>
              <a:buSzPct val="100000"/>
              <a:buFont typeface="Arial"/>
              <a:defRPr sz="3888"/>
            </a:pPr>
            <a:r>
              <a:t>Цензурная речь</a:t>
            </a:r>
          </a:p>
          <a:p>
            <a:pPr marL="793568" indent="-793568" defTabSz="668655">
              <a:spcBef>
                <a:spcPts val="4700"/>
              </a:spcBef>
              <a:buSzPct val="100000"/>
              <a:buFont typeface="Arial"/>
              <a:defRPr sz="3888"/>
            </a:pPr>
            <a:r>
              <a:t>Отсутствие спец-символов (смайлики и тп.)</a:t>
            </a:r>
          </a:p>
          <a:p>
            <a:pPr marL="793568" indent="-793568" defTabSz="668655">
              <a:spcBef>
                <a:spcPts val="4700"/>
              </a:spcBef>
              <a:buSzPct val="100000"/>
              <a:buFont typeface="Arial"/>
              <a:defRPr sz="3888"/>
            </a:pPr>
            <a:r>
              <a:t>Разметка автором рецензии</a:t>
            </a:r>
          </a:p>
        </p:txBody>
      </p:sp>
      <p:pic>
        <p:nvPicPr>
          <p:cNvPr id="166" name="Рисунок 11" descr="Рисунок 11"/>
          <p:cNvPicPr>
            <a:picLocks noChangeAspect="1"/>
          </p:cNvPicPr>
          <p:nvPr/>
        </p:nvPicPr>
        <p:blipFill>
          <a:blip r:embed="rId2">
            <a:extLst/>
          </a:blip>
          <a:srcRect l="23016" t="18699" r="40664" b="11196"/>
          <a:stretch>
            <a:fillRect/>
          </a:stretch>
        </p:blipFill>
        <p:spPr>
          <a:xfrm>
            <a:off x="13948666" y="2735456"/>
            <a:ext cx="8860708" cy="9620270"/>
          </a:xfrm>
          <a:prstGeom prst="rect">
            <a:avLst/>
          </a:prstGeom>
          <a:ln w="12700">
            <a:miter lim="400000"/>
          </a:ln>
        </p:spPr>
      </p:pic>
      <p:sp>
        <p:nvSpPr>
          <p:cNvPr id="167" name="Форма для написания отзыва"/>
          <p:cNvSpPr txBox="1"/>
          <p:nvPr/>
        </p:nvSpPr>
        <p:spPr>
          <a:xfrm>
            <a:off x="15391066" y="11788894"/>
            <a:ext cx="6895796"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Форма для написания отзыва</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Практическая реализация"/>
          <p:cNvSpPr txBox="1"/>
          <p:nvPr>
            <p:ph type="title"/>
          </p:nvPr>
        </p:nvSpPr>
        <p:spPr>
          <a:prstGeom prst="rect">
            <a:avLst/>
          </a:prstGeom>
        </p:spPr>
        <p:txBody>
          <a:bodyPr/>
          <a:lstStyle/>
          <a:p>
            <a:pPr/>
            <a:r>
              <a:t>Практическая реализация</a:t>
            </a:r>
          </a:p>
        </p:txBody>
      </p:sp>
      <p:pic>
        <p:nvPicPr>
          <p:cNvPr id="170" name="Рисунок 6" descr="Рисунок 6"/>
          <p:cNvPicPr>
            <a:picLocks noChangeAspect="1"/>
          </p:cNvPicPr>
          <p:nvPr/>
        </p:nvPicPr>
        <p:blipFill>
          <a:blip r:embed="rId2">
            <a:extLst/>
          </a:blip>
          <a:stretch>
            <a:fillRect/>
          </a:stretch>
        </p:blipFill>
        <p:spPr>
          <a:xfrm>
            <a:off x="2518063" y="2979046"/>
            <a:ext cx="19347874" cy="3805597"/>
          </a:xfrm>
          <a:prstGeom prst="rect">
            <a:avLst/>
          </a:prstGeom>
          <a:ln w="12700">
            <a:miter lim="400000"/>
          </a:ln>
        </p:spPr>
      </p:pic>
      <p:pic>
        <p:nvPicPr>
          <p:cNvPr id="171" name="Рисунок 10" descr="Рисунок 10"/>
          <p:cNvPicPr>
            <a:picLocks noChangeAspect="1"/>
          </p:cNvPicPr>
          <p:nvPr/>
        </p:nvPicPr>
        <p:blipFill>
          <a:blip r:embed="rId3">
            <a:extLst/>
          </a:blip>
          <a:srcRect l="0" t="0" r="0" b="54434"/>
          <a:stretch>
            <a:fillRect/>
          </a:stretch>
        </p:blipFill>
        <p:spPr>
          <a:xfrm>
            <a:off x="2209800" y="8019984"/>
            <a:ext cx="19964312" cy="3969607"/>
          </a:xfrm>
          <a:prstGeom prst="rect">
            <a:avLst/>
          </a:prstGeom>
          <a:ln w="12700">
            <a:miter lim="400000"/>
          </a:ln>
        </p:spPr>
      </p:pic>
      <p:sp>
        <p:nvSpPr>
          <p:cNvPr id="172" name="Датасет до обработки"/>
          <p:cNvSpPr txBox="1"/>
          <p:nvPr/>
        </p:nvSpPr>
        <p:spPr>
          <a:xfrm>
            <a:off x="9600958" y="7072519"/>
            <a:ext cx="5182084"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Датасет до обработки</a:t>
            </a:r>
          </a:p>
        </p:txBody>
      </p:sp>
      <p:sp>
        <p:nvSpPr>
          <p:cNvPr id="173" name="Датасет после обработки"/>
          <p:cNvSpPr txBox="1"/>
          <p:nvPr/>
        </p:nvSpPr>
        <p:spPr>
          <a:xfrm>
            <a:off x="9215361" y="12326974"/>
            <a:ext cx="5953278"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Датасет после обработки</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Практическая реализация"/>
          <p:cNvSpPr txBox="1"/>
          <p:nvPr>
            <p:ph type="title"/>
          </p:nvPr>
        </p:nvSpPr>
        <p:spPr>
          <a:prstGeom prst="rect">
            <a:avLst/>
          </a:prstGeom>
        </p:spPr>
        <p:txBody>
          <a:bodyPr/>
          <a:lstStyle/>
          <a:p>
            <a:pPr/>
            <a:r>
              <a:t>Практическая реализация</a:t>
            </a:r>
          </a:p>
        </p:txBody>
      </p:sp>
      <p:pic>
        <p:nvPicPr>
          <p:cNvPr id="176" name="Рисунок 17" descr="Рисунок 17"/>
          <p:cNvPicPr>
            <a:picLocks noChangeAspect="1"/>
          </p:cNvPicPr>
          <p:nvPr/>
        </p:nvPicPr>
        <p:blipFill>
          <a:blip r:embed="rId2">
            <a:extLst/>
          </a:blip>
          <a:srcRect l="4104" t="36260" r="73833" b="37057"/>
          <a:stretch>
            <a:fillRect/>
          </a:stretch>
        </p:blipFill>
        <p:spPr>
          <a:xfrm>
            <a:off x="6999684" y="5336569"/>
            <a:ext cx="10384548" cy="7062891"/>
          </a:xfrm>
          <a:prstGeom prst="rect">
            <a:avLst/>
          </a:prstGeom>
          <a:ln w="12700">
            <a:miter lim="400000"/>
          </a:ln>
        </p:spPr>
      </p:pic>
      <p:sp>
        <p:nvSpPr>
          <p:cNvPr id="177" name="Топ 10 самых близких слов к слову «фильм», полученных с помощью алгоритма Word2Vec для нашего датасета"/>
          <p:cNvSpPr txBox="1"/>
          <p:nvPr/>
        </p:nvSpPr>
        <p:spPr>
          <a:xfrm>
            <a:off x="3583076" y="3082341"/>
            <a:ext cx="17217848" cy="1532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5900"/>
              </a:spcBef>
              <a:defRPr b="0" sz="4800"/>
            </a:pPr>
            <a:r>
              <a:t>Топ 10 самых близких слов к слову «фильм», полученных с</a:t>
            </a:r>
            <a:br/>
            <a:r>
              <a:t>помощью алгоритма </a:t>
            </a:r>
            <a:r>
              <a:t>Word2Vec</a:t>
            </a:r>
            <a:r>
              <a:t> для нашего датасета</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Практическая реализация"/>
          <p:cNvSpPr txBox="1"/>
          <p:nvPr>
            <p:ph type="title"/>
          </p:nvPr>
        </p:nvSpPr>
        <p:spPr>
          <a:prstGeom prst="rect">
            <a:avLst/>
          </a:prstGeom>
        </p:spPr>
        <p:txBody>
          <a:bodyPr/>
          <a:lstStyle/>
          <a:p>
            <a:pPr/>
            <a:r>
              <a:t>Практическая реализация</a:t>
            </a:r>
          </a:p>
        </p:txBody>
      </p:sp>
      <p:sp>
        <p:nvSpPr>
          <p:cNvPr id="180" name="1 эксперимент – разделение отзывов на 3 класса"/>
          <p:cNvSpPr txBox="1"/>
          <p:nvPr/>
        </p:nvSpPr>
        <p:spPr>
          <a:xfrm>
            <a:off x="4997653" y="2567510"/>
            <a:ext cx="1438869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1 эксперимент – разделение отзывов на 3 класса</a:t>
            </a:r>
          </a:p>
        </p:txBody>
      </p:sp>
      <p:sp>
        <p:nvSpPr>
          <p:cNvPr id="181" name="Работа…"/>
          <p:cNvSpPr txBox="1"/>
          <p:nvPr/>
        </p:nvSpPr>
        <p:spPr>
          <a:xfrm>
            <a:off x="14135137" y="4472143"/>
            <a:ext cx="3719805"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a:spcBef>
                <a:spcPts val="4500"/>
              </a:spcBef>
              <a:defRPr b="0" sz="3800"/>
            </a:pPr>
            <a:r>
              <a:t>Работа</a:t>
            </a:r>
          </a:p>
          <a:p>
            <a:pPr algn="l">
              <a:spcBef>
                <a:spcPts val="4500"/>
              </a:spcBef>
              <a:defRPr b="0" sz="3800"/>
            </a:pPr>
            <a:r>
              <a:t>рекуррентной</a:t>
            </a:r>
          </a:p>
          <a:p>
            <a:pPr algn="l">
              <a:spcBef>
                <a:spcPts val="4500"/>
              </a:spcBef>
              <a:defRPr b="0" sz="3800"/>
            </a:pPr>
            <a:r>
              <a:t>нейронной сети</a:t>
            </a:r>
          </a:p>
        </p:txBody>
      </p:sp>
      <p:sp>
        <p:nvSpPr>
          <p:cNvPr id="182" name="Работа…"/>
          <p:cNvSpPr txBox="1"/>
          <p:nvPr/>
        </p:nvSpPr>
        <p:spPr>
          <a:xfrm>
            <a:off x="7571125" y="9248274"/>
            <a:ext cx="3719806"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Работа </a:t>
            </a:r>
          </a:p>
          <a:p>
            <a:pPr algn="l">
              <a:spcBef>
                <a:spcPts val="4500"/>
              </a:spcBef>
              <a:defRPr b="0" sz="3800"/>
            </a:pPr>
            <a:r>
              <a:t>сверточной </a:t>
            </a:r>
          </a:p>
          <a:p>
            <a:pPr algn="l">
              <a:spcBef>
                <a:spcPts val="4500"/>
              </a:spcBef>
              <a:defRPr b="0" sz="3800"/>
            </a:pPr>
            <a:r>
              <a:t>нейронной сети</a:t>
            </a:r>
          </a:p>
        </p:txBody>
      </p:sp>
      <p:pic>
        <p:nvPicPr>
          <p:cNvPr id="183" name="Screenshot 2022-07-10 at 23.45.45.png" descr="Screenshot 2022-07-10 at 23.45.45.png"/>
          <p:cNvPicPr>
            <a:picLocks noChangeAspect="1"/>
          </p:cNvPicPr>
          <p:nvPr/>
        </p:nvPicPr>
        <p:blipFill>
          <a:blip r:embed="rId2">
            <a:extLst/>
          </a:blip>
          <a:stretch>
            <a:fillRect/>
          </a:stretch>
        </p:blipFill>
        <p:spPr>
          <a:xfrm>
            <a:off x="11674091" y="8206305"/>
            <a:ext cx="11729955" cy="4584308"/>
          </a:xfrm>
          <a:prstGeom prst="rect">
            <a:avLst/>
          </a:prstGeom>
          <a:ln w="12700">
            <a:miter lim="400000"/>
          </a:ln>
        </p:spPr>
      </p:pic>
      <p:pic>
        <p:nvPicPr>
          <p:cNvPr id="184" name="Screenshot 2022-07-11 at 00.01.55.png" descr="Screenshot 2022-07-11 at 00.01.55.png"/>
          <p:cNvPicPr>
            <a:picLocks noChangeAspect="1"/>
          </p:cNvPicPr>
          <p:nvPr/>
        </p:nvPicPr>
        <p:blipFill>
          <a:blip r:embed="rId3">
            <a:extLst/>
          </a:blip>
          <a:stretch>
            <a:fillRect/>
          </a:stretch>
        </p:blipFill>
        <p:spPr>
          <a:xfrm>
            <a:off x="1798848" y="3653788"/>
            <a:ext cx="12013952" cy="458229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Практическая реализация"/>
          <p:cNvSpPr txBox="1"/>
          <p:nvPr>
            <p:ph type="title"/>
          </p:nvPr>
        </p:nvSpPr>
        <p:spPr>
          <a:prstGeom prst="rect">
            <a:avLst/>
          </a:prstGeom>
        </p:spPr>
        <p:txBody>
          <a:bodyPr/>
          <a:lstStyle/>
          <a:p>
            <a:pPr/>
            <a:r>
              <a:t>Практическая реализация</a:t>
            </a:r>
          </a:p>
        </p:txBody>
      </p:sp>
      <p:sp>
        <p:nvSpPr>
          <p:cNvPr id="187" name="Результаты 1 эксперимента"/>
          <p:cNvSpPr txBox="1"/>
          <p:nvPr/>
        </p:nvSpPr>
        <p:spPr>
          <a:xfrm>
            <a:off x="8324151" y="2867311"/>
            <a:ext cx="8162240"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Результаты 1 эксперимента</a:t>
            </a:r>
          </a:p>
        </p:txBody>
      </p:sp>
      <p:sp>
        <p:nvSpPr>
          <p:cNvPr id="188" name="Результат работы…"/>
          <p:cNvSpPr txBox="1"/>
          <p:nvPr/>
        </p:nvSpPr>
        <p:spPr>
          <a:xfrm>
            <a:off x="13827078" y="4239990"/>
            <a:ext cx="4339464"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Результат работы </a:t>
            </a:r>
          </a:p>
          <a:p>
            <a:pPr algn="l">
              <a:spcBef>
                <a:spcPts val="4500"/>
              </a:spcBef>
              <a:defRPr b="0" sz="3800"/>
            </a:pPr>
            <a:r>
              <a:t>рекуррентной </a:t>
            </a:r>
          </a:p>
          <a:p>
            <a:pPr algn="l">
              <a:spcBef>
                <a:spcPts val="4500"/>
              </a:spcBef>
              <a:defRPr b="0" sz="3800"/>
            </a:pPr>
            <a:r>
              <a:t>нейронной сети</a:t>
            </a:r>
          </a:p>
        </p:txBody>
      </p:sp>
      <p:sp>
        <p:nvSpPr>
          <p:cNvPr id="189" name="Результат работы…"/>
          <p:cNvSpPr txBox="1"/>
          <p:nvPr/>
        </p:nvSpPr>
        <p:spPr>
          <a:xfrm>
            <a:off x="3234612" y="9327894"/>
            <a:ext cx="4339464"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Результат работы </a:t>
            </a:r>
          </a:p>
          <a:p>
            <a:pPr algn="l">
              <a:spcBef>
                <a:spcPts val="4500"/>
              </a:spcBef>
              <a:defRPr b="0" sz="3800"/>
            </a:pPr>
            <a:r>
              <a:t>сверточной </a:t>
            </a:r>
          </a:p>
          <a:p>
            <a:pPr algn="l">
              <a:spcBef>
                <a:spcPts val="4500"/>
              </a:spcBef>
              <a:defRPr b="0" sz="3800"/>
            </a:pPr>
            <a:r>
              <a:t>нейронной сети</a:t>
            </a:r>
          </a:p>
        </p:txBody>
      </p:sp>
      <p:pic>
        <p:nvPicPr>
          <p:cNvPr id="190" name="Image" descr="Image"/>
          <p:cNvPicPr>
            <a:picLocks noChangeAspect="1"/>
          </p:cNvPicPr>
          <p:nvPr/>
        </p:nvPicPr>
        <p:blipFill>
          <a:blip r:embed="rId2">
            <a:extLst/>
          </a:blip>
          <a:stretch>
            <a:fillRect/>
          </a:stretch>
        </p:blipFill>
        <p:spPr>
          <a:xfrm>
            <a:off x="17060808" y="8597317"/>
            <a:ext cx="4339464" cy="4406742"/>
          </a:xfrm>
          <a:prstGeom prst="rect">
            <a:avLst/>
          </a:prstGeom>
          <a:ln w="12700">
            <a:miter lim="400000"/>
          </a:ln>
        </p:spPr>
      </p:pic>
      <p:pic>
        <p:nvPicPr>
          <p:cNvPr id="191" name="Screenshot 2022-07-10 at 23.59.19.png" descr="Screenshot 2022-07-10 at 23.59.19.png"/>
          <p:cNvPicPr>
            <a:picLocks noChangeAspect="1"/>
          </p:cNvPicPr>
          <p:nvPr/>
        </p:nvPicPr>
        <p:blipFill>
          <a:blip r:embed="rId3">
            <a:extLst/>
          </a:blip>
          <a:stretch>
            <a:fillRect/>
          </a:stretch>
        </p:blipFill>
        <p:spPr>
          <a:xfrm>
            <a:off x="8849369" y="9449724"/>
            <a:ext cx="7583409" cy="2701928"/>
          </a:xfrm>
          <a:prstGeom prst="rect">
            <a:avLst/>
          </a:prstGeom>
          <a:ln w="12700">
            <a:miter lim="400000"/>
          </a:ln>
        </p:spPr>
      </p:pic>
      <p:pic>
        <p:nvPicPr>
          <p:cNvPr id="192" name="Screenshot 2022-07-11 at 00.00.26.png" descr="Screenshot 2022-07-11 at 00.00.26.png"/>
          <p:cNvPicPr>
            <a:picLocks noChangeAspect="1"/>
          </p:cNvPicPr>
          <p:nvPr/>
        </p:nvPicPr>
        <p:blipFill>
          <a:blip r:embed="rId4">
            <a:extLst/>
          </a:blip>
          <a:stretch>
            <a:fillRect/>
          </a:stretch>
        </p:blipFill>
        <p:spPr>
          <a:xfrm>
            <a:off x="1681959" y="4393347"/>
            <a:ext cx="7444769" cy="2638874"/>
          </a:xfrm>
          <a:prstGeom prst="rect">
            <a:avLst/>
          </a:prstGeom>
          <a:ln w="12700">
            <a:miter lim="400000"/>
          </a:ln>
        </p:spPr>
      </p:pic>
      <p:pic>
        <p:nvPicPr>
          <p:cNvPr id="193" name="Image" descr="Image"/>
          <p:cNvPicPr>
            <a:picLocks noChangeAspect="1"/>
          </p:cNvPicPr>
          <p:nvPr/>
        </p:nvPicPr>
        <p:blipFill>
          <a:blip r:embed="rId5">
            <a:extLst/>
          </a:blip>
          <a:stretch>
            <a:fillRect/>
          </a:stretch>
        </p:blipFill>
        <p:spPr>
          <a:xfrm>
            <a:off x="9287506" y="3901454"/>
            <a:ext cx="4300870" cy="43675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Практическая реализация"/>
          <p:cNvSpPr txBox="1"/>
          <p:nvPr>
            <p:ph type="title"/>
          </p:nvPr>
        </p:nvSpPr>
        <p:spPr>
          <a:prstGeom prst="rect">
            <a:avLst/>
          </a:prstGeom>
        </p:spPr>
        <p:txBody>
          <a:bodyPr/>
          <a:lstStyle/>
          <a:p>
            <a:pPr/>
            <a:r>
              <a:t>Практическая реализация</a:t>
            </a:r>
          </a:p>
        </p:txBody>
      </p:sp>
      <p:sp>
        <p:nvSpPr>
          <p:cNvPr id="196" name="Содержание нейтральных отзывов:"/>
          <p:cNvSpPr txBox="1"/>
          <p:nvPr/>
        </p:nvSpPr>
        <p:spPr>
          <a:xfrm>
            <a:off x="0" y="3633866"/>
            <a:ext cx="10401910"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Содержание нейтральных отзывов:</a:t>
            </a:r>
          </a:p>
        </p:txBody>
      </p:sp>
      <p:grpSp>
        <p:nvGrpSpPr>
          <p:cNvPr id="199" name="Рисунок 14"/>
          <p:cNvGrpSpPr/>
          <p:nvPr/>
        </p:nvGrpSpPr>
        <p:grpSpPr>
          <a:xfrm>
            <a:off x="678226" y="5096778"/>
            <a:ext cx="23027548" cy="5070289"/>
            <a:chOff x="0" y="0"/>
            <a:chExt cx="23027547" cy="5070288"/>
          </a:xfrm>
        </p:grpSpPr>
        <p:sp>
          <p:nvSpPr>
            <p:cNvPr id="197" name="Rectangle"/>
            <p:cNvSpPr/>
            <p:nvPr/>
          </p:nvSpPr>
          <p:spPr>
            <a:xfrm>
              <a:off x="0" y="0"/>
              <a:ext cx="23027547" cy="5070289"/>
            </a:xfrm>
            <a:prstGeom prst="rect">
              <a:avLst/>
            </a:prstGeom>
            <a:solidFill>
              <a:srgbClr val="EDEDED"/>
            </a:solidFill>
            <a:ln w="12700" cap="flat">
              <a:noFill/>
              <a:miter lim="400000"/>
            </a:ln>
            <a:effectLst/>
          </p:spPr>
          <p:txBody>
            <a:bodyPr wrap="square" lIns="45719" tIns="45719" rIns="45719" bIns="45719" numCol="1" anchor="ctr">
              <a:noAutofit/>
            </a:bodyPr>
            <a:lstStyle/>
            <a:p>
              <a:pPr algn="l" defTabSz="914400">
                <a:defRPr b="0" sz="1800">
                  <a:latin typeface="Calibri"/>
                  <a:ea typeface="Calibri"/>
                  <a:cs typeface="Calibri"/>
                  <a:sym typeface="Calibri"/>
                </a:defRPr>
              </a:pPr>
            </a:p>
          </p:txBody>
        </p:sp>
        <p:pic>
          <p:nvPicPr>
            <p:cNvPr id="198" name="image23.png" descr="image23.png"/>
            <p:cNvPicPr>
              <a:picLocks noChangeAspect="1"/>
            </p:cNvPicPr>
            <p:nvPr/>
          </p:nvPicPr>
          <p:blipFill>
            <a:blip r:embed="rId2">
              <a:extLst/>
            </a:blip>
            <a:srcRect l="26168" t="56243" r="20919" b="23043"/>
            <a:stretch>
              <a:fillRect/>
            </a:stretch>
          </p:blipFill>
          <p:spPr>
            <a:xfrm>
              <a:off x="-1" y="0"/>
              <a:ext cx="23027547" cy="5070289"/>
            </a:xfrm>
            <a:prstGeom prst="rect">
              <a:avLst/>
            </a:prstGeom>
            <a:ln w="19050" cap="sq">
              <a:solidFill>
                <a:srgbClr val="FF0000"/>
              </a:solidFill>
              <a:prstDash val="solid"/>
              <a:miter lim="800000"/>
            </a:ln>
            <a:effectLst>
              <a:outerShdw sx="100000" sy="100000" kx="0" ky="0" algn="b" rotWithShape="0" blurRad="50800" dist="18000" dir="5400000">
                <a:srgbClr val="000000">
                  <a:alpha val="40000"/>
                </a:srgbClr>
              </a:outerShdw>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Практическая реализация"/>
          <p:cNvSpPr txBox="1"/>
          <p:nvPr>
            <p:ph type="title"/>
          </p:nvPr>
        </p:nvSpPr>
        <p:spPr>
          <a:prstGeom prst="rect">
            <a:avLst/>
          </a:prstGeom>
        </p:spPr>
        <p:txBody>
          <a:bodyPr/>
          <a:lstStyle/>
          <a:p>
            <a:pPr/>
            <a:r>
              <a:t>Практическая реализация</a:t>
            </a:r>
          </a:p>
        </p:txBody>
      </p:sp>
      <p:sp>
        <p:nvSpPr>
          <p:cNvPr id="202" name="2 эксперимент – разделение отзывов на 2 класса"/>
          <p:cNvSpPr txBox="1"/>
          <p:nvPr/>
        </p:nvSpPr>
        <p:spPr>
          <a:xfrm>
            <a:off x="4997653" y="3171329"/>
            <a:ext cx="1438869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2 эксперимент – разделение отзывов на 2 класса</a:t>
            </a:r>
          </a:p>
        </p:txBody>
      </p:sp>
      <p:sp>
        <p:nvSpPr>
          <p:cNvPr id="203" name="Работа…"/>
          <p:cNvSpPr txBox="1"/>
          <p:nvPr/>
        </p:nvSpPr>
        <p:spPr>
          <a:xfrm>
            <a:off x="7887699" y="9162492"/>
            <a:ext cx="3719806"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Работа </a:t>
            </a:r>
          </a:p>
          <a:p>
            <a:pPr algn="l">
              <a:spcBef>
                <a:spcPts val="4500"/>
              </a:spcBef>
              <a:defRPr b="0" sz="3800"/>
            </a:pPr>
            <a:r>
              <a:t>сверточной </a:t>
            </a:r>
          </a:p>
          <a:p>
            <a:pPr algn="l">
              <a:spcBef>
                <a:spcPts val="4500"/>
              </a:spcBef>
              <a:defRPr b="0" sz="3800"/>
            </a:pPr>
            <a:r>
              <a:t>нейронной сети</a:t>
            </a:r>
          </a:p>
        </p:txBody>
      </p:sp>
      <p:sp>
        <p:nvSpPr>
          <p:cNvPr id="204" name="Работа…"/>
          <p:cNvSpPr txBox="1"/>
          <p:nvPr/>
        </p:nvSpPr>
        <p:spPr>
          <a:xfrm>
            <a:off x="12659271" y="5169700"/>
            <a:ext cx="3719806" cy="2945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Работа </a:t>
            </a:r>
          </a:p>
          <a:p>
            <a:pPr algn="l">
              <a:spcBef>
                <a:spcPts val="4500"/>
              </a:spcBef>
              <a:defRPr b="0" sz="3800"/>
            </a:pPr>
            <a:r>
              <a:t>рекуррентной </a:t>
            </a:r>
          </a:p>
          <a:p>
            <a:pPr algn="l">
              <a:spcBef>
                <a:spcPts val="4500"/>
              </a:spcBef>
              <a:defRPr b="0" sz="3800"/>
            </a:pPr>
            <a:r>
              <a:t>нейронной сети</a:t>
            </a:r>
          </a:p>
        </p:txBody>
      </p:sp>
      <p:pic>
        <p:nvPicPr>
          <p:cNvPr id="205" name="Screenshot 2022-07-10 at 23.49.59.png" descr="Screenshot 2022-07-10 at 23.49.59.png"/>
          <p:cNvPicPr>
            <a:picLocks noChangeAspect="1"/>
          </p:cNvPicPr>
          <p:nvPr/>
        </p:nvPicPr>
        <p:blipFill>
          <a:blip r:embed="rId2">
            <a:extLst/>
          </a:blip>
          <a:stretch>
            <a:fillRect/>
          </a:stretch>
        </p:blipFill>
        <p:spPr>
          <a:xfrm>
            <a:off x="12610509" y="8582669"/>
            <a:ext cx="10515299" cy="4019698"/>
          </a:xfrm>
          <a:prstGeom prst="rect">
            <a:avLst/>
          </a:prstGeom>
          <a:ln w="12700">
            <a:miter lim="400000"/>
          </a:ln>
        </p:spPr>
      </p:pic>
      <p:pic>
        <p:nvPicPr>
          <p:cNvPr id="206" name="Screenshot 2022-07-10 at 23.54.00.png" descr="Screenshot 2022-07-10 at 23.54.00.png"/>
          <p:cNvPicPr>
            <a:picLocks noChangeAspect="1"/>
          </p:cNvPicPr>
          <p:nvPr/>
        </p:nvPicPr>
        <p:blipFill>
          <a:blip r:embed="rId3">
            <a:extLst/>
          </a:blip>
          <a:stretch>
            <a:fillRect/>
          </a:stretch>
        </p:blipFill>
        <p:spPr>
          <a:xfrm>
            <a:off x="1247944" y="4614751"/>
            <a:ext cx="10515299" cy="405548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Практическая реализация"/>
          <p:cNvSpPr txBox="1"/>
          <p:nvPr>
            <p:ph type="title"/>
          </p:nvPr>
        </p:nvSpPr>
        <p:spPr>
          <a:prstGeom prst="rect">
            <a:avLst/>
          </a:prstGeom>
        </p:spPr>
        <p:txBody>
          <a:bodyPr/>
          <a:lstStyle/>
          <a:p>
            <a:pPr/>
            <a:r>
              <a:t>Практическая реализация</a:t>
            </a:r>
          </a:p>
        </p:txBody>
      </p:sp>
      <p:sp>
        <p:nvSpPr>
          <p:cNvPr id="209" name="Результаты 2 эксперимента"/>
          <p:cNvSpPr txBox="1"/>
          <p:nvPr/>
        </p:nvSpPr>
        <p:spPr>
          <a:xfrm>
            <a:off x="8110880" y="3017749"/>
            <a:ext cx="8162240"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Результаты 2 эксперимента</a:t>
            </a:r>
          </a:p>
        </p:txBody>
      </p:sp>
      <p:sp>
        <p:nvSpPr>
          <p:cNvPr id="210" name="Результат работы…"/>
          <p:cNvSpPr txBox="1"/>
          <p:nvPr/>
        </p:nvSpPr>
        <p:spPr>
          <a:xfrm>
            <a:off x="3862167" y="9161590"/>
            <a:ext cx="4339464"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Результат работы </a:t>
            </a:r>
          </a:p>
          <a:p>
            <a:pPr algn="l">
              <a:spcBef>
                <a:spcPts val="4500"/>
              </a:spcBef>
              <a:defRPr b="0" sz="3800"/>
            </a:pPr>
            <a:r>
              <a:t>сверточной </a:t>
            </a:r>
          </a:p>
          <a:p>
            <a:pPr algn="l">
              <a:spcBef>
                <a:spcPts val="4500"/>
              </a:spcBef>
              <a:defRPr b="0" sz="3800"/>
            </a:pPr>
            <a:r>
              <a:t>нейронной сети</a:t>
            </a:r>
          </a:p>
        </p:txBody>
      </p:sp>
      <p:sp>
        <p:nvSpPr>
          <p:cNvPr id="211" name="Результат работы…"/>
          <p:cNvSpPr txBox="1"/>
          <p:nvPr/>
        </p:nvSpPr>
        <p:spPr>
          <a:xfrm>
            <a:off x="14850605" y="4825277"/>
            <a:ext cx="4205301" cy="2945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Результат работы</a:t>
            </a:r>
          </a:p>
          <a:p>
            <a:pPr algn="l">
              <a:spcBef>
                <a:spcPts val="4500"/>
              </a:spcBef>
              <a:defRPr b="0" sz="3800"/>
            </a:pPr>
            <a:r>
              <a:t> рекуррентной </a:t>
            </a:r>
          </a:p>
          <a:p>
            <a:pPr algn="l">
              <a:spcBef>
                <a:spcPts val="4500"/>
              </a:spcBef>
              <a:defRPr b="0" sz="3800"/>
            </a:pPr>
            <a:r>
              <a:t>нейронной сети</a:t>
            </a:r>
          </a:p>
        </p:txBody>
      </p:sp>
      <p:pic>
        <p:nvPicPr>
          <p:cNvPr id="212" name="Image" descr="Image"/>
          <p:cNvPicPr>
            <a:picLocks noChangeAspect="1"/>
          </p:cNvPicPr>
          <p:nvPr/>
        </p:nvPicPr>
        <p:blipFill>
          <a:blip r:embed="rId2">
            <a:extLst/>
          </a:blip>
          <a:stretch>
            <a:fillRect/>
          </a:stretch>
        </p:blipFill>
        <p:spPr>
          <a:xfrm>
            <a:off x="10189829" y="4202330"/>
            <a:ext cx="4386929" cy="4454943"/>
          </a:xfrm>
          <a:prstGeom prst="rect">
            <a:avLst/>
          </a:prstGeom>
          <a:ln w="12700">
            <a:miter lim="400000"/>
          </a:ln>
        </p:spPr>
      </p:pic>
      <p:pic>
        <p:nvPicPr>
          <p:cNvPr id="213" name="Screenshot 2022-07-10 at 23.55.12.png" descr="Screenshot 2022-07-10 at 23.55.12.png"/>
          <p:cNvPicPr>
            <a:picLocks noChangeAspect="1"/>
          </p:cNvPicPr>
          <p:nvPr/>
        </p:nvPicPr>
        <p:blipFill>
          <a:blip r:embed="rId3">
            <a:extLst/>
          </a:blip>
          <a:stretch>
            <a:fillRect/>
          </a:stretch>
        </p:blipFill>
        <p:spPr>
          <a:xfrm>
            <a:off x="1180262" y="4723013"/>
            <a:ext cx="8686801" cy="2820123"/>
          </a:xfrm>
          <a:prstGeom prst="rect">
            <a:avLst/>
          </a:prstGeom>
          <a:ln w="12700">
            <a:miter lim="400000"/>
          </a:ln>
        </p:spPr>
      </p:pic>
      <p:pic>
        <p:nvPicPr>
          <p:cNvPr id="214" name="Image" descr="Image"/>
          <p:cNvPicPr>
            <a:picLocks noChangeAspect="1"/>
          </p:cNvPicPr>
          <p:nvPr/>
        </p:nvPicPr>
        <p:blipFill>
          <a:blip r:embed="rId4">
            <a:extLst/>
          </a:blip>
          <a:stretch>
            <a:fillRect/>
          </a:stretch>
        </p:blipFill>
        <p:spPr>
          <a:xfrm>
            <a:off x="17060808" y="8538817"/>
            <a:ext cx="4614542" cy="4686086"/>
          </a:xfrm>
          <a:prstGeom prst="rect">
            <a:avLst/>
          </a:prstGeom>
          <a:ln w="12700">
            <a:miter lim="400000"/>
          </a:ln>
        </p:spPr>
      </p:pic>
      <p:pic>
        <p:nvPicPr>
          <p:cNvPr id="215" name="Screenshot 2022-07-10 at 23.56.11.png" descr="Screenshot 2022-07-10 at 23.56.11.png"/>
          <p:cNvPicPr>
            <a:picLocks noChangeAspect="1"/>
          </p:cNvPicPr>
          <p:nvPr/>
        </p:nvPicPr>
        <p:blipFill>
          <a:blip r:embed="rId5">
            <a:extLst/>
          </a:blip>
          <a:stretch>
            <a:fillRect/>
          </a:stretch>
        </p:blipFill>
        <p:spPr>
          <a:xfrm>
            <a:off x="8110880" y="9312331"/>
            <a:ext cx="8162240" cy="264410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Вывод"/>
          <p:cNvSpPr txBox="1"/>
          <p:nvPr>
            <p:ph type="title"/>
          </p:nvPr>
        </p:nvSpPr>
        <p:spPr>
          <a:prstGeom prst="rect">
            <a:avLst/>
          </a:prstGeom>
        </p:spPr>
        <p:txBody>
          <a:bodyPr/>
          <a:lstStyle/>
          <a:p>
            <a:pPr/>
            <a:r>
              <a:t>Вывод</a:t>
            </a:r>
          </a:p>
        </p:txBody>
      </p:sp>
      <p:sp>
        <p:nvSpPr>
          <p:cNvPr id="218" name="На основании результатов нескольких экспериментов оценки тональности рецензий можно сделать следующие выводы:…"/>
          <p:cNvSpPr txBox="1"/>
          <p:nvPr>
            <p:ph type="body" idx="4294967295"/>
          </p:nvPr>
        </p:nvSpPr>
        <p:spPr>
          <a:prstGeom prst="rect">
            <a:avLst/>
          </a:prstGeom>
        </p:spPr>
        <p:txBody>
          <a:bodyPr/>
          <a:lstStyle/>
          <a:p>
            <a:pPr marL="0" indent="0">
              <a:buSzTx/>
              <a:buNone/>
              <a:defRPr sz="4800"/>
            </a:pPr>
            <a:r>
              <a:t>На основании результатов нескольких экспериментов оценки тональности рецензий можно сделать следующие выводы:</a:t>
            </a:r>
            <a:endParaRPr sz="1400">
              <a:latin typeface="Times New Roman"/>
              <a:ea typeface="Times New Roman"/>
              <a:cs typeface="Times New Roman"/>
              <a:sym typeface="Times New Roman"/>
            </a:endParaRPr>
          </a:p>
          <a:p>
            <a:pPr>
              <a:defRPr sz="4800"/>
            </a:pPr>
            <a:r>
              <a:t>Сверточная нейронная сеть показала себя лучше, чем рекуррентная несмотря на то, что ее часто применяют в обработке изображений, а не текста;</a:t>
            </a:r>
            <a:endParaRPr sz="1400">
              <a:latin typeface="Times New Roman"/>
              <a:ea typeface="Times New Roman"/>
              <a:cs typeface="Times New Roman"/>
              <a:sym typeface="Times New Roman"/>
            </a:endParaRPr>
          </a:p>
          <a:p>
            <a:pPr>
              <a:defRPr sz="4800"/>
            </a:pPr>
            <a:r>
              <a:t>Неудовлетворительный результат первого эксперимента был связан с тем, что текст некоторых рецензий не соответствовал нейтральной оценке, поставленной автором.</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Актуальность"/>
          <p:cNvSpPr txBox="1"/>
          <p:nvPr>
            <p:ph type="title"/>
          </p:nvPr>
        </p:nvSpPr>
        <p:spPr>
          <a:prstGeom prst="rect">
            <a:avLst/>
          </a:prstGeom>
        </p:spPr>
        <p:txBody>
          <a:bodyPr/>
          <a:lstStyle/>
          <a:p>
            <a:pPr/>
            <a:r>
              <a:t>Актуальность</a:t>
            </a:r>
          </a:p>
        </p:txBody>
      </p:sp>
      <p:sp>
        <p:nvSpPr>
          <p:cNvPr id="123" name="Анализ тональности текста активно развивается в связи с ростом практических применений в различных областях, например, в прогнозировании продаж, в анализе востребованности продукта и др."/>
          <p:cNvSpPr txBox="1"/>
          <p:nvPr>
            <p:ph type="body" sz="half" idx="1"/>
          </p:nvPr>
        </p:nvSpPr>
        <p:spPr>
          <a:prstGeom prst="rect">
            <a:avLst/>
          </a:prstGeom>
        </p:spPr>
        <p:txBody>
          <a:bodyPr/>
          <a:lstStyle>
            <a:lvl1pPr marL="0" indent="0">
              <a:spcBef>
                <a:spcPts val="5900"/>
              </a:spcBef>
              <a:buSzTx/>
              <a:buNone/>
              <a:defRPr sz="4800"/>
            </a:lvl1pPr>
          </a:lstStyle>
          <a:p>
            <a:pPr/>
            <a:r>
              <a:t>Анализ тональности текста активно развивается в связи с ростом практических применений в различных областях, например, в прогнозировании продаж, в анализе востребованности продукта и др.</a:t>
            </a:r>
          </a:p>
        </p:txBody>
      </p:sp>
      <p:pic>
        <p:nvPicPr>
          <p:cNvPr id="124" name="Рисунок 1" descr="Рисунок 1"/>
          <p:cNvPicPr>
            <a:picLocks noChangeAspect="1"/>
          </p:cNvPicPr>
          <p:nvPr/>
        </p:nvPicPr>
        <p:blipFill>
          <a:blip r:embed="rId2">
            <a:extLst/>
          </a:blip>
          <a:stretch>
            <a:fillRect/>
          </a:stretch>
        </p:blipFill>
        <p:spPr>
          <a:xfrm>
            <a:off x="11742346" y="4706156"/>
            <a:ext cx="12303908" cy="618328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Спасибо за внимание!"/>
          <p:cNvSpPr txBox="1"/>
          <p:nvPr>
            <p:ph type="title"/>
          </p:nvPr>
        </p:nvSpPr>
        <p:spPr>
          <a:prstGeom prst="rect">
            <a:avLst/>
          </a:prstGeom>
        </p:spPr>
        <p:txBody>
          <a:bodyPr/>
          <a:lstStyle/>
          <a:p>
            <a:pPr/>
            <a:r>
              <a:t>Спасибо за внимание!</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Постановка задачи"/>
          <p:cNvSpPr txBox="1"/>
          <p:nvPr>
            <p:ph type="title"/>
          </p:nvPr>
        </p:nvSpPr>
        <p:spPr>
          <a:prstGeom prst="rect">
            <a:avLst/>
          </a:prstGeom>
        </p:spPr>
        <p:txBody>
          <a:bodyPr/>
          <a:lstStyle/>
          <a:p>
            <a:pPr/>
            <a:r>
              <a:t>Постановка задачи</a:t>
            </a:r>
          </a:p>
        </p:txBody>
      </p:sp>
      <p:sp>
        <p:nvSpPr>
          <p:cNvPr id="127" name="Цель работы…"/>
          <p:cNvSpPr txBox="1"/>
          <p:nvPr>
            <p:ph type="body" idx="1"/>
          </p:nvPr>
        </p:nvSpPr>
        <p:spPr>
          <a:prstGeom prst="rect">
            <a:avLst/>
          </a:prstGeom>
        </p:spPr>
        <p:txBody>
          <a:bodyPr/>
          <a:lstStyle/>
          <a:p>
            <a:pPr marL="0" indent="-195452" defTabSz="470534">
              <a:spcBef>
                <a:spcPts val="3300"/>
              </a:spcBef>
              <a:buSzTx/>
              <a:buFont typeface="Arial"/>
              <a:buNone/>
              <a:defRPr b="1" sz="2736"/>
            </a:pPr>
            <a:r>
              <a:t>Цель работы</a:t>
            </a:r>
            <a:endParaRPr sz="1083"/>
          </a:p>
          <a:p>
            <a:pPr marL="0" indent="-195452" defTabSz="470534">
              <a:spcBef>
                <a:spcPts val="3300"/>
              </a:spcBef>
              <a:buSzTx/>
              <a:buFont typeface="Arial"/>
              <a:buNone/>
              <a:defRPr sz="2736"/>
            </a:pPr>
            <a:r>
              <a:t>Целью данной работы является разработка технологии оценки отзывов с помощью нейронных сетей на основе алгоритма </a:t>
            </a:r>
            <a:r>
              <a:t>Word2Vec.</a:t>
            </a:r>
            <a:endParaRPr b="1" sz="1140">
              <a:latin typeface="Times New Roman"/>
              <a:ea typeface="Times New Roman"/>
              <a:cs typeface="Times New Roman"/>
              <a:sym typeface="Times New Roman"/>
            </a:endParaRPr>
          </a:p>
          <a:p>
            <a:pPr marL="0" indent="0" defTabSz="470534">
              <a:spcBef>
                <a:spcPts val="3300"/>
              </a:spcBef>
              <a:buSzTx/>
              <a:buFont typeface="Arial"/>
              <a:buNone/>
              <a:defRPr sz="2736"/>
            </a:pPr>
            <a:endParaRPr b="1" sz="1140">
              <a:latin typeface="Times New Roman"/>
              <a:ea typeface="Times New Roman"/>
              <a:cs typeface="Times New Roman"/>
              <a:sym typeface="Times New Roman"/>
            </a:endParaRPr>
          </a:p>
          <a:p>
            <a:pPr marL="0" indent="0" defTabSz="470534">
              <a:spcBef>
                <a:spcPts val="3300"/>
              </a:spcBef>
              <a:buSzTx/>
              <a:buFont typeface="Arial"/>
              <a:buNone/>
              <a:defRPr b="1" sz="2736"/>
            </a:pPr>
            <a:r>
              <a:t>Для достижения поставленной цели необходимо решить следующие задачи: </a:t>
            </a:r>
            <a:endParaRPr sz="1083"/>
          </a:p>
          <a:p>
            <a:pPr marL="670124" indent="-670124" defTabSz="470534">
              <a:spcBef>
                <a:spcPts val="3300"/>
              </a:spcBef>
              <a:buSzPct val="100000"/>
              <a:buAutoNum type="arabicPeriod" startAt="1"/>
              <a:defRPr sz="2736"/>
            </a:pPr>
            <a:r>
              <a:t>Изучить теоретические аспекты обработки языка с точки зрения лингвистики</a:t>
            </a:r>
            <a:endParaRPr sz="1083"/>
          </a:p>
          <a:p>
            <a:pPr marL="670124" indent="-670124" defTabSz="470534">
              <a:spcBef>
                <a:spcPts val="3300"/>
              </a:spcBef>
              <a:buSzPct val="100000"/>
              <a:buAutoNum type="arabicPeriod" startAt="1"/>
              <a:defRPr sz="2736"/>
            </a:pPr>
            <a:r>
              <a:t>Изучить теоретические аспекты работы алгоритма </a:t>
            </a:r>
            <a:r>
              <a:t>Word2Vec </a:t>
            </a:r>
            <a:r>
              <a:t>в задачах анализа текста </a:t>
            </a:r>
            <a:endParaRPr sz="1083"/>
          </a:p>
          <a:p>
            <a:pPr marL="670124" indent="-670124" defTabSz="470534">
              <a:spcBef>
                <a:spcPts val="3300"/>
              </a:spcBef>
              <a:buSzPct val="100000"/>
              <a:buAutoNum type="arabicPeriod" startAt="1"/>
              <a:defRPr sz="2736"/>
            </a:pPr>
            <a:r>
              <a:t>Изучить теоретические основы нейронных сетей</a:t>
            </a:r>
            <a:endParaRPr sz="1083"/>
          </a:p>
          <a:p>
            <a:pPr marL="670124" indent="-670124" defTabSz="470534">
              <a:spcBef>
                <a:spcPts val="3300"/>
              </a:spcBef>
              <a:buSzPct val="100000"/>
              <a:buAutoNum type="arabicPeriod" startAt="1"/>
              <a:defRPr sz="2736"/>
            </a:pPr>
            <a:r>
              <a:t>Реализовать алгоритм </a:t>
            </a:r>
            <a:r>
              <a:t>Word2Vec</a:t>
            </a:r>
            <a:r>
              <a:t> на </a:t>
            </a:r>
            <a:r>
              <a:t>Python</a:t>
            </a:r>
            <a:r>
              <a:t> с использованием библиотеки </a:t>
            </a:r>
            <a:r>
              <a:t>Gensim</a:t>
            </a:r>
            <a:endParaRPr sz="1140">
              <a:latin typeface="Times New Roman"/>
              <a:ea typeface="Times New Roman"/>
              <a:cs typeface="Times New Roman"/>
              <a:sym typeface="Times New Roman"/>
            </a:endParaRPr>
          </a:p>
          <a:p>
            <a:pPr marL="670124" indent="-670124" defTabSz="470534">
              <a:spcBef>
                <a:spcPts val="3300"/>
              </a:spcBef>
              <a:buSzPct val="100000"/>
              <a:buAutoNum type="arabicPeriod" startAt="1"/>
              <a:defRPr sz="2736"/>
            </a:pPr>
            <a:r>
              <a:t>Выбрать и реализовать подходящие архитектуры нейронных сетей для оценки тональности текстовых данных</a:t>
            </a:r>
            <a:endParaRPr sz="1083"/>
          </a:p>
          <a:p>
            <a:pPr marL="670124" indent="-670124" defTabSz="470534">
              <a:spcBef>
                <a:spcPts val="3300"/>
              </a:spcBef>
              <a:buSzPct val="100000"/>
              <a:buAutoNum type="arabicPeriod" startAt="1"/>
              <a:defRPr sz="2736"/>
            </a:pPr>
            <a:r>
              <a:t>Проверить работу нейронных сетей на тестовых данных;</a:t>
            </a:r>
            <a:endParaRPr sz="1083"/>
          </a:p>
          <a:p>
            <a:pPr marL="670124" indent="-670124" defTabSz="470534">
              <a:spcBef>
                <a:spcPts val="3300"/>
              </a:spcBef>
              <a:buSzPct val="100000"/>
              <a:buAutoNum type="arabicPeriod" startAt="1"/>
              <a:defRPr sz="2736"/>
            </a:pPr>
            <a:r>
              <a:t>Исследовать полученные результаты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Теоретические основы"/>
          <p:cNvSpPr txBox="1"/>
          <p:nvPr>
            <p:ph type="title"/>
          </p:nvPr>
        </p:nvSpPr>
        <p:spPr>
          <a:prstGeom prst="rect">
            <a:avLst/>
          </a:prstGeom>
        </p:spPr>
        <p:txBody>
          <a:bodyPr/>
          <a:lstStyle/>
          <a:p>
            <a:pPr/>
            <a:r>
              <a:t>Теоретические основы</a:t>
            </a:r>
          </a:p>
        </p:txBody>
      </p:sp>
      <p:sp>
        <p:nvSpPr>
          <p:cNvPr id="130" name="Существует несколько этапов обработки естественного языка. И для каждого этапа есть свой набор библиотек, функций, которые помогают привести данные в понятный для дальнейшей работы формат."/>
          <p:cNvSpPr txBox="1"/>
          <p:nvPr>
            <p:ph type="body" sz="quarter" idx="1"/>
          </p:nvPr>
        </p:nvSpPr>
        <p:spPr>
          <a:xfrm>
            <a:off x="1689100" y="3149600"/>
            <a:ext cx="21005800" cy="3016714"/>
          </a:xfrm>
          <a:prstGeom prst="rect">
            <a:avLst/>
          </a:prstGeom>
        </p:spPr>
        <p:txBody>
          <a:bodyPr/>
          <a:lstStyle>
            <a:lvl1pPr marL="0" indent="0">
              <a:buSzTx/>
              <a:buFont typeface="Arial"/>
              <a:buNone/>
            </a:lvl1pPr>
          </a:lstStyle>
          <a:p>
            <a:pPr/>
            <a:r>
              <a:t>Существует несколько этапов обработки естественного языка. И для каждого этапа есть свой набор библиотек, функций, которые помогают привести данные в понятный для дальнейшей работы формат. </a:t>
            </a:r>
          </a:p>
        </p:txBody>
      </p:sp>
      <p:pic>
        <p:nvPicPr>
          <p:cNvPr id="131" name="Рисунок 8" descr="Рисунок 8"/>
          <p:cNvPicPr>
            <a:picLocks noChangeAspect="1"/>
          </p:cNvPicPr>
          <p:nvPr/>
        </p:nvPicPr>
        <p:blipFill>
          <a:blip r:embed="rId2">
            <a:extLst/>
          </a:blip>
          <a:stretch>
            <a:fillRect/>
          </a:stretch>
        </p:blipFill>
        <p:spPr>
          <a:xfrm>
            <a:off x="10587952" y="5939712"/>
            <a:ext cx="12622165" cy="6014736"/>
          </a:xfrm>
          <a:prstGeom prst="rect">
            <a:avLst/>
          </a:prstGeom>
          <a:ln w="12700">
            <a:miter lim="400000"/>
          </a:ln>
        </p:spPr>
      </p:pic>
      <p:sp>
        <p:nvSpPr>
          <p:cNvPr id="132" name="Задачи обработки текста решаются в следующем порядке:…"/>
          <p:cNvSpPr txBox="1"/>
          <p:nvPr/>
        </p:nvSpPr>
        <p:spPr>
          <a:xfrm>
            <a:off x="1670623" y="5875896"/>
            <a:ext cx="8097131" cy="58030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500"/>
              </a:spcBef>
              <a:buFont typeface="Arial"/>
              <a:defRPr b="0" sz="3800"/>
            </a:pPr>
            <a:r>
              <a:t>Задачи обработки текста решаются в следующем порядке:</a:t>
            </a:r>
          </a:p>
          <a:p>
            <a:pPr marL="36000" algn="l">
              <a:spcBef>
                <a:spcPts val="4500"/>
              </a:spcBef>
              <a:buClr>
                <a:srgbClr val="0070C0"/>
              </a:buClr>
              <a:buSzPct val="150000"/>
              <a:buFont typeface="Arial"/>
              <a:buChar char="•"/>
              <a:defRPr b="0" sz="3800"/>
            </a:pPr>
            <a:r>
              <a:t> </a:t>
            </a:r>
            <a:r>
              <a:t>Графематический анализ </a:t>
            </a:r>
            <a:endParaRPr sz="1400">
              <a:latin typeface="Times New Roman"/>
              <a:ea typeface="Times New Roman"/>
              <a:cs typeface="Times New Roman"/>
              <a:sym typeface="Times New Roman"/>
            </a:endParaRPr>
          </a:p>
          <a:p>
            <a:pPr marL="36000" algn="l">
              <a:spcBef>
                <a:spcPts val="4500"/>
              </a:spcBef>
              <a:buClr>
                <a:srgbClr val="0070C0"/>
              </a:buClr>
              <a:buSzPct val="150000"/>
              <a:buFont typeface="Arial"/>
              <a:buChar char="•"/>
              <a:defRPr b="0" sz="3800"/>
            </a:pPr>
            <a:r>
              <a:t> </a:t>
            </a:r>
            <a:r>
              <a:t>Семантический анализ </a:t>
            </a:r>
          </a:p>
          <a:p>
            <a:pPr marL="36000" algn="l">
              <a:spcBef>
                <a:spcPts val="4500"/>
              </a:spcBef>
              <a:buClr>
                <a:srgbClr val="0070C0"/>
              </a:buClr>
              <a:buSzPct val="150000"/>
              <a:buFont typeface="Arial"/>
              <a:buChar char="•"/>
              <a:defRPr b="0" sz="3800"/>
            </a:pPr>
            <a:r>
              <a:t> </a:t>
            </a:r>
            <a:r>
              <a:t>Синтаксический анализ </a:t>
            </a:r>
          </a:p>
          <a:p>
            <a:pPr marL="36000" algn="l">
              <a:spcBef>
                <a:spcPts val="4500"/>
              </a:spcBef>
              <a:buClr>
                <a:srgbClr val="0070C0"/>
              </a:buClr>
              <a:buSzPct val="150000"/>
              <a:buFont typeface="Arial"/>
              <a:buChar char="•"/>
              <a:defRPr b="0" sz="3800"/>
            </a:pPr>
            <a:r>
              <a:t> Морфологический анализ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Word2Vec – это технология анализа смысловых единиц естественных языков, выполняющая статистическую обработку текстовых данных. Она основана на принципе локальности, который утверждает, что на объект влияет только его непосредственное окружение, то есть с"/>
          <p:cNvSpPr txBox="1"/>
          <p:nvPr>
            <p:ph type="body" sz="half" idx="1"/>
          </p:nvPr>
        </p:nvSpPr>
        <p:spPr>
          <a:xfrm>
            <a:off x="1689100" y="3149600"/>
            <a:ext cx="11097534" cy="6251549"/>
          </a:xfrm>
          <a:prstGeom prst="rect">
            <a:avLst/>
          </a:prstGeom>
        </p:spPr>
        <p:txBody>
          <a:bodyPr/>
          <a:lstStyle/>
          <a:p>
            <a:pPr marL="0" indent="0" defTabSz="487044">
              <a:spcBef>
                <a:spcPts val="3400"/>
              </a:spcBef>
              <a:buSzTx/>
              <a:buFont typeface="Arial"/>
              <a:buNone/>
              <a:defRPr sz="2832"/>
            </a:pPr>
            <a:r>
              <a:t>Word2Vec – это технология анализа смысловых единиц естественных языков, выполняющая статистическую обработку текстовых данных. Она основана на принципе локальности, который утверждает, что на объект влияет только его непосредственное окружение, то есть слова, которые употребляются в одном контексте, имеют близкие значения.</a:t>
            </a:r>
          </a:p>
          <a:p>
            <a:pPr marL="0" indent="0" defTabSz="487044">
              <a:spcBef>
                <a:spcPts val="3400"/>
              </a:spcBef>
              <a:buSzTx/>
              <a:buFont typeface="Arial"/>
              <a:buNone/>
              <a:defRPr sz="2832"/>
            </a:pPr>
            <a:r>
              <a:t>Каждому слову сопоставляется вектор, причем чем ближе слова друг к другу по смыслу, тем ближе будут их вектора.</a:t>
            </a:r>
          </a:p>
          <a:p>
            <a:pPr marL="0" indent="0" defTabSz="487044">
              <a:spcBef>
                <a:spcPts val="3400"/>
              </a:spcBef>
              <a:buSzTx/>
              <a:buFont typeface="Arial"/>
              <a:buNone/>
              <a:defRPr sz="2832"/>
            </a:pPr>
            <a:r>
              <a:t>Близость можно измерить с помощью косинусной меры (косинусного сходства) – это мера, которая учитывает сходство между парой признаков. Ее можно рассчитать по формуле:</a:t>
            </a:r>
          </a:p>
        </p:txBody>
      </p:sp>
      <p:sp>
        <p:nvSpPr>
          <p:cNvPr id="135" name="TextBox 8"/>
          <p:cNvSpPr txBox="1"/>
          <p:nvPr/>
        </p:nvSpPr>
        <p:spPr>
          <a:xfrm>
            <a:off x="1690020" y="9838049"/>
            <a:ext cx="10137592" cy="193580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unc>
                    <m:funcPr>
                      <m:ctrlPr>
                        <a:rPr xmlns:a="http://schemas.openxmlformats.org/drawingml/2006/main" sz="4200" i="1">
                          <a:solidFill>
                            <a:srgbClr val="000000"/>
                          </a:solidFill>
                          <a:latin typeface="Cambria Math" panose="02040503050406030204" pitchFamily="18" charset="0"/>
                        </a:rPr>
                      </m:ctrlPr>
                    </m:funcPr>
                    <m:fName>
                      <m:r>
                        <m:rPr>
                          <m:sty m:val="p"/>
                        </m:rPr>
                        <a:rPr xmlns:a="http://schemas.openxmlformats.org/drawingml/2006/main" sz="4200" i="1">
                          <a:solidFill>
                            <a:srgbClr val="000000"/>
                          </a:solidFill>
                          <a:latin typeface="Cambria Math" panose="02040503050406030204" pitchFamily="18" charset="0"/>
                        </a:rPr>
                        <m:t>cos</m:t>
                      </m:r>
                    </m:fName>
                    <m:e>
                      <m:r>
                        <a:rPr xmlns:a="http://schemas.openxmlformats.org/drawingml/2006/main" sz="4200" i="1">
                          <a:solidFill>
                            <a:srgbClr val="000000"/>
                          </a:solidFill>
                          <a:latin typeface="Cambria Math" panose="02040503050406030204" pitchFamily="18" charset="0"/>
                        </a:rPr>
                        <m:t>𝜃</m:t>
                      </m:r>
                    </m:e>
                  </m:func>
                  <m:r>
                    <a:rPr xmlns:a="http://schemas.openxmlformats.org/drawingml/2006/main" sz="4200" i="1">
                      <a:solidFill>
                        <a:srgbClr val="000000"/>
                      </a:solidFill>
                      <a:latin typeface="Cambria Math" panose="02040503050406030204" pitchFamily="18" charset="0"/>
                    </a:rPr>
                    <m:t>=</m:t>
                  </m:r>
                  <m:f>
                    <m:fPr>
                      <m:ctrlPr>
                        <a:rPr xmlns:a="http://schemas.openxmlformats.org/drawingml/2006/main" sz="4200" i="1">
                          <a:solidFill>
                            <a:srgbClr val="836967"/>
                          </a:solidFill>
                          <a:latin typeface="Cambria Math" panose="02040503050406030204" pitchFamily="18" charset="0"/>
                        </a:rPr>
                      </m:ctrlPr>
                      <m:type m:val="bar"/>
                    </m:fPr>
                    <m:num>
                      <m:r>
                        <a:rPr xmlns:a="http://schemas.openxmlformats.org/drawingml/2006/main" sz="4200" i="1">
                          <a:solidFill>
                            <a:srgbClr val="000000"/>
                          </a:solidFill>
                          <a:latin typeface="Cambria Math" panose="02040503050406030204" pitchFamily="18" charset="0"/>
                        </a:rPr>
                        <m:t>𝐴</m:t>
                      </m:r>
                      <m:r>
                        <a:rPr xmlns:a="http://schemas.openxmlformats.org/drawingml/2006/main" sz="4200" i="1">
                          <a:solidFill>
                            <a:srgbClr val="000000"/>
                          </a:solidFill>
                          <a:latin typeface="Cambria Math" panose="02040503050406030204" pitchFamily="18" charset="0"/>
                        </a:rPr>
                        <m:t>𝐵</m:t>
                      </m:r>
                    </m:num>
                    <m:den>
                      <m:d>
                        <m:dPr>
                          <m:ctrlPr>
                            <a:rPr xmlns:a="http://schemas.openxmlformats.org/drawingml/2006/main" sz="4200" i="1">
                              <a:solidFill>
                                <a:srgbClr val="836967"/>
                              </a:solidFill>
                              <a:latin typeface="Cambria Math" panose="02040503050406030204" pitchFamily="18" charset="0"/>
                            </a:rPr>
                          </m:ctrlPr>
                          <m:begChr m:val="‖"/>
                          <m:endChr m:val="‖"/>
                        </m:dPr>
                        <m:e>
                          <m:r>
                            <a:rPr xmlns:a="http://schemas.openxmlformats.org/drawingml/2006/main" sz="4200" i="1">
                              <a:solidFill>
                                <a:srgbClr val="000000"/>
                              </a:solidFill>
                              <a:latin typeface="Cambria Math" panose="02040503050406030204" pitchFamily="18" charset="0"/>
                            </a:rPr>
                            <m:t>𝐴</m:t>
                          </m:r>
                        </m:e>
                      </m:d>
                      <m:d>
                        <m:dPr>
                          <m:ctrlPr>
                            <a:rPr xmlns:a="http://schemas.openxmlformats.org/drawingml/2006/main" sz="4200" i="1">
                              <a:solidFill>
                                <a:srgbClr val="836967"/>
                              </a:solidFill>
                              <a:latin typeface="Cambria Math" panose="02040503050406030204" pitchFamily="18" charset="0"/>
                            </a:rPr>
                          </m:ctrlPr>
                          <m:begChr m:val="‖"/>
                          <m:endChr m:val="‖"/>
                        </m:dPr>
                        <m:e>
                          <m:r>
                            <a:rPr xmlns:a="http://schemas.openxmlformats.org/drawingml/2006/main" sz="4200" i="1">
                              <a:solidFill>
                                <a:srgbClr val="000000"/>
                              </a:solidFill>
                              <a:latin typeface="Cambria Math" panose="02040503050406030204" pitchFamily="18" charset="0"/>
                            </a:rPr>
                            <m:t>𝐵</m:t>
                          </m:r>
                        </m:e>
                      </m:d>
                    </m:den>
                  </m:f>
                  <m:r>
                    <a:rPr xmlns:a="http://schemas.openxmlformats.org/drawingml/2006/main" sz="4200" i="1">
                      <a:solidFill>
                        <a:srgbClr val="000000"/>
                      </a:solidFill>
                      <a:latin typeface="Cambria Math" panose="02040503050406030204" pitchFamily="18" charset="0"/>
                    </a:rPr>
                    <m:t>=</m:t>
                  </m:r>
                  <m:f>
                    <m:fPr>
                      <m:ctrlPr>
                        <a:rPr xmlns:a="http://schemas.openxmlformats.org/drawingml/2006/main" sz="4200" i="1">
                          <a:solidFill>
                            <a:srgbClr val="836967"/>
                          </a:solidFill>
                          <a:latin typeface="Cambria Math" panose="02040503050406030204" pitchFamily="18" charset="0"/>
                        </a:rPr>
                      </m:ctrlPr>
                      <m:type m:val="bar"/>
                    </m:fPr>
                    <m:num>
                      <m:nary>
                        <m:naryPr>
                          <m:ctrlPr>
                            <a:rPr xmlns:a="http://schemas.openxmlformats.org/drawingml/2006/main" sz="4200" i="1">
                              <a:solidFill>
                                <a:srgbClr val="000000"/>
                              </a:solidFill>
                              <a:latin typeface="Cambria Math" panose="02040503050406030204" pitchFamily="18" charset="0"/>
                            </a:rPr>
                          </m:ctrlPr>
                          <m:chr m:val="∑"/>
                          <m:limLoc m:val="undOvr"/>
                          <m:grow m:val="0"/>
                          <m:subHide m:val="off"/>
                          <m:supHide m:val="off"/>
                        </m:naryPr>
                        <m:sub>
                          <m:r>
                            <a:rPr xmlns:a="http://schemas.openxmlformats.org/drawingml/2006/main" sz="4200" i="1">
                              <a:solidFill>
                                <a:srgbClr val="000000"/>
                              </a:solidFill>
                              <a:latin typeface="Cambria Math" panose="02040503050406030204" pitchFamily="18" charset="0"/>
                            </a:rPr>
                            <m:t>𝑖</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1</m:t>
                          </m:r>
                        </m:sub>
                        <m:sup>
                          <m:r>
                            <a:rPr xmlns:a="http://schemas.openxmlformats.org/drawingml/2006/main" sz="4200" i="1">
                              <a:solidFill>
                                <a:srgbClr val="000000"/>
                              </a:solidFill>
                              <a:latin typeface="Cambria Math" panose="02040503050406030204" pitchFamily="18" charset="0"/>
                            </a:rPr>
                            <m:t>𝑛</m:t>
                          </m:r>
                        </m:sup>
                        <m:e>
                          <m:sSub>
                            <m:e>
                              <m:r>
                                <a:rPr xmlns:a="http://schemas.openxmlformats.org/drawingml/2006/main" sz="4200" i="1">
                                  <a:solidFill>
                                    <a:srgbClr val="000000"/>
                                  </a:solidFill>
                                  <a:latin typeface="Cambria Math" panose="02040503050406030204" pitchFamily="18" charset="0"/>
                                </a:rPr>
                                <m:t>𝐴</m:t>
                              </m:r>
                            </m:e>
                            <m:sub>
                              <m:r>
                                <a:rPr xmlns:a="http://schemas.openxmlformats.org/drawingml/2006/main" sz="4200" i="1">
                                  <a:solidFill>
                                    <a:srgbClr val="000000"/>
                                  </a:solidFill>
                                  <a:latin typeface="Cambria Math" panose="02040503050406030204" pitchFamily="18" charset="0"/>
                                </a:rPr>
                                <m:t>𝑖</m:t>
                              </m:r>
                            </m:sub>
                          </m:sSub>
                          <m:sSub>
                            <m:e>
                              <m:r>
                                <a:rPr xmlns:a="http://schemas.openxmlformats.org/drawingml/2006/main" sz="4200" i="1">
                                  <a:solidFill>
                                    <a:srgbClr val="000000"/>
                                  </a:solidFill>
                                  <a:latin typeface="Cambria Math" panose="02040503050406030204" pitchFamily="18" charset="0"/>
                                </a:rPr>
                                <m:t>𝐵</m:t>
                              </m:r>
                            </m:e>
                            <m:sub>
                              <m:r>
                                <a:rPr xmlns:a="http://schemas.openxmlformats.org/drawingml/2006/main" sz="4200" i="1">
                                  <a:solidFill>
                                    <a:srgbClr val="000000"/>
                                  </a:solidFill>
                                  <a:latin typeface="Cambria Math" panose="02040503050406030204" pitchFamily="18" charset="0"/>
                                </a:rPr>
                                <m:t>𝑖</m:t>
                              </m:r>
                            </m:sub>
                          </m:sSub>
                        </m:e>
                      </m:nary>
                    </m:num>
                    <m:den>
                      <m:rad>
                        <m:radPr>
                          <m:ctrlPr>
                            <a:rPr xmlns:a="http://schemas.openxmlformats.org/drawingml/2006/main" sz="4200" i="1">
                              <a:solidFill>
                                <a:srgbClr val="836967"/>
                              </a:solidFill>
                              <a:latin typeface="Cambria Math" panose="02040503050406030204" pitchFamily="18" charset="0"/>
                            </a:rPr>
                          </m:ctrlPr>
                          <m:degHide m:val="on"/>
                        </m:radPr>
                        <m:deg/>
                        <m:e>
                          <m:nary>
                            <m:naryPr>
                              <m:ctrlPr>
                                <a:rPr xmlns:a="http://schemas.openxmlformats.org/drawingml/2006/main" sz="4200" i="1">
                                  <a:solidFill>
                                    <a:srgbClr val="000000"/>
                                  </a:solidFill>
                                  <a:latin typeface="Cambria Math" panose="02040503050406030204" pitchFamily="18" charset="0"/>
                                </a:rPr>
                              </m:ctrlPr>
                              <m:chr m:val="∑"/>
                              <m:limLoc m:val="undOvr"/>
                              <m:grow m:val="0"/>
                              <m:subHide m:val="off"/>
                              <m:supHide m:val="off"/>
                            </m:naryPr>
                            <m:sub>
                              <m:r>
                                <a:rPr xmlns:a="http://schemas.openxmlformats.org/drawingml/2006/main" sz="4200" i="1">
                                  <a:solidFill>
                                    <a:srgbClr val="000000"/>
                                  </a:solidFill>
                                  <a:latin typeface="Cambria Math" panose="02040503050406030204" pitchFamily="18" charset="0"/>
                                </a:rPr>
                                <m:t>𝑖</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1</m:t>
                              </m:r>
                            </m:sub>
                            <m:sup>
                              <m:r>
                                <a:rPr xmlns:a="http://schemas.openxmlformats.org/drawingml/2006/main" sz="4200" i="1">
                                  <a:solidFill>
                                    <a:srgbClr val="000000"/>
                                  </a:solidFill>
                                  <a:latin typeface="Cambria Math" panose="02040503050406030204" pitchFamily="18" charset="0"/>
                                </a:rPr>
                                <m:t>𝑛</m:t>
                              </m:r>
                            </m:sup>
                            <m:e>
                              <m:sSup>
                                <m:e>
                                  <m:d>
                                    <m:dPr>
                                      <m:ctrlPr>
                                        <a:rPr xmlns:a="http://schemas.openxmlformats.org/drawingml/2006/main" sz="4200" i="1">
                                          <a:solidFill>
                                            <a:srgbClr val="000000"/>
                                          </a:solidFill>
                                          <a:latin typeface="Cambria Math" panose="02040503050406030204" pitchFamily="18" charset="0"/>
                                        </a:rPr>
                                      </m:ctrlPr>
                                      <m:begChr m:val=""/>
                                    </m:dPr>
                                    <m:e>
                                      <m:sSub>
                                        <m:e>
                                          <m:d>
                                            <m:dPr>
                                              <m:ctrlPr>
                                                <a:rPr xmlns:a="http://schemas.openxmlformats.org/drawingml/2006/main" sz="4200" i="1">
                                                  <a:solidFill>
                                                    <a:srgbClr val="000000"/>
                                                  </a:solidFill>
                                                  <a:latin typeface="Cambria Math" panose="02040503050406030204" pitchFamily="18" charset="0"/>
                                                </a:rPr>
                                              </m:ctrlPr>
                                              <m:endChr m:val=""/>
                                            </m:dPr>
                                            <m:e>
                                              <m:r>
                                                <a:rPr xmlns:a="http://schemas.openxmlformats.org/drawingml/2006/main" sz="4200" i="1">
                                                  <a:solidFill>
                                                    <a:srgbClr val="000000"/>
                                                  </a:solidFill>
                                                  <a:latin typeface="Cambria Math" panose="02040503050406030204" pitchFamily="18" charset="0"/>
                                                </a:rPr>
                                                <m:t>𝐴</m:t>
                                              </m:r>
                                            </m:e>
                                          </m:d>
                                        </m:e>
                                        <m:sub>
                                          <m:r>
                                            <a:rPr xmlns:a="http://schemas.openxmlformats.org/drawingml/2006/main" sz="4200" i="1">
                                              <a:solidFill>
                                                <a:srgbClr val="000000"/>
                                              </a:solidFill>
                                              <a:latin typeface="Cambria Math" panose="02040503050406030204" pitchFamily="18" charset="0"/>
                                            </a:rPr>
                                            <m:t>𝑖</m:t>
                                          </m:r>
                                        </m:sub>
                                      </m:sSub>
                                    </m:e>
                                  </m:d>
                                </m:e>
                                <m:sup>
                                  <m:r>
                                    <a:rPr xmlns:a="http://schemas.openxmlformats.org/drawingml/2006/main" sz="4200" i="1">
                                      <a:solidFill>
                                        <a:srgbClr val="000000"/>
                                      </a:solidFill>
                                      <a:latin typeface="Cambria Math" panose="02040503050406030204" pitchFamily="18" charset="0"/>
                                    </a:rPr>
                                    <m:t>2</m:t>
                                  </m:r>
                                </m:sup>
                              </m:sSup>
                            </m:e>
                          </m:nary>
                        </m:e>
                      </m:rad>
                      <m:rad>
                        <m:radPr>
                          <m:ctrlPr>
                            <a:rPr xmlns:a="http://schemas.openxmlformats.org/drawingml/2006/main" sz="4200" i="1">
                              <a:solidFill>
                                <a:srgbClr val="836967"/>
                              </a:solidFill>
                              <a:latin typeface="Cambria Math" panose="02040503050406030204" pitchFamily="18" charset="0"/>
                            </a:rPr>
                          </m:ctrlPr>
                          <m:degHide m:val="on"/>
                        </m:radPr>
                        <m:deg/>
                        <m:e>
                          <m:nary>
                            <m:naryPr>
                              <m:ctrlPr>
                                <a:rPr xmlns:a="http://schemas.openxmlformats.org/drawingml/2006/main" sz="4200" i="1">
                                  <a:solidFill>
                                    <a:srgbClr val="000000"/>
                                  </a:solidFill>
                                  <a:latin typeface="Cambria Math" panose="02040503050406030204" pitchFamily="18" charset="0"/>
                                </a:rPr>
                              </m:ctrlPr>
                              <m:chr m:val="∑"/>
                              <m:limLoc m:val="undOvr"/>
                              <m:grow m:val="0"/>
                              <m:subHide m:val="off"/>
                              <m:supHide m:val="off"/>
                            </m:naryPr>
                            <m:sub>
                              <m:r>
                                <a:rPr xmlns:a="http://schemas.openxmlformats.org/drawingml/2006/main" sz="4200" i="1">
                                  <a:solidFill>
                                    <a:srgbClr val="000000"/>
                                  </a:solidFill>
                                  <a:latin typeface="Cambria Math" panose="02040503050406030204" pitchFamily="18" charset="0"/>
                                </a:rPr>
                                <m:t>𝑖</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1</m:t>
                              </m:r>
                            </m:sub>
                            <m:sup>
                              <m:r>
                                <a:rPr xmlns:a="http://schemas.openxmlformats.org/drawingml/2006/main" sz="4200" i="1">
                                  <a:solidFill>
                                    <a:srgbClr val="000000"/>
                                  </a:solidFill>
                                  <a:latin typeface="Cambria Math" panose="02040503050406030204" pitchFamily="18" charset="0"/>
                                </a:rPr>
                                <m:t>𝑛</m:t>
                              </m:r>
                            </m:sup>
                            <m:e>
                              <m:sSup>
                                <m:e>
                                  <m:d>
                                    <m:dPr>
                                      <m:ctrlPr>
                                        <a:rPr xmlns:a="http://schemas.openxmlformats.org/drawingml/2006/main" sz="4200" i="1">
                                          <a:solidFill>
                                            <a:srgbClr val="000000"/>
                                          </a:solidFill>
                                          <a:latin typeface="Cambria Math" panose="02040503050406030204" pitchFamily="18" charset="0"/>
                                        </a:rPr>
                                      </m:ctrlPr>
                                      <m:begChr m:val=""/>
                                    </m:dPr>
                                    <m:e>
                                      <m:sSub>
                                        <m:e>
                                          <m:d>
                                            <m:dPr>
                                              <m:ctrlPr>
                                                <a:rPr xmlns:a="http://schemas.openxmlformats.org/drawingml/2006/main" sz="4200" i="1">
                                                  <a:solidFill>
                                                    <a:srgbClr val="000000"/>
                                                  </a:solidFill>
                                                  <a:latin typeface="Cambria Math" panose="02040503050406030204" pitchFamily="18" charset="0"/>
                                                </a:rPr>
                                              </m:ctrlPr>
                                              <m:endChr m:val=""/>
                                            </m:dPr>
                                            <m:e>
                                              <m:r>
                                                <a:rPr xmlns:a="http://schemas.openxmlformats.org/drawingml/2006/main" sz="4200" i="1">
                                                  <a:solidFill>
                                                    <a:srgbClr val="000000"/>
                                                  </a:solidFill>
                                                  <a:latin typeface="Cambria Math" panose="02040503050406030204" pitchFamily="18" charset="0"/>
                                                </a:rPr>
                                                <m:t>𝐵</m:t>
                                              </m:r>
                                            </m:e>
                                          </m:d>
                                        </m:e>
                                        <m:sub>
                                          <m:r>
                                            <a:rPr xmlns:a="http://schemas.openxmlformats.org/drawingml/2006/main" sz="4200" i="1">
                                              <a:solidFill>
                                                <a:srgbClr val="000000"/>
                                              </a:solidFill>
                                              <a:latin typeface="Cambria Math" panose="02040503050406030204" pitchFamily="18" charset="0"/>
                                            </a:rPr>
                                            <m:t>𝑖</m:t>
                                          </m:r>
                                        </m:sub>
                                      </m:sSub>
                                    </m:e>
                                  </m:d>
                                </m:e>
                                <m:sup>
                                  <m:r>
                                    <a:rPr xmlns:a="http://schemas.openxmlformats.org/drawingml/2006/main" sz="4200" i="1">
                                      <a:solidFill>
                                        <a:srgbClr val="000000"/>
                                      </a:solidFill>
                                      <a:latin typeface="Cambria Math" panose="02040503050406030204" pitchFamily="18" charset="0"/>
                                    </a:rPr>
                                    <m:t>2</m:t>
                                  </m:r>
                                </m:sup>
                              </m:sSup>
                            </m:e>
                          </m:nary>
                        </m:e>
                      </m:rad>
                    </m:den>
                  </m:f>
                </m:oMath>
              </m:oMathPara>
            </a14:m>
            <a:endParaRPr sz="4200"/>
          </a:p>
        </p:txBody>
      </p:sp>
      <p:pic>
        <p:nvPicPr>
          <p:cNvPr id="136" name="Рисунок 11" descr="Рисунок 11"/>
          <p:cNvPicPr>
            <a:picLocks noChangeAspect="1"/>
          </p:cNvPicPr>
          <p:nvPr/>
        </p:nvPicPr>
        <p:blipFill>
          <a:blip r:embed="rId2">
            <a:extLst/>
          </a:blip>
          <a:srcRect l="6291" t="2688" r="71403" b="67908"/>
          <a:stretch>
            <a:fillRect/>
          </a:stretch>
        </p:blipFill>
        <p:spPr>
          <a:xfrm>
            <a:off x="15538314" y="3149599"/>
            <a:ext cx="5943472" cy="4408412"/>
          </a:xfrm>
          <a:prstGeom prst="rect">
            <a:avLst/>
          </a:prstGeom>
          <a:ln w="12700">
            <a:miter lim="400000"/>
          </a:ln>
        </p:spPr>
      </p:pic>
      <p:pic>
        <p:nvPicPr>
          <p:cNvPr id="137" name="Рисунок 10" descr="Рисунок 10"/>
          <p:cNvPicPr>
            <a:picLocks noChangeAspect="1"/>
          </p:cNvPicPr>
          <p:nvPr/>
        </p:nvPicPr>
        <p:blipFill>
          <a:blip r:embed="rId2">
            <a:extLst/>
          </a:blip>
          <a:srcRect l="36422" t="4201" r="38987" b="72068"/>
          <a:stretch>
            <a:fillRect/>
          </a:stretch>
        </p:blipFill>
        <p:spPr>
          <a:xfrm>
            <a:off x="14073981" y="7931375"/>
            <a:ext cx="7640568" cy="4147842"/>
          </a:xfrm>
          <a:prstGeom prst="rect">
            <a:avLst/>
          </a:prstGeom>
          <a:ln w="12700">
            <a:miter lim="400000"/>
          </a:ln>
        </p:spPr>
      </p:pic>
      <p:sp>
        <p:nvSpPr>
          <p:cNvPr id="138" name="Пространство смыслов"/>
          <p:cNvSpPr txBox="1"/>
          <p:nvPr/>
        </p:nvSpPr>
        <p:spPr>
          <a:xfrm>
            <a:off x="15772604" y="8066087"/>
            <a:ext cx="5475022"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Пространство смыслов</a:t>
            </a:r>
          </a:p>
        </p:txBody>
      </p:sp>
      <p:sp>
        <p:nvSpPr>
          <p:cNvPr id="139" name="Пример one-hot encoding"/>
          <p:cNvSpPr txBox="1"/>
          <p:nvPr/>
        </p:nvSpPr>
        <p:spPr>
          <a:xfrm>
            <a:off x="15582701" y="12452404"/>
            <a:ext cx="5854828"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t>Пример</a:t>
            </a:r>
            <a:r>
              <a:t> one-hot encoding</a:t>
            </a:r>
          </a:p>
        </p:txBody>
      </p:sp>
      <p:sp>
        <p:nvSpPr>
          <p:cNvPr id="140" name="Теоретические основы"/>
          <p:cNvSpPr txBox="1"/>
          <p:nvPr>
            <p:ph type="title"/>
          </p:nvPr>
        </p:nvSpPr>
        <p:spPr>
          <a:prstGeom prst="rect">
            <a:avLst/>
          </a:prstGeom>
        </p:spPr>
        <p:txBody>
          <a:bodyPr/>
          <a:lstStyle/>
          <a:p>
            <a:pPr/>
            <a:r>
              <a:t>Теоретические основы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Архитектура CBOW"/>
          <p:cNvSpPr txBox="1"/>
          <p:nvPr>
            <p:ph type="body" sz="quarter" idx="1"/>
          </p:nvPr>
        </p:nvSpPr>
        <p:spPr>
          <a:prstGeom prst="rect">
            <a:avLst/>
          </a:prstGeom>
        </p:spPr>
        <p:txBody>
          <a:bodyPr/>
          <a:lstStyle/>
          <a:p>
            <a:pPr>
              <a:defRPr sz="8400">
                <a:latin typeface="+mn-lt"/>
                <a:ea typeface="+mn-ea"/>
                <a:cs typeface="+mn-cs"/>
                <a:sym typeface="Helvetica Neue Medium"/>
              </a:defRPr>
            </a:pPr>
            <a:r>
              <a:t>Архитектура </a:t>
            </a:r>
            <a:r>
              <a:t>CBOW</a:t>
            </a:r>
          </a:p>
        </p:txBody>
      </p:sp>
      <p:pic>
        <p:nvPicPr>
          <p:cNvPr id="143" name="Рисунок 1" descr="Рисунок 1"/>
          <p:cNvPicPr>
            <a:picLocks noChangeAspect="1"/>
          </p:cNvPicPr>
          <p:nvPr/>
        </p:nvPicPr>
        <p:blipFill>
          <a:blip r:embed="rId2">
            <a:extLst/>
          </a:blip>
          <a:srcRect l="0" t="0" r="942" b="0"/>
          <a:stretch>
            <a:fillRect/>
          </a:stretch>
        </p:blipFill>
        <p:spPr>
          <a:xfrm>
            <a:off x="5759450" y="2208965"/>
            <a:ext cx="12865104" cy="8554748"/>
          </a:xfrm>
          <a:prstGeom prst="rect">
            <a:avLst/>
          </a:prstGeom>
          <a:ln w="12700">
            <a:miter lim="400000"/>
          </a:ln>
        </p:spPr>
      </p:pic>
      <p:sp>
        <p:nvSpPr>
          <p:cNvPr id="144" name="Теоретические основы"/>
          <p:cNvSpPr txBox="1"/>
          <p:nvPr>
            <p:ph type="title"/>
          </p:nvPr>
        </p:nvSpPr>
        <p:spPr>
          <a:xfrm>
            <a:off x="1061542" y="270550"/>
            <a:ext cx="23114001" cy="2006601"/>
          </a:xfrm>
          <a:prstGeom prst="rect">
            <a:avLst/>
          </a:prstGeom>
        </p:spPr>
        <p:txBody>
          <a:bodyPr/>
          <a:lstStyle/>
          <a:p>
            <a:pPr/>
            <a:r>
              <a:t>Теоретические основы</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Архитектура Skip-gram"/>
          <p:cNvSpPr txBox="1"/>
          <p:nvPr>
            <p:ph type="body" sz="quarter" idx="1"/>
          </p:nvPr>
        </p:nvSpPr>
        <p:spPr>
          <a:prstGeom prst="rect">
            <a:avLst/>
          </a:prstGeom>
        </p:spPr>
        <p:txBody>
          <a:bodyPr/>
          <a:lstStyle/>
          <a:p>
            <a:pPr>
              <a:defRPr sz="8400">
                <a:latin typeface="+mn-lt"/>
                <a:ea typeface="+mn-ea"/>
                <a:cs typeface="+mn-cs"/>
                <a:sym typeface="Helvetica Neue Medium"/>
              </a:defRPr>
            </a:pPr>
            <a:r>
              <a:t>Архитектура </a:t>
            </a:r>
            <a:r>
              <a:t>Skip-gram</a:t>
            </a:r>
          </a:p>
        </p:txBody>
      </p:sp>
      <p:pic>
        <p:nvPicPr>
          <p:cNvPr id="147" name="Рисунок 2" descr="Рисунок 2"/>
          <p:cNvPicPr>
            <a:picLocks noChangeAspect="1"/>
          </p:cNvPicPr>
          <p:nvPr/>
        </p:nvPicPr>
        <p:blipFill>
          <a:blip r:embed="rId2">
            <a:extLst/>
          </a:blip>
          <a:srcRect l="21" t="0" r="20" b="0"/>
          <a:stretch>
            <a:fillRect/>
          </a:stretch>
        </p:blipFill>
        <p:spPr>
          <a:xfrm>
            <a:off x="5607447" y="2425020"/>
            <a:ext cx="13168928" cy="8798721"/>
          </a:xfrm>
          <a:prstGeom prst="rect">
            <a:avLst/>
          </a:prstGeom>
          <a:ln w="12700">
            <a:miter lim="400000"/>
          </a:ln>
        </p:spPr>
      </p:pic>
      <p:sp>
        <p:nvSpPr>
          <p:cNvPr id="148" name="Теоретические основы"/>
          <p:cNvSpPr txBox="1"/>
          <p:nvPr>
            <p:ph type="title"/>
          </p:nvPr>
        </p:nvSpPr>
        <p:spPr>
          <a:xfrm>
            <a:off x="871967" y="199460"/>
            <a:ext cx="23114001" cy="2006601"/>
          </a:xfrm>
          <a:prstGeom prst="rect">
            <a:avLst/>
          </a:prstGeom>
        </p:spPr>
        <p:txBody>
          <a:bodyPr/>
          <a:lstStyle/>
          <a:p>
            <a:pPr/>
            <a:r>
              <a:t>Теоретические основы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Получение вектора слова"/>
          <p:cNvSpPr txBox="1"/>
          <p:nvPr>
            <p:ph type="body" sz="quarter" idx="1"/>
          </p:nvPr>
        </p:nvSpPr>
        <p:spPr>
          <a:prstGeom prst="rect">
            <a:avLst/>
          </a:prstGeom>
        </p:spPr>
        <p:txBody>
          <a:bodyPr/>
          <a:lstStyle>
            <a:lvl1pPr>
              <a:defRPr sz="8400">
                <a:latin typeface="+mn-lt"/>
                <a:ea typeface="+mn-ea"/>
                <a:cs typeface="+mn-cs"/>
                <a:sym typeface="Helvetica Neue Medium"/>
              </a:defRPr>
            </a:lvl1pPr>
          </a:lstStyle>
          <a:p>
            <a:pPr/>
            <a:r>
              <a:t>Получение вектора слова</a:t>
            </a:r>
          </a:p>
        </p:txBody>
      </p:sp>
      <p:pic>
        <p:nvPicPr>
          <p:cNvPr id="151" name="Рисунок 11" descr="Рисунок 11"/>
          <p:cNvPicPr>
            <a:picLocks noChangeAspect="1"/>
          </p:cNvPicPr>
          <p:nvPr/>
        </p:nvPicPr>
        <p:blipFill>
          <a:blip r:embed="rId2">
            <a:extLst/>
          </a:blip>
          <a:srcRect l="21441" t="21553" r="19977" b="10400"/>
          <a:stretch>
            <a:fillRect/>
          </a:stretch>
        </p:blipFill>
        <p:spPr>
          <a:xfrm>
            <a:off x="5324475" y="2588212"/>
            <a:ext cx="13735103" cy="8974061"/>
          </a:xfrm>
          <a:prstGeom prst="rect">
            <a:avLst/>
          </a:prstGeom>
          <a:ln w="12700">
            <a:miter lim="400000"/>
          </a:ln>
        </p:spPr>
      </p:pic>
      <p:sp>
        <p:nvSpPr>
          <p:cNvPr id="152" name="Теоретические основы"/>
          <p:cNvSpPr txBox="1"/>
          <p:nvPr>
            <p:ph type="title"/>
          </p:nvPr>
        </p:nvSpPr>
        <p:spPr>
          <a:xfrm>
            <a:off x="635000" y="152066"/>
            <a:ext cx="23114000" cy="2006601"/>
          </a:xfrm>
          <a:prstGeom prst="rect">
            <a:avLst/>
          </a:prstGeom>
        </p:spPr>
        <p:txBody>
          <a:bodyPr/>
          <a:lstStyle/>
          <a:p>
            <a:pPr/>
            <a:r>
              <a:t>Теоретические основы</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Теоретические основы"/>
          <p:cNvSpPr txBox="1"/>
          <p:nvPr>
            <p:ph type="title"/>
          </p:nvPr>
        </p:nvSpPr>
        <p:spPr>
          <a:prstGeom prst="rect">
            <a:avLst/>
          </a:prstGeom>
        </p:spPr>
        <p:txBody>
          <a:bodyPr/>
          <a:lstStyle/>
          <a:p>
            <a:pPr/>
            <a:r>
              <a:t>Теоретические основы</a:t>
            </a:r>
          </a:p>
        </p:txBody>
      </p:sp>
      <p:pic>
        <p:nvPicPr>
          <p:cNvPr id="155" name="Рисунок 8" descr="Рисунок 8"/>
          <p:cNvPicPr>
            <a:picLocks noChangeAspect="1"/>
          </p:cNvPicPr>
          <p:nvPr/>
        </p:nvPicPr>
        <p:blipFill>
          <a:blip r:embed="rId2">
            <a:extLst/>
          </a:blip>
          <a:srcRect l="21179" t="50853" r="26931" b="17176"/>
          <a:stretch>
            <a:fillRect/>
          </a:stretch>
        </p:blipFill>
        <p:spPr>
          <a:xfrm>
            <a:off x="838770" y="3724458"/>
            <a:ext cx="10964530" cy="3800127"/>
          </a:xfrm>
          <a:prstGeom prst="rect">
            <a:avLst/>
          </a:prstGeom>
          <a:ln w="12700">
            <a:miter lim="400000"/>
          </a:ln>
        </p:spPr>
      </p:pic>
      <p:pic>
        <p:nvPicPr>
          <p:cNvPr id="156" name="Рисунок 9" descr="Рисунок 9"/>
          <p:cNvPicPr>
            <a:picLocks noChangeAspect="1"/>
          </p:cNvPicPr>
          <p:nvPr/>
        </p:nvPicPr>
        <p:blipFill>
          <a:blip r:embed="rId3">
            <a:extLst/>
          </a:blip>
          <a:srcRect l="22784" t="35824" r="34458" b="36341"/>
          <a:stretch>
            <a:fillRect/>
          </a:stretch>
        </p:blipFill>
        <p:spPr>
          <a:xfrm>
            <a:off x="10801863" y="8057609"/>
            <a:ext cx="11980892" cy="4387369"/>
          </a:xfrm>
          <a:prstGeom prst="rect">
            <a:avLst/>
          </a:prstGeom>
          <a:ln w="12700">
            <a:miter lim="400000"/>
          </a:ln>
        </p:spPr>
      </p:pic>
      <p:sp>
        <p:nvSpPr>
          <p:cNvPr id="157" name="Рекуррентная нейронная сеть"/>
          <p:cNvSpPr txBox="1"/>
          <p:nvPr/>
        </p:nvSpPr>
        <p:spPr>
          <a:xfrm>
            <a:off x="2827741" y="7760439"/>
            <a:ext cx="6986525"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Рекуррентная нейронная сеть</a:t>
            </a:r>
          </a:p>
        </p:txBody>
      </p:sp>
      <p:sp>
        <p:nvSpPr>
          <p:cNvPr id="158" name="Сверточная нейронная сеть"/>
          <p:cNvSpPr txBox="1"/>
          <p:nvPr/>
        </p:nvSpPr>
        <p:spPr>
          <a:xfrm>
            <a:off x="13541539" y="12644203"/>
            <a:ext cx="6501512"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vl1pPr>
          </a:lstStyle>
          <a:p>
            <a:pPr/>
            <a:r>
              <a:t>Сверточная нейронная сеть</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