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81" r:id="rId9"/>
    <p:sldId id="262" r:id="rId10"/>
    <p:sldId id="28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78" r:id="rId2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8E54FD-284B-49E8-95E3-14287F8726AA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3_4" csCatId="accent3"/>
      <dgm:spPr/>
      <dgm:t>
        <a:bodyPr/>
        <a:lstStyle/>
        <a:p>
          <a:endParaRPr lang="en-US"/>
        </a:p>
      </dgm:t>
    </dgm:pt>
    <dgm:pt modelId="{F7B8AB41-A3F6-4B76-8A04-895A23A82778}">
      <dgm:prSet/>
      <dgm:spPr/>
      <dgm:t>
        <a:bodyPr/>
        <a:lstStyle/>
        <a:p>
          <a:pPr rtl="1"/>
          <a:r>
            <a:rPr lang="en-US"/>
            <a:t>React</a:t>
          </a:r>
          <a:r>
            <a:rPr lang="he-IL"/>
            <a:t>, מאפשרת ניהול מודולרי של קומפוננטות.</a:t>
          </a:r>
          <a:endParaRPr lang="en-US"/>
        </a:p>
      </dgm:t>
    </dgm:pt>
    <dgm:pt modelId="{4213484A-BCB3-4446-99FE-38CABF9E3455}" type="parTrans" cxnId="{F42690BB-97D8-4885-B30E-513AD29C51F1}">
      <dgm:prSet/>
      <dgm:spPr/>
      <dgm:t>
        <a:bodyPr/>
        <a:lstStyle/>
        <a:p>
          <a:pPr rtl="1"/>
          <a:endParaRPr lang="en-US"/>
        </a:p>
      </dgm:t>
    </dgm:pt>
    <dgm:pt modelId="{02DE9329-7299-4867-AC76-74A31470FD6B}" type="sibTrans" cxnId="{F42690BB-97D8-4885-B30E-513AD29C51F1}">
      <dgm:prSet/>
      <dgm:spPr/>
      <dgm:t>
        <a:bodyPr/>
        <a:lstStyle/>
        <a:p>
          <a:pPr rtl="1"/>
          <a:endParaRPr lang="en-US"/>
        </a:p>
      </dgm:t>
    </dgm:pt>
    <dgm:pt modelId="{C7ACB1A3-5C20-4E6B-A6C5-473BB87AB335}">
      <dgm:prSet/>
      <dgm:spPr/>
      <dgm:t>
        <a:bodyPr/>
        <a:lstStyle/>
        <a:p>
          <a:pPr rtl="1"/>
          <a:r>
            <a:rPr lang="he-IL"/>
            <a:t>לכל קומפוננטה יש </a:t>
          </a:r>
          <a:r>
            <a:rPr lang="en-US"/>
            <a:t>data</a:t>
          </a:r>
          <a:r>
            <a:rPr lang="he-IL"/>
            <a:t> מקומי (</a:t>
          </a:r>
          <a:r>
            <a:rPr lang="en-US"/>
            <a:t>state</a:t>
          </a:r>
          <a:r>
            <a:rPr lang="he-IL"/>
            <a:t>). ה-</a:t>
          </a:r>
          <a:r>
            <a:rPr lang="en-US"/>
            <a:t>UI</a:t>
          </a:r>
          <a:r>
            <a:rPr lang="he-IL"/>
            <a:t> של הקומפוננטה יכול להתעדכן כל פעם שיש שינוי ב-</a:t>
          </a:r>
          <a:r>
            <a:rPr lang="en-US"/>
            <a:t>state</a:t>
          </a:r>
          <a:r>
            <a:rPr lang="he-IL"/>
            <a:t>.</a:t>
          </a:r>
          <a:endParaRPr lang="en-US"/>
        </a:p>
      </dgm:t>
    </dgm:pt>
    <dgm:pt modelId="{9EAF49EE-FAD9-40DF-A63B-58A6DC7AA2C4}" type="parTrans" cxnId="{06FAC225-D23D-47C7-8962-09986B558940}">
      <dgm:prSet/>
      <dgm:spPr/>
      <dgm:t>
        <a:bodyPr/>
        <a:lstStyle/>
        <a:p>
          <a:pPr rtl="1"/>
          <a:endParaRPr lang="en-US"/>
        </a:p>
      </dgm:t>
    </dgm:pt>
    <dgm:pt modelId="{BA2B29CF-160E-4890-B826-C55CD5FAFE4E}" type="sibTrans" cxnId="{06FAC225-D23D-47C7-8962-09986B558940}">
      <dgm:prSet/>
      <dgm:spPr/>
      <dgm:t>
        <a:bodyPr/>
        <a:lstStyle/>
        <a:p>
          <a:pPr rtl="1"/>
          <a:endParaRPr lang="en-US"/>
        </a:p>
      </dgm:t>
    </dgm:pt>
    <dgm:pt modelId="{1152EAE9-A754-4BD1-80C6-0FA5654C3C77}">
      <dgm:prSet/>
      <dgm:spPr/>
      <dgm:t>
        <a:bodyPr/>
        <a:lstStyle/>
        <a:p>
          <a:pPr rtl="1"/>
          <a:r>
            <a:rPr lang="he-IL"/>
            <a:t>כל קומפוננטה יכולה לקבל מידע מההורה (</a:t>
          </a:r>
          <a:r>
            <a:rPr lang="en-US"/>
            <a:t>props</a:t>
          </a:r>
          <a:r>
            <a:rPr lang="he-IL"/>
            <a:t>)</a:t>
          </a:r>
          <a:endParaRPr lang="en-US"/>
        </a:p>
      </dgm:t>
    </dgm:pt>
    <dgm:pt modelId="{8AB3D798-A234-4FDD-855B-2508FC89325B}" type="parTrans" cxnId="{BE0366DC-966E-42C2-A9A1-FC50BD76E10E}">
      <dgm:prSet/>
      <dgm:spPr/>
      <dgm:t>
        <a:bodyPr/>
        <a:lstStyle/>
        <a:p>
          <a:pPr rtl="1"/>
          <a:endParaRPr lang="en-US"/>
        </a:p>
      </dgm:t>
    </dgm:pt>
    <dgm:pt modelId="{E4948F3A-33AB-46E9-95D8-23B4EF90FEA1}" type="sibTrans" cxnId="{BE0366DC-966E-42C2-A9A1-FC50BD76E10E}">
      <dgm:prSet/>
      <dgm:spPr/>
      <dgm:t>
        <a:bodyPr/>
        <a:lstStyle/>
        <a:p>
          <a:pPr rtl="1"/>
          <a:endParaRPr lang="en-US"/>
        </a:p>
      </dgm:t>
    </dgm:pt>
    <dgm:pt modelId="{DD1E9204-5065-4863-B135-5D81210A3A1F}">
      <dgm:prSet/>
      <dgm:spPr/>
      <dgm:t>
        <a:bodyPr/>
        <a:lstStyle/>
        <a:p>
          <a:pPr rtl="1"/>
          <a:r>
            <a:rPr lang="he-IL"/>
            <a:t>ניתן להעביר מידע מהילד להורה, באמצעות </a:t>
          </a:r>
          <a:r>
            <a:rPr lang="en-US"/>
            <a:t>bind</a:t>
          </a:r>
          <a:r>
            <a:rPr lang="he-IL"/>
            <a:t>.</a:t>
          </a:r>
          <a:endParaRPr lang="en-US"/>
        </a:p>
      </dgm:t>
    </dgm:pt>
    <dgm:pt modelId="{85C328A3-0E59-4B9A-80C2-1473A0E53775}" type="parTrans" cxnId="{080FD744-7B21-4D81-8E11-95BBA93DCC30}">
      <dgm:prSet/>
      <dgm:spPr/>
      <dgm:t>
        <a:bodyPr/>
        <a:lstStyle/>
        <a:p>
          <a:pPr rtl="1"/>
          <a:endParaRPr lang="en-US"/>
        </a:p>
      </dgm:t>
    </dgm:pt>
    <dgm:pt modelId="{6775E3BC-1AFE-4C7E-8476-4C58254B945A}" type="sibTrans" cxnId="{080FD744-7B21-4D81-8E11-95BBA93DCC30}">
      <dgm:prSet/>
      <dgm:spPr/>
      <dgm:t>
        <a:bodyPr/>
        <a:lstStyle/>
        <a:p>
          <a:pPr rtl="1"/>
          <a:endParaRPr lang="en-US"/>
        </a:p>
      </dgm:t>
    </dgm:pt>
    <dgm:pt modelId="{15E2037D-E9D6-4A66-A593-6F32DD75B8E4}">
      <dgm:prSet/>
      <dgm:spPr/>
      <dgm:t>
        <a:bodyPr/>
        <a:lstStyle/>
        <a:p>
          <a:pPr rtl="1"/>
          <a:r>
            <a:rPr lang="he-IL"/>
            <a:t>כאשר רוצים להשתמש בטכנולוגיית </a:t>
          </a:r>
          <a:r>
            <a:rPr lang="en-US"/>
            <a:t>Single Page Application</a:t>
          </a:r>
          <a:r>
            <a:rPr lang="he-IL"/>
            <a:t>, משתמשים ב- </a:t>
          </a:r>
          <a:r>
            <a:rPr lang="en-US"/>
            <a:t>React-Router</a:t>
          </a:r>
        </a:p>
      </dgm:t>
    </dgm:pt>
    <dgm:pt modelId="{3DC55596-8189-4C1F-92B2-881594879C11}" type="parTrans" cxnId="{01A59702-8A7F-4822-9027-E1761836DD57}">
      <dgm:prSet/>
      <dgm:spPr/>
      <dgm:t>
        <a:bodyPr/>
        <a:lstStyle/>
        <a:p>
          <a:pPr rtl="1"/>
          <a:endParaRPr lang="en-US"/>
        </a:p>
      </dgm:t>
    </dgm:pt>
    <dgm:pt modelId="{84D20282-43A5-4616-9C90-12470E2A9196}" type="sibTrans" cxnId="{01A59702-8A7F-4822-9027-E1761836DD57}">
      <dgm:prSet/>
      <dgm:spPr/>
      <dgm:t>
        <a:bodyPr/>
        <a:lstStyle/>
        <a:p>
          <a:pPr rtl="1"/>
          <a:endParaRPr lang="en-US"/>
        </a:p>
      </dgm:t>
    </dgm:pt>
    <dgm:pt modelId="{0B3689CB-5212-4035-8ADD-1E8D1FDA05B8}">
      <dgm:prSet/>
      <dgm:spPr/>
      <dgm:t>
        <a:bodyPr/>
        <a:lstStyle/>
        <a:p>
          <a:pPr rtl="1"/>
          <a:r>
            <a:rPr lang="he-IL"/>
            <a:t>כאשר רוצים לנהל מידע עבור כל האפליקציה, שומרים אותו ב-</a:t>
          </a:r>
          <a:r>
            <a:rPr lang="en-US"/>
            <a:t>store</a:t>
          </a:r>
          <a:r>
            <a:rPr lang="he-IL"/>
            <a:t>, ומנהלים אותו באמצעות </a:t>
          </a:r>
          <a:r>
            <a:rPr lang="en-US"/>
            <a:t>Redux</a:t>
          </a:r>
          <a:r>
            <a:rPr lang="he-IL"/>
            <a:t>.</a:t>
          </a:r>
          <a:endParaRPr lang="en-US"/>
        </a:p>
      </dgm:t>
    </dgm:pt>
    <dgm:pt modelId="{E75F412A-D6F8-431A-97C9-C895A05FAAC1}" type="parTrans" cxnId="{D594C8BD-BFA8-4037-B10C-498F057C9095}">
      <dgm:prSet/>
      <dgm:spPr/>
      <dgm:t>
        <a:bodyPr/>
        <a:lstStyle/>
        <a:p>
          <a:pPr rtl="1"/>
          <a:endParaRPr lang="en-US"/>
        </a:p>
      </dgm:t>
    </dgm:pt>
    <dgm:pt modelId="{C9A96ACD-B36D-4301-9992-3E22EBEBCF80}" type="sibTrans" cxnId="{D594C8BD-BFA8-4037-B10C-498F057C9095}">
      <dgm:prSet/>
      <dgm:spPr/>
      <dgm:t>
        <a:bodyPr/>
        <a:lstStyle/>
        <a:p>
          <a:pPr rtl="1"/>
          <a:endParaRPr lang="en-US"/>
        </a:p>
      </dgm:t>
    </dgm:pt>
    <dgm:pt modelId="{ED12A77C-9036-490C-B040-290094EE1420}" type="pres">
      <dgm:prSet presAssocID="{E68E54FD-284B-49E8-95E3-14287F8726AA}" presName="Name0" presStyleCnt="0">
        <dgm:presLayoutVars>
          <dgm:dir/>
          <dgm:resizeHandles val="exact"/>
        </dgm:presLayoutVars>
      </dgm:prSet>
      <dgm:spPr/>
    </dgm:pt>
    <dgm:pt modelId="{DBA1E4F5-5F18-4D99-8B2A-71340A3D08CA}" type="pres">
      <dgm:prSet presAssocID="{F7B8AB41-A3F6-4B76-8A04-895A23A82778}" presName="node" presStyleLbl="node1" presStyleIdx="0" presStyleCnt="6">
        <dgm:presLayoutVars>
          <dgm:bulletEnabled val="1"/>
        </dgm:presLayoutVars>
      </dgm:prSet>
      <dgm:spPr/>
    </dgm:pt>
    <dgm:pt modelId="{C00F1A21-86A4-4701-B723-DED129388CE0}" type="pres">
      <dgm:prSet presAssocID="{02DE9329-7299-4867-AC76-74A31470FD6B}" presName="sibTrans" presStyleLbl="sibTrans1D1" presStyleIdx="0" presStyleCnt="5"/>
      <dgm:spPr/>
    </dgm:pt>
    <dgm:pt modelId="{B14C7BED-2F29-478A-88F9-0D1D90523175}" type="pres">
      <dgm:prSet presAssocID="{02DE9329-7299-4867-AC76-74A31470FD6B}" presName="connectorText" presStyleLbl="sibTrans1D1" presStyleIdx="0" presStyleCnt="5"/>
      <dgm:spPr/>
    </dgm:pt>
    <dgm:pt modelId="{45F966E3-27AC-4127-B87C-52BF3799153A}" type="pres">
      <dgm:prSet presAssocID="{C7ACB1A3-5C20-4E6B-A6C5-473BB87AB335}" presName="node" presStyleLbl="node1" presStyleIdx="1" presStyleCnt="6">
        <dgm:presLayoutVars>
          <dgm:bulletEnabled val="1"/>
        </dgm:presLayoutVars>
      </dgm:prSet>
      <dgm:spPr/>
    </dgm:pt>
    <dgm:pt modelId="{9A08CF92-ACF4-4D03-89DC-854748E45F11}" type="pres">
      <dgm:prSet presAssocID="{BA2B29CF-160E-4890-B826-C55CD5FAFE4E}" presName="sibTrans" presStyleLbl="sibTrans1D1" presStyleIdx="1" presStyleCnt="5"/>
      <dgm:spPr/>
    </dgm:pt>
    <dgm:pt modelId="{030CAEFE-52E7-47F9-A6C0-38C11A19FEAC}" type="pres">
      <dgm:prSet presAssocID="{BA2B29CF-160E-4890-B826-C55CD5FAFE4E}" presName="connectorText" presStyleLbl="sibTrans1D1" presStyleIdx="1" presStyleCnt="5"/>
      <dgm:spPr/>
    </dgm:pt>
    <dgm:pt modelId="{524741B6-B415-439D-86F5-CA64A3BEE19F}" type="pres">
      <dgm:prSet presAssocID="{1152EAE9-A754-4BD1-80C6-0FA5654C3C77}" presName="node" presStyleLbl="node1" presStyleIdx="2" presStyleCnt="6">
        <dgm:presLayoutVars>
          <dgm:bulletEnabled val="1"/>
        </dgm:presLayoutVars>
      </dgm:prSet>
      <dgm:spPr/>
    </dgm:pt>
    <dgm:pt modelId="{BFBDAF01-224E-455A-A8DD-8592E28BDAA6}" type="pres">
      <dgm:prSet presAssocID="{E4948F3A-33AB-46E9-95D8-23B4EF90FEA1}" presName="sibTrans" presStyleLbl="sibTrans1D1" presStyleIdx="2" presStyleCnt="5"/>
      <dgm:spPr/>
    </dgm:pt>
    <dgm:pt modelId="{269F3771-A71E-419F-910A-1656E2BC7CE7}" type="pres">
      <dgm:prSet presAssocID="{E4948F3A-33AB-46E9-95D8-23B4EF90FEA1}" presName="connectorText" presStyleLbl="sibTrans1D1" presStyleIdx="2" presStyleCnt="5"/>
      <dgm:spPr/>
    </dgm:pt>
    <dgm:pt modelId="{31FA1578-5528-41CD-8474-401FAD23BEED}" type="pres">
      <dgm:prSet presAssocID="{DD1E9204-5065-4863-B135-5D81210A3A1F}" presName="node" presStyleLbl="node1" presStyleIdx="3" presStyleCnt="6">
        <dgm:presLayoutVars>
          <dgm:bulletEnabled val="1"/>
        </dgm:presLayoutVars>
      </dgm:prSet>
      <dgm:spPr/>
    </dgm:pt>
    <dgm:pt modelId="{57F71705-9C04-4358-B8F6-470E49A26B81}" type="pres">
      <dgm:prSet presAssocID="{6775E3BC-1AFE-4C7E-8476-4C58254B945A}" presName="sibTrans" presStyleLbl="sibTrans1D1" presStyleIdx="3" presStyleCnt="5"/>
      <dgm:spPr/>
    </dgm:pt>
    <dgm:pt modelId="{07166882-A68E-405C-AEF7-731500816E7A}" type="pres">
      <dgm:prSet presAssocID="{6775E3BC-1AFE-4C7E-8476-4C58254B945A}" presName="connectorText" presStyleLbl="sibTrans1D1" presStyleIdx="3" presStyleCnt="5"/>
      <dgm:spPr/>
    </dgm:pt>
    <dgm:pt modelId="{4A711F48-F9DB-4AAA-AE11-56AF780F1FB3}" type="pres">
      <dgm:prSet presAssocID="{15E2037D-E9D6-4A66-A593-6F32DD75B8E4}" presName="node" presStyleLbl="node1" presStyleIdx="4" presStyleCnt="6">
        <dgm:presLayoutVars>
          <dgm:bulletEnabled val="1"/>
        </dgm:presLayoutVars>
      </dgm:prSet>
      <dgm:spPr/>
    </dgm:pt>
    <dgm:pt modelId="{0023DAB9-280B-4488-91F0-E496D5CB8C1A}" type="pres">
      <dgm:prSet presAssocID="{84D20282-43A5-4616-9C90-12470E2A9196}" presName="sibTrans" presStyleLbl="sibTrans1D1" presStyleIdx="4" presStyleCnt="5"/>
      <dgm:spPr/>
    </dgm:pt>
    <dgm:pt modelId="{EA297D1C-75B3-49CD-8B5B-A56DB3D546A3}" type="pres">
      <dgm:prSet presAssocID="{84D20282-43A5-4616-9C90-12470E2A9196}" presName="connectorText" presStyleLbl="sibTrans1D1" presStyleIdx="4" presStyleCnt="5"/>
      <dgm:spPr/>
    </dgm:pt>
    <dgm:pt modelId="{8EC37AE8-05A7-4930-BDF9-1D0F335BB358}" type="pres">
      <dgm:prSet presAssocID="{0B3689CB-5212-4035-8ADD-1E8D1FDA05B8}" presName="node" presStyleLbl="node1" presStyleIdx="5" presStyleCnt="6">
        <dgm:presLayoutVars>
          <dgm:bulletEnabled val="1"/>
        </dgm:presLayoutVars>
      </dgm:prSet>
      <dgm:spPr/>
    </dgm:pt>
  </dgm:ptLst>
  <dgm:cxnLst>
    <dgm:cxn modelId="{01A59702-8A7F-4822-9027-E1761836DD57}" srcId="{E68E54FD-284B-49E8-95E3-14287F8726AA}" destId="{15E2037D-E9D6-4A66-A593-6F32DD75B8E4}" srcOrd="4" destOrd="0" parTransId="{3DC55596-8189-4C1F-92B2-881594879C11}" sibTransId="{84D20282-43A5-4616-9C90-12470E2A9196}"/>
    <dgm:cxn modelId="{9C584612-86B3-44AE-ABC9-3487B01CAD82}" type="presOf" srcId="{C7ACB1A3-5C20-4E6B-A6C5-473BB87AB335}" destId="{45F966E3-27AC-4127-B87C-52BF3799153A}" srcOrd="0" destOrd="0" presId="urn:microsoft.com/office/officeart/2016/7/layout/RepeatingBendingProcessNew"/>
    <dgm:cxn modelId="{17E74F13-A066-46A7-9A2E-DBAA5C1D8E28}" type="presOf" srcId="{BA2B29CF-160E-4890-B826-C55CD5FAFE4E}" destId="{030CAEFE-52E7-47F9-A6C0-38C11A19FEAC}" srcOrd="1" destOrd="0" presId="urn:microsoft.com/office/officeart/2016/7/layout/RepeatingBendingProcessNew"/>
    <dgm:cxn modelId="{3065BA1F-8C21-4133-B47B-153CB737E123}" type="presOf" srcId="{6775E3BC-1AFE-4C7E-8476-4C58254B945A}" destId="{57F71705-9C04-4358-B8F6-470E49A26B81}" srcOrd="0" destOrd="0" presId="urn:microsoft.com/office/officeart/2016/7/layout/RepeatingBendingProcessNew"/>
    <dgm:cxn modelId="{27167821-FA15-4A11-8DD6-0307D15C792E}" type="presOf" srcId="{02DE9329-7299-4867-AC76-74A31470FD6B}" destId="{B14C7BED-2F29-478A-88F9-0D1D90523175}" srcOrd="1" destOrd="0" presId="urn:microsoft.com/office/officeart/2016/7/layout/RepeatingBendingProcessNew"/>
    <dgm:cxn modelId="{06FAC225-D23D-47C7-8962-09986B558940}" srcId="{E68E54FD-284B-49E8-95E3-14287F8726AA}" destId="{C7ACB1A3-5C20-4E6B-A6C5-473BB87AB335}" srcOrd="1" destOrd="0" parTransId="{9EAF49EE-FAD9-40DF-A63B-58A6DC7AA2C4}" sibTransId="{BA2B29CF-160E-4890-B826-C55CD5FAFE4E}"/>
    <dgm:cxn modelId="{A5350528-2351-4F98-BE39-56FA493E2960}" type="presOf" srcId="{84D20282-43A5-4616-9C90-12470E2A9196}" destId="{0023DAB9-280B-4488-91F0-E496D5CB8C1A}" srcOrd="0" destOrd="0" presId="urn:microsoft.com/office/officeart/2016/7/layout/RepeatingBendingProcessNew"/>
    <dgm:cxn modelId="{2104923C-3755-4A9F-9B01-82FBA30DFCC3}" type="presOf" srcId="{E4948F3A-33AB-46E9-95D8-23B4EF90FEA1}" destId="{269F3771-A71E-419F-910A-1656E2BC7CE7}" srcOrd="1" destOrd="0" presId="urn:microsoft.com/office/officeart/2016/7/layout/RepeatingBendingProcessNew"/>
    <dgm:cxn modelId="{B0E0293D-7AF8-44AE-8072-5EEFC630ADC7}" type="presOf" srcId="{BA2B29CF-160E-4890-B826-C55CD5FAFE4E}" destId="{9A08CF92-ACF4-4D03-89DC-854748E45F11}" srcOrd="0" destOrd="0" presId="urn:microsoft.com/office/officeart/2016/7/layout/RepeatingBendingProcessNew"/>
    <dgm:cxn modelId="{2B1D343E-A3C6-4A09-9EA0-B6213DC97022}" type="presOf" srcId="{0B3689CB-5212-4035-8ADD-1E8D1FDA05B8}" destId="{8EC37AE8-05A7-4930-BDF9-1D0F335BB358}" srcOrd="0" destOrd="0" presId="urn:microsoft.com/office/officeart/2016/7/layout/RepeatingBendingProcessNew"/>
    <dgm:cxn modelId="{9F599C42-F1BA-405D-9C10-078662BAA458}" type="presOf" srcId="{02DE9329-7299-4867-AC76-74A31470FD6B}" destId="{C00F1A21-86A4-4701-B723-DED129388CE0}" srcOrd="0" destOrd="0" presId="urn:microsoft.com/office/officeart/2016/7/layout/RepeatingBendingProcessNew"/>
    <dgm:cxn modelId="{080FD744-7B21-4D81-8E11-95BBA93DCC30}" srcId="{E68E54FD-284B-49E8-95E3-14287F8726AA}" destId="{DD1E9204-5065-4863-B135-5D81210A3A1F}" srcOrd="3" destOrd="0" parTransId="{85C328A3-0E59-4B9A-80C2-1473A0E53775}" sibTransId="{6775E3BC-1AFE-4C7E-8476-4C58254B945A}"/>
    <dgm:cxn modelId="{45C55D76-0FB2-4ED2-9067-232DCA9BCE1E}" type="presOf" srcId="{E4948F3A-33AB-46E9-95D8-23B4EF90FEA1}" destId="{BFBDAF01-224E-455A-A8DD-8592E28BDAA6}" srcOrd="0" destOrd="0" presId="urn:microsoft.com/office/officeart/2016/7/layout/RepeatingBendingProcessNew"/>
    <dgm:cxn modelId="{C9B97677-FB0B-48BD-8AF7-B136C62C64D3}" type="presOf" srcId="{E68E54FD-284B-49E8-95E3-14287F8726AA}" destId="{ED12A77C-9036-490C-B040-290094EE1420}" srcOrd="0" destOrd="0" presId="urn:microsoft.com/office/officeart/2016/7/layout/RepeatingBendingProcessNew"/>
    <dgm:cxn modelId="{2E54F25A-D391-40B3-AB69-4440C0B4996D}" type="presOf" srcId="{DD1E9204-5065-4863-B135-5D81210A3A1F}" destId="{31FA1578-5528-41CD-8474-401FAD23BEED}" srcOrd="0" destOrd="0" presId="urn:microsoft.com/office/officeart/2016/7/layout/RepeatingBendingProcessNew"/>
    <dgm:cxn modelId="{B5A35C81-DDDC-4C07-969A-E2CB2FD9EE9B}" type="presOf" srcId="{84D20282-43A5-4616-9C90-12470E2A9196}" destId="{EA297D1C-75B3-49CD-8B5B-A56DB3D546A3}" srcOrd="1" destOrd="0" presId="urn:microsoft.com/office/officeart/2016/7/layout/RepeatingBendingProcessNew"/>
    <dgm:cxn modelId="{D9CC779D-FF52-498B-8129-67D4CB2B15DC}" type="presOf" srcId="{6775E3BC-1AFE-4C7E-8476-4C58254B945A}" destId="{07166882-A68E-405C-AEF7-731500816E7A}" srcOrd="1" destOrd="0" presId="urn:microsoft.com/office/officeart/2016/7/layout/RepeatingBendingProcessNew"/>
    <dgm:cxn modelId="{012ECEA8-819D-4F46-8E94-71F4705DA5CB}" type="presOf" srcId="{1152EAE9-A754-4BD1-80C6-0FA5654C3C77}" destId="{524741B6-B415-439D-86F5-CA64A3BEE19F}" srcOrd="0" destOrd="0" presId="urn:microsoft.com/office/officeart/2016/7/layout/RepeatingBendingProcessNew"/>
    <dgm:cxn modelId="{F42690BB-97D8-4885-B30E-513AD29C51F1}" srcId="{E68E54FD-284B-49E8-95E3-14287F8726AA}" destId="{F7B8AB41-A3F6-4B76-8A04-895A23A82778}" srcOrd="0" destOrd="0" parTransId="{4213484A-BCB3-4446-99FE-38CABF9E3455}" sibTransId="{02DE9329-7299-4867-AC76-74A31470FD6B}"/>
    <dgm:cxn modelId="{D594C8BD-BFA8-4037-B10C-498F057C9095}" srcId="{E68E54FD-284B-49E8-95E3-14287F8726AA}" destId="{0B3689CB-5212-4035-8ADD-1E8D1FDA05B8}" srcOrd="5" destOrd="0" parTransId="{E75F412A-D6F8-431A-97C9-C895A05FAAC1}" sibTransId="{C9A96ACD-B36D-4301-9992-3E22EBEBCF80}"/>
    <dgm:cxn modelId="{F3C0F1C1-C66A-4E68-9F90-D6E7C55CF9CB}" type="presOf" srcId="{F7B8AB41-A3F6-4B76-8A04-895A23A82778}" destId="{DBA1E4F5-5F18-4D99-8B2A-71340A3D08CA}" srcOrd="0" destOrd="0" presId="urn:microsoft.com/office/officeart/2016/7/layout/RepeatingBendingProcessNew"/>
    <dgm:cxn modelId="{ABFFC0D0-86A2-467D-B353-0D0E51931355}" type="presOf" srcId="{15E2037D-E9D6-4A66-A593-6F32DD75B8E4}" destId="{4A711F48-F9DB-4AAA-AE11-56AF780F1FB3}" srcOrd="0" destOrd="0" presId="urn:microsoft.com/office/officeart/2016/7/layout/RepeatingBendingProcessNew"/>
    <dgm:cxn modelId="{BE0366DC-966E-42C2-A9A1-FC50BD76E10E}" srcId="{E68E54FD-284B-49E8-95E3-14287F8726AA}" destId="{1152EAE9-A754-4BD1-80C6-0FA5654C3C77}" srcOrd="2" destOrd="0" parTransId="{8AB3D798-A234-4FDD-855B-2508FC89325B}" sibTransId="{E4948F3A-33AB-46E9-95D8-23B4EF90FEA1}"/>
    <dgm:cxn modelId="{381D2E57-D6D5-433C-B5BF-5F79E4D1AFE5}" type="presParOf" srcId="{ED12A77C-9036-490C-B040-290094EE1420}" destId="{DBA1E4F5-5F18-4D99-8B2A-71340A3D08CA}" srcOrd="0" destOrd="0" presId="urn:microsoft.com/office/officeart/2016/7/layout/RepeatingBendingProcessNew"/>
    <dgm:cxn modelId="{079ADB4D-E6DB-4E76-A10A-5E35725FCB52}" type="presParOf" srcId="{ED12A77C-9036-490C-B040-290094EE1420}" destId="{C00F1A21-86A4-4701-B723-DED129388CE0}" srcOrd="1" destOrd="0" presId="urn:microsoft.com/office/officeart/2016/7/layout/RepeatingBendingProcessNew"/>
    <dgm:cxn modelId="{07E345AA-6A88-4FE9-98F3-84E7E6DBE424}" type="presParOf" srcId="{C00F1A21-86A4-4701-B723-DED129388CE0}" destId="{B14C7BED-2F29-478A-88F9-0D1D90523175}" srcOrd="0" destOrd="0" presId="urn:microsoft.com/office/officeart/2016/7/layout/RepeatingBendingProcessNew"/>
    <dgm:cxn modelId="{42117AC8-BF12-4FDA-8D57-33F453774FE4}" type="presParOf" srcId="{ED12A77C-9036-490C-B040-290094EE1420}" destId="{45F966E3-27AC-4127-B87C-52BF3799153A}" srcOrd="2" destOrd="0" presId="urn:microsoft.com/office/officeart/2016/7/layout/RepeatingBendingProcessNew"/>
    <dgm:cxn modelId="{B020055F-A234-4A51-A9CF-EF5CD75670D6}" type="presParOf" srcId="{ED12A77C-9036-490C-B040-290094EE1420}" destId="{9A08CF92-ACF4-4D03-89DC-854748E45F11}" srcOrd="3" destOrd="0" presId="urn:microsoft.com/office/officeart/2016/7/layout/RepeatingBendingProcessNew"/>
    <dgm:cxn modelId="{A8E923AD-A039-4EBE-A100-0508243DC9A6}" type="presParOf" srcId="{9A08CF92-ACF4-4D03-89DC-854748E45F11}" destId="{030CAEFE-52E7-47F9-A6C0-38C11A19FEAC}" srcOrd="0" destOrd="0" presId="urn:microsoft.com/office/officeart/2016/7/layout/RepeatingBendingProcessNew"/>
    <dgm:cxn modelId="{A9217A09-48A7-46EA-8F96-68275845BF06}" type="presParOf" srcId="{ED12A77C-9036-490C-B040-290094EE1420}" destId="{524741B6-B415-439D-86F5-CA64A3BEE19F}" srcOrd="4" destOrd="0" presId="urn:microsoft.com/office/officeart/2016/7/layout/RepeatingBendingProcessNew"/>
    <dgm:cxn modelId="{F127A41A-0D16-4296-8023-E21B944E4529}" type="presParOf" srcId="{ED12A77C-9036-490C-B040-290094EE1420}" destId="{BFBDAF01-224E-455A-A8DD-8592E28BDAA6}" srcOrd="5" destOrd="0" presId="urn:microsoft.com/office/officeart/2016/7/layout/RepeatingBendingProcessNew"/>
    <dgm:cxn modelId="{D2EBD622-1B64-4736-BD58-23AA2380CDBD}" type="presParOf" srcId="{BFBDAF01-224E-455A-A8DD-8592E28BDAA6}" destId="{269F3771-A71E-419F-910A-1656E2BC7CE7}" srcOrd="0" destOrd="0" presId="urn:microsoft.com/office/officeart/2016/7/layout/RepeatingBendingProcessNew"/>
    <dgm:cxn modelId="{31D4DEDD-F4C5-4677-9467-21A8626BE64A}" type="presParOf" srcId="{ED12A77C-9036-490C-B040-290094EE1420}" destId="{31FA1578-5528-41CD-8474-401FAD23BEED}" srcOrd="6" destOrd="0" presId="urn:microsoft.com/office/officeart/2016/7/layout/RepeatingBendingProcessNew"/>
    <dgm:cxn modelId="{42E64808-0C09-4EB6-A983-A9B21E8D7466}" type="presParOf" srcId="{ED12A77C-9036-490C-B040-290094EE1420}" destId="{57F71705-9C04-4358-B8F6-470E49A26B81}" srcOrd="7" destOrd="0" presId="urn:microsoft.com/office/officeart/2016/7/layout/RepeatingBendingProcessNew"/>
    <dgm:cxn modelId="{B822B823-EC2D-47A2-B73A-128DAB584367}" type="presParOf" srcId="{57F71705-9C04-4358-B8F6-470E49A26B81}" destId="{07166882-A68E-405C-AEF7-731500816E7A}" srcOrd="0" destOrd="0" presId="urn:microsoft.com/office/officeart/2016/7/layout/RepeatingBendingProcessNew"/>
    <dgm:cxn modelId="{2DDB8345-CF90-4D35-8CEA-963DCFD8373A}" type="presParOf" srcId="{ED12A77C-9036-490C-B040-290094EE1420}" destId="{4A711F48-F9DB-4AAA-AE11-56AF780F1FB3}" srcOrd="8" destOrd="0" presId="urn:microsoft.com/office/officeart/2016/7/layout/RepeatingBendingProcessNew"/>
    <dgm:cxn modelId="{FA02ED16-9B13-48DE-99F2-9F1B0B1162A5}" type="presParOf" srcId="{ED12A77C-9036-490C-B040-290094EE1420}" destId="{0023DAB9-280B-4488-91F0-E496D5CB8C1A}" srcOrd="9" destOrd="0" presId="urn:microsoft.com/office/officeart/2016/7/layout/RepeatingBendingProcessNew"/>
    <dgm:cxn modelId="{F1BBC2F8-F648-4CDA-9750-D7DF04BB2325}" type="presParOf" srcId="{0023DAB9-280B-4488-91F0-E496D5CB8C1A}" destId="{EA297D1C-75B3-49CD-8B5B-A56DB3D546A3}" srcOrd="0" destOrd="0" presId="urn:microsoft.com/office/officeart/2016/7/layout/RepeatingBendingProcessNew"/>
    <dgm:cxn modelId="{BDF25740-DE05-4FB4-A696-8BC06D0DB8A7}" type="presParOf" srcId="{ED12A77C-9036-490C-B040-290094EE1420}" destId="{8EC37AE8-05A7-4930-BDF9-1D0F335BB35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F1A21-86A4-4701-B723-DED129388CE0}">
      <dsp:nvSpPr>
        <dsp:cNvPr id="0" name=""/>
        <dsp:cNvSpPr/>
      </dsp:nvSpPr>
      <dsp:spPr>
        <a:xfrm>
          <a:off x="2849341" y="695099"/>
          <a:ext cx="5361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154" y="45720"/>
              </a:lnTo>
            </a:path>
          </a:pathLst>
        </a:custGeom>
        <a:noFill/>
        <a:ln w="6350" cap="flat" cmpd="sng" algn="ctr">
          <a:solidFill>
            <a:schemeClr val="accent3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3250" y="737985"/>
        <a:ext cx="28337" cy="5667"/>
      </dsp:txXfrm>
    </dsp:sp>
    <dsp:sp modelId="{DBA1E4F5-5F18-4D99-8B2A-71340A3D08CA}">
      <dsp:nvSpPr>
        <dsp:cNvPr id="0" name=""/>
        <dsp:cNvSpPr/>
      </dsp:nvSpPr>
      <dsp:spPr>
        <a:xfrm>
          <a:off x="386993" y="1574"/>
          <a:ext cx="2464148" cy="1478488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745" tIns="126743" rIns="120745" bIns="126743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React</a:t>
          </a:r>
          <a:r>
            <a:rPr lang="he-IL" sz="1700" kern="1200"/>
            <a:t>, מאפשרת ניהול מודולרי של קומפוננטות.</a:t>
          </a:r>
          <a:endParaRPr lang="en-US" sz="1700" kern="1200"/>
        </a:p>
      </dsp:txBody>
      <dsp:txXfrm>
        <a:off x="386993" y="1574"/>
        <a:ext cx="2464148" cy="1478488"/>
      </dsp:txXfrm>
    </dsp:sp>
    <dsp:sp modelId="{9A08CF92-ACF4-4D03-89DC-854748E45F11}">
      <dsp:nvSpPr>
        <dsp:cNvPr id="0" name=""/>
        <dsp:cNvSpPr/>
      </dsp:nvSpPr>
      <dsp:spPr>
        <a:xfrm>
          <a:off x="1619067" y="1478263"/>
          <a:ext cx="3030902" cy="536154"/>
        </a:xfrm>
        <a:custGeom>
          <a:avLst/>
          <a:gdLst/>
          <a:ahLst/>
          <a:cxnLst/>
          <a:rect l="0" t="0" r="0" b="0"/>
          <a:pathLst>
            <a:path>
              <a:moveTo>
                <a:pt x="3030902" y="0"/>
              </a:moveTo>
              <a:lnTo>
                <a:pt x="3030902" y="285177"/>
              </a:lnTo>
              <a:lnTo>
                <a:pt x="0" y="285177"/>
              </a:lnTo>
              <a:lnTo>
                <a:pt x="0" y="536154"/>
              </a:lnTo>
            </a:path>
          </a:pathLst>
        </a:custGeom>
        <a:noFill/>
        <a:ln w="6350" cap="flat" cmpd="sng" algn="ctr">
          <a:solidFill>
            <a:schemeClr val="accent3">
              <a:shade val="90000"/>
              <a:hueOff val="0"/>
              <a:satOff val="0"/>
              <a:lumOff val="92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7433" y="1743507"/>
        <a:ext cx="154171" cy="5667"/>
      </dsp:txXfrm>
    </dsp:sp>
    <dsp:sp modelId="{45F966E3-27AC-4127-B87C-52BF3799153A}">
      <dsp:nvSpPr>
        <dsp:cNvPr id="0" name=""/>
        <dsp:cNvSpPr/>
      </dsp:nvSpPr>
      <dsp:spPr>
        <a:xfrm>
          <a:off x="3417896" y="1574"/>
          <a:ext cx="2464148" cy="1478488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19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119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119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745" tIns="126743" rIns="120745" bIns="126743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לכל קומפוננטה יש </a:t>
          </a:r>
          <a:r>
            <a:rPr lang="en-US" sz="1700" kern="1200"/>
            <a:t>data</a:t>
          </a:r>
          <a:r>
            <a:rPr lang="he-IL" sz="1700" kern="1200"/>
            <a:t> מקומי (</a:t>
          </a:r>
          <a:r>
            <a:rPr lang="en-US" sz="1700" kern="1200"/>
            <a:t>state</a:t>
          </a:r>
          <a:r>
            <a:rPr lang="he-IL" sz="1700" kern="1200"/>
            <a:t>). ה-</a:t>
          </a:r>
          <a:r>
            <a:rPr lang="en-US" sz="1700" kern="1200"/>
            <a:t>UI</a:t>
          </a:r>
          <a:r>
            <a:rPr lang="he-IL" sz="1700" kern="1200"/>
            <a:t> של הקומפוננטה יכול להתעדכן כל פעם שיש שינוי ב-</a:t>
          </a:r>
          <a:r>
            <a:rPr lang="en-US" sz="1700" kern="1200"/>
            <a:t>state</a:t>
          </a:r>
          <a:r>
            <a:rPr lang="he-IL" sz="1700" kern="1200"/>
            <a:t>.</a:t>
          </a:r>
          <a:endParaRPr lang="en-US" sz="1700" kern="1200"/>
        </a:p>
      </dsp:txBody>
      <dsp:txXfrm>
        <a:off x="3417896" y="1574"/>
        <a:ext cx="2464148" cy="1478488"/>
      </dsp:txXfrm>
    </dsp:sp>
    <dsp:sp modelId="{BFBDAF01-224E-455A-A8DD-8592E28BDAA6}">
      <dsp:nvSpPr>
        <dsp:cNvPr id="0" name=""/>
        <dsp:cNvSpPr/>
      </dsp:nvSpPr>
      <dsp:spPr>
        <a:xfrm>
          <a:off x="2849341" y="2740342"/>
          <a:ext cx="5361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154" y="45720"/>
              </a:lnTo>
            </a:path>
          </a:pathLst>
        </a:custGeom>
        <a:noFill/>
        <a:ln w="6350" cap="flat" cmpd="sng" algn="ctr">
          <a:solidFill>
            <a:schemeClr val="accent3">
              <a:shade val="90000"/>
              <a:hueOff val="0"/>
              <a:satOff val="0"/>
              <a:lumOff val="184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3250" y="2783228"/>
        <a:ext cx="28337" cy="5667"/>
      </dsp:txXfrm>
    </dsp:sp>
    <dsp:sp modelId="{524741B6-B415-439D-86F5-CA64A3BEE19F}">
      <dsp:nvSpPr>
        <dsp:cNvPr id="0" name=""/>
        <dsp:cNvSpPr/>
      </dsp:nvSpPr>
      <dsp:spPr>
        <a:xfrm>
          <a:off x="386993" y="2046818"/>
          <a:ext cx="2464148" cy="1478488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745" tIns="126743" rIns="120745" bIns="126743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כל קומפוננטה יכולה לקבל מידע מההורה (</a:t>
          </a:r>
          <a:r>
            <a:rPr lang="en-US" sz="1700" kern="1200"/>
            <a:t>props</a:t>
          </a:r>
          <a:r>
            <a:rPr lang="he-IL" sz="1700" kern="1200"/>
            <a:t>)</a:t>
          </a:r>
          <a:endParaRPr lang="en-US" sz="1700" kern="1200"/>
        </a:p>
      </dsp:txBody>
      <dsp:txXfrm>
        <a:off x="386993" y="2046818"/>
        <a:ext cx="2464148" cy="1478488"/>
      </dsp:txXfrm>
    </dsp:sp>
    <dsp:sp modelId="{57F71705-9C04-4358-B8F6-470E49A26B81}">
      <dsp:nvSpPr>
        <dsp:cNvPr id="0" name=""/>
        <dsp:cNvSpPr/>
      </dsp:nvSpPr>
      <dsp:spPr>
        <a:xfrm>
          <a:off x="1619067" y="3523506"/>
          <a:ext cx="3030902" cy="536154"/>
        </a:xfrm>
        <a:custGeom>
          <a:avLst/>
          <a:gdLst/>
          <a:ahLst/>
          <a:cxnLst/>
          <a:rect l="0" t="0" r="0" b="0"/>
          <a:pathLst>
            <a:path>
              <a:moveTo>
                <a:pt x="3030902" y="0"/>
              </a:moveTo>
              <a:lnTo>
                <a:pt x="3030902" y="285177"/>
              </a:lnTo>
              <a:lnTo>
                <a:pt x="0" y="285177"/>
              </a:lnTo>
              <a:lnTo>
                <a:pt x="0" y="536154"/>
              </a:lnTo>
            </a:path>
          </a:pathLst>
        </a:custGeom>
        <a:noFill/>
        <a:ln w="6350" cap="flat" cmpd="sng" algn="ctr">
          <a:solidFill>
            <a:schemeClr val="accent3">
              <a:shade val="90000"/>
              <a:hueOff val="0"/>
              <a:satOff val="0"/>
              <a:lumOff val="184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7433" y="3788750"/>
        <a:ext cx="154171" cy="5667"/>
      </dsp:txXfrm>
    </dsp:sp>
    <dsp:sp modelId="{31FA1578-5528-41CD-8474-401FAD23BEED}">
      <dsp:nvSpPr>
        <dsp:cNvPr id="0" name=""/>
        <dsp:cNvSpPr/>
      </dsp:nvSpPr>
      <dsp:spPr>
        <a:xfrm>
          <a:off x="3417896" y="2046818"/>
          <a:ext cx="2464148" cy="1478488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359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359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359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745" tIns="126743" rIns="120745" bIns="126743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ניתן להעביר מידע מהילד להורה, באמצעות </a:t>
          </a:r>
          <a:r>
            <a:rPr lang="en-US" sz="1700" kern="1200"/>
            <a:t>bind</a:t>
          </a:r>
          <a:r>
            <a:rPr lang="he-IL" sz="1700" kern="1200"/>
            <a:t>.</a:t>
          </a:r>
          <a:endParaRPr lang="en-US" sz="1700" kern="1200"/>
        </a:p>
      </dsp:txBody>
      <dsp:txXfrm>
        <a:off x="3417896" y="2046818"/>
        <a:ext cx="2464148" cy="1478488"/>
      </dsp:txXfrm>
    </dsp:sp>
    <dsp:sp modelId="{0023DAB9-280B-4488-91F0-E496D5CB8C1A}">
      <dsp:nvSpPr>
        <dsp:cNvPr id="0" name=""/>
        <dsp:cNvSpPr/>
      </dsp:nvSpPr>
      <dsp:spPr>
        <a:xfrm>
          <a:off x="2849341" y="4785585"/>
          <a:ext cx="5361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154" y="45720"/>
              </a:lnTo>
            </a:path>
          </a:pathLst>
        </a:custGeom>
        <a:noFill/>
        <a:ln w="6350" cap="flat" cmpd="sng" algn="ctr">
          <a:solidFill>
            <a:schemeClr val="accent3">
              <a:shade val="90000"/>
              <a:hueOff val="0"/>
              <a:satOff val="0"/>
              <a:lumOff val="92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3250" y="4828471"/>
        <a:ext cx="28337" cy="5667"/>
      </dsp:txXfrm>
    </dsp:sp>
    <dsp:sp modelId="{4A711F48-F9DB-4AAA-AE11-56AF780F1FB3}">
      <dsp:nvSpPr>
        <dsp:cNvPr id="0" name=""/>
        <dsp:cNvSpPr/>
      </dsp:nvSpPr>
      <dsp:spPr>
        <a:xfrm>
          <a:off x="386993" y="4092061"/>
          <a:ext cx="2464148" cy="1478488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745" tIns="126743" rIns="120745" bIns="126743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כאשר רוצים להשתמש בטכנולוגיית </a:t>
          </a:r>
          <a:r>
            <a:rPr lang="en-US" sz="1700" kern="1200"/>
            <a:t>Single Page Application</a:t>
          </a:r>
          <a:r>
            <a:rPr lang="he-IL" sz="1700" kern="1200"/>
            <a:t>, משתמשים ב- </a:t>
          </a:r>
          <a:r>
            <a:rPr lang="en-US" sz="1700" kern="1200"/>
            <a:t>React-Router</a:t>
          </a:r>
        </a:p>
      </dsp:txBody>
      <dsp:txXfrm>
        <a:off x="386993" y="4092061"/>
        <a:ext cx="2464148" cy="1478488"/>
      </dsp:txXfrm>
    </dsp:sp>
    <dsp:sp modelId="{8EC37AE8-05A7-4930-BDF9-1D0F335BB358}">
      <dsp:nvSpPr>
        <dsp:cNvPr id="0" name=""/>
        <dsp:cNvSpPr/>
      </dsp:nvSpPr>
      <dsp:spPr>
        <a:xfrm>
          <a:off x="3417896" y="4092061"/>
          <a:ext cx="2464148" cy="1478488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19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119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119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745" tIns="126743" rIns="120745" bIns="126743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כאשר רוצים לנהל מידע עבור כל האפליקציה, שומרים אותו ב-</a:t>
          </a:r>
          <a:r>
            <a:rPr lang="en-US" sz="1700" kern="1200"/>
            <a:t>store</a:t>
          </a:r>
          <a:r>
            <a:rPr lang="he-IL" sz="1700" kern="1200"/>
            <a:t>, ומנהלים אותו באמצעות </a:t>
          </a:r>
          <a:r>
            <a:rPr lang="en-US" sz="1700" kern="1200"/>
            <a:t>Redux</a:t>
          </a:r>
          <a:r>
            <a:rPr lang="he-IL" sz="1700" kern="1200"/>
            <a:t>.</a:t>
          </a:r>
          <a:endParaRPr lang="en-US" sz="1700" kern="1200"/>
        </a:p>
      </dsp:txBody>
      <dsp:txXfrm>
        <a:off x="3417896" y="4092061"/>
        <a:ext cx="2464148" cy="1478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DE144A-53A5-412B-959D-4914F7E5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EC28A04-F5B7-4C7E-A974-25A755266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B5E0D6-95E2-4374-BE7A-0502589B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0E1-32DB-42E6-95F8-EA48662BA84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F19E7B-0C30-456B-93F4-BD6BC4D1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7862CD-05E4-43DC-BE43-8664CE97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D0D-81DB-4FC8-89B0-819FDA4C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678753-4396-43AC-A285-4008A66A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E5829C8-0B0F-452F-99FC-2F48021A3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71CED6-A76F-4EFE-A4E5-5A446C53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0E1-32DB-42E6-95F8-EA48662BA84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560531-9DC7-494D-A31E-885B926B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40D5C5-B0E6-4C67-8937-206D999D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D0D-81DB-4FC8-89B0-819FDA4C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0CC336-183C-4A7D-B2C2-4B7E520FC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BDAF271-7F8D-4000-AB33-A1DDE4CC7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479844C-5F7B-49C0-9F90-CB29B31B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0E1-32DB-42E6-95F8-EA48662BA84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E3722A-65A2-4DA7-8AF1-ED4D1B14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6C044E-2ECC-44E3-B9D1-227E7FF4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D0D-81DB-4FC8-89B0-819FDA4C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885C7B-F9DF-4C92-A58B-8CA841B0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708DC5-570C-44C7-84DF-B1092B1E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2837FC-F38A-484A-822E-486F986F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0E1-32DB-42E6-95F8-EA48662BA84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674BAA-ADFE-4F00-B929-10C3ADB0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CB2CD4-A5B3-4E04-91CC-4E3554F0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D0D-81DB-4FC8-89B0-819FDA4C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090A8D-20B2-4471-A74B-FD4034EB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A0EFB41-E866-428B-934C-5AAD1DF77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2CB4E0-FD76-4389-89A9-D7ADD823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0E1-32DB-42E6-95F8-EA48662BA84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614BB1-AC6A-4A71-93A4-342FD085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2271709-A972-4FAF-AAE0-241EC828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D0D-81DB-4FC8-89B0-819FDA4C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9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47BEC8-6D1B-470E-9E50-CD96D02F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3FE013-7D7A-482B-9DD7-60014C4F6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5C7B07E-D33C-4600-B456-429911171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098B33-FCE6-44BB-84B9-5B90C8BF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0E1-32DB-42E6-95F8-EA48662BA84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30479F3-EC32-4F28-AE3E-0FF6A90A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7C07BFD-716C-4F58-A417-19FA7E2A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D0D-81DB-4FC8-89B0-819FDA4C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1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8C6280-AF11-470D-8738-4D797DBD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551E83-9C83-465D-8F32-42985AE8A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46D78BB-3680-4530-81EC-13B551454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7E77DF7-8CD0-45B4-9B0D-0B6A502F8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D00C5C-8188-4DE0-B36F-97A3B6211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BA01DEC-BBD4-46D6-9BC1-CA8D8147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0E1-32DB-42E6-95F8-EA48662BA84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5FE8A8F-F492-4EF6-8F4F-64AB73F1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A534358-2668-4936-8EF3-97153177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D0D-81DB-4FC8-89B0-819FDA4C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7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8E1AEE-50DE-4B87-850B-3729C71A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051464E-F285-44C4-926A-7D671803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0E1-32DB-42E6-95F8-EA48662BA84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BA6D1ED-E982-4347-BE0B-5B72D395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CF7E3D2-9D7F-43F1-B29E-1DAC6CF0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D0D-81DB-4FC8-89B0-819FDA4C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5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CBFB784-C2CC-4747-B95A-F5A77383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0E1-32DB-42E6-95F8-EA48662BA84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BD02AAF-AD00-405D-845B-D6CD86D2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27A0DA0-3D07-496E-A1D4-6846670E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D0D-81DB-4FC8-89B0-819FDA4C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1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08CC9F-63E0-4823-B571-EFD454BF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90602C-223E-4F80-809C-8EFD3CFA4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D8CE017-1929-4D48-90FF-27D3CACBD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9F3E471-3DB3-4D8E-9AAD-D258A7FF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0E1-32DB-42E6-95F8-EA48662BA84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A89A01A-4B0F-41FC-86AC-2D75799B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314BE5-D18F-412B-BDCA-9E412B1E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D0D-81DB-4FC8-89B0-819FDA4C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4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C4405F-A163-46A4-AF26-9C168677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5C042F2-1996-4306-91B2-F4F6EAFDA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02043FF-1BDE-4858-BD08-5623A1B7F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884ECCA-3F7C-4459-B437-E9249330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0E1-32DB-42E6-95F8-EA48662BA84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93BF701-1362-495C-BA22-A895C05A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1151BF1-ED6E-4BAA-B40C-CFEF350B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D0D-81DB-4FC8-89B0-819FDA4C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3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B2AAEAA-6122-45BC-86AB-8315919D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573D27F-40FC-4795-8B20-4EAB6BBC5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C2C78C-6AEF-4855-9647-59797EADF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C0E1-32DB-42E6-95F8-EA48662BA84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483E7F-0CE8-45ED-8E96-DC8CAAE69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BB2A1EA-203E-406B-8554-9BA0C0BB5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7D0D-81DB-4FC8-89B0-819FDA4C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92AA2300-0FA6-4328-9BD8-1D67925C0B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D3E1FE85-D0BF-41D3-8B85-04776368E1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8135" y="0"/>
            <a:ext cx="3236976" cy="299515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F2E5A8E1-2A22-48D0-9556-E21648FA1E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1072B470-1E76-42B5-86EA-1FB0F881D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DD8B025-3845-4DEF-98B6-7C0BF531DB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3156"/>
            <a:ext cx="3933440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4051FED-CF0D-4DDD-A9BB-E58FEEFE7C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580" y="2042"/>
            <a:ext cx="322442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FB367D4-CD9D-4A2F-B3BD-186DB0310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974547"/>
            <a:ext cx="2178429" cy="1541238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F92CD97-0412-45BA-B07C-229A6288B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82" y="771187"/>
            <a:ext cx="2308893" cy="1254498"/>
          </a:xfrm>
          <a:prstGeom prst="rect">
            <a:avLst/>
          </a:prstGeom>
        </p:spPr>
      </p:pic>
      <p:pic>
        <p:nvPicPr>
          <p:cNvPr id="7" name="תמונה 6" descr="תמונה שמכילה גרפיקה וקטורית&#10;&#10;תיאור שנוצר ברמת מהימנות גבוהה">
            <a:extLst>
              <a:ext uri="{FF2B5EF4-FFF2-40B4-BE49-F238E27FC236}">
                <a16:creationId xmlns:a16="http://schemas.microsoft.com/office/drawing/2014/main" id="{4E136327-D5DA-47AF-A267-FB7B34CFC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9" y="2102510"/>
            <a:ext cx="2743200" cy="248259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15C700D-DC71-494B-AC9E-66C0346F0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React-Redux-Router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2D606EE-31AF-4C0C-A24D-B4F8D8C9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780825"/>
            <a:ext cx="5609219" cy="741331"/>
          </a:xfrm>
        </p:spPr>
        <p:txBody>
          <a:bodyPr anchor="b">
            <a:normAutofit/>
          </a:bodyPr>
          <a:lstStyle/>
          <a:p>
            <a:pPr algn="l"/>
            <a:r>
              <a:rPr lang="he-IL" sz="2000"/>
              <a:t>טל ירון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2623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0AF6D6-BA02-437C-AD82-ED62A0C3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The logic of React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FCEBD7-A4C9-4E2F-A153-B4E9B101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4655"/>
            <a:ext cx="10515600" cy="2632875"/>
          </a:xfrm>
        </p:spPr>
        <p:txBody>
          <a:bodyPr>
            <a:normAutofit/>
          </a:bodyPr>
          <a:lstStyle/>
          <a:p>
            <a:endParaRPr lang="he-IL" dirty="0"/>
          </a:p>
          <a:p>
            <a:pPr marL="0" indent="0">
              <a:buNone/>
            </a:pPr>
            <a:r>
              <a:rPr lang="en-US" dirty="0"/>
              <a:t>Redux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דרך מסודרת להעביר </a:t>
            </a:r>
            <a:r>
              <a:rPr lang="en-US" dirty="0"/>
              <a:t>data</a:t>
            </a:r>
            <a:r>
              <a:rPr lang="he-IL" dirty="0"/>
              <a:t> ל – </a:t>
            </a:r>
            <a:r>
              <a:rPr lang="en-US" dirty="0"/>
              <a:t>state</a:t>
            </a:r>
            <a:r>
              <a:rPr lang="he-IL" dirty="0"/>
              <a:t> של האפליקציה. ה- </a:t>
            </a:r>
            <a:r>
              <a:rPr lang="en-US" dirty="0"/>
              <a:t>state</a:t>
            </a:r>
            <a:r>
              <a:rPr lang="he-IL" dirty="0"/>
              <a:t> מזין את כל </a:t>
            </a:r>
            <a:r>
              <a:rPr lang="he-IL" dirty="0" err="1"/>
              <a:t>הקומפוננטות</a:t>
            </a:r>
            <a:r>
              <a:rPr lang="he-IL" dirty="0"/>
              <a:t> נרשמו אליו</a:t>
            </a:r>
          </a:p>
        </p:txBody>
      </p: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1601103B-F705-40BF-AD94-CB7BBAF49F96}"/>
              </a:ext>
            </a:extLst>
          </p:cNvPr>
          <p:cNvGrpSpPr/>
          <p:nvPr/>
        </p:nvGrpSpPr>
        <p:grpSpPr>
          <a:xfrm>
            <a:off x="2208626" y="2883876"/>
            <a:ext cx="4586069" cy="3713511"/>
            <a:chOff x="2208626" y="1420712"/>
            <a:chExt cx="6400800" cy="5176676"/>
          </a:xfrm>
        </p:grpSpPr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20E4D301-1EEE-4E7E-9276-2CA42EAF644F}"/>
                </a:ext>
              </a:extLst>
            </p:cNvPr>
            <p:cNvSpPr/>
            <p:nvPr/>
          </p:nvSpPr>
          <p:spPr>
            <a:xfrm>
              <a:off x="2208626" y="2095726"/>
              <a:ext cx="6400800" cy="4501662"/>
            </a:xfrm>
            <a:prstGeom prst="rect">
              <a:avLst/>
            </a:prstGeom>
            <a:solidFill>
              <a:schemeClr val="bg1"/>
            </a:solidFill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מלבן 25">
              <a:extLst>
                <a:ext uri="{FF2B5EF4-FFF2-40B4-BE49-F238E27FC236}">
                  <a16:creationId xmlns:a16="http://schemas.microsoft.com/office/drawing/2014/main" id="{09614F93-8E29-4482-BA1F-05FA5EC02E07}"/>
                </a:ext>
              </a:extLst>
            </p:cNvPr>
            <p:cNvSpPr/>
            <p:nvPr/>
          </p:nvSpPr>
          <p:spPr>
            <a:xfrm>
              <a:off x="2270843" y="2504234"/>
              <a:ext cx="3251442" cy="34844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מלבן 26">
              <a:extLst>
                <a:ext uri="{FF2B5EF4-FFF2-40B4-BE49-F238E27FC236}">
                  <a16:creationId xmlns:a16="http://schemas.microsoft.com/office/drawing/2014/main" id="{87647A37-13B3-4E5F-8471-0D3722CF7C76}"/>
                </a:ext>
              </a:extLst>
            </p:cNvPr>
            <p:cNvSpPr/>
            <p:nvPr/>
          </p:nvSpPr>
          <p:spPr>
            <a:xfrm>
              <a:off x="2498144" y="3033652"/>
              <a:ext cx="2429651" cy="12110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F54AC495-F915-40A2-9FF7-4A91C211E0C1}"/>
                </a:ext>
              </a:extLst>
            </p:cNvPr>
            <p:cNvGrpSpPr/>
            <p:nvPr/>
          </p:nvGrpSpPr>
          <p:grpSpPr>
            <a:xfrm>
              <a:off x="6260123" y="1420712"/>
              <a:ext cx="1814733" cy="539952"/>
              <a:chOff x="7118252" y="1420837"/>
              <a:chExt cx="1814733" cy="539952"/>
            </a:xfrm>
          </p:grpSpPr>
          <p:sp>
            <p:nvSpPr>
              <p:cNvPr id="5" name="מלבן: פינות מעוגלות 4">
                <a:extLst>
                  <a:ext uri="{FF2B5EF4-FFF2-40B4-BE49-F238E27FC236}">
                    <a16:creationId xmlns:a16="http://schemas.microsoft.com/office/drawing/2014/main" id="{E9912626-89AE-4F86-BA09-AC768D0102AC}"/>
                  </a:ext>
                </a:extLst>
              </p:cNvPr>
              <p:cNvSpPr/>
              <p:nvPr/>
            </p:nvSpPr>
            <p:spPr>
              <a:xfrm>
                <a:off x="7118252" y="1420837"/>
                <a:ext cx="1814733" cy="53995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064FDA-E6F1-4AAA-B61A-BA2F37F9226C}"/>
                  </a:ext>
                </a:extLst>
              </p:cNvPr>
              <p:cNvSpPr txBox="1"/>
              <p:nvPr/>
            </p:nvSpPr>
            <p:spPr>
              <a:xfrm>
                <a:off x="7571596" y="1506022"/>
                <a:ext cx="908043" cy="38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lang="en-US" sz="1200" dirty="0"/>
                  <a:t>{state}</a:t>
                </a:r>
              </a:p>
            </p:txBody>
          </p:sp>
        </p:grp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29CC712A-5D53-46F7-A420-E374EA61EE7C}"/>
                </a:ext>
              </a:extLst>
            </p:cNvPr>
            <p:cNvSpPr/>
            <p:nvPr/>
          </p:nvSpPr>
          <p:spPr>
            <a:xfrm>
              <a:off x="5613008" y="2500765"/>
              <a:ext cx="2905695" cy="34879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12007AC6-E174-45C7-A240-D7837DCD2370}"/>
                </a:ext>
              </a:extLst>
            </p:cNvPr>
            <p:cNvSpPr/>
            <p:nvPr/>
          </p:nvSpPr>
          <p:spPr>
            <a:xfrm>
              <a:off x="6081843" y="3639190"/>
              <a:ext cx="2171290" cy="21248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צורה חופשית: צורה 6">
              <a:extLst>
                <a:ext uri="{FF2B5EF4-FFF2-40B4-BE49-F238E27FC236}">
                  <a16:creationId xmlns:a16="http://schemas.microsoft.com/office/drawing/2014/main" id="{CAA786FA-46B6-4720-B1E3-00BC53C40192}"/>
                </a:ext>
              </a:extLst>
            </p:cNvPr>
            <p:cNvSpPr/>
            <p:nvPr/>
          </p:nvSpPr>
          <p:spPr>
            <a:xfrm>
              <a:off x="4712677" y="1941342"/>
              <a:ext cx="1561514" cy="1420836"/>
            </a:xfrm>
            <a:custGeom>
              <a:avLst/>
              <a:gdLst>
                <a:gd name="connsiteX0" fmla="*/ 1561514 w 1561514"/>
                <a:gd name="connsiteY0" fmla="*/ 0 h 1420836"/>
                <a:gd name="connsiteX1" fmla="*/ 295421 w 1561514"/>
                <a:gd name="connsiteY1" fmla="*/ 872196 h 1420836"/>
                <a:gd name="connsiteX2" fmla="*/ 0 w 1561514"/>
                <a:gd name="connsiteY2" fmla="*/ 1420836 h 1420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1514" h="1420836">
                  <a:moveTo>
                    <a:pt x="1561514" y="0"/>
                  </a:moveTo>
                  <a:cubicBezTo>
                    <a:pt x="1058593" y="317695"/>
                    <a:pt x="555673" y="635390"/>
                    <a:pt x="295421" y="872196"/>
                  </a:cubicBezTo>
                  <a:cubicBezTo>
                    <a:pt x="35169" y="1109002"/>
                    <a:pt x="17584" y="1264919"/>
                    <a:pt x="0" y="1420836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צורה חופשית: צורה 7">
              <a:extLst>
                <a:ext uri="{FF2B5EF4-FFF2-40B4-BE49-F238E27FC236}">
                  <a16:creationId xmlns:a16="http://schemas.microsoft.com/office/drawing/2014/main" id="{16D308C4-820E-48F6-B4D2-6BBB4A575925}"/>
                </a:ext>
              </a:extLst>
            </p:cNvPr>
            <p:cNvSpPr/>
            <p:nvPr/>
          </p:nvSpPr>
          <p:spPr>
            <a:xfrm>
              <a:off x="6724357" y="1969477"/>
              <a:ext cx="807803" cy="1012874"/>
            </a:xfrm>
            <a:custGeom>
              <a:avLst/>
              <a:gdLst>
                <a:gd name="connsiteX0" fmla="*/ 0 w 807803"/>
                <a:gd name="connsiteY0" fmla="*/ 0 h 1012874"/>
                <a:gd name="connsiteX1" fmla="*/ 717452 w 807803"/>
                <a:gd name="connsiteY1" fmla="*/ 295421 h 1012874"/>
                <a:gd name="connsiteX2" fmla="*/ 773723 w 807803"/>
                <a:gd name="connsiteY2" fmla="*/ 1012874 h 10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7803" h="1012874">
                  <a:moveTo>
                    <a:pt x="0" y="0"/>
                  </a:moveTo>
                  <a:cubicBezTo>
                    <a:pt x="294249" y="63304"/>
                    <a:pt x="588498" y="126609"/>
                    <a:pt x="717452" y="295421"/>
                  </a:cubicBezTo>
                  <a:cubicBezTo>
                    <a:pt x="846406" y="464233"/>
                    <a:pt x="810064" y="738553"/>
                    <a:pt x="773723" y="1012874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9" name="צורה חופשית: צורה 8">
              <a:extLst>
                <a:ext uri="{FF2B5EF4-FFF2-40B4-BE49-F238E27FC236}">
                  <a16:creationId xmlns:a16="http://schemas.microsoft.com/office/drawing/2014/main" id="{65776BB8-B476-4273-A5C4-73423C563E06}"/>
                </a:ext>
              </a:extLst>
            </p:cNvPr>
            <p:cNvSpPr/>
            <p:nvPr/>
          </p:nvSpPr>
          <p:spPr>
            <a:xfrm>
              <a:off x="7540283" y="1927274"/>
              <a:ext cx="549725" cy="2208628"/>
            </a:xfrm>
            <a:custGeom>
              <a:avLst/>
              <a:gdLst>
                <a:gd name="connsiteX0" fmla="*/ 112542 w 549725"/>
                <a:gd name="connsiteY0" fmla="*/ 0 h 2208628"/>
                <a:gd name="connsiteX1" fmla="*/ 548640 w 549725"/>
                <a:gd name="connsiteY1" fmla="*/ 886264 h 2208628"/>
                <a:gd name="connsiteX2" fmla="*/ 0 w 549725"/>
                <a:gd name="connsiteY2" fmla="*/ 2208628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9725" h="2208628">
                  <a:moveTo>
                    <a:pt x="112542" y="0"/>
                  </a:moveTo>
                  <a:cubicBezTo>
                    <a:pt x="339969" y="259079"/>
                    <a:pt x="567397" y="518159"/>
                    <a:pt x="548640" y="886264"/>
                  </a:cubicBezTo>
                  <a:cubicBezTo>
                    <a:pt x="529883" y="1254369"/>
                    <a:pt x="264941" y="1731498"/>
                    <a:pt x="0" y="220862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" name="צורה חופשית: צורה 9">
              <a:extLst>
                <a:ext uri="{FF2B5EF4-FFF2-40B4-BE49-F238E27FC236}">
                  <a16:creationId xmlns:a16="http://schemas.microsoft.com/office/drawing/2014/main" id="{B0CA5D47-072E-4A63-B8B8-17BB16DFECBA}"/>
                </a:ext>
              </a:extLst>
            </p:cNvPr>
            <p:cNvSpPr/>
            <p:nvPr/>
          </p:nvSpPr>
          <p:spPr>
            <a:xfrm>
              <a:off x="4079631" y="1758462"/>
              <a:ext cx="2180492" cy="1561513"/>
            </a:xfrm>
            <a:custGeom>
              <a:avLst/>
              <a:gdLst>
                <a:gd name="connsiteX0" fmla="*/ 0 w 2180492"/>
                <a:gd name="connsiteY0" fmla="*/ 1561513 h 1561513"/>
                <a:gd name="connsiteX1" fmla="*/ 436098 w 2180492"/>
                <a:gd name="connsiteY1" fmla="*/ 450166 h 1561513"/>
                <a:gd name="connsiteX2" fmla="*/ 2180492 w 2180492"/>
                <a:gd name="connsiteY2" fmla="*/ 0 h 1561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0492" h="1561513">
                  <a:moveTo>
                    <a:pt x="0" y="1561513"/>
                  </a:moveTo>
                  <a:cubicBezTo>
                    <a:pt x="36341" y="1135965"/>
                    <a:pt x="72683" y="710418"/>
                    <a:pt x="436098" y="450166"/>
                  </a:cubicBezTo>
                  <a:cubicBezTo>
                    <a:pt x="799513" y="189914"/>
                    <a:pt x="1490002" y="94957"/>
                    <a:pt x="2180492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צורה חופשית: צורה 17">
              <a:extLst>
                <a:ext uri="{FF2B5EF4-FFF2-40B4-BE49-F238E27FC236}">
                  <a16:creationId xmlns:a16="http://schemas.microsoft.com/office/drawing/2014/main" id="{05CD0181-EF9C-463E-8FD9-86CB9D5EE98A}"/>
                </a:ext>
              </a:extLst>
            </p:cNvPr>
            <p:cNvSpPr/>
            <p:nvPr/>
          </p:nvSpPr>
          <p:spPr>
            <a:xfrm>
              <a:off x="6285006" y="1983545"/>
              <a:ext cx="228336" cy="1237957"/>
            </a:xfrm>
            <a:custGeom>
              <a:avLst/>
              <a:gdLst>
                <a:gd name="connsiteX0" fmla="*/ 115794 w 228336"/>
                <a:gd name="connsiteY0" fmla="*/ 1237957 h 1237957"/>
                <a:gd name="connsiteX1" fmla="*/ 3252 w 228336"/>
                <a:gd name="connsiteY1" fmla="*/ 562707 h 1237957"/>
                <a:gd name="connsiteX2" fmla="*/ 228336 w 228336"/>
                <a:gd name="connsiteY2" fmla="*/ 0 h 123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336" h="1237957">
                  <a:moveTo>
                    <a:pt x="115794" y="1237957"/>
                  </a:moveTo>
                  <a:cubicBezTo>
                    <a:pt x="50144" y="1003495"/>
                    <a:pt x="-15505" y="769033"/>
                    <a:pt x="3252" y="562707"/>
                  </a:cubicBezTo>
                  <a:cubicBezTo>
                    <a:pt x="22009" y="356381"/>
                    <a:pt x="125172" y="178190"/>
                    <a:pt x="228336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84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0AF6D6-BA02-437C-AD82-ED62A0C3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The logic of React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FCEBD7-A4C9-4E2F-A153-B4E9B101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00788"/>
          </a:xfrm>
        </p:spPr>
        <p:txBody>
          <a:bodyPr>
            <a:normAutofit fontScale="77500" lnSpcReduction="20000"/>
          </a:bodyPr>
          <a:lstStyle/>
          <a:p>
            <a:r>
              <a:rPr lang="he-IL" dirty="0"/>
              <a:t>כאשר </a:t>
            </a:r>
            <a:r>
              <a:rPr lang="he-IL" dirty="0" err="1"/>
              <a:t>פייסבוק</a:t>
            </a:r>
            <a:r>
              <a:rPr lang="he-IL" dirty="0"/>
              <a:t> תכננו את </a:t>
            </a:r>
            <a:r>
              <a:rPr lang="en-US" dirty="0"/>
              <a:t>React</a:t>
            </a:r>
            <a:r>
              <a:rPr lang="he-IL" dirty="0"/>
              <a:t>, הם כל פעם טענו דף אחד מהשרת.</a:t>
            </a:r>
          </a:p>
          <a:p>
            <a:r>
              <a:rPr lang="he-IL" dirty="0"/>
              <a:t>כיום, כדי ליצור חווית יותר מהירה, התפתחה טכנולוגיית </a:t>
            </a:r>
            <a:r>
              <a:rPr lang="en-US" dirty="0"/>
              <a:t>Single Page Application</a:t>
            </a:r>
            <a:r>
              <a:rPr lang="he-IL" dirty="0"/>
              <a:t>.</a:t>
            </a:r>
          </a:p>
          <a:p>
            <a:r>
              <a:rPr lang="he-IL" dirty="0"/>
              <a:t>בטכנולוגיית </a:t>
            </a:r>
            <a:r>
              <a:rPr lang="en-US" dirty="0"/>
              <a:t>SPA</a:t>
            </a:r>
            <a:r>
              <a:rPr lang="he-IL" dirty="0"/>
              <a:t>, בפעם הראשונה, כל הדפים של האפליקציה נטענים מהשרת. לאחר מכן, ה-</a:t>
            </a:r>
            <a:r>
              <a:rPr lang="en-US" dirty="0"/>
              <a:t>router</a:t>
            </a:r>
            <a:r>
              <a:rPr lang="he-IL" dirty="0"/>
              <a:t>, מציג כל פעם דף אחד. כך הטעינה של כל דף שהמשתמש רואה, מתבצעת מיד.</a:t>
            </a:r>
          </a:p>
          <a:p>
            <a:r>
              <a:rPr lang="he-IL" dirty="0"/>
              <a:t>כדי לאפשר ל-</a:t>
            </a:r>
            <a:r>
              <a:rPr lang="en-US" dirty="0"/>
              <a:t>react</a:t>
            </a:r>
            <a:r>
              <a:rPr lang="he-IL" dirty="0"/>
              <a:t> יכולת </a:t>
            </a:r>
            <a:r>
              <a:rPr lang="en-US" dirty="0"/>
              <a:t>SPA</a:t>
            </a:r>
            <a:r>
              <a:rPr lang="he-IL" dirty="0"/>
              <a:t>, פתוחה ה- </a:t>
            </a:r>
            <a:r>
              <a:rPr lang="en-US" dirty="0"/>
              <a:t>react-router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BBB44A2F-2862-41B2-9CF5-534635820F1C}"/>
              </a:ext>
            </a:extLst>
          </p:cNvPr>
          <p:cNvSpPr/>
          <p:nvPr/>
        </p:nvSpPr>
        <p:spPr>
          <a:xfrm>
            <a:off x="2883878" y="4618891"/>
            <a:ext cx="8117059" cy="158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מלבן: פינה מקופלת 26">
            <a:extLst>
              <a:ext uri="{FF2B5EF4-FFF2-40B4-BE49-F238E27FC236}">
                <a16:creationId xmlns:a16="http://schemas.microsoft.com/office/drawing/2014/main" id="{21C66F85-9DCB-4817-807B-9B370E38B02E}"/>
              </a:ext>
            </a:extLst>
          </p:cNvPr>
          <p:cNvSpPr/>
          <p:nvPr/>
        </p:nvSpPr>
        <p:spPr>
          <a:xfrm>
            <a:off x="3052690" y="4675162"/>
            <a:ext cx="1280160" cy="147710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מלבן: פינה מקופלת 27">
            <a:extLst>
              <a:ext uri="{FF2B5EF4-FFF2-40B4-BE49-F238E27FC236}">
                <a16:creationId xmlns:a16="http://schemas.microsoft.com/office/drawing/2014/main" id="{9DAD7360-F166-4804-BE5D-A6A94896D0A5}"/>
              </a:ext>
            </a:extLst>
          </p:cNvPr>
          <p:cNvSpPr/>
          <p:nvPr/>
        </p:nvSpPr>
        <p:spPr>
          <a:xfrm>
            <a:off x="4350200" y="4675162"/>
            <a:ext cx="1280160" cy="147710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: פינה מקופלת 28">
            <a:extLst>
              <a:ext uri="{FF2B5EF4-FFF2-40B4-BE49-F238E27FC236}">
                <a16:creationId xmlns:a16="http://schemas.microsoft.com/office/drawing/2014/main" id="{27281223-F868-4EDA-A5ED-619834163EEE}"/>
              </a:ext>
            </a:extLst>
          </p:cNvPr>
          <p:cNvSpPr/>
          <p:nvPr/>
        </p:nvSpPr>
        <p:spPr>
          <a:xfrm>
            <a:off x="5647710" y="4675162"/>
            <a:ext cx="1280160" cy="147710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: פינה מקופלת 29">
            <a:extLst>
              <a:ext uri="{FF2B5EF4-FFF2-40B4-BE49-F238E27FC236}">
                <a16:creationId xmlns:a16="http://schemas.microsoft.com/office/drawing/2014/main" id="{282C00FA-AEDE-4E07-8006-45EEA33BA594}"/>
              </a:ext>
            </a:extLst>
          </p:cNvPr>
          <p:cNvSpPr/>
          <p:nvPr/>
        </p:nvSpPr>
        <p:spPr>
          <a:xfrm>
            <a:off x="6945220" y="4675162"/>
            <a:ext cx="1280160" cy="147710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: פינה מקופלת 30">
            <a:extLst>
              <a:ext uri="{FF2B5EF4-FFF2-40B4-BE49-F238E27FC236}">
                <a16:creationId xmlns:a16="http://schemas.microsoft.com/office/drawing/2014/main" id="{ECC0A57D-8E86-4253-94E6-FBE59B90655F}"/>
              </a:ext>
            </a:extLst>
          </p:cNvPr>
          <p:cNvSpPr/>
          <p:nvPr/>
        </p:nvSpPr>
        <p:spPr>
          <a:xfrm>
            <a:off x="8242730" y="4675162"/>
            <a:ext cx="1280160" cy="147710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: פינה מקופלת 31">
            <a:extLst>
              <a:ext uri="{FF2B5EF4-FFF2-40B4-BE49-F238E27FC236}">
                <a16:creationId xmlns:a16="http://schemas.microsoft.com/office/drawing/2014/main" id="{70ACFE98-F581-4D0B-A3FB-F8467279CFFE}"/>
              </a:ext>
            </a:extLst>
          </p:cNvPr>
          <p:cNvSpPr/>
          <p:nvPr/>
        </p:nvSpPr>
        <p:spPr>
          <a:xfrm>
            <a:off x="9540241" y="4675162"/>
            <a:ext cx="1280160" cy="147710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תרשים זרימה: דיסק מגנטי 32">
            <a:extLst>
              <a:ext uri="{FF2B5EF4-FFF2-40B4-BE49-F238E27FC236}">
                <a16:creationId xmlns:a16="http://schemas.microsoft.com/office/drawing/2014/main" id="{7890A6B6-EDD2-46FC-AC92-E3469EA1164B}"/>
              </a:ext>
            </a:extLst>
          </p:cNvPr>
          <p:cNvSpPr/>
          <p:nvPr/>
        </p:nvSpPr>
        <p:spPr>
          <a:xfrm>
            <a:off x="838200" y="4618891"/>
            <a:ext cx="948397" cy="14020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חץ: ימינה 33">
            <a:extLst>
              <a:ext uri="{FF2B5EF4-FFF2-40B4-BE49-F238E27FC236}">
                <a16:creationId xmlns:a16="http://schemas.microsoft.com/office/drawing/2014/main" id="{B804FEF2-C26B-405B-B6B8-D3C4C3AB3F48}"/>
              </a:ext>
            </a:extLst>
          </p:cNvPr>
          <p:cNvSpPr/>
          <p:nvPr/>
        </p:nvSpPr>
        <p:spPr>
          <a:xfrm>
            <a:off x="1955409" y="5106572"/>
            <a:ext cx="747933" cy="576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E6C118-D3D0-43A9-9ECE-1098FE41C6B0}"/>
              </a:ext>
            </a:extLst>
          </p:cNvPr>
          <p:cNvSpPr txBox="1"/>
          <p:nvPr/>
        </p:nvSpPr>
        <p:spPr>
          <a:xfrm>
            <a:off x="5630360" y="3782981"/>
            <a:ext cx="230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B795A186-C096-4750-8CDC-AB815F4D1609}"/>
              </a:ext>
            </a:extLst>
          </p:cNvPr>
          <p:cNvCxnSpPr>
            <a:stCxn id="35" idx="2"/>
            <a:endCxn id="27" idx="0"/>
          </p:cNvCxnSpPr>
          <p:nvPr/>
        </p:nvCxnSpPr>
        <p:spPr>
          <a:xfrm flipH="1">
            <a:off x="3692770" y="4152313"/>
            <a:ext cx="3087858" cy="5228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3DCA2544-E760-4A15-B61A-D87162662B0E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 flipH="1">
            <a:off x="4990280" y="4152313"/>
            <a:ext cx="1790348" cy="5228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44D15C30-F81E-484D-B58C-655C69F34AF9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flipH="1">
            <a:off x="6287790" y="4152313"/>
            <a:ext cx="492838" cy="5228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815A6CA1-B244-40A4-B5C7-ED82E286EE14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6780628" y="4152313"/>
            <a:ext cx="804672" cy="5228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C259DF95-7C33-4171-AA36-77CE88BF13FB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>
            <a:off x="6780628" y="4152313"/>
            <a:ext cx="2102182" cy="5228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BC193AAA-BF7B-4482-87CA-43A34C151912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>
          <a:xfrm>
            <a:off x="6780628" y="4152313"/>
            <a:ext cx="3399693" cy="5228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31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0AF6D6-BA02-437C-AD82-ED62A0C3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The logic of React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FCEBD7-A4C9-4E2F-A153-B4E9B101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00788"/>
          </a:xfrm>
        </p:spPr>
        <p:txBody>
          <a:bodyPr>
            <a:normAutofit/>
          </a:bodyPr>
          <a:lstStyle/>
          <a:p>
            <a:r>
              <a:rPr lang="he-IL" dirty="0"/>
              <a:t>הדפים נטענים מראש, בטעינה הראשונה.</a:t>
            </a:r>
          </a:p>
          <a:p>
            <a:r>
              <a:rPr lang="he-IL" dirty="0"/>
              <a:t>כל פעם שהמשתמש עובר בין דפים, המידע של הדף נטען מהשרת</a:t>
            </a:r>
          </a:p>
          <a:p>
            <a:r>
              <a:rPr lang="he-IL" dirty="0"/>
              <a:t>הטעינה עדיין איטית</a:t>
            </a:r>
            <a:endParaRPr lang="en-US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BBB44A2F-2862-41B2-9CF5-534635820F1C}"/>
              </a:ext>
            </a:extLst>
          </p:cNvPr>
          <p:cNvSpPr/>
          <p:nvPr/>
        </p:nvSpPr>
        <p:spPr>
          <a:xfrm>
            <a:off x="2883878" y="4618891"/>
            <a:ext cx="8117059" cy="158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מלבן: פינה מקופלת 26">
            <a:extLst>
              <a:ext uri="{FF2B5EF4-FFF2-40B4-BE49-F238E27FC236}">
                <a16:creationId xmlns:a16="http://schemas.microsoft.com/office/drawing/2014/main" id="{21C66F85-9DCB-4817-807B-9B370E38B02E}"/>
              </a:ext>
            </a:extLst>
          </p:cNvPr>
          <p:cNvSpPr/>
          <p:nvPr/>
        </p:nvSpPr>
        <p:spPr>
          <a:xfrm>
            <a:off x="3052690" y="4675162"/>
            <a:ext cx="1280160" cy="147710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מלבן: פינה מקופלת 27">
            <a:extLst>
              <a:ext uri="{FF2B5EF4-FFF2-40B4-BE49-F238E27FC236}">
                <a16:creationId xmlns:a16="http://schemas.microsoft.com/office/drawing/2014/main" id="{9DAD7360-F166-4804-BE5D-A6A94896D0A5}"/>
              </a:ext>
            </a:extLst>
          </p:cNvPr>
          <p:cNvSpPr/>
          <p:nvPr/>
        </p:nvSpPr>
        <p:spPr>
          <a:xfrm>
            <a:off x="4350200" y="4675162"/>
            <a:ext cx="1280160" cy="147710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: פינה מקופלת 28">
            <a:extLst>
              <a:ext uri="{FF2B5EF4-FFF2-40B4-BE49-F238E27FC236}">
                <a16:creationId xmlns:a16="http://schemas.microsoft.com/office/drawing/2014/main" id="{27281223-F868-4EDA-A5ED-619834163EEE}"/>
              </a:ext>
            </a:extLst>
          </p:cNvPr>
          <p:cNvSpPr/>
          <p:nvPr/>
        </p:nvSpPr>
        <p:spPr>
          <a:xfrm>
            <a:off x="5647710" y="4675162"/>
            <a:ext cx="1280160" cy="147710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: פינה מקופלת 29">
            <a:extLst>
              <a:ext uri="{FF2B5EF4-FFF2-40B4-BE49-F238E27FC236}">
                <a16:creationId xmlns:a16="http://schemas.microsoft.com/office/drawing/2014/main" id="{282C00FA-AEDE-4E07-8006-45EEA33BA594}"/>
              </a:ext>
            </a:extLst>
          </p:cNvPr>
          <p:cNvSpPr/>
          <p:nvPr/>
        </p:nvSpPr>
        <p:spPr>
          <a:xfrm>
            <a:off x="6945220" y="4675162"/>
            <a:ext cx="1280160" cy="147710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: פינה מקופלת 30">
            <a:extLst>
              <a:ext uri="{FF2B5EF4-FFF2-40B4-BE49-F238E27FC236}">
                <a16:creationId xmlns:a16="http://schemas.microsoft.com/office/drawing/2014/main" id="{ECC0A57D-8E86-4253-94E6-FBE59B90655F}"/>
              </a:ext>
            </a:extLst>
          </p:cNvPr>
          <p:cNvSpPr/>
          <p:nvPr/>
        </p:nvSpPr>
        <p:spPr>
          <a:xfrm>
            <a:off x="8242730" y="4675162"/>
            <a:ext cx="1280160" cy="147710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: פינה מקופלת 31">
            <a:extLst>
              <a:ext uri="{FF2B5EF4-FFF2-40B4-BE49-F238E27FC236}">
                <a16:creationId xmlns:a16="http://schemas.microsoft.com/office/drawing/2014/main" id="{70ACFE98-F581-4D0B-A3FB-F8467279CFFE}"/>
              </a:ext>
            </a:extLst>
          </p:cNvPr>
          <p:cNvSpPr/>
          <p:nvPr/>
        </p:nvSpPr>
        <p:spPr>
          <a:xfrm>
            <a:off x="9540241" y="4675162"/>
            <a:ext cx="1280160" cy="147710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תרשים זרימה: דיסק מגנטי 32">
            <a:extLst>
              <a:ext uri="{FF2B5EF4-FFF2-40B4-BE49-F238E27FC236}">
                <a16:creationId xmlns:a16="http://schemas.microsoft.com/office/drawing/2014/main" id="{7890A6B6-EDD2-46FC-AC92-E3469EA1164B}"/>
              </a:ext>
            </a:extLst>
          </p:cNvPr>
          <p:cNvSpPr/>
          <p:nvPr/>
        </p:nvSpPr>
        <p:spPr>
          <a:xfrm>
            <a:off x="838200" y="4618891"/>
            <a:ext cx="948397" cy="14020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חץ: ימינה 33">
            <a:extLst>
              <a:ext uri="{FF2B5EF4-FFF2-40B4-BE49-F238E27FC236}">
                <a16:creationId xmlns:a16="http://schemas.microsoft.com/office/drawing/2014/main" id="{B804FEF2-C26B-405B-B6B8-D3C4C3AB3F48}"/>
              </a:ext>
            </a:extLst>
          </p:cNvPr>
          <p:cNvSpPr/>
          <p:nvPr/>
        </p:nvSpPr>
        <p:spPr>
          <a:xfrm>
            <a:off x="1955409" y="5106572"/>
            <a:ext cx="747933" cy="576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E6C118-D3D0-43A9-9ECE-1098FE41C6B0}"/>
              </a:ext>
            </a:extLst>
          </p:cNvPr>
          <p:cNvSpPr txBox="1"/>
          <p:nvPr/>
        </p:nvSpPr>
        <p:spPr>
          <a:xfrm>
            <a:off x="5630360" y="3782981"/>
            <a:ext cx="230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B795A186-C096-4750-8CDC-AB815F4D1609}"/>
              </a:ext>
            </a:extLst>
          </p:cNvPr>
          <p:cNvCxnSpPr>
            <a:stCxn id="35" idx="2"/>
            <a:endCxn id="27" idx="0"/>
          </p:cNvCxnSpPr>
          <p:nvPr/>
        </p:nvCxnSpPr>
        <p:spPr>
          <a:xfrm flipH="1">
            <a:off x="3692770" y="4152313"/>
            <a:ext cx="3087858" cy="5228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3DCA2544-E760-4A15-B61A-D87162662B0E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 flipH="1">
            <a:off x="4990280" y="4152313"/>
            <a:ext cx="1790348" cy="5228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44D15C30-F81E-484D-B58C-655C69F34AF9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flipH="1">
            <a:off x="6287790" y="4152313"/>
            <a:ext cx="492838" cy="5228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815A6CA1-B244-40A4-B5C7-ED82E286EE14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6780628" y="4152313"/>
            <a:ext cx="804672" cy="5228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C259DF95-7C33-4171-AA36-77CE88BF13FB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>
            <a:off x="6780628" y="4152313"/>
            <a:ext cx="2102182" cy="5228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BC193AAA-BF7B-4482-87CA-43A34C151912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>
          <a:xfrm>
            <a:off x="6780628" y="4152313"/>
            <a:ext cx="3399693" cy="5228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צורה חופשית: צורה 4">
            <a:extLst>
              <a:ext uri="{FF2B5EF4-FFF2-40B4-BE49-F238E27FC236}">
                <a16:creationId xmlns:a16="http://schemas.microsoft.com/office/drawing/2014/main" id="{DD180E06-DACF-492C-8288-219629A497C8}"/>
              </a:ext>
            </a:extLst>
          </p:cNvPr>
          <p:cNvSpPr/>
          <p:nvPr/>
        </p:nvSpPr>
        <p:spPr>
          <a:xfrm>
            <a:off x="1477108" y="5880295"/>
            <a:ext cx="3602643" cy="851300"/>
          </a:xfrm>
          <a:custGeom>
            <a:avLst/>
            <a:gdLst>
              <a:gd name="connsiteX0" fmla="*/ 0 w 3602643"/>
              <a:gd name="connsiteY0" fmla="*/ 225083 h 851300"/>
              <a:gd name="connsiteX1" fmla="*/ 1209821 w 3602643"/>
              <a:gd name="connsiteY1" fmla="*/ 829994 h 851300"/>
              <a:gd name="connsiteX2" fmla="*/ 3249637 w 3602643"/>
              <a:gd name="connsiteY2" fmla="*/ 647114 h 851300"/>
              <a:gd name="connsiteX3" fmla="*/ 3587261 w 3602643"/>
              <a:gd name="connsiteY3" fmla="*/ 0 h 85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643" h="851300">
                <a:moveTo>
                  <a:pt x="0" y="225083"/>
                </a:moveTo>
                <a:cubicBezTo>
                  <a:pt x="334107" y="492369"/>
                  <a:pt x="668215" y="759656"/>
                  <a:pt x="1209821" y="829994"/>
                </a:cubicBezTo>
                <a:cubicBezTo>
                  <a:pt x="1751427" y="900332"/>
                  <a:pt x="2853397" y="785446"/>
                  <a:pt x="3249637" y="647114"/>
                </a:cubicBezTo>
                <a:cubicBezTo>
                  <a:pt x="3645877" y="508782"/>
                  <a:pt x="3616569" y="254391"/>
                  <a:pt x="3587261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7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0AF6D6-BA02-437C-AD82-ED62A0C3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The logic of React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FCEBD7-A4C9-4E2F-A153-B4E9B101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00788"/>
          </a:xfrm>
        </p:spPr>
        <p:txBody>
          <a:bodyPr>
            <a:normAutofit/>
          </a:bodyPr>
          <a:lstStyle/>
          <a:p>
            <a:r>
              <a:rPr lang="he-IL" dirty="0"/>
              <a:t>כדי להאיץ את המהירות של האפליקציה, </a:t>
            </a:r>
            <a:r>
              <a:rPr lang="en-US" dirty="0"/>
              <a:t>Data</a:t>
            </a:r>
            <a:r>
              <a:rPr lang="he-IL" dirty="0"/>
              <a:t> מאוחסן ב-</a:t>
            </a:r>
            <a:r>
              <a:rPr lang="en-US" dirty="0"/>
              <a:t>store</a:t>
            </a:r>
            <a:r>
              <a:rPr lang="he-IL" dirty="0"/>
              <a:t> מקומי באמצעות </a:t>
            </a:r>
            <a:r>
              <a:rPr lang="en-US" dirty="0"/>
              <a:t>Redux</a:t>
            </a:r>
            <a:r>
              <a:rPr lang="he-IL" dirty="0"/>
              <a:t>.</a:t>
            </a:r>
          </a:p>
          <a:p>
            <a:r>
              <a:rPr lang="he-IL" dirty="0"/>
              <a:t>כאשר המשתמש חוזר לדף שבו כבר ביקר, ה-</a:t>
            </a:r>
            <a:r>
              <a:rPr lang="en-US" dirty="0"/>
              <a:t>data</a:t>
            </a:r>
            <a:r>
              <a:rPr lang="he-IL" dirty="0"/>
              <a:t> נשאב קודם כל מה-</a:t>
            </a:r>
            <a:r>
              <a:rPr lang="en-US" dirty="0"/>
              <a:t>store</a:t>
            </a:r>
            <a:r>
              <a:rPr lang="he-IL" dirty="0"/>
              <a:t>, ולאחר מכן מתעדכן מהשרת. כך מופיע הדף וה-</a:t>
            </a:r>
            <a:r>
              <a:rPr lang="en-US" dirty="0"/>
              <a:t>data</a:t>
            </a:r>
            <a:r>
              <a:rPr lang="he-IL" dirty="0"/>
              <a:t>, </a:t>
            </a:r>
            <a:r>
              <a:rPr lang="he-IL" dirty="0" err="1"/>
              <a:t>מייד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BBB44A2F-2862-41B2-9CF5-534635820F1C}"/>
              </a:ext>
            </a:extLst>
          </p:cNvPr>
          <p:cNvSpPr/>
          <p:nvPr/>
        </p:nvSpPr>
        <p:spPr>
          <a:xfrm>
            <a:off x="2883878" y="4618891"/>
            <a:ext cx="8117059" cy="158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מלבן: פינה מקופלת 26">
            <a:extLst>
              <a:ext uri="{FF2B5EF4-FFF2-40B4-BE49-F238E27FC236}">
                <a16:creationId xmlns:a16="http://schemas.microsoft.com/office/drawing/2014/main" id="{21C66F85-9DCB-4817-807B-9B370E38B02E}"/>
              </a:ext>
            </a:extLst>
          </p:cNvPr>
          <p:cNvSpPr/>
          <p:nvPr/>
        </p:nvSpPr>
        <p:spPr>
          <a:xfrm>
            <a:off x="3052690" y="4675162"/>
            <a:ext cx="1280160" cy="147710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מלבן: פינה מקופלת 27">
            <a:extLst>
              <a:ext uri="{FF2B5EF4-FFF2-40B4-BE49-F238E27FC236}">
                <a16:creationId xmlns:a16="http://schemas.microsoft.com/office/drawing/2014/main" id="{9DAD7360-F166-4804-BE5D-A6A94896D0A5}"/>
              </a:ext>
            </a:extLst>
          </p:cNvPr>
          <p:cNvSpPr/>
          <p:nvPr/>
        </p:nvSpPr>
        <p:spPr>
          <a:xfrm>
            <a:off x="4350200" y="4675162"/>
            <a:ext cx="1280160" cy="147710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: פינה מקופלת 28">
            <a:extLst>
              <a:ext uri="{FF2B5EF4-FFF2-40B4-BE49-F238E27FC236}">
                <a16:creationId xmlns:a16="http://schemas.microsoft.com/office/drawing/2014/main" id="{27281223-F868-4EDA-A5ED-619834163EEE}"/>
              </a:ext>
            </a:extLst>
          </p:cNvPr>
          <p:cNvSpPr/>
          <p:nvPr/>
        </p:nvSpPr>
        <p:spPr>
          <a:xfrm>
            <a:off x="5647710" y="4675162"/>
            <a:ext cx="1280160" cy="147710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: פינה מקופלת 29">
            <a:extLst>
              <a:ext uri="{FF2B5EF4-FFF2-40B4-BE49-F238E27FC236}">
                <a16:creationId xmlns:a16="http://schemas.microsoft.com/office/drawing/2014/main" id="{282C00FA-AEDE-4E07-8006-45EEA33BA594}"/>
              </a:ext>
            </a:extLst>
          </p:cNvPr>
          <p:cNvSpPr/>
          <p:nvPr/>
        </p:nvSpPr>
        <p:spPr>
          <a:xfrm>
            <a:off x="6945220" y="4675162"/>
            <a:ext cx="1280160" cy="147710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: פינה מקופלת 30">
            <a:extLst>
              <a:ext uri="{FF2B5EF4-FFF2-40B4-BE49-F238E27FC236}">
                <a16:creationId xmlns:a16="http://schemas.microsoft.com/office/drawing/2014/main" id="{ECC0A57D-8E86-4253-94E6-FBE59B90655F}"/>
              </a:ext>
            </a:extLst>
          </p:cNvPr>
          <p:cNvSpPr/>
          <p:nvPr/>
        </p:nvSpPr>
        <p:spPr>
          <a:xfrm>
            <a:off x="8242730" y="4675162"/>
            <a:ext cx="1280160" cy="147710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: פינה מקופלת 31">
            <a:extLst>
              <a:ext uri="{FF2B5EF4-FFF2-40B4-BE49-F238E27FC236}">
                <a16:creationId xmlns:a16="http://schemas.microsoft.com/office/drawing/2014/main" id="{70ACFE98-F581-4D0B-A3FB-F8467279CFFE}"/>
              </a:ext>
            </a:extLst>
          </p:cNvPr>
          <p:cNvSpPr/>
          <p:nvPr/>
        </p:nvSpPr>
        <p:spPr>
          <a:xfrm>
            <a:off x="9540241" y="4675162"/>
            <a:ext cx="1280160" cy="147710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תרשים זרימה: דיסק מגנטי 32">
            <a:extLst>
              <a:ext uri="{FF2B5EF4-FFF2-40B4-BE49-F238E27FC236}">
                <a16:creationId xmlns:a16="http://schemas.microsoft.com/office/drawing/2014/main" id="{7890A6B6-EDD2-46FC-AC92-E3469EA1164B}"/>
              </a:ext>
            </a:extLst>
          </p:cNvPr>
          <p:cNvSpPr/>
          <p:nvPr/>
        </p:nvSpPr>
        <p:spPr>
          <a:xfrm>
            <a:off x="838200" y="4618891"/>
            <a:ext cx="948397" cy="14020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חץ: ימינה 33">
            <a:extLst>
              <a:ext uri="{FF2B5EF4-FFF2-40B4-BE49-F238E27FC236}">
                <a16:creationId xmlns:a16="http://schemas.microsoft.com/office/drawing/2014/main" id="{B804FEF2-C26B-405B-B6B8-D3C4C3AB3F48}"/>
              </a:ext>
            </a:extLst>
          </p:cNvPr>
          <p:cNvSpPr/>
          <p:nvPr/>
        </p:nvSpPr>
        <p:spPr>
          <a:xfrm>
            <a:off x="1955409" y="5106572"/>
            <a:ext cx="747933" cy="576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E6C118-D3D0-43A9-9ECE-1098FE41C6B0}"/>
              </a:ext>
            </a:extLst>
          </p:cNvPr>
          <p:cNvSpPr txBox="1"/>
          <p:nvPr/>
        </p:nvSpPr>
        <p:spPr>
          <a:xfrm>
            <a:off x="5630360" y="3782981"/>
            <a:ext cx="230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B795A186-C096-4750-8CDC-AB815F4D1609}"/>
              </a:ext>
            </a:extLst>
          </p:cNvPr>
          <p:cNvCxnSpPr>
            <a:stCxn id="35" idx="2"/>
            <a:endCxn id="27" idx="0"/>
          </p:cNvCxnSpPr>
          <p:nvPr/>
        </p:nvCxnSpPr>
        <p:spPr>
          <a:xfrm flipH="1">
            <a:off x="3692770" y="4152313"/>
            <a:ext cx="3087858" cy="5228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3DCA2544-E760-4A15-B61A-D87162662B0E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 flipH="1">
            <a:off x="4990280" y="4152313"/>
            <a:ext cx="1790348" cy="5228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44D15C30-F81E-484D-B58C-655C69F34AF9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flipH="1">
            <a:off x="6287790" y="4152313"/>
            <a:ext cx="492838" cy="5228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815A6CA1-B244-40A4-B5C7-ED82E286EE14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6780628" y="4152313"/>
            <a:ext cx="804672" cy="5228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C259DF95-7C33-4171-AA36-77CE88BF13FB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>
            <a:off x="6780628" y="4152313"/>
            <a:ext cx="2102182" cy="5228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BC193AAA-BF7B-4482-87CA-43A34C151912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>
          <a:xfrm>
            <a:off x="6780628" y="4152313"/>
            <a:ext cx="3399693" cy="5228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תרשים זרימה: דיסק מגנטי 20">
            <a:extLst>
              <a:ext uri="{FF2B5EF4-FFF2-40B4-BE49-F238E27FC236}">
                <a16:creationId xmlns:a16="http://schemas.microsoft.com/office/drawing/2014/main" id="{8DE5179B-499F-4783-BCE5-8E27212F8197}"/>
              </a:ext>
            </a:extLst>
          </p:cNvPr>
          <p:cNvSpPr/>
          <p:nvPr/>
        </p:nvSpPr>
        <p:spPr>
          <a:xfrm>
            <a:off x="3773427" y="3685150"/>
            <a:ext cx="576774" cy="594359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35A540-AA41-43F6-AF04-0D6DA8E4E593}"/>
              </a:ext>
            </a:extLst>
          </p:cNvPr>
          <p:cNvSpPr txBox="1"/>
          <p:nvPr/>
        </p:nvSpPr>
        <p:spPr>
          <a:xfrm>
            <a:off x="3785617" y="3938313"/>
            <a:ext cx="230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Redux*</a:t>
            </a:r>
          </a:p>
        </p:txBody>
      </p:sp>
      <p:sp>
        <p:nvSpPr>
          <p:cNvPr id="4" name="צורה חופשית: צורה 3">
            <a:extLst>
              <a:ext uri="{FF2B5EF4-FFF2-40B4-BE49-F238E27FC236}">
                <a16:creationId xmlns:a16="http://schemas.microsoft.com/office/drawing/2014/main" id="{4B0B12CB-A0CA-4A19-B1C3-68FAD6C45D3A}"/>
              </a:ext>
            </a:extLst>
          </p:cNvPr>
          <p:cNvSpPr/>
          <p:nvPr/>
        </p:nvSpPr>
        <p:spPr>
          <a:xfrm>
            <a:off x="4304714" y="4135902"/>
            <a:ext cx="576775" cy="731520"/>
          </a:xfrm>
          <a:custGeom>
            <a:avLst/>
            <a:gdLst>
              <a:gd name="connsiteX0" fmla="*/ 0 w 576775"/>
              <a:gd name="connsiteY0" fmla="*/ 0 h 731520"/>
              <a:gd name="connsiteX1" fmla="*/ 365760 w 576775"/>
              <a:gd name="connsiteY1" fmla="*/ 182880 h 731520"/>
              <a:gd name="connsiteX2" fmla="*/ 576775 w 576775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775" h="731520">
                <a:moveTo>
                  <a:pt x="0" y="0"/>
                </a:moveTo>
                <a:cubicBezTo>
                  <a:pt x="134815" y="30480"/>
                  <a:pt x="269631" y="60960"/>
                  <a:pt x="365760" y="182880"/>
                </a:cubicBezTo>
                <a:cubicBezTo>
                  <a:pt x="461889" y="304800"/>
                  <a:pt x="519332" y="518160"/>
                  <a:pt x="576775" y="73152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צורה חופשית: צורה 5">
            <a:extLst>
              <a:ext uri="{FF2B5EF4-FFF2-40B4-BE49-F238E27FC236}">
                <a16:creationId xmlns:a16="http://schemas.microsoft.com/office/drawing/2014/main" id="{15B8964D-CD1D-4692-AED7-1B3A0E20BDFF}"/>
              </a:ext>
            </a:extLst>
          </p:cNvPr>
          <p:cNvSpPr/>
          <p:nvPr/>
        </p:nvSpPr>
        <p:spPr>
          <a:xfrm>
            <a:off x="1477108" y="4009292"/>
            <a:ext cx="2363372" cy="2415330"/>
          </a:xfrm>
          <a:custGeom>
            <a:avLst/>
            <a:gdLst>
              <a:gd name="connsiteX0" fmla="*/ 0 w 2363372"/>
              <a:gd name="connsiteY0" fmla="*/ 2110154 h 2415330"/>
              <a:gd name="connsiteX1" fmla="*/ 773723 w 2363372"/>
              <a:gd name="connsiteY1" fmla="*/ 2377440 h 2415330"/>
              <a:gd name="connsiteX2" fmla="*/ 1308295 w 2363372"/>
              <a:gd name="connsiteY2" fmla="*/ 1378634 h 2415330"/>
              <a:gd name="connsiteX3" fmla="*/ 1336430 w 2363372"/>
              <a:gd name="connsiteY3" fmla="*/ 267286 h 2415330"/>
              <a:gd name="connsiteX4" fmla="*/ 2363372 w 2363372"/>
              <a:gd name="connsiteY4" fmla="*/ 0 h 241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3372" h="2415330">
                <a:moveTo>
                  <a:pt x="0" y="2110154"/>
                </a:moveTo>
                <a:cubicBezTo>
                  <a:pt x="277837" y="2304757"/>
                  <a:pt x="555674" y="2499360"/>
                  <a:pt x="773723" y="2377440"/>
                </a:cubicBezTo>
                <a:cubicBezTo>
                  <a:pt x="991772" y="2255520"/>
                  <a:pt x="1214511" y="1730326"/>
                  <a:pt x="1308295" y="1378634"/>
                </a:cubicBezTo>
                <a:cubicBezTo>
                  <a:pt x="1402079" y="1026942"/>
                  <a:pt x="1160584" y="497058"/>
                  <a:pt x="1336430" y="267286"/>
                </a:cubicBezTo>
                <a:cubicBezTo>
                  <a:pt x="1512276" y="37514"/>
                  <a:pt x="1937824" y="18757"/>
                  <a:pt x="2363372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5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BE0AF6D6-BA02-437C-AD82-ED62A0C3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FFFFFF"/>
                </a:solidFill>
              </a:rPr>
              <a:t>The logic of React: Summery</a:t>
            </a:r>
          </a:p>
        </p:txBody>
      </p:sp>
      <p:graphicFrame>
        <p:nvGraphicFramePr>
          <p:cNvPr id="5" name="מציין מיקום תוכן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9082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250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D57251CF-CB7D-4D86-AEFD-D6E8041E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14655"/>
            <a:ext cx="6553545" cy="46366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כותרת 3">
            <a:extLst>
              <a:ext uri="{FF2B5EF4-FFF2-40B4-BE49-F238E27FC236}">
                <a16:creationId xmlns:a16="http://schemas.microsoft.com/office/drawing/2014/main" id="{0FD4BD97-0CB0-4C38-B675-BC1F2CF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React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60FBE95-007D-494B-B82E-8EF0D7028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התחביר</a:t>
            </a:r>
            <a:r>
              <a: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הבסיסי</a:t>
            </a:r>
            <a:r>
              <a: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של</a:t>
            </a:r>
            <a:r>
              <a: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React</a:t>
            </a:r>
          </a:p>
        </p:txBody>
      </p:sp>
    </p:spTree>
    <p:extLst>
      <p:ext uri="{BB962C8B-B14F-4D97-AF65-F5344CB8AC3E}">
        <p14:creationId xmlns:p14="http://schemas.microsoft.com/office/powerpoint/2010/main" val="381064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תמונה 5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9783CA13-56A6-4391-8477-43AF0C2E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74"/>
          <a:stretch/>
        </p:blipFill>
        <p:spPr>
          <a:xfrm>
            <a:off x="5492742" y="467256"/>
            <a:ext cx="5964167" cy="5766440"/>
          </a:xfrm>
          <a:prstGeom prst="rect">
            <a:avLst/>
          </a:prstGeom>
        </p:spPr>
      </p:pic>
      <p:sp>
        <p:nvSpPr>
          <p:cNvPr id="4" name="כותרת 3">
            <a:extLst>
              <a:ext uri="{FF2B5EF4-FFF2-40B4-BE49-F238E27FC236}">
                <a16:creationId xmlns:a16="http://schemas.microsoft.com/office/drawing/2014/main" id="{5C436444-956B-4CB4-A276-28F6BD81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he-IL" sz="3600">
                <a:solidFill>
                  <a:schemeClr val="bg1"/>
                </a:solidFill>
              </a:rPr>
              <a:t>סביבת הפיתוח של </a:t>
            </a:r>
            <a:r>
              <a:rPr lang="en-US" sz="3600">
                <a:solidFill>
                  <a:schemeClr val="bg1"/>
                </a:solidFill>
              </a:rPr>
              <a:t>React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AD889501-A579-46B7-9264-31D43BC9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he-IL" sz="2000" dirty="0">
                <a:solidFill>
                  <a:schemeClr val="bg1"/>
                </a:solidFill>
              </a:rPr>
              <a:t>ניתן לפתח </a:t>
            </a:r>
            <a:r>
              <a:rPr lang="en-US" sz="2000" dirty="0">
                <a:solidFill>
                  <a:schemeClr val="bg1"/>
                </a:solidFill>
              </a:rPr>
              <a:t>react</a:t>
            </a:r>
            <a:r>
              <a:rPr lang="he-IL" sz="2000" dirty="0">
                <a:solidFill>
                  <a:schemeClr val="bg1"/>
                </a:solidFill>
              </a:rPr>
              <a:t> על בסיס </a:t>
            </a:r>
            <a:r>
              <a:rPr lang="en-US" sz="2000" dirty="0" err="1">
                <a:solidFill>
                  <a:schemeClr val="bg1"/>
                </a:solidFill>
              </a:rPr>
              <a:t>javascript</a:t>
            </a:r>
            <a:r>
              <a:rPr lang="he-IL" sz="2000" dirty="0">
                <a:solidFill>
                  <a:schemeClr val="bg1"/>
                </a:solidFill>
              </a:rPr>
              <a:t> פשוט.</a:t>
            </a:r>
          </a:p>
          <a:p>
            <a:r>
              <a:rPr lang="he-IL" sz="2000" dirty="0">
                <a:solidFill>
                  <a:schemeClr val="bg1"/>
                </a:solidFill>
              </a:rPr>
              <a:t>מפתחי אפליקציות, הדורשים </a:t>
            </a:r>
            <a:r>
              <a:rPr lang="he-IL" sz="2000" dirty="0" err="1">
                <a:solidFill>
                  <a:schemeClr val="bg1"/>
                </a:solidFill>
              </a:rPr>
              <a:t>מודלריות</a:t>
            </a:r>
            <a:r>
              <a:rPr lang="he-IL" sz="2000" dirty="0">
                <a:solidFill>
                  <a:schemeClr val="bg1"/>
                </a:solidFill>
              </a:rPr>
              <a:t> מורכבת, מפתחים כיום באמצעות </a:t>
            </a:r>
            <a:r>
              <a:rPr lang="en-US" sz="2000" dirty="0">
                <a:solidFill>
                  <a:schemeClr val="bg1"/>
                </a:solidFill>
              </a:rPr>
              <a:t>webpack</a:t>
            </a:r>
            <a:r>
              <a:rPr lang="he-IL" sz="2000" dirty="0">
                <a:solidFill>
                  <a:schemeClr val="bg1"/>
                </a:solidFill>
              </a:rPr>
              <a:t>. טכנולוגיית </a:t>
            </a:r>
            <a:r>
              <a:rPr lang="en-US" sz="2000" dirty="0">
                <a:solidFill>
                  <a:schemeClr val="bg1"/>
                </a:solidFill>
              </a:rPr>
              <a:t>webpack</a:t>
            </a:r>
            <a:r>
              <a:rPr lang="he-IL" sz="2000" dirty="0">
                <a:solidFill>
                  <a:schemeClr val="bg1"/>
                </a:solidFill>
              </a:rPr>
              <a:t>, מאפשרת לבנות את האפליקציה בצורה מודולרית, ולייצר מכל הקבצים, קובץ אחד שנטען במהירות מהשרת (</a:t>
            </a:r>
            <a:r>
              <a:rPr lang="en-US" sz="2000" dirty="0">
                <a:solidFill>
                  <a:schemeClr val="bg1"/>
                </a:solidFill>
              </a:rPr>
              <a:t>bundle.js</a:t>
            </a:r>
            <a:r>
              <a:rPr lang="he-IL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41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BB8394-27C9-4C21-93CD-3534D9FC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סביבת הפיתוח של </a:t>
            </a:r>
            <a:r>
              <a:rPr lang="en-US" dirty="0"/>
              <a:t>React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A1833D4-AC2F-4F3F-A3D1-34AA1E44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56" y="1690688"/>
            <a:ext cx="7735453" cy="4231810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22A913-71B6-4C7D-9BA6-A7A5FAF3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30" y="1825625"/>
            <a:ext cx="592367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he-IL" sz="2000" dirty="0"/>
              <a:t>פיתוח בסביבת </a:t>
            </a:r>
            <a:r>
              <a:rPr lang="en-US" sz="2000" dirty="0"/>
              <a:t>webpack</a:t>
            </a:r>
            <a:endParaRPr lang="he-IL" sz="2000" dirty="0"/>
          </a:p>
          <a:p>
            <a:pPr>
              <a:spcAft>
                <a:spcPts val="1800"/>
              </a:spcAft>
            </a:pPr>
            <a:r>
              <a:rPr lang="he-IL" sz="2000" dirty="0"/>
              <a:t>כיוון ש-</a:t>
            </a:r>
            <a:r>
              <a:rPr lang="en-US" sz="2000" dirty="0"/>
              <a:t>react</a:t>
            </a:r>
            <a:r>
              <a:rPr lang="he-IL" sz="2000" dirty="0"/>
              <a:t>, עובדת באופן עקרוני כ-</a:t>
            </a:r>
            <a:r>
              <a:rPr lang="en-US" sz="2000" dirty="0"/>
              <a:t>Object Oriented Programming</a:t>
            </a:r>
            <a:r>
              <a:rPr lang="he-IL" sz="2000" dirty="0"/>
              <a:t>, נהוג לעבוד עם </a:t>
            </a:r>
            <a:r>
              <a:rPr lang="en-US" sz="2000" b="1" dirty="0"/>
              <a:t>ES6</a:t>
            </a:r>
            <a:r>
              <a:rPr lang="he-IL" sz="2000" dirty="0"/>
              <a:t> (הגרסה החדשה של </a:t>
            </a:r>
            <a:r>
              <a:rPr lang="en-US" sz="2000" dirty="0"/>
              <a:t>JavaScript</a:t>
            </a:r>
            <a:r>
              <a:rPr lang="he-IL" sz="2000" dirty="0"/>
              <a:t>, שמותאמת יותר לפיתוח באמצעות </a:t>
            </a:r>
            <a:r>
              <a:rPr lang="en-US" sz="2000" dirty="0"/>
              <a:t>class</a:t>
            </a:r>
            <a:r>
              <a:rPr lang="he-IL" sz="2000" dirty="0"/>
              <a:t>)</a:t>
            </a:r>
          </a:p>
          <a:p>
            <a:pPr>
              <a:spcAft>
                <a:spcPts val="1800"/>
              </a:spcAft>
            </a:pPr>
            <a:r>
              <a:rPr lang="he-IL" sz="2000" dirty="0"/>
              <a:t>ניתן היה לעבוד עם </a:t>
            </a:r>
            <a:r>
              <a:rPr lang="en-US" sz="2000" dirty="0" err="1"/>
              <a:t>createElement</a:t>
            </a:r>
            <a:r>
              <a:rPr lang="he-IL" sz="2000" dirty="0"/>
              <a:t> של </a:t>
            </a:r>
            <a:r>
              <a:rPr lang="en-US" sz="2000" dirty="0"/>
              <a:t>JavaScript</a:t>
            </a:r>
            <a:r>
              <a:rPr lang="he-IL" sz="2000" dirty="0"/>
              <a:t>, אך כדי להפוך את הקוד לדומה ל-</a:t>
            </a:r>
            <a:r>
              <a:rPr lang="en-US" sz="2000" dirty="0"/>
              <a:t>HTML</a:t>
            </a:r>
            <a:r>
              <a:rPr lang="he-IL" sz="2000" dirty="0"/>
              <a:t>, משתמשים ב- </a:t>
            </a:r>
            <a:r>
              <a:rPr lang="en-US" sz="2000" b="1" dirty="0"/>
              <a:t>JSX</a:t>
            </a:r>
            <a:r>
              <a:rPr lang="he-IL" sz="2000" dirty="0"/>
              <a:t>.</a:t>
            </a:r>
            <a:endParaRPr lang="en-US" sz="20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520B840-0A09-4166-9EB2-49BDE51BA173}"/>
              </a:ext>
            </a:extLst>
          </p:cNvPr>
          <p:cNvSpPr/>
          <p:nvPr/>
        </p:nvSpPr>
        <p:spPr>
          <a:xfrm>
            <a:off x="1280160" y="4487594"/>
            <a:ext cx="6809549" cy="886264"/>
          </a:xfrm>
          <a:prstGeom prst="rect">
            <a:avLst/>
          </a:prstGeom>
          <a:solidFill>
            <a:srgbClr val="D9D9D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D8E9B-CAFE-453C-BC4D-72F70C5B9A6B}"/>
              </a:ext>
            </a:extLst>
          </p:cNvPr>
          <p:cNvSpPr txBox="1"/>
          <p:nvPr/>
        </p:nvSpPr>
        <p:spPr>
          <a:xfrm>
            <a:off x="3328292" y="4118262"/>
            <a:ext cx="109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CCE2D-7348-4333-B720-FEB28A048FFB}"/>
              </a:ext>
            </a:extLst>
          </p:cNvPr>
          <p:cNvSpPr txBox="1"/>
          <p:nvPr/>
        </p:nvSpPr>
        <p:spPr>
          <a:xfrm>
            <a:off x="1131387" y="1347706"/>
            <a:ext cx="109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ES</a:t>
            </a:r>
            <a:r>
              <a:rPr lang="he-IL" dirty="0"/>
              <a:t>6</a:t>
            </a:r>
            <a:endParaRPr lang="en-US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FAB6348-FF4E-4649-B359-22FAAD38FE88}"/>
              </a:ext>
            </a:extLst>
          </p:cNvPr>
          <p:cNvSpPr/>
          <p:nvPr/>
        </p:nvSpPr>
        <p:spPr>
          <a:xfrm>
            <a:off x="1" y="1616888"/>
            <a:ext cx="5430130" cy="1952734"/>
          </a:xfrm>
          <a:prstGeom prst="rect">
            <a:avLst/>
          </a:prstGeom>
          <a:solidFill>
            <a:srgbClr val="D9D9D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5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BB8394-27C9-4C21-93CD-3534D9FC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סביבת הפיתוח של </a:t>
            </a:r>
            <a:r>
              <a:rPr lang="en-US" dirty="0"/>
              <a:t>React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22A913-71B6-4C7D-9BA6-A7A5FAF3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825625"/>
            <a:ext cx="970788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he-IL" sz="2000" dirty="0"/>
              <a:t>פיתוח בסביבת </a:t>
            </a:r>
            <a:r>
              <a:rPr lang="en-US" sz="2000" dirty="0"/>
              <a:t>webpack</a:t>
            </a:r>
            <a:endParaRPr lang="he-IL" sz="2000" dirty="0"/>
          </a:p>
          <a:p>
            <a:pPr>
              <a:spcAft>
                <a:spcPts val="1800"/>
              </a:spcAft>
            </a:pPr>
            <a:r>
              <a:rPr lang="he-IL" sz="2000" dirty="0"/>
              <a:t>כיוון ש-</a:t>
            </a:r>
            <a:r>
              <a:rPr lang="en-US" sz="2000" dirty="0"/>
              <a:t>react</a:t>
            </a:r>
            <a:r>
              <a:rPr lang="he-IL" sz="2000" dirty="0"/>
              <a:t>, עובדת באופן עקרוני כ-</a:t>
            </a:r>
            <a:r>
              <a:rPr lang="en-US" sz="2000" dirty="0"/>
              <a:t>Object Oriented Programming</a:t>
            </a:r>
            <a:r>
              <a:rPr lang="he-IL" sz="2000" dirty="0"/>
              <a:t>, נהוג לעבוד עם </a:t>
            </a:r>
            <a:r>
              <a:rPr lang="en-US" sz="2000" b="1" dirty="0"/>
              <a:t>ES6</a:t>
            </a:r>
            <a:r>
              <a:rPr lang="he-IL" sz="2000" dirty="0"/>
              <a:t> (הגרסה החדשה של </a:t>
            </a:r>
            <a:r>
              <a:rPr lang="en-US" sz="2000" dirty="0"/>
              <a:t>JavaScript</a:t>
            </a:r>
            <a:r>
              <a:rPr lang="he-IL" sz="2000" dirty="0"/>
              <a:t>, שמותאמת יותר לפיתוח באמצעות </a:t>
            </a:r>
            <a:r>
              <a:rPr lang="en-US" sz="2000" dirty="0"/>
              <a:t>class</a:t>
            </a:r>
            <a:r>
              <a:rPr lang="he-IL" sz="2000" dirty="0"/>
              <a:t>)</a:t>
            </a:r>
          </a:p>
          <a:p>
            <a:pPr>
              <a:spcAft>
                <a:spcPts val="1800"/>
              </a:spcAft>
            </a:pPr>
            <a:r>
              <a:rPr lang="he-IL" sz="2000" dirty="0"/>
              <a:t>ניתן היה לעבוד עם </a:t>
            </a:r>
            <a:r>
              <a:rPr lang="en-US" sz="2000" dirty="0" err="1"/>
              <a:t>createElement</a:t>
            </a:r>
            <a:r>
              <a:rPr lang="he-IL" sz="2000" dirty="0"/>
              <a:t> של </a:t>
            </a:r>
            <a:r>
              <a:rPr lang="en-US" sz="2000" dirty="0"/>
              <a:t>JavaScript</a:t>
            </a:r>
            <a:r>
              <a:rPr lang="he-IL" sz="2000" dirty="0"/>
              <a:t>, אך כדי להפוך את הקוד לדומה ל-</a:t>
            </a:r>
            <a:r>
              <a:rPr lang="en-US" sz="2000" dirty="0"/>
              <a:t>HTML</a:t>
            </a:r>
            <a:r>
              <a:rPr lang="he-IL" sz="2000" dirty="0"/>
              <a:t>, משתמשים ב- </a:t>
            </a:r>
            <a:r>
              <a:rPr lang="en-US" sz="2000" b="1" dirty="0"/>
              <a:t>JSX</a:t>
            </a:r>
            <a:r>
              <a:rPr lang="he-IL" sz="2000" dirty="0"/>
              <a:t>.</a:t>
            </a:r>
          </a:p>
          <a:p>
            <a:pPr>
              <a:spcAft>
                <a:spcPts val="1800"/>
              </a:spcAft>
            </a:pPr>
            <a:r>
              <a:rPr lang="he-IL" sz="2000" dirty="0"/>
              <a:t>כדי שניתן יהיה להשתמש ב-</a:t>
            </a:r>
            <a:r>
              <a:rPr lang="en-US" sz="2000" dirty="0"/>
              <a:t>JSX</a:t>
            </a:r>
            <a:r>
              <a:rPr lang="he-IL" sz="2000" dirty="0"/>
              <a:t> וב-</a:t>
            </a:r>
            <a:r>
              <a:rPr lang="en-US" sz="2000" dirty="0"/>
              <a:t>ES6</a:t>
            </a:r>
            <a:r>
              <a:rPr lang="he-IL" sz="2000" dirty="0"/>
              <a:t>, ולבנות סביבת פיתוח טובה, </a:t>
            </a:r>
            <a:r>
              <a:rPr lang="he-IL" sz="2000" dirty="0" err="1"/>
              <a:t>פייסבוק</a:t>
            </a:r>
            <a:r>
              <a:rPr lang="he-IL" sz="2000" dirty="0"/>
              <a:t> הכינו </a:t>
            </a:r>
            <a:r>
              <a:rPr lang="en-US" sz="2000" dirty="0"/>
              <a:t>boilerplate</a:t>
            </a:r>
            <a:r>
              <a:rPr lang="he-IL" sz="2000" dirty="0"/>
              <a:t> מותאמת ונוחה לשימוש, המכינה את </a:t>
            </a:r>
            <a:r>
              <a:rPr lang="en-US" sz="2000" dirty="0"/>
              <a:t>webpack</a:t>
            </a:r>
            <a:r>
              <a:rPr lang="he-IL" sz="2000" dirty="0"/>
              <a:t>, לשימוש </a:t>
            </a:r>
            <a:r>
              <a:rPr lang="he-IL" sz="2000" dirty="0" err="1"/>
              <a:t>עבורינו</a:t>
            </a:r>
            <a:r>
              <a:rPr lang="he-IL" sz="2000" dirty="0"/>
              <a:t>.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A9533-9C0C-423C-8EAC-95B1836CD4A5}"/>
              </a:ext>
            </a:extLst>
          </p:cNvPr>
          <p:cNvSpPr txBox="1"/>
          <p:nvPr/>
        </p:nvSpPr>
        <p:spPr>
          <a:xfrm>
            <a:off x="1882726" y="5691739"/>
            <a:ext cx="8426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https://reactjs.org/docs/add-react-to-a-new-app.html</a:t>
            </a:r>
          </a:p>
        </p:txBody>
      </p:sp>
    </p:spTree>
    <p:extLst>
      <p:ext uri="{BB962C8B-B14F-4D97-AF65-F5344CB8AC3E}">
        <p14:creationId xmlns:p14="http://schemas.microsoft.com/office/powerpoint/2010/main" val="4254144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E9FB3CE-B1A0-4EF6-9089-59B9BD5A6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8" y="588497"/>
            <a:ext cx="8251873" cy="5949025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A2B2EC0-A047-4B47-BFE7-D33E56F3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he-IL" dirty="0"/>
              <a:t>: תחביר בסיסי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1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0AF6D6-BA02-437C-AD82-ED62A0C3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The logic of React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FCEBD7-A4C9-4E2F-A153-B4E9B101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1304"/>
          </a:xfrm>
        </p:spPr>
        <p:txBody>
          <a:bodyPr/>
          <a:lstStyle/>
          <a:p>
            <a:r>
              <a:rPr lang="he-IL" dirty="0" err="1"/>
              <a:t>ריאקט</a:t>
            </a:r>
            <a:r>
              <a:rPr lang="he-IL" dirty="0"/>
              <a:t> פותחה על ידי </a:t>
            </a:r>
            <a:r>
              <a:rPr lang="he-IL" dirty="0" err="1"/>
              <a:t>פייסבוק</a:t>
            </a:r>
            <a:r>
              <a:rPr lang="he-IL" dirty="0"/>
              <a:t>, כדי לנהל מסך, בצורה מודולרית</a:t>
            </a: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7D4F257-7A6F-42DB-B001-BB047EA5ED26}"/>
              </a:ext>
            </a:extLst>
          </p:cNvPr>
          <p:cNvSpPr/>
          <p:nvPr/>
        </p:nvSpPr>
        <p:spPr>
          <a:xfrm>
            <a:off x="2827606" y="2686929"/>
            <a:ext cx="3108961" cy="3624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D7FB9D82-0549-4623-A293-6D91633C5C61}"/>
              </a:ext>
            </a:extLst>
          </p:cNvPr>
          <p:cNvSpPr/>
          <p:nvPr/>
        </p:nvSpPr>
        <p:spPr>
          <a:xfrm>
            <a:off x="4860388" y="5638801"/>
            <a:ext cx="902677" cy="4806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854DC666-829D-4ABD-8381-69E90CDC5929}"/>
              </a:ext>
            </a:extLst>
          </p:cNvPr>
          <p:cNvSpPr/>
          <p:nvPr/>
        </p:nvSpPr>
        <p:spPr>
          <a:xfrm>
            <a:off x="4121834" y="4797083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CB20D-609E-404F-A0E7-2164EAA6EA35}"/>
              </a:ext>
            </a:extLst>
          </p:cNvPr>
          <p:cNvSpPr txBox="1"/>
          <p:nvPr/>
        </p:nvSpPr>
        <p:spPr>
          <a:xfrm>
            <a:off x="3080825" y="4797083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Last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E16452A-1536-4C88-956C-C2902CD2C475}"/>
              </a:ext>
            </a:extLst>
          </p:cNvPr>
          <p:cNvSpPr/>
          <p:nvPr/>
        </p:nvSpPr>
        <p:spPr>
          <a:xfrm>
            <a:off x="4100732" y="4307058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8840D-3CB4-447C-91D9-F212D5A72525}"/>
              </a:ext>
            </a:extLst>
          </p:cNvPr>
          <p:cNvSpPr txBox="1"/>
          <p:nvPr/>
        </p:nvSpPr>
        <p:spPr>
          <a:xfrm>
            <a:off x="3059723" y="4307058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First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5299AD8-EFA1-4C49-BFF2-F3932E15E6EE}"/>
              </a:ext>
            </a:extLst>
          </p:cNvPr>
          <p:cNvSpPr/>
          <p:nvPr/>
        </p:nvSpPr>
        <p:spPr>
          <a:xfrm>
            <a:off x="4100732" y="3844140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6381C-EE23-4BBB-8424-FCCF313E6404}"/>
              </a:ext>
            </a:extLst>
          </p:cNvPr>
          <p:cNvSpPr txBox="1"/>
          <p:nvPr/>
        </p:nvSpPr>
        <p:spPr>
          <a:xfrm>
            <a:off x="3059723" y="3844140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Email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4A6BDF1-E4E2-4098-BBE1-2D923D1510BE}"/>
              </a:ext>
            </a:extLst>
          </p:cNvPr>
          <p:cNvSpPr/>
          <p:nvPr/>
        </p:nvSpPr>
        <p:spPr>
          <a:xfrm>
            <a:off x="2827606" y="2686929"/>
            <a:ext cx="3108961" cy="50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Details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3D8E4895-AEA0-439F-8BCB-61B13929417B}"/>
              </a:ext>
            </a:extLst>
          </p:cNvPr>
          <p:cNvSpPr/>
          <p:nvPr/>
        </p:nvSpPr>
        <p:spPr>
          <a:xfrm>
            <a:off x="6539132" y="2686929"/>
            <a:ext cx="3108961" cy="3624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0C1C0650-403C-47D0-87CB-9F3E54860804}"/>
              </a:ext>
            </a:extLst>
          </p:cNvPr>
          <p:cNvSpPr/>
          <p:nvPr/>
        </p:nvSpPr>
        <p:spPr>
          <a:xfrm>
            <a:off x="8571914" y="5638801"/>
            <a:ext cx="902677" cy="4806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D0DEDEA9-39A8-4650-9C9F-318A8EEC58F7}"/>
              </a:ext>
            </a:extLst>
          </p:cNvPr>
          <p:cNvSpPr/>
          <p:nvPr/>
        </p:nvSpPr>
        <p:spPr>
          <a:xfrm>
            <a:off x="7833360" y="4797083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81542-79D5-4A2B-A299-311DB45566C3}"/>
              </a:ext>
            </a:extLst>
          </p:cNvPr>
          <p:cNvSpPr txBox="1"/>
          <p:nvPr/>
        </p:nvSpPr>
        <p:spPr>
          <a:xfrm>
            <a:off x="6792351" y="4797083"/>
            <a:ext cx="104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Country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784FF71F-4FD8-4FE5-B31D-D9882484A69B}"/>
              </a:ext>
            </a:extLst>
          </p:cNvPr>
          <p:cNvSpPr/>
          <p:nvPr/>
        </p:nvSpPr>
        <p:spPr>
          <a:xfrm>
            <a:off x="7812258" y="4307058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0A8E7-D172-45AB-86CF-606892AAA06E}"/>
              </a:ext>
            </a:extLst>
          </p:cNvPr>
          <p:cNvSpPr txBox="1"/>
          <p:nvPr/>
        </p:nvSpPr>
        <p:spPr>
          <a:xfrm>
            <a:off x="6771249" y="4307058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City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C8025ACE-B25D-4201-B061-73D3F14B718E}"/>
              </a:ext>
            </a:extLst>
          </p:cNvPr>
          <p:cNvSpPr/>
          <p:nvPr/>
        </p:nvSpPr>
        <p:spPr>
          <a:xfrm>
            <a:off x="7812258" y="3844140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8C10F-0600-47A6-9A33-F3A88E287F12}"/>
              </a:ext>
            </a:extLst>
          </p:cNvPr>
          <p:cNvSpPr txBox="1"/>
          <p:nvPr/>
        </p:nvSpPr>
        <p:spPr>
          <a:xfrm>
            <a:off x="6771249" y="3844140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Street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B4EC57CD-5A1A-48A3-B209-127510B6322D}"/>
              </a:ext>
            </a:extLst>
          </p:cNvPr>
          <p:cNvSpPr/>
          <p:nvPr/>
        </p:nvSpPr>
        <p:spPr>
          <a:xfrm>
            <a:off x="6539132" y="2686929"/>
            <a:ext cx="3108961" cy="50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D9FE44-E1D9-4DF5-AD6F-098FB4C8B2DE}"/>
              </a:ext>
            </a:extLst>
          </p:cNvPr>
          <p:cNvSpPr txBox="1"/>
          <p:nvPr/>
        </p:nvSpPr>
        <p:spPr>
          <a:xfrm>
            <a:off x="225083" y="4307058"/>
            <a:ext cx="2255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אפשר להשתמש באותן "</a:t>
            </a:r>
            <a:r>
              <a:rPr lang="he-IL" dirty="0" err="1"/>
              <a:t>קומפוננטות</a:t>
            </a:r>
            <a:r>
              <a:rPr lang="he-IL" dirty="0"/>
              <a:t>" עבור מסכים שונים</a:t>
            </a:r>
          </a:p>
          <a:p>
            <a:endParaRPr lang="he-IL" dirty="0"/>
          </a:p>
          <a:p>
            <a:r>
              <a:rPr lang="he-IL" dirty="0"/>
              <a:t>הדבר מקל על כתיבת מסכים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2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D7EAA4DF-8C2F-40A7-8E82-2A7997D6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5" y="100405"/>
            <a:ext cx="7552227" cy="639247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A2B2EC0-A047-4B47-BFE7-D33E56F3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he-IL" dirty="0"/>
              <a:t>: תחביר בסיסי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FE862-FC15-4C90-B37D-01610E8E25FF}"/>
              </a:ext>
            </a:extLst>
          </p:cNvPr>
          <p:cNvSpPr txBox="1"/>
          <p:nvPr/>
        </p:nvSpPr>
        <p:spPr>
          <a:xfrm>
            <a:off x="8201465" y="1690688"/>
            <a:ext cx="302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תחביר מורכב מכמה שורות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90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2B2EC0-A047-4B47-BFE7-D33E56F3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he-IL" dirty="0"/>
              <a:t>: תחביר בסיסי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FE862-FC15-4C90-B37D-01610E8E25FF}"/>
              </a:ext>
            </a:extLst>
          </p:cNvPr>
          <p:cNvSpPr txBox="1"/>
          <p:nvPr/>
        </p:nvSpPr>
        <p:spPr>
          <a:xfrm>
            <a:off x="8201465" y="1690688"/>
            <a:ext cx="302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err="1"/>
              <a:t>קומפוננטות</a:t>
            </a:r>
            <a:r>
              <a:rPr lang="he-IL" dirty="0"/>
              <a:t> מכוננות</a:t>
            </a:r>
            <a:endParaRPr lang="en-US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E5BA136-3672-4C45-8DDB-5158344E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6" y="0"/>
            <a:ext cx="4605924" cy="690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7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2B2EC0-A047-4B47-BFE7-D33E56F3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he-IL" dirty="0"/>
              <a:t>: תחביר בסיסי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FE862-FC15-4C90-B37D-01610E8E25FF}"/>
              </a:ext>
            </a:extLst>
          </p:cNvPr>
          <p:cNvSpPr txBox="1"/>
          <p:nvPr/>
        </p:nvSpPr>
        <p:spPr>
          <a:xfrm>
            <a:off x="8201465" y="1690688"/>
            <a:ext cx="3024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err="1"/>
              <a:t>קומפוננטות</a:t>
            </a:r>
            <a:r>
              <a:rPr lang="he-IL" dirty="0"/>
              <a:t> מכוננות, עם העברת מידע מההורה לילד, באמצעות </a:t>
            </a:r>
            <a:r>
              <a:rPr lang="en-US" dirty="0"/>
              <a:t>props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1DC3FC2-33CE-4FFD-8596-D097F56D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6" y="157162"/>
            <a:ext cx="520065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70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C1CDCE71-E09F-4FBC-BCE3-E0C42390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" y="491015"/>
            <a:ext cx="8951177" cy="600186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A2B2EC0-A047-4B47-BFE7-D33E56F3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he-IL" dirty="0"/>
              <a:t>: תחביר בסיסי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FE862-FC15-4C90-B37D-01610E8E25FF}"/>
              </a:ext>
            </a:extLst>
          </p:cNvPr>
          <p:cNvSpPr txBox="1"/>
          <p:nvPr/>
        </p:nvSpPr>
        <p:spPr>
          <a:xfrm>
            <a:off x="8201465" y="1690688"/>
            <a:ext cx="3024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err="1"/>
              <a:t>קומפוננטות</a:t>
            </a:r>
            <a:r>
              <a:rPr lang="he-IL" dirty="0"/>
              <a:t> מכוננות, עם העברת מידע מההורה לילד, באמצעות </a:t>
            </a:r>
            <a:r>
              <a:rPr lang="en-US" dirty="0"/>
              <a:t>props</a:t>
            </a:r>
          </a:p>
          <a:p>
            <a:endParaRPr lang="en-US" dirty="0"/>
          </a:p>
          <a:p>
            <a:r>
              <a:rPr lang="he-IL" dirty="0"/>
              <a:t>שימוש ב- </a:t>
            </a:r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687975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8E8B26AC-AA29-49AD-B508-42806DF9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7811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A2B2EC0-A047-4B47-BFE7-D33E56F3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he-IL" dirty="0"/>
              <a:t>: תחביר בסיסי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FE862-FC15-4C90-B37D-01610E8E25FF}"/>
              </a:ext>
            </a:extLst>
          </p:cNvPr>
          <p:cNvSpPr txBox="1"/>
          <p:nvPr/>
        </p:nvSpPr>
        <p:spPr>
          <a:xfrm>
            <a:off x="8201465" y="1690688"/>
            <a:ext cx="30245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err="1"/>
              <a:t>קומפוננטות</a:t>
            </a:r>
            <a:r>
              <a:rPr lang="he-IL" dirty="0"/>
              <a:t> מכוננות, עם העברת מידע מההורה לילד, באמצעות </a:t>
            </a:r>
            <a:r>
              <a:rPr lang="en-US" dirty="0"/>
              <a:t>props</a:t>
            </a:r>
          </a:p>
          <a:p>
            <a:endParaRPr lang="en-US" dirty="0"/>
          </a:p>
          <a:p>
            <a:r>
              <a:rPr lang="he-IL" dirty="0"/>
              <a:t>שימוש ב- </a:t>
            </a:r>
            <a:r>
              <a:rPr lang="en-US" dirty="0"/>
              <a:t>State</a:t>
            </a:r>
          </a:p>
          <a:p>
            <a:endParaRPr lang="en-US" dirty="0"/>
          </a:p>
          <a:p>
            <a:r>
              <a:rPr lang="he-IL" dirty="0"/>
              <a:t>שימוש בהאזנות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11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2B2EC0-A047-4B47-BFE7-D33E56F3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he-IL" dirty="0"/>
              <a:t>: תחביר בסיסי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FE862-FC15-4C90-B37D-01610E8E25FF}"/>
              </a:ext>
            </a:extLst>
          </p:cNvPr>
          <p:cNvSpPr txBox="1"/>
          <p:nvPr/>
        </p:nvSpPr>
        <p:spPr>
          <a:xfrm>
            <a:off x="8201465" y="1690688"/>
            <a:ext cx="302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שדות קלט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81A11E8-0085-41F7-897C-4824F2F33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" y="25062"/>
            <a:ext cx="5166873" cy="66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7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0AF6D6-BA02-437C-AD82-ED62A0C3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FCEBD7-A4C9-4E2F-A153-B4E9B101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1304"/>
          </a:xfrm>
        </p:spPr>
        <p:txBody>
          <a:bodyPr/>
          <a:lstStyle/>
          <a:p>
            <a:r>
              <a:rPr lang="he-IL" dirty="0"/>
              <a:t>צרו </a:t>
            </a:r>
            <a:r>
              <a:rPr lang="he-IL" dirty="0" err="1"/>
              <a:t>קומפוננטות</a:t>
            </a:r>
            <a:r>
              <a:rPr lang="he-IL" dirty="0"/>
              <a:t> גנריות להזנת פרטים, כמו באיור הזה:</a:t>
            </a: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7D4F257-7A6F-42DB-B001-BB047EA5ED26}"/>
              </a:ext>
            </a:extLst>
          </p:cNvPr>
          <p:cNvSpPr/>
          <p:nvPr/>
        </p:nvSpPr>
        <p:spPr>
          <a:xfrm>
            <a:off x="2827606" y="2686929"/>
            <a:ext cx="3108961" cy="3624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D7FB9D82-0549-4623-A293-6D91633C5C61}"/>
              </a:ext>
            </a:extLst>
          </p:cNvPr>
          <p:cNvSpPr/>
          <p:nvPr/>
        </p:nvSpPr>
        <p:spPr>
          <a:xfrm>
            <a:off x="4860388" y="5638801"/>
            <a:ext cx="902677" cy="4806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854DC666-829D-4ABD-8381-69E90CDC5929}"/>
              </a:ext>
            </a:extLst>
          </p:cNvPr>
          <p:cNvSpPr/>
          <p:nvPr/>
        </p:nvSpPr>
        <p:spPr>
          <a:xfrm>
            <a:off x="4121834" y="4797083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CB20D-609E-404F-A0E7-2164EAA6EA35}"/>
              </a:ext>
            </a:extLst>
          </p:cNvPr>
          <p:cNvSpPr txBox="1"/>
          <p:nvPr/>
        </p:nvSpPr>
        <p:spPr>
          <a:xfrm>
            <a:off x="3080825" y="4797083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Last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E16452A-1536-4C88-956C-C2902CD2C475}"/>
              </a:ext>
            </a:extLst>
          </p:cNvPr>
          <p:cNvSpPr/>
          <p:nvPr/>
        </p:nvSpPr>
        <p:spPr>
          <a:xfrm>
            <a:off x="4100732" y="4307058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8840D-3CB4-447C-91D9-F212D5A72525}"/>
              </a:ext>
            </a:extLst>
          </p:cNvPr>
          <p:cNvSpPr txBox="1"/>
          <p:nvPr/>
        </p:nvSpPr>
        <p:spPr>
          <a:xfrm>
            <a:off x="3059723" y="4307058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First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5299AD8-EFA1-4C49-BFF2-F3932E15E6EE}"/>
              </a:ext>
            </a:extLst>
          </p:cNvPr>
          <p:cNvSpPr/>
          <p:nvPr/>
        </p:nvSpPr>
        <p:spPr>
          <a:xfrm>
            <a:off x="4100732" y="3844140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6381C-EE23-4BBB-8424-FCCF313E6404}"/>
              </a:ext>
            </a:extLst>
          </p:cNvPr>
          <p:cNvSpPr txBox="1"/>
          <p:nvPr/>
        </p:nvSpPr>
        <p:spPr>
          <a:xfrm>
            <a:off x="3059723" y="3844140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Email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4A6BDF1-E4E2-4098-BBE1-2D923D1510BE}"/>
              </a:ext>
            </a:extLst>
          </p:cNvPr>
          <p:cNvSpPr/>
          <p:nvPr/>
        </p:nvSpPr>
        <p:spPr>
          <a:xfrm>
            <a:off x="2827606" y="2686929"/>
            <a:ext cx="3108961" cy="50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Details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3D8E4895-AEA0-439F-8BCB-61B13929417B}"/>
              </a:ext>
            </a:extLst>
          </p:cNvPr>
          <p:cNvSpPr/>
          <p:nvPr/>
        </p:nvSpPr>
        <p:spPr>
          <a:xfrm>
            <a:off x="6539132" y="2686929"/>
            <a:ext cx="3108961" cy="3624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0C1C0650-403C-47D0-87CB-9F3E54860804}"/>
              </a:ext>
            </a:extLst>
          </p:cNvPr>
          <p:cNvSpPr/>
          <p:nvPr/>
        </p:nvSpPr>
        <p:spPr>
          <a:xfrm>
            <a:off x="8571914" y="5638801"/>
            <a:ext cx="902677" cy="4806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D0DEDEA9-39A8-4650-9C9F-318A8EEC58F7}"/>
              </a:ext>
            </a:extLst>
          </p:cNvPr>
          <p:cNvSpPr/>
          <p:nvPr/>
        </p:nvSpPr>
        <p:spPr>
          <a:xfrm>
            <a:off x="7833360" y="4797083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81542-79D5-4A2B-A299-311DB45566C3}"/>
              </a:ext>
            </a:extLst>
          </p:cNvPr>
          <p:cNvSpPr txBox="1"/>
          <p:nvPr/>
        </p:nvSpPr>
        <p:spPr>
          <a:xfrm>
            <a:off x="6792351" y="4797083"/>
            <a:ext cx="104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Country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784FF71F-4FD8-4FE5-B31D-D9882484A69B}"/>
              </a:ext>
            </a:extLst>
          </p:cNvPr>
          <p:cNvSpPr/>
          <p:nvPr/>
        </p:nvSpPr>
        <p:spPr>
          <a:xfrm>
            <a:off x="7812258" y="4307058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0A8E7-D172-45AB-86CF-606892AAA06E}"/>
              </a:ext>
            </a:extLst>
          </p:cNvPr>
          <p:cNvSpPr txBox="1"/>
          <p:nvPr/>
        </p:nvSpPr>
        <p:spPr>
          <a:xfrm>
            <a:off x="6771249" y="4307058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City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C8025ACE-B25D-4201-B061-73D3F14B718E}"/>
              </a:ext>
            </a:extLst>
          </p:cNvPr>
          <p:cNvSpPr/>
          <p:nvPr/>
        </p:nvSpPr>
        <p:spPr>
          <a:xfrm>
            <a:off x="7812258" y="3844140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8C10F-0600-47A6-9A33-F3A88E287F12}"/>
              </a:ext>
            </a:extLst>
          </p:cNvPr>
          <p:cNvSpPr txBox="1"/>
          <p:nvPr/>
        </p:nvSpPr>
        <p:spPr>
          <a:xfrm>
            <a:off x="6771249" y="3844140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Street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B4EC57CD-5A1A-48A3-B209-127510B6322D}"/>
              </a:ext>
            </a:extLst>
          </p:cNvPr>
          <p:cNvSpPr/>
          <p:nvPr/>
        </p:nvSpPr>
        <p:spPr>
          <a:xfrm>
            <a:off x="6539132" y="2686929"/>
            <a:ext cx="3108961" cy="50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Address</a:t>
            </a:r>
          </a:p>
        </p:txBody>
      </p:sp>
    </p:spTree>
    <p:extLst>
      <p:ext uri="{BB962C8B-B14F-4D97-AF65-F5344CB8AC3E}">
        <p14:creationId xmlns:p14="http://schemas.microsoft.com/office/powerpoint/2010/main" val="1238251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A81103-AA6A-4BF1-B2A8-BD28CADE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4B04EA-5EA8-4EB5-897C-55200C2C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4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0AF6D6-BA02-437C-AD82-ED62A0C3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The logic of React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FCEBD7-A4C9-4E2F-A153-B4E9B101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1304"/>
          </a:xfrm>
        </p:spPr>
        <p:txBody>
          <a:bodyPr/>
          <a:lstStyle/>
          <a:p>
            <a:r>
              <a:rPr lang="he-IL" dirty="0"/>
              <a:t>לכל </a:t>
            </a:r>
            <a:r>
              <a:rPr lang="he-IL" dirty="0" err="1"/>
              <a:t>קומפוננטה</a:t>
            </a:r>
            <a:r>
              <a:rPr lang="he-IL" dirty="0"/>
              <a:t> יש מידע פנימי משלה (</a:t>
            </a:r>
            <a:r>
              <a:rPr lang="en-US" dirty="0"/>
              <a:t>state</a:t>
            </a:r>
            <a:r>
              <a:rPr lang="he-IL" dirty="0"/>
              <a:t>), שעל פי היא יכולה להתנהג</a:t>
            </a: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7D4F257-7A6F-42DB-B001-BB047EA5ED26}"/>
              </a:ext>
            </a:extLst>
          </p:cNvPr>
          <p:cNvSpPr/>
          <p:nvPr/>
        </p:nvSpPr>
        <p:spPr>
          <a:xfrm>
            <a:off x="2827606" y="2686929"/>
            <a:ext cx="3108961" cy="3624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D7FB9D82-0549-4623-A293-6D91633C5C61}"/>
              </a:ext>
            </a:extLst>
          </p:cNvPr>
          <p:cNvSpPr/>
          <p:nvPr/>
        </p:nvSpPr>
        <p:spPr>
          <a:xfrm>
            <a:off x="4860388" y="5638801"/>
            <a:ext cx="902677" cy="4806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854DC666-829D-4ABD-8381-69E90CDC5929}"/>
              </a:ext>
            </a:extLst>
          </p:cNvPr>
          <p:cNvSpPr/>
          <p:nvPr/>
        </p:nvSpPr>
        <p:spPr>
          <a:xfrm>
            <a:off x="4121834" y="4797083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CB20D-609E-404F-A0E7-2164EAA6EA35}"/>
              </a:ext>
            </a:extLst>
          </p:cNvPr>
          <p:cNvSpPr txBox="1"/>
          <p:nvPr/>
        </p:nvSpPr>
        <p:spPr>
          <a:xfrm>
            <a:off x="3080825" y="4797083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Last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E16452A-1536-4C88-956C-C2902CD2C475}"/>
              </a:ext>
            </a:extLst>
          </p:cNvPr>
          <p:cNvSpPr/>
          <p:nvPr/>
        </p:nvSpPr>
        <p:spPr>
          <a:xfrm>
            <a:off x="4100732" y="4307058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8840D-3CB4-447C-91D9-F212D5A72525}"/>
              </a:ext>
            </a:extLst>
          </p:cNvPr>
          <p:cNvSpPr txBox="1"/>
          <p:nvPr/>
        </p:nvSpPr>
        <p:spPr>
          <a:xfrm>
            <a:off x="3059723" y="4307058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First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5299AD8-EFA1-4C49-BFF2-F3932E15E6EE}"/>
              </a:ext>
            </a:extLst>
          </p:cNvPr>
          <p:cNvSpPr/>
          <p:nvPr/>
        </p:nvSpPr>
        <p:spPr>
          <a:xfrm>
            <a:off x="4100732" y="3844140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6381C-EE23-4BBB-8424-FCCF313E6404}"/>
              </a:ext>
            </a:extLst>
          </p:cNvPr>
          <p:cNvSpPr txBox="1"/>
          <p:nvPr/>
        </p:nvSpPr>
        <p:spPr>
          <a:xfrm>
            <a:off x="3059723" y="3844140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Email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4A6BDF1-E4E2-4098-BBE1-2D923D1510BE}"/>
              </a:ext>
            </a:extLst>
          </p:cNvPr>
          <p:cNvSpPr/>
          <p:nvPr/>
        </p:nvSpPr>
        <p:spPr>
          <a:xfrm>
            <a:off x="2827606" y="2686929"/>
            <a:ext cx="3108961" cy="50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Details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3D8E4895-AEA0-439F-8BCB-61B13929417B}"/>
              </a:ext>
            </a:extLst>
          </p:cNvPr>
          <p:cNvSpPr/>
          <p:nvPr/>
        </p:nvSpPr>
        <p:spPr>
          <a:xfrm>
            <a:off x="6539132" y="2686929"/>
            <a:ext cx="3108961" cy="3624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0C1C0650-403C-47D0-87CB-9F3E54860804}"/>
              </a:ext>
            </a:extLst>
          </p:cNvPr>
          <p:cNvSpPr/>
          <p:nvPr/>
        </p:nvSpPr>
        <p:spPr>
          <a:xfrm>
            <a:off x="8571914" y="5638801"/>
            <a:ext cx="902677" cy="4806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D0DEDEA9-39A8-4650-9C9F-318A8EEC58F7}"/>
              </a:ext>
            </a:extLst>
          </p:cNvPr>
          <p:cNvSpPr/>
          <p:nvPr/>
        </p:nvSpPr>
        <p:spPr>
          <a:xfrm>
            <a:off x="7833360" y="4797083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81542-79D5-4A2B-A299-311DB45566C3}"/>
              </a:ext>
            </a:extLst>
          </p:cNvPr>
          <p:cNvSpPr txBox="1"/>
          <p:nvPr/>
        </p:nvSpPr>
        <p:spPr>
          <a:xfrm>
            <a:off x="6792351" y="4797083"/>
            <a:ext cx="104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Country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784FF71F-4FD8-4FE5-B31D-D9882484A69B}"/>
              </a:ext>
            </a:extLst>
          </p:cNvPr>
          <p:cNvSpPr/>
          <p:nvPr/>
        </p:nvSpPr>
        <p:spPr>
          <a:xfrm>
            <a:off x="7812258" y="4307058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0A8E7-D172-45AB-86CF-606892AAA06E}"/>
              </a:ext>
            </a:extLst>
          </p:cNvPr>
          <p:cNvSpPr txBox="1"/>
          <p:nvPr/>
        </p:nvSpPr>
        <p:spPr>
          <a:xfrm>
            <a:off x="6771249" y="4307058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City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C8025ACE-B25D-4201-B061-73D3F14B718E}"/>
              </a:ext>
            </a:extLst>
          </p:cNvPr>
          <p:cNvSpPr/>
          <p:nvPr/>
        </p:nvSpPr>
        <p:spPr>
          <a:xfrm>
            <a:off x="7812258" y="3844140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8C10F-0600-47A6-9A33-F3A88E287F12}"/>
              </a:ext>
            </a:extLst>
          </p:cNvPr>
          <p:cNvSpPr txBox="1"/>
          <p:nvPr/>
        </p:nvSpPr>
        <p:spPr>
          <a:xfrm>
            <a:off x="6771249" y="3844140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Street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B4EC57CD-5A1A-48A3-B209-127510B6322D}"/>
              </a:ext>
            </a:extLst>
          </p:cNvPr>
          <p:cNvSpPr/>
          <p:nvPr/>
        </p:nvSpPr>
        <p:spPr>
          <a:xfrm>
            <a:off x="6539132" y="2686929"/>
            <a:ext cx="3108961" cy="50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CB2F9-37E0-4B45-A12C-AD4D2BE2377D}"/>
              </a:ext>
            </a:extLst>
          </p:cNvPr>
          <p:cNvSpPr txBox="1"/>
          <p:nvPr/>
        </p:nvSpPr>
        <p:spPr>
          <a:xfrm>
            <a:off x="9903655" y="3742006"/>
            <a:ext cx="206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State:{ street:’’}</a:t>
            </a:r>
          </a:p>
        </p:txBody>
      </p:sp>
    </p:spTree>
    <p:extLst>
      <p:ext uri="{BB962C8B-B14F-4D97-AF65-F5344CB8AC3E}">
        <p14:creationId xmlns:p14="http://schemas.microsoft.com/office/powerpoint/2010/main" val="62340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0AF6D6-BA02-437C-AD82-ED62A0C3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The logic of React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FCEBD7-A4C9-4E2F-A153-B4E9B101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1304"/>
          </a:xfrm>
        </p:spPr>
        <p:txBody>
          <a:bodyPr/>
          <a:lstStyle/>
          <a:p>
            <a:r>
              <a:rPr lang="he-IL" dirty="0"/>
              <a:t>לכל </a:t>
            </a:r>
            <a:r>
              <a:rPr lang="he-IL" dirty="0" err="1"/>
              <a:t>קומפוננטה</a:t>
            </a:r>
            <a:r>
              <a:rPr lang="he-IL" dirty="0"/>
              <a:t> יש מידע פנימי משלה (</a:t>
            </a:r>
            <a:r>
              <a:rPr lang="en-US" dirty="0"/>
              <a:t>state</a:t>
            </a:r>
            <a:r>
              <a:rPr lang="he-IL" dirty="0"/>
              <a:t>), שעל פי היא יכולה להתנהג</a:t>
            </a: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7D4F257-7A6F-42DB-B001-BB047EA5ED26}"/>
              </a:ext>
            </a:extLst>
          </p:cNvPr>
          <p:cNvSpPr/>
          <p:nvPr/>
        </p:nvSpPr>
        <p:spPr>
          <a:xfrm>
            <a:off x="2827606" y="2686929"/>
            <a:ext cx="3108961" cy="3624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D7FB9D82-0549-4623-A293-6D91633C5C61}"/>
              </a:ext>
            </a:extLst>
          </p:cNvPr>
          <p:cNvSpPr/>
          <p:nvPr/>
        </p:nvSpPr>
        <p:spPr>
          <a:xfrm>
            <a:off x="4860388" y="5638801"/>
            <a:ext cx="902677" cy="4806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854DC666-829D-4ABD-8381-69E90CDC5929}"/>
              </a:ext>
            </a:extLst>
          </p:cNvPr>
          <p:cNvSpPr/>
          <p:nvPr/>
        </p:nvSpPr>
        <p:spPr>
          <a:xfrm>
            <a:off x="4121834" y="4797083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CB20D-609E-404F-A0E7-2164EAA6EA35}"/>
              </a:ext>
            </a:extLst>
          </p:cNvPr>
          <p:cNvSpPr txBox="1"/>
          <p:nvPr/>
        </p:nvSpPr>
        <p:spPr>
          <a:xfrm>
            <a:off x="3080825" y="4797083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Last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E16452A-1536-4C88-956C-C2902CD2C475}"/>
              </a:ext>
            </a:extLst>
          </p:cNvPr>
          <p:cNvSpPr/>
          <p:nvPr/>
        </p:nvSpPr>
        <p:spPr>
          <a:xfrm>
            <a:off x="4100732" y="4307058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8840D-3CB4-447C-91D9-F212D5A72525}"/>
              </a:ext>
            </a:extLst>
          </p:cNvPr>
          <p:cNvSpPr txBox="1"/>
          <p:nvPr/>
        </p:nvSpPr>
        <p:spPr>
          <a:xfrm>
            <a:off x="3059723" y="4307058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First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5299AD8-EFA1-4C49-BFF2-F3932E15E6EE}"/>
              </a:ext>
            </a:extLst>
          </p:cNvPr>
          <p:cNvSpPr/>
          <p:nvPr/>
        </p:nvSpPr>
        <p:spPr>
          <a:xfrm>
            <a:off x="4100732" y="3844140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6381C-EE23-4BBB-8424-FCCF313E6404}"/>
              </a:ext>
            </a:extLst>
          </p:cNvPr>
          <p:cNvSpPr txBox="1"/>
          <p:nvPr/>
        </p:nvSpPr>
        <p:spPr>
          <a:xfrm>
            <a:off x="3059723" y="3844140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Email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4A6BDF1-E4E2-4098-BBE1-2D923D1510BE}"/>
              </a:ext>
            </a:extLst>
          </p:cNvPr>
          <p:cNvSpPr/>
          <p:nvPr/>
        </p:nvSpPr>
        <p:spPr>
          <a:xfrm>
            <a:off x="2827606" y="2686929"/>
            <a:ext cx="3108961" cy="50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Details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3D8E4895-AEA0-439F-8BCB-61B13929417B}"/>
              </a:ext>
            </a:extLst>
          </p:cNvPr>
          <p:cNvSpPr/>
          <p:nvPr/>
        </p:nvSpPr>
        <p:spPr>
          <a:xfrm>
            <a:off x="6539132" y="2686929"/>
            <a:ext cx="3108961" cy="3624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0C1C0650-403C-47D0-87CB-9F3E54860804}"/>
              </a:ext>
            </a:extLst>
          </p:cNvPr>
          <p:cNvSpPr/>
          <p:nvPr/>
        </p:nvSpPr>
        <p:spPr>
          <a:xfrm>
            <a:off x="8571914" y="5638801"/>
            <a:ext cx="902677" cy="4806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D0DEDEA9-39A8-4650-9C9F-318A8EEC58F7}"/>
              </a:ext>
            </a:extLst>
          </p:cNvPr>
          <p:cNvSpPr/>
          <p:nvPr/>
        </p:nvSpPr>
        <p:spPr>
          <a:xfrm>
            <a:off x="7833360" y="4797083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81542-79D5-4A2B-A299-311DB45566C3}"/>
              </a:ext>
            </a:extLst>
          </p:cNvPr>
          <p:cNvSpPr txBox="1"/>
          <p:nvPr/>
        </p:nvSpPr>
        <p:spPr>
          <a:xfrm>
            <a:off x="6792351" y="4797083"/>
            <a:ext cx="104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Country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784FF71F-4FD8-4FE5-B31D-D9882484A69B}"/>
              </a:ext>
            </a:extLst>
          </p:cNvPr>
          <p:cNvSpPr/>
          <p:nvPr/>
        </p:nvSpPr>
        <p:spPr>
          <a:xfrm>
            <a:off x="7812258" y="4307058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0A8E7-D172-45AB-86CF-606892AAA06E}"/>
              </a:ext>
            </a:extLst>
          </p:cNvPr>
          <p:cNvSpPr txBox="1"/>
          <p:nvPr/>
        </p:nvSpPr>
        <p:spPr>
          <a:xfrm>
            <a:off x="6771249" y="4307058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City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C8025ACE-B25D-4201-B061-73D3F14B718E}"/>
              </a:ext>
            </a:extLst>
          </p:cNvPr>
          <p:cNvSpPr/>
          <p:nvPr/>
        </p:nvSpPr>
        <p:spPr>
          <a:xfrm>
            <a:off x="7812258" y="3844140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Hisraeli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8C10F-0600-47A6-9A33-F3A88E287F12}"/>
              </a:ext>
            </a:extLst>
          </p:cNvPr>
          <p:cNvSpPr txBox="1"/>
          <p:nvPr/>
        </p:nvSpPr>
        <p:spPr>
          <a:xfrm>
            <a:off x="6771249" y="3844140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Street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B4EC57CD-5A1A-48A3-B209-127510B6322D}"/>
              </a:ext>
            </a:extLst>
          </p:cNvPr>
          <p:cNvSpPr/>
          <p:nvPr/>
        </p:nvSpPr>
        <p:spPr>
          <a:xfrm>
            <a:off x="6539132" y="2686929"/>
            <a:ext cx="3108961" cy="50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CB2F9-37E0-4B45-A12C-AD4D2BE2377D}"/>
              </a:ext>
            </a:extLst>
          </p:cNvPr>
          <p:cNvSpPr txBox="1"/>
          <p:nvPr/>
        </p:nvSpPr>
        <p:spPr>
          <a:xfrm>
            <a:off x="9903654" y="3742006"/>
            <a:ext cx="2288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State:{      street:’</a:t>
            </a:r>
            <a:r>
              <a:rPr lang="en-US" dirty="0" err="1"/>
              <a:t>Hisraeli</a:t>
            </a:r>
            <a:r>
              <a:rPr lang="en-US" dirty="0"/>
              <a:t>’</a:t>
            </a:r>
          </a:p>
          <a:p>
            <a:pPr algn="l" rtl="0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02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0AF6D6-BA02-437C-AD82-ED62A0C3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The logic of React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FCEBD7-A4C9-4E2F-A153-B4E9B101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1304"/>
          </a:xfrm>
        </p:spPr>
        <p:txBody>
          <a:bodyPr/>
          <a:lstStyle/>
          <a:p>
            <a:r>
              <a:rPr lang="he-IL" dirty="0"/>
              <a:t>לכל </a:t>
            </a:r>
            <a:r>
              <a:rPr lang="he-IL" dirty="0" err="1"/>
              <a:t>קומפוננטה</a:t>
            </a:r>
            <a:r>
              <a:rPr lang="he-IL" dirty="0"/>
              <a:t> יש מידע שהיא מקבלת </a:t>
            </a:r>
            <a:r>
              <a:rPr lang="he-IL" dirty="0" err="1"/>
              <a:t>מקומפוננטת</a:t>
            </a:r>
            <a:r>
              <a:rPr lang="he-IL" dirty="0"/>
              <a:t> האם (</a:t>
            </a:r>
            <a:r>
              <a:rPr lang="en-US" dirty="0"/>
              <a:t>props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7D4F257-7A6F-42DB-B001-BB047EA5ED26}"/>
              </a:ext>
            </a:extLst>
          </p:cNvPr>
          <p:cNvSpPr/>
          <p:nvPr/>
        </p:nvSpPr>
        <p:spPr>
          <a:xfrm>
            <a:off x="2827606" y="2686929"/>
            <a:ext cx="3108961" cy="362497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D7FB9D82-0549-4623-A293-6D91633C5C61}"/>
              </a:ext>
            </a:extLst>
          </p:cNvPr>
          <p:cNvSpPr/>
          <p:nvPr/>
        </p:nvSpPr>
        <p:spPr>
          <a:xfrm>
            <a:off x="4860388" y="5638801"/>
            <a:ext cx="902677" cy="4806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854DC666-829D-4ABD-8381-69E90CDC5929}"/>
              </a:ext>
            </a:extLst>
          </p:cNvPr>
          <p:cNvSpPr/>
          <p:nvPr/>
        </p:nvSpPr>
        <p:spPr>
          <a:xfrm>
            <a:off x="4121834" y="4797083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CB20D-609E-404F-A0E7-2164EAA6EA35}"/>
              </a:ext>
            </a:extLst>
          </p:cNvPr>
          <p:cNvSpPr txBox="1"/>
          <p:nvPr/>
        </p:nvSpPr>
        <p:spPr>
          <a:xfrm>
            <a:off x="3080825" y="4797083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Last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E16452A-1536-4C88-956C-C2902CD2C475}"/>
              </a:ext>
            </a:extLst>
          </p:cNvPr>
          <p:cNvSpPr/>
          <p:nvPr/>
        </p:nvSpPr>
        <p:spPr>
          <a:xfrm>
            <a:off x="4100732" y="4307058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8840D-3CB4-447C-91D9-F212D5A72525}"/>
              </a:ext>
            </a:extLst>
          </p:cNvPr>
          <p:cNvSpPr txBox="1"/>
          <p:nvPr/>
        </p:nvSpPr>
        <p:spPr>
          <a:xfrm>
            <a:off x="3059723" y="4307058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First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5299AD8-EFA1-4C49-BFF2-F3932E15E6EE}"/>
              </a:ext>
            </a:extLst>
          </p:cNvPr>
          <p:cNvSpPr/>
          <p:nvPr/>
        </p:nvSpPr>
        <p:spPr>
          <a:xfrm>
            <a:off x="4100732" y="3844140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6381C-EE23-4BBB-8424-FCCF313E6404}"/>
              </a:ext>
            </a:extLst>
          </p:cNvPr>
          <p:cNvSpPr txBox="1"/>
          <p:nvPr/>
        </p:nvSpPr>
        <p:spPr>
          <a:xfrm>
            <a:off x="3059723" y="3844140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Email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4A6BDF1-E4E2-4098-BBE1-2D923D1510BE}"/>
              </a:ext>
            </a:extLst>
          </p:cNvPr>
          <p:cNvSpPr/>
          <p:nvPr/>
        </p:nvSpPr>
        <p:spPr>
          <a:xfrm>
            <a:off x="2827606" y="2686929"/>
            <a:ext cx="3108961" cy="50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Details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3D8E4895-AEA0-439F-8BCB-61B13929417B}"/>
              </a:ext>
            </a:extLst>
          </p:cNvPr>
          <p:cNvSpPr/>
          <p:nvPr/>
        </p:nvSpPr>
        <p:spPr>
          <a:xfrm>
            <a:off x="6539132" y="2686929"/>
            <a:ext cx="3108961" cy="362497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0C1C0650-403C-47D0-87CB-9F3E54860804}"/>
              </a:ext>
            </a:extLst>
          </p:cNvPr>
          <p:cNvSpPr/>
          <p:nvPr/>
        </p:nvSpPr>
        <p:spPr>
          <a:xfrm>
            <a:off x="8571914" y="5638801"/>
            <a:ext cx="902677" cy="4806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D0DEDEA9-39A8-4650-9C9F-318A8EEC58F7}"/>
              </a:ext>
            </a:extLst>
          </p:cNvPr>
          <p:cNvSpPr/>
          <p:nvPr/>
        </p:nvSpPr>
        <p:spPr>
          <a:xfrm>
            <a:off x="7833360" y="4797083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81542-79D5-4A2B-A299-311DB45566C3}"/>
              </a:ext>
            </a:extLst>
          </p:cNvPr>
          <p:cNvSpPr txBox="1"/>
          <p:nvPr/>
        </p:nvSpPr>
        <p:spPr>
          <a:xfrm>
            <a:off x="6792351" y="4797083"/>
            <a:ext cx="104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Country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784FF71F-4FD8-4FE5-B31D-D9882484A69B}"/>
              </a:ext>
            </a:extLst>
          </p:cNvPr>
          <p:cNvSpPr/>
          <p:nvPr/>
        </p:nvSpPr>
        <p:spPr>
          <a:xfrm>
            <a:off x="7812258" y="4307058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0A8E7-D172-45AB-86CF-606892AAA06E}"/>
              </a:ext>
            </a:extLst>
          </p:cNvPr>
          <p:cNvSpPr txBox="1"/>
          <p:nvPr/>
        </p:nvSpPr>
        <p:spPr>
          <a:xfrm>
            <a:off x="6771249" y="4307058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City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C8025ACE-B25D-4201-B061-73D3F14B718E}"/>
              </a:ext>
            </a:extLst>
          </p:cNvPr>
          <p:cNvSpPr/>
          <p:nvPr/>
        </p:nvSpPr>
        <p:spPr>
          <a:xfrm>
            <a:off x="7812258" y="3844140"/>
            <a:ext cx="1641231" cy="337625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Hisraeli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8C10F-0600-47A6-9A33-F3A88E287F12}"/>
              </a:ext>
            </a:extLst>
          </p:cNvPr>
          <p:cNvSpPr txBox="1"/>
          <p:nvPr/>
        </p:nvSpPr>
        <p:spPr>
          <a:xfrm>
            <a:off x="6771249" y="3844140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Street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B4EC57CD-5A1A-48A3-B209-127510B6322D}"/>
              </a:ext>
            </a:extLst>
          </p:cNvPr>
          <p:cNvSpPr/>
          <p:nvPr/>
        </p:nvSpPr>
        <p:spPr>
          <a:xfrm>
            <a:off x="6539132" y="2686929"/>
            <a:ext cx="3108961" cy="50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CB2F9-37E0-4B45-A12C-AD4D2BE2377D}"/>
              </a:ext>
            </a:extLst>
          </p:cNvPr>
          <p:cNvSpPr txBox="1"/>
          <p:nvPr/>
        </p:nvSpPr>
        <p:spPr>
          <a:xfrm>
            <a:off x="9903654" y="3742006"/>
            <a:ext cx="2288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State:{      street:’</a:t>
            </a:r>
            <a:r>
              <a:rPr lang="en-US" dirty="0" err="1"/>
              <a:t>Hisraeli</a:t>
            </a:r>
            <a:r>
              <a:rPr lang="en-US" dirty="0"/>
              <a:t>’</a:t>
            </a:r>
          </a:p>
          <a:p>
            <a:pPr algn="l" rtl="0"/>
            <a:r>
              <a:rPr lang="en-US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8BE50B-68ED-4E85-9573-4607A8590D74}"/>
              </a:ext>
            </a:extLst>
          </p:cNvPr>
          <p:cNvSpPr txBox="1"/>
          <p:nvPr/>
        </p:nvSpPr>
        <p:spPr>
          <a:xfrm>
            <a:off x="9903653" y="2446585"/>
            <a:ext cx="228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Fields = </a:t>
            </a:r>
          </a:p>
          <a:p>
            <a:pPr algn="l" rtl="0"/>
            <a:r>
              <a:rPr lang="en-US" dirty="0"/>
              <a:t>[Street, City, Country]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D64993-BA5F-4992-96CB-5AAFD007DE5C}"/>
              </a:ext>
            </a:extLst>
          </p:cNvPr>
          <p:cNvSpPr txBox="1"/>
          <p:nvPr/>
        </p:nvSpPr>
        <p:spPr>
          <a:xfrm>
            <a:off x="539261" y="2446585"/>
            <a:ext cx="228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Fields = </a:t>
            </a:r>
          </a:p>
          <a:p>
            <a:pPr algn="l" rtl="0"/>
            <a:r>
              <a:rPr lang="en-US" dirty="0"/>
              <a:t>[Email, First, Last]</a:t>
            </a:r>
          </a:p>
        </p:txBody>
      </p:sp>
    </p:spTree>
    <p:extLst>
      <p:ext uri="{BB962C8B-B14F-4D97-AF65-F5344CB8AC3E}">
        <p14:creationId xmlns:p14="http://schemas.microsoft.com/office/powerpoint/2010/main" val="63750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0AF6D6-BA02-437C-AD82-ED62A0C3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The logic of React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FCEBD7-A4C9-4E2F-A153-B4E9B101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1304"/>
          </a:xfrm>
        </p:spPr>
        <p:txBody>
          <a:bodyPr/>
          <a:lstStyle/>
          <a:p>
            <a:r>
              <a:rPr lang="he-IL" dirty="0"/>
              <a:t>הזרימה הטבעית של המידע </a:t>
            </a:r>
            <a:r>
              <a:rPr lang="he-IL" dirty="0" err="1"/>
              <a:t>בריאקט</a:t>
            </a:r>
            <a:r>
              <a:rPr lang="he-IL" dirty="0"/>
              <a:t>, היא מהורה-לילד (חד-כיווני)</a:t>
            </a:r>
            <a:endParaRPr lang="en-US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20E4D301-1EEE-4E7E-9276-2CA42EAF644F}"/>
              </a:ext>
            </a:extLst>
          </p:cNvPr>
          <p:cNvSpPr/>
          <p:nvPr/>
        </p:nvSpPr>
        <p:spPr>
          <a:xfrm>
            <a:off x="2208628" y="3024554"/>
            <a:ext cx="2940147" cy="3573194"/>
          </a:xfrm>
          <a:prstGeom prst="rect">
            <a:avLst/>
          </a:prstGeom>
          <a:solidFill>
            <a:schemeClr val="bg1"/>
          </a:solidFill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09614F93-8E29-4482-BA1F-05FA5EC02E07}"/>
              </a:ext>
            </a:extLst>
          </p:cNvPr>
          <p:cNvSpPr/>
          <p:nvPr/>
        </p:nvSpPr>
        <p:spPr>
          <a:xfrm>
            <a:off x="2797126" y="4639994"/>
            <a:ext cx="1493519" cy="1577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7647A37-13B3-4E5F-8471-0D3722CF7C76}"/>
              </a:ext>
            </a:extLst>
          </p:cNvPr>
          <p:cNvSpPr/>
          <p:nvPr/>
        </p:nvSpPr>
        <p:spPr>
          <a:xfrm>
            <a:off x="3120682" y="5101883"/>
            <a:ext cx="1116037" cy="961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צורה חופשית: צורה 27">
            <a:extLst>
              <a:ext uri="{FF2B5EF4-FFF2-40B4-BE49-F238E27FC236}">
                <a16:creationId xmlns:a16="http://schemas.microsoft.com/office/drawing/2014/main" id="{5389B849-EED0-4131-B247-60DC4899A860}"/>
              </a:ext>
            </a:extLst>
          </p:cNvPr>
          <p:cNvSpPr/>
          <p:nvPr/>
        </p:nvSpPr>
        <p:spPr>
          <a:xfrm>
            <a:off x="2602523" y="3080825"/>
            <a:ext cx="886265" cy="1519310"/>
          </a:xfrm>
          <a:custGeom>
            <a:avLst/>
            <a:gdLst>
              <a:gd name="connsiteX0" fmla="*/ 0 w 886265"/>
              <a:gd name="connsiteY0" fmla="*/ 0 h 1519310"/>
              <a:gd name="connsiteX1" fmla="*/ 675249 w 886265"/>
              <a:gd name="connsiteY1" fmla="*/ 787790 h 1519310"/>
              <a:gd name="connsiteX2" fmla="*/ 886265 w 886265"/>
              <a:gd name="connsiteY2" fmla="*/ 1519310 h 151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265" h="1519310">
                <a:moveTo>
                  <a:pt x="0" y="0"/>
                </a:moveTo>
                <a:cubicBezTo>
                  <a:pt x="263769" y="267286"/>
                  <a:pt x="527538" y="534572"/>
                  <a:pt x="675249" y="787790"/>
                </a:cubicBezTo>
                <a:cubicBezTo>
                  <a:pt x="822960" y="1041008"/>
                  <a:pt x="854612" y="1280159"/>
                  <a:pt x="886265" y="151931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צורה חופשית: צורה 28">
            <a:extLst>
              <a:ext uri="{FF2B5EF4-FFF2-40B4-BE49-F238E27FC236}">
                <a16:creationId xmlns:a16="http://schemas.microsoft.com/office/drawing/2014/main" id="{A2DCBA7B-2E2A-4B4A-AAA7-2CE6AE3EE2E4}"/>
              </a:ext>
            </a:extLst>
          </p:cNvPr>
          <p:cNvSpPr/>
          <p:nvPr/>
        </p:nvSpPr>
        <p:spPr>
          <a:xfrm>
            <a:off x="3573194" y="4768948"/>
            <a:ext cx="239151" cy="365760"/>
          </a:xfrm>
          <a:custGeom>
            <a:avLst/>
            <a:gdLst>
              <a:gd name="connsiteX0" fmla="*/ 0 w 239151"/>
              <a:gd name="connsiteY0" fmla="*/ 0 h 365760"/>
              <a:gd name="connsiteX1" fmla="*/ 196948 w 239151"/>
              <a:gd name="connsiteY1" fmla="*/ 140677 h 365760"/>
              <a:gd name="connsiteX2" fmla="*/ 239151 w 239151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151" h="365760">
                <a:moveTo>
                  <a:pt x="0" y="0"/>
                </a:moveTo>
                <a:cubicBezTo>
                  <a:pt x="78545" y="39858"/>
                  <a:pt x="157090" y="79717"/>
                  <a:pt x="196948" y="140677"/>
                </a:cubicBezTo>
                <a:cubicBezTo>
                  <a:pt x="236806" y="201637"/>
                  <a:pt x="237978" y="283698"/>
                  <a:pt x="239151" y="36576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B4D59D-EC3B-483D-A6F8-CBC66C7C0009}"/>
              </a:ext>
            </a:extLst>
          </p:cNvPr>
          <p:cNvSpPr txBox="1"/>
          <p:nvPr/>
        </p:nvSpPr>
        <p:spPr>
          <a:xfrm>
            <a:off x="3120682" y="3429000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props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064FDA-E6F1-4AAA-B61A-BA2F37F9226C}"/>
              </a:ext>
            </a:extLst>
          </p:cNvPr>
          <p:cNvSpPr txBox="1"/>
          <p:nvPr/>
        </p:nvSpPr>
        <p:spPr>
          <a:xfrm>
            <a:off x="3793586" y="4712622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366171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0AF6D6-BA02-437C-AD82-ED62A0C3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The logic of React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FCEBD7-A4C9-4E2F-A153-B4E9B101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1304"/>
          </a:xfrm>
        </p:spPr>
        <p:txBody>
          <a:bodyPr/>
          <a:lstStyle/>
          <a:p>
            <a:r>
              <a:rPr lang="he-IL" dirty="0"/>
              <a:t>לכל </a:t>
            </a:r>
            <a:r>
              <a:rPr lang="he-IL" dirty="0" err="1"/>
              <a:t>קומפוננטה</a:t>
            </a:r>
            <a:r>
              <a:rPr lang="he-IL" dirty="0"/>
              <a:t> יש </a:t>
            </a:r>
            <a:r>
              <a:rPr lang="en-US" dirty="0"/>
              <a:t>model</a:t>
            </a:r>
            <a:r>
              <a:rPr lang="he-IL" dirty="0"/>
              <a:t> משלה (</a:t>
            </a:r>
            <a:r>
              <a:rPr lang="en-US" dirty="0"/>
              <a:t>state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20E4D301-1EEE-4E7E-9276-2CA42EAF644F}"/>
              </a:ext>
            </a:extLst>
          </p:cNvPr>
          <p:cNvSpPr/>
          <p:nvPr/>
        </p:nvSpPr>
        <p:spPr>
          <a:xfrm>
            <a:off x="2208628" y="3024554"/>
            <a:ext cx="2940147" cy="3573194"/>
          </a:xfrm>
          <a:prstGeom prst="rect">
            <a:avLst/>
          </a:prstGeom>
          <a:solidFill>
            <a:schemeClr val="bg1"/>
          </a:solidFill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09614F93-8E29-4482-BA1F-05FA5EC02E07}"/>
              </a:ext>
            </a:extLst>
          </p:cNvPr>
          <p:cNvSpPr/>
          <p:nvPr/>
        </p:nvSpPr>
        <p:spPr>
          <a:xfrm>
            <a:off x="2797126" y="4639994"/>
            <a:ext cx="1493519" cy="1577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7647A37-13B3-4E5F-8471-0D3722CF7C76}"/>
              </a:ext>
            </a:extLst>
          </p:cNvPr>
          <p:cNvSpPr/>
          <p:nvPr/>
        </p:nvSpPr>
        <p:spPr>
          <a:xfrm>
            <a:off x="3120682" y="5101883"/>
            <a:ext cx="1116037" cy="961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צורה חופשית: צורה 27">
            <a:extLst>
              <a:ext uri="{FF2B5EF4-FFF2-40B4-BE49-F238E27FC236}">
                <a16:creationId xmlns:a16="http://schemas.microsoft.com/office/drawing/2014/main" id="{5389B849-EED0-4131-B247-60DC4899A860}"/>
              </a:ext>
            </a:extLst>
          </p:cNvPr>
          <p:cNvSpPr/>
          <p:nvPr/>
        </p:nvSpPr>
        <p:spPr>
          <a:xfrm>
            <a:off x="2602523" y="3080825"/>
            <a:ext cx="886265" cy="1519310"/>
          </a:xfrm>
          <a:custGeom>
            <a:avLst/>
            <a:gdLst>
              <a:gd name="connsiteX0" fmla="*/ 0 w 886265"/>
              <a:gd name="connsiteY0" fmla="*/ 0 h 1519310"/>
              <a:gd name="connsiteX1" fmla="*/ 675249 w 886265"/>
              <a:gd name="connsiteY1" fmla="*/ 787790 h 1519310"/>
              <a:gd name="connsiteX2" fmla="*/ 886265 w 886265"/>
              <a:gd name="connsiteY2" fmla="*/ 1519310 h 151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265" h="1519310">
                <a:moveTo>
                  <a:pt x="0" y="0"/>
                </a:moveTo>
                <a:cubicBezTo>
                  <a:pt x="263769" y="267286"/>
                  <a:pt x="527538" y="534572"/>
                  <a:pt x="675249" y="787790"/>
                </a:cubicBezTo>
                <a:cubicBezTo>
                  <a:pt x="822960" y="1041008"/>
                  <a:pt x="854612" y="1280159"/>
                  <a:pt x="886265" y="151931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צורה חופשית: צורה 28">
            <a:extLst>
              <a:ext uri="{FF2B5EF4-FFF2-40B4-BE49-F238E27FC236}">
                <a16:creationId xmlns:a16="http://schemas.microsoft.com/office/drawing/2014/main" id="{A2DCBA7B-2E2A-4B4A-AAA7-2CE6AE3EE2E4}"/>
              </a:ext>
            </a:extLst>
          </p:cNvPr>
          <p:cNvSpPr/>
          <p:nvPr/>
        </p:nvSpPr>
        <p:spPr>
          <a:xfrm>
            <a:off x="3573194" y="4768948"/>
            <a:ext cx="239151" cy="365760"/>
          </a:xfrm>
          <a:custGeom>
            <a:avLst/>
            <a:gdLst>
              <a:gd name="connsiteX0" fmla="*/ 0 w 239151"/>
              <a:gd name="connsiteY0" fmla="*/ 0 h 365760"/>
              <a:gd name="connsiteX1" fmla="*/ 196948 w 239151"/>
              <a:gd name="connsiteY1" fmla="*/ 140677 h 365760"/>
              <a:gd name="connsiteX2" fmla="*/ 239151 w 239151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151" h="365760">
                <a:moveTo>
                  <a:pt x="0" y="0"/>
                </a:moveTo>
                <a:cubicBezTo>
                  <a:pt x="78545" y="39858"/>
                  <a:pt x="157090" y="79717"/>
                  <a:pt x="196948" y="140677"/>
                </a:cubicBezTo>
                <a:cubicBezTo>
                  <a:pt x="236806" y="201637"/>
                  <a:pt x="237978" y="283698"/>
                  <a:pt x="239151" y="36576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B4D59D-EC3B-483D-A6F8-CBC66C7C0009}"/>
              </a:ext>
            </a:extLst>
          </p:cNvPr>
          <p:cNvSpPr txBox="1"/>
          <p:nvPr/>
        </p:nvSpPr>
        <p:spPr>
          <a:xfrm>
            <a:off x="3120682" y="3429000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props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064FDA-E6F1-4AAA-B61A-BA2F37F9226C}"/>
              </a:ext>
            </a:extLst>
          </p:cNvPr>
          <p:cNvSpPr txBox="1"/>
          <p:nvPr/>
        </p:nvSpPr>
        <p:spPr>
          <a:xfrm>
            <a:off x="3793586" y="4712622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props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CE9874-518F-4540-A484-0908BB340A11}"/>
              </a:ext>
            </a:extLst>
          </p:cNvPr>
          <p:cNvSpPr txBox="1"/>
          <p:nvPr/>
        </p:nvSpPr>
        <p:spPr>
          <a:xfrm>
            <a:off x="4304711" y="3059668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{state}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4910FC-0213-4187-AF0F-5DF20C2A34CA}"/>
              </a:ext>
            </a:extLst>
          </p:cNvPr>
          <p:cNvSpPr txBox="1"/>
          <p:nvPr/>
        </p:nvSpPr>
        <p:spPr>
          <a:xfrm>
            <a:off x="2797125" y="4712622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{state}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701E7-57A6-49CB-9043-1E887342EF52}"/>
              </a:ext>
            </a:extLst>
          </p:cNvPr>
          <p:cNvSpPr txBox="1"/>
          <p:nvPr/>
        </p:nvSpPr>
        <p:spPr>
          <a:xfrm>
            <a:off x="3249636" y="5428957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{state}</a:t>
            </a:r>
          </a:p>
        </p:txBody>
      </p:sp>
    </p:spTree>
    <p:extLst>
      <p:ext uri="{BB962C8B-B14F-4D97-AF65-F5344CB8AC3E}">
        <p14:creationId xmlns:p14="http://schemas.microsoft.com/office/powerpoint/2010/main" val="166002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0AF6D6-BA02-437C-AD82-ED62A0C3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The logic of React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FCEBD7-A4C9-4E2F-A153-B4E9B101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1304"/>
          </a:xfrm>
        </p:spPr>
        <p:txBody>
          <a:bodyPr>
            <a:normAutofit fontScale="77500" lnSpcReduction="20000"/>
          </a:bodyPr>
          <a:lstStyle/>
          <a:p>
            <a:r>
              <a:rPr lang="he-IL" dirty="0"/>
              <a:t>העברת מידע בכיוון ההפוך (מילד להורה) היא משימה מסובכת</a:t>
            </a:r>
          </a:p>
          <a:p>
            <a:r>
              <a:rPr lang="he-IL" dirty="0"/>
              <a:t>ניתן לעשות זאת על ידי "השתלת" פונקציות בילד, מההורה (וכך ההורה מקבל את ה-</a:t>
            </a:r>
            <a:r>
              <a:rPr lang="en-US" dirty="0"/>
              <a:t>data</a:t>
            </a:r>
            <a:r>
              <a:rPr lang="he-IL" dirty="0"/>
              <a:t>)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20E4D301-1EEE-4E7E-9276-2CA42EAF644F}"/>
              </a:ext>
            </a:extLst>
          </p:cNvPr>
          <p:cNvSpPr/>
          <p:nvPr/>
        </p:nvSpPr>
        <p:spPr>
          <a:xfrm>
            <a:off x="2208628" y="3024554"/>
            <a:ext cx="2940147" cy="3573194"/>
          </a:xfrm>
          <a:prstGeom prst="rect">
            <a:avLst/>
          </a:prstGeom>
          <a:solidFill>
            <a:schemeClr val="bg1"/>
          </a:solidFill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09614F93-8E29-4482-BA1F-05FA5EC02E07}"/>
              </a:ext>
            </a:extLst>
          </p:cNvPr>
          <p:cNvSpPr/>
          <p:nvPr/>
        </p:nvSpPr>
        <p:spPr>
          <a:xfrm>
            <a:off x="2797126" y="4639994"/>
            <a:ext cx="1493519" cy="1577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7647A37-13B3-4E5F-8471-0D3722CF7C76}"/>
              </a:ext>
            </a:extLst>
          </p:cNvPr>
          <p:cNvSpPr/>
          <p:nvPr/>
        </p:nvSpPr>
        <p:spPr>
          <a:xfrm>
            <a:off x="3120682" y="5101883"/>
            <a:ext cx="1116037" cy="961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צורה חופשית: צורה 27">
            <a:extLst>
              <a:ext uri="{FF2B5EF4-FFF2-40B4-BE49-F238E27FC236}">
                <a16:creationId xmlns:a16="http://schemas.microsoft.com/office/drawing/2014/main" id="{5389B849-EED0-4131-B247-60DC4899A860}"/>
              </a:ext>
            </a:extLst>
          </p:cNvPr>
          <p:cNvSpPr/>
          <p:nvPr/>
        </p:nvSpPr>
        <p:spPr>
          <a:xfrm rot="11259853">
            <a:off x="2575999" y="3995155"/>
            <a:ext cx="507018" cy="785695"/>
          </a:xfrm>
          <a:custGeom>
            <a:avLst/>
            <a:gdLst>
              <a:gd name="connsiteX0" fmla="*/ 0 w 886265"/>
              <a:gd name="connsiteY0" fmla="*/ 0 h 1519310"/>
              <a:gd name="connsiteX1" fmla="*/ 675249 w 886265"/>
              <a:gd name="connsiteY1" fmla="*/ 787790 h 1519310"/>
              <a:gd name="connsiteX2" fmla="*/ 886265 w 886265"/>
              <a:gd name="connsiteY2" fmla="*/ 1519310 h 151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265" h="1519310">
                <a:moveTo>
                  <a:pt x="0" y="0"/>
                </a:moveTo>
                <a:cubicBezTo>
                  <a:pt x="263769" y="267286"/>
                  <a:pt x="527538" y="534572"/>
                  <a:pt x="675249" y="787790"/>
                </a:cubicBezTo>
                <a:cubicBezTo>
                  <a:pt x="822960" y="1041008"/>
                  <a:pt x="854612" y="1280159"/>
                  <a:pt x="886265" y="151931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צורה חופשית: צורה 28">
            <a:extLst>
              <a:ext uri="{FF2B5EF4-FFF2-40B4-BE49-F238E27FC236}">
                <a16:creationId xmlns:a16="http://schemas.microsoft.com/office/drawing/2014/main" id="{A2DCBA7B-2E2A-4B4A-AAA7-2CE6AE3EE2E4}"/>
              </a:ext>
            </a:extLst>
          </p:cNvPr>
          <p:cNvSpPr/>
          <p:nvPr/>
        </p:nvSpPr>
        <p:spPr>
          <a:xfrm rot="10800000">
            <a:off x="3260186" y="4935360"/>
            <a:ext cx="239151" cy="365760"/>
          </a:xfrm>
          <a:custGeom>
            <a:avLst/>
            <a:gdLst>
              <a:gd name="connsiteX0" fmla="*/ 0 w 239151"/>
              <a:gd name="connsiteY0" fmla="*/ 0 h 365760"/>
              <a:gd name="connsiteX1" fmla="*/ 196948 w 239151"/>
              <a:gd name="connsiteY1" fmla="*/ 140677 h 365760"/>
              <a:gd name="connsiteX2" fmla="*/ 239151 w 239151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151" h="365760">
                <a:moveTo>
                  <a:pt x="0" y="0"/>
                </a:moveTo>
                <a:cubicBezTo>
                  <a:pt x="78545" y="39858"/>
                  <a:pt x="157090" y="79717"/>
                  <a:pt x="196948" y="140677"/>
                </a:cubicBezTo>
                <a:cubicBezTo>
                  <a:pt x="236806" y="201637"/>
                  <a:pt x="237978" y="283698"/>
                  <a:pt x="239151" y="36576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B4D59D-EC3B-483D-A6F8-CBC66C7C0009}"/>
              </a:ext>
            </a:extLst>
          </p:cNvPr>
          <p:cNvSpPr txBox="1"/>
          <p:nvPr/>
        </p:nvSpPr>
        <p:spPr>
          <a:xfrm>
            <a:off x="3120682" y="3429000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props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064FDA-E6F1-4AAA-B61A-BA2F37F9226C}"/>
              </a:ext>
            </a:extLst>
          </p:cNvPr>
          <p:cNvSpPr txBox="1"/>
          <p:nvPr/>
        </p:nvSpPr>
        <p:spPr>
          <a:xfrm>
            <a:off x="3793586" y="4712622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339661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מלבן 24">
            <a:extLst>
              <a:ext uri="{FF2B5EF4-FFF2-40B4-BE49-F238E27FC236}">
                <a16:creationId xmlns:a16="http://schemas.microsoft.com/office/drawing/2014/main" id="{20E4D301-1EEE-4E7E-9276-2CA42EAF644F}"/>
              </a:ext>
            </a:extLst>
          </p:cNvPr>
          <p:cNvSpPr/>
          <p:nvPr/>
        </p:nvSpPr>
        <p:spPr>
          <a:xfrm>
            <a:off x="2208628" y="3024554"/>
            <a:ext cx="2940147" cy="35731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09614F93-8E29-4482-BA1F-05FA5EC02E07}"/>
              </a:ext>
            </a:extLst>
          </p:cNvPr>
          <p:cNvSpPr/>
          <p:nvPr/>
        </p:nvSpPr>
        <p:spPr>
          <a:xfrm>
            <a:off x="2797126" y="4639994"/>
            <a:ext cx="1493519" cy="157792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7647A37-13B3-4E5F-8471-0D3722CF7C76}"/>
              </a:ext>
            </a:extLst>
          </p:cNvPr>
          <p:cNvSpPr/>
          <p:nvPr/>
        </p:nvSpPr>
        <p:spPr>
          <a:xfrm>
            <a:off x="3120682" y="5101883"/>
            <a:ext cx="1116037" cy="96129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צורה חופשית: צורה 27">
            <a:extLst>
              <a:ext uri="{FF2B5EF4-FFF2-40B4-BE49-F238E27FC236}">
                <a16:creationId xmlns:a16="http://schemas.microsoft.com/office/drawing/2014/main" id="{5389B849-EED0-4131-B247-60DC4899A860}"/>
              </a:ext>
            </a:extLst>
          </p:cNvPr>
          <p:cNvSpPr/>
          <p:nvPr/>
        </p:nvSpPr>
        <p:spPr>
          <a:xfrm>
            <a:off x="2602523" y="3080825"/>
            <a:ext cx="886265" cy="1519310"/>
          </a:xfrm>
          <a:custGeom>
            <a:avLst/>
            <a:gdLst>
              <a:gd name="connsiteX0" fmla="*/ 0 w 886265"/>
              <a:gd name="connsiteY0" fmla="*/ 0 h 1519310"/>
              <a:gd name="connsiteX1" fmla="*/ 675249 w 886265"/>
              <a:gd name="connsiteY1" fmla="*/ 787790 h 1519310"/>
              <a:gd name="connsiteX2" fmla="*/ 886265 w 886265"/>
              <a:gd name="connsiteY2" fmla="*/ 1519310 h 151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265" h="1519310">
                <a:moveTo>
                  <a:pt x="0" y="0"/>
                </a:moveTo>
                <a:cubicBezTo>
                  <a:pt x="263769" y="267286"/>
                  <a:pt x="527538" y="534572"/>
                  <a:pt x="675249" y="787790"/>
                </a:cubicBezTo>
                <a:cubicBezTo>
                  <a:pt x="822960" y="1041008"/>
                  <a:pt x="854612" y="1280159"/>
                  <a:pt x="886265" y="1519310"/>
                </a:cubicBezTo>
              </a:path>
            </a:pathLst>
          </a:custGeom>
          <a:noFill/>
          <a:ln w="28575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צורה חופשית: צורה 28">
            <a:extLst>
              <a:ext uri="{FF2B5EF4-FFF2-40B4-BE49-F238E27FC236}">
                <a16:creationId xmlns:a16="http://schemas.microsoft.com/office/drawing/2014/main" id="{A2DCBA7B-2E2A-4B4A-AAA7-2CE6AE3EE2E4}"/>
              </a:ext>
            </a:extLst>
          </p:cNvPr>
          <p:cNvSpPr/>
          <p:nvPr/>
        </p:nvSpPr>
        <p:spPr>
          <a:xfrm>
            <a:off x="3573194" y="4768948"/>
            <a:ext cx="239151" cy="365760"/>
          </a:xfrm>
          <a:custGeom>
            <a:avLst/>
            <a:gdLst>
              <a:gd name="connsiteX0" fmla="*/ 0 w 239151"/>
              <a:gd name="connsiteY0" fmla="*/ 0 h 365760"/>
              <a:gd name="connsiteX1" fmla="*/ 196948 w 239151"/>
              <a:gd name="connsiteY1" fmla="*/ 140677 h 365760"/>
              <a:gd name="connsiteX2" fmla="*/ 239151 w 239151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151" h="365760">
                <a:moveTo>
                  <a:pt x="0" y="0"/>
                </a:moveTo>
                <a:cubicBezTo>
                  <a:pt x="78545" y="39858"/>
                  <a:pt x="157090" y="79717"/>
                  <a:pt x="196948" y="140677"/>
                </a:cubicBezTo>
                <a:cubicBezTo>
                  <a:pt x="236806" y="201637"/>
                  <a:pt x="237978" y="283698"/>
                  <a:pt x="239151" y="365760"/>
                </a:cubicBezTo>
              </a:path>
            </a:pathLst>
          </a:custGeom>
          <a:noFill/>
          <a:ln w="28575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B4D59D-EC3B-483D-A6F8-CBC66C7C0009}"/>
              </a:ext>
            </a:extLst>
          </p:cNvPr>
          <p:cNvSpPr txBox="1"/>
          <p:nvPr/>
        </p:nvSpPr>
        <p:spPr>
          <a:xfrm>
            <a:off x="3120682" y="3429000"/>
            <a:ext cx="886265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064FDA-E6F1-4AAA-B61A-BA2F37F9226C}"/>
              </a:ext>
            </a:extLst>
          </p:cNvPr>
          <p:cNvSpPr txBox="1"/>
          <p:nvPr/>
        </p:nvSpPr>
        <p:spPr>
          <a:xfrm>
            <a:off x="3793586" y="4712622"/>
            <a:ext cx="886265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props</a:t>
            </a: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E0AF6D6-BA02-437C-AD82-ED62A0C3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The logic of React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FCEBD7-A4C9-4E2F-A153-B4E9B101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124"/>
          </a:xfrm>
        </p:spPr>
        <p:txBody>
          <a:bodyPr>
            <a:normAutofit/>
          </a:bodyPr>
          <a:lstStyle/>
          <a:p>
            <a:r>
              <a:rPr lang="he-IL" dirty="0" err="1"/>
              <a:t>פייסבוק</a:t>
            </a:r>
            <a:r>
              <a:rPr lang="he-IL" dirty="0"/>
              <a:t> כנראה אינם צריכים להעביר מידע בחזרה </a:t>
            </a:r>
            <a:r>
              <a:rPr lang="he-IL" dirty="0" err="1"/>
              <a:t>לקומפוננטות</a:t>
            </a:r>
            <a:r>
              <a:rPr lang="he-IL" dirty="0"/>
              <a:t> ההורה, אלא מעבירים את המידע ישירות לשרת.</a:t>
            </a:r>
          </a:p>
          <a:p>
            <a:r>
              <a:rPr lang="he-IL" dirty="0"/>
              <a:t>דן </a:t>
            </a:r>
            <a:r>
              <a:rPr lang="he-IL" dirty="0" err="1"/>
              <a:t>אברמוב</a:t>
            </a:r>
            <a:r>
              <a:rPr lang="he-IL" dirty="0"/>
              <a:t> ואנדרו קלארק פיתחו את </a:t>
            </a:r>
            <a:r>
              <a:rPr lang="en-US" dirty="0"/>
              <a:t>Redux</a:t>
            </a:r>
            <a:r>
              <a:rPr lang="he-IL" dirty="0"/>
              <a:t> שמעבירה </a:t>
            </a:r>
            <a:r>
              <a:rPr lang="en-US" dirty="0"/>
              <a:t>data</a:t>
            </a:r>
            <a:r>
              <a:rPr lang="he-IL" dirty="0"/>
              <a:t> בין רכיבים שונים של אפליקציית-ווב, בצורה מסודרת.</a:t>
            </a:r>
          </a:p>
          <a:p>
            <a:r>
              <a:rPr lang="he-IL" dirty="0"/>
              <a:t>מפתחי </a:t>
            </a:r>
            <a:r>
              <a:rPr lang="he-IL" dirty="0" err="1"/>
              <a:t>ריאקט</a:t>
            </a:r>
            <a:r>
              <a:rPr lang="he-IL" dirty="0"/>
              <a:t>, ניצלו את </a:t>
            </a:r>
            <a:r>
              <a:rPr lang="en-US" dirty="0"/>
              <a:t>Redux</a:t>
            </a:r>
            <a:r>
              <a:rPr lang="he-IL" dirty="0"/>
              <a:t>, כדי לרכז את המידע מכל </a:t>
            </a:r>
            <a:r>
              <a:rPr lang="he-IL" dirty="0" err="1"/>
              <a:t>הקומפוננטות</a:t>
            </a:r>
            <a:r>
              <a:rPr lang="he-IL" dirty="0"/>
              <a:t>, ולפזר את המידע בין כל </a:t>
            </a:r>
            <a:r>
              <a:rPr lang="he-IL" dirty="0" err="1"/>
              <a:t>הקומפוננטות</a:t>
            </a:r>
            <a:endParaRPr lang="he-IL" dirty="0"/>
          </a:p>
          <a:p>
            <a:r>
              <a:rPr lang="en-US" dirty="0"/>
              <a:t>Redux</a:t>
            </a:r>
            <a:r>
              <a:rPr lang="he-IL" dirty="0"/>
              <a:t>, אינה קלה לשימוש, וכיום יש ספריות קלות יותר לשימוש.</a:t>
            </a:r>
          </a:p>
        </p:txBody>
      </p:sp>
    </p:spTree>
    <p:extLst>
      <p:ext uri="{BB962C8B-B14F-4D97-AF65-F5344CB8AC3E}">
        <p14:creationId xmlns:p14="http://schemas.microsoft.com/office/powerpoint/2010/main" val="14861836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894</Words>
  <Application>Microsoft Office PowerPoint</Application>
  <PresentationFormat>מסך רחב</PresentationFormat>
  <Paragraphs>164</Paragraphs>
  <Slides>27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ערכת נושא Office</vt:lpstr>
      <vt:lpstr>React-Redux-Router</vt:lpstr>
      <vt:lpstr>The logic of React</vt:lpstr>
      <vt:lpstr>The logic of React</vt:lpstr>
      <vt:lpstr>The logic of React</vt:lpstr>
      <vt:lpstr>The logic of React</vt:lpstr>
      <vt:lpstr>The logic of React</vt:lpstr>
      <vt:lpstr>The logic of React</vt:lpstr>
      <vt:lpstr>The logic of React</vt:lpstr>
      <vt:lpstr>The logic of React</vt:lpstr>
      <vt:lpstr>The logic of React</vt:lpstr>
      <vt:lpstr>The logic of React</vt:lpstr>
      <vt:lpstr>The logic of React</vt:lpstr>
      <vt:lpstr>The logic of React</vt:lpstr>
      <vt:lpstr>The logic of React: Summery</vt:lpstr>
      <vt:lpstr>React</vt:lpstr>
      <vt:lpstr>סביבת הפיתוח של React</vt:lpstr>
      <vt:lpstr>סביבת הפיתוח של React</vt:lpstr>
      <vt:lpstr>סביבת הפיתוח של React</vt:lpstr>
      <vt:lpstr>React: תחביר בסיסי</vt:lpstr>
      <vt:lpstr>React: תחביר בסיסי</vt:lpstr>
      <vt:lpstr>React: תחביר בסיסי</vt:lpstr>
      <vt:lpstr>React: תחביר בסיסי</vt:lpstr>
      <vt:lpstr>React: תחביר בסיסי</vt:lpstr>
      <vt:lpstr>React: תחביר בסיסי</vt:lpstr>
      <vt:lpstr>React: תחביר בסיסי</vt:lpstr>
      <vt:lpstr>תרגיל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React-Redux-Router</dc:title>
  <dc:creator>Lenovo</dc:creator>
  <cp:lastModifiedBy>Lenovo</cp:lastModifiedBy>
  <cp:revision>19</cp:revision>
  <dcterms:created xsi:type="dcterms:W3CDTF">2018-02-08T06:37:24Z</dcterms:created>
  <dcterms:modified xsi:type="dcterms:W3CDTF">2018-03-04T06:19:36Z</dcterms:modified>
</cp:coreProperties>
</file>