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70" r:id="rId8"/>
    <p:sldId id="260" r:id="rId9"/>
    <p:sldId id="261" r:id="rId10"/>
    <p:sldId id="262" r:id="rId11"/>
    <p:sldId id="263" r:id="rId12"/>
    <p:sldId id="264" r:id="rId13"/>
    <p:sldId id="258" r:id="rId14"/>
    <p:sldId id="275" r:id="rId15"/>
    <p:sldId id="259" r:id="rId16"/>
    <p:sldId id="272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introduction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C1FCD-5DA5-4540-9BAC-AC0ED744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+ CSS + JavaScript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3F5FB79-C2BE-406F-835B-11A674BA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627578"/>
            <a:ext cx="8449590" cy="477770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78671C3-0374-460B-84E4-C44F627F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92" y="1675039"/>
            <a:ext cx="3735995" cy="28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570487-B231-4B12-B4D8-432B0914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render sequence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A9F6F5A-8712-4AA4-9EF6-AA4E2B99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66954"/>
            <a:ext cx="8662765" cy="493832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B813336-80AC-46C2-B580-A4378657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59" y="1026942"/>
            <a:ext cx="4497129" cy="27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5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570487-B231-4B12-B4D8-432B0914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render sequence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5470D4C-6332-4CC2-A311-956E9A07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2" y="1491176"/>
            <a:ext cx="8829401" cy="48111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579F281-D3BD-43DE-AEE1-6E1BF187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14" y="1152983"/>
            <a:ext cx="3735995" cy="28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9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E32CE1-D113-412E-9933-113646E21F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B7C8B-175B-4009-808B-9F66FD108A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5ECD52-6A23-4FF4-8C32-7B5DE9973A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3F2B96-5F34-41C9-8E37-A9CD279A42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4E02BF-4F0E-44E2-A489-075900B786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624C63-3CCA-4EA6-B822-6E710A8206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F880970-4569-4A7F-9AE4-BD30F6CE2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731D99-FE94-40AD-B267-E598F79885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53A9B66-76E5-4007-8ABF-1303A95E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7200" dirty="0"/>
              <a:t>HTML lives in browsers</a:t>
            </a:r>
          </a:p>
        </p:txBody>
      </p:sp>
    </p:spTree>
    <p:extLst>
      <p:ext uri="{BB962C8B-B14F-4D97-AF65-F5344CB8AC3E}">
        <p14:creationId xmlns:p14="http://schemas.microsoft.com/office/powerpoint/2010/main" val="18656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F5E3BC-67E5-43AA-A7AA-57088958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browsers work</a:t>
            </a:r>
            <a:endParaRPr lang="he-IL" dirty="0"/>
          </a:p>
        </p:txBody>
      </p:sp>
      <p:pic>
        <p:nvPicPr>
          <p:cNvPr id="5" name="גרפיקה 4" descr="מסד נתונים">
            <a:extLst>
              <a:ext uri="{FF2B5EF4-FFF2-40B4-BE49-F238E27FC236}">
                <a16:creationId xmlns:a16="http://schemas.microsoft.com/office/drawing/2014/main" id="{E95C94C9-7C4B-415C-8CC3-12F1F0A6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89" y="2859215"/>
            <a:ext cx="914400" cy="914400"/>
          </a:xfrm>
          <a:prstGeom prst="rect">
            <a:avLst/>
          </a:prstGeom>
        </p:spPr>
      </p:pic>
      <p:pic>
        <p:nvPicPr>
          <p:cNvPr id="8" name="גרפיקה 7" descr="שרת">
            <a:extLst>
              <a:ext uri="{FF2B5EF4-FFF2-40B4-BE49-F238E27FC236}">
                <a16:creationId xmlns:a16="http://schemas.microsoft.com/office/drawing/2014/main" id="{6B8E2634-2DB9-48F6-8456-3A1835210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2214" y="2859215"/>
            <a:ext cx="914400" cy="914400"/>
          </a:xfrm>
          <a:prstGeom prst="rect">
            <a:avLst/>
          </a:prstGeom>
        </p:spPr>
      </p:pic>
      <p:pic>
        <p:nvPicPr>
          <p:cNvPr id="10" name="גרפיקה 9" descr="מחשב נייד">
            <a:extLst>
              <a:ext uri="{FF2B5EF4-FFF2-40B4-BE49-F238E27FC236}">
                <a16:creationId xmlns:a16="http://schemas.microsoft.com/office/drawing/2014/main" id="{AED47EEE-96F2-428C-9CB4-9EC26E561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0811" y="2859215"/>
            <a:ext cx="914400" cy="914400"/>
          </a:xfrm>
          <a:prstGeom prst="rect">
            <a:avLst/>
          </a:prstGeom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A27D3300-D949-4192-819F-7A5C846E60A4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2883989" y="3316415"/>
            <a:ext cx="251822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004F1A6D-9C03-4197-BDFB-5DE1E521460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316614" y="3316415"/>
            <a:ext cx="2534197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: פינה מקופלת 25">
            <a:extLst>
              <a:ext uri="{FF2B5EF4-FFF2-40B4-BE49-F238E27FC236}">
                <a16:creationId xmlns:a16="http://schemas.microsoft.com/office/drawing/2014/main" id="{1520A0D7-7AA2-4F0D-B6FA-4DF1732A05D1}"/>
              </a:ext>
            </a:extLst>
          </p:cNvPr>
          <p:cNvSpPr/>
          <p:nvPr/>
        </p:nvSpPr>
        <p:spPr>
          <a:xfrm>
            <a:off x="6613041" y="1856594"/>
            <a:ext cx="1941341" cy="102692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HTML,CSS, JS</a:t>
            </a:r>
            <a:endParaRPr lang="he-IL" dirty="0"/>
          </a:p>
        </p:txBody>
      </p:sp>
      <p:sp>
        <p:nvSpPr>
          <p:cNvPr id="27" name="מלבן: פינה מקופלת 26">
            <a:extLst>
              <a:ext uri="{FF2B5EF4-FFF2-40B4-BE49-F238E27FC236}">
                <a16:creationId xmlns:a16="http://schemas.microsoft.com/office/drawing/2014/main" id="{B7C08570-9248-45C0-9E72-467FF4C6CA7B}"/>
              </a:ext>
            </a:extLst>
          </p:cNvPr>
          <p:cNvSpPr/>
          <p:nvPr/>
        </p:nvSpPr>
        <p:spPr>
          <a:xfrm>
            <a:off x="3312658" y="3541586"/>
            <a:ext cx="1132733" cy="8053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JSON</a:t>
            </a:r>
            <a:endParaRPr lang="he-IL" dirty="0"/>
          </a:p>
        </p:txBody>
      </p:sp>
      <p:sp>
        <p:nvSpPr>
          <p:cNvPr id="28" name="מלבן: פינה מקופלת 27">
            <a:extLst>
              <a:ext uri="{FF2B5EF4-FFF2-40B4-BE49-F238E27FC236}">
                <a16:creationId xmlns:a16="http://schemas.microsoft.com/office/drawing/2014/main" id="{B61A66F0-0094-42C9-AE39-39416E521FA1}"/>
              </a:ext>
            </a:extLst>
          </p:cNvPr>
          <p:cNvSpPr/>
          <p:nvPr/>
        </p:nvSpPr>
        <p:spPr>
          <a:xfrm>
            <a:off x="7003497" y="3541586"/>
            <a:ext cx="1132733" cy="8053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JSON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76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F5E3BC-67E5-43AA-A7AA-57088958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browsers work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420EEE2-F6F2-4C57-A5FF-94793B25EEA8}"/>
              </a:ext>
            </a:extLst>
          </p:cNvPr>
          <p:cNvSpPr/>
          <p:nvPr/>
        </p:nvSpPr>
        <p:spPr>
          <a:xfrm>
            <a:off x="646111" y="5934174"/>
            <a:ext cx="10228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https://developers.google.com/web/fundamentals/performance/critical-rendering-path/render-tree-construction</a:t>
            </a:r>
          </a:p>
        </p:txBody>
      </p:sp>
      <p:pic>
        <p:nvPicPr>
          <p:cNvPr id="6" name="תמונה 5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9C03C6F4-EDDA-44D7-AAFE-C100A254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74" y="1362218"/>
            <a:ext cx="9790967" cy="45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4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F5E3BC-67E5-43AA-A7AA-57088958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browsers work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0DF948C-3071-468D-BECD-0A0BA159FBC5}"/>
              </a:ext>
            </a:extLst>
          </p:cNvPr>
          <p:cNvSpPr txBox="1"/>
          <p:nvPr/>
        </p:nvSpPr>
        <p:spPr>
          <a:xfrm>
            <a:off x="506437" y="3521938"/>
            <a:ext cx="16599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js</a:t>
            </a:r>
            <a:r>
              <a:rPr lang="en-US" dirty="0"/>
              <a:t> (txt)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263C470-3D28-4C0B-A732-9CC5A7FBD52E}"/>
              </a:ext>
            </a:extLst>
          </p:cNvPr>
          <p:cNvSpPr txBox="1"/>
          <p:nvPr/>
        </p:nvSpPr>
        <p:spPr>
          <a:xfrm>
            <a:off x="3167663" y="3383439"/>
            <a:ext cx="27874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V8 engine (Chrome)</a:t>
            </a:r>
          </a:p>
          <a:p>
            <a:r>
              <a:rPr lang="en-US" dirty="0" err="1"/>
              <a:t>SpiderMonkey</a:t>
            </a:r>
            <a:r>
              <a:rPr lang="en-US" dirty="0"/>
              <a:t> (Mozilla)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E48E682-DAB1-468A-8C38-136CE9A81EB8}"/>
              </a:ext>
            </a:extLst>
          </p:cNvPr>
          <p:cNvSpPr txBox="1"/>
          <p:nvPr/>
        </p:nvSpPr>
        <p:spPr>
          <a:xfrm>
            <a:off x="6956388" y="3521938"/>
            <a:ext cx="19163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Machine code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1FE271F-AE3C-458A-A09D-55FD7F01315F}"/>
              </a:ext>
            </a:extLst>
          </p:cNvPr>
          <p:cNvSpPr txBox="1"/>
          <p:nvPr/>
        </p:nvSpPr>
        <p:spPr>
          <a:xfrm>
            <a:off x="9873958" y="3521938"/>
            <a:ext cx="9190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CPU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F18B8A3-93D2-44D9-8BA9-970B03D98F45}"/>
              </a:ext>
            </a:extLst>
          </p:cNvPr>
          <p:cNvSpPr txBox="1"/>
          <p:nvPr/>
        </p:nvSpPr>
        <p:spPr>
          <a:xfrm>
            <a:off x="2729132" y="2433677"/>
            <a:ext cx="32074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ECMA script (</a:t>
            </a:r>
            <a:r>
              <a:rPr lang="en-US" dirty="0" err="1"/>
              <a:t>js</a:t>
            </a:r>
            <a:r>
              <a:rPr lang="en-US" dirty="0"/>
              <a:t> standards)</a:t>
            </a:r>
            <a:endParaRPr lang="he-IL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8C9B5CD6-7022-4053-9C41-BCC1512F6E5D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166425" y="3706604"/>
            <a:ext cx="10012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406FCFDC-C454-4F4D-A0F2-9B9449361A6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955150" y="3706604"/>
            <a:ext cx="10012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2801AAF1-8A0A-44DB-90E4-23A2BCB594C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872720" y="3706604"/>
            <a:ext cx="1001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2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B92EAD-BE06-4445-B539-B5CCF8D3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Mozilla vs Chrome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B59429C-AB50-46B6-BA24-EF37842D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06" y="2161906"/>
            <a:ext cx="3072703" cy="126709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EDC9B59-69CD-487B-B742-9EB4C61F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5" y="3737658"/>
            <a:ext cx="3903673" cy="126709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61D3977-3A6D-497E-872D-17FDBF8BF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634" y="1152983"/>
            <a:ext cx="26193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0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B92EAD-BE06-4445-B539-B5CCF8D3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582"/>
            <a:ext cx="9404723" cy="1400530"/>
          </a:xfrm>
        </p:spPr>
        <p:txBody>
          <a:bodyPr/>
          <a:lstStyle/>
          <a:p>
            <a:r>
              <a:rPr lang="en-US" dirty="0"/>
              <a:t>Mozilla vs Chrome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ABDC04A-3AF4-438D-939B-94779286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0" y="871537"/>
            <a:ext cx="2581275" cy="587692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C049169-3A33-4736-B810-3F723C33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24" y="3149477"/>
            <a:ext cx="4228785" cy="140053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E4451FE-811E-4A30-BF8D-603C51F22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420" y="1524534"/>
            <a:ext cx="2409194" cy="12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F36E74-E8C2-4BEB-98C9-281B6D58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main object is ‘window’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3FA00F6-1267-4DD5-9F2A-31F106CA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b="6580"/>
          <a:stretch/>
        </p:blipFill>
        <p:spPr>
          <a:xfrm>
            <a:off x="464232" y="1264729"/>
            <a:ext cx="10405403" cy="54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E56A7-2B14-4ABE-8DF3-40C07E64B1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מציין מיקום תוכן 3" descr="תמונה שמכילה צילום מסך, מקורה, מחשב&#10;&#10;תיאור שנוצר ברמת מהימנות גבוהה מאוד">
            <a:extLst>
              <a:ext uri="{FF2B5EF4-FFF2-40B4-BE49-F238E27FC236}">
                <a16:creationId xmlns:a16="http://schemas.microsoft.com/office/drawing/2014/main" id="{52B20229-E3A4-452F-A6AB-6369120A3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507294-53FA-43E9-A4D8-BF1A3AB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/>
              <a:t>HTML is awesome!</a:t>
            </a:r>
          </a:p>
        </p:txBody>
      </p:sp>
    </p:spTree>
    <p:extLst>
      <p:ext uri="{BB962C8B-B14F-4D97-AF65-F5344CB8AC3E}">
        <p14:creationId xmlns:p14="http://schemas.microsoft.com/office/powerpoint/2010/main" val="18156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E56A7-2B14-4ABE-8DF3-40C07E64B1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A507294-53FA-43E9-A4D8-BF1A3AB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/>
              <a:t>HTML is awesome!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B370A45D-DAC7-4240-898A-870B5FB5F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61152" y="2143069"/>
            <a:ext cx="6795972" cy="3133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68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E56A7-2B14-4ABE-8DF3-40C07E64B1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A507294-53FA-43E9-A4D8-BF1A3AB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/>
              <a:t>HTML is awesome!</a:t>
            </a:r>
          </a:p>
        </p:txBody>
      </p:sp>
      <p:pic>
        <p:nvPicPr>
          <p:cNvPr id="8" name="מציין מיקום תוכן 7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3DEB89CB-FDA9-487A-A094-0E912AEAD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1" y="1582955"/>
            <a:ext cx="7300190" cy="4195762"/>
          </a:xfrm>
        </p:spPr>
      </p:pic>
    </p:spTree>
    <p:extLst>
      <p:ext uri="{BB962C8B-B14F-4D97-AF65-F5344CB8AC3E}">
        <p14:creationId xmlns:p14="http://schemas.microsoft.com/office/powerpoint/2010/main" val="237585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E56A7-2B14-4ABE-8DF3-40C07E64B1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A507294-53FA-43E9-A4D8-BF1A3AB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/>
              <a:t>HTML is awesome!</a:t>
            </a:r>
          </a:p>
        </p:txBody>
      </p:sp>
      <p:pic>
        <p:nvPicPr>
          <p:cNvPr id="6" name="מציין מיקום תוכן 5" descr="תמונה שמכילה מחשב, אלקטרוניקה, מקורה, ישיבה&#10;&#10;תיאור שנוצר ברמת מהימנות גבוהה מאוד">
            <a:extLst>
              <a:ext uri="{FF2B5EF4-FFF2-40B4-BE49-F238E27FC236}">
                <a16:creationId xmlns:a16="http://schemas.microsoft.com/office/drawing/2014/main" id="{622D50EA-1E84-470C-BDC2-76FB1EA55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5" y="1611761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51633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6C4496-021B-4767-8B4C-31A6023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74BEBF-2F2E-4295-B4C6-030E893B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Goffer (1991): files and folders</a:t>
            </a:r>
          </a:p>
          <a:p>
            <a:pPr algn="l" rtl="0"/>
            <a:r>
              <a:rPr lang="en-US" dirty="0"/>
              <a:t>HTML 1 (1991) – designed by Tim Berners-Lee – static web with pictures</a:t>
            </a:r>
          </a:p>
          <a:p>
            <a:pPr algn="l" rtl="0"/>
            <a:r>
              <a:rPr lang="en-US" dirty="0"/>
              <a:t>HTML 2 (1995) – IETF</a:t>
            </a:r>
          </a:p>
          <a:p>
            <a:pPr lvl="1" algn="l" rtl="0"/>
            <a:r>
              <a:rPr lang="en-US" dirty="0"/>
              <a:t>form-based file upload</a:t>
            </a:r>
          </a:p>
          <a:p>
            <a:pPr lvl="1" algn="l" rtl="0"/>
            <a:r>
              <a:rPr lang="en-US" dirty="0"/>
              <a:t>Tables</a:t>
            </a:r>
          </a:p>
          <a:p>
            <a:pPr lvl="1" algn="l" rtl="0"/>
            <a:r>
              <a:rPr lang="en-US" dirty="0"/>
              <a:t>client-side image maps</a:t>
            </a:r>
          </a:p>
          <a:p>
            <a:pPr lvl="1" algn="l" rtl="0"/>
            <a:r>
              <a:rPr lang="en-US" dirty="0"/>
              <a:t>Internationalization</a:t>
            </a:r>
          </a:p>
          <a:p>
            <a:pPr algn="l" rtl="0"/>
            <a:r>
              <a:rPr lang="en-US" dirty="0"/>
              <a:t>JavaScript (1995) - Netscape</a:t>
            </a:r>
          </a:p>
          <a:p>
            <a:pPr algn="l" rtl="0"/>
            <a:r>
              <a:rPr lang="en-US" dirty="0"/>
              <a:t>HTML 3.2 (1997) – W3C</a:t>
            </a:r>
          </a:p>
          <a:p>
            <a:pPr algn="l" rtl="0"/>
            <a:r>
              <a:rPr lang="en-US" dirty="0"/>
              <a:t>HTML 4 (1998) – browser events - W3C</a:t>
            </a:r>
          </a:p>
          <a:p>
            <a:pPr algn="l" rtl="0"/>
            <a:r>
              <a:rPr lang="en-US" dirty="0"/>
              <a:t>HTML 5 (2014) – W3C – semantic, canvas/</a:t>
            </a:r>
            <a:r>
              <a:rPr lang="en-US" dirty="0" err="1"/>
              <a:t>svg</a:t>
            </a:r>
            <a:r>
              <a:rPr lang="en-US" dirty="0"/>
              <a:t>, math</a:t>
            </a:r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2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6C4496-021B-4767-8B4C-31A6023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74BEBF-2F2E-4295-B4C6-030E893B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2009 – Node.js</a:t>
            </a:r>
          </a:p>
          <a:p>
            <a:pPr algn="l" rtl="0"/>
            <a:r>
              <a:rPr lang="en-US" dirty="0"/>
              <a:t>2010 – Angular (first main components-driven architecture)</a:t>
            </a:r>
          </a:p>
          <a:p>
            <a:pPr algn="l" rtl="0"/>
            <a:r>
              <a:rPr lang="en-US" dirty="0"/>
              <a:t>2013 – React</a:t>
            </a:r>
          </a:p>
          <a:p>
            <a:pPr algn="l" rtl="0"/>
            <a:r>
              <a:rPr lang="en-US" dirty="0"/>
              <a:t>2014 – Vue</a:t>
            </a:r>
          </a:p>
          <a:p>
            <a:pPr algn="l" rtl="0"/>
            <a:r>
              <a:rPr lang="en-US" dirty="0"/>
              <a:t>2015? – Mithril – the fastest framework</a:t>
            </a:r>
          </a:p>
          <a:p>
            <a:pPr algn="l" rtl="0"/>
            <a:r>
              <a:rPr lang="en-US" dirty="0"/>
              <a:t>2015 – Progressive Web Apps (PWA)</a:t>
            </a:r>
          </a:p>
          <a:p>
            <a:pPr algn="l" rtl="0"/>
            <a:r>
              <a:rPr lang="en-US" dirty="0"/>
              <a:t>2018 – Chrome 70 – Windows PWA</a:t>
            </a:r>
          </a:p>
          <a:p>
            <a:pPr algn="l" rtl="0"/>
            <a:r>
              <a:rPr lang="en-US" dirty="0"/>
              <a:t>2019 – iOS 13 will support PWA?</a:t>
            </a:r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452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C1FCD-5DA5-4540-9BAC-AC0ED744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740D737-5E9B-4BA2-A357-589A1D31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54" y="1853248"/>
            <a:ext cx="6099600" cy="348025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80EA964-30DE-4656-9904-6B84B9968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993" y="1853248"/>
            <a:ext cx="5053699" cy="34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C1FCD-5DA5-4540-9BAC-AC0ED744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+ CSS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0BC3E49-C246-48AA-B085-99EA03D3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863" y="1675039"/>
            <a:ext cx="5173070" cy="31146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9925CBC-F016-4F2D-8BA4-F56E2DFF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10" y="1675039"/>
            <a:ext cx="5463554" cy="44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2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239</Words>
  <Application>Microsoft Office PowerPoint</Application>
  <PresentationFormat>מסך רחב</PresentationFormat>
  <Paragraphs>49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יונים</vt:lpstr>
      <vt:lpstr>HTML – introduction</vt:lpstr>
      <vt:lpstr>HTML is awesome!</vt:lpstr>
      <vt:lpstr>HTML is awesome!</vt:lpstr>
      <vt:lpstr>HTML is awesome!</vt:lpstr>
      <vt:lpstr>HTML is awesome!</vt:lpstr>
      <vt:lpstr>History</vt:lpstr>
      <vt:lpstr>History</vt:lpstr>
      <vt:lpstr>HTML</vt:lpstr>
      <vt:lpstr>HTML + CSS</vt:lpstr>
      <vt:lpstr>HTML + CSS + JavaScript</vt:lpstr>
      <vt:lpstr>HTML render sequence</vt:lpstr>
      <vt:lpstr>HTML render sequence</vt:lpstr>
      <vt:lpstr>HTML lives in browsers</vt:lpstr>
      <vt:lpstr>How browsers work</vt:lpstr>
      <vt:lpstr>How browsers work</vt:lpstr>
      <vt:lpstr>How browsers work</vt:lpstr>
      <vt:lpstr>Mozilla vs Chrome</vt:lpstr>
      <vt:lpstr>Mozilla vs Chrome</vt:lpstr>
      <vt:lpstr>HTML main object is ‘window’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Tal Yaron</cp:lastModifiedBy>
  <cp:revision>22</cp:revision>
  <dcterms:created xsi:type="dcterms:W3CDTF">2017-12-07T08:03:04Z</dcterms:created>
  <dcterms:modified xsi:type="dcterms:W3CDTF">2019-04-11T06:54:55Z</dcterms:modified>
</cp:coreProperties>
</file>