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3" r:id="rId5"/>
    <p:sldId id="259" r:id="rId6"/>
    <p:sldId id="260" r:id="rId7"/>
    <p:sldId id="264" r:id="rId8"/>
    <p:sldId id="261" r:id="rId9"/>
    <p:sldId id="262" r:id="rId10"/>
    <p:sldId id="265" r:id="rId11"/>
    <p:sldId id="266"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73"/>
    <p:restoredTop sz="94641"/>
  </p:normalViewPr>
  <p:slideViewPr>
    <p:cSldViewPr snapToGrid="0" snapToObjects="1">
      <p:cViewPr varScale="1">
        <p:scale>
          <a:sx n="215" d="100"/>
          <a:sy n="215" d="100"/>
        </p:scale>
        <p:origin x="1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2/21/22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2135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2/21/22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917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2/21/22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9857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2/21/22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4614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2/21/22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413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2/21/22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7744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2/21/22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7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2/21/22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351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2/21/22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0995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2/21/22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4919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2/21/22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47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2/21/22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0500857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1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Freeform: Shape 12">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ight Triangle 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C953A1-1A83-5A49-AEB1-E852D34B7F5E}"/>
              </a:ext>
            </a:extLst>
          </p:cNvPr>
          <p:cNvSpPr>
            <a:spLocks noGrp="1"/>
          </p:cNvSpPr>
          <p:nvPr>
            <p:ph type="ctrTitle"/>
          </p:nvPr>
        </p:nvSpPr>
        <p:spPr>
          <a:xfrm>
            <a:off x="453142" y="725467"/>
            <a:ext cx="5414255" cy="2784496"/>
          </a:xfrm>
        </p:spPr>
        <p:txBody>
          <a:bodyPr>
            <a:normAutofit/>
          </a:bodyPr>
          <a:lstStyle/>
          <a:p>
            <a:pPr algn="l" defTabSz="914400" rtl="1" eaLnBrk="1" latinLnBrk="0" hangingPunct="1">
              <a:spcBef>
                <a:spcPct val="0"/>
              </a:spcBef>
              <a:buNone/>
            </a:pPr>
            <a:r>
              <a:rPr lang="en-US" dirty="0">
                <a:solidFill>
                  <a:schemeClr val="tx2">
                    <a:alpha val="80000"/>
                  </a:schemeClr>
                </a:solidFill>
              </a:rPr>
              <a:t>React-Redux</a:t>
            </a:r>
            <a:endParaRPr lang="en-IL" dirty="0">
              <a:solidFill>
                <a:schemeClr val="tx2">
                  <a:alpha val="80000"/>
                </a:schemeClr>
              </a:solidFill>
            </a:endParaRPr>
          </a:p>
        </p:txBody>
      </p:sp>
      <p:sp>
        <p:nvSpPr>
          <p:cNvPr id="3" name="Subtitle 2">
            <a:extLst>
              <a:ext uri="{FF2B5EF4-FFF2-40B4-BE49-F238E27FC236}">
                <a16:creationId xmlns:a16="http://schemas.microsoft.com/office/drawing/2014/main" id="{3670C580-C200-BC42-8401-0CA9D8FCEF48}"/>
              </a:ext>
            </a:extLst>
          </p:cNvPr>
          <p:cNvSpPr>
            <a:spLocks noGrp="1"/>
          </p:cNvSpPr>
          <p:nvPr>
            <p:ph type="subTitle" idx="1"/>
          </p:nvPr>
        </p:nvSpPr>
        <p:spPr>
          <a:xfrm>
            <a:off x="453142" y="3602038"/>
            <a:ext cx="5414255" cy="1560594"/>
          </a:xfrm>
        </p:spPr>
        <p:txBody>
          <a:bodyPr>
            <a:normAutofit/>
          </a:bodyPr>
          <a:lstStyle/>
          <a:p>
            <a:pPr algn="l"/>
            <a:r>
              <a:rPr lang="en-US" dirty="0">
                <a:solidFill>
                  <a:schemeClr val="tx2">
                    <a:alpha val="80000"/>
                  </a:schemeClr>
                </a:solidFill>
              </a:rPr>
              <a:t>W</a:t>
            </a:r>
            <a:r>
              <a:rPr lang="en-IL" dirty="0">
                <a:solidFill>
                  <a:schemeClr val="tx2">
                    <a:alpha val="80000"/>
                  </a:schemeClr>
                </a:solidFill>
              </a:rPr>
              <a:t>ith Thunk</a:t>
            </a:r>
          </a:p>
        </p:txBody>
      </p:sp>
      <p:pic>
        <p:nvPicPr>
          <p:cNvPr id="53" name="Picture 3">
            <a:extLst>
              <a:ext uri="{FF2B5EF4-FFF2-40B4-BE49-F238E27FC236}">
                <a16:creationId xmlns:a16="http://schemas.microsoft.com/office/drawing/2014/main" id="{EAA47138-89BA-4593-9145-35FFE679F5FD}"/>
              </a:ext>
            </a:extLst>
          </p:cNvPr>
          <p:cNvPicPr>
            <a:picLocks noChangeAspect="1"/>
          </p:cNvPicPr>
          <p:nvPr/>
        </p:nvPicPr>
        <p:blipFill rotWithShape="1">
          <a:blip r:embed="rId2"/>
          <a:srcRect l="15394" r="18628" b="-2"/>
          <a:stretch/>
        </p:blipFill>
        <p:spPr>
          <a:xfrm>
            <a:off x="6189156" y="-3440"/>
            <a:ext cx="6015813" cy="6861439"/>
          </a:xfrm>
          <a:prstGeom prst="rect">
            <a:avLst/>
          </a:prstGeom>
        </p:spPr>
      </p:pic>
    </p:spTree>
    <p:extLst>
      <p:ext uri="{BB962C8B-B14F-4D97-AF65-F5344CB8AC3E}">
        <p14:creationId xmlns:p14="http://schemas.microsoft.com/office/powerpoint/2010/main" val="238117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F9C8-6AAA-BF44-9729-3F21600B185C}"/>
              </a:ext>
            </a:extLst>
          </p:cNvPr>
          <p:cNvSpPr>
            <a:spLocks noGrp="1"/>
          </p:cNvSpPr>
          <p:nvPr>
            <p:ph type="title"/>
          </p:nvPr>
        </p:nvSpPr>
        <p:spPr/>
        <p:txBody>
          <a:bodyPr/>
          <a:lstStyle/>
          <a:p>
            <a:r>
              <a:rPr lang="en-US" dirty="0"/>
              <a:t>T</a:t>
            </a:r>
            <a:r>
              <a:rPr lang="en-IL" dirty="0"/>
              <a:t>he cycle</a:t>
            </a:r>
          </a:p>
        </p:txBody>
      </p:sp>
      <p:sp>
        <p:nvSpPr>
          <p:cNvPr id="4" name="Can 3">
            <a:extLst>
              <a:ext uri="{FF2B5EF4-FFF2-40B4-BE49-F238E27FC236}">
                <a16:creationId xmlns:a16="http://schemas.microsoft.com/office/drawing/2014/main" id="{2D2EB3D3-DC4B-BF4A-85AA-BFBEBB2A36F7}"/>
              </a:ext>
            </a:extLst>
          </p:cNvPr>
          <p:cNvSpPr/>
          <p:nvPr/>
        </p:nvSpPr>
        <p:spPr>
          <a:xfrm>
            <a:off x="5628904" y="1597231"/>
            <a:ext cx="813460" cy="7718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store</a:t>
            </a:r>
          </a:p>
        </p:txBody>
      </p:sp>
      <p:sp>
        <p:nvSpPr>
          <p:cNvPr id="5" name="Notched Right Arrow 4">
            <a:extLst>
              <a:ext uri="{FF2B5EF4-FFF2-40B4-BE49-F238E27FC236}">
                <a16:creationId xmlns:a16="http://schemas.microsoft.com/office/drawing/2014/main" id="{7D093F14-830D-E642-B95D-D2E1733C6072}"/>
              </a:ext>
            </a:extLst>
          </p:cNvPr>
          <p:cNvSpPr/>
          <p:nvPr/>
        </p:nvSpPr>
        <p:spPr>
          <a:xfrm rot="18663226">
            <a:off x="2330075" y="2682166"/>
            <a:ext cx="1749993" cy="6681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200" dirty="0"/>
              <a:t>action</a:t>
            </a:r>
          </a:p>
        </p:txBody>
      </p:sp>
      <p:sp>
        <p:nvSpPr>
          <p:cNvPr id="6" name="Double Brace 5">
            <a:extLst>
              <a:ext uri="{FF2B5EF4-FFF2-40B4-BE49-F238E27FC236}">
                <a16:creationId xmlns:a16="http://schemas.microsoft.com/office/drawing/2014/main" id="{17B1224E-808F-A34B-858A-AAA9B892D1B2}"/>
              </a:ext>
            </a:extLst>
          </p:cNvPr>
          <p:cNvSpPr/>
          <p:nvPr/>
        </p:nvSpPr>
        <p:spPr>
          <a:xfrm>
            <a:off x="4031671" y="1690688"/>
            <a:ext cx="1450161" cy="658431"/>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bg1"/>
                </a:solidFill>
              </a:rPr>
              <a:t>Reducer:</a:t>
            </a:r>
          </a:p>
          <a:p>
            <a:pPr algn="ctr"/>
            <a:r>
              <a:rPr lang="en-US" sz="1200" dirty="0">
                <a:solidFill>
                  <a:schemeClr val="bg1"/>
                </a:solidFill>
              </a:rPr>
              <a:t>P</a:t>
            </a:r>
            <a:r>
              <a:rPr lang="en-IL" sz="1200" dirty="0">
                <a:solidFill>
                  <a:schemeClr val="bg1"/>
                </a:solidFill>
              </a:rPr>
              <a:t>redictable way</a:t>
            </a:r>
          </a:p>
        </p:txBody>
      </p:sp>
      <p:sp>
        <p:nvSpPr>
          <p:cNvPr id="7" name="Rounded Rectangle 6">
            <a:extLst>
              <a:ext uri="{FF2B5EF4-FFF2-40B4-BE49-F238E27FC236}">
                <a16:creationId xmlns:a16="http://schemas.microsoft.com/office/drawing/2014/main" id="{905820BD-C298-0A43-BF60-460D11DAB7BF}"/>
              </a:ext>
            </a:extLst>
          </p:cNvPr>
          <p:cNvSpPr/>
          <p:nvPr/>
        </p:nvSpPr>
        <p:spPr>
          <a:xfrm>
            <a:off x="1935678" y="3960421"/>
            <a:ext cx="1466603" cy="54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dispatch</a:t>
            </a:r>
          </a:p>
        </p:txBody>
      </p:sp>
      <p:sp>
        <p:nvSpPr>
          <p:cNvPr id="8" name="Notched Right Arrow 7">
            <a:extLst>
              <a:ext uri="{FF2B5EF4-FFF2-40B4-BE49-F238E27FC236}">
                <a16:creationId xmlns:a16="http://schemas.microsoft.com/office/drawing/2014/main" id="{4BEE91B4-85E7-6746-9356-B707CBE3613B}"/>
              </a:ext>
            </a:extLst>
          </p:cNvPr>
          <p:cNvSpPr/>
          <p:nvPr/>
        </p:nvSpPr>
        <p:spPr>
          <a:xfrm rot="2894170">
            <a:off x="6146049" y="2539294"/>
            <a:ext cx="1749993" cy="80413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r>
              <a:rPr lang="en-IL" sz="1200" dirty="0"/>
              <a:t>ubscribe to selector</a:t>
            </a:r>
          </a:p>
        </p:txBody>
      </p:sp>
      <p:sp>
        <p:nvSpPr>
          <p:cNvPr id="9" name="Rounded Rectangle 8">
            <a:extLst>
              <a:ext uri="{FF2B5EF4-FFF2-40B4-BE49-F238E27FC236}">
                <a16:creationId xmlns:a16="http://schemas.microsoft.com/office/drawing/2014/main" id="{726B7285-7847-D04B-956D-63A88C4C88AB}"/>
              </a:ext>
            </a:extLst>
          </p:cNvPr>
          <p:cNvSpPr/>
          <p:nvPr/>
        </p:nvSpPr>
        <p:spPr>
          <a:xfrm>
            <a:off x="6826332" y="3838072"/>
            <a:ext cx="1466603" cy="54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r>
              <a:rPr lang="en-IL" dirty="0"/>
              <a:t>ocal state</a:t>
            </a:r>
          </a:p>
        </p:txBody>
      </p:sp>
      <p:sp>
        <p:nvSpPr>
          <p:cNvPr id="10" name="Rectangle 9">
            <a:extLst>
              <a:ext uri="{FF2B5EF4-FFF2-40B4-BE49-F238E27FC236}">
                <a16:creationId xmlns:a16="http://schemas.microsoft.com/office/drawing/2014/main" id="{62FA9C66-5A3E-FB4B-9EF8-AF01A8E205FD}"/>
              </a:ext>
            </a:extLst>
          </p:cNvPr>
          <p:cNvSpPr/>
          <p:nvPr/>
        </p:nvSpPr>
        <p:spPr>
          <a:xfrm>
            <a:off x="1027216" y="3281939"/>
            <a:ext cx="3135085" cy="21197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89D1A641-7893-7A4F-B231-B300606599E1}"/>
              </a:ext>
            </a:extLst>
          </p:cNvPr>
          <p:cNvSpPr txBox="1"/>
          <p:nvPr/>
        </p:nvSpPr>
        <p:spPr>
          <a:xfrm>
            <a:off x="911869" y="2847681"/>
            <a:ext cx="1466603" cy="369332"/>
          </a:xfrm>
          <a:prstGeom prst="rect">
            <a:avLst/>
          </a:prstGeom>
          <a:noFill/>
        </p:spPr>
        <p:txBody>
          <a:bodyPr wrap="square" rtlCol="0">
            <a:spAutoFit/>
          </a:bodyPr>
          <a:lstStyle/>
          <a:p>
            <a:r>
              <a:rPr lang="en-IL" dirty="0">
                <a:solidFill>
                  <a:schemeClr val="bg1"/>
                </a:solidFill>
              </a:rPr>
              <a:t>component</a:t>
            </a:r>
          </a:p>
        </p:txBody>
      </p:sp>
      <p:sp>
        <p:nvSpPr>
          <p:cNvPr id="12" name="Rectangle 11">
            <a:extLst>
              <a:ext uri="{FF2B5EF4-FFF2-40B4-BE49-F238E27FC236}">
                <a16:creationId xmlns:a16="http://schemas.microsoft.com/office/drawing/2014/main" id="{EEFA24EF-EA6B-E245-91B4-B54F01D09314}"/>
              </a:ext>
            </a:extLst>
          </p:cNvPr>
          <p:cNvSpPr/>
          <p:nvPr/>
        </p:nvSpPr>
        <p:spPr>
          <a:xfrm>
            <a:off x="6054379" y="3382267"/>
            <a:ext cx="3135085" cy="21197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7414EB6D-6C0D-4F41-A547-017D751A154F}"/>
              </a:ext>
            </a:extLst>
          </p:cNvPr>
          <p:cNvSpPr txBox="1"/>
          <p:nvPr/>
        </p:nvSpPr>
        <p:spPr>
          <a:xfrm>
            <a:off x="7813306" y="2912607"/>
            <a:ext cx="1466603" cy="369332"/>
          </a:xfrm>
          <a:prstGeom prst="rect">
            <a:avLst/>
          </a:prstGeom>
          <a:noFill/>
        </p:spPr>
        <p:txBody>
          <a:bodyPr wrap="square" rtlCol="0">
            <a:spAutoFit/>
          </a:bodyPr>
          <a:lstStyle/>
          <a:p>
            <a:r>
              <a:rPr lang="en-IL" dirty="0">
                <a:solidFill>
                  <a:schemeClr val="bg1"/>
                </a:solidFill>
              </a:rPr>
              <a:t>component</a:t>
            </a:r>
          </a:p>
        </p:txBody>
      </p:sp>
    </p:spTree>
    <p:extLst>
      <p:ext uri="{BB962C8B-B14F-4D97-AF65-F5344CB8AC3E}">
        <p14:creationId xmlns:p14="http://schemas.microsoft.com/office/powerpoint/2010/main" val="50031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F9C8-6AAA-BF44-9729-3F21600B185C}"/>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Async (Thunk)</a:t>
            </a:r>
            <a:endParaRPr lang="en-IL" dirty="0"/>
          </a:p>
        </p:txBody>
      </p:sp>
      <p:sp>
        <p:nvSpPr>
          <p:cNvPr id="4" name="Can 3">
            <a:extLst>
              <a:ext uri="{FF2B5EF4-FFF2-40B4-BE49-F238E27FC236}">
                <a16:creationId xmlns:a16="http://schemas.microsoft.com/office/drawing/2014/main" id="{2D2EB3D3-DC4B-BF4A-85AA-BFBEBB2A36F7}"/>
              </a:ext>
            </a:extLst>
          </p:cNvPr>
          <p:cNvSpPr/>
          <p:nvPr/>
        </p:nvSpPr>
        <p:spPr>
          <a:xfrm>
            <a:off x="9078686" y="2018804"/>
            <a:ext cx="813460" cy="7718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store</a:t>
            </a:r>
          </a:p>
        </p:txBody>
      </p:sp>
      <p:sp>
        <p:nvSpPr>
          <p:cNvPr id="6" name="Double Brace 5">
            <a:extLst>
              <a:ext uri="{FF2B5EF4-FFF2-40B4-BE49-F238E27FC236}">
                <a16:creationId xmlns:a16="http://schemas.microsoft.com/office/drawing/2014/main" id="{17B1224E-808F-A34B-858A-AAA9B892D1B2}"/>
              </a:ext>
            </a:extLst>
          </p:cNvPr>
          <p:cNvSpPr/>
          <p:nvPr/>
        </p:nvSpPr>
        <p:spPr>
          <a:xfrm>
            <a:off x="6220691" y="1000798"/>
            <a:ext cx="1450161" cy="658431"/>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bg1"/>
                </a:solidFill>
              </a:rPr>
              <a:t>Reducer:</a:t>
            </a:r>
          </a:p>
          <a:p>
            <a:pPr algn="ctr"/>
            <a:r>
              <a:rPr lang="en-US" sz="1200" dirty="0">
                <a:solidFill>
                  <a:schemeClr val="bg1"/>
                </a:solidFill>
              </a:rPr>
              <a:t>P</a:t>
            </a:r>
            <a:r>
              <a:rPr lang="en-IL" sz="1200" dirty="0">
                <a:solidFill>
                  <a:schemeClr val="bg1"/>
                </a:solidFill>
              </a:rPr>
              <a:t>redictable way</a:t>
            </a:r>
          </a:p>
        </p:txBody>
      </p:sp>
      <p:sp>
        <p:nvSpPr>
          <p:cNvPr id="8" name="Notched Right Arrow 7">
            <a:extLst>
              <a:ext uri="{FF2B5EF4-FFF2-40B4-BE49-F238E27FC236}">
                <a16:creationId xmlns:a16="http://schemas.microsoft.com/office/drawing/2014/main" id="{4BEE91B4-85E7-6746-9356-B707CBE3613B}"/>
              </a:ext>
            </a:extLst>
          </p:cNvPr>
          <p:cNvSpPr/>
          <p:nvPr/>
        </p:nvSpPr>
        <p:spPr>
          <a:xfrm rot="2894170">
            <a:off x="9595831" y="2960867"/>
            <a:ext cx="1749993" cy="80413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t>
            </a:r>
            <a:r>
              <a:rPr lang="en-IL" sz="1200" dirty="0"/>
              <a:t>ubscribe to selector</a:t>
            </a:r>
          </a:p>
        </p:txBody>
      </p:sp>
      <p:sp>
        <p:nvSpPr>
          <p:cNvPr id="9" name="Rounded Rectangle 8">
            <a:extLst>
              <a:ext uri="{FF2B5EF4-FFF2-40B4-BE49-F238E27FC236}">
                <a16:creationId xmlns:a16="http://schemas.microsoft.com/office/drawing/2014/main" id="{726B7285-7847-D04B-956D-63A88C4C88AB}"/>
              </a:ext>
            </a:extLst>
          </p:cNvPr>
          <p:cNvSpPr/>
          <p:nvPr/>
        </p:nvSpPr>
        <p:spPr>
          <a:xfrm>
            <a:off x="10276114" y="4259645"/>
            <a:ext cx="1466603" cy="54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r>
              <a:rPr lang="en-IL" dirty="0"/>
              <a:t>ocal state</a:t>
            </a:r>
          </a:p>
        </p:txBody>
      </p:sp>
      <p:sp>
        <p:nvSpPr>
          <p:cNvPr id="12" name="Rectangle 11">
            <a:extLst>
              <a:ext uri="{FF2B5EF4-FFF2-40B4-BE49-F238E27FC236}">
                <a16:creationId xmlns:a16="http://schemas.microsoft.com/office/drawing/2014/main" id="{EEFA24EF-EA6B-E245-91B4-B54F01D09314}"/>
              </a:ext>
            </a:extLst>
          </p:cNvPr>
          <p:cNvSpPr/>
          <p:nvPr/>
        </p:nvSpPr>
        <p:spPr>
          <a:xfrm>
            <a:off x="9504161" y="3803840"/>
            <a:ext cx="3135085" cy="21197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7414EB6D-6C0D-4F41-A547-017D751A154F}"/>
              </a:ext>
            </a:extLst>
          </p:cNvPr>
          <p:cNvSpPr txBox="1"/>
          <p:nvPr/>
        </p:nvSpPr>
        <p:spPr>
          <a:xfrm>
            <a:off x="11263088" y="3334180"/>
            <a:ext cx="1466603" cy="369332"/>
          </a:xfrm>
          <a:prstGeom prst="rect">
            <a:avLst/>
          </a:prstGeom>
          <a:noFill/>
        </p:spPr>
        <p:txBody>
          <a:bodyPr wrap="square" rtlCol="0">
            <a:spAutoFit/>
          </a:bodyPr>
          <a:lstStyle/>
          <a:p>
            <a:r>
              <a:rPr lang="en-IL" dirty="0">
                <a:solidFill>
                  <a:schemeClr val="bg1"/>
                </a:solidFill>
              </a:rPr>
              <a:t>component</a:t>
            </a:r>
          </a:p>
        </p:txBody>
      </p:sp>
      <p:sp>
        <p:nvSpPr>
          <p:cNvPr id="3" name="Rounded Rectangle 2">
            <a:extLst>
              <a:ext uri="{FF2B5EF4-FFF2-40B4-BE49-F238E27FC236}">
                <a16:creationId xmlns:a16="http://schemas.microsoft.com/office/drawing/2014/main" id="{4CB3A449-2426-0B4F-8D8F-D719BD276EBA}"/>
              </a:ext>
            </a:extLst>
          </p:cNvPr>
          <p:cNvSpPr/>
          <p:nvPr/>
        </p:nvSpPr>
        <p:spPr>
          <a:xfrm>
            <a:off x="4892200" y="933784"/>
            <a:ext cx="1196440" cy="72544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b="1" dirty="0">
                <a:solidFill>
                  <a:srgbClr val="00B050"/>
                </a:solidFill>
              </a:rPr>
              <a:t>Promise</a:t>
            </a:r>
          </a:p>
        </p:txBody>
      </p:sp>
      <p:pic>
        <p:nvPicPr>
          <p:cNvPr id="17" name="Picture 16" descr="Text&#10;&#10;Description automatically generated">
            <a:extLst>
              <a:ext uri="{FF2B5EF4-FFF2-40B4-BE49-F238E27FC236}">
                <a16:creationId xmlns:a16="http://schemas.microsoft.com/office/drawing/2014/main" id="{E2406F51-3293-1041-B9CB-68C09D98DFC4}"/>
              </a:ext>
            </a:extLst>
          </p:cNvPr>
          <p:cNvPicPr>
            <a:picLocks noChangeAspect="1"/>
          </p:cNvPicPr>
          <p:nvPr/>
        </p:nvPicPr>
        <p:blipFill>
          <a:blip r:embed="rId2"/>
          <a:stretch>
            <a:fillRect/>
          </a:stretch>
        </p:blipFill>
        <p:spPr>
          <a:xfrm>
            <a:off x="4892201" y="1759775"/>
            <a:ext cx="3797300" cy="1485900"/>
          </a:xfrm>
          <a:prstGeom prst="rect">
            <a:avLst/>
          </a:prstGeom>
        </p:spPr>
      </p:pic>
      <p:pic>
        <p:nvPicPr>
          <p:cNvPr id="19" name="Picture 18" descr="Text&#10;&#10;Description automatically generated">
            <a:extLst>
              <a:ext uri="{FF2B5EF4-FFF2-40B4-BE49-F238E27FC236}">
                <a16:creationId xmlns:a16="http://schemas.microsoft.com/office/drawing/2014/main" id="{5AC234B1-EFDF-6B45-9124-57A4D523196C}"/>
              </a:ext>
            </a:extLst>
          </p:cNvPr>
          <p:cNvPicPr>
            <a:picLocks noChangeAspect="1"/>
          </p:cNvPicPr>
          <p:nvPr/>
        </p:nvPicPr>
        <p:blipFill>
          <a:blip r:embed="rId3"/>
          <a:stretch>
            <a:fillRect/>
          </a:stretch>
        </p:blipFill>
        <p:spPr>
          <a:xfrm>
            <a:off x="4077004" y="3429000"/>
            <a:ext cx="5361627" cy="3331795"/>
          </a:xfrm>
          <a:prstGeom prst="rect">
            <a:avLst/>
          </a:prstGeom>
        </p:spPr>
      </p:pic>
      <p:sp>
        <p:nvSpPr>
          <p:cNvPr id="20" name="Rounded Rectangle 19">
            <a:extLst>
              <a:ext uri="{FF2B5EF4-FFF2-40B4-BE49-F238E27FC236}">
                <a16:creationId xmlns:a16="http://schemas.microsoft.com/office/drawing/2014/main" id="{DC1D741F-C662-2341-A967-276FBC46DB5C}"/>
              </a:ext>
            </a:extLst>
          </p:cNvPr>
          <p:cNvSpPr/>
          <p:nvPr/>
        </p:nvSpPr>
        <p:spPr>
          <a:xfrm>
            <a:off x="4292931" y="5195455"/>
            <a:ext cx="3426030" cy="605013"/>
          </a:xfrm>
          <a:custGeom>
            <a:avLst/>
            <a:gdLst>
              <a:gd name="connsiteX0" fmla="*/ 0 w 3426030"/>
              <a:gd name="connsiteY0" fmla="*/ 100838 h 605013"/>
              <a:gd name="connsiteX1" fmla="*/ 100838 w 3426030"/>
              <a:gd name="connsiteY1" fmla="*/ 0 h 605013"/>
              <a:gd name="connsiteX2" fmla="*/ 702717 w 3426030"/>
              <a:gd name="connsiteY2" fmla="*/ 0 h 605013"/>
              <a:gd name="connsiteX3" fmla="*/ 1207866 w 3426030"/>
              <a:gd name="connsiteY3" fmla="*/ 0 h 605013"/>
              <a:gd name="connsiteX4" fmla="*/ 1680771 w 3426030"/>
              <a:gd name="connsiteY4" fmla="*/ 0 h 605013"/>
              <a:gd name="connsiteX5" fmla="*/ 2250407 w 3426030"/>
              <a:gd name="connsiteY5" fmla="*/ 0 h 605013"/>
              <a:gd name="connsiteX6" fmla="*/ 2755556 w 3426030"/>
              <a:gd name="connsiteY6" fmla="*/ 0 h 605013"/>
              <a:gd name="connsiteX7" fmla="*/ 3325192 w 3426030"/>
              <a:gd name="connsiteY7" fmla="*/ 0 h 605013"/>
              <a:gd name="connsiteX8" fmla="*/ 3426030 w 3426030"/>
              <a:gd name="connsiteY8" fmla="*/ 100838 h 605013"/>
              <a:gd name="connsiteX9" fmla="*/ 3426030 w 3426030"/>
              <a:gd name="connsiteY9" fmla="*/ 504175 h 605013"/>
              <a:gd name="connsiteX10" fmla="*/ 3325192 w 3426030"/>
              <a:gd name="connsiteY10" fmla="*/ 605013 h 605013"/>
              <a:gd name="connsiteX11" fmla="*/ 2755556 w 3426030"/>
              <a:gd name="connsiteY11" fmla="*/ 605013 h 605013"/>
              <a:gd name="connsiteX12" fmla="*/ 2153677 w 3426030"/>
              <a:gd name="connsiteY12" fmla="*/ 605013 h 605013"/>
              <a:gd name="connsiteX13" fmla="*/ 1551797 w 3426030"/>
              <a:gd name="connsiteY13" fmla="*/ 605013 h 605013"/>
              <a:gd name="connsiteX14" fmla="*/ 1078892 w 3426030"/>
              <a:gd name="connsiteY14" fmla="*/ 605013 h 605013"/>
              <a:gd name="connsiteX15" fmla="*/ 100838 w 3426030"/>
              <a:gd name="connsiteY15" fmla="*/ 605013 h 605013"/>
              <a:gd name="connsiteX16" fmla="*/ 0 w 3426030"/>
              <a:gd name="connsiteY16" fmla="*/ 504175 h 605013"/>
              <a:gd name="connsiteX17" fmla="*/ 0 w 3426030"/>
              <a:gd name="connsiteY17" fmla="*/ 100838 h 6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6030" h="605013" extrusionOk="0">
                <a:moveTo>
                  <a:pt x="0" y="100838"/>
                </a:moveTo>
                <a:cubicBezTo>
                  <a:pt x="-13649" y="36728"/>
                  <a:pt x="41540" y="1354"/>
                  <a:pt x="100838" y="0"/>
                </a:cubicBezTo>
                <a:cubicBezTo>
                  <a:pt x="228321" y="-25280"/>
                  <a:pt x="458545" y="65058"/>
                  <a:pt x="702717" y="0"/>
                </a:cubicBezTo>
                <a:cubicBezTo>
                  <a:pt x="946889" y="-65058"/>
                  <a:pt x="988941" y="45476"/>
                  <a:pt x="1207866" y="0"/>
                </a:cubicBezTo>
                <a:cubicBezTo>
                  <a:pt x="1426791" y="-45476"/>
                  <a:pt x="1493694" y="24045"/>
                  <a:pt x="1680771" y="0"/>
                </a:cubicBezTo>
                <a:cubicBezTo>
                  <a:pt x="1867848" y="-24045"/>
                  <a:pt x="1992548" y="48382"/>
                  <a:pt x="2250407" y="0"/>
                </a:cubicBezTo>
                <a:cubicBezTo>
                  <a:pt x="2508266" y="-48382"/>
                  <a:pt x="2649886" y="15528"/>
                  <a:pt x="2755556" y="0"/>
                </a:cubicBezTo>
                <a:cubicBezTo>
                  <a:pt x="2861226" y="-15528"/>
                  <a:pt x="3156273" y="9379"/>
                  <a:pt x="3325192" y="0"/>
                </a:cubicBezTo>
                <a:cubicBezTo>
                  <a:pt x="3380297" y="-5591"/>
                  <a:pt x="3424917" y="46694"/>
                  <a:pt x="3426030" y="100838"/>
                </a:cubicBezTo>
                <a:cubicBezTo>
                  <a:pt x="3464918" y="216191"/>
                  <a:pt x="3414848" y="312913"/>
                  <a:pt x="3426030" y="504175"/>
                </a:cubicBezTo>
                <a:cubicBezTo>
                  <a:pt x="3420852" y="559570"/>
                  <a:pt x="3381930" y="602143"/>
                  <a:pt x="3325192" y="605013"/>
                </a:cubicBezTo>
                <a:cubicBezTo>
                  <a:pt x="3202518" y="624100"/>
                  <a:pt x="2934289" y="588094"/>
                  <a:pt x="2755556" y="605013"/>
                </a:cubicBezTo>
                <a:cubicBezTo>
                  <a:pt x="2576823" y="621932"/>
                  <a:pt x="2329526" y="601097"/>
                  <a:pt x="2153677" y="605013"/>
                </a:cubicBezTo>
                <a:cubicBezTo>
                  <a:pt x="1977828" y="608929"/>
                  <a:pt x="1687358" y="575783"/>
                  <a:pt x="1551797" y="605013"/>
                </a:cubicBezTo>
                <a:cubicBezTo>
                  <a:pt x="1416236" y="634243"/>
                  <a:pt x="1197880" y="575329"/>
                  <a:pt x="1078892" y="605013"/>
                </a:cubicBezTo>
                <a:cubicBezTo>
                  <a:pt x="959905" y="634697"/>
                  <a:pt x="568689" y="591582"/>
                  <a:pt x="100838" y="605013"/>
                </a:cubicBezTo>
                <a:cubicBezTo>
                  <a:pt x="43828" y="602324"/>
                  <a:pt x="671" y="550784"/>
                  <a:pt x="0" y="504175"/>
                </a:cubicBezTo>
                <a:cubicBezTo>
                  <a:pt x="-34884" y="388884"/>
                  <a:pt x="18582" y="192685"/>
                  <a:pt x="0" y="100838"/>
                </a:cubicBezTo>
                <a:close/>
              </a:path>
            </a:pathLst>
          </a:custGeom>
          <a:noFill/>
          <a:ln w="9525">
            <a:solidFill>
              <a:schemeClr val="accent3"/>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b="1" dirty="0">
              <a:solidFill>
                <a:srgbClr val="00B050"/>
              </a:solidFill>
            </a:endParaRPr>
          </a:p>
        </p:txBody>
      </p:sp>
      <p:sp>
        <p:nvSpPr>
          <p:cNvPr id="21" name="Rounded Rectangle 20">
            <a:extLst>
              <a:ext uri="{FF2B5EF4-FFF2-40B4-BE49-F238E27FC236}">
                <a16:creationId xmlns:a16="http://schemas.microsoft.com/office/drawing/2014/main" id="{2D5929F9-243A-D34D-9DF2-1A0EC18076A0}"/>
              </a:ext>
            </a:extLst>
          </p:cNvPr>
          <p:cNvSpPr/>
          <p:nvPr/>
        </p:nvSpPr>
        <p:spPr>
          <a:xfrm>
            <a:off x="4892200" y="1759775"/>
            <a:ext cx="3717409" cy="1410937"/>
          </a:xfrm>
          <a:custGeom>
            <a:avLst/>
            <a:gdLst>
              <a:gd name="connsiteX0" fmla="*/ 0 w 3717409"/>
              <a:gd name="connsiteY0" fmla="*/ 235161 h 1410937"/>
              <a:gd name="connsiteX1" fmla="*/ 235161 w 3717409"/>
              <a:gd name="connsiteY1" fmla="*/ 0 h 1410937"/>
              <a:gd name="connsiteX2" fmla="*/ 841284 w 3717409"/>
              <a:gd name="connsiteY2" fmla="*/ 0 h 1410937"/>
              <a:gd name="connsiteX3" fmla="*/ 1349994 w 3717409"/>
              <a:gd name="connsiteY3" fmla="*/ 0 h 1410937"/>
              <a:gd name="connsiteX4" fmla="*/ 1826234 w 3717409"/>
              <a:gd name="connsiteY4" fmla="*/ 0 h 1410937"/>
              <a:gd name="connsiteX5" fmla="*/ 2399886 w 3717409"/>
              <a:gd name="connsiteY5" fmla="*/ 0 h 1410937"/>
              <a:gd name="connsiteX6" fmla="*/ 2908596 w 3717409"/>
              <a:gd name="connsiteY6" fmla="*/ 0 h 1410937"/>
              <a:gd name="connsiteX7" fmla="*/ 3482248 w 3717409"/>
              <a:gd name="connsiteY7" fmla="*/ 0 h 1410937"/>
              <a:gd name="connsiteX8" fmla="*/ 3717409 w 3717409"/>
              <a:gd name="connsiteY8" fmla="*/ 235161 h 1410937"/>
              <a:gd name="connsiteX9" fmla="*/ 3717409 w 3717409"/>
              <a:gd name="connsiteY9" fmla="*/ 686656 h 1410937"/>
              <a:gd name="connsiteX10" fmla="*/ 3717409 w 3717409"/>
              <a:gd name="connsiteY10" fmla="*/ 1175776 h 1410937"/>
              <a:gd name="connsiteX11" fmla="*/ 3482248 w 3717409"/>
              <a:gd name="connsiteY11" fmla="*/ 1410937 h 1410937"/>
              <a:gd name="connsiteX12" fmla="*/ 3038479 w 3717409"/>
              <a:gd name="connsiteY12" fmla="*/ 1410937 h 1410937"/>
              <a:gd name="connsiteX13" fmla="*/ 2432357 w 3717409"/>
              <a:gd name="connsiteY13" fmla="*/ 1410937 h 1410937"/>
              <a:gd name="connsiteX14" fmla="*/ 1956117 w 3717409"/>
              <a:gd name="connsiteY14" fmla="*/ 1410937 h 1410937"/>
              <a:gd name="connsiteX15" fmla="*/ 1414936 w 3717409"/>
              <a:gd name="connsiteY15" fmla="*/ 1410937 h 1410937"/>
              <a:gd name="connsiteX16" fmla="*/ 808813 w 3717409"/>
              <a:gd name="connsiteY16" fmla="*/ 1410937 h 1410937"/>
              <a:gd name="connsiteX17" fmla="*/ 235161 w 3717409"/>
              <a:gd name="connsiteY17" fmla="*/ 1410937 h 1410937"/>
              <a:gd name="connsiteX18" fmla="*/ 0 w 3717409"/>
              <a:gd name="connsiteY18" fmla="*/ 1175776 h 1410937"/>
              <a:gd name="connsiteX19" fmla="*/ 0 w 3717409"/>
              <a:gd name="connsiteY19" fmla="*/ 724281 h 1410937"/>
              <a:gd name="connsiteX20" fmla="*/ 0 w 3717409"/>
              <a:gd name="connsiteY20" fmla="*/ 235161 h 141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17409" h="1410937" extrusionOk="0">
                <a:moveTo>
                  <a:pt x="0" y="235161"/>
                </a:moveTo>
                <a:cubicBezTo>
                  <a:pt x="-23661" y="90691"/>
                  <a:pt x="76367" y="10853"/>
                  <a:pt x="235161" y="0"/>
                </a:cubicBezTo>
                <a:cubicBezTo>
                  <a:pt x="521088" y="-47775"/>
                  <a:pt x="651792" y="51233"/>
                  <a:pt x="841284" y="0"/>
                </a:cubicBezTo>
                <a:cubicBezTo>
                  <a:pt x="1030776" y="-51233"/>
                  <a:pt x="1157630" y="18374"/>
                  <a:pt x="1349994" y="0"/>
                </a:cubicBezTo>
                <a:cubicBezTo>
                  <a:pt x="1542358" y="-18374"/>
                  <a:pt x="1705325" y="45238"/>
                  <a:pt x="1826234" y="0"/>
                </a:cubicBezTo>
                <a:cubicBezTo>
                  <a:pt x="1947143" y="-45238"/>
                  <a:pt x="2214510" y="27304"/>
                  <a:pt x="2399886" y="0"/>
                </a:cubicBezTo>
                <a:cubicBezTo>
                  <a:pt x="2585262" y="-27304"/>
                  <a:pt x="2767684" y="41929"/>
                  <a:pt x="2908596" y="0"/>
                </a:cubicBezTo>
                <a:cubicBezTo>
                  <a:pt x="3049508" y="-41929"/>
                  <a:pt x="3358646" y="42639"/>
                  <a:pt x="3482248" y="0"/>
                </a:cubicBezTo>
                <a:cubicBezTo>
                  <a:pt x="3611239" y="-8441"/>
                  <a:pt x="3714099" y="109886"/>
                  <a:pt x="3717409" y="235161"/>
                </a:cubicBezTo>
                <a:cubicBezTo>
                  <a:pt x="3767409" y="453776"/>
                  <a:pt x="3682430" y="555285"/>
                  <a:pt x="3717409" y="686656"/>
                </a:cubicBezTo>
                <a:cubicBezTo>
                  <a:pt x="3752388" y="818028"/>
                  <a:pt x="3677747" y="971053"/>
                  <a:pt x="3717409" y="1175776"/>
                </a:cubicBezTo>
                <a:cubicBezTo>
                  <a:pt x="3724869" y="1316757"/>
                  <a:pt x="3614154" y="1431960"/>
                  <a:pt x="3482248" y="1410937"/>
                </a:cubicBezTo>
                <a:cubicBezTo>
                  <a:pt x="3367351" y="1462597"/>
                  <a:pt x="3247000" y="1375339"/>
                  <a:pt x="3038479" y="1410937"/>
                </a:cubicBezTo>
                <a:cubicBezTo>
                  <a:pt x="2829958" y="1446535"/>
                  <a:pt x="2559735" y="1394631"/>
                  <a:pt x="2432357" y="1410937"/>
                </a:cubicBezTo>
                <a:cubicBezTo>
                  <a:pt x="2304979" y="1427243"/>
                  <a:pt x="2113845" y="1400371"/>
                  <a:pt x="1956117" y="1410937"/>
                </a:cubicBezTo>
                <a:cubicBezTo>
                  <a:pt x="1798389" y="1421503"/>
                  <a:pt x="1633312" y="1365674"/>
                  <a:pt x="1414936" y="1410937"/>
                </a:cubicBezTo>
                <a:cubicBezTo>
                  <a:pt x="1196560" y="1456200"/>
                  <a:pt x="1108973" y="1372502"/>
                  <a:pt x="808813" y="1410937"/>
                </a:cubicBezTo>
                <a:cubicBezTo>
                  <a:pt x="508653" y="1449372"/>
                  <a:pt x="505445" y="1401015"/>
                  <a:pt x="235161" y="1410937"/>
                </a:cubicBezTo>
                <a:cubicBezTo>
                  <a:pt x="91087" y="1436323"/>
                  <a:pt x="30434" y="1328267"/>
                  <a:pt x="0" y="1175776"/>
                </a:cubicBezTo>
                <a:cubicBezTo>
                  <a:pt x="-17114" y="975170"/>
                  <a:pt x="23959" y="848078"/>
                  <a:pt x="0" y="724281"/>
                </a:cubicBezTo>
                <a:cubicBezTo>
                  <a:pt x="-23959" y="600484"/>
                  <a:pt x="19720" y="413734"/>
                  <a:pt x="0" y="235161"/>
                </a:cubicBezTo>
                <a:close/>
              </a:path>
            </a:pathLst>
          </a:custGeom>
          <a:noFill/>
          <a:ln w="9525">
            <a:solidFill>
              <a:schemeClr val="accent3"/>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b="1" dirty="0">
              <a:solidFill>
                <a:srgbClr val="00B050"/>
              </a:solidFill>
            </a:endParaRPr>
          </a:p>
        </p:txBody>
      </p:sp>
      <p:sp>
        <p:nvSpPr>
          <p:cNvPr id="22" name="Notched Right Arrow 21">
            <a:extLst>
              <a:ext uri="{FF2B5EF4-FFF2-40B4-BE49-F238E27FC236}">
                <a16:creationId xmlns:a16="http://schemas.microsoft.com/office/drawing/2014/main" id="{5F938D9E-E48C-F442-8758-9412A8304746}"/>
              </a:ext>
            </a:extLst>
          </p:cNvPr>
          <p:cNvSpPr/>
          <p:nvPr/>
        </p:nvSpPr>
        <p:spPr>
          <a:xfrm rot="19992798">
            <a:off x="2395233" y="2502430"/>
            <a:ext cx="2305348" cy="6681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200" dirty="0"/>
              <a:t>action</a:t>
            </a:r>
          </a:p>
        </p:txBody>
      </p:sp>
      <p:sp>
        <p:nvSpPr>
          <p:cNvPr id="23" name="Rounded Rectangle 22">
            <a:extLst>
              <a:ext uri="{FF2B5EF4-FFF2-40B4-BE49-F238E27FC236}">
                <a16:creationId xmlns:a16="http://schemas.microsoft.com/office/drawing/2014/main" id="{F8383628-70B8-5245-A65E-111CB39658A0}"/>
              </a:ext>
            </a:extLst>
          </p:cNvPr>
          <p:cNvSpPr/>
          <p:nvPr/>
        </p:nvSpPr>
        <p:spPr>
          <a:xfrm>
            <a:off x="1234242" y="3586349"/>
            <a:ext cx="1466603" cy="54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dispatch</a:t>
            </a:r>
          </a:p>
        </p:txBody>
      </p:sp>
      <p:sp>
        <p:nvSpPr>
          <p:cNvPr id="24" name="Rectangle 23">
            <a:extLst>
              <a:ext uri="{FF2B5EF4-FFF2-40B4-BE49-F238E27FC236}">
                <a16:creationId xmlns:a16="http://schemas.microsoft.com/office/drawing/2014/main" id="{FCF125ED-17F0-6F48-BE3B-C863BA0B3560}"/>
              </a:ext>
            </a:extLst>
          </p:cNvPr>
          <p:cNvSpPr/>
          <p:nvPr/>
        </p:nvSpPr>
        <p:spPr>
          <a:xfrm>
            <a:off x="537890" y="3334180"/>
            <a:ext cx="3135085" cy="21197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TextBox 24">
            <a:extLst>
              <a:ext uri="{FF2B5EF4-FFF2-40B4-BE49-F238E27FC236}">
                <a16:creationId xmlns:a16="http://schemas.microsoft.com/office/drawing/2014/main" id="{38D9A606-2359-8240-A93F-A7FD6A3D693A}"/>
              </a:ext>
            </a:extLst>
          </p:cNvPr>
          <p:cNvSpPr txBox="1"/>
          <p:nvPr/>
        </p:nvSpPr>
        <p:spPr>
          <a:xfrm>
            <a:off x="371542" y="2845321"/>
            <a:ext cx="1466603" cy="369332"/>
          </a:xfrm>
          <a:prstGeom prst="rect">
            <a:avLst/>
          </a:prstGeom>
          <a:noFill/>
        </p:spPr>
        <p:txBody>
          <a:bodyPr wrap="square" rtlCol="0">
            <a:spAutoFit/>
          </a:bodyPr>
          <a:lstStyle/>
          <a:p>
            <a:r>
              <a:rPr lang="en-IL" dirty="0">
                <a:solidFill>
                  <a:schemeClr val="bg1"/>
                </a:solidFill>
              </a:rPr>
              <a:t>component</a:t>
            </a:r>
          </a:p>
        </p:txBody>
      </p:sp>
    </p:spTree>
    <p:extLst>
      <p:ext uri="{BB962C8B-B14F-4D97-AF65-F5344CB8AC3E}">
        <p14:creationId xmlns:p14="http://schemas.microsoft.com/office/powerpoint/2010/main" val="333365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05F0-CDCC-C848-8A6E-CA70E2473293}"/>
              </a:ext>
            </a:extLst>
          </p:cNvPr>
          <p:cNvSpPr>
            <a:spLocks noGrp="1"/>
          </p:cNvSpPr>
          <p:nvPr>
            <p:ph type="title"/>
          </p:nvPr>
        </p:nvSpPr>
        <p:spPr/>
        <p:txBody>
          <a:bodyPr/>
          <a:lstStyle/>
          <a:p>
            <a:r>
              <a:rPr lang="en-IL" dirty="0"/>
              <a:t>What is redux?</a:t>
            </a:r>
          </a:p>
        </p:txBody>
      </p:sp>
      <p:sp>
        <p:nvSpPr>
          <p:cNvPr id="3" name="Content Placeholder 2">
            <a:extLst>
              <a:ext uri="{FF2B5EF4-FFF2-40B4-BE49-F238E27FC236}">
                <a16:creationId xmlns:a16="http://schemas.microsoft.com/office/drawing/2014/main" id="{DA7E70E1-D438-FA4B-BD25-FDE33037B265}"/>
              </a:ext>
            </a:extLst>
          </p:cNvPr>
          <p:cNvSpPr>
            <a:spLocks noGrp="1"/>
          </p:cNvSpPr>
          <p:nvPr>
            <p:ph idx="1"/>
          </p:nvPr>
        </p:nvSpPr>
        <p:spPr/>
        <p:txBody>
          <a:bodyPr/>
          <a:lstStyle/>
          <a:p>
            <a:r>
              <a:rPr lang="en-US" b="1" dirty="0"/>
              <a:t>Redux is a pattern and library for managing and updating application state, using events called "actions"</a:t>
            </a:r>
            <a:endParaRPr lang="en-IL" dirty="0"/>
          </a:p>
        </p:txBody>
      </p:sp>
      <p:grpSp>
        <p:nvGrpSpPr>
          <p:cNvPr id="7" name="Group 6">
            <a:extLst>
              <a:ext uri="{FF2B5EF4-FFF2-40B4-BE49-F238E27FC236}">
                <a16:creationId xmlns:a16="http://schemas.microsoft.com/office/drawing/2014/main" id="{5BBBCCAE-7D94-F14A-8B2E-FD6BEC5D1036}"/>
              </a:ext>
            </a:extLst>
          </p:cNvPr>
          <p:cNvGrpSpPr/>
          <p:nvPr/>
        </p:nvGrpSpPr>
        <p:grpSpPr>
          <a:xfrm>
            <a:off x="1931357" y="3775814"/>
            <a:ext cx="7341818" cy="2057400"/>
            <a:chOff x="1931357" y="3775814"/>
            <a:chExt cx="7341818" cy="2057400"/>
          </a:xfrm>
        </p:grpSpPr>
        <p:sp>
          <p:nvSpPr>
            <p:cNvPr id="4" name="Can 3">
              <a:extLst>
                <a:ext uri="{FF2B5EF4-FFF2-40B4-BE49-F238E27FC236}">
                  <a16:creationId xmlns:a16="http://schemas.microsoft.com/office/drawing/2014/main" id="{5B39A6C0-1E9B-2F4B-92F0-E23FCC7B7122}"/>
                </a:ext>
              </a:extLst>
            </p:cNvPr>
            <p:cNvSpPr/>
            <p:nvPr/>
          </p:nvSpPr>
          <p:spPr>
            <a:xfrm>
              <a:off x="7501525" y="3775814"/>
              <a:ext cx="1771650"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IL" dirty="0"/>
                <a:t>pp state</a:t>
              </a:r>
            </a:p>
          </p:txBody>
        </p:sp>
        <p:sp>
          <p:nvSpPr>
            <p:cNvPr id="5" name="Notched Right Arrow 4">
              <a:extLst>
                <a:ext uri="{FF2B5EF4-FFF2-40B4-BE49-F238E27FC236}">
                  <a16:creationId xmlns:a16="http://schemas.microsoft.com/office/drawing/2014/main" id="{778EED5B-B674-0F4A-BFA0-5B0670A2FD46}"/>
                </a:ext>
              </a:extLst>
            </p:cNvPr>
            <p:cNvSpPr/>
            <p:nvPr/>
          </p:nvSpPr>
          <p:spPr>
            <a:xfrm>
              <a:off x="1931357" y="4384110"/>
              <a:ext cx="3482236" cy="11148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action</a:t>
              </a:r>
            </a:p>
          </p:txBody>
        </p:sp>
        <p:sp>
          <p:nvSpPr>
            <p:cNvPr id="6" name="Double Brace 5">
              <a:extLst>
                <a:ext uri="{FF2B5EF4-FFF2-40B4-BE49-F238E27FC236}">
                  <a16:creationId xmlns:a16="http://schemas.microsoft.com/office/drawing/2014/main" id="{D33B9BC1-6CBC-9144-AA1D-7F8B28E69761}"/>
                </a:ext>
              </a:extLst>
            </p:cNvPr>
            <p:cNvSpPr/>
            <p:nvPr/>
          </p:nvSpPr>
          <p:spPr>
            <a:xfrm>
              <a:off x="5550859" y="4371584"/>
              <a:ext cx="1771650" cy="1102291"/>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Reducer:</a:t>
              </a:r>
            </a:p>
            <a:p>
              <a:pPr algn="ctr"/>
              <a:r>
                <a:rPr lang="en-US" dirty="0">
                  <a:solidFill>
                    <a:schemeClr val="bg1"/>
                  </a:solidFill>
                </a:rPr>
                <a:t>P</a:t>
              </a:r>
              <a:r>
                <a:rPr lang="en-IL" dirty="0">
                  <a:solidFill>
                    <a:schemeClr val="bg1"/>
                  </a:solidFill>
                </a:rPr>
                <a:t>redictable way</a:t>
              </a:r>
            </a:p>
          </p:txBody>
        </p:sp>
      </p:grpSp>
    </p:spTree>
    <p:extLst>
      <p:ext uri="{BB962C8B-B14F-4D97-AF65-F5344CB8AC3E}">
        <p14:creationId xmlns:p14="http://schemas.microsoft.com/office/powerpoint/2010/main" val="36607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ADDE-4F25-6E42-8B85-B5696F77438E}"/>
              </a:ext>
            </a:extLst>
          </p:cNvPr>
          <p:cNvSpPr>
            <a:spLocks noGrp="1"/>
          </p:cNvSpPr>
          <p:nvPr>
            <p:ph type="title"/>
          </p:nvPr>
        </p:nvSpPr>
        <p:spPr>
          <a:xfrm>
            <a:off x="457200" y="365125"/>
            <a:ext cx="5772940" cy="1325563"/>
          </a:xfrm>
        </p:spPr>
        <p:txBody>
          <a:bodyPr/>
          <a:lstStyle/>
          <a:p>
            <a:r>
              <a:rPr lang="en-US" dirty="0"/>
              <a:t>Why Should I Use Redux?</a:t>
            </a:r>
            <a:endParaRPr lang="en-IL" dirty="0"/>
          </a:p>
        </p:txBody>
      </p:sp>
      <p:sp>
        <p:nvSpPr>
          <p:cNvPr id="3" name="Content Placeholder 2">
            <a:extLst>
              <a:ext uri="{FF2B5EF4-FFF2-40B4-BE49-F238E27FC236}">
                <a16:creationId xmlns:a16="http://schemas.microsoft.com/office/drawing/2014/main" id="{D1233063-8598-8D4B-9CEE-5B4C29497680}"/>
              </a:ext>
            </a:extLst>
          </p:cNvPr>
          <p:cNvSpPr>
            <a:spLocks noGrp="1"/>
          </p:cNvSpPr>
          <p:nvPr>
            <p:ph idx="1"/>
          </p:nvPr>
        </p:nvSpPr>
        <p:spPr>
          <a:xfrm>
            <a:off x="457200" y="2141537"/>
            <a:ext cx="5638800" cy="4351338"/>
          </a:xfrm>
        </p:spPr>
        <p:txBody>
          <a:bodyPr/>
          <a:lstStyle/>
          <a:p>
            <a:r>
              <a:rPr lang="en-US" dirty="0"/>
              <a:t>The </a:t>
            </a:r>
            <a:r>
              <a:rPr lang="en-US" b="1" dirty="0"/>
              <a:t>patterns</a:t>
            </a:r>
            <a:r>
              <a:rPr lang="en-US" dirty="0"/>
              <a:t> and tools provided by Redux make it easier to understand when, where, why, and how the state in your application is being updated, and how your application logic will behave when those changes occur.</a:t>
            </a:r>
            <a:endParaRPr lang="en-IL" dirty="0"/>
          </a:p>
        </p:txBody>
      </p:sp>
      <p:pic>
        <p:nvPicPr>
          <p:cNvPr id="4" name="Picture 3">
            <a:extLst>
              <a:ext uri="{FF2B5EF4-FFF2-40B4-BE49-F238E27FC236}">
                <a16:creationId xmlns:a16="http://schemas.microsoft.com/office/drawing/2014/main" id="{F19FA356-1706-064C-847E-8CC3D74A1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060" y="0"/>
            <a:ext cx="5772940" cy="6858000"/>
          </a:xfrm>
          <a:prstGeom prst="rect">
            <a:avLst/>
          </a:prstGeom>
        </p:spPr>
      </p:pic>
    </p:spTree>
    <p:extLst>
      <p:ext uri="{BB962C8B-B14F-4D97-AF65-F5344CB8AC3E}">
        <p14:creationId xmlns:p14="http://schemas.microsoft.com/office/powerpoint/2010/main" val="228310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54ADDE-4F25-6E42-8B85-B5696F77438E}"/>
              </a:ext>
            </a:extLst>
          </p:cNvPr>
          <p:cNvSpPr>
            <a:spLocks noGrp="1"/>
          </p:cNvSpPr>
          <p:nvPr>
            <p:ph type="title"/>
          </p:nvPr>
        </p:nvSpPr>
        <p:spPr>
          <a:xfrm>
            <a:off x="457199" y="732348"/>
            <a:ext cx="5747015" cy="2001905"/>
          </a:xfrm>
        </p:spPr>
        <p:txBody>
          <a:bodyPr anchor="ctr">
            <a:normAutofit/>
          </a:bodyPr>
          <a:lstStyle/>
          <a:p>
            <a:r>
              <a:rPr lang="en-US">
                <a:solidFill>
                  <a:schemeClr val="tx2"/>
                </a:solidFill>
              </a:rPr>
              <a:t>Why Should I Use Redux?</a:t>
            </a:r>
            <a:endParaRPr lang="en-IL">
              <a:solidFill>
                <a:schemeClr val="tx2"/>
              </a:solidFill>
            </a:endParaRPr>
          </a:p>
        </p:txBody>
      </p:sp>
      <p:sp>
        <p:nvSpPr>
          <p:cNvPr id="3" name="Content Placeholder 2">
            <a:extLst>
              <a:ext uri="{FF2B5EF4-FFF2-40B4-BE49-F238E27FC236}">
                <a16:creationId xmlns:a16="http://schemas.microsoft.com/office/drawing/2014/main" id="{D1233063-8598-8D4B-9CEE-5B4C29497680}"/>
              </a:ext>
            </a:extLst>
          </p:cNvPr>
          <p:cNvSpPr>
            <a:spLocks noGrp="1"/>
          </p:cNvSpPr>
          <p:nvPr>
            <p:ph idx="1"/>
          </p:nvPr>
        </p:nvSpPr>
        <p:spPr>
          <a:xfrm>
            <a:off x="6195368" y="732348"/>
            <a:ext cx="4955351" cy="2010852"/>
          </a:xfrm>
        </p:spPr>
        <p:txBody>
          <a:bodyPr anchor="ctr">
            <a:normAutofit/>
          </a:bodyPr>
          <a:lstStyle/>
          <a:p>
            <a:r>
              <a:rPr lang="en-US" sz="1800">
                <a:solidFill>
                  <a:schemeClr val="tx2"/>
                </a:solidFill>
              </a:rPr>
              <a:t>The </a:t>
            </a:r>
            <a:r>
              <a:rPr lang="en-US" sz="1800" b="1">
                <a:solidFill>
                  <a:schemeClr val="tx2"/>
                </a:solidFill>
              </a:rPr>
              <a:t>patterns</a:t>
            </a:r>
            <a:r>
              <a:rPr lang="en-US" sz="1800">
                <a:solidFill>
                  <a:schemeClr val="tx2"/>
                </a:solidFill>
              </a:rPr>
              <a:t> and tools provided by Redux make it easier to understand when, where, why, and how the state in your application is being updated, and how your application logic will behave when those changes occur.</a:t>
            </a:r>
            <a:endParaRPr lang="en-IL" sz="1800">
              <a:solidFill>
                <a:schemeClr val="tx2"/>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DE54A232-4524-D741-9A39-A0F436C40BA7}"/>
              </a:ext>
            </a:extLst>
          </p:cNvPr>
          <p:cNvPicPr>
            <a:picLocks noChangeAspect="1"/>
          </p:cNvPicPr>
          <p:nvPr/>
        </p:nvPicPr>
        <p:blipFill>
          <a:blip r:embed="rId2"/>
          <a:stretch>
            <a:fillRect/>
          </a:stretch>
        </p:blipFill>
        <p:spPr>
          <a:xfrm>
            <a:off x="735105" y="3040496"/>
            <a:ext cx="10938217" cy="3500229"/>
          </a:xfrm>
          <a:prstGeom prst="rect">
            <a:avLst/>
          </a:prstGeom>
        </p:spPr>
      </p:pic>
    </p:spTree>
    <p:extLst>
      <p:ext uri="{BB962C8B-B14F-4D97-AF65-F5344CB8AC3E}">
        <p14:creationId xmlns:p14="http://schemas.microsoft.com/office/powerpoint/2010/main" val="377846761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3.7037E-7 L -0.2289 -0.06065 " pathEditMode="relative" rAng="0" ptsTypes="AA">
                                      <p:cBhvr>
                                        <p:cTn id="6" dur="30000" fill="hold"/>
                                        <p:tgtEl>
                                          <p:spTgt spid="5"/>
                                        </p:tgtEl>
                                        <p:attrNameLst>
                                          <p:attrName>ppt_x</p:attrName>
                                          <p:attrName>ppt_y</p:attrName>
                                        </p:attrNameLst>
                                      </p:cBhvr>
                                      <p:rCtr x="-11445" y="-3032"/>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289 -0.06065 L -4.16667E-6 3.7037E-7 " pathEditMode="relative" rAng="0" ptsTypes="AA">
                                      <p:cBhvr>
                                        <p:cTn id="11" dur="30000" fill="hold"/>
                                        <p:tgtEl>
                                          <p:spTgt spid="5"/>
                                        </p:tgtEl>
                                        <p:attrNameLst>
                                          <p:attrName>ppt_x</p:attrName>
                                          <p:attrName>ppt_y</p:attrName>
                                        </p:attrNameLst>
                                      </p:cBhvr>
                                      <p:rCtr x="11445" y="3032"/>
                                    </p:animMotion>
                                  </p:childTnLst>
                                </p:cTn>
                              </p:par>
                              <p:par>
                                <p:cTn id="12" presetID="6" presetClass="emph" presetSubtype="0" accel="50000" decel="50000" fill="hold" nodeType="withEffect">
                                  <p:stCondLst>
                                    <p:cond delay="5000"/>
                                  </p:stCondLst>
                                  <p:childTnLst>
                                    <p:animScale>
                                      <p:cBhvr>
                                        <p:cTn id="13" dur="30000" fill="hold"/>
                                        <p:tgtEl>
                                          <p:spTgt spid="5"/>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4.16667E-6 3.7037E-7 L -4.16667E-6 0.00023 " pathEditMode="relative" rAng="0" ptsTypes="AA">
                                      <p:cBhvr>
                                        <p:cTn id="16" dur="5000" fill="hold"/>
                                        <p:tgtEl>
                                          <p:spTgt spid="5"/>
                                        </p:tgtEl>
                                        <p:attrNameLst>
                                          <p:attrName>ppt_x</p:attrName>
                                          <p:attrName>ppt_y</p:attrName>
                                        </p:attrNameLst>
                                      </p:cBhvr>
                                      <p:rCtr x="0" y="0"/>
                                    </p:animMotion>
                                  </p:childTnLst>
                                </p:cTn>
                              </p:par>
                            </p:childTnLst>
                          </p:cTn>
                        </p:par>
                      </p:childTnLst>
                    </p:cTn>
                  </p:par>
                </p:childTnLst>
              </p:cTn>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2" name="Group 121">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Connector 127">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Connector 130">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a:extLst>
              <a:ext uri="{FF2B5EF4-FFF2-40B4-BE49-F238E27FC236}">
                <a16:creationId xmlns:a16="http://schemas.microsoft.com/office/drawing/2014/main" id="{980EA774-ED82-664C-AA56-2241CE037B1A}"/>
              </a:ext>
            </a:extLst>
          </p:cNvPr>
          <p:cNvSpPr>
            <a:spLocks noGrp="1"/>
          </p:cNvSpPr>
          <p:nvPr>
            <p:ph type="title"/>
          </p:nvPr>
        </p:nvSpPr>
        <p:spPr>
          <a:xfrm>
            <a:off x="453142" y="168275"/>
            <a:ext cx="6542916" cy="2574923"/>
          </a:xfrm>
        </p:spPr>
        <p:txBody>
          <a:bodyPr vert="horz" lIns="91440" tIns="45720" rIns="91440" bIns="45720" rtlCol="0" anchor="ctr">
            <a:normAutofit/>
          </a:bodyPr>
          <a:lstStyle/>
          <a:p>
            <a:pPr algn="l" defTabSz="914400" rtl="1" eaLnBrk="1" latinLnBrk="0" hangingPunct="1">
              <a:lnSpc>
                <a:spcPct val="90000"/>
              </a:lnSpc>
              <a:spcBef>
                <a:spcPct val="0"/>
              </a:spcBef>
              <a:buNone/>
            </a:pPr>
            <a:r>
              <a:rPr lang="en-US" sz="5400" dirty="0"/>
              <a:t>Initial state</a:t>
            </a:r>
          </a:p>
        </p:txBody>
      </p:sp>
      <p:pic>
        <p:nvPicPr>
          <p:cNvPr id="6" name="Content Placeholder 5" descr="Text&#10;&#10;Description automatically generated">
            <a:extLst>
              <a:ext uri="{FF2B5EF4-FFF2-40B4-BE49-F238E27FC236}">
                <a16:creationId xmlns:a16="http://schemas.microsoft.com/office/drawing/2014/main" id="{03D36862-81BC-8B4E-A5D0-4622794E74DD}"/>
              </a:ext>
            </a:extLst>
          </p:cNvPr>
          <p:cNvPicPr>
            <a:picLocks noGrp="1" noChangeAspect="1"/>
          </p:cNvPicPr>
          <p:nvPr>
            <p:ph idx="1"/>
          </p:nvPr>
        </p:nvPicPr>
        <p:blipFill>
          <a:blip r:embed="rId2"/>
          <a:stretch>
            <a:fillRect/>
          </a:stretch>
        </p:blipFill>
        <p:spPr>
          <a:xfrm>
            <a:off x="1198180" y="3397805"/>
            <a:ext cx="9952535" cy="2406822"/>
          </a:xfrm>
          <a:prstGeom prst="rect">
            <a:avLst/>
          </a:prstGeom>
        </p:spPr>
      </p:pic>
    </p:spTree>
    <p:extLst>
      <p:ext uri="{BB962C8B-B14F-4D97-AF65-F5344CB8AC3E}">
        <p14:creationId xmlns:p14="http://schemas.microsoft.com/office/powerpoint/2010/main" val="22286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382-62BF-A749-9A61-33BF15799944}"/>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action: what kind of a change…</a:t>
            </a:r>
            <a:endParaRPr lang="en-IL" dirty="0"/>
          </a:p>
        </p:txBody>
      </p:sp>
      <p:pic>
        <p:nvPicPr>
          <p:cNvPr id="7" name="Picture 6" descr="Text&#10;&#10;Description automatically generated">
            <a:extLst>
              <a:ext uri="{FF2B5EF4-FFF2-40B4-BE49-F238E27FC236}">
                <a16:creationId xmlns:a16="http://schemas.microsoft.com/office/drawing/2014/main" id="{6799835C-964A-804B-AF7C-199BDBF1FE3D}"/>
              </a:ext>
            </a:extLst>
          </p:cNvPr>
          <p:cNvPicPr>
            <a:picLocks noChangeAspect="1"/>
          </p:cNvPicPr>
          <p:nvPr/>
        </p:nvPicPr>
        <p:blipFill>
          <a:blip r:embed="rId2"/>
          <a:stretch>
            <a:fillRect/>
          </a:stretch>
        </p:blipFill>
        <p:spPr>
          <a:xfrm>
            <a:off x="1350385" y="2120900"/>
            <a:ext cx="9491230" cy="3695700"/>
          </a:xfrm>
          <a:prstGeom prst="rect">
            <a:avLst/>
          </a:prstGeom>
        </p:spPr>
      </p:pic>
    </p:spTree>
    <p:extLst>
      <p:ext uri="{BB962C8B-B14F-4D97-AF65-F5344CB8AC3E}">
        <p14:creationId xmlns:p14="http://schemas.microsoft.com/office/powerpoint/2010/main" val="4221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382-62BF-A749-9A61-33BF15799944}"/>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Reducer: changes the state…</a:t>
            </a:r>
            <a:endParaRPr lang="en-IL" dirty="0"/>
          </a:p>
        </p:txBody>
      </p:sp>
      <p:pic>
        <p:nvPicPr>
          <p:cNvPr id="5" name="Content Placeholder 4" descr="Text&#10;&#10;Description automatically generated">
            <a:extLst>
              <a:ext uri="{FF2B5EF4-FFF2-40B4-BE49-F238E27FC236}">
                <a16:creationId xmlns:a16="http://schemas.microsoft.com/office/drawing/2014/main" id="{8E3FE6E4-6D3A-8A47-AE28-CF12DA4BBEF0}"/>
              </a:ext>
            </a:extLst>
          </p:cNvPr>
          <p:cNvPicPr>
            <a:picLocks noGrp="1" noChangeAspect="1"/>
          </p:cNvPicPr>
          <p:nvPr>
            <p:ph idx="1"/>
          </p:nvPr>
        </p:nvPicPr>
        <p:blipFill>
          <a:blip r:embed="rId2"/>
          <a:stretch>
            <a:fillRect/>
          </a:stretch>
        </p:blipFill>
        <p:spPr>
          <a:xfrm>
            <a:off x="1950617" y="2071688"/>
            <a:ext cx="8022057" cy="4536282"/>
          </a:xfrm>
        </p:spPr>
      </p:pic>
    </p:spTree>
    <p:extLst>
      <p:ext uri="{BB962C8B-B14F-4D97-AF65-F5344CB8AC3E}">
        <p14:creationId xmlns:p14="http://schemas.microsoft.com/office/powerpoint/2010/main" val="38673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5866-C091-9A4B-914C-4522D6218A61}"/>
              </a:ext>
            </a:extLst>
          </p:cNvPr>
          <p:cNvSpPr>
            <a:spLocks noGrp="1"/>
          </p:cNvSpPr>
          <p:nvPr>
            <p:ph type="title"/>
          </p:nvPr>
        </p:nvSpPr>
        <p:spPr/>
        <p:txBody>
          <a:bodyPr/>
          <a:lstStyle/>
          <a:p>
            <a:r>
              <a:rPr lang="en-US" dirty="0"/>
              <a:t>S</a:t>
            </a:r>
            <a:r>
              <a:rPr lang="en-IL" dirty="0"/>
              <a:t>tore (state)</a:t>
            </a:r>
          </a:p>
        </p:txBody>
      </p:sp>
      <p:pic>
        <p:nvPicPr>
          <p:cNvPr id="7" name="Picture 6" descr="Text&#10;&#10;Description automatically generated">
            <a:extLst>
              <a:ext uri="{FF2B5EF4-FFF2-40B4-BE49-F238E27FC236}">
                <a16:creationId xmlns:a16="http://schemas.microsoft.com/office/drawing/2014/main" id="{00339213-DD6B-6C4A-906E-78F161C93AB6}"/>
              </a:ext>
            </a:extLst>
          </p:cNvPr>
          <p:cNvPicPr>
            <a:picLocks noChangeAspect="1"/>
          </p:cNvPicPr>
          <p:nvPr/>
        </p:nvPicPr>
        <p:blipFill>
          <a:blip r:embed="rId2"/>
          <a:stretch>
            <a:fillRect/>
          </a:stretch>
        </p:blipFill>
        <p:spPr>
          <a:xfrm>
            <a:off x="575988" y="3026568"/>
            <a:ext cx="10442850" cy="1325563"/>
          </a:xfrm>
          <a:prstGeom prst="rect">
            <a:avLst/>
          </a:prstGeom>
        </p:spPr>
      </p:pic>
    </p:spTree>
    <p:extLst>
      <p:ext uri="{BB962C8B-B14F-4D97-AF65-F5344CB8AC3E}">
        <p14:creationId xmlns:p14="http://schemas.microsoft.com/office/powerpoint/2010/main" val="151668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EBD6-AB01-EF40-ABF3-47E827CE691D}"/>
              </a:ext>
            </a:extLst>
          </p:cNvPr>
          <p:cNvSpPr>
            <a:spLocks noGrp="1"/>
          </p:cNvSpPr>
          <p:nvPr>
            <p:ph type="title"/>
          </p:nvPr>
        </p:nvSpPr>
        <p:spPr/>
        <p:txBody>
          <a:bodyPr/>
          <a:lstStyle/>
          <a:p>
            <a:r>
              <a:rPr lang="en-US" dirty="0"/>
              <a:t>D</a:t>
            </a:r>
            <a:r>
              <a:rPr lang="en-IL" dirty="0"/>
              <a:t>ispatch actions</a:t>
            </a:r>
          </a:p>
        </p:txBody>
      </p:sp>
      <p:pic>
        <p:nvPicPr>
          <p:cNvPr id="5" name="Content Placeholder 4" descr="Text&#10;&#10;Description automatically generated">
            <a:extLst>
              <a:ext uri="{FF2B5EF4-FFF2-40B4-BE49-F238E27FC236}">
                <a16:creationId xmlns:a16="http://schemas.microsoft.com/office/drawing/2014/main" id="{C92EE23D-643A-D34B-9CBA-0813F093EC6F}"/>
              </a:ext>
            </a:extLst>
          </p:cNvPr>
          <p:cNvPicPr>
            <a:picLocks noGrp="1" noChangeAspect="1"/>
          </p:cNvPicPr>
          <p:nvPr>
            <p:ph idx="1"/>
          </p:nvPr>
        </p:nvPicPr>
        <p:blipFill>
          <a:blip r:embed="rId2"/>
          <a:stretch>
            <a:fillRect/>
          </a:stretch>
        </p:blipFill>
        <p:spPr>
          <a:xfrm>
            <a:off x="2362993" y="1447799"/>
            <a:ext cx="6466681" cy="5195589"/>
          </a:xfrm>
        </p:spPr>
      </p:pic>
    </p:spTree>
    <p:extLst>
      <p:ext uri="{BB962C8B-B14F-4D97-AF65-F5344CB8AC3E}">
        <p14:creationId xmlns:p14="http://schemas.microsoft.com/office/powerpoint/2010/main" val="2831302656"/>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1B2430"/>
      </a:dk2>
      <a:lt2>
        <a:srgbClr val="F0F3F3"/>
      </a:lt2>
      <a:accent1>
        <a:srgbClr val="E7293A"/>
      </a:accent1>
      <a:accent2>
        <a:srgbClr val="D51777"/>
      </a:accent2>
      <a:accent3>
        <a:srgbClr val="E729D8"/>
      </a:accent3>
      <a:accent4>
        <a:srgbClr val="9517D5"/>
      </a:accent4>
      <a:accent5>
        <a:srgbClr val="5829E7"/>
      </a:accent5>
      <a:accent6>
        <a:srgbClr val="1E3DD6"/>
      </a:accent6>
      <a:hlink>
        <a:srgbClr val="339B92"/>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943</TotalTime>
  <Words>196</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Posterama</vt:lpstr>
      <vt:lpstr>SineVTI</vt:lpstr>
      <vt:lpstr>React-Redux</vt:lpstr>
      <vt:lpstr>What is redux?</vt:lpstr>
      <vt:lpstr>Why Should I Use Redux?</vt:lpstr>
      <vt:lpstr>Why Should I Use Redux?</vt:lpstr>
      <vt:lpstr>Initial state</vt:lpstr>
      <vt:lpstr>action: what kind of a change…</vt:lpstr>
      <vt:lpstr>Reducer: changes the state…</vt:lpstr>
      <vt:lpstr>Store (state)</vt:lpstr>
      <vt:lpstr>Dispatch actions</vt:lpstr>
      <vt:lpstr>The cycle</vt:lpstr>
      <vt:lpstr>Async (Thunk)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React-Redux</dc:title>
  <dc:creator>Tal Yaron</dc:creator>
  <cp:lastModifiedBy>Tal Yaron</cp:lastModifiedBy>
  <cp:revision>4</cp:revision>
  <dcterms:created xsi:type="dcterms:W3CDTF">2022-02-20T08:38:58Z</dcterms:created>
  <dcterms:modified xsi:type="dcterms:W3CDTF">2022-02-21T15:10:54Z</dcterms:modified>
</cp:coreProperties>
</file>