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A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D26B9B-BAC2-457A-85DA-410CF26D2F3E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7BD4DD1F-6D82-493D-A8E0-3F22CC85EA98}">
      <dgm:prSet phldrT="[טקסט]"/>
      <dgm:spPr/>
      <dgm:t>
        <a:bodyPr/>
        <a:lstStyle/>
        <a:p>
          <a:r>
            <a:rPr lang="he-IL" dirty="0"/>
            <a:t>חלקים</a:t>
          </a:r>
          <a:endParaRPr lang="en-US" dirty="0"/>
        </a:p>
      </dgm:t>
    </dgm:pt>
    <dgm:pt modelId="{2349691A-6765-4C72-8A53-238C8DA8586A}" type="parTrans" cxnId="{8F56ACFF-438C-4B91-B9F4-4FA843954201}">
      <dgm:prSet/>
      <dgm:spPr/>
      <dgm:t>
        <a:bodyPr/>
        <a:lstStyle/>
        <a:p>
          <a:endParaRPr lang="en-US"/>
        </a:p>
      </dgm:t>
    </dgm:pt>
    <dgm:pt modelId="{9AF07340-8810-40B4-B90B-7525C39386F3}" type="sibTrans" cxnId="{8F56ACFF-438C-4B91-B9F4-4FA843954201}">
      <dgm:prSet/>
      <dgm:spPr/>
      <dgm:t>
        <a:bodyPr/>
        <a:lstStyle/>
        <a:p>
          <a:endParaRPr lang="en-US"/>
        </a:p>
      </dgm:t>
    </dgm:pt>
    <dgm:pt modelId="{C52E94CB-8E61-403B-9072-3E888790BB0B}">
      <dgm:prSet phldrT="[טקסט]"/>
      <dgm:spPr/>
      <dgm:t>
        <a:bodyPr/>
        <a:lstStyle/>
        <a:p>
          <a:r>
            <a:rPr lang="he-IL" dirty="0"/>
            <a:t>פרויקטים שתבחרו</a:t>
          </a:r>
          <a:endParaRPr lang="en-US" dirty="0"/>
        </a:p>
      </dgm:t>
    </dgm:pt>
    <dgm:pt modelId="{1D5E5AEB-C9CB-4CEB-A4EE-9177F1EEC59D}" type="parTrans" cxnId="{E0604FD7-820B-4F70-8D36-312331FCCDF1}">
      <dgm:prSet/>
      <dgm:spPr/>
      <dgm:t>
        <a:bodyPr/>
        <a:lstStyle/>
        <a:p>
          <a:endParaRPr lang="en-US"/>
        </a:p>
      </dgm:t>
    </dgm:pt>
    <dgm:pt modelId="{1DCC0076-73E9-4073-A94B-DF787D10E421}" type="sibTrans" cxnId="{E0604FD7-820B-4F70-8D36-312331FCCDF1}">
      <dgm:prSet/>
      <dgm:spPr/>
      <dgm:t>
        <a:bodyPr/>
        <a:lstStyle/>
        <a:p>
          <a:endParaRPr lang="en-US"/>
        </a:p>
      </dgm:t>
    </dgm:pt>
    <dgm:pt modelId="{012FE265-7559-4C4A-8CF0-237FC188A1E7}">
      <dgm:prSet phldrT="[טקסט]"/>
      <dgm:spPr/>
      <dgm:t>
        <a:bodyPr/>
        <a:lstStyle/>
        <a:p>
          <a:r>
            <a:rPr lang="he-IL" dirty="0"/>
            <a:t>פיתוח בתעשייה</a:t>
          </a:r>
          <a:endParaRPr lang="en-US" dirty="0"/>
        </a:p>
      </dgm:t>
    </dgm:pt>
    <dgm:pt modelId="{AC7C01A1-472E-45BE-B827-80FFF29BF997}" type="parTrans" cxnId="{87FE4DEC-4ECC-45A7-9F3C-B083C4F40D06}">
      <dgm:prSet/>
      <dgm:spPr/>
      <dgm:t>
        <a:bodyPr/>
        <a:lstStyle/>
        <a:p>
          <a:endParaRPr lang="en-US"/>
        </a:p>
      </dgm:t>
    </dgm:pt>
    <dgm:pt modelId="{3B6411AD-0765-4E16-ADAB-E5F2C00ACD99}" type="sibTrans" cxnId="{87FE4DEC-4ECC-45A7-9F3C-B083C4F40D06}">
      <dgm:prSet/>
      <dgm:spPr/>
      <dgm:t>
        <a:bodyPr/>
        <a:lstStyle/>
        <a:p>
          <a:endParaRPr lang="en-US"/>
        </a:p>
      </dgm:t>
    </dgm:pt>
    <dgm:pt modelId="{9932812E-B147-4E41-8638-2F8E1F3D3082}" type="pres">
      <dgm:prSet presAssocID="{EDD26B9B-BAC2-457A-85DA-410CF26D2F3E}" presName="CompostProcess" presStyleCnt="0">
        <dgm:presLayoutVars>
          <dgm:dir val="rev"/>
          <dgm:resizeHandles val="exact"/>
        </dgm:presLayoutVars>
      </dgm:prSet>
      <dgm:spPr/>
    </dgm:pt>
    <dgm:pt modelId="{D4887CC4-F952-4FFE-A089-C8D3C633A346}" type="pres">
      <dgm:prSet presAssocID="{EDD26B9B-BAC2-457A-85DA-410CF26D2F3E}" presName="arrow" presStyleLbl="bgShp" presStyleIdx="0" presStyleCnt="1"/>
      <dgm:spPr/>
    </dgm:pt>
    <dgm:pt modelId="{36A318FD-7EDC-494F-B2CA-91C66CDA879C}" type="pres">
      <dgm:prSet presAssocID="{EDD26B9B-BAC2-457A-85DA-410CF26D2F3E}" presName="linearProcess" presStyleCnt="0"/>
      <dgm:spPr/>
    </dgm:pt>
    <dgm:pt modelId="{96C1A147-B0EB-416B-B5A2-9BF8799CE463}" type="pres">
      <dgm:prSet presAssocID="{7BD4DD1F-6D82-493D-A8E0-3F22CC85EA98}" presName="textNode" presStyleLbl="node1" presStyleIdx="0" presStyleCnt="3">
        <dgm:presLayoutVars>
          <dgm:bulletEnabled val="1"/>
        </dgm:presLayoutVars>
      </dgm:prSet>
      <dgm:spPr/>
    </dgm:pt>
    <dgm:pt modelId="{51D99BFD-461C-49F1-A0F3-8A27BCAAE886}" type="pres">
      <dgm:prSet presAssocID="{9AF07340-8810-40B4-B90B-7525C39386F3}" presName="sibTrans" presStyleCnt="0"/>
      <dgm:spPr/>
    </dgm:pt>
    <dgm:pt modelId="{4E1E5F36-4C47-4B2F-A95C-FCBB11A30577}" type="pres">
      <dgm:prSet presAssocID="{C52E94CB-8E61-403B-9072-3E888790BB0B}" presName="textNode" presStyleLbl="node1" presStyleIdx="1" presStyleCnt="3">
        <dgm:presLayoutVars>
          <dgm:bulletEnabled val="1"/>
        </dgm:presLayoutVars>
      </dgm:prSet>
      <dgm:spPr/>
    </dgm:pt>
    <dgm:pt modelId="{F7145578-B7F0-4CD7-A2ED-BB555090D49F}" type="pres">
      <dgm:prSet presAssocID="{1DCC0076-73E9-4073-A94B-DF787D10E421}" presName="sibTrans" presStyleCnt="0"/>
      <dgm:spPr/>
    </dgm:pt>
    <dgm:pt modelId="{1E1835AC-BC52-4FA3-8E86-A179AFA99438}" type="pres">
      <dgm:prSet presAssocID="{012FE265-7559-4C4A-8CF0-237FC188A1E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CAA35B24-880D-4F77-B4C9-A539184F661E}" type="presOf" srcId="{7BD4DD1F-6D82-493D-A8E0-3F22CC85EA98}" destId="{96C1A147-B0EB-416B-B5A2-9BF8799CE463}" srcOrd="0" destOrd="0" presId="urn:microsoft.com/office/officeart/2005/8/layout/hProcess9"/>
    <dgm:cxn modelId="{D6E61B2C-14E5-40BC-B482-017EE42F6746}" type="presOf" srcId="{012FE265-7559-4C4A-8CF0-237FC188A1E7}" destId="{1E1835AC-BC52-4FA3-8E86-A179AFA99438}" srcOrd="0" destOrd="0" presId="urn:microsoft.com/office/officeart/2005/8/layout/hProcess9"/>
    <dgm:cxn modelId="{E220EAD6-3C5F-47BB-B875-D8775A1C6B95}" type="presOf" srcId="{C52E94CB-8E61-403B-9072-3E888790BB0B}" destId="{4E1E5F36-4C47-4B2F-A95C-FCBB11A30577}" srcOrd="0" destOrd="0" presId="urn:microsoft.com/office/officeart/2005/8/layout/hProcess9"/>
    <dgm:cxn modelId="{E0604FD7-820B-4F70-8D36-312331FCCDF1}" srcId="{EDD26B9B-BAC2-457A-85DA-410CF26D2F3E}" destId="{C52E94CB-8E61-403B-9072-3E888790BB0B}" srcOrd="1" destOrd="0" parTransId="{1D5E5AEB-C9CB-4CEB-A4EE-9177F1EEC59D}" sibTransId="{1DCC0076-73E9-4073-A94B-DF787D10E421}"/>
    <dgm:cxn modelId="{87FE4DEC-4ECC-45A7-9F3C-B083C4F40D06}" srcId="{EDD26B9B-BAC2-457A-85DA-410CF26D2F3E}" destId="{012FE265-7559-4C4A-8CF0-237FC188A1E7}" srcOrd="2" destOrd="0" parTransId="{AC7C01A1-472E-45BE-B827-80FFF29BF997}" sibTransId="{3B6411AD-0765-4E16-ADAB-E5F2C00ACD99}"/>
    <dgm:cxn modelId="{3186C8F4-87EE-4922-A12A-70A7755752A9}" type="presOf" srcId="{EDD26B9B-BAC2-457A-85DA-410CF26D2F3E}" destId="{9932812E-B147-4E41-8638-2F8E1F3D3082}" srcOrd="0" destOrd="0" presId="urn:microsoft.com/office/officeart/2005/8/layout/hProcess9"/>
    <dgm:cxn modelId="{8F56ACFF-438C-4B91-B9F4-4FA843954201}" srcId="{EDD26B9B-BAC2-457A-85DA-410CF26D2F3E}" destId="{7BD4DD1F-6D82-493D-A8E0-3F22CC85EA98}" srcOrd="0" destOrd="0" parTransId="{2349691A-6765-4C72-8A53-238C8DA8586A}" sibTransId="{9AF07340-8810-40B4-B90B-7525C39386F3}"/>
    <dgm:cxn modelId="{56B70B81-D075-4E2D-9F9F-A28D6728FAFA}" type="presParOf" srcId="{9932812E-B147-4E41-8638-2F8E1F3D3082}" destId="{D4887CC4-F952-4FFE-A089-C8D3C633A346}" srcOrd="0" destOrd="0" presId="urn:microsoft.com/office/officeart/2005/8/layout/hProcess9"/>
    <dgm:cxn modelId="{7A37520F-36BE-4829-BAA5-B2AD976083E9}" type="presParOf" srcId="{9932812E-B147-4E41-8638-2F8E1F3D3082}" destId="{36A318FD-7EDC-494F-B2CA-91C66CDA879C}" srcOrd="1" destOrd="0" presId="urn:microsoft.com/office/officeart/2005/8/layout/hProcess9"/>
    <dgm:cxn modelId="{12CC9B04-2477-4983-B53B-B9D1D2C2C0B6}" type="presParOf" srcId="{36A318FD-7EDC-494F-B2CA-91C66CDA879C}" destId="{96C1A147-B0EB-416B-B5A2-9BF8799CE463}" srcOrd="0" destOrd="0" presId="urn:microsoft.com/office/officeart/2005/8/layout/hProcess9"/>
    <dgm:cxn modelId="{6CE51DF5-F100-4552-ADCA-C214CD36F6AE}" type="presParOf" srcId="{36A318FD-7EDC-494F-B2CA-91C66CDA879C}" destId="{51D99BFD-461C-49F1-A0F3-8A27BCAAE886}" srcOrd="1" destOrd="0" presId="urn:microsoft.com/office/officeart/2005/8/layout/hProcess9"/>
    <dgm:cxn modelId="{54ECFF39-3877-4F9A-A419-219256EA856B}" type="presParOf" srcId="{36A318FD-7EDC-494F-B2CA-91C66CDA879C}" destId="{4E1E5F36-4C47-4B2F-A95C-FCBB11A30577}" srcOrd="2" destOrd="0" presId="urn:microsoft.com/office/officeart/2005/8/layout/hProcess9"/>
    <dgm:cxn modelId="{044C464B-ED74-4C24-87DC-D54DDDFCCF1C}" type="presParOf" srcId="{36A318FD-7EDC-494F-B2CA-91C66CDA879C}" destId="{F7145578-B7F0-4CD7-A2ED-BB555090D49F}" srcOrd="3" destOrd="0" presId="urn:microsoft.com/office/officeart/2005/8/layout/hProcess9"/>
    <dgm:cxn modelId="{6BAFF6A1-BDBF-4D54-B1C3-7266916D1C8E}" type="presParOf" srcId="{36A318FD-7EDC-494F-B2CA-91C66CDA879C}" destId="{1E1835AC-BC52-4FA3-8E86-A179AFA9943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DD26B9B-BAC2-457A-85DA-410CF26D2F3E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7BD4DD1F-6D82-493D-A8E0-3F22CC85EA98}">
      <dgm:prSet phldrT="[טקסט]"/>
      <dgm:spPr/>
      <dgm:t>
        <a:bodyPr/>
        <a:lstStyle/>
        <a:p>
          <a:r>
            <a:rPr lang="he-IL" dirty="0"/>
            <a:t>חלקים</a:t>
          </a:r>
          <a:endParaRPr lang="en-US" dirty="0"/>
        </a:p>
      </dgm:t>
    </dgm:pt>
    <dgm:pt modelId="{2349691A-6765-4C72-8A53-238C8DA8586A}" type="parTrans" cxnId="{8F56ACFF-438C-4B91-B9F4-4FA843954201}">
      <dgm:prSet/>
      <dgm:spPr/>
      <dgm:t>
        <a:bodyPr/>
        <a:lstStyle/>
        <a:p>
          <a:endParaRPr lang="en-US"/>
        </a:p>
      </dgm:t>
    </dgm:pt>
    <dgm:pt modelId="{9AF07340-8810-40B4-B90B-7525C39386F3}" type="sibTrans" cxnId="{8F56ACFF-438C-4B91-B9F4-4FA843954201}">
      <dgm:prSet/>
      <dgm:spPr/>
      <dgm:t>
        <a:bodyPr/>
        <a:lstStyle/>
        <a:p>
          <a:endParaRPr lang="en-US"/>
        </a:p>
      </dgm:t>
    </dgm:pt>
    <dgm:pt modelId="{C52E94CB-8E61-403B-9072-3E888790BB0B}">
      <dgm:prSet phldrT="[טקסט]"/>
      <dgm:spPr/>
      <dgm:t>
        <a:bodyPr/>
        <a:lstStyle/>
        <a:p>
          <a:r>
            <a:rPr lang="he-IL" dirty="0"/>
            <a:t>פרויקטים שתבחרו</a:t>
          </a:r>
          <a:endParaRPr lang="en-US" dirty="0"/>
        </a:p>
      </dgm:t>
    </dgm:pt>
    <dgm:pt modelId="{1D5E5AEB-C9CB-4CEB-A4EE-9177F1EEC59D}" type="parTrans" cxnId="{E0604FD7-820B-4F70-8D36-312331FCCDF1}">
      <dgm:prSet/>
      <dgm:spPr/>
      <dgm:t>
        <a:bodyPr/>
        <a:lstStyle/>
        <a:p>
          <a:endParaRPr lang="en-US"/>
        </a:p>
      </dgm:t>
    </dgm:pt>
    <dgm:pt modelId="{1DCC0076-73E9-4073-A94B-DF787D10E421}" type="sibTrans" cxnId="{E0604FD7-820B-4F70-8D36-312331FCCDF1}">
      <dgm:prSet/>
      <dgm:spPr/>
      <dgm:t>
        <a:bodyPr/>
        <a:lstStyle/>
        <a:p>
          <a:endParaRPr lang="en-US"/>
        </a:p>
      </dgm:t>
    </dgm:pt>
    <dgm:pt modelId="{012FE265-7559-4C4A-8CF0-237FC188A1E7}">
      <dgm:prSet phldrT="[טקסט]"/>
      <dgm:spPr/>
      <dgm:t>
        <a:bodyPr/>
        <a:lstStyle/>
        <a:p>
          <a:r>
            <a:rPr lang="he-IL" dirty="0"/>
            <a:t>פיתוח </a:t>
          </a:r>
          <a:r>
            <a:rPr lang="he-IL" dirty="0" err="1"/>
            <a:t>לסטארטאפ</a:t>
          </a:r>
          <a:r>
            <a:rPr lang="he-IL" dirty="0"/>
            <a:t>/חברה</a:t>
          </a:r>
          <a:endParaRPr lang="en-US" dirty="0"/>
        </a:p>
      </dgm:t>
    </dgm:pt>
    <dgm:pt modelId="{AC7C01A1-472E-45BE-B827-80FFF29BF997}" type="parTrans" cxnId="{87FE4DEC-4ECC-45A7-9F3C-B083C4F40D06}">
      <dgm:prSet/>
      <dgm:spPr/>
      <dgm:t>
        <a:bodyPr/>
        <a:lstStyle/>
        <a:p>
          <a:endParaRPr lang="en-US"/>
        </a:p>
      </dgm:t>
    </dgm:pt>
    <dgm:pt modelId="{3B6411AD-0765-4E16-ADAB-E5F2C00ACD99}" type="sibTrans" cxnId="{87FE4DEC-4ECC-45A7-9F3C-B083C4F40D06}">
      <dgm:prSet/>
      <dgm:spPr/>
      <dgm:t>
        <a:bodyPr/>
        <a:lstStyle/>
        <a:p>
          <a:endParaRPr lang="en-US"/>
        </a:p>
      </dgm:t>
    </dgm:pt>
    <dgm:pt modelId="{9932812E-B147-4E41-8638-2F8E1F3D3082}" type="pres">
      <dgm:prSet presAssocID="{EDD26B9B-BAC2-457A-85DA-410CF26D2F3E}" presName="CompostProcess" presStyleCnt="0">
        <dgm:presLayoutVars>
          <dgm:dir val="rev"/>
          <dgm:resizeHandles val="exact"/>
        </dgm:presLayoutVars>
      </dgm:prSet>
      <dgm:spPr/>
    </dgm:pt>
    <dgm:pt modelId="{D4887CC4-F952-4FFE-A089-C8D3C633A346}" type="pres">
      <dgm:prSet presAssocID="{EDD26B9B-BAC2-457A-85DA-410CF26D2F3E}" presName="arrow" presStyleLbl="bgShp" presStyleIdx="0" presStyleCnt="1"/>
      <dgm:spPr/>
    </dgm:pt>
    <dgm:pt modelId="{36A318FD-7EDC-494F-B2CA-91C66CDA879C}" type="pres">
      <dgm:prSet presAssocID="{EDD26B9B-BAC2-457A-85DA-410CF26D2F3E}" presName="linearProcess" presStyleCnt="0"/>
      <dgm:spPr/>
    </dgm:pt>
    <dgm:pt modelId="{96C1A147-B0EB-416B-B5A2-9BF8799CE463}" type="pres">
      <dgm:prSet presAssocID="{7BD4DD1F-6D82-493D-A8E0-3F22CC85EA98}" presName="textNode" presStyleLbl="node1" presStyleIdx="0" presStyleCnt="3">
        <dgm:presLayoutVars>
          <dgm:bulletEnabled val="1"/>
        </dgm:presLayoutVars>
      </dgm:prSet>
      <dgm:spPr/>
    </dgm:pt>
    <dgm:pt modelId="{51D99BFD-461C-49F1-A0F3-8A27BCAAE886}" type="pres">
      <dgm:prSet presAssocID="{9AF07340-8810-40B4-B90B-7525C39386F3}" presName="sibTrans" presStyleCnt="0"/>
      <dgm:spPr/>
    </dgm:pt>
    <dgm:pt modelId="{4E1E5F36-4C47-4B2F-A95C-FCBB11A30577}" type="pres">
      <dgm:prSet presAssocID="{C52E94CB-8E61-403B-9072-3E888790BB0B}" presName="textNode" presStyleLbl="node1" presStyleIdx="1" presStyleCnt="3">
        <dgm:presLayoutVars>
          <dgm:bulletEnabled val="1"/>
        </dgm:presLayoutVars>
      </dgm:prSet>
      <dgm:spPr/>
    </dgm:pt>
    <dgm:pt modelId="{F7145578-B7F0-4CD7-A2ED-BB555090D49F}" type="pres">
      <dgm:prSet presAssocID="{1DCC0076-73E9-4073-A94B-DF787D10E421}" presName="sibTrans" presStyleCnt="0"/>
      <dgm:spPr/>
    </dgm:pt>
    <dgm:pt modelId="{1E1835AC-BC52-4FA3-8E86-A179AFA99438}" type="pres">
      <dgm:prSet presAssocID="{012FE265-7559-4C4A-8CF0-237FC188A1E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CAA35B24-880D-4F77-B4C9-A539184F661E}" type="presOf" srcId="{7BD4DD1F-6D82-493D-A8E0-3F22CC85EA98}" destId="{96C1A147-B0EB-416B-B5A2-9BF8799CE463}" srcOrd="0" destOrd="0" presId="urn:microsoft.com/office/officeart/2005/8/layout/hProcess9"/>
    <dgm:cxn modelId="{D6E61B2C-14E5-40BC-B482-017EE42F6746}" type="presOf" srcId="{012FE265-7559-4C4A-8CF0-237FC188A1E7}" destId="{1E1835AC-BC52-4FA3-8E86-A179AFA99438}" srcOrd="0" destOrd="0" presId="urn:microsoft.com/office/officeart/2005/8/layout/hProcess9"/>
    <dgm:cxn modelId="{E220EAD6-3C5F-47BB-B875-D8775A1C6B95}" type="presOf" srcId="{C52E94CB-8E61-403B-9072-3E888790BB0B}" destId="{4E1E5F36-4C47-4B2F-A95C-FCBB11A30577}" srcOrd="0" destOrd="0" presId="urn:microsoft.com/office/officeart/2005/8/layout/hProcess9"/>
    <dgm:cxn modelId="{E0604FD7-820B-4F70-8D36-312331FCCDF1}" srcId="{EDD26B9B-BAC2-457A-85DA-410CF26D2F3E}" destId="{C52E94CB-8E61-403B-9072-3E888790BB0B}" srcOrd="1" destOrd="0" parTransId="{1D5E5AEB-C9CB-4CEB-A4EE-9177F1EEC59D}" sibTransId="{1DCC0076-73E9-4073-A94B-DF787D10E421}"/>
    <dgm:cxn modelId="{87FE4DEC-4ECC-45A7-9F3C-B083C4F40D06}" srcId="{EDD26B9B-BAC2-457A-85DA-410CF26D2F3E}" destId="{012FE265-7559-4C4A-8CF0-237FC188A1E7}" srcOrd="2" destOrd="0" parTransId="{AC7C01A1-472E-45BE-B827-80FFF29BF997}" sibTransId="{3B6411AD-0765-4E16-ADAB-E5F2C00ACD99}"/>
    <dgm:cxn modelId="{3186C8F4-87EE-4922-A12A-70A7755752A9}" type="presOf" srcId="{EDD26B9B-BAC2-457A-85DA-410CF26D2F3E}" destId="{9932812E-B147-4E41-8638-2F8E1F3D3082}" srcOrd="0" destOrd="0" presId="urn:microsoft.com/office/officeart/2005/8/layout/hProcess9"/>
    <dgm:cxn modelId="{8F56ACFF-438C-4B91-B9F4-4FA843954201}" srcId="{EDD26B9B-BAC2-457A-85DA-410CF26D2F3E}" destId="{7BD4DD1F-6D82-493D-A8E0-3F22CC85EA98}" srcOrd="0" destOrd="0" parTransId="{2349691A-6765-4C72-8A53-238C8DA8586A}" sibTransId="{9AF07340-8810-40B4-B90B-7525C39386F3}"/>
    <dgm:cxn modelId="{56B70B81-D075-4E2D-9F9F-A28D6728FAFA}" type="presParOf" srcId="{9932812E-B147-4E41-8638-2F8E1F3D3082}" destId="{D4887CC4-F952-4FFE-A089-C8D3C633A346}" srcOrd="0" destOrd="0" presId="urn:microsoft.com/office/officeart/2005/8/layout/hProcess9"/>
    <dgm:cxn modelId="{7A37520F-36BE-4829-BAA5-B2AD976083E9}" type="presParOf" srcId="{9932812E-B147-4E41-8638-2F8E1F3D3082}" destId="{36A318FD-7EDC-494F-B2CA-91C66CDA879C}" srcOrd="1" destOrd="0" presId="urn:microsoft.com/office/officeart/2005/8/layout/hProcess9"/>
    <dgm:cxn modelId="{12CC9B04-2477-4983-B53B-B9D1D2C2C0B6}" type="presParOf" srcId="{36A318FD-7EDC-494F-B2CA-91C66CDA879C}" destId="{96C1A147-B0EB-416B-B5A2-9BF8799CE463}" srcOrd="0" destOrd="0" presId="urn:microsoft.com/office/officeart/2005/8/layout/hProcess9"/>
    <dgm:cxn modelId="{6CE51DF5-F100-4552-ADCA-C214CD36F6AE}" type="presParOf" srcId="{36A318FD-7EDC-494F-B2CA-91C66CDA879C}" destId="{51D99BFD-461C-49F1-A0F3-8A27BCAAE886}" srcOrd="1" destOrd="0" presId="urn:microsoft.com/office/officeart/2005/8/layout/hProcess9"/>
    <dgm:cxn modelId="{54ECFF39-3877-4F9A-A419-219256EA856B}" type="presParOf" srcId="{36A318FD-7EDC-494F-B2CA-91C66CDA879C}" destId="{4E1E5F36-4C47-4B2F-A95C-FCBB11A30577}" srcOrd="2" destOrd="0" presId="urn:microsoft.com/office/officeart/2005/8/layout/hProcess9"/>
    <dgm:cxn modelId="{044C464B-ED74-4C24-87DC-D54DDDFCCF1C}" type="presParOf" srcId="{36A318FD-7EDC-494F-B2CA-91C66CDA879C}" destId="{F7145578-B7F0-4CD7-A2ED-BB555090D49F}" srcOrd="3" destOrd="0" presId="urn:microsoft.com/office/officeart/2005/8/layout/hProcess9"/>
    <dgm:cxn modelId="{6BAFF6A1-BDBF-4D54-B1C3-7266916D1C8E}" type="presParOf" srcId="{36A318FD-7EDC-494F-B2CA-91C66CDA879C}" destId="{1E1835AC-BC52-4FA3-8E86-A179AFA9943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3724028" y="1688"/>
          <a:ext cx="1313356" cy="131335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עניין</a:t>
          </a:r>
          <a:endParaRPr lang="en-US" sz="2100" kern="1200" dirty="0"/>
        </a:p>
      </dsp:txBody>
      <dsp:txXfrm>
        <a:off x="3916365" y="194025"/>
        <a:ext cx="928682" cy="928682"/>
      </dsp:txXfrm>
    </dsp:sp>
    <dsp:sp modelId="{9DC509D3-E856-4FBD-819B-BCFF4D24D467}">
      <dsp:nvSpPr>
        <dsp:cNvPr id="0" name=""/>
        <dsp:cNvSpPr/>
      </dsp:nvSpPr>
      <dsp:spPr>
        <a:xfrm rot="1800000">
          <a:off x="5051789" y="925234"/>
          <a:ext cx="350034" cy="4432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058823" y="987633"/>
        <a:ext cx="245024" cy="265955"/>
      </dsp:txXfrm>
    </dsp:sp>
    <dsp:sp modelId="{66DD604B-73AF-4485-8DFC-9C21E959573B}">
      <dsp:nvSpPr>
        <dsp:cNvPr id="0" name=""/>
        <dsp:cNvSpPr/>
      </dsp:nvSpPr>
      <dsp:spPr>
        <a:xfrm>
          <a:off x="5433388" y="988587"/>
          <a:ext cx="1313356" cy="1313356"/>
        </a:xfrm>
        <a:prstGeom prst="ellipse">
          <a:avLst/>
        </a:prstGeom>
        <a:solidFill>
          <a:schemeClr val="accent4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איך עושים זאת</a:t>
          </a:r>
          <a:endParaRPr lang="en-US" sz="2100" kern="1200" dirty="0"/>
        </a:p>
      </dsp:txBody>
      <dsp:txXfrm>
        <a:off x="5625725" y="1180924"/>
        <a:ext cx="928682" cy="928682"/>
      </dsp:txXfrm>
    </dsp:sp>
    <dsp:sp modelId="{98436BF7-369F-4F26-8AD6-3A6F787ECE1B}">
      <dsp:nvSpPr>
        <dsp:cNvPr id="0" name=""/>
        <dsp:cNvSpPr/>
      </dsp:nvSpPr>
      <dsp:spPr>
        <a:xfrm rot="5400000">
          <a:off x="5915049" y="2400629"/>
          <a:ext cx="350034" cy="4432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967554" y="2436775"/>
        <a:ext cx="245024" cy="265955"/>
      </dsp:txXfrm>
    </dsp:sp>
    <dsp:sp modelId="{9361F8C5-D2D9-4E7C-80CE-EE6714EA4B33}">
      <dsp:nvSpPr>
        <dsp:cNvPr id="0" name=""/>
        <dsp:cNvSpPr/>
      </dsp:nvSpPr>
      <dsp:spPr>
        <a:xfrm>
          <a:off x="5433388" y="2962386"/>
          <a:ext cx="1313356" cy="1313356"/>
        </a:xfrm>
        <a:prstGeom prst="ellipse">
          <a:avLst/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ניסיון</a:t>
          </a:r>
          <a:endParaRPr lang="en-US" sz="2100" kern="1200" dirty="0"/>
        </a:p>
      </dsp:txBody>
      <dsp:txXfrm>
        <a:off x="5625725" y="3154723"/>
        <a:ext cx="928682" cy="928682"/>
      </dsp:txXfrm>
    </dsp:sp>
    <dsp:sp modelId="{D23D2CD3-6F32-4F3C-AABA-D16C228AFFC1}">
      <dsp:nvSpPr>
        <dsp:cNvPr id="0" name=""/>
        <dsp:cNvSpPr/>
      </dsp:nvSpPr>
      <dsp:spPr>
        <a:xfrm rot="9000000">
          <a:off x="5068948" y="3885932"/>
          <a:ext cx="350034" cy="4432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5166924" y="3948331"/>
        <a:ext cx="245024" cy="265955"/>
      </dsp:txXfrm>
    </dsp:sp>
    <dsp:sp modelId="{B2163300-FC63-4086-98E6-D98B88B55EB2}">
      <dsp:nvSpPr>
        <dsp:cNvPr id="0" name=""/>
        <dsp:cNvSpPr/>
      </dsp:nvSpPr>
      <dsp:spPr>
        <a:xfrm>
          <a:off x="3724028" y="3949286"/>
          <a:ext cx="1313356" cy="1313356"/>
        </a:xfrm>
        <a:prstGeom prst="ellipse">
          <a:avLst/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טעות</a:t>
          </a:r>
          <a:endParaRPr lang="en-US" sz="2100" kern="1200" dirty="0"/>
        </a:p>
      </dsp:txBody>
      <dsp:txXfrm>
        <a:off x="3916365" y="4141623"/>
        <a:ext cx="928682" cy="928682"/>
      </dsp:txXfrm>
    </dsp:sp>
    <dsp:sp modelId="{1F4461EC-EDDF-42F9-9209-F7B10E960CCC}">
      <dsp:nvSpPr>
        <dsp:cNvPr id="0" name=""/>
        <dsp:cNvSpPr/>
      </dsp:nvSpPr>
      <dsp:spPr>
        <a:xfrm rot="12600000">
          <a:off x="3359588" y="3895839"/>
          <a:ext cx="350034" cy="4432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3457564" y="4010743"/>
        <a:ext cx="245024" cy="265955"/>
      </dsp:txXfrm>
    </dsp:sp>
    <dsp:sp modelId="{E733B983-E3DD-49D5-BF0D-0C14CC0EDD31}">
      <dsp:nvSpPr>
        <dsp:cNvPr id="0" name=""/>
        <dsp:cNvSpPr/>
      </dsp:nvSpPr>
      <dsp:spPr>
        <a:xfrm>
          <a:off x="2014668" y="2962386"/>
          <a:ext cx="1313356" cy="1313356"/>
        </a:xfrm>
        <a:prstGeom prst="ellipse">
          <a:avLst/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לימוד קבוצתי מהטעות</a:t>
          </a:r>
          <a:endParaRPr lang="en-US" sz="2100" kern="1200" dirty="0"/>
        </a:p>
      </dsp:txBody>
      <dsp:txXfrm>
        <a:off x="2207005" y="3154723"/>
        <a:ext cx="928682" cy="928682"/>
      </dsp:txXfrm>
    </dsp:sp>
    <dsp:sp modelId="{E17CB246-EF6C-4708-ACC7-95ED2937F1A3}">
      <dsp:nvSpPr>
        <dsp:cNvPr id="0" name=""/>
        <dsp:cNvSpPr/>
      </dsp:nvSpPr>
      <dsp:spPr>
        <a:xfrm rot="16200000">
          <a:off x="2496329" y="2420443"/>
          <a:ext cx="350034" cy="4432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548834" y="2561599"/>
        <a:ext cx="245024" cy="265955"/>
      </dsp:txXfrm>
    </dsp:sp>
    <dsp:sp modelId="{A8CBEE61-1F20-4B3C-83E1-CCEC89EA0498}">
      <dsp:nvSpPr>
        <dsp:cNvPr id="0" name=""/>
        <dsp:cNvSpPr/>
      </dsp:nvSpPr>
      <dsp:spPr>
        <a:xfrm>
          <a:off x="2014668" y="988587"/>
          <a:ext cx="1313356" cy="1313356"/>
        </a:xfrm>
        <a:prstGeom prst="ellipse">
          <a:avLst/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שיפור</a:t>
          </a:r>
          <a:endParaRPr lang="en-US" sz="2100" kern="1200" dirty="0"/>
        </a:p>
      </dsp:txBody>
      <dsp:txXfrm>
        <a:off x="2207005" y="1180924"/>
        <a:ext cx="928682" cy="928682"/>
      </dsp:txXfrm>
    </dsp:sp>
    <dsp:sp modelId="{CCCDC119-36F8-43ED-867B-4E93B2BC311D}">
      <dsp:nvSpPr>
        <dsp:cNvPr id="0" name=""/>
        <dsp:cNvSpPr/>
      </dsp:nvSpPr>
      <dsp:spPr>
        <a:xfrm rot="19800000">
          <a:off x="3342429" y="935140"/>
          <a:ext cx="350034" cy="4432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3349463" y="1050044"/>
        <a:ext cx="245024" cy="2659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87CC4-F952-4FFE-A089-C8D3C633A346}">
      <dsp:nvSpPr>
        <dsp:cNvPr id="0" name=""/>
        <dsp:cNvSpPr/>
      </dsp:nvSpPr>
      <dsp:spPr>
        <a:xfrm>
          <a:off x="657105" y="0"/>
          <a:ext cx="7447201" cy="3416300"/>
        </a:xfrm>
        <a:prstGeom prst="lef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C1A147-B0EB-416B-B5A2-9BF8799CE463}">
      <dsp:nvSpPr>
        <dsp:cNvPr id="0" name=""/>
        <dsp:cNvSpPr/>
      </dsp:nvSpPr>
      <dsp:spPr>
        <a:xfrm>
          <a:off x="5911814" y="1024890"/>
          <a:ext cx="2628423" cy="1366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500" kern="1200" dirty="0"/>
            <a:t>חלקים</a:t>
          </a:r>
          <a:endParaRPr lang="en-US" sz="3500" kern="1200" dirty="0"/>
        </a:p>
      </dsp:txBody>
      <dsp:txXfrm>
        <a:off x="5978522" y="1091598"/>
        <a:ext cx="2495007" cy="1233104"/>
      </dsp:txXfrm>
    </dsp:sp>
    <dsp:sp modelId="{4E1E5F36-4C47-4B2F-A95C-FCBB11A30577}">
      <dsp:nvSpPr>
        <dsp:cNvPr id="0" name=""/>
        <dsp:cNvSpPr/>
      </dsp:nvSpPr>
      <dsp:spPr>
        <a:xfrm>
          <a:off x="3066494" y="1024890"/>
          <a:ext cx="2628423" cy="1366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500" kern="1200" dirty="0"/>
            <a:t>פרויקטים שתבחרו</a:t>
          </a:r>
          <a:endParaRPr lang="en-US" sz="3500" kern="1200" dirty="0"/>
        </a:p>
      </dsp:txBody>
      <dsp:txXfrm>
        <a:off x="3133202" y="1091598"/>
        <a:ext cx="2495007" cy="1233104"/>
      </dsp:txXfrm>
    </dsp:sp>
    <dsp:sp modelId="{1E1835AC-BC52-4FA3-8E86-A179AFA99438}">
      <dsp:nvSpPr>
        <dsp:cNvPr id="0" name=""/>
        <dsp:cNvSpPr/>
      </dsp:nvSpPr>
      <dsp:spPr>
        <a:xfrm>
          <a:off x="221174" y="1024890"/>
          <a:ext cx="2628423" cy="1366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500" kern="1200" dirty="0"/>
            <a:t>פיתוח בתעשייה</a:t>
          </a:r>
          <a:endParaRPr lang="en-US" sz="3500" kern="1200" dirty="0"/>
        </a:p>
      </dsp:txBody>
      <dsp:txXfrm>
        <a:off x="287882" y="1091598"/>
        <a:ext cx="2495007" cy="12331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87CC4-F952-4FFE-A089-C8D3C633A346}">
      <dsp:nvSpPr>
        <dsp:cNvPr id="0" name=""/>
        <dsp:cNvSpPr/>
      </dsp:nvSpPr>
      <dsp:spPr>
        <a:xfrm>
          <a:off x="657105" y="0"/>
          <a:ext cx="7447201" cy="3416300"/>
        </a:xfrm>
        <a:prstGeom prst="lef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C1A147-B0EB-416B-B5A2-9BF8799CE463}">
      <dsp:nvSpPr>
        <dsp:cNvPr id="0" name=""/>
        <dsp:cNvSpPr/>
      </dsp:nvSpPr>
      <dsp:spPr>
        <a:xfrm>
          <a:off x="5951003" y="1024890"/>
          <a:ext cx="2807335" cy="1366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700" kern="1200" dirty="0"/>
            <a:t>חלקים</a:t>
          </a:r>
          <a:endParaRPr lang="en-US" sz="2700" kern="1200" dirty="0"/>
        </a:p>
      </dsp:txBody>
      <dsp:txXfrm>
        <a:off x="6017711" y="1091598"/>
        <a:ext cx="2673919" cy="1233104"/>
      </dsp:txXfrm>
    </dsp:sp>
    <dsp:sp modelId="{4E1E5F36-4C47-4B2F-A95C-FCBB11A30577}">
      <dsp:nvSpPr>
        <dsp:cNvPr id="0" name=""/>
        <dsp:cNvSpPr/>
      </dsp:nvSpPr>
      <dsp:spPr>
        <a:xfrm>
          <a:off x="2977038" y="1024890"/>
          <a:ext cx="2807335" cy="1366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700" kern="1200" dirty="0"/>
            <a:t>פרויקטים שתבחרו</a:t>
          </a:r>
          <a:endParaRPr lang="en-US" sz="2700" kern="1200" dirty="0"/>
        </a:p>
      </dsp:txBody>
      <dsp:txXfrm>
        <a:off x="3043746" y="1091598"/>
        <a:ext cx="2673919" cy="1233104"/>
      </dsp:txXfrm>
    </dsp:sp>
    <dsp:sp modelId="{1E1835AC-BC52-4FA3-8E86-A179AFA99438}">
      <dsp:nvSpPr>
        <dsp:cNvPr id="0" name=""/>
        <dsp:cNvSpPr/>
      </dsp:nvSpPr>
      <dsp:spPr>
        <a:xfrm>
          <a:off x="3073" y="1024890"/>
          <a:ext cx="2807335" cy="1366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700" kern="1200" dirty="0"/>
            <a:t>פיתוח </a:t>
          </a:r>
          <a:r>
            <a:rPr lang="he-IL" sz="2700" kern="1200" dirty="0" err="1"/>
            <a:t>לסטארטאפ</a:t>
          </a:r>
          <a:r>
            <a:rPr lang="he-IL" sz="2700" kern="1200" dirty="0"/>
            <a:t>/חברה</a:t>
          </a:r>
          <a:endParaRPr lang="en-US" sz="2700" kern="1200" dirty="0"/>
        </a:p>
      </dsp:txBody>
      <dsp:txXfrm>
        <a:off x="69781" y="1091598"/>
        <a:ext cx="2673919" cy="12331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8E5E73CB-0320-4D6F-A227-B897378B2E5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4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6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43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09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39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8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19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9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6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6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9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4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0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5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9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3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5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E5E73CB-0320-4D6F-A227-B897378B2E5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7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18" Type="http://schemas.openxmlformats.org/officeDocument/2006/relationships/diagramLayout" Target="../diagrams/layout9.xml"/><Relationship Id="rId3" Type="http://schemas.openxmlformats.org/officeDocument/2006/relationships/diagramLayout" Target="../diagrams/layout6.xml"/><Relationship Id="rId21" Type="http://schemas.microsoft.com/office/2007/relationships/diagramDrawing" Target="../diagrams/drawing9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17" Type="http://schemas.openxmlformats.org/officeDocument/2006/relationships/diagramData" Target="../diagrams/data9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20" Type="http://schemas.openxmlformats.org/officeDocument/2006/relationships/diagramColors" Target="../diagrams/colors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19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otlein.wee.co.il:7543/ritweb/adam/RIT_ServiceCalls/RIT_ServiceCalls/public/index.html" TargetMode="External"/><Relationship Id="rId2" Type="http://schemas.openxmlformats.org/officeDocument/2006/relationships/hyperlink" Target="https://app.jtbd.tech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rends.google.co.il/trends/explore?date=all&amp;geo=IL&amp;q=java,/m/02p97,/m/0bbxf89,/m/060kv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977B87-E699-4C98-924A-269F75113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Full stack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AAECB23-26AF-4B34-8436-AB205A63A4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/>
              <a:t>מדריך קורס: טל ירון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71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1CDB7A-72D3-4330-9F27-349C33684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תהליך הלימוד</a:t>
            </a:r>
            <a:endParaRPr lang="en-US" dirty="0"/>
          </a:p>
        </p:txBody>
      </p:sp>
      <p:graphicFrame>
        <p:nvGraphicFramePr>
          <p:cNvPr id="6" name="מציין מיקום תוכן 5">
            <a:extLst>
              <a:ext uri="{FF2B5EF4-FFF2-40B4-BE49-F238E27FC236}">
                <a16:creationId xmlns:a16="http://schemas.microsoft.com/office/drawing/2014/main" id="{6A82153B-2CE7-46B2-838E-83E9BFB811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278698"/>
              </p:ext>
            </p:extLst>
          </p:nvPr>
        </p:nvGraphicFramePr>
        <p:xfrm>
          <a:off x="1155700" y="1397726"/>
          <a:ext cx="8761413" cy="5264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9293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C57A28-BDF1-4E0A-A407-A98EAC70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תהליך הלימוד בכללי</a:t>
            </a:r>
            <a:endParaRPr lang="en-US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09A80EB3-DF60-4EEA-8900-00576F33B5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629637"/>
              </p:ext>
            </p:extLst>
          </p:nvPr>
        </p:nvGraphicFramePr>
        <p:xfrm>
          <a:off x="1155700" y="2603500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מציין מיקום תוכן 5">
            <a:extLst>
              <a:ext uri="{FF2B5EF4-FFF2-40B4-BE49-F238E27FC236}">
                <a16:creationId xmlns:a16="http://schemas.microsoft.com/office/drawing/2014/main" id="{0C4DDE38-39F5-4747-B2FB-276F8DF82B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3096703"/>
              </p:ext>
            </p:extLst>
          </p:nvPr>
        </p:nvGraphicFramePr>
        <p:xfrm>
          <a:off x="6923314" y="1959429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מציין מיקום תוכן 5">
            <a:extLst>
              <a:ext uri="{FF2B5EF4-FFF2-40B4-BE49-F238E27FC236}">
                <a16:creationId xmlns:a16="http://schemas.microsoft.com/office/drawing/2014/main" id="{65C3E1AF-9B5B-4925-88A0-E5108E6109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0998159"/>
              </p:ext>
            </p:extLst>
          </p:nvPr>
        </p:nvGraphicFramePr>
        <p:xfrm>
          <a:off x="4280263" y="1959429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מציין מיקום תוכן 5">
            <a:extLst>
              <a:ext uri="{FF2B5EF4-FFF2-40B4-BE49-F238E27FC236}">
                <a16:creationId xmlns:a16="http://schemas.microsoft.com/office/drawing/2014/main" id="{6C62950C-D551-4734-A8A2-EEE2F976B2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6989001"/>
              </p:ext>
            </p:extLst>
          </p:nvPr>
        </p:nvGraphicFramePr>
        <p:xfrm>
          <a:off x="1154953" y="1959428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1910519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C57A28-BDF1-4E0A-A407-A98EAC70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תהליך הלימוד בכללי</a:t>
            </a:r>
            <a:endParaRPr lang="en-US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09A80EB3-DF60-4EEA-8900-00576F33B5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5700" y="2603500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מציין מיקום תוכן 5">
            <a:extLst>
              <a:ext uri="{FF2B5EF4-FFF2-40B4-BE49-F238E27FC236}">
                <a16:creationId xmlns:a16="http://schemas.microsoft.com/office/drawing/2014/main" id="{0C4DDE38-39F5-4747-B2FB-276F8DF82B30}"/>
              </a:ext>
            </a:extLst>
          </p:cNvPr>
          <p:cNvGraphicFramePr>
            <a:graphicFrameLocks/>
          </p:cNvGraphicFramePr>
          <p:nvPr/>
        </p:nvGraphicFramePr>
        <p:xfrm>
          <a:off x="6923314" y="1959429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מציין מיקום תוכן 5">
            <a:extLst>
              <a:ext uri="{FF2B5EF4-FFF2-40B4-BE49-F238E27FC236}">
                <a16:creationId xmlns:a16="http://schemas.microsoft.com/office/drawing/2014/main" id="{65C3E1AF-9B5B-4925-88A0-E5108E610938}"/>
              </a:ext>
            </a:extLst>
          </p:cNvPr>
          <p:cNvGraphicFramePr>
            <a:graphicFrameLocks/>
          </p:cNvGraphicFramePr>
          <p:nvPr/>
        </p:nvGraphicFramePr>
        <p:xfrm>
          <a:off x="4280263" y="1959429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מציין מיקום תוכן 5">
            <a:extLst>
              <a:ext uri="{FF2B5EF4-FFF2-40B4-BE49-F238E27FC236}">
                <a16:creationId xmlns:a16="http://schemas.microsoft.com/office/drawing/2014/main" id="{6C62950C-D551-4734-A8A2-EEE2F976B28E}"/>
              </a:ext>
            </a:extLst>
          </p:cNvPr>
          <p:cNvGraphicFramePr>
            <a:graphicFrameLocks/>
          </p:cNvGraphicFramePr>
          <p:nvPr/>
        </p:nvGraphicFramePr>
        <p:xfrm>
          <a:off x="1154953" y="1959428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" name="כוכב: 5 פינות 2">
            <a:extLst>
              <a:ext uri="{FF2B5EF4-FFF2-40B4-BE49-F238E27FC236}">
                <a16:creationId xmlns:a16="http://schemas.microsoft.com/office/drawing/2014/main" id="{CB397B22-1F22-4D77-A0ED-CDB6002A20A2}"/>
              </a:ext>
            </a:extLst>
          </p:cNvPr>
          <p:cNvSpPr/>
          <p:nvPr/>
        </p:nvSpPr>
        <p:spPr>
          <a:xfrm>
            <a:off x="2882302" y="4710005"/>
            <a:ext cx="2323894" cy="1632858"/>
          </a:xfrm>
          <a:prstGeom prst="star5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התאמה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12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6C7F-2580-4D7F-9649-A8AC18AC7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תחומים רכים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03603-274A-4B56-9CE0-9E2924967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עבודת צוות</a:t>
            </a:r>
          </a:p>
          <a:p>
            <a:pPr algn="r" rtl="1"/>
            <a:r>
              <a:rPr lang="he-IL" dirty="0"/>
              <a:t>קוד נקי וברור</a:t>
            </a:r>
          </a:p>
          <a:p>
            <a:pPr algn="r" rtl="1"/>
            <a:r>
              <a:rPr lang="he-IL" dirty="0"/>
              <a:t>קידוד </a:t>
            </a:r>
            <a:r>
              <a:rPr lang="he-IL"/>
              <a:t>יעיל וחוסך שגיאות</a:t>
            </a:r>
          </a:p>
          <a:p>
            <a:pPr algn="r" rtl="1"/>
            <a:r>
              <a:rPr lang="he-IL" dirty="0"/>
              <a:t>ארכיטקטורה</a:t>
            </a:r>
          </a:p>
          <a:p>
            <a:pPr algn="r" rt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06245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98B78F7-6841-4168-8538-3E26070861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4D568C-39BB-4394-A483-C7C185002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B70B903-F367-48EC-B214-D1D26FC70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5E5B732-80F6-496B-AC33-E0FD9395D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709F18-F3FB-4D14-B50D-6159067EB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6E4A747-3382-4841-BCBE-78D416DEE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049AC68C-6F74-4DEB-9CD1-3E1C4EB2C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3FB17BE8-AC72-4544-AFE9-F8C1C3EB6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3CD85077-A1F3-4B62-A668-9DC8A4E81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שאלות?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E5E497-8E64-45E3-A8B4-8768D2AD7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46E1837-FC8E-4A23-8091-13BD490A1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0827" y="1016432"/>
            <a:ext cx="4842716" cy="484271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5BA6DB3-F246-4306-AA4A-B2E8EF6D7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1670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58957E-DBA1-4B8E-93B7-56988B77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נקודות לפגישה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7E24D67-A5A9-401A-A5DD-7CB9C19F0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sz="4000"/>
              <a:t>מי לומד</a:t>
            </a:r>
            <a:endParaRPr lang="en-US" sz="4000" dirty="0"/>
          </a:p>
          <a:p>
            <a:pPr algn="r" rtl="1"/>
            <a:r>
              <a:rPr lang="he-IL" sz="4000" dirty="0"/>
              <a:t>מי מלמד</a:t>
            </a:r>
          </a:p>
          <a:p>
            <a:pPr algn="r" rtl="1"/>
            <a:r>
              <a:rPr lang="he-IL" sz="4000" dirty="0"/>
              <a:t>מה נלמד בקורס ולמה</a:t>
            </a:r>
          </a:p>
          <a:p>
            <a:pPr algn="r" rtl="1"/>
            <a:r>
              <a:rPr lang="he-IL" sz="4000" dirty="0"/>
              <a:t>שיטת הלימוד (מהכיתה לתעשייה)</a:t>
            </a:r>
          </a:p>
          <a:p>
            <a:pPr algn="r" rtl="1"/>
            <a:r>
              <a:rPr lang="he-IL" sz="4000" dirty="0"/>
              <a:t>שאלות ותשובות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9978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90CD7E-568A-48F6-8C6F-F6695021B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אחראי קורס: טל ירון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BB83E87-6C0B-4018-B8A8-D6AEB9E57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מדריך </a:t>
            </a:r>
            <a:r>
              <a:rPr lang="en-US" dirty="0"/>
              <a:t>full-stack &amp; UX</a:t>
            </a:r>
            <a:endParaRPr lang="he-IL" dirty="0"/>
          </a:p>
          <a:p>
            <a:pPr algn="r" rtl="1"/>
            <a:r>
              <a:rPr lang="he-IL" dirty="0"/>
              <a:t>ראש צוות פיתוח ב-</a:t>
            </a:r>
            <a:r>
              <a:rPr lang="en-US" dirty="0" err="1"/>
              <a:t>Linnovate</a:t>
            </a:r>
            <a:r>
              <a:rPr lang="he-IL" dirty="0"/>
              <a:t> במיזם </a:t>
            </a:r>
            <a:r>
              <a:rPr lang="en-US" dirty="0" err="1">
                <a:hlinkClick r:id="rId2"/>
              </a:rPr>
              <a:t>tech.jtbd</a:t>
            </a:r>
            <a:endParaRPr lang="en-US" dirty="0"/>
          </a:p>
          <a:p>
            <a:pPr algn="r" rtl="1"/>
            <a:r>
              <a:rPr lang="he-IL" dirty="0"/>
              <a:t>הכשרת צוות פיתוח </a:t>
            </a:r>
            <a:r>
              <a:rPr lang="en-US" dirty="0"/>
              <a:t>web</a:t>
            </a:r>
            <a:r>
              <a:rPr lang="he-IL" dirty="0"/>
              <a:t> עבור </a:t>
            </a:r>
            <a:r>
              <a:rPr lang="en-US" dirty="0">
                <a:hlinkClick r:id="rId3"/>
              </a:rPr>
              <a:t>rotlein.co.il</a:t>
            </a:r>
            <a:endParaRPr lang="he-IL" dirty="0"/>
          </a:p>
          <a:p>
            <a:pPr algn="r" rtl="1"/>
            <a:r>
              <a:rPr lang="he-IL" dirty="0"/>
              <a:t>ראש צוות פיתוח </a:t>
            </a:r>
            <a:r>
              <a:rPr lang="he-IL" dirty="0" err="1"/>
              <a:t>דליב</a:t>
            </a:r>
            <a:r>
              <a:rPr lang="he-IL" dirty="0"/>
              <a:t> (אפליקציה לקבלת החלטות משותפות)</a:t>
            </a:r>
          </a:p>
          <a:p>
            <a:pPr algn="r" rtl="1"/>
            <a:r>
              <a:rPr lang="he-IL" dirty="0"/>
              <a:t>מתמחה בהכשרת צוותים</a:t>
            </a:r>
          </a:p>
          <a:p>
            <a:pPr algn="r" rtl="1"/>
            <a:r>
              <a:rPr lang="he-IL" dirty="0"/>
              <a:t>כבר מהצבא, התמחיתי בהדרכת יחידות בשיטות חדשניות, שהובילו ללמידה מהירה ומעמיקה.</a:t>
            </a:r>
          </a:p>
          <a:p>
            <a:pPr algn="r" rtl="1"/>
            <a:r>
              <a:rPr lang="he-IL" dirty="0"/>
              <a:t>חוקר עצמאי בקבלת החלטות בקבוצות (אכין אתכם לעבודה קבוצתית)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97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98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6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81198D7-E216-4383-942D-EE342AD4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rtl="1"/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מה נלמד?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3000948-4202-4D12-ABD6-DB62685CF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773" y="4591665"/>
            <a:ext cx="3382298" cy="11501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 rtl="1">
              <a:buNone/>
            </a:pPr>
            <a:r>
              <a:rPr lang="he-IL" b="0" i="0" kern="1200" cap="all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אפליקציות-רשת  ואתרים</a:t>
            </a:r>
            <a:endParaRPr lang="en-US" b="0" i="0" kern="1200" cap="all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Image result for mobile p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95" y="1866231"/>
            <a:ext cx="5929358" cy="412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15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70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29" name="Rectangle 79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81198D7-E216-4383-942D-EE342AD4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rtl="1"/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מה נלמד?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grpSp>
        <p:nvGrpSpPr>
          <p:cNvPr id="4" name="Group 3"/>
          <p:cNvGrpSpPr/>
          <p:nvPr/>
        </p:nvGrpSpPr>
        <p:grpSpPr>
          <a:xfrm>
            <a:off x="1781354" y="417268"/>
            <a:ext cx="4274599" cy="4146383"/>
            <a:chOff x="1781354" y="417268"/>
            <a:chExt cx="5427111" cy="5264325"/>
          </a:xfrm>
        </p:grpSpPr>
        <p:pic>
          <p:nvPicPr>
            <p:cNvPr id="2050" name="Picture 2" descr="Image result for server client database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4925" y="417268"/>
              <a:ext cx="5393540" cy="4956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Image result for mobile png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1354" y="1430433"/>
              <a:ext cx="456747" cy="735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Image result for mobile png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8567" y="4296494"/>
              <a:ext cx="456747" cy="735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Image result for mobile png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1457" y="4945883"/>
              <a:ext cx="456747" cy="735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Image result for mobile png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5479" y="3029927"/>
              <a:ext cx="456747" cy="735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3000948-4202-4D12-ABD6-DB62685CF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386" y="4902356"/>
            <a:ext cx="5303230" cy="129063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 rtl="1">
              <a:buNone/>
            </a:pPr>
            <a:r>
              <a:rPr lang="en-US" sz="3200" b="1" i="0" kern="1200" cap="all" dirty="0">
                <a:solidFill>
                  <a:srgbClr val="236A91"/>
                </a:solidFill>
                <a:latin typeface="+mn-lt"/>
                <a:ea typeface="+mn-ea"/>
                <a:cs typeface="+mn-cs"/>
              </a:rPr>
              <a:t>Web-apps and websites</a:t>
            </a:r>
          </a:p>
          <a:p>
            <a:pPr marL="0" indent="0" algn="ctr" rtl="1">
              <a:buNone/>
            </a:pPr>
            <a:r>
              <a:rPr lang="en-US" sz="3200" b="1" i="0" kern="1200" cap="all" dirty="0">
                <a:solidFill>
                  <a:srgbClr val="236A91"/>
                </a:solidFill>
                <a:latin typeface="+mn-lt"/>
                <a:ea typeface="+mn-ea"/>
                <a:cs typeface="+mn-cs"/>
              </a:rPr>
              <a:t>Database </a:t>
            </a:r>
            <a:r>
              <a:rPr lang="en-IL" sz="3200" b="1" i="0" kern="1200" cap="all" dirty="0">
                <a:solidFill>
                  <a:srgbClr val="236A91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en-US" sz="3200" b="1" i="0" kern="1200" cap="all" dirty="0">
                <a:solidFill>
                  <a:srgbClr val="236A91"/>
                </a:solidFill>
                <a:latin typeface="+mn-lt"/>
                <a:ea typeface="+mn-ea"/>
                <a:cs typeface="+mn-cs"/>
              </a:rPr>
              <a:t> Server </a:t>
            </a:r>
            <a:endParaRPr lang="en-US" sz="3200" b="1" cap="all" dirty="0">
              <a:solidFill>
                <a:srgbClr val="236A91"/>
              </a:solidFill>
            </a:endParaRPr>
          </a:p>
          <a:p>
            <a:pPr marL="0" indent="0" algn="ctr" rtl="1">
              <a:buNone/>
            </a:pPr>
            <a:endParaRPr lang="en-US" sz="3200" b="1" i="0" kern="1200" cap="all" dirty="0">
              <a:solidFill>
                <a:srgbClr val="236A9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84EA73C0-A5AC-4348-B8E7-3FB5726B270A}"/>
              </a:ext>
            </a:extLst>
          </p:cNvPr>
          <p:cNvSpPr/>
          <p:nvPr/>
        </p:nvSpPr>
        <p:spPr>
          <a:xfrm>
            <a:off x="1967537" y="2475098"/>
            <a:ext cx="668457" cy="892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F36955-04ED-449F-8F97-A470E08E17E7}"/>
              </a:ext>
            </a:extLst>
          </p:cNvPr>
          <p:cNvCxnSpPr/>
          <p:nvPr/>
        </p:nvCxnSpPr>
        <p:spPr>
          <a:xfrm flipV="1">
            <a:off x="2701422" y="1901701"/>
            <a:ext cx="338222" cy="935190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16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6A20E1-346C-497F-BB7B-14697259E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הטכנולוגיות ומדוע בחרנו אותן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0E362CB-F97E-45AE-838C-8C6F23079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/>
              <a:t>JavaScript-HTML-CSS</a:t>
            </a:r>
          </a:p>
          <a:p>
            <a:pPr algn="r" rtl="1"/>
            <a:endParaRPr lang="en-US" dirty="0"/>
          </a:p>
        </p:txBody>
      </p:sp>
      <p:pic>
        <p:nvPicPr>
          <p:cNvPr id="5" name="תמונה 4">
            <a:hlinkClick r:id="rId2"/>
            <a:extLst>
              <a:ext uri="{FF2B5EF4-FFF2-40B4-BE49-F238E27FC236}">
                <a16:creationId xmlns:a16="http://schemas.microsoft.com/office/drawing/2014/main" id="{4383B10C-3CDF-42AB-8859-BC78526B8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" y="3429000"/>
            <a:ext cx="109251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75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A53ECF-3D29-4821-8B59-865C313D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טכנולוגיות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14BF57-D1E4-41E6-A32E-0A554945F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069806"/>
            <a:ext cx="8761412" cy="453555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Client</a:t>
            </a:r>
          </a:p>
          <a:p>
            <a:pPr lvl="1"/>
            <a:r>
              <a:rPr lang="en-US" dirty="0"/>
              <a:t>HTML5</a:t>
            </a:r>
          </a:p>
          <a:p>
            <a:pPr lvl="1"/>
            <a:r>
              <a:rPr lang="en-US" dirty="0"/>
              <a:t>CSS3: flex, </a:t>
            </a:r>
            <a:r>
              <a:rPr lang="en-US" dirty="0" err="1"/>
              <a:t>css</a:t>
            </a:r>
            <a:r>
              <a:rPr lang="en-US" dirty="0"/>
              <a:t>-grids, responsive, etc. (no SASS)</a:t>
            </a:r>
          </a:p>
          <a:p>
            <a:pPr lvl="1"/>
            <a:r>
              <a:rPr lang="en-US" dirty="0"/>
              <a:t>Java script (ES5, ES6+), </a:t>
            </a:r>
            <a:r>
              <a:rPr lang="en-US" dirty="0" err="1"/>
              <a:t>Jquery</a:t>
            </a:r>
            <a:r>
              <a:rPr lang="en-US" dirty="0"/>
              <a:t>, Ajax, OOP</a:t>
            </a:r>
          </a:p>
          <a:p>
            <a:pPr lvl="1"/>
            <a:r>
              <a:rPr lang="en-US" dirty="0"/>
              <a:t>Framework: Angular  &amp; React</a:t>
            </a:r>
          </a:p>
          <a:p>
            <a:r>
              <a:rPr lang="en-US" dirty="0"/>
              <a:t>Server</a:t>
            </a:r>
          </a:p>
          <a:p>
            <a:pPr lvl="1"/>
            <a:r>
              <a:rPr lang="en-US" dirty="0"/>
              <a:t>Node.js: express, socket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dirty="0"/>
              <a:t>SQL, NoSQL</a:t>
            </a:r>
          </a:p>
          <a:p>
            <a:r>
              <a:rPr lang="en-US" dirty="0"/>
              <a:t>Development</a:t>
            </a:r>
          </a:p>
          <a:p>
            <a:pPr lvl="1"/>
            <a:r>
              <a:rPr lang="en-US" dirty="0"/>
              <a:t>Git</a:t>
            </a:r>
          </a:p>
          <a:p>
            <a:r>
              <a:rPr lang="en-US" dirty="0"/>
              <a:t>Soft skills</a:t>
            </a:r>
          </a:p>
          <a:p>
            <a:pPr lvl="1"/>
            <a:r>
              <a:rPr lang="en-US" dirty="0"/>
              <a:t>Clean code</a:t>
            </a:r>
          </a:p>
          <a:p>
            <a:pPr lvl="1"/>
            <a:r>
              <a:rPr lang="en-US" dirty="0"/>
              <a:t>Teamwork</a:t>
            </a:r>
          </a:p>
          <a:p>
            <a:pPr lvl="1"/>
            <a:r>
              <a:rPr lang="en-US" dirty="0"/>
              <a:t>Architecture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15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5F3BEF-2A8C-4199-B10D-AFBC0865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כיצד נלמד?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D899E01-56D0-4CF4-B83C-E9B18EC98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תלונות של סטודנטים:</a:t>
            </a:r>
          </a:p>
          <a:p>
            <a:pPr lvl="1" algn="r" rtl="1"/>
            <a:r>
              <a:rPr lang="he-IL" dirty="0"/>
              <a:t>"אין קשר בין מה שלמדתי לבין מה שקורה בשטח"</a:t>
            </a:r>
          </a:p>
          <a:p>
            <a:pPr lvl="1" algn="r" rtl="1"/>
            <a:r>
              <a:rPr lang="he-IL" dirty="0"/>
              <a:t>"התעשייה עוברת שינוי מהיר, לא למדתי את הנושא שהם ביקשו"</a:t>
            </a:r>
          </a:p>
          <a:p>
            <a:pPr lvl="1" algn="r" rtl="1"/>
            <a:r>
              <a:rPr lang="he-IL" dirty="0"/>
              <a:t>"בקורס </a:t>
            </a:r>
            <a:r>
              <a:rPr lang="he-IL" dirty="0" err="1"/>
              <a:t>הכל</a:t>
            </a:r>
            <a:r>
              <a:rPr lang="he-IL" dirty="0"/>
              <a:t> היה </a:t>
            </a:r>
            <a:r>
              <a:rPr lang="he-IL" dirty="0" err="1"/>
              <a:t>תיאורתי</a:t>
            </a:r>
            <a:r>
              <a:rPr lang="he-IL" dirty="0"/>
              <a:t>".</a:t>
            </a:r>
          </a:p>
          <a:p>
            <a:pPr lvl="1" algn="r" rtl="1"/>
            <a:r>
              <a:rPr lang="he-IL" dirty="0"/>
              <a:t>"בכל מודעות הדרושים מבקשים שנתיים ניסיון"</a:t>
            </a:r>
          </a:p>
          <a:p>
            <a:pPr algn="r" rtl="1"/>
            <a:r>
              <a:rPr lang="he-IL" dirty="0"/>
              <a:t>תלונות של </a:t>
            </a:r>
            <a:r>
              <a:rPr lang="he-IL" dirty="0" err="1"/>
              <a:t>סטארטאפים</a:t>
            </a:r>
            <a:endParaRPr lang="he-IL" dirty="0"/>
          </a:p>
          <a:p>
            <a:pPr lvl="1" algn="r" rtl="1"/>
            <a:r>
              <a:rPr lang="he-IL" dirty="0"/>
              <a:t>"מפתחים עם פחות משנתיים ניסיון, דורשים המון הכשרה.... לא שווה לנו להעסיק אותם"</a:t>
            </a:r>
          </a:p>
        </p:txBody>
      </p:sp>
    </p:spTree>
    <p:extLst>
      <p:ext uri="{BB962C8B-B14F-4D97-AF65-F5344CB8AC3E}">
        <p14:creationId xmlns:p14="http://schemas.microsoft.com/office/powerpoint/2010/main" val="258835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CBCA48-B7CC-46E5-A93D-0EE48763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כיצד נלמד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AA0F988-3A89-4532-AFC5-E9D8E4F68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איך אתם לומדים משהו שאתם אוהבים? (למשל, מי שחקני הכדורגל הטובים ביותר, מה עושה קים </a:t>
            </a:r>
            <a:r>
              <a:rPr lang="he-IL" dirty="0" err="1"/>
              <a:t>קרדשיאן</a:t>
            </a:r>
            <a:r>
              <a:rPr lang="he-IL" dirty="0"/>
              <a:t> וכו')?</a:t>
            </a:r>
          </a:p>
          <a:p>
            <a:pPr algn="r" rtl="1"/>
            <a:r>
              <a:rPr lang="he-IL" dirty="0"/>
              <a:t>כללי: [עניין </a:t>
            </a:r>
            <a:r>
              <a:rPr lang="he-IL" dirty="0">
                <a:sym typeface="Wingdings" panose="05000000000000000000" pitchFamily="2" charset="2"/>
              </a:rPr>
              <a:t>] </a:t>
            </a:r>
            <a:r>
              <a:rPr lang="he-IL" dirty="0"/>
              <a:t>מתווכחים עם החברים, קוראים </a:t>
            </a:r>
            <a:r>
              <a:rPr lang="he-IL" dirty="0" err="1"/>
              <a:t>בפיד</a:t>
            </a:r>
            <a:r>
              <a:rPr lang="he-IL" dirty="0"/>
              <a:t>/עיתון, קוראים </a:t>
            </a:r>
            <a:r>
              <a:rPr lang="he-IL" dirty="0" err="1"/>
              <a:t>באינטרט</a:t>
            </a:r>
            <a:endParaRPr lang="he-IL" dirty="0"/>
          </a:p>
          <a:p>
            <a:pPr algn="r" rtl="1"/>
            <a:r>
              <a:rPr lang="he-IL" dirty="0"/>
              <a:t>מקצוענים: [עניין </a:t>
            </a:r>
            <a:r>
              <a:rPr lang="he-IL" dirty="0">
                <a:sym typeface="Wingdings" panose="05000000000000000000" pitchFamily="2" charset="2"/>
              </a:rPr>
              <a:t>] </a:t>
            </a:r>
            <a:r>
              <a:rPr lang="he-IL" dirty="0"/>
              <a:t>ניסוי וטעיה, דיון עם חברים, קוראים, הולכים לכנסים, מחפשים בגוגל.</a:t>
            </a:r>
          </a:p>
          <a:p>
            <a:pPr algn="r" rtl="1"/>
            <a:r>
              <a:rPr lang="he-IL" dirty="0"/>
              <a:t>באף לא אחד מהמקרים, אנשים הולכים לאוניברסיטה כדי ללמוד כיצד לעשות דברים, כשאתה מקצוען. אוניברסיטה, נועדה לתת יסודות מחשבתיים. כמעט תמיד, היא אינה קשורה לעולם שם בחוץ.</a:t>
            </a:r>
          </a:p>
          <a:p>
            <a:pPr algn="r" rtl="1"/>
            <a:r>
              <a:rPr lang="he-IL" dirty="0"/>
              <a:t>אנו רוצים לתת לכם יסודות מחשבתיים, אך לחבר אתכם לעולם בחוץ, על פי האופן הטבעי שבו אנשים לומדים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1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 - חדר ישיבות">
  <a:themeElements>
    <a:clrScheme name="יונים - חדר ישיבות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יונים - חדר ישיבות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 - חדר ישיבות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450</Words>
  <Application>Microsoft Office PowerPoint</Application>
  <PresentationFormat>Widescreen</PresentationFormat>
  <Paragraphs>111</Paragraphs>
  <Slides>14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יונים - חדר ישיבות</vt:lpstr>
      <vt:lpstr>Full stack</vt:lpstr>
      <vt:lpstr>נקודות לפגישה</vt:lpstr>
      <vt:lpstr>אחראי קורס: טל ירון</vt:lpstr>
      <vt:lpstr>מה נלמד?</vt:lpstr>
      <vt:lpstr>מה נלמד?</vt:lpstr>
      <vt:lpstr>הטכנולוגיות ומדוע בחרנו אותן</vt:lpstr>
      <vt:lpstr>טכנולוגיות</vt:lpstr>
      <vt:lpstr>כיצד נלמד?</vt:lpstr>
      <vt:lpstr>כיצד נלמד</vt:lpstr>
      <vt:lpstr>תהליך הלימוד</vt:lpstr>
      <vt:lpstr>תהליך הלימוד בכללי</vt:lpstr>
      <vt:lpstr>תהליך הלימוד בכללי</vt:lpstr>
      <vt:lpstr>תחומים רכים</vt:lpstr>
      <vt:lpstr>שאלות?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</dc:title>
  <dc:creator>Tal Yaron</dc:creator>
  <cp:lastModifiedBy>Tal Yaron</cp:lastModifiedBy>
  <cp:revision>18</cp:revision>
  <dcterms:created xsi:type="dcterms:W3CDTF">2018-08-26T15:49:58Z</dcterms:created>
  <dcterms:modified xsi:type="dcterms:W3CDTF">2021-10-28T14:42:28Z</dcterms:modified>
</cp:coreProperties>
</file>