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2" r:id="rId8"/>
    <p:sldId id="258" r:id="rId9"/>
    <p:sldId id="263" r:id="rId10"/>
    <p:sldId id="278" r:id="rId11"/>
    <p:sldId id="287" r:id="rId12"/>
    <p:sldId id="264"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E8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80" d="100"/>
          <a:sy n="80" d="100"/>
        </p:scale>
        <p:origin x="114" y="184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11/11/2023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he-IL"/>
              <a:t>לחץ כדי לערוך סגנונות טקסט של תבנית בסיס</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he-IL"/>
              <a:t>לחץ כדי לערוך סגנונות טקסט של תבנית בסיס</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he-IL"/>
              <a:t>לחץ כדי לערוך סגנונות טקסט של תבנית בסיס</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השוואה">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a:p>
            <a:pPr lvl="1"/>
            <a:r>
              <a:rPr lang="he-IL"/>
              <a:t>רמה שנייה</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כותרת ותוכן">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he-IL"/>
              <a:t>לחץ על הסמל כדי להוסיף תמונה</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he-IL"/>
              <a:t>לחץ על הסמל כדי להוסיף תמונה</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he-IL"/>
              <a:t>לחץ על הסמל כדי להוסיף תמונה</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he-IL"/>
              <a:t>לחץ על הסמל כדי להוסיף תמונה</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he-IL"/>
              <a:t>לחץ על הסמל כדי להוסיף תמונה</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he-IL"/>
              <a:t>לחץ על הסמל כדי להוסיף תמונה</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he-IL"/>
              <a:t>לחץ על הסמל כדי להוסיף תמונה</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he-IL"/>
              <a:t>לחץ על הסמל כדי להוסיף תמונה</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he-IL"/>
              <a:t>לחץ על הסמל כדי להוסיף תמונה</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he-IL"/>
              <a:t>לחץ על הסמל כדי להוסיף תמונה</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he-IL"/>
              <a:t>לחץ על הסמל כדי להוסיף תמונה</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he-IL"/>
              <a:t>לחץ על הסמל כדי להוסיף תמונה</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he-IL"/>
              <a:t>לחץ כדי לערוך סגנונות טקסט של תבנית בסיס</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he-IL"/>
              <a:t>לחץ על הסמל כדי להוסיף תמונה מקוונת</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he-IL"/>
              <a:t>לחץ על הסמל כדי להוסיף תמונה מקוונת</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he-IL"/>
              <a:t>לחץ על הסמל כדי להוסיף תמונה מקוונת</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he-IL"/>
              <a:t>לחץ כדי לערוך סגנונות טקסט של תבנית בסיס</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he-IL"/>
              <a:t>לחץ כדי לערוך סגנונות טקסט של תבנית בסיס</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he-IL"/>
              <a:t>לחץ כדי לערוך סגנונות טקסט של תבנית בסיס</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8.xml"/><Relationship Id="rId5" Type="http://schemas.openxmlformats.org/officeDocument/2006/relationships/image" Target="../media/image33.sv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06716" y="1122363"/>
            <a:ext cx="5964348" cy="2387600"/>
          </a:xfrm>
        </p:spPr>
        <p:txBody>
          <a:bodyPr/>
          <a:lstStyle/>
          <a:p>
            <a:r>
              <a:rPr lang="en-US" dirty="0"/>
              <a:t>Components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he-IL" dirty="0"/>
              <a:t>נערך על ידי: גילי מנחם</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Task</a:t>
            </a:r>
          </a:p>
        </p:txBody>
      </p:sp>
      <p:sp>
        <p:nvSpPr>
          <p:cNvPr id="16" name="מלבן 15">
            <a:extLst>
              <a:ext uri="{FF2B5EF4-FFF2-40B4-BE49-F238E27FC236}">
                <a16:creationId xmlns:a16="http://schemas.microsoft.com/office/drawing/2014/main" id="{9FEA858D-F99D-9789-2407-58AD7E02CC69}"/>
              </a:ext>
            </a:extLst>
          </p:cNvPr>
          <p:cNvSpPr/>
          <p:nvPr/>
        </p:nvSpPr>
        <p:spPr>
          <a:xfrm>
            <a:off x="1347537" y="2045368"/>
            <a:ext cx="3296652" cy="4199021"/>
          </a:xfrm>
          <a:prstGeom prst="rect">
            <a:avLst/>
          </a:prstGeom>
          <a:solidFill>
            <a:srgbClr val="385E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Text Placeholder 2">
            <a:extLst>
              <a:ext uri="{FF2B5EF4-FFF2-40B4-BE49-F238E27FC236}">
                <a16:creationId xmlns:a16="http://schemas.microsoft.com/office/drawing/2014/main" id="{97C70645-6C55-F11E-40AB-BC050C332D41}"/>
              </a:ext>
            </a:extLst>
          </p:cNvPr>
          <p:cNvSpPr txBox="1">
            <a:spLocks/>
          </p:cNvSpPr>
          <p:nvPr/>
        </p:nvSpPr>
        <p:spPr>
          <a:xfrm>
            <a:off x="1845562" y="2221991"/>
            <a:ext cx="7478909" cy="2743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000" noProof="1">
                <a:solidFill>
                  <a:schemeClr val="bg1"/>
                </a:solidFill>
              </a:rPr>
              <a:t>Begginer – Create a div, on hover, the div changes background color</a:t>
            </a:r>
          </a:p>
          <a:p>
            <a:pPr marL="457200" indent="-457200">
              <a:buFont typeface="Arial" panose="020B0604020202020204" pitchFamily="34" charset="0"/>
              <a:buAutoNum type="arabicPeriod"/>
            </a:pPr>
            <a:endParaRPr lang="en-US" sz="2000" noProof="1">
              <a:solidFill>
                <a:schemeClr val="bg1"/>
              </a:solidFill>
            </a:endParaRPr>
          </a:p>
          <a:p>
            <a:pPr marL="457200" indent="-457200">
              <a:buFont typeface="Arial" panose="020B0604020202020204" pitchFamily="34" charset="0"/>
              <a:buAutoNum type="arabicPeriod"/>
            </a:pPr>
            <a:r>
              <a:rPr lang="en-US" sz="2000" noProof="1">
                <a:solidFill>
                  <a:schemeClr val="bg1"/>
                </a:solidFill>
              </a:rPr>
              <a:t>Medium - Create a red small div that follow the cruser x and y positions</a:t>
            </a:r>
          </a:p>
          <a:p>
            <a:pPr marL="457200" indent="-457200">
              <a:buFont typeface="Arial" panose="020B0604020202020204" pitchFamily="34" charset="0"/>
              <a:buAutoNum type="arabicPeriod"/>
            </a:pPr>
            <a:endParaRPr lang="en-US" sz="2000" noProof="1">
              <a:solidFill>
                <a:schemeClr val="bg1"/>
              </a:solidFill>
            </a:endParaRPr>
          </a:p>
          <a:p>
            <a:pPr marL="457200" indent="-457200">
              <a:buFont typeface="Arial" panose="020B0604020202020204" pitchFamily="34" charset="0"/>
              <a:buAutoNum type="arabicPeriod"/>
            </a:pPr>
            <a:r>
              <a:rPr lang="en-ZA" sz="2000" noProof="1">
                <a:solidFill>
                  <a:schemeClr val="bg1"/>
                </a:solidFill>
              </a:rPr>
              <a:t>Advanced – create a Counter component. The counter allows to add 2, remove 2.</a:t>
            </a:r>
            <a:br>
              <a:rPr lang="en-ZA" sz="2000" noProof="1">
                <a:solidFill>
                  <a:schemeClr val="bg1"/>
                </a:solidFill>
              </a:rPr>
            </a:br>
            <a:r>
              <a:rPr lang="en-ZA" sz="2000" noProof="1">
                <a:solidFill>
                  <a:schemeClr val="bg1"/>
                </a:solidFill>
              </a:rPr>
              <a:t>In the same components, count how many times the buttons were clicked.</a:t>
            </a:r>
          </a:p>
        </p:txBody>
      </p:sp>
    </p:spTree>
    <p:extLst>
      <p:ext uri="{BB962C8B-B14F-4D97-AF65-F5344CB8AC3E}">
        <p14:creationId xmlns:p14="http://schemas.microsoft.com/office/powerpoint/2010/main" val="425246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What are they?</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Components are one of the core concepts of React. They are the foundation upon which you build user interfaces (UI), which makes them the perfect place to start your React journey!</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Why components?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sz="2800" dirty="0"/>
              <a:t>reusable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sz="1800" dirty="0"/>
              <a:t>You can reuse a components anywhere, and provide different props to modify it</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6886017" y="4022308"/>
            <a:ext cx="3200400" cy="365760"/>
          </a:xfrm>
        </p:spPr>
        <p:txBody>
          <a:bodyPr/>
          <a:lstStyle/>
          <a:p>
            <a:r>
              <a:rPr lang="en-US" sz="2800" dirty="0"/>
              <a:t>Organization</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6886017" y="4443165"/>
            <a:ext cx="3200400" cy="731520"/>
          </a:xfrm>
        </p:spPr>
        <p:txBody>
          <a:bodyPr>
            <a:noAutofit/>
          </a:bodyPr>
          <a:lstStyle/>
          <a:p>
            <a:r>
              <a:rPr lang="en-US" sz="1800" dirty="0"/>
              <a:t>Components can be imported and exported, allowing you to organize your tree file for more readable code</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sz="2800" dirty="0"/>
              <a:t>Return JSX</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normAutofit/>
          </a:bodyPr>
          <a:lstStyle/>
          <a:p>
            <a:r>
              <a:rPr lang="en-US" sz="1800" dirty="0"/>
              <a:t>Combining HTML, CSS and JS into one markup.</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task</a:t>
            </a:r>
          </a:p>
        </p:txBody>
      </p:sp>
      <p:pic>
        <p:nvPicPr>
          <p:cNvPr id="24" name="תמונה 23">
            <a:extLst>
              <a:ext uri="{FF2B5EF4-FFF2-40B4-BE49-F238E27FC236}">
                <a16:creationId xmlns:a16="http://schemas.microsoft.com/office/drawing/2014/main" id="{B7024DEF-7677-AA24-FFF7-6263863B9110}"/>
              </a:ext>
            </a:extLst>
          </p:cNvPr>
          <p:cNvPicPr>
            <a:picLocks noChangeAspect="1"/>
          </p:cNvPicPr>
          <p:nvPr/>
        </p:nvPicPr>
        <p:blipFill>
          <a:blip r:embed="rId2"/>
          <a:stretch>
            <a:fillRect/>
          </a:stretch>
        </p:blipFill>
        <p:spPr>
          <a:xfrm>
            <a:off x="802306" y="1562068"/>
            <a:ext cx="10339677" cy="529593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states</a:t>
            </a:r>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40632" y="800100"/>
            <a:ext cx="8013031" cy="715879"/>
          </a:xfrm>
        </p:spPr>
        <p:txBody>
          <a:bodyPr/>
          <a:lstStyle/>
          <a:p>
            <a:r>
              <a:rPr lang="en-US" dirty="0"/>
              <a:t>A Component's Memory</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770020" y="1780748"/>
            <a:ext cx="3200400" cy="365760"/>
          </a:xfrm>
        </p:spPr>
        <p:txBody>
          <a:bodyPr/>
          <a:lstStyle/>
          <a:p>
            <a:r>
              <a:rPr lang="en-US" sz="2800" dirty="0"/>
              <a:t>What is it?</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770019" y="2192228"/>
            <a:ext cx="6653463" cy="1188720"/>
          </a:xfrm>
        </p:spPr>
        <p:txBody>
          <a:bodyPr vert="horz" lIns="91440" tIns="45720" rIns="91440" bIns="45720" rtlCol="0" anchor="t">
            <a:normAutofit/>
          </a:bodyPr>
          <a:lstStyle/>
          <a:p>
            <a:r>
              <a:rPr lang="en-US" sz="1800" dirty="0"/>
              <a:t> Components need to “remember” things: the current input value, the current image, the shopping cart. In React, this kind of component-specific memory is called state.</a:t>
            </a:r>
            <a:endParaRPr lang="en-ZA" sz="1800" dirty="0"/>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770020" y="3477053"/>
            <a:ext cx="3200400" cy="365760"/>
          </a:xfrm>
        </p:spPr>
        <p:txBody>
          <a:bodyPr/>
          <a:lstStyle/>
          <a:p>
            <a:r>
              <a:rPr lang="en-US" sz="2800" dirty="0"/>
              <a:t>Why?</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770019" y="3874790"/>
            <a:ext cx="7279106" cy="1913890"/>
          </a:xfrm>
        </p:spPr>
        <p:txBody>
          <a:bodyPr>
            <a:normAutofit/>
          </a:bodyPr>
          <a:lstStyle/>
          <a:p>
            <a:pPr marL="342900" indent="-342900" algn="l">
              <a:buFont typeface="+mj-lt"/>
              <a:buAutoNum type="arabicPeriod"/>
            </a:pPr>
            <a:r>
              <a:rPr lang="en-US" sz="1800" b="1" dirty="0"/>
              <a:t>Local variables don’t persist between renders</a:t>
            </a:r>
            <a:r>
              <a:rPr lang="en-US" sz="1800" dirty="0"/>
              <a:t>. When React renders this component a second time, it renders it from scratch—it doesn’t consider any changes to the local variables.</a:t>
            </a:r>
          </a:p>
          <a:p>
            <a:pPr algn="l"/>
            <a:endParaRPr lang="en-US" sz="1800" dirty="0"/>
          </a:p>
          <a:p>
            <a:pPr marL="342900" indent="-342900" algn="l">
              <a:buFont typeface="+mj-lt"/>
              <a:buAutoNum type="arabicPeriod" startAt="2"/>
            </a:pPr>
            <a:r>
              <a:rPr lang="en-US" sz="1800" b="1" dirty="0"/>
              <a:t>Changes to local variables won’t trigger renders. </a:t>
            </a:r>
            <a:r>
              <a:rPr lang="en-US" sz="1800" dirty="0"/>
              <a:t>React doesn’t realize it needs to render the component again with the new data.</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Update Component</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2518" y="2281847"/>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0616" y="246353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2578118" y="3464188"/>
            <a:ext cx="2743200" cy="457200"/>
          </a:xfrm>
        </p:spPr>
        <p:txBody>
          <a:bodyPr/>
          <a:lstStyle/>
          <a:p>
            <a:r>
              <a:rPr lang="en-US" dirty="0"/>
              <a:t>Retain</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2578118" y="3998866"/>
            <a:ext cx="2743200" cy="342130"/>
          </a:xfrm>
        </p:spPr>
        <p:txBody>
          <a:bodyPr/>
          <a:lstStyle/>
          <a:p>
            <a:r>
              <a:rPr lang="en-US" noProof="1"/>
              <a:t>the data between renders.</a:t>
            </a:r>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7453011" y="3464188"/>
            <a:ext cx="2743200" cy="457200"/>
          </a:xfrm>
        </p:spPr>
        <p:txBody>
          <a:bodyPr/>
          <a:lstStyle/>
          <a:p>
            <a:r>
              <a:rPr lang="en-US" dirty="0"/>
              <a:t>Trigger </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6658927" y="3991761"/>
            <a:ext cx="4277778" cy="1001344"/>
          </a:xfrm>
        </p:spPr>
        <p:txBody>
          <a:bodyPr/>
          <a:lstStyle/>
          <a:p>
            <a:r>
              <a:rPr lang="en-US" noProof="1"/>
              <a:t>React to render the component with new data (re-rendering).</a:t>
            </a:r>
            <a:endParaRPr lang="en-US" dirty="0"/>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10" name="Content Placeholder 2">
            <a:extLst>
              <a:ext uri="{FF2B5EF4-FFF2-40B4-BE49-F238E27FC236}">
                <a16:creationId xmlns:a16="http://schemas.microsoft.com/office/drawing/2014/main" id="{1426E3FC-831C-9727-38CF-851E89C98E6F}"/>
              </a:ext>
            </a:extLst>
          </p:cNvPr>
          <p:cNvSpPr txBox="1">
            <a:spLocks/>
          </p:cNvSpPr>
          <p:nvPr/>
        </p:nvSpPr>
        <p:spPr>
          <a:xfrm>
            <a:off x="1916931" y="1584730"/>
            <a:ext cx="8574606" cy="465699"/>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To update a component with new data, two things need to happen:</a:t>
            </a:r>
            <a:endParaRPr lang="en-US" dirty="0"/>
          </a:p>
        </p:txBody>
      </p:sp>
      <p:sp>
        <p:nvSpPr>
          <p:cNvPr id="17" name="Content Placeholder 2">
            <a:extLst>
              <a:ext uri="{FF2B5EF4-FFF2-40B4-BE49-F238E27FC236}">
                <a16:creationId xmlns:a16="http://schemas.microsoft.com/office/drawing/2014/main" id="{F304194D-5F44-60BE-E4DB-F6781A0DD436}"/>
              </a:ext>
            </a:extLst>
          </p:cNvPr>
          <p:cNvSpPr txBox="1">
            <a:spLocks/>
          </p:cNvSpPr>
          <p:nvPr/>
        </p:nvSpPr>
        <p:spPr>
          <a:xfrm>
            <a:off x="1916931" y="4928654"/>
            <a:ext cx="8574606" cy="465699"/>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cap="all" noProof="1">
                <a:solidFill>
                  <a:schemeClr val="accent3"/>
                </a:solidFill>
              </a:rPr>
              <a:t>The useState Hook provides those two things:</a:t>
            </a:r>
            <a:endParaRPr lang="en-US" sz="2000" b="1" cap="all" dirty="0">
              <a:solidFill>
                <a:schemeClr val="accent3"/>
              </a:solidFill>
            </a:endParaRPr>
          </a:p>
        </p:txBody>
      </p:sp>
      <p:sp>
        <p:nvSpPr>
          <p:cNvPr id="18" name="Content Placeholder 2">
            <a:extLst>
              <a:ext uri="{FF2B5EF4-FFF2-40B4-BE49-F238E27FC236}">
                <a16:creationId xmlns:a16="http://schemas.microsoft.com/office/drawing/2014/main" id="{F03B33B8-0273-8B9B-D1CE-B400B0B9163F}"/>
              </a:ext>
            </a:extLst>
          </p:cNvPr>
          <p:cNvSpPr txBox="1">
            <a:spLocks/>
          </p:cNvSpPr>
          <p:nvPr/>
        </p:nvSpPr>
        <p:spPr>
          <a:xfrm>
            <a:off x="2629604" y="5556507"/>
            <a:ext cx="2743200" cy="1198506"/>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A state variable to retain the data between renders.</a:t>
            </a:r>
            <a:endParaRPr lang="en-US" dirty="0"/>
          </a:p>
        </p:txBody>
      </p:sp>
      <p:sp>
        <p:nvSpPr>
          <p:cNvPr id="19" name="Content Placeholder 6">
            <a:extLst>
              <a:ext uri="{FF2B5EF4-FFF2-40B4-BE49-F238E27FC236}">
                <a16:creationId xmlns:a16="http://schemas.microsoft.com/office/drawing/2014/main" id="{668F7FF5-E5B6-24CE-0AFC-938EF911F4EC}"/>
              </a:ext>
            </a:extLst>
          </p:cNvPr>
          <p:cNvSpPr txBox="1">
            <a:spLocks/>
          </p:cNvSpPr>
          <p:nvPr/>
        </p:nvSpPr>
        <p:spPr>
          <a:xfrm>
            <a:off x="6685722" y="5556507"/>
            <a:ext cx="4277778" cy="1001344"/>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A state setter function to update the variable and trigger React to render the component again.</a:t>
            </a:r>
            <a:endParaRPr lang="en-U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Updating a state</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basic</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2322096" y="2889504"/>
            <a:ext cx="2779294" cy="2743200"/>
          </a:xfrm>
        </p:spPr>
        <p:txBody>
          <a:bodyPr vert="horz" lIns="91440" tIns="45720" rIns="91440" bIns="45720" rtlCol="0" anchor="t">
            <a:normAutofit/>
          </a:bodyPr>
          <a:lstStyle/>
          <a:p>
            <a:pPr marL="0" indent="0">
              <a:buNone/>
            </a:pPr>
            <a:r>
              <a:rPr lang="en-ZA" dirty="0"/>
              <a:t>Using the setter function to change the value.</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7807774" y="2229217"/>
            <a:ext cx="2468880" cy="457200"/>
          </a:xfrm>
        </p:spPr>
        <p:txBody>
          <a:bodyPr vert="horz" lIns="91440" tIns="45720" rIns="91440" bIns="45720" rtlCol="0" anchor="t">
            <a:normAutofit/>
          </a:bodyPr>
          <a:lstStyle/>
          <a:p>
            <a:r>
              <a:rPr lang="en-ZA" noProof="1"/>
              <a:t>Object</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7090612" y="2695561"/>
            <a:ext cx="3186042" cy="2743200"/>
          </a:xfrm>
        </p:spPr>
        <p:txBody>
          <a:bodyPr/>
          <a:lstStyle/>
          <a:p>
            <a:pPr marL="0" indent="0">
              <a:buNone/>
            </a:pPr>
            <a:r>
              <a:rPr lang="en-US" noProof="1"/>
              <a:t>You should treat the state value you have access to in a render as read-only.</a:t>
            </a:r>
          </a:p>
          <a:p>
            <a:pPr marL="0" indent="0">
              <a:buNone/>
            </a:pPr>
            <a:endParaRPr lang="en-US" noProof="1"/>
          </a:p>
          <a:p>
            <a:pPr marL="0" indent="0">
              <a:buNone/>
            </a:pPr>
            <a:r>
              <a:rPr lang="en-US" noProof="1"/>
              <a:t>To actually trigger a re-render in this case, create a new object and pass it to the state setting function.</a:t>
            </a:r>
          </a:p>
          <a:p>
            <a:pPr marL="0" indent="0">
              <a:buNone/>
            </a:pPr>
            <a:endParaRPr lang="en-ZA" noProof="1"/>
          </a:p>
        </p:txBody>
      </p:sp>
      <p:pic>
        <p:nvPicPr>
          <p:cNvPr id="10" name="תמונה 9">
            <a:extLst>
              <a:ext uri="{FF2B5EF4-FFF2-40B4-BE49-F238E27FC236}">
                <a16:creationId xmlns:a16="http://schemas.microsoft.com/office/drawing/2014/main" id="{89F450CE-175E-A4FF-3F67-DBD4F084F76C}"/>
              </a:ext>
            </a:extLst>
          </p:cNvPr>
          <p:cNvPicPr>
            <a:picLocks noChangeAspect="1"/>
          </p:cNvPicPr>
          <p:nvPr/>
        </p:nvPicPr>
        <p:blipFill>
          <a:blip r:embed="rId2"/>
          <a:stretch>
            <a:fillRect/>
          </a:stretch>
        </p:blipFill>
        <p:spPr>
          <a:xfrm>
            <a:off x="176400" y="3767583"/>
            <a:ext cx="4620270" cy="790685"/>
          </a:xfrm>
          <a:prstGeom prst="rect">
            <a:avLst/>
          </a:prstGeom>
        </p:spPr>
      </p:pic>
      <p:pic>
        <p:nvPicPr>
          <p:cNvPr id="15" name="תמונה 14">
            <a:extLst>
              <a:ext uri="{FF2B5EF4-FFF2-40B4-BE49-F238E27FC236}">
                <a16:creationId xmlns:a16="http://schemas.microsoft.com/office/drawing/2014/main" id="{69CD377F-A9F5-8224-18C0-304A8A0678DF}"/>
              </a:ext>
            </a:extLst>
          </p:cNvPr>
          <p:cNvPicPr>
            <a:picLocks noChangeAspect="1"/>
          </p:cNvPicPr>
          <p:nvPr/>
        </p:nvPicPr>
        <p:blipFill>
          <a:blip r:embed="rId3"/>
          <a:stretch>
            <a:fillRect/>
          </a:stretch>
        </p:blipFill>
        <p:spPr>
          <a:xfrm>
            <a:off x="2741842" y="5550711"/>
            <a:ext cx="8697539" cy="1238423"/>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60947" y="304557"/>
            <a:ext cx="8553450" cy="850475"/>
          </a:xfrm>
        </p:spPr>
        <p:txBody>
          <a:bodyPr>
            <a:normAutofit/>
          </a:bodyPr>
          <a:lstStyle/>
          <a:p>
            <a:r>
              <a:rPr lang="en-US" sz="4000" dirty="0"/>
              <a:t>Updating a State - object</a:t>
            </a:r>
          </a:p>
        </p:txBody>
      </p:sp>
      <p:sp>
        <p:nvSpPr>
          <p:cNvPr id="7" name="Content Placeholder 4">
            <a:extLst>
              <a:ext uri="{FF2B5EF4-FFF2-40B4-BE49-F238E27FC236}">
                <a16:creationId xmlns:a16="http://schemas.microsoft.com/office/drawing/2014/main" id="{62B42099-810E-1718-2135-58513F02276E}"/>
              </a:ext>
            </a:extLst>
          </p:cNvPr>
          <p:cNvSpPr txBox="1">
            <a:spLocks/>
          </p:cNvSpPr>
          <p:nvPr/>
        </p:nvSpPr>
        <p:spPr>
          <a:xfrm>
            <a:off x="914400" y="1468096"/>
            <a:ext cx="2468880" cy="45720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4000" b="1" cap="all" noProof="1">
                <a:solidFill>
                  <a:schemeClr val="tx2"/>
                </a:solidFill>
                <a:latin typeface="+mj-lt"/>
                <a:ea typeface="+mj-ea"/>
                <a:cs typeface="+mj-cs"/>
              </a:rPr>
              <a:t>Object</a:t>
            </a:r>
          </a:p>
        </p:txBody>
      </p:sp>
      <p:sp>
        <p:nvSpPr>
          <p:cNvPr id="8" name="Text Placeholder 2">
            <a:extLst>
              <a:ext uri="{FF2B5EF4-FFF2-40B4-BE49-F238E27FC236}">
                <a16:creationId xmlns:a16="http://schemas.microsoft.com/office/drawing/2014/main" id="{0530091D-D7B1-2B5F-D343-23874EC26602}"/>
              </a:ext>
            </a:extLst>
          </p:cNvPr>
          <p:cNvSpPr txBox="1">
            <a:spLocks/>
          </p:cNvSpPr>
          <p:nvPr/>
        </p:nvSpPr>
        <p:spPr>
          <a:xfrm>
            <a:off x="197237" y="1981271"/>
            <a:ext cx="7478909" cy="2743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noProof="1">
                <a:solidFill>
                  <a:schemeClr val="bg1"/>
                </a:solidFill>
              </a:rPr>
              <a:t>You should treat the state value you have access to in a render as read-only.</a:t>
            </a:r>
          </a:p>
          <a:p>
            <a:pPr marL="0" indent="0">
              <a:buFont typeface="Arial" panose="020B0604020202020204" pitchFamily="34" charset="0"/>
              <a:buNone/>
            </a:pPr>
            <a:r>
              <a:rPr lang="en-US" sz="2000" noProof="1">
                <a:solidFill>
                  <a:schemeClr val="bg1"/>
                </a:solidFill>
              </a:rPr>
              <a:t>To actually trigger a re-render in this case, create a new object and pass it to the state setting function.</a:t>
            </a:r>
          </a:p>
          <a:p>
            <a:pPr marL="0" indent="0">
              <a:buFont typeface="Arial" panose="020B0604020202020204" pitchFamily="34" charset="0"/>
              <a:buNone/>
            </a:pPr>
            <a:endParaRPr lang="en-ZA" sz="2000" noProof="1">
              <a:solidFill>
                <a:schemeClr val="bg1"/>
              </a:solidFill>
            </a:endParaRPr>
          </a:p>
        </p:txBody>
      </p:sp>
      <p:pic>
        <p:nvPicPr>
          <p:cNvPr id="9" name="תמונה 8">
            <a:extLst>
              <a:ext uri="{FF2B5EF4-FFF2-40B4-BE49-F238E27FC236}">
                <a16:creationId xmlns:a16="http://schemas.microsoft.com/office/drawing/2014/main" id="{70F56254-44CF-505E-D0BA-D0ADA80E8461}"/>
              </a:ext>
            </a:extLst>
          </p:cNvPr>
          <p:cNvPicPr>
            <a:picLocks noChangeAspect="1"/>
          </p:cNvPicPr>
          <p:nvPr/>
        </p:nvPicPr>
        <p:blipFill>
          <a:blip r:embed="rId2"/>
          <a:stretch>
            <a:fillRect/>
          </a:stretch>
        </p:blipFill>
        <p:spPr>
          <a:xfrm>
            <a:off x="216858" y="3429000"/>
            <a:ext cx="8697539" cy="1238423"/>
          </a:xfrm>
          <a:prstGeom prst="rect">
            <a:avLst/>
          </a:prstGeom>
        </p:spPr>
      </p:pic>
      <p:pic>
        <p:nvPicPr>
          <p:cNvPr id="13" name="תמונה 12">
            <a:extLst>
              <a:ext uri="{FF2B5EF4-FFF2-40B4-BE49-F238E27FC236}">
                <a16:creationId xmlns:a16="http://schemas.microsoft.com/office/drawing/2014/main" id="{F43B0796-C81C-6968-EA41-594043CCECFC}"/>
              </a:ext>
            </a:extLst>
          </p:cNvPr>
          <p:cNvPicPr>
            <a:picLocks noChangeAspect="1"/>
          </p:cNvPicPr>
          <p:nvPr/>
        </p:nvPicPr>
        <p:blipFill>
          <a:blip r:embed="rId3"/>
          <a:stretch>
            <a:fillRect/>
          </a:stretch>
        </p:blipFill>
        <p:spPr>
          <a:xfrm>
            <a:off x="236109" y="5185367"/>
            <a:ext cx="8735644" cy="1133633"/>
          </a:xfrm>
          <a:prstGeom prst="rect">
            <a:avLst/>
          </a:prstGeom>
        </p:spPr>
      </p:pic>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ערכת נושא Offic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{05F6A14C-863E-498C-8366-80023A5749A7}tf33968143_win32</Template>
  <TotalTime>71</TotalTime>
  <Words>430</Words>
  <Application>Microsoft Office PowerPoint</Application>
  <PresentationFormat>מסך רחב</PresentationFormat>
  <Paragraphs>52</Paragraphs>
  <Slides>10</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Avenir Next LT Pro</vt:lpstr>
      <vt:lpstr>Calibri</vt:lpstr>
      <vt:lpstr>ערכת נושא Office</vt:lpstr>
      <vt:lpstr>Components</vt:lpstr>
      <vt:lpstr>What are they?</vt:lpstr>
      <vt:lpstr>Why components?</vt:lpstr>
      <vt:lpstr>task</vt:lpstr>
      <vt:lpstr>states</vt:lpstr>
      <vt:lpstr>A Component's Memory</vt:lpstr>
      <vt:lpstr>Update Component</vt:lpstr>
      <vt:lpstr>Updating a state</vt:lpstr>
      <vt:lpstr>Updating a State - object</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dc:title>
  <dc:creator>גילי מנחם</dc:creator>
  <cp:lastModifiedBy>גילי מנחם</cp:lastModifiedBy>
  <cp:revision>1</cp:revision>
  <dcterms:created xsi:type="dcterms:W3CDTF">2023-11-11T14:05:33Z</dcterms:created>
  <dcterms:modified xsi:type="dcterms:W3CDTF">2023-11-11T15:16:57Z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