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8" r:id="rId7"/>
    <p:sldId id="269" r:id="rId8"/>
    <p:sldId id="270" r:id="rId9"/>
    <p:sldId id="27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3" d="100"/>
          <a:sy n="113" d="100"/>
        </p:scale>
        <p:origin x="8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DAD411-51A3-44EC-A607-AABB9E0BDAA8}" type="datetime1">
              <a:rPr lang="pt-BR" smtClean="0"/>
              <a:t>03/05/2024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65547-F970-4280-B697-690EC9C34826}" type="datetime1">
              <a:rPr lang="pt-BR" smtClean="0"/>
              <a:pPr/>
              <a:t>03/05/2024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2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Título vem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pt-BR" noProof="0" dirty="0"/>
              <a:t>URL do site vem aqui</a:t>
            </a:r>
          </a:p>
        </p:txBody>
      </p:sp>
      <p:pic>
        <p:nvPicPr>
          <p:cNvPr id="17" name="Gráfico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áfico 17" descr="Rede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do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áfico 19" descr="Rede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22" name="Espaço Reservado para Tex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BR" noProof="0" dirty="0"/>
              <a:t>URL do site vem aqui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Título vem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orma Livre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0" name="Forma Livre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noProof="0" dirty="0"/>
              </a:p>
            </p:txBody>
          </p:sp>
        </p:grpSp>
      </p:grp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orma Livre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a Livre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a Livre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9" name="Espaço reservado para conteúd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9" name="Títu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a livre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Título vem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Texto fictício vem aqui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orma Livre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Imagem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accent2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Tópico 01 vem aqui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Tópico 02 vem aqui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Espaço Reservado para Imagem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orma Livre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3" name="Forma livre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orma Livre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7" name="Forma livre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8" name="Forma Livre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3B5D4D7-8A2B-47AF-98EF-704B6B792E96}" type="datetime1">
              <a:rPr lang="pt-BR" noProof="0" smtClean="0"/>
              <a:t>03/05/2024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9716" y="2564987"/>
            <a:ext cx="5302918" cy="1597096"/>
          </a:xfrm>
        </p:spPr>
        <p:txBody>
          <a:bodyPr rtlCol="0"/>
          <a:lstStyle/>
          <a:p>
            <a:pPr rtl="0"/>
            <a:r>
              <a:rPr lang="pt-BR" dirty="0" smtClean="0"/>
              <a:t>Mapeamento de riscos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012" y="779346"/>
            <a:ext cx="5223521" cy="5223521"/>
          </a:xfrm>
        </p:spPr>
      </p:pic>
      <p:sp>
        <p:nvSpPr>
          <p:cNvPr id="7" name="Retângulo 6"/>
          <p:cNvSpPr/>
          <p:nvPr/>
        </p:nvSpPr>
        <p:spPr>
          <a:xfrm>
            <a:off x="6028267" y="1261533"/>
            <a:ext cx="2590800" cy="821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434667" y="4445000"/>
            <a:ext cx="387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Talyson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utra</a:t>
            </a:r>
          </a:p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J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ulio Laiber</a:t>
            </a:r>
          </a:p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Gabriel Paulino</a:t>
            </a:r>
          </a:p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Luan Soares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941" y="90488"/>
            <a:ext cx="5302918" cy="2090808"/>
          </a:xfrm>
        </p:spPr>
        <p:txBody>
          <a:bodyPr rtlCol="0"/>
          <a:lstStyle/>
          <a:p>
            <a:pPr rtl="0"/>
            <a:r>
              <a:rPr lang="pt-BR" sz="1800" dirty="0" smtClean="0"/>
              <a:t>Ativos e classificação dos ativos:</a:t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endParaRPr lang="pt-BR" sz="1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1" y="2384425"/>
            <a:ext cx="4672013" cy="2627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266" y="1790895"/>
            <a:ext cx="5899593" cy="20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66" y="4698998"/>
            <a:ext cx="5899593" cy="1363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tângulo 14"/>
          <p:cNvSpPr/>
          <p:nvPr/>
        </p:nvSpPr>
        <p:spPr>
          <a:xfrm>
            <a:off x="9711267" y="261145"/>
            <a:ext cx="2294466" cy="1100667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Identificação de VULNERABILIDADES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6632" y="1562757"/>
            <a:ext cx="7900525" cy="764460"/>
          </a:xfrm>
        </p:spPr>
        <p:txBody>
          <a:bodyPr rtlCol="0"/>
          <a:lstStyle/>
          <a:p>
            <a:pPr algn="l"/>
            <a:r>
              <a:rPr lang="pt-BR" dirty="0"/>
              <a:t>A identificação de vulnerabilidades é fundamental para reforçar a segurança de dados. Esse processo ajuda as organizações a descobrir falhas em seus sistemas que possam ser exploradas por ameaças, permitindo que medidas corretivas sejam implementadas antes que ocorram violações. Assim, a identificação proativa de vulnerabilidades é essencial para manter a integridade e a confiabilidade dos dados corporativos.</a:t>
            </a:r>
            <a:endParaRPr lang="pt-BR" sz="28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65513" y="6168044"/>
            <a:ext cx="1205345" cy="6317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3" y="3531690"/>
            <a:ext cx="11293821" cy="1771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Identificação de ameaças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32509" y="6101542"/>
            <a:ext cx="1446415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" y="2967642"/>
            <a:ext cx="12011517" cy="2585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CaixaDeTexto 17"/>
          <p:cNvSpPr txBox="1"/>
          <p:nvPr/>
        </p:nvSpPr>
        <p:spPr>
          <a:xfrm>
            <a:off x="332509" y="1495671"/>
            <a:ext cx="1143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identificação de ameaças é vital na segurança de dados, pois permite que as organizações antecipem riscos e desenvolvam estratégias preventivas. Esse conhecimento ajuda a proteger ativos críticos e a manter a estabilidade e a confiança operacional.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0" y="516220"/>
            <a:ext cx="5593917" cy="1445583"/>
          </a:xfrm>
        </p:spPr>
        <p:txBody>
          <a:bodyPr rtlCol="0"/>
          <a:lstStyle/>
          <a:p>
            <a:pPr rtl="0"/>
            <a:r>
              <a:rPr lang="pt-BR" dirty="0" err="1" smtClean="0"/>
              <a:t>CáLCULO</a:t>
            </a:r>
            <a:r>
              <a:rPr lang="pt-BR" dirty="0" smtClean="0"/>
              <a:t> DE PROBABILIDADE X impacto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" y="1961803"/>
            <a:ext cx="7675999" cy="1201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9" y="3793583"/>
            <a:ext cx="7675999" cy="1314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ixaDeTexto 9"/>
          <p:cNvSpPr txBox="1"/>
          <p:nvPr/>
        </p:nvSpPr>
        <p:spPr>
          <a:xfrm>
            <a:off x="7913716" y="1105593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Calcular e hierarquizar riscos são etapas essenciais na segurança de dados, permitindo que as empresas identifiquem e priorizem as ameaças mais sérias. Essa abordagem focada ajuda a alocar recursos eficientemente e a fortalecer a proteção onde é mais necessário, minimizando danos potenciais e maximizando a integridade dos dados.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41069" y="5993476"/>
            <a:ext cx="1620982" cy="789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070600" y="3979333"/>
            <a:ext cx="3124200" cy="1608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9838267" y="245533"/>
            <a:ext cx="1981200" cy="829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11668" y="135466"/>
            <a:ext cx="1149773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1.</a:t>
            </a:r>
            <a:r>
              <a:rPr lang="pt-BR" b="1" dirty="0" smtClean="0"/>
              <a:t> </a:t>
            </a:r>
            <a:r>
              <a:rPr lang="pt-BR" sz="1100" b="1" dirty="0" smtClean="0">
                <a:solidFill>
                  <a:schemeClr val="bg1"/>
                </a:solidFill>
              </a:rPr>
              <a:t>Pessoas</a:t>
            </a:r>
            <a:endParaRPr lang="pt-BR" sz="1100" b="1" dirty="0">
              <a:solidFill>
                <a:schemeClr val="bg1"/>
              </a:solidFill>
            </a:endParaRPr>
          </a:p>
          <a:p>
            <a:r>
              <a:rPr lang="pt-BR" sz="1100" b="1" dirty="0">
                <a:solidFill>
                  <a:schemeClr val="bg1"/>
                </a:solidFill>
              </a:rPr>
              <a:t>Vulnerabilidade</a:t>
            </a:r>
            <a:r>
              <a:rPr lang="pt-BR" sz="1100" dirty="0">
                <a:solidFill>
                  <a:schemeClr val="bg1"/>
                </a:solidFill>
              </a:rPr>
              <a:t>: Falta de conscientização de segurança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Ameaça</a:t>
            </a:r>
            <a:r>
              <a:rPr lang="pt-BR" sz="1100" dirty="0">
                <a:solidFill>
                  <a:schemeClr val="bg1"/>
                </a:solidFill>
              </a:rPr>
              <a:t>: Engenharia social e ameaças internas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Plano de Mitigação</a:t>
            </a:r>
            <a:r>
              <a:rPr lang="pt-BR" sz="1100" dirty="0">
                <a:solidFill>
                  <a:schemeClr val="bg1"/>
                </a:solidFill>
              </a:rPr>
              <a:t>: Implementar um programa contínuo de treinamento e conscientização em segurança cibernética. Realizar simulações de phishing e promover políticas de segurança clara.</a:t>
            </a:r>
          </a:p>
          <a:p>
            <a:endParaRPr lang="pt-BR" sz="1100" b="1" dirty="0" smtClean="0">
              <a:solidFill>
                <a:schemeClr val="bg1"/>
              </a:solidFill>
            </a:endParaRPr>
          </a:p>
          <a:p>
            <a:r>
              <a:rPr lang="pt-BR" sz="1100" b="1" dirty="0" smtClean="0">
                <a:solidFill>
                  <a:schemeClr val="bg1"/>
                </a:solidFill>
              </a:rPr>
              <a:t>2</a:t>
            </a:r>
            <a:r>
              <a:rPr lang="pt-BR" sz="1100" b="1" dirty="0">
                <a:solidFill>
                  <a:schemeClr val="bg1"/>
                </a:solidFill>
              </a:rPr>
              <a:t>. Servidores de Clientes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Vulnerabilidade</a:t>
            </a:r>
            <a:r>
              <a:rPr lang="pt-BR" sz="1100" dirty="0">
                <a:solidFill>
                  <a:schemeClr val="bg1"/>
                </a:solidFill>
              </a:rPr>
              <a:t>: Configurações incorretas, softwares desatualizados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Ameaça</a:t>
            </a:r>
            <a:r>
              <a:rPr lang="pt-BR" sz="1100" dirty="0">
                <a:solidFill>
                  <a:schemeClr val="bg1"/>
                </a:solidFill>
              </a:rPr>
              <a:t>: Ataques de DDoS, injeção de SQL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Plano de Mitigação</a:t>
            </a:r>
            <a:r>
              <a:rPr lang="pt-BR" sz="1100" dirty="0">
                <a:solidFill>
                  <a:schemeClr val="bg1"/>
                </a:solidFill>
              </a:rPr>
              <a:t>: Aplicar regularmente patches e atualizações de segurança. Utilizar ferramentas de configuração de segurança automatizadas e realizar auditorias frequentes.</a:t>
            </a:r>
          </a:p>
          <a:p>
            <a:endParaRPr lang="pt-BR" sz="1100" b="1" dirty="0" smtClean="0">
              <a:solidFill>
                <a:schemeClr val="bg1"/>
              </a:solidFill>
            </a:endParaRPr>
          </a:p>
          <a:p>
            <a:r>
              <a:rPr lang="pt-BR" sz="1100" b="1" dirty="0" smtClean="0">
                <a:solidFill>
                  <a:schemeClr val="bg1"/>
                </a:solidFill>
              </a:rPr>
              <a:t>3</a:t>
            </a:r>
            <a:r>
              <a:rPr lang="pt-BR" sz="1100" b="1" dirty="0">
                <a:solidFill>
                  <a:schemeClr val="bg1"/>
                </a:solidFill>
              </a:rPr>
              <a:t>. Dispositivos de Armazenamento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Vulnerabilidade</a:t>
            </a:r>
            <a:r>
              <a:rPr lang="pt-BR" sz="1100" dirty="0">
                <a:solidFill>
                  <a:schemeClr val="bg1"/>
                </a:solidFill>
              </a:rPr>
              <a:t>: Criptografia inadequada, controle de acesso insuficiente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Ameaça</a:t>
            </a:r>
            <a:r>
              <a:rPr lang="pt-BR" sz="1100" dirty="0">
                <a:solidFill>
                  <a:schemeClr val="bg1"/>
                </a:solidFill>
              </a:rPr>
              <a:t>: Roubo de dados, malware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Plano de Mitigação</a:t>
            </a:r>
            <a:r>
              <a:rPr lang="pt-BR" sz="1100" dirty="0">
                <a:solidFill>
                  <a:schemeClr val="bg1"/>
                </a:solidFill>
              </a:rPr>
              <a:t>: Implementar soluções robustas de criptografia e gerenciamento de acesso baseado em roles. Realizar backups regulares e testar planos de recuperação de desastres.</a:t>
            </a:r>
          </a:p>
          <a:p>
            <a:endParaRPr lang="pt-BR" sz="1100" b="1" dirty="0" smtClean="0">
              <a:solidFill>
                <a:schemeClr val="bg1"/>
              </a:solidFill>
            </a:endParaRPr>
          </a:p>
          <a:p>
            <a:r>
              <a:rPr lang="pt-BR" sz="1100" b="1" dirty="0" smtClean="0">
                <a:solidFill>
                  <a:schemeClr val="bg1"/>
                </a:solidFill>
              </a:rPr>
              <a:t>4</a:t>
            </a:r>
            <a:r>
              <a:rPr lang="pt-BR" sz="1100" b="1" dirty="0">
                <a:solidFill>
                  <a:schemeClr val="bg1"/>
                </a:solidFill>
              </a:rPr>
              <a:t>. Servidores de Email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Vulnerabilidade</a:t>
            </a:r>
            <a:r>
              <a:rPr lang="pt-BR" sz="1100" dirty="0">
                <a:solidFill>
                  <a:schemeClr val="bg1"/>
                </a:solidFill>
              </a:rPr>
              <a:t>: Vulnerabilidades no software, phishing e spam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Ameaça</a:t>
            </a:r>
            <a:r>
              <a:rPr lang="pt-BR" sz="1100" dirty="0">
                <a:solidFill>
                  <a:schemeClr val="bg1"/>
                </a:solidFill>
              </a:rPr>
              <a:t>: Spear phishing, ataques MitM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Plano de Mitigação</a:t>
            </a:r>
            <a:r>
              <a:rPr lang="pt-BR" sz="1100" dirty="0">
                <a:solidFill>
                  <a:schemeClr val="bg1"/>
                </a:solidFill>
              </a:rPr>
              <a:t>: Instalar gateways de e-mail seguros com filtros avançados de phishing e malware. Educar usuários sobre reconhecimento de e-mails suspeitos.</a:t>
            </a:r>
          </a:p>
          <a:p>
            <a:endParaRPr lang="pt-BR" sz="1100" b="1" dirty="0" smtClean="0">
              <a:solidFill>
                <a:schemeClr val="bg1"/>
              </a:solidFill>
            </a:endParaRPr>
          </a:p>
          <a:p>
            <a:r>
              <a:rPr lang="pt-BR" sz="1100" b="1" dirty="0" smtClean="0">
                <a:solidFill>
                  <a:schemeClr val="bg1"/>
                </a:solidFill>
              </a:rPr>
              <a:t>5</a:t>
            </a:r>
            <a:r>
              <a:rPr lang="pt-BR" sz="1100" b="1" dirty="0">
                <a:solidFill>
                  <a:schemeClr val="bg1"/>
                </a:solidFill>
              </a:rPr>
              <a:t>. Email (usuário final)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Vulnerabilidade</a:t>
            </a:r>
            <a:r>
              <a:rPr lang="pt-BR" sz="1100" dirty="0">
                <a:solidFill>
                  <a:schemeClr val="bg1"/>
                </a:solidFill>
              </a:rPr>
              <a:t>: Falha na detecção de phishing, anexos maliciosos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Ameaça</a:t>
            </a:r>
            <a:r>
              <a:rPr lang="pt-BR" sz="1100" dirty="0">
                <a:solidFill>
                  <a:schemeClr val="bg1"/>
                </a:solidFill>
              </a:rPr>
              <a:t>: Phishing, malware via email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Plano de Mitigação</a:t>
            </a:r>
            <a:r>
              <a:rPr lang="pt-BR" sz="1100" dirty="0">
                <a:solidFill>
                  <a:schemeClr val="bg1"/>
                </a:solidFill>
              </a:rPr>
              <a:t>: Reforçar a formação dos usuários em segurança de e-mail. Implementar soluções de segurança de e-mail que filtrem e verifiquem anexos e links maliciosos.</a:t>
            </a:r>
          </a:p>
          <a:p>
            <a:endParaRPr lang="pt-BR" sz="1100" b="1" dirty="0" smtClean="0">
              <a:solidFill>
                <a:schemeClr val="bg1"/>
              </a:solidFill>
            </a:endParaRPr>
          </a:p>
          <a:p>
            <a:r>
              <a:rPr lang="pt-BR" sz="1100" b="1" dirty="0" smtClean="0">
                <a:solidFill>
                  <a:schemeClr val="bg1"/>
                </a:solidFill>
              </a:rPr>
              <a:t>6</a:t>
            </a:r>
            <a:r>
              <a:rPr lang="pt-BR" sz="1100" b="1" dirty="0">
                <a:solidFill>
                  <a:schemeClr val="bg1"/>
                </a:solidFill>
              </a:rPr>
              <a:t>. Notebooks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Vulnerabilidade</a:t>
            </a:r>
            <a:r>
              <a:rPr lang="pt-BR" sz="1100" dirty="0">
                <a:solidFill>
                  <a:schemeClr val="bg1"/>
                </a:solidFill>
              </a:rPr>
              <a:t>: Segurança física inadequada, conexões de rede inseguras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Ameaça</a:t>
            </a:r>
            <a:r>
              <a:rPr lang="pt-BR" sz="1100" dirty="0">
                <a:solidFill>
                  <a:schemeClr val="bg1"/>
                </a:solidFill>
              </a:rPr>
              <a:t>: Roubo ou perda física, ataques de malware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Plano de Mitigação</a:t>
            </a:r>
            <a:r>
              <a:rPr lang="pt-BR" sz="1100" dirty="0">
                <a:solidFill>
                  <a:schemeClr val="bg1"/>
                </a:solidFill>
              </a:rPr>
              <a:t>: Aplicar políticas de segurança física e digital, incluindo criptografia total de disco e uso obrigatório de </a:t>
            </a:r>
            <a:r>
              <a:rPr lang="pt-BR" sz="1100" dirty="0" err="1">
                <a:solidFill>
                  <a:schemeClr val="bg1"/>
                </a:solidFill>
              </a:rPr>
              <a:t>VPNs</a:t>
            </a:r>
            <a:r>
              <a:rPr lang="pt-BR" sz="1100" dirty="0">
                <a:solidFill>
                  <a:schemeClr val="bg1"/>
                </a:solidFill>
              </a:rPr>
              <a:t> em redes públicas. Fornecer software </a:t>
            </a:r>
            <a:r>
              <a:rPr lang="pt-BR" sz="1100" dirty="0" err="1">
                <a:solidFill>
                  <a:schemeClr val="bg1"/>
                </a:solidFill>
              </a:rPr>
              <a:t>antimalware</a:t>
            </a:r>
            <a:r>
              <a:rPr lang="pt-BR" sz="1100" dirty="0">
                <a:solidFill>
                  <a:schemeClr val="bg1"/>
                </a:solidFill>
              </a:rPr>
              <a:t> atualizado.</a:t>
            </a:r>
          </a:p>
          <a:p>
            <a:endParaRPr lang="pt-BR" sz="1100" b="1" dirty="0" smtClean="0">
              <a:solidFill>
                <a:schemeClr val="bg1"/>
              </a:solidFill>
            </a:endParaRPr>
          </a:p>
          <a:p>
            <a:r>
              <a:rPr lang="pt-BR" sz="1100" b="1" dirty="0" smtClean="0">
                <a:solidFill>
                  <a:schemeClr val="bg1"/>
                </a:solidFill>
              </a:rPr>
              <a:t>7</a:t>
            </a:r>
            <a:r>
              <a:rPr lang="pt-BR" sz="1100" b="1" dirty="0">
                <a:solidFill>
                  <a:schemeClr val="bg1"/>
                </a:solidFill>
              </a:rPr>
              <a:t>. Dispositivos de Rede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Vulnerabilidade</a:t>
            </a:r>
            <a:r>
              <a:rPr lang="pt-BR" sz="1100" dirty="0">
                <a:solidFill>
                  <a:schemeClr val="bg1"/>
                </a:solidFill>
              </a:rPr>
              <a:t>: Firmware desatualizado, má configuração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Ameaça</a:t>
            </a:r>
            <a:r>
              <a:rPr lang="pt-BR" sz="1100" dirty="0">
                <a:solidFill>
                  <a:schemeClr val="bg1"/>
                </a:solidFill>
              </a:rPr>
              <a:t>: Ataques de acesso remoto, spoofing e ARP poisoning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Plano de Mitigação</a:t>
            </a:r>
            <a:r>
              <a:rPr lang="pt-BR" sz="1100" dirty="0">
                <a:solidFill>
                  <a:schemeClr val="bg1"/>
                </a:solidFill>
              </a:rPr>
              <a:t>: Manter o firmware atualizado e realizar configurações de segurança por profissionais qualificados. Utilizar ferramentas de monitoramento e detecção de intrusos para identificar e responder rapidamente a atividades suspeitas.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39_TF34076243" id="{B19F647D-052F-462D-B13C-2924197F5B65}" vid="{157B9AD0-794D-43A3-8A38-D606FE21B80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purl.org/dc/terms/"/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esferas azuis</Template>
  <TotalTime>0</TotalTime>
  <Words>539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Tema do Office</vt:lpstr>
      <vt:lpstr>Mapeamento de riscos</vt:lpstr>
      <vt:lpstr>Ativos e classificação dos ativos:  </vt:lpstr>
      <vt:lpstr>Identificação de VULNERABILIDADES</vt:lpstr>
      <vt:lpstr>Identificação de ameaças  </vt:lpstr>
      <vt:lpstr>CáLCULO DE PROBABILIDADE X impacto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2024-05-03T16:34:23Z</dcterms:created>
  <dcterms:modified xsi:type="dcterms:W3CDTF">2024-05-03T19:20:03Z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