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21" r:id="rId2"/>
  </p:sldMasterIdLst>
  <p:notesMasterIdLst>
    <p:notesMasterId r:id="rId16"/>
  </p:notesMasterIdLst>
  <p:handoutMasterIdLst>
    <p:handoutMasterId r:id="rId17"/>
  </p:handoutMasterIdLst>
  <p:sldIdLst>
    <p:sldId id="261" r:id="rId3"/>
    <p:sldId id="257" r:id="rId4"/>
    <p:sldId id="274" r:id="rId5"/>
    <p:sldId id="273" r:id="rId6"/>
    <p:sldId id="275" r:id="rId7"/>
    <p:sldId id="271" r:id="rId8"/>
    <p:sldId id="263" r:id="rId9"/>
    <p:sldId id="264" r:id="rId10"/>
    <p:sldId id="262" r:id="rId11"/>
    <p:sldId id="276" r:id="rId12"/>
    <p:sldId id="280" r:id="rId13"/>
    <p:sldId id="279" r:id="rId14"/>
    <p:sldId id="265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D0C7C4A-60B7-4F06-821E-E36961795B4E}">
          <p14:sldIdLst>
            <p14:sldId id="261"/>
            <p14:sldId id="257"/>
            <p14:sldId id="274"/>
            <p14:sldId id="273"/>
            <p14:sldId id="275"/>
            <p14:sldId id="271"/>
            <p14:sldId id="263"/>
            <p14:sldId id="264"/>
            <p14:sldId id="262"/>
            <p14:sldId id="276"/>
            <p14:sldId id="280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F9B6C-FB9A-4A62-8852-9B3252A61118}" v="60" dt="2022-09-26T14:14:16.06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06" autoAdjust="0"/>
  </p:normalViewPr>
  <p:slideViewPr>
    <p:cSldViewPr snapToGrid="0">
      <p:cViewPr varScale="1">
        <p:scale>
          <a:sx n="112" d="100"/>
          <a:sy n="112" d="100"/>
        </p:scale>
        <p:origin x="54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ys\AppData\Roaming\Microsoft\Excel\Diamonds%20(version%202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ys\AppData\Roaming\Microsoft\Excel\Diamonds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[Diamonds (version 2).xlsb]Planilha16!Tabela dinâmica4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750237206264705E-2"/>
          <c:y val="5.3115618848425195E-2"/>
          <c:w val="0.88551818119509251"/>
          <c:h val="0.8316721518208661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Planilha16!$R$1</c:f>
              <c:strCache>
                <c:ptCount val="1"/>
                <c:pt idx="0">
                  <c:v>AVG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Planilha16!$P$2:$P$34</c:f>
              <c:multiLvlStrCache>
                <c:ptCount val="27"/>
                <c:lvl>
                  <c:pt idx="0">
                    <c:v>D</c:v>
                  </c:pt>
                  <c:pt idx="1">
                    <c:v>E</c:v>
                  </c:pt>
                  <c:pt idx="2">
                    <c:v>F</c:v>
                  </c:pt>
                  <c:pt idx="3">
                    <c:v>G</c:v>
                  </c:pt>
                  <c:pt idx="4">
                    <c:v>H</c:v>
                  </c:pt>
                  <c:pt idx="5">
                    <c:v>I</c:v>
                  </c:pt>
                  <c:pt idx="6">
                    <c:v>D</c:v>
                  </c:pt>
                  <c:pt idx="7">
                    <c:v>E</c:v>
                  </c:pt>
                  <c:pt idx="8">
                    <c:v>F</c:v>
                  </c:pt>
                  <c:pt idx="9">
                    <c:v>G</c:v>
                  </c:pt>
                  <c:pt idx="10">
                    <c:v>H</c:v>
                  </c:pt>
                  <c:pt idx="11">
                    <c:v>I</c:v>
                  </c:pt>
                  <c:pt idx="12">
                    <c:v>J</c:v>
                  </c:pt>
                  <c:pt idx="13">
                    <c:v>D</c:v>
                  </c:pt>
                  <c:pt idx="14">
                    <c:v>E</c:v>
                  </c:pt>
                  <c:pt idx="15">
                    <c:v>F</c:v>
                  </c:pt>
                  <c:pt idx="16">
                    <c:v>G</c:v>
                  </c:pt>
                  <c:pt idx="17">
                    <c:v>H</c:v>
                  </c:pt>
                  <c:pt idx="18">
                    <c:v>I</c:v>
                  </c:pt>
                  <c:pt idx="19">
                    <c:v>J</c:v>
                  </c:pt>
                  <c:pt idx="20">
                    <c:v>D</c:v>
                  </c:pt>
                  <c:pt idx="21">
                    <c:v>E</c:v>
                  </c:pt>
                  <c:pt idx="22">
                    <c:v>F</c:v>
                  </c:pt>
                  <c:pt idx="23">
                    <c:v>D</c:v>
                  </c:pt>
                  <c:pt idx="24">
                    <c:v>E</c:v>
                  </c:pt>
                  <c:pt idx="25">
                    <c:v>F</c:v>
                  </c:pt>
                  <c:pt idx="26">
                    <c:v>G</c:v>
                  </c:pt>
                </c:lvl>
                <c:lvl>
                  <c:pt idx="0">
                    <c:v>Fair</c:v>
                  </c:pt>
                  <c:pt idx="6">
                    <c:v>Good</c:v>
                  </c:pt>
                  <c:pt idx="13">
                    <c:v>Very Good</c:v>
                  </c:pt>
                  <c:pt idx="20">
                    <c:v>Premium</c:v>
                  </c:pt>
                  <c:pt idx="23">
                    <c:v>Ideal</c:v>
                  </c:pt>
                </c:lvl>
              </c:multiLvlStrCache>
            </c:multiLvlStrRef>
          </c:cat>
          <c:val>
            <c:numRef>
              <c:f>Planilha16!$R$2:$R$34</c:f>
              <c:numCache>
                <c:formatCode>_-[$$-409]* #,##0.00_ ;_-[$$-409]* \-#,##0.00\ ;_-[$$-409]* "-"??_ ;_-@_ </c:formatCode>
                <c:ptCount val="27"/>
                <c:pt idx="0">
                  <c:v>3931</c:v>
                </c:pt>
                <c:pt idx="1">
                  <c:v>2485.6666666666665</c:v>
                </c:pt>
                <c:pt idx="2">
                  <c:v>2090.1111111111113</c:v>
                </c:pt>
                <c:pt idx="3">
                  <c:v>2415.8333333333335</c:v>
                </c:pt>
                <c:pt idx="4">
                  <c:v>2179.25</c:v>
                </c:pt>
                <c:pt idx="5">
                  <c:v>1873.5</c:v>
                </c:pt>
                <c:pt idx="6">
                  <c:v>3639.8</c:v>
                </c:pt>
                <c:pt idx="7">
                  <c:v>2320.6666666666665</c:v>
                </c:pt>
                <c:pt idx="8">
                  <c:v>5851</c:v>
                </c:pt>
                <c:pt idx="9">
                  <c:v>2141.8333333333335</c:v>
                </c:pt>
                <c:pt idx="10">
                  <c:v>5327.5</c:v>
                </c:pt>
                <c:pt idx="11">
                  <c:v>2451</c:v>
                </c:pt>
                <c:pt idx="12">
                  <c:v>875</c:v>
                </c:pt>
                <c:pt idx="13">
                  <c:v>2120</c:v>
                </c:pt>
                <c:pt idx="14">
                  <c:v>1484.125</c:v>
                </c:pt>
                <c:pt idx="15">
                  <c:v>2422.4285714285716</c:v>
                </c:pt>
                <c:pt idx="16">
                  <c:v>1987.4</c:v>
                </c:pt>
                <c:pt idx="17">
                  <c:v>2404.2857142857142</c:v>
                </c:pt>
                <c:pt idx="18">
                  <c:v>1740.6</c:v>
                </c:pt>
                <c:pt idx="19">
                  <c:v>1124</c:v>
                </c:pt>
                <c:pt idx="20">
                  <c:v>2580</c:v>
                </c:pt>
                <c:pt idx="21">
                  <c:v>2077.5</c:v>
                </c:pt>
                <c:pt idx="22">
                  <c:v>2038.5</c:v>
                </c:pt>
                <c:pt idx="23">
                  <c:v>5047</c:v>
                </c:pt>
                <c:pt idx="24">
                  <c:v>6479.875</c:v>
                </c:pt>
                <c:pt idx="25">
                  <c:v>5851.5</c:v>
                </c:pt>
                <c:pt idx="26">
                  <c:v>11024.333333333334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A-4FEF-87B3-8617E4803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6093904"/>
        <c:axId val="976085168"/>
      </c:barChart>
      <c:lineChart>
        <c:grouping val="standard"/>
        <c:varyColors val="0"/>
        <c:ser>
          <c:idx val="0"/>
          <c:order val="0"/>
          <c:tx>
            <c:strRef>
              <c:f>Planilha16!$Q$1</c:f>
              <c:strCache>
                <c:ptCount val="1"/>
                <c:pt idx="0">
                  <c:v>AVG Carat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-3.33333333333333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EA-4FEF-87B3-8617E4803BD4}"/>
                </c:ext>
              </c:extLst>
            </c:dLbl>
            <c:dLbl>
              <c:idx val="4"/>
              <c:layout>
                <c:manualLayout>
                  <c:x val="-4.850032155436188E-17"/>
                  <c:y val="-3.9999868766404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3750052076823731E-2"/>
                      <c:h val="4.448346456692912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FEA-4FEF-87B3-8617E4803BD4}"/>
                </c:ext>
              </c:extLst>
            </c:dLbl>
            <c:dLbl>
              <c:idx val="19"/>
              <c:layout>
                <c:manualLayout>
                  <c:x val="-1.1904761904761904E-2"/>
                  <c:y val="0.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FEA-4FEF-87B3-8617E4803BD4}"/>
                </c:ext>
              </c:extLst>
            </c:dLbl>
            <c:dLbl>
              <c:idx val="20"/>
              <c:layout>
                <c:manualLayout>
                  <c:x val="-1.3227513227513227E-3"/>
                  <c:y val="-4.66666666666666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FEA-4FEF-87B3-8617E4803BD4}"/>
                </c:ext>
              </c:extLst>
            </c:dLbl>
            <c:dLbl>
              <c:idx val="21"/>
              <c:layout>
                <c:manualLayout>
                  <c:x val="0"/>
                  <c:y val="-1.66666666666667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EA-4FEF-87B3-8617E4803BD4}"/>
                </c:ext>
              </c:extLst>
            </c:dLbl>
            <c:dLbl>
              <c:idx val="26"/>
              <c:layout>
                <c:manualLayout>
                  <c:x val="-4.4973544973544971E-2"/>
                  <c:y val="3.33333333333333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EA-4FEF-87B3-8617E4803B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Planilha16!$P$2:$P$34</c:f>
              <c:multiLvlStrCache>
                <c:ptCount val="27"/>
                <c:lvl>
                  <c:pt idx="0">
                    <c:v>D</c:v>
                  </c:pt>
                  <c:pt idx="1">
                    <c:v>E</c:v>
                  </c:pt>
                  <c:pt idx="2">
                    <c:v>F</c:v>
                  </c:pt>
                  <c:pt idx="3">
                    <c:v>G</c:v>
                  </c:pt>
                  <c:pt idx="4">
                    <c:v>H</c:v>
                  </c:pt>
                  <c:pt idx="5">
                    <c:v>I</c:v>
                  </c:pt>
                  <c:pt idx="6">
                    <c:v>D</c:v>
                  </c:pt>
                  <c:pt idx="7">
                    <c:v>E</c:v>
                  </c:pt>
                  <c:pt idx="8">
                    <c:v>F</c:v>
                  </c:pt>
                  <c:pt idx="9">
                    <c:v>G</c:v>
                  </c:pt>
                  <c:pt idx="10">
                    <c:v>H</c:v>
                  </c:pt>
                  <c:pt idx="11">
                    <c:v>I</c:v>
                  </c:pt>
                  <c:pt idx="12">
                    <c:v>J</c:v>
                  </c:pt>
                  <c:pt idx="13">
                    <c:v>D</c:v>
                  </c:pt>
                  <c:pt idx="14">
                    <c:v>E</c:v>
                  </c:pt>
                  <c:pt idx="15">
                    <c:v>F</c:v>
                  </c:pt>
                  <c:pt idx="16">
                    <c:v>G</c:v>
                  </c:pt>
                  <c:pt idx="17">
                    <c:v>H</c:v>
                  </c:pt>
                  <c:pt idx="18">
                    <c:v>I</c:v>
                  </c:pt>
                  <c:pt idx="19">
                    <c:v>J</c:v>
                  </c:pt>
                  <c:pt idx="20">
                    <c:v>D</c:v>
                  </c:pt>
                  <c:pt idx="21">
                    <c:v>E</c:v>
                  </c:pt>
                  <c:pt idx="22">
                    <c:v>F</c:v>
                  </c:pt>
                  <c:pt idx="23">
                    <c:v>D</c:v>
                  </c:pt>
                  <c:pt idx="24">
                    <c:v>E</c:v>
                  </c:pt>
                  <c:pt idx="25">
                    <c:v>F</c:v>
                  </c:pt>
                  <c:pt idx="26">
                    <c:v>G</c:v>
                  </c:pt>
                </c:lvl>
                <c:lvl>
                  <c:pt idx="0">
                    <c:v>Fair</c:v>
                  </c:pt>
                  <c:pt idx="6">
                    <c:v>Good</c:v>
                  </c:pt>
                  <c:pt idx="13">
                    <c:v>Very Good</c:v>
                  </c:pt>
                  <c:pt idx="20">
                    <c:v>Premium</c:v>
                  </c:pt>
                  <c:pt idx="23">
                    <c:v>Ideal</c:v>
                  </c:pt>
                </c:lvl>
              </c:multiLvlStrCache>
            </c:multiLvlStrRef>
          </c:cat>
          <c:val>
            <c:numRef>
              <c:f>Planilha16!$Q$2:$Q$34</c:f>
              <c:numCache>
                <c:formatCode>0.00</c:formatCode>
                <c:ptCount val="27"/>
                <c:pt idx="0">
                  <c:v>0.9</c:v>
                </c:pt>
                <c:pt idx="1">
                  <c:v>0.57166666666666666</c:v>
                </c:pt>
                <c:pt idx="2">
                  <c:v>0.49</c:v>
                </c:pt>
                <c:pt idx="3">
                  <c:v>0.70666666666666667</c:v>
                </c:pt>
                <c:pt idx="4">
                  <c:v>0.7</c:v>
                </c:pt>
                <c:pt idx="5">
                  <c:v>0.69750000000000001</c:v>
                </c:pt>
                <c:pt idx="6">
                  <c:v>0.55199999999999994</c:v>
                </c:pt>
                <c:pt idx="7">
                  <c:v>0.625</c:v>
                </c:pt>
                <c:pt idx="8">
                  <c:v>0.95</c:v>
                </c:pt>
                <c:pt idx="9">
                  <c:v>0.62</c:v>
                </c:pt>
                <c:pt idx="10">
                  <c:v>0.92500000000000004</c:v>
                </c:pt>
                <c:pt idx="11">
                  <c:v>0.72</c:v>
                </c:pt>
                <c:pt idx="12">
                  <c:v>0.51</c:v>
                </c:pt>
                <c:pt idx="13">
                  <c:v>0.55230769230769228</c:v>
                </c:pt>
                <c:pt idx="14">
                  <c:v>0.44500000000000001</c:v>
                </c:pt>
                <c:pt idx="15">
                  <c:v>0.63428571428571434</c:v>
                </c:pt>
                <c:pt idx="16">
                  <c:v>0.57999999999999996</c:v>
                </c:pt>
                <c:pt idx="17">
                  <c:v>0.67</c:v>
                </c:pt>
                <c:pt idx="18">
                  <c:v>0.6</c:v>
                </c:pt>
                <c:pt idx="19">
                  <c:v>0.53</c:v>
                </c:pt>
                <c:pt idx="20">
                  <c:v>0.505</c:v>
                </c:pt>
                <c:pt idx="21">
                  <c:v>0.52500000000000002</c:v>
                </c:pt>
                <c:pt idx="22">
                  <c:v>0.48</c:v>
                </c:pt>
                <c:pt idx="23">
                  <c:v>0.6</c:v>
                </c:pt>
                <c:pt idx="24">
                  <c:v>0.89375000000000004</c:v>
                </c:pt>
                <c:pt idx="25">
                  <c:v>0.755</c:v>
                </c:pt>
                <c:pt idx="26">
                  <c:v>1.2977777777777777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EA-4FEF-87B3-8617E4803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079344"/>
        <c:axId val="976060624"/>
      </c:lineChart>
      <c:catAx>
        <c:axId val="97609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085168"/>
        <c:crosses val="autoZero"/>
        <c:auto val="1"/>
        <c:lblAlgn val="ctr"/>
        <c:lblOffset val="100"/>
        <c:noMultiLvlLbl val="0"/>
      </c:catAx>
      <c:valAx>
        <c:axId val="97608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093904"/>
        <c:crosses val="autoZero"/>
        <c:crossBetween val="between"/>
      </c:valAx>
      <c:valAx>
        <c:axId val="976060624"/>
        <c:scaling>
          <c:orientation val="minMax"/>
        </c:scaling>
        <c:delete val="0"/>
        <c:axPos val="r"/>
        <c:numFmt formatCode="#,##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079344"/>
        <c:crosses val="max"/>
        <c:crossBetween val="between"/>
      </c:valAx>
      <c:catAx>
        <c:axId val="976079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76060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153668291463571"/>
          <c:y val="6.6666666666666666E-2"/>
          <c:w val="0.19039745198997324"/>
          <c:h val="4.5427388706160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Planilha16!$H$1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Planilha16!$B$2:$B$151</c:f>
              <c:numCache>
                <c:formatCode>General</c:formatCode>
                <c:ptCount val="150"/>
                <c:pt idx="0">
                  <c:v>1.32</c:v>
                </c:pt>
                <c:pt idx="1">
                  <c:v>1.3</c:v>
                </c:pt>
                <c:pt idx="2">
                  <c:v>1.31</c:v>
                </c:pt>
                <c:pt idx="3">
                  <c:v>1.1299999999999999</c:v>
                </c:pt>
                <c:pt idx="4">
                  <c:v>1.3</c:v>
                </c:pt>
                <c:pt idx="5">
                  <c:v>1.37</c:v>
                </c:pt>
                <c:pt idx="6">
                  <c:v>1.26</c:v>
                </c:pt>
                <c:pt idx="7">
                  <c:v>1.5</c:v>
                </c:pt>
                <c:pt idx="8">
                  <c:v>1.23</c:v>
                </c:pt>
                <c:pt idx="9">
                  <c:v>1.28</c:v>
                </c:pt>
                <c:pt idx="10">
                  <c:v>1.02</c:v>
                </c:pt>
                <c:pt idx="11">
                  <c:v>1.23</c:v>
                </c:pt>
                <c:pt idx="12">
                  <c:v>1.5</c:v>
                </c:pt>
                <c:pt idx="13">
                  <c:v>1.34</c:v>
                </c:pt>
                <c:pt idx="14">
                  <c:v>1.32</c:v>
                </c:pt>
                <c:pt idx="15">
                  <c:v>0.9</c:v>
                </c:pt>
                <c:pt idx="16">
                  <c:v>0.9</c:v>
                </c:pt>
                <c:pt idx="17">
                  <c:v>0.63</c:v>
                </c:pt>
                <c:pt idx="18">
                  <c:v>0.9</c:v>
                </c:pt>
                <c:pt idx="19">
                  <c:v>0.9</c:v>
                </c:pt>
                <c:pt idx="20">
                  <c:v>0.8</c:v>
                </c:pt>
                <c:pt idx="21">
                  <c:v>0.9</c:v>
                </c:pt>
                <c:pt idx="22">
                  <c:v>0.56000000000000005</c:v>
                </c:pt>
                <c:pt idx="23">
                  <c:v>0.61</c:v>
                </c:pt>
                <c:pt idx="24">
                  <c:v>0.9</c:v>
                </c:pt>
                <c:pt idx="25">
                  <c:v>0.71</c:v>
                </c:pt>
                <c:pt idx="26">
                  <c:v>0.9</c:v>
                </c:pt>
                <c:pt idx="27">
                  <c:v>0.9</c:v>
                </c:pt>
                <c:pt idx="28">
                  <c:v>0.51</c:v>
                </c:pt>
                <c:pt idx="29">
                  <c:v>0.77</c:v>
                </c:pt>
                <c:pt idx="30">
                  <c:v>0.73</c:v>
                </c:pt>
                <c:pt idx="31">
                  <c:v>0.9</c:v>
                </c:pt>
                <c:pt idx="32">
                  <c:v>0.86</c:v>
                </c:pt>
                <c:pt idx="33">
                  <c:v>0.74</c:v>
                </c:pt>
                <c:pt idx="34">
                  <c:v>0.7</c:v>
                </c:pt>
                <c:pt idx="35">
                  <c:v>0.9</c:v>
                </c:pt>
                <c:pt idx="36">
                  <c:v>0.73</c:v>
                </c:pt>
                <c:pt idx="37">
                  <c:v>0.9</c:v>
                </c:pt>
                <c:pt idx="38">
                  <c:v>0.5</c:v>
                </c:pt>
                <c:pt idx="39">
                  <c:v>0.9</c:v>
                </c:pt>
                <c:pt idx="40">
                  <c:v>0.7</c:v>
                </c:pt>
                <c:pt idx="41">
                  <c:v>0.76</c:v>
                </c:pt>
                <c:pt idx="42">
                  <c:v>0.9</c:v>
                </c:pt>
                <c:pt idx="43">
                  <c:v>0.71</c:v>
                </c:pt>
                <c:pt idx="44">
                  <c:v>0.65</c:v>
                </c:pt>
                <c:pt idx="45">
                  <c:v>0.65</c:v>
                </c:pt>
                <c:pt idx="46">
                  <c:v>0.7</c:v>
                </c:pt>
                <c:pt idx="47">
                  <c:v>0.85</c:v>
                </c:pt>
                <c:pt idx="48">
                  <c:v>0.7</c:v>
                </c:pt>
                <c:pt idx="49">
                  <c:v>0.74</c:v>
                </c:pt>
                <c:pt idx="50">
                  <c:v>0.85</c:v>
                </c:pt>
                <c:pt idx="51">
                  <c:v>0.8</c:v>
                </c:pt>
                <c:pt idx="52">
                  <c:v>0.7</c:v>
                </c:pt>
                <c:pt idx="53">
                  <c:v>0.75</c:v>
                </c:pt>
                <c:pt idx="54">
                  <c:v>0.74</c:v>
                </c:pt>
                <c:pt idx="55">
                  <c:v>0.7</c:v>
                </c:pt>
                <c:pt idx="56">
                  <c:v>0.7</c:v>
                </c:pt>
                <c:pt idx="57">
                  <c:v>0.8</c:v>
                </c:pt>
                <c:pt idx="58">
                  <c:v>0.9</c:v>
                </c:pt>
                <c:pt idx="59">
                  <c:v>0.89</c:v>
                </c:pt>
                <c:pt idx="60">
                  <c:v>0.78</c:v>
                </c:pt>
                <c:pt idx="61">
                  <c:v>0.7</c:v>
                </c:pt>
                <c:pt idx="62">
                  <c:v>0.71</c:v>
                </c:pt>
                <c:pt idx="63">
                  <c:v>0.48</c:v>
                </c:pt>
                <c:pt idx="64">
                  <c:v>0.82</c:v>
                </c:pt>
                <c:pt idx="65">
                  <c:v>0.7</c:v>
                </c:pt>
                <c:pt idx="66">
                  <c:v>0.7</c:v>
                </c:pt>
                <c:pt idx="67">
                  <c:v>0.5</c:v>
                </c:pt>
                <c:pt idx="68">
                  <c:v>0.72</c:v>
                </c:pt>
                <c:pt idx="69">
                  <c:v>0.71</c:v>
                </c:pt>
                <c:pt idx="70">
                  <c:v>0.6</c:v>
                </c:pt>
                <c:pt idx="71">
                  <c:v>0.7</c:v>
                </c:pt>
                <c:pt idx="72">
                  <c:v>0.72</c:v>
                </c:pt>
                <c:pt idx="73">
                  <c:v>0.7</c:v>
                </c:pt>
                <c:pt idx="74">
                  <c:v>0.51</c:v>
                </c:pt>
                <c:pt idx="75">
                  <c:v>0.64</c:v>
                </c:pt>
                <c:pt idx="76">
                  <c:v>0.7</c:v>
                </c:pt>
                <c:pt idx="77">
                  <c:v>0.62</c:v>
                </c:pt>
                <c:pt idx="78">
                  <c:v>0.62</c:v>
                </c:pt>
                <c:pt idx="79">
                  <c:v>0.87</c:v>
                </c:pt>
                <c:pt idx="80">
                  <c:v>0.62</c:v>
                </c:pt>
                <c:pt idx="81">
                  <c:v>0.71</c:v>
                </c:pt>
                <c:pt idx="82">
                  <c:v>0.7</c:v>
                </c:pt>
                <c:pt idx="83">
                  <c:v>0.44</c:v>
                </c:pt>
                <c:pt idx="84">
                  <c:v>0.77</c:v>
                </c:pt>
                <c:pt idx="85">
                  <c:v>0.5</c:v>
                </c:pt>
                <c:pt idx="86">
                  <c:v>0.67</c:v>
                </c:pt>
                <c:pt idx="87">
                  <c:v>0.86</c:v>
                </c:pt>
                <c:pt idx="88">
                  <c:v>0.51</c:v>
                </c:pt>
                <c:pt idx="89">
                  <c:v>0.7</c:v>
                </c:pt>
                <c:pt idx="90">
                  <c:v>0.53</c:v>
                </c:pt>
                <c:pt idx="91">
                  <c:v>0.59</c:v>
                </c:pt>
                <c:pt idx="92">
                  <c:v>0.45</c:v>
                </c:pt>
                <c:pt idx="93">
                  <c:v>0.65</c:v>
                </c:pt>
                <c:pt idx="94">
                  <c:v>0.53</c:v>
                </c:pt>
                <c:pt idx="95">
                  <c:v>0.52</c:v>
                </c:pt>
                <c:pt idx="96">
                  <c:v>0.51</c:v>
                </c:pt>
                <c:pt idx="97">
                  <c:v>0.5</c:v>
                </c:pt>
                <c:pt idx="98">
                  <c:v>0.5</c:v>
                </c:pt>
                <c:pt idx="99">
                  <c:v>0.54</c:v>
                </c:pt>
                <c:pt idx="100">
                  <c:v>0.41</c:v>
                </c:pt>
                <c:pt idx="101">
                  <c:v>0.57999999999999996</c:v>
                </c:pt>
                <c:pt idx="102">
                  <c:v>0.36</c:v>
                </c:pt>
                <c:pt idx="103">
                  <c:v>0.56999999999999995</c:v>
                </c:pt>
                <c:pt idx="104">
                  <c:v>0.5</c:v>
                </c:pt>
                <c:pt idx="105">
                  <c:v>0.42</c:v>
                </c:pt>
                <c:pt idx="106">
                  <c:v>0.45</c:v>
                </c:pt>
                <c:pt idx="107">
                  <c:v>0.51</c:v>
                </c:pt>
                <c:pt idx="108">
                  <c:v>0.55000000000000004</c:v>
                </c:pt>
                <c:pt idx="109">
                  <c:v>0.46</c:v>
                </c:pt>
                <c:pt idx="110">
                  <c:v>0.56000000000000005</c:v>
                </c:pt>
                <c:pt idx="111">
                  <c:v>0.46</c:v>
                </c:pt>
                <c:pt idx="112">
                  <c:v>0.52</c:v>
                </c:pt>
                <c:pt idx="113">
                  <c:v>0.3</c:v>
                </c:pt>
                <c:pt idx="114">
                  <c:v>0.35</c:v>
                </c:pt>
                <c:pt idx="115">
                  <c:v>0.5</c:v>
                </c:pt>
                <c:pt idx="116">
                  <c:v>0.63</c:v>
                </c:pt>
                <c:pt idx="117">
                  <c:v>0.53</c:v>
                </c:pt>
                <c:pt idx="118">
                  <c:v>0.45</c:v>
                </c:pt>
                <c:pt idx="119">
                  <c:v>0.4</c:v>
                </c:pt>
                <c:pt idx="120">
                  <c:v>0.51</c:v>
                </c:pt>
                <c:pt idx="121">
                  <c:v>0.47</c:v>
                </c:pt>
                <c:pt idx="122">
                  <c:v>0.59</c:v>
                </c:pt>
                <c:pt idx="123">
                  <c:v>0.5</c:v>
                </c:pt>
                <c:pt idx="124">
                  <c:v>0.25</c:v>
                </c:pt>
                <c:pt idx="125">
                  <c:v>0.4</c:v>
                </c:pt>
                <c:pt idx="126">
                  <c:v>0.31</c:v>
                </c:pt>
                <c:pt idx="127">
                  <c:v>0.35</c:v>
                </c:pt>
                <c:pt idx="128">
                  <c:v>0.3</c:v>
                </c:pt>
                <c:pt idx="129">
                  <c:v>0.5</c:v>
                </c:pt>
                <c:pt idx="130">
                  <c:v>0.41</c:v>
                </c:pt>
                <c:pt idx="131">
                  <c:v>0.37</c:v>
                </c:pt>
                <c:pt idx="132">
                  <c:v>0.35</c:v>
                </c:pt>
                <c:pt idx="133">
                  <c:v>0.4</c:v>
                </c:pt>
                <c:pt idx="134">
                  <c:v>0.32</c:v>
                </c:pt>
                <c:pt idx="135">
                  <c:v>0.31</c:v>
                </c:pt>
                <c:pt idx="136">
                  <c:v>0.31</c:v>
                </c:pt>
                <c:pt idx="137">
                  <c:v>0.39</c:v>
                </c:pt>
                <c:pt idx="138">
                  <c:v>0.25</c:v>
                </c:pt>
                <c:pt idx="139">
                  <c:v>0.33</c:v>
                </c:pt>
                <c:pt idx="140">
                  <c:v>0.31</c:v>
                </c:pt>
                <c:pt idx="141">
                  <c:v>0.34</c:v>
                </c:pt>
                <c:pt idx="142">
                  <c:v>0.3</c:v>
                </c:pt>
                <c:pt idx="143">
                  <c:v>0.28999999999999998</c:v>
                </c:pt>
                <c:pt idx="144">
                  <c:v>0.27</c:v>
                </c:pt>
                <c:pt idx="145">
                  <c:v>0.23</c:v>
                </c:pt>
                <c:pt idx="146">
                  <c:v>0.3</c:v>
                </c:pt>
                <c:pt idx="147">
                  <c:v>0.31</c:v>
                </c:pt>
                <c:pt idx="148">
                  <c:v>0.2</c:v>
                </c:pt>
                <c:pt idx="149">
                  <c:v>0.22</c:v>
                </c:pt>
              </c:numCache>
            </c:numRef>
          </c:xVal>
          <c:yVal>
            <c:numRef>
              <c:f>Planilha16!$H$2:$H$151</c:f>
              <c:numCache>
                <c:formatCode>_("£"* #,##0.00_);_("£"* \(#,##0.00\);_("£"* "-"??_);_(@_)</c:formatCode>
                <c:ptCount val="150"/>
                <c:pt idx="0">
                  <c:v>4373</c:v>
                </c:pt>
                <c:pt idx="1">
                  <c:v>11853</c:v>
                </c:pt>
                <c:pt idx="2">
                  <c:v>11531</c:v>
                </c:pt>
                <c:pt idx="3">
                  <c:v>11387</c:v>
                </c:pt>
                <c:pt idx="4">
                  <c:v>11175</c:v>
                </c:pt>
                <c:pt idx="5">
                  <c:v>11009</c:v>
                </c:pt>
                <c:pt idx="6">
                  <c:v>10886</c:v>
                </c:pt>
                <c:pt idx="7">
                  <c:v>10766</c:v>
                </c:pt>
                <c:pt idx="8">
                  <c:v>10646</c:v>
                </c:pt>
                <c:pt idx="9">
                  <c:v>10537</c:v>
                </c:pt>
                <c:pt idx="10">
                  <c:v>10384</c:v>
                </c:pt>
                <c:pt idx="11">
                  <c:v>10304</c:v>
                </c:pt>
                <c:pt idx="12">
                  <c:v>10214</c:v>
                </c:pt>
                <c:pt idx="13">
                  <c:v>10070</c:v>
                </c:pt>
                <c:pt idx="14">
                  <c:v>4160</c:v>
                </c:pt>
                <c:pt idx="15">
                  <c:v>8239</c:v>
                </c:pt>
                <c:pt idx="16">
                  <c:v>7286</c:v>
                </c:pt>
                <c:pt idx="17">
                  <c:v>6607</c:v>
                </c:pt>
                <c:pt idx="18">
                  <c:v>5551</c:v>
                </c:pt>
                <c:pt idx="19">
                  <c:v>4685</c:v>
                </c:pt>
                <c:pt idx="20">
                  <c:v>4493</c:v>
                </c:pt>
                <c:pt idx="21">
                  <c:v>4382</c:v>
                </c:pt>
                <c:pt idx="22">
                  <c:v>4293</c:v>
                </c:pt>
                <c:pt idx="23">
                  <c:v>4241</c:v>
                </c:pt>
                <c:pt idx="24">
                  <c:v>4158</c:v>
                </c:pt>
                <c:pt idx="25">
                  <c:v>3952</c:v>
                </c:pt>
                <c:pt idx="26">
                  <c:v>3950</c:v>
                </c:pt>
                <c:pt idx="27">
                  <c:v>3931</c:v>
                </c:pt>
                <c:pt idx="28">
                  <c:v>3920</c:v>
                </c:pt>
                <c:pt idx="29">
                  <c:v>3829</c:v>
                </c:pt>
                <c:pt idx="30">
                  <c:v>3813</c:v>
                </c:pt>
                <c:pt idx="31">
                  <c:v>3770</c:v>
                </c:pt>
                <c:pt idx="32">
                  <c:v>3756</c:v>
                </c:pt>
                <c:pt idx="33">
                  <c:v>3633</c:v>
                </c:pt>
                <c:pt idx="34">
                  <c:v>3622</c:v>
                </c:pt>
                <c:pt idx="35">
                  <c:v>3595</c:v>
                </c:pt>
                <c:pt idx="36">
                  <c:v>3471</c:v>
                </c:pt>
                <c:pt idx="37">
                  <c:v>3407</c:v>
                </c:pt>
                <c:pt idx="38">
                  <c:v>3378</c:v>
                </c:pt>
                <c:pt idx="39">
                  <c:v>3375</c:v>
                </c:pt>
                <c:pt idx="40">
                  <c:v>3247</c:v>
                </c:pt>
                <c:pt idx="41">
                  <c:v>3238</c:v>
                </c:pt>
                <c:pt idx="42">
                  <c:v>3162</c:v>
                </c:pt>
                <c:pt idx="43">
                  <c:v>3104</c:v>
                </c:pt>
                <c:pt idx="44">
                  <c:v>3025</c:v>
                </c:pt>
                <c:pt idx="45">
                  <c:v>3023</c:v>
                </c:pt>
                <c:pt idx="46">
                  <c:v>3007</c:v>
                </c:pt>
                <c:pt idx="47">
                  <c:v>2998</c:v>
                </c:pt>
                <c:pt idx="48">
                  <c:v>2985</c:v>
                </c:pt>
                <c:pt idx="49">
                  <c:v>2956</c:v>
                </c:pt>
                <c:pt idx="50">
                  <c:v>2945</c:v>
                </c:pt>
                <c:pt idx="51">
                  <c:v>2925</c:v>
                </c:pt>
                <c:pt idx="52">
                  <c:v>2889</c:v>
                </c:pt>
                <c:pt idx="53">
                  <c:v>2868</c:v>
                </c:pt>
                <c:pt idx="54">
                  <c:v>2805</c:v>
                </c:pt>
                <c:pt idx="55">
                  <c:v>2759</c:v>
                </c:pt>
                <c:pt idx="56">
                  <c:v>2755</c:v>
                </c:pt>
                <c:pt idx="57">
                  <c:v>2753</c:v>
                </c:pt>
                <c:pt idx="58">
                  <c:v>2732</c:v>
                </c:pt>
                <c:pt idx="59">
                  <c:v>2728</c:v>
                </c:pt>
                <c:pt idx="60">
                  <c:v>2721</c:v>
                </c:pt>
                <c:pt idx="61">
                  <c:v>2697</c:v>
                </c:pt>
                <c:pt idx="62">
                  <c:v>2693</c:v>
                </c:pt>
                <c:pt idx="63">
                  <c:v>2677</c:v>
                </c:pt>
                <c:pt idx="64">
                  <c:v>2602</c:v>
                </c:pt>
                <c:pt idx="65">
                  <c:v>2552</c:v>
                </c:pt>
                <c:pt idx="66">
                  <c:v>2540</c:v>
                </c:pt>
                <c:pt idx="67">
                  <c:v>2495</c:v>
                </c:pt>
                <c:pt idx="68">
                  <c:v>2451</c:v>
                </c:pt>
                <c:pt idx="69">
                  <c:v>2448</c:v>
                </c:pt>
                <c:pt idx="70">
                  <c:v>2431</c:v>
                </c:pt>
                <c:pt idx="71">
                  <c:v>2409</c:v>
                </c:pt>
                <c:pt idx="72">
                  <c:v>2396</c:v>
                </c:pt>
                <c:pt idx="73">
                  <c:v>2395</c:v>
                </c:pt>
                <c:pt idx="74">
                  <c:v>2341</c:v>
                </c:pt>
                <c:pt idx="75">
                  <c:v>2332</c:v>
                </c:pt>
                <c:pt idx="76">
                  <c:v>2312</c:v>
                </c:pt>
                <c:pt idx="77">
                  <c:v>2311</c:v>
                </c:pt>
                <c:pt idx="78">
                  <c:v>2310</c:v>
                </c:pt>
                <c:pt idx="79">
                  <c:v>2300</c:v>
                </c:pt>
                <c:pt idx="80">
                  <c:v>2288</c:v>
                </c:pt>
                <c:pt idx="81">
                  <c:v>2274</c:v>
                </c:pt>
                <c:pt idx="82">
                  <c:v>2273</c:v>
                </c:pt>
                <c:pt idx="83">
                  <c:v>2250</c:v>
                </c:pt>
                <c:pt idx="84">
                  <c:v>2184</c:v>
                </c:pt>
                <c:pt idx="85">
                  <c:v>2115</c:v>
                </c:pt>
                <c:pt idx="86">
                  <c:v>1990</c:v>
                </c:pt>
                <c:pt idx="87">
                  <c:v>1950</c:v>
                </c:pt>
                <c:pt idx="88">
                  <c:v>1813</c:v>
                </c:pt>
                <c:pt idx="89">
                  <c:v>1811</c:v>
                </c:pt>
                <c:pt idx="90">
                  <c:v>1778</c:v>
                </c:pt>
                <c:pt idx="91">
                  <c:v>1771</c:v>
                </c:pt>
                <c:pt idx="92">
                  <c:v>1736</c:v>
                </c:pt>
                <c:pt idx="93">
                  <c:v>1659</c:v>
                </c:pt>
                <c:pt idx="94">
                  <c:v>1648</c:v>
                </c:pt>
                <c:pt idx="95">
                  <c:v>1605</c:v>
                </c:pt>
                <c:pt idx="96">
                  <c:v>1569</c:v>
                </c:pt>
                <c:pt idx="97">
                  <c:v>1446</c:v>
                </c:pt>
                <c:pt idx="98">
                  <c:v>1436</c:v>
                </c:pt>
                <c:pt idx="99">
                  <c:v>1422</c:v>
                </c:pt>
                <c:pt idx="100">
                  <c:v>1419</c:v>
                </c:pt>
                <c:pt idx="101">
                  <c:v>1408</c:v>
                </c:pt>
                <c:pt idx="102">
                  <c:v>1368</c:v>
                </c:pt>
                <c:pt idx="103">
                  <c:v>1340</c:v>
                </c:pt>
                <c:pt idx="104">
                  <c:v>1323</c:v>
                </c:pt>
                <c:pt idx="105">
                  <c:v>1315</c:v>
                </c:pt>
                <c:pt idx="106">
                  <c:v>1311</c:v>
                </c:pt>
                <c:pt idx="107">
                  <c:v>1284</c:v>
                </c:pt>
                <c:pt idx="108">
                  <c:v>1270</c:v>
                </c:pt>
                <c:pt idx="109">
                  <c:v>1267</c:v>
                </c:pt>
                <c:pt idx="110">
                  <c:v>1259</c:v>
                </c:pt>
                <c:pt idx="111">
                  <c:v>1245</c:v>
                </c:pt>
                <c:pt idx="112">
                  <c:v>1229</c:v>
                </c:pt>
                <c:pt idx="113">
                  <c:v>1208</c:v>
                </c:pt>
                <c:pt idx="114">
                  <c:v>1148</c:v>
                </c:pt>
                <c:pt idx="115">
                  <c:v>1136</c:v>
                </c:pt>
                <c:pt idx="116">
                  <c:v>1134</c:v>
                </c:pt>
                <c:pt idx="117">
                  <c:v>1124</c:v>
                </c:pt>
                <c:pt idx="118">
                  <c:v>1037</c:v>
                </c:pt>
                <c:pt idx="119">
                  <c:v>936</c:v>
                </c:pt>
                <c:pt idx="120">
                  <c:v>930</c:v>
                </c:pt>
                <c:pt idx="121">
                  <c:v>919</c:v>
                </c:pt>
                <c:pt idx="122">
                  <c:v>903</c:v>
                </c:pt>
                <c:pt idx="123">
                  <c:v>855</c:v>
                </c:pt>
                <c:pt idx="124" formatCode="_-[$$-409]* #,##0.00_ ;_-[$$-409]* \-#,##0.00\ ;_-[$$-409]* &quot;-&quot;??_ ;_-@_ ">
                  <c:v>817</c:v>
                </c:pt>
                <c:pt idx="125">
                  <c:v>798</c:v>
                </c:pt>
                <c:pt idx="126">
                  <c:v>740</c:v>
                </c:pt>
                <c:pt idx="127">
                  <c:v>738</c:v>
                </c:pt>
                <c:pt idx="128">
                  <c:v>729</c:v>
                </c:pt>
                <c:pt idx="129">
                  <c:v>720</c:v>
                </c:pt>
                <c:pt idx="130">
                  <c:v>717</c:v>
                </c:pt>
                <c:pt idx="131">
                  <c:v>714</c:v>
                </c:pt>
                <c:pt idx="132">
                  <c:v>709</c:v>
                </c:pt>
                <c:pt idx="133">
                  <c:v>687</c:v>
                </c:pt>
                <c:pt idx="134">
                  <c:v>672</c:v>
                </c:pt>
                <c:pt idx="135">
                  <c:v>625</c:v>
                </c:pt>
                <c:pt idx="136">
                  <c:v>625</c:v>
                </c:pt>
                <c:pt idx="137">
                  <c:v>616</c:v>
                </c:pt>
                <c:pt idx="138">
                  <c:v>575</c:v>
                </c:pt>
                <c:pt idx="139">
                  <c:v>572</c:v>
                </c:pt>
                <c:pt idx="140">
                  <c:v>571</c:v>
                </c:pt>
                <c:pt idx="141">
                  <c:v>566</c:v>
                </c:pt>
                <c:pt idx="142">
                  <c:v>565</c:v>
                </c:pt>
                <c:pt idx="143">
                  <c:v>563</c:v>
                </c:pt>
                <c:pt idx="144">
                  <c:v>560</c:v>
                </c:pt>
                <c:pt idx="145">
                  <c:v>530</c:v>
                </c:pt>
                <c:pt idx="146">
                  <c:v>491</c:v>
                </c:pt>
                <c:pt idx="147">
                  <c:v>446</c:v>
                </c:pt>
                <c:pt idx="148">
                  <c:v>367</c:v>
                </c:pt>
                <c:pt idx="149">
                  <c:v>337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06-4C9F-9E7D-A4D58B2C6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8077360"/>
        <c:axId val="698080688"/>
      </c:scatterChart>
      <c:valAx>
        <c:axId val="69807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080688"/>
        <c:crosses val="autoZero"/>
        <c:crossBetween val="midCat"/>
      </c:valAx>
      <c:valAx>
        <c:axId val="69808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£&quot;* #,##0.00_);_(&quot;£&quot;* \(#,##0.00\);_(&quot;£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077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 custT="1"/>
      <dgm:spPr/>
      <dgm:t>
        <a:bodyPr rtlCol="0"/>
        <a:lstStyle/>
        <a:p>
          <a:pPr rtl="0"/>
          <a:r>
            <a:rPr lang="en-GB" sz="1600" b="1" noProof="0" dirty="0"/>
            <a:t>Best Quality 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GB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GB" noProof="0" dirty="0"/>
        </a:p>
      </dgm:t>
    </dgm:pt>
    <dgm:pt modelId="{E4E9F0D0-FF23-4B59-9B97-973BCBE5DC65}">
      <dgm:prSet phldrT="[Text]" custT="1"/>
      <dgm:spPr/>
      <dgm:t>
        <a:bodyPr rtlCol="0"/>
        <a:lstStyle/>
        <a:p>
          <a:pPr rtl="0"/>
          <a:endParaRPr lang="en-GB" sz="1200" noProof="0" dirty="0"/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GB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GB" noProof="0" dirty="0"/>
        </a:p>
      </dgm:t>
    </dgm:pt>
    <dgm:pt modelId="{5D952622-A79E-41E4-BBC2-6212DEFFA91C}">
      <dgm:prSet phldrT="[Text]" custT="1"/>
      <dgm:spPr/>
      <dgm:t>
        <a:bodyPr rtlCol="0"/>
        <a:lstStyle/>
        <a:p>
          <a:pPr rtl="0"/>
          <a:r>
            <a:rPr lang="en-GB" sz="1600" b="1" noProof="0" dirty="0"/>
            <a:t>Low Price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GB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GB" noProof="0" dirty="0"/>
        </a:p>
      </dgm:t>
    </dgm:pt>
    <dgm:pt modelId="{5248D9DA-6444-46F6-8D28-C8BB2253AAD1}">
      <dgm:prSet phldrT="[Text]" custT="1"/>
      <dgm:spPr/>
      <dgm:t>
        <a:bodyPr rtlCol="0"/>
        <a:lstStyle/>
        <a:p>
          <a:pPr algn="ctr" rtl="0"/>
          <a:endParaRPr lang="en-GB" sz="1200" noProof="0" dirty="0"/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GB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GB" noProof="0" dirty="0"/>
        </a:p>
      </dgm:t>
    </dgm:pt>
    <dgm:pt modelId="{50706FFE-8A00-485D-9FF7-8D310692C602}">
      <dgm:prSet phldrT="[Text]" custT="1"/>
      <dgm:spPr/>
      <dgm:t>
        <a:bodyPr rtlCol="0"/>
        <a:lstStyle/>
        <a:p>
          <a:pPr rtl="0"/>
          <a:r>
            <a:rPr lang="en-GB" sz="1400" noProof="0" dirty="0"/>
            <a:t> 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GB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GB" noProof="0" dirty="0"/>
        </a:p>
      </dgm:t>
    </dgm:pt>
    <dgm:pt modelId="{3A9B5D84-CB00-4BC9-ADB2-5CF832F36763}">
      <dgm:prSet phldrT="[Text]" custT="1"/>
      <dgm:spPr/>
      <dgm:t>
        <a:bodyPr rtlCol="0"/>
        <a:lstStyle/>
        <a:p>
          <a:pPr algn="ctr" rtl="0">
            <a:buNone/>
          </a:pPr>
          <a:endParaRPr lang="en-GB" sz="1200" noProof="0" dirty="0"/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GB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GB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 custScaleX="120659" custLinFactNeighborX="19663" custLinFactNeighborY="1298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 custScaleX="95707" custScaleY="87379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88513" y="990603"/>
          <a:ext cx="2737395" cy="239282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noProof="0" dirty="0"/>
        </a:p>
      </dsp:txBody>
      <dsp:txXfrm>
        <a:off x="1372861" y="1349527"/>
        <a:ext cx="1334480" cy="1674979"/>
      </dsp:txXfrm>
    </dsp:sp>
    <dsp:sp modelId="{47DA5750-48DC-4E4F-815D-0B05DBC30DAB}">
      <dsp:nvSpPr>
        <dsp:cNvPr id="0" name=""/>
        <dsp:cNvSpPr/>
      </dsp:nvSpPr>
      <dsp:spPr>
        <a:xfrm>
          <a:off x="4164" y="1502668"/>
          <a:ext cx="1368697" cy="1368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Best Quality </a:t>
          </a:r>
        </a:p>
      </dsp:txBody>
      <dsp:txXfrm>
        <a:off x="204605" y="1703109"/>
        <a:ext cx="967815" cy="967815"/>
      </dsp:txXfrm>
    </dsp:sp>
    <dsp:sp modelId="{00D2DC2C-7CA2-4A4B-B66D-3DDCAB7DC8E9}">
      <dsp:nvSpPr>
        <dsp:cNvPr id="0" name=""/>
        <dsp:cNvSpPr/>
      </dsp:nvSpPr>
      <dsp:spPr>
        <a:xfrm>
          <a:off x="4281344" y="990603"/>
          <a:ext cx="2737395" cy="239282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noProof="0" dirty="0"/>
        </a:p>
      </dsp:txBody>
      <dsp:txXfrm>
        <a:off x="4965692" y="1349527"/>
        <a:ext cx="1334480" cy="1674979"/>
      </dsp:txXfrm>
    </dsp:sp>
    <dsp:sp modelId="{EE8733A1-7662-4D0A-B39E-2218596CC81C}">
      <dsp:nvSpPr>
        <dsp:cNvPr id="0" name=""/>
        <dsp:cNvSpPr/>
      </dsp:nvSpPr>
      <dsp:spPr>
        <a:xfrm>
          <a:off x="3596995" y="1502668"/>
          <a:ext cx="1368697" cy="13686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Low Price</a:t>
          </a:r>
        </a:p>
      </dsp:txBody>
      <dsp:txXfrm>
        <a:off x="3797436" y="1703109"/>
        <a:ext cx="967815" cy="967815"/>
      </dsp:txXfrm>
    </dsp:sp>
    <dsp:sp modelId="{4BF699B1-BE15-42D1-9784-AA33CF29870E}">
      <dsp:nvSpPr>
        <dsp:cNvPr id="0" name=""/>
        <dsp:cNvSpPr/>
      </dsp:nvSpPr>
      <dsp:spPr>
        <a:xfrm>
          <a:off x="7595580" y="1021662"/>
          <a:ext cx="3302913" cy="2392827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noProof="0" dirty="0"/>
        </a:p>
      </dsp:txBody>
      <dsp:txXfrm>
        <a:off x="8421308" y="1380586"/>
        <a:ext cx="1639696" cy="1674979"/>
      </dsp:txXfrm>
    </dsp:sp>
    <dsp:sp modelId="{78E9A4E4-18A9-4B73-8007-A63A71C71937}">
      <dsp:nvSpPr>
        <dsp:cNvPr id="0" name=""/>
        <dsp:cNvSpPr/>
      </dsp:nvSpPr>
      <dsp:spPr>
        <a:xfrm>
          <a:off x="7219205" y="1589040"/>
          <a:ext cx="1309939" cy="1195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 </a:t>
          </a:r>
        </a:p>
      </dsp:txBody>
      <dsp:txXfrm>
        <a:off x="7411041" y="1764183"/>
        <a:ext cx="926267" cy="845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EEA889-5E66-4BC1-B7BD-0A476A3FD4CF}" type="datetime1">
              <a:rPr lang="en-GB" smtClean="0"/>
              <a:t>26/09/2022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43557F-8383-4C87-B4A4-5F88E99CF0DF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51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00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11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16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68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67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12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590DC-7091-4B36-BBC5-F8475EAC8F1C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00BEA-F07C-4881-A3EB-166920C22A46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EAAA-BB07-7123-E00D-278C35E5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811EA-2B71-47D7-BBB9-4C8FFC96BFD1}" type="datetimeFigureOut">
              <a:rPr lang="en-GB"/>
              <a:pPr>
                <a:defRPr/>
              </a:pPr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D343F-5DF0-862B-5A58-FC6D0DD5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C411-B260-720A-8AC2-F3C1DE0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1099B-8D05-45CD-AE0C-745BDD7274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17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487C83-D9AD-4A8B-A900-076F8D042560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220F6-FAAE-4224-A840-32140F4A0A47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5DA6CF-190C-4EAB-84DD-7741FDE41517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EFFCF-A8B9-4FC4-BA80-DD4C12F4B668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D2618C-E36A-4509-A283-71164552E4F6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D239C74-3E29-46D2-B7E2-D66DE8B187F2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B488204-FD96-4CE5-BFDC-EA94C1CD269E}" type="datetime1">
              <a:rPr lang="en-GB" noProof="0" smtClean="0"/>
              <a:t>26/09/2022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ACA2C70-27D3-F288-6C7F-2BF7747EA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76EBF5A-E6A9-9822-BF52-E986D686A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0364-8AD5-F35A-838B-0D552F7C4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4822EF-A471-45D6-ACE8-E92AB1970B56}" type="datetimeFigureOut">
              <a:rPr lang="en-GB"/>
              <a:pPr>
                <a:defRPr/>
              </a:pPr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2F8D-CACF-F0C1-1693-49858DE65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9AF3-358F-9933-AB60-A80A17BF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D480F92-4570-4454-8280-DA40E40537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Diamond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Weekend Promotion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4ED856-F51F-045B-A537-BC0C6D90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90" y="148690"/>
            <a:ext cx="10972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09" y="0"/>
            <a:ext cx="9601200" cy="1142385"/>
          </a:xfrm>
        </p:spPr>
        <p:txBody>
          <a:bodyPr rtlCol="0"/>
          <a:lstStyle/>
          <a:p>
            <a:pPr rtl="0"/>
            <a:r>
              <a:rPr lang="en-GB" dirty="0"/>
              <a:t>Chart of items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EEEA8D4-6079-AE54-99B5-0C7E86A0B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898651"/>
              </p:ext>
            </p:extLst>
          </p:nvPr>
        </p:nvGraphicFramePr>
        <p:xfrm>
          <a:off x="494117" y="1357401"/>
          <a:ext cx="10402483" cy="4433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74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32F1E9-7D1A-A63A-D4F6-5E162F240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378179"/>
              </p:ext>
            </p:extLst>
          </p:nvPr>
        </p:nvGraphicFramePr>
        <p:xfrm>
          <a:off x="868964" y="1338726"/>
          <a:ext cx="10308295" cy="365928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6370">
                  <a:extLst>
                    <a:ext uri="{9D8B030D-6E8A-4147-A177-3AD203B41FA5}">
                      <a16:colId xmlns:a16="http://schemas.microsoft.com/office/drawing/2014/main" val="2744748382"/>
                    </a:ext>
                  </a:extLst>
                </a:gridCol>
                <a:gridCol w="517941">
                  <a:extLst>
                    <a:ext uri="{9D8B030D-6E8A-4147-A177-3AD203B41FA5}">
                      <a16:colId xmlns:a16="http://schemas.microsoft.com/office/drawing/2014/main" val="2109995959"/>
                    </a:ext>
                  </a:extLst>
                </a:gridCol>
                <a:gridCol w="606370">
                  <a:extLst>
                    <a:ext uri="{9D8B030D-6E8A-4147-A177-3AD203B41FA5}">
                      <a16:colId xmlns:a16="http://schemas.microsoft.com/office/drawing/2014/main" val="2684932896"/>
                    </a:ext>
                  </a:extLst>
                </a:gridCol>
                <a:gridCol w="517941">
                  <a:extLst>
                    <a:ext uri="{9D8B030D-6E8A-4147-A177-3AD203B41FA5}">
                      <a16:colId xmlns:a16="http://schemas.microsoft.com/office/drawing/2014/main" val="3852466624"/>
                    </a:ext>
                  </a:extLst>
                </a:gridCol>
                <a:gridCol w="593738">
                  <a:extLst>
                    <a:ext uri="{9D8B030D-6E8A-4147-A177-3AD203B41FA5}">
                      <a16:colId xmlns:a16="http://schemas.microsoft.com/office/drawing/2014/main" val="2708721193"/>
                    </a:ext>
                  </a:extLst>
                </a:gridCol>
                <a:gridCol w="581105">
                  <a:extLst>
                    <a:ext uri="{9D8B030D-6E8A-4147-A177-3AD203B41FA5}">
                      <a16:colId xmlns:a16="http://schemas.microsoft.com/office/drawing/2014/main" val="3812966254"/>
                    </a:ext>
                  </a:extLst>
                </a:gridCol>
                <a:gridCol w="530574">
                  <a:extLst>
                    <a:ext uri="{9D8B030D-6E8A-4147-A177-3AD203B41FA5}">
                      <a16:colId xmlns:a16="http://schemas.microsoft.com/office/drawing/2014/main" val="2361034840"/>
                    </a:ext>
                  </a:extLst>
                </a:gridCol>
                <a:gridCol w="694800">
                  <a:extLst>
                    <a:ext uri="{9D8B030D-6E8A-4147-A177-3AD203B41FA5}">
                      <a16:colId xmlns:a16="http://schemas.microsoft.com/office/drawing/2014/main" val="3923955434"/>
                    </a:ext>
                  </a:extLst>
                </a:gridCol>
                <a:gridCol w="341083">
                  <a:extLst>
                    <a:ext uri="{9D8B030D-6E8A-4147-A177-3AD203B41FA5}">
                      <a16:colId xmlns:a16="http://schemas.microsoft.com/office/drawing/2014/main" val="2671218056"/>
                    </a:ext>
                  </a:extLst>
                </a:gridCol>
                <a:gridCol w="341083">
                  <a:extLst>
                    <a:ext uri="{9D8B030D-6E8A-4147-A177-3AD203B41FA5}">
                      <a16:colId xmlns:a16="http://schemas.microsoft.com/office/drawing/2014/main" val="3402658210"/>
                    </a:ext>
                  </a:extLst>
                </a:gridCol>
                <a:gridCol w="341083">
                  <a:extLst>
                    <a:ext uri="{9D8B030D-6E8A-4147-A177-3AD203B41FA5}">
                      <a16:colId xmlns:a16="http://schemas.microsoft.com/office/drawing/2014/main" val="3673158920"/>
                    </a:ext>
                  </a:extLst>
                </a:gridCol>
                <a:gridCol w="505309">
                  <a:extLst>
                    <a:ext uri="{9D8B030D-6E8A-4147-A177-3AD203B41FA5}">
                      <a16:colId xmlns:a16="http://schemas.microsoft.com/office/drawing/2014/main" val="2158454915"/>
                    </a:ext>
                  </a:extLst>
                </a:gridCol>
                <a:gridCol w="732698">
                  <a:extLst>
                    <a:ext uri="{9D8B030D-6E8A-4147-A177-3AD203B41FA5}">
                      <a16:colId xmlns:a16="http://schemas.microsoft.com/office/drawing/2014/main" val="4232746693"/>
                    </a:ext>
                  </a:extLst>
                </a:gridCol>
                <a:gridCol w="644268">
                  <a:extLst>
                    <a:ext uri="{9D8B030D-6E8A-4147-A177-3AD203B41FA5}">
                      <a16:colId xmlns:a16="http://schemas.microsoft.com/office/drawing/2014/main" val="2473509642"/>
                    </a:ext>
                  </a:extLst>
                </a:gridCol>
                <a:gridCol w="1680151">
                  <a:extLst>
                    <a:ext uri="{9D8B030D-6E8A-4147-A177-3AD203B41FA5}">
                      <a16:colId xmlns:a16="http://schemas.microsoft.com/office/drawing/2014/main" val="210209889"/>
                    </a:ext>
                  </a:extLst>
                </a:gridCol>
                <a:gridCol w="1073781">
                  <a:extLst>
                    <a:ext uri="{9D8B030D-6E8A-4147-A177-3AD203B41FA5}">
                      <a16:colId xmlns:a16="http://schemas.microsoft.com/office/drawing/2014/main" val="3158305700"/>
                    </a:ext>
                  </a:extLst>
                </a:gridCol>
              </a:tblGrid>
              <a:tr h="17061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Item ID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Carat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Cut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Color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Clarity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Depth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Table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 Price 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X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Y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Z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Volume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Price/Carat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Discount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>
                          <a:effectLst/>
                        </a:rPr>
                        <a:t>Why to choose this Item?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Total Discount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478061860"/>
                  </a:ext>
                </a:extLst>
              </a:tr>
              <a:tr h="276505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High Category -  Smallest Size (0.25 to 0.44 Carat)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49995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47842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61.1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$1,908.00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4.78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67.4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4,770.00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190.80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Small and expensive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    190.80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2087939279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43349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59.2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$1,406.00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62.6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3,800.00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140.60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high Quality Cut And Collor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    331.40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2932199557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43040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61.9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$1,374.00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4.46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4.43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54.3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4,163.64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137.40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All Rouder and High Price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    468.80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2759180043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40256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61.4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$1,125.00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4.36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50.5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3,750.00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112.50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Big Discount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    581.30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1159823002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41020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0.25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Premium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SI2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$1,186.00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87.8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4,744.00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118.60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Big but Cheap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    699.90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2198808959"/>
                  </a:ext>
                </a:extLst>
              </a:tr>
              <a:tr h="311804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High Category - Medium Size (0.45 to 0.65 Carat)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69202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43573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Premium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60.7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1431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4.86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2.93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68.351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3490.2439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143.1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Small and expensive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    843.00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3522593529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50043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61.9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$2,199.00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80.9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4,487.76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219.90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Cheapest per Carat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1,062.90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457400926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3276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Premium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SI1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62.7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$3,360.00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5.09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4.96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79.5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6,588.24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336.00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All Rouder and High Price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1,398.90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3837848001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3584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60.7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$3,422.00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5.41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5.45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3.29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97.0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5,800.00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342.20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Highest Quality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1,741.10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3510109952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2492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61.5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$3,196.00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5.42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5.45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98.7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5,326.67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319.60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Cheapest per Carat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2,060.70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1089431267"/>
                  </a:ext>
                </a:extLst>
              </a:tr>
              <a:tr h="341219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High Category - High Size (0.66 to 0.875 Carat)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50398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5226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0.69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61.6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3784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5.69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114.0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5,484.06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378.40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Small and expensive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2,439.10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2897685383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14181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62.5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5752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5.95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5.98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3.73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132.72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7,101.23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575.20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Cheapest per Carat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3,014.30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2808878187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12603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0.75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Premium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F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60.6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5288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3.59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125.4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7,050.67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528.80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All Rouder and High Price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3,543.10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2251126339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12897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62.2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53.7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5373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5.97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5.99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3.72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133.03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6,633.33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537.30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Best CUT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          4,080.40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2038094205"/>
                  </a:ext>
                </a:extLst>
              </a:tr>
              <a:tr h="17061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18012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0.9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Ideal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VVS2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62.8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7286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6.11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6.21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3.87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146.8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8,095.56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 $  728.60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Big Discount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 $            4,809.00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3" marR="5883" marT="5883" marB="0" anchor="b"/>
                </a:tc>
                <a:extLst>
                  <a:ext uri="{0D108BD9-81ED-4DB2-BD59-A6C34878D82A}">
                    <a16:rowId xmlns:a16="http://schemas.microsoft.com/office/drawing/2014/main" val="85133018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39D394E-0D9D-5516-4B2A-719057A98BF6}"/>
              </a:ext>
            </a:extLst>
          </p:cNvPr>
          <p:cNvSpPr txBox="1">
            <a:spLocks/>
          </p:cNvSpPr>
          <p:nvPr/>
        </p:nvSpPr>
        <p:spPr>
          <a:xfrm>
            <a:off x="1295400" y="503854"/>
            <a:ext cx="9601200" cy="563894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Sample 01 – Best Cut </a:t>
            </a:r>
            <a:r>
              <a:rPr lang="en-GB" sz="3200" b="1" dirty="0"/>
              <a:t>(Ideal and Premium):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9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EAD212A-FD38-28BA-CB9A-5F27B5BE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83215"/>
          </a:xfrm>
        </p:spPr>
        <p:txBody>
          <a:bodyPr>
            <a:normAutofit fontScale="90000"/>
          </a:bodyPr>
          <a:lstStyle/>
          <a:p>
            <a:r>
              <a:rPr lang="en-US" dirty="0"/>
              <a:t>Formulas and Tools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1A4EE5-4B1E-7748-F142-31E8A5174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310" y="1605752"/>
            <a:ext cx="6773332" cy="3809999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77110F-AA97-47E5-0ED2-AF4575390AF9}"/>
              </a:ext>
            </a:extLst>
          </p:cNvPr>
          <p:cNvSpPr txBox="1"/>
          <p:nvPr/>
        </p:nvSpPr>
        <p:spPr>
          <a:xfrm>
            <a:off x="8001705" y="2151855"/>
            <a:ext cx="3550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Roboto Slab"/>
              </a:rPr>
              <a:t>	I tend to do everything in excel, the main formulas used are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Roboto Slab"/>
              </a:rPr>
              <a:t>Xlookup</a:t>
            </a:r>
            <a:r>
              <a:rPr lang="en-GB" b="0" i="0" dirty="0">
                <a:solidFill>
                  <a:srgbClr val="222222"/>
                </a:solidFill>
                <a:effectLst/>
                <a:latin typeface="Roboto Slab"/>
              </a:rPr>
              <a:t>, Filter and IFS.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Roboto Slab"/>
              </a:rPr>
              <a:t>	In order to achieve the best results in terms of </a:t>
            </a:r>
            <a:r>
              <a:rPr lang="en-GB" b="0" i="0">
                <a:solidFill>
                  <a:srgbClr val="222222"/>
                </a:solidFill>
                <a:effectLst/>
                <a:latin typeface="Roboto Slab"/>
              </a:rPr>
              <a:t>the restrictions, </a:t>
            </a:r>
            <a:r>
              <a:rPr lang="en-GB" b="0" i="0" dirty="0">
                <a:solidFill>
                  <a:srgbClr val="222222"/>
                </a:solidFill>
                <a:effectLst/>
                <a:latin typeface="Roboto Slab"/>
              </a:rPr>
              <a:t>I used the solver tool, creating hypothetical poles to achieve the best results.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3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Talysson Oliveira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Data Analyst 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246" y="-75585"/>
            <a:ext cx="9601200" cy="1142385"/>
          </a:xfrm>
        </p:spPr>
        <p:txBody>
          <a:bodyPr rtlCol="0"/>
          <a:lstStyle/>
          <a:p>
            <a:pPr rtl="0"/>
            <a:r>
              <a:rPr lang="en-GB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246" y="1441648"/>
            <a:ext cx="9601200" cy="3809999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en-GB" dirty="0"/>
              <a:t>Diamond Merchant is looking to open a shop retailing diamonds to the general public. The need is an inventory of the diamonds the merchant has select for sale in the shop.</a:t>
            </a:r>
          </a:p>
          <a:p>
            <a:pPr rtl="0"/>
            <a:r>
              <a:rPr lang="en-GB" dirty="0"/>
              <a:t>Opening weekend promotion in which some diamonds are discounted to entice more custom</a:t>
            </a:r>
          </a:p>
          <a:p>
            <a:pPr rtl="0"/>
            <a:r>
              <a:rPr lang="en-GB" dirty="0"/>
              <a:t>Identify 150 diamonds to promote; </a:t>
            </a:r>
          </a:p>
          <a:p>
            <a:pPr rtl="0"/>
            <a:r>
              <a:rPr lang="en-GB" dirty="0"/>
              <a:t>Offer 10% off the selected diamonds;</a:t>
            </a:r>
          </a:p>
          <a:p>
            <a:pPr rtl="0"/>
            <a:r>
              <a:rPr lang="en-GB" dirty="0"/>
              <a:t>Maximum $45.000 total discount;</a:t>
            </a:r>
          </a:p>
          <a:p>
            <a:pPr rtl="0"/>
            <a:r>
              <a:rPr lang="en-GB" dirty="0"/>
              <a:t>The diamonds must be enticing to customers and must not purely be poor quality, small diamonds only;</a:t>
            </a:r>
          </a:p>
          <a:p>
            <a:pPr rtl="0"/>
            <a:r>
              <a:rPr lang="en-GB" dirty="0"/>
              <a:t>As much as is reasonably possible, they doesn’t want to discount any very high-quality diamonds.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3" name="Group 10">
            <a:extLst>
              <a:ext uri="{FF2B5EF4-FFF2-40B4-BE49-F238E27FC236}">
                <a16:creationId xmlns:a16="http://schemas.microsoft.com/office/drawing/2014/main" id="{269A1741-41AF-7F85-9C95-A7387B795AD5}"/>
              </a:ext>
            </a:extLst>
          </p:cNvPr>
          <p:cNvGrpSpPr>
            <a:grpSpLocks/>
          </p:cNvGrpSpPr>
          <p:nvPr/>
        </p:nvGrpSpPr>
        <p:grpSpPr bwMode="auto">
          <a:xfrm>
            <a:off x="0" y="984250"/>
            <a:ext cx="92075" cy="850900"/>
            <a:chOff x="0" y="0"/>
            <a:chExt cx="91440" cy="849630"/>
          </a:xfrm>
        </p:grpSpPr>
        <p:sp>
          <p:nvSpPr>
            <p:cNvPr id="12" name="Shape 21973">
              <a:extLst>
                <a:ext uri="{FF2B5EF4-FFF2-40B4-BE49-F238E27FC236}">
                  <a16:creationId xmlns:a16="http://schemas.microsoft.com/office/drawing/2014/main" id="{1E72D0C5-5F64-9874-1F95-1DE5B29A6ECD}"/>
                </a:ext>
              </a:extLst>
            </p:cNvPr>
            <p:cNvSpPr/>
            <p:nvPr/>
          </p:nvSpPr>
          <p:spPr>
            <a:xfrm>
              <a:off x="0" y="0"/>
              <a:ext cx="91440" cy="849630"/>
            </a:xfrm>
            <a:custGeom>
              <a:avLst/>
              <a:gdLst/>
              <a:ahLst/>
              <a:cxnLst/>
              <a:rect l="0" t="0" r="0" b="0"/>
              <a:pathLst>
                <a:path w="91440" h="849630">
                  <a:moveTo>
                    <a:pt x="0" y="0"/>
                  </a:moveTo>
                  <a:lnTo>
                    <a:pt x="91440" y="0"/>
                  </a:lnTo>
                  <a:lnTo>
                    <a:pt x="91440" y="849630"/>
                  </a:lnTo>
                  <a:lnTo>
                    <a:pt x="0" y="84963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AED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E3BB5B-B3F1-A7B0-398B-45A034B3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942975"/>
            <a:ext cx="152400" cy="9334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875636D-8F4A-1642-666E-66FBEB95F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B4580D-354C-D60A-B3BE-20C6611F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1" y="2047875"/>
            <a:ext cx="190500" cy="13811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E9491B-5A73-B743-948D-5EABC73FC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14" y="2869010"/>
            <a:ext cx="2317869" cy="2794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2CE1C5-A09A-2D27-1437-40ACD21B1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769" y="0"/>
            <a:ext cx="8793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D96B3-6126-5B24-5466-80341F0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33" y="495606"/>
            <a:ext cx="9601200" cy="1142385"/>
          </a:xfrm>
        </p:spPr>
        <p:txBody>
          <a:bodyPr/>
          <a:lstStyle/>
          <a:p>
            <a:r>
              <a:rPr lang="en-GB" dirty="0"/>
              <a:t>Modelling the database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575BD4-7F7F-50DC-54A3-B78F9555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1981202"/>
            <a:ext cx="9601200" cy="3809999"/>
          </a:xfrm>
        </p:spPr>
        <p:txBody>
          <a:bodyPr/>
          <a:lstStyle/>
          <a:p>
            <a:r>
              <a:rPr lang="en-GB" dirty="0"/>
              <a:t>Fist of all, I created columns (Item ID, Promotion, Volume, Price/Carat and Promotion)</a:t>
            </a:r>
          </a:p>
          <a:p>
            <a:r>
              <a:rPr lang="en-GB" dirty="0"/>
              <a:t>Cleansing and drop items that probably are wrong in the data set;</a:t>
            </a:r>
          </a:p>
          <a:p>
            <a:r>
              <a:rPr lang="en-GB" dirty="0"/>
              <a:t>Correlation of price between the features;</a:t>
            </a:r>
          </a:p>
          <a:p>
            <a:r>
              <a:rPr lang="en-GB" dirty="0"/>
              <a:t>Regression analyses of price;</a:t>
            </a:r>
          </a:p>
          <a:p>
            <a:r>
              <a:rPr lang="en-GB" dirty="0"/>
              <a:t>Drop items that the owner don’t want to offer;</a:t>
            </a:r>
          </a:p>
          <a:p>
            <a:r>
              <a:rPr lang="en-GB" dirty="0"/>
              <a:t>Split de diamonds by features and categorize the structure of the promotion.</a:t>
            </a:r>
          </a:p>
          <a:p>
            <a:r>
              <a:rPr lang="en-GB" dirty="0"/>
              <a:t>Show how and which formulas I've been used to find the best items to flag.</a:t>
            </a:r>
          </a:p>
        </p:txBody>
      </p:sp>
    </p:spTree>
    <p:extLst>
      <p:ext uri="{BB962C8B-B14F-4D97-AF65-F5344CB8AC3E}">
        <p14:creationId xmlns:p14="http://schemas.microsoft.com/office/powerpoint/2010/main" val="269542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A5592-9060-359D-7189-3CA760D3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89" y="361867"/>
            <a:ext cx="9601200" cy="785394"/>
          </a:xfrm>
        </p:spPr>
        <p:txBody>
          <a:bodyPr/>
          <a:lstStyle/>
          <a:p>
            <a:r>
              <a:rPr lang="en-GB" dirty="0"/>
              <a:t>Summary of diamonds selected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EAFEF-D449-815F-73B6-672318F5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3" y="1590262"/>
            <a:ext cx="4673758" cy="4200938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Quantity Total of Items</a:t>
            </a:r>
            <a:r>
              <a:rPr lang="en-GB" dirty="0"/>
              <a:t>		53920</a:t>
            </a:r>
          </a:p>
          <a:p>
            <a:r>
              <a:rPr lang="en-GB" b="1" dirty="0"/>
              <a:t>Quantity of duplicates</a:t>
            </a:r>
            <a:r>
              <a:rPr lang="en-GB" dirty="0"/>
              <a:t>		293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b="1" dirty="0"/>
              <a:t>Correlation Price/Carat</a:t>
            </a:r>
            <a:r>
              <a:rPr lang="en-GB" dirty="0"/>
              <a:t>		0.92%</a:t>
            </a:r>
          </a:p>
          <a:p>
            <a:r>
              <a:rPr lang="en-GB" b="1" dirty="0"/>
              <a:t>Correlation Price/Volume</a:t>
            </a:r>
            <a:r>
              <a:rPr lang="en-GB" dirty="0"/>
              <a:t>	0.90%</a:t>
            </a:r>
          </a:p>
          <a:p>
            <a:r>
              <a:rPr lang="en-GB" b="1" dirty="0"/>
              <a:t>Correlation Price/Depth</a:t>
            </a:r>
            <a:r>
              <a:rPr lang="en-GB" dirty="0"/>
              <a:t>		0.01%</a:t>
            </a:r>
          </a:p>
          <a:p>
            <a:r>
              <a:rPr lang="en-GB" b="1" dirty="0"/>
              <a:t>Correlation Price/table</a:t>
            </a:r>
            <a:r>
              <a:rPr lang="en-GB" dirty="0"/>
              <a:t>		0.12%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r>
              <a:rPr lang="en-GB" b="1" dirty="0"/>
              <a:t>Null Values</a:t>
            </a:r>
            <a:r>
              <a:rPr lang="en-GB" dirty="0"/>
              <a:t>			20</a:t>
            </a:r>
          </a:p>
          <a:p>
            <a:endParaRPr lang="en-GB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540E7D4-A9F4-E32B-CABF-164CB6F56A52}"/>
              </a:ext>
            </a:extLst>
          </p:cNvPr>
          <p:cNvSpPr txBox="1">
            <a:spLocks/>
          </p:cNvSpPr>
          <p:nvPr/>
        </p:nvSpPr>
        <p:spPr>
          <a:xfrm>
            <a:off x="5213785" y="1431235"/>
            <a:ext cx="6764281" cy="4748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b="1" dirty="0"/>
              <a:t>Drop worst colour, cut and Clarity: </a:t>
            </a:r>
            <a:r>
              <a:rPr lang="en-GB" sz="1700" dirty="0"/>
              <a:t>1.045 items</a:t>
            </a:r>
          </a:p>
          <a:p>
            <a:r>
              <a:rPr lang="en-GB" sz="1700" b="1" dirty="0"/>
              <a:t>Best CUT (Ideal and Premium): </a:t>
            </a:r>
            <a:r>
              <a:rPr lang="en-GB" sz="1700" dirty="0"/>
              <a:t>35.328 items</a:t>
            </a:r>
            <a:br>
              <a:rPr lang="en-GB" sz="1700" dirty="0"/>
            </a:br>
            <a:r>
              <a:rPr lang="en-GB" sz="1700" i="1" dirty="0"/>
              <a:t>(Chosen 15 items selected to </a:t>
            </a:r>
            <a:r>
              <a:rPr lang="en-GB" sz="1700" i="1" u="sng" dirty="0"/>
              <a:t>entice high exigent customers</a:t>
            </a:r>
            <a:r>
              <a:rPr lang="en-GB" sz="1700" i="1" dirty="0"/>
              <a:t>)</a:t>
            </a:r>
          </a:p>
          <a:p>
            <a:r>
              <a:rPr lang="en-GB" sz="1700" b="1" dirty="0"/>
              <a:t>Cut “Fair” with medium colour and clarity: </a:t>
            </a:r>
            <a:r>
              <a:rPr lang="en-GB" sz="1700" dirty="0"/>
              <a:t>418 items</a:t>
            </a:r>
            <a:br>
              <a:rPr lang="en-GB" sz="1700" dirty="0"/>
            </a:br>
            <a:r>
              <a:rPr lang="en-GB" sz="1700" i="1" dirty="0"/>
              <a:t>(Chosen 30 items to </a:t>
            </a:r>
            <a:r>
              <a:rPr lang="en-GB" sz="1700" i="1" u="sng" dirty="0"/>
              <a:t>entice customers with low price</a:t>
            </a:r>
            <a:r>
              <a:rPr lang="en-GB" sz="1700" i="1" dirty="0"/>
              <a:t>)</a:t>
            </a:r>
          </a:p>
          <a:p>
            <a:r>
              <a:rPr lang="en-GB" sz="1700" b="1" dirty="0"/>
              <a:t>Small Diamonds (0.2 to 0.9 carat): </a:t>
            </a:r>
            <a:r>
              <a:rPr lang="en-GB" sz="1700" dirty="0"/>
              <a:t>12.424 items</a:t>
            </a:r>
            <a:br>
              <a:rPr lang="en-GB" sz="1700" dirty="0"/>
            </a:br>
            <a:r>
              <a:rPr lang="en-GB" sz="1700" i="1" dirty="0"/>
              <a:t>(Chosen 90 items which represents the sample II of the dataset)</a:t>
            </a:r>
          </a:p>
          <a:p>
            <a:r>
              <a:rPr lang="en-GB" sz="1700" b="1" dirty="0"/>
              <a:t>From the sample, Carat (0.2 to 0.5 carat): </a:t>
            </a:r>
            <a:r>
              <a:rPr lang="en-GB" sz="1700" dirty="0"/>
              <a:t>5.266 items</a:t>
            </a:r>
            <a:br>
              <a:rPr lang="en-GB" sz="2000" dirty="0"/>
            </a:br>
            <a:r>
              <a:rPr lang="en-GB" sz="1600" i="1" dirty="0"/>
              <a:t>(30 items selected that represents the media of the data)</a:t>
            </a:r>
          </a:p>
          <a:p>
            <a:r>
              <a:rPr lang="en-GB" sz="1700" b="1" dirty="0"/>
              <a:t>From the sample, Carat (0.5 to 0.7 carat): </a:t>
            </a:r>
            <a:r>
              <a:rPr lang="en-GB" sz="1700" dirty="0"/>
              <a:t>3,034 items</a:t>
            </a:r>
            <a:br>
              <a:rPr lang="en-GB" sz="2000" dirty="0"/>
            </a:br>
            <a:r>
              <a:rPr lang="en-GB" sz="1600" i="1" dirty="0"/>
              <a:t>(30 items selected that represents the media of the data)</a:t>
            </a:r>
          </a:p>
          <a:p>
            <a:r>
              <a:rPr lang="en-GB" sz="1700" b="1" dirty="0"/>
              <a:t>Carat (0.7 to 0.9 carat): </a:t>
            </a:r>
            <a:r>
              <a:rPr lang="en-GB" sz="1700" dirty="0"/>
              <a:t>3.346 items</a:t>
            </a:r>
            <a:br>
              <a:rPr lang="en-GB" sz="2000" dirty="0"/>
            </a:br>
            <a:r>
              <a:rPr lang="en-GB" sz="1600" i="1" dirty="0"/>
              <a:t>(30 items selected that represents the media of the data)</a:t>
            </a:r>
          </a:p>
          <a:p>
            <a:r>
              <a:rPr lang="en-GB" sz="1700" b="1" dirty="0"/>
              <a:t>Great discounts - Carat (0.9 to 1.5 carat): </a:t>
            </a:r>
            <a:r>
              <a:rPr lang="en-GB" sz="1700" dirty="0"/>
              <a:t>3.346 items</a:t>
            </a:r>
            <a:br>
              <a:rPr lang="en-GB" sz="2000" dirty="0"/>
            </a:br>
            <a:r>
              <a:rPr lang="en-GB" sz="1600" i="1" dirty="0"/>
              <a:t>(15 items selected that represents big sizes of diamonds)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6E05CA0-3EA1-4801-63C7-93DDAD2D7B5F}"/>
              </a:ext>
            </a:extLst>
          </p:cNvPr>
          <p:cNvCxnSpPr/>
          <p:nvPr/>
        </p:nvCxnSpPr>
        <p:spPr>
          <a:xfrm>
            <a:off x="5134271" y="1488031"/>
            <a:ext cx="0" cy="40892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068" y="-14199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Summary of diamonds selected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280084C-2B44-B90E-B49D-0FF73F35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89" y="1259572"/>
            <a:ext cx="10881455" cy="4857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Sample 01 – Diamonds carat 0.2 to 0.9 </a:t>
            </a:r>
          </a:p>
          <a:p>
            <a:r>
              <a:rPr lang="en-GB" sz="1800" b="1" dirty="0"/>
              <a:t>Best Cut (Ideal and Premium): </a:t>
            </a:r>
            <a:r>
              <a:rPr lang="en-GB" sz="1800" dirty="0"/>
              <a:t>15 Items – Total Discount: $4809.00</a:t>
            </a:r>
          </a:p>
          <a:p>
            <a:r>
              <a:rPr lang="en-GB" sz="1800" b="1" dirty="0"/>
              <a:t>Cut “Fair” with medium colour and clarity: </a:t>
            </a:r>
            <a:r>
              <a:rPr lang="en-GB" sz="1800" dirty="0"/>
              <a:t>30 items – Total Discount: $6,682.20 </a:t>
            </a:r>
          </a:p>
          <a:p>
            <a:pPr marL="0" indent="0">
              <a:buNone/>
            </a:pPr>
            <a:r>
              <a:rPr lang="en-GB" sz="2400" b="1" dirty="0"/>
              <a:t>Sample 02 – Diamonds carat 0.2 to 0.9 with media quality</a:t>
            </a:r>
          </a:p>
          <a:p>
            <a:r>
              <a:rPr lang="en-GB" sz="1800" b="1" dirty="0"/>
              <a:t>Carat (0.2 to 0.5 carat): </a:t>
            </a:r>
            <a:r>
              <a:rPr lang="en-GB" sz="1800" dirty="0"/>
              <a:t>30 items – Total Discount:  $3,152.80 </a:t>
            </a:r>
          </a:p>
          <a:p>
            <a:r>
              <a:rPr lang="en-GB" sz="1800" b="1" dirty="0"/>
              <a:t>Carat (0.5 to 0.7 carat): </a:t>
            </a:r>
            <a:r>
              <a:rPr lang="en-GB" sz="1800" dirty="0"/>
              <a:t>30 items – Total Discount:   $5,573.80 </a:t>
            </a:r>
          </a:p>
          <a:p>
            <a:r>
              <a:rPr lang="en-GB" sz="1800" b="1" dirty="0"/>
              <a:t>Carat (0.7 to 0.9 carat): </a:t>
            </a:r>
            <a:r>
              <a:rPr lang="en-GB" sz="1800" dirty="0"/>
              <a:t>30 items – Total Discount:   $9,923.60 </a:t>
            </a:r>
          </a:p>
          <a:p>
            <a:pPr marL="0" indent="0">
              <a:buNone/>
            </a:pPr>
            <a:r>
              <a:rPr lang="en-GB" sz="2400" b="1" dirty="0"/>
              <a:t>Sample 03 – Diamonds carat 1 to 1.5</a:t>
            </a:r>
          </a:p>
          <a:p>
            <a:r>
              <a:rPr lang="en-GB" sz="1800" b="1" dirty="0"/>
              <a:t>Great discounts – Cut (Good, Very Good and Ideal): </a:t>
            </a:r>
            <a:r>
              <a:rPr lang="en-GB" sz="1800" dirty="0"/>
              <a:t>15 Items – Total Discount  $14.929.50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Criteria for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Sample 01 was created to entice customers whit the best of the cut, colour and clarity.</a:t>
            </a:r>
          </a:p>
          <a:p>
            <a:pPr rtl="0"/>
            <a:r>
              <a:rPr lang="en-GB" dirty="0"/>
              <a:t>Sample 02 was created considering the table size relating to carat.</a:t>
            </a:r>
          </a:p>
          <a:p>
            <a:pPr rtl="0"/>
            <a:r>
              <a:rPr lang="en-GB" dirty="0"/>
              <a:t>Sample 03 was created to entice customers who likes big diamonds.</a:t>
            </a:r>
          </a:p>
          <a:p>
            <a:pPr rtl="0"/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5231739"/>
              </p:ext>
            </p:extLst>
          </p:nvPr>
        </p:nvGraphicFramePr>
        <p:xfrm>
          <a:off x="6324600" y="1981200"/>
          <a:ext cx="4420425" cy="22465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en-GB" noProof="0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Sample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45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90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15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Discount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$11,602.60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Discount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$18,650.20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Discount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$14.929.50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 gridSpan="3">
                  <a:txBody>
                    <a:bodyPr/>
                    <a:lstStyle/>
                    <a:p>
                      <a:pPr algn="ctr" rtl="0"/>
                      <a:r>
                        <a:rPr lang="en-GB" b="1" noProof="0" dirty="0"/>
                        <a:t>Total Discount </a:t>
                      </a:r>
                      <a:r>
                        <a:rPr lang="en-GB" noProof="0" dirty="0"/>
                        <a:t>$44,838.50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84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r>
                        <a:rPr lang="en-GB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Structure of Promotion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097842"/>
              </p:ext>
            </p:extLst>
          </p:nvPr>
        </p:nvGraphicFramePr>
        <p:xfrm>
          <a:off x="659295" y="1646237"/>
          <a:ext cx="10898494" cy="437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BA32006-A57E-F861-C748-1683CF71EBD7}"/>
              </a:ext>
            </a:extLst>
          </p:cNvPr>
          <p:cNvSpPr txBox="1"/>
          <p:nvPr/>
        </p:nvSpPr>
        <p:spPr>
          <a:xfrm>
            <a:off x="2004865" y="3235280"/>
            <a:ext cx="1817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  25 Items</a:t>
            </a:r>
          </a:p>
          <a:p>
            <a:r>
              <a:rPr lang="en-GB" sz="1200" dirty="0"/>
              <a:t>- Carat between 0.2 to 0.9</a:t>
            </a:r>
          </a:p>
          <a:p>
            <a:r>
              <a:rPr lang="en-GB" sz="1200" dirty="0"/>
              <a:t>- CUT (Ideal and Premium)</a:t>
            </a:r>
          </a:p>
          <a:p>
            <a:endParaRPr lang="en-GB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024479-F7F8-7990-4CA2-543802614C32}"/>
              </a:ext>
            </a:extLst>
          </p:cNvPr>
          <p:cNvSpPr txBox="1"/>
          <p:nvPr/>
        </p:nvSpPr>
        <p:spPr>
          <a:xfrm>
            <a:off x="5616556" y="3235280"/>
            <a:ext cx="1817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GB" b="1" noProof="0" dirty="0"/>
              <a:t>   25 Items</a:t>
            </a:r>
            <a:br>
              <a:rPr lang="en-GB" sz="2400" b="1" noProof="0" dirty="0"/>
            </a:br>
            <a:r>
              <a:rPr lang="en-GB" sz="1200" noProof="0" dirty="0"/>
              <a:t>- Carat between 0.2 to 0.9</a:t>
            </a:r>
          </a:p>
          <a:p>
            <a:pPr lvl="0" rtl="0"/>
            <a:r>
              <a:rPr lang="en-GB" sz="1200" noProof="0" dirty="0"/>
              <a:t>- CUT (Fair)</a:t>
            </a:r>
            <a:br>
              <a:rPr lang="en-GB" sz="1200" noProof="0" dirty="0"/>
            </a:br>
            <a:r>
              <a:rPr lang="en-GB" sz="1200" noProof="0" dirty="0"/>
              <a:t>- Good Colour and Clarity </a:t>
            </a:r>
          </a:p>
          <a:p>
            <a:endParaRPr lang="en-GB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E8DCE3-5127-2BC7-5056-D116FC9F8F98}"/>
              </a:ext>
            </a:extLst>
          </p:cNvPr>
          <p:cNvSpPr txBox="1"/>
          <p:nvPr/>
        </p:nvSpPr>
        <p:spPr>
          <a:xfrm>
            <a:off x="9204108" y="3235280"/>
            <a:ext cx="1967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buNone/>
            </a:pPr>
            <a:r>
              <a:rPr lang="en-GB" b="1" noProof="0" dirty="0"/>
              <a:t>   100 Items</a:t>
            </a:r>
          </a:p>
          <a:p>
            <a:pPr lvl="0" rtl="0">
              <a:buNone/>
            </a:pPr>
            <a:r>
              <a:rPr lang="en-GB" sz="1200" noProof="0" dirty="0"/>
              <a:t>- Carat between 0,2 to 1,5</a:t>
            </a:r>
          </a:p>
          <a:p>
            <a:pPr lvl="0" algn="l" rtl="0">
              <a:buFontTx/>
              <a:buNone/>
            </a:pPr>
            <a:r>
              <a:rPr lang="en-GB" sz="1200" noProof="0" dirty="0"/>
              <a:t>- CUT (Very Good and Good)</a:t>
            </a:r>
            <a:br>
              <a:rPr lang="en-GB" sz="1200" noProof="0" dirty="0"/>
            </a:br>
            <a:r>
              <a:rPr lang="en-GB" sz="1200" noProof="0" dirty="0"/>
              <a:t>- Good Colour and Clarity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E1D6CD-EFA8-F2F0-0F03-4558BE4A10A6}"/>
              </a:ext>
            </a:extLst>
          </p:cNvPr>
          <p:cNvSpPr txBox="1"/>
          <p:nvPr/>
        </p:nvSpPr>
        <p:spPr>
          <a:xfrm>
            <a:off x="7849074" y="3646241"/>
            <a:ext cx="15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noProof="0" dirty="0"/>
              <a:t>Availability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09" y="0"/>
            <a:ext cx="9601200" cy="1142385"/>
          </a:xfrm>
        </p:spPr>
        <p:txBody>
          <a:bodyPr rtlCol="0"/>
          <a:lstStyle/>
          <a:p>
            <a:pPr rtl="0"/>
            <a:r>
              <a:rPr lang="en-GB" dirty="0"/>
              <a:t>Chart of items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1208299-F822-4071-9E28-3C59B180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327597"/>
              </p:ext>
            </p:extLst>
          </p:nvPr>
        </p:nvGraphicFramePr>
        <p:xfrm>
          <a:off x="623731" y="1332238"/>
          <a:ext cx="10688184" cy="4458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326_TF03031015.potx" id="{3D03E32A-101D-4991-8040-890457B668DB}" vid="{F1BB8C7C-F58A-4EC0-851B-3944A6AC1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Plan - Galleria Holdings" id="{7EA791D0-52E3-40AA-8C82-724C6D06B8FE}" vid="{A7C1C424-93B0-4D03-8925-7F98096E917E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942</TotalTime>
  <Words>1222</Words>
  <Application>Microsoft Office PowerPoint</Application>
  <PresentationFormat>Widescreen</PresentationFormat>
  <Paragraphs>355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 Slab</vt:lpstr>
      <vt:lpstr>Diamond Grid 16x9</vt:lpstr>
      <vt:lpstr>Office Theme</vt:lpstr>
      <vt:lpstr>Diamond Store</vt:lpstr>
      <vt:lpstr>Objective</vt:lpstr>
      <vt:lpstr>PowerPoint Presentation</vt:lpstr>
      <vt:lpstr>Modelling the database </vt:lpstr>
      <vt:lpstr>Summary of diamonds selected </vt:lpstr>
      <vt:lpstr>Summary of diamonds selected </vt:lpstr>
      <vt:lpstr>Criteria for selection</vt:lpstr>
      <vt:lpstr>Structure of Promotion</vt:lpstr>
      <vt:lpstr>Chart of items</vt:lpstr>
      <vt:lpstr>Chart of items</vt:lpstr>
      <vt:lpstr>PowerPoint Presentation</vt:lpstr>
      <vt:lpstr>Formulas and Tools</vt:lpstr>
      <vt:lpstr>Talysson Oliveira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Store</dc:title>
  <dc:creator>Talysson Oliveira</dc:creator>
  <cp:lastModifiedBy>Talysson Oliveira</cp:lastModifiedBy>
  <cp:revision>35</cp:revision>
  <dcterms:created xsi:type="dcterms:W3CDTF">2022-09-14T00:06:58Z</dcterms:created>
  <dcterms:modified xsi:type="dcterms:W3CDTF">2022-09-26T14:16:01Z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