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Default Extension="bin" ContentType="application/vnd.openxmlformats-officedocument.oleObject"/>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sldIdLst>
    <p:sldId id="414" r:id="rId2"/>
    <p:sldId id="280" r:id="rId3"/>
    <p:sldId id="264" r:id="rId4"/>
    <p:sldId id="258" r:id="rId5"/>
    <p:sldId id="282"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 id="393" r:id="rId56"/>
    <p:sldId id="394" r:id="rId57"/>
    <p:sldId id="395" r:id="rId58"/>
    <p:sldId id="396" r:id="rId59"/>
    <p:sldId id="397" r:id="rId60"/>
    <p:sldId id="398" r:id="rId61"/>
    <p:sldId id="400" r:id="rId62"/>
    <p:sldId id="401" r:id="rId63"/>
    <p:sldId id="402" r:id="rId64"/>
    <p:sldId id="403" r:id="rId65"/>
    <p:sldId id="404" r:id="rId66"/>
    <p:sldId id="405" r:id="rId67"/>
    <p:sldId id="406" r:id="rId68"/>
    <p:sldId id="407" r:id="rId69"/>
    <p:sldId id="408" r:id="rId70"/>
    <p:sldId id="409" r:id="rId71"/>
    <p:sldId id="410" r:id="rId72"/>
    <p:sldId id="415"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8DDD"/>
    <a:srgbClr val="0A6CB5"/>
    <a:srgbClr val="009DD9"/>
    <a:srgbClr val="595959"/>
    <a:srgbClr val="2E2E2E"/>
    <a:srgbClr val="E5E5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660"/>
  </p:normalViewPr>
  <p:slideViewPr>
    <p:cSldViewPr>
      <p:cViewPr>
        <p:scale>
          <a:sx n="60" d="100"/>
          <a:sy n="60" d="100"/>
        </p:scale>
        <p:origin x="-1242" y="-438"/>
      </p:cViewPr>
      <p:guideLst>
        <p:guide orient="horz" pos="935"/>
        <p:guide orient="horz" pos="164"/>
        <p:guide pos="5654"/>
        <p:guide pos="2071"/>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doughnutChart>
        <c:varyColors val="1"/>
        <c:ser>
          <c:idx val="0"/>
          <c:order val="0"/>
          <c:tx>
            <c:strRef>
              <c:f>Sheet1!$B$1</c:f>
              <c:strCache>
                <c:ptCount val="1"/>
                <c:pt idx="0">
                  <c:v>销售额</c:v>
                </c:pt>
              </c:strCache>
            </c:strRef>
          </c:tx>
          <c:spPr>
            <a:solidFill>
              <a:srgbClr val="008689"/>
            </a:solidFill>
            <a:ln>
              <a:noFill/>
            </a:ln>
          </c:spPr>
          <c:dPt>
            <c:idx val="0"/>
            <c:spPr>
              <a:solidFill>
                <a:srgbClr val="2E2E2E"/>
              </a:solidFill>
              <a:ln w="19050">
                <a:noFill/>
              </a:ln>
              <a:effectLst/>
            </c:spPr>
          </c:dPt>
          <c:dPt>
            <c:idx val="1"/>
            <c:spPr>
              <a:solidFill>
                <a:srgbClr val="0A6CB5"/>
              </a:solidFill>
              <a:ln w="19050">
                <a:noFill/>
              </a:ln>
              <a:effectLst/>
            </c:spPr>
          </c:dPt>
          <c:cat>
            <c:strRef>
              <c:f>Sheet1!$A$2:$A$3</c:f>
              <c:strCache>
                <c:ptCount val="2"/>
                <c:pt idx="0">
                  <c:v>未完成率</c:v>
                </c:pt>
                <c:pt idx="1">
                  <c:v>完成率</c:v>
                </c:pt>
              </c:strCache>
            </c:strRef>
          </c:cat>
          <c:val>
            <c:numRef>
              <c:f>Sheet1!$B$2:$B$3</c:f>
              <c:numCache>
                <c:formatCode>0.00%</c:formatCode>
                <c:ptCount val="2"/>
                <c:pt idx="0">
                  <c:v>0.14200000000000004</c:v>
                </c:pt>
                <c:pt idx="1">
                  <c:v>0.85800000000000121</c:v>
                </c:pt>
              </c:numCache>
            </c:numRef>
          </c:val>
        </c:ser>
        <c:firstSliceAng val="0"/>
        <c:holeSize val="47"/>
      </c:doughnutChart>
      <c:spPr>
        <a:noFill/>
        <a:ln>
          <a:noFill/>
        </a:ln>
        <a:effectLst/>
      </c:spPr>
    </c:plotArea>
    <c:plotVisOnly val="1"/>
    <c:dispBlanksAs val="zero"/>
  </c:chart>
  <c:spPr>
    <a:noFill/>
    <a:ln>
      <a:noFill/>
    </a:ln>
    <a:effectLst/>
  </c:spPr>
  <c:txPr>
    <a:bodyPr/>
    <a:lstStyle/>
    <a:p>
      <a:pPr>
        <a:defRPr lang="zh-CN"/>
      </a:pPr>
      <a:endParaRPr lang="zh-CN"/>
    </a:p>
  </c:txPr>
  <c:externalData r:id="rId1"/>
</c:chartSpace>
</file>

<file path=ppt/diagrams/_rels/data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image" Target="../media/image30.jpeg"/></Relationships>
</file>

<file path=ppt/diagrams/colors1.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4#1">
  <dgm:title val=""/>
  <dgm:desc val=""/>
  <dgm:catLst>
    <dgm:cat type="accent5" pri="11400"/>
  </dgm:catLst>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A0F7955-2D47-4DAA-95C6-C97DBD63CB4F}" type="doc">
      <dgm:prSet loTypeId="urn:microsoft.com/office/officeart/2005/8/layout/arrow6#1" loCatId="process" qsTypeId="urn:microsoft.com/office/officeart/2005/8/quickstyle/simple1#1" qsCatId="simple" csTypeId="urn:microsoft.com/office/officeart/2005/8/colors/colorful4#1" csCatId="colorful" phldr="1"/>
      <dgm:spPr/>
      <dgm:t>
        <a:bodyPr/>
        <a:lstStyle/>
        <a:p>
          <a:endParaRPr lang="zh-CN" altLang="en-US"/>
        </a:p>
      </dgm:t>
    </dgm:pt>
    <dgm:pt modelId="{7DFFB9D7-253E-4998-ACDD-3BAFFC36C84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并行传输</a:t>
          </a:r>
          <a:endParaRPr lang="zh-CN" altLang="en-US" sz="2000" dirty="0">
            <a:latin typeface="微软雅黑" panose="020B0503020204020204" pitchFamily="34" charset="-122"/>
            <a:ea typeface="微软雅黑" panose="020B0503020204020204" pitchFamily="34" charset="-122"/>
          </a:endParaRPr>
        </a:p>
      </dgm:t>
    </dgm:pt>
    <dgm:pt modelId="{C6D60610-57DF-44D6-B974-D078952CB04E}" type="parTrans" cxnId="{3887FF78-C1DA-4541-B52F-73F99216A9CC}">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8349046-4C47-493C-BBD2-7C6A6F7A29DF}" type="sibTrans" cxnId="{3887FF78-C1DA-4541-B52F-73F99216A9CC}">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9176A69-4ECD-4629-BE7D-B6E23FF65411}">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串行传输</a:t>
          </a:r>
          <a:endParaRPr lang="zh-CN" altLang="en-US" sz="2000" dirty="0">
            <a:latin typeface="微软雅黑" panose="020B0503020204020204" pitchFamily="34" charset="-122"/>
            <a:ea typeface="微软雅黑" panose="020B0503020204020204" pitchFamily="34" charset="-122"/>
          </a:endParaRPr>
        </a:p>
      </dgm:t>
    </dgm:pt>
    <dgm:pt modelId="{0CC5A76B-2A20-4CCD-9D20-510EF71FD42A}" type="parTrans" cxnId="{0AC8E1A6-8D4A-490A-8303-44C679B92A8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4A3BF32-FA99-4B3D-BE48-3BA3DCD52D83}" type="sibTrans" cxnId="{0AC8E1A6-8D4A-490A-8303-44C679B92A8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04C9996-D1F2-49F7-A9F1-FADE469D61C2}" type="pres">
      <dgm:prSet presAssocID="{5A0F7955-2D47-4DAA-95C6-C97DBD63CB4F}" presName="compositeShape" presStyleCnt="0">
        <dgm:presLayoutVars>
          <dgm:chMax val="2"/>
          <dgm:dir/>
          <dgm:resizeHandles val="exact"/>
        </dgm:presLayoutVars>
      </dgm:prSet>
      <dgm:spPr/>
      <dgm:t>
        <a:bodyPr/>
        <a:lstStyle/>
        <a:p>
          <a:endParaRPr lang="zh-CN" altLang="en-US"/>
        </a:p>
      </dgm:t>
    </dgm:pt>
    <dgm:pt modelId="{68001DC1-FC75-4ADE-B386-AE71EC985B81}" type="pres">
      <dgm:prSet presAssocID="{5A0F7955-2D47-4DAA-95C6-C97DBD63CB4F}" presName="ribbon" presStyleLbl="node1" presStyleIdx="0" presStyleCnt="1" custScaleX="164615"/>
      <dgm:spPr/>
    </dgm:pt>
    <dgm:pt modelId="{DF817AE8-08F3-4155-A738-A1FEE042CFDE}" type="pres">
      <dgm:prSet presAssocID="{5A0F7955-2D47-4DAA-95C6-C97DBD63CB4F}" presName="leftArrowText" presStyleLbl="node1" presStyleIdx="0" presStyleCnt="1" custLinFactNeighborX="-36364">
        <dgm:presLayoutVars>
          <dgm:chMax val="0"/>
          <dgm:bulletEnabled val="1"/>
        </dgm:presLayoutVars>
      </dgm:prSet>
      <dgm:spPr/>
      <dgm:t>
        <a:bodyPr/>
        <a:lstStyle/>
        <a:p>
          <a:endParaRPr lang="zh-CN" altLang="en-US"/>
        </a:p>
      </dgm:t>
    </dgm:pt>
    <dgm:pt modelId="{63488D28-F08E-4ABB-ADB9-33A7F8F0EB8B}" type="pres">
      <dgm:prSet presAssocID="{5A0F7955-2D47-4DAA-95C6-C97DBD63CB4F}" presName="rightArrowText" presStyleLbl="node1" presStyleIdx="0" presStyleCnt="1" custLinFactNeighborX="43984">
        <dgm:presLayoutVars>
          <dgm:chMax val="0"/>
          <dgm:bulletEnabled val="1"/>
        </dgm:presLayoutVars>
      </dgm:prSet>
      <dgm:spPr/>
      <dgm:t>
        <a:bodyPr/>
        <a:lstStyle/>
        <a:p>
          <a:endParaRPr lang="zh-CN" altLang="en-US"/>
        </a:p>
      </dgm:t>
    </dgm:pt>
  </dgm:ptLst>
  <dgm:cxnLst>
    <dgm:cxn modelId="{3887FF78-C1DA-4541-B52F-73F99216A9CC}" srcId="{5A0F7955-2D47-4DAA-95C6-C97DBD63CB4F}" destId="{7DFFB9D7-253E-4998-ACDD-3BAFFC36C849}" srcOrd="0" destOrd="0" parTransId="{C6D60610-57DF-44D6-B974-D078952CB04E}" sibTransId="{D8349046-4C47-493C-BBD2-7C6A6F7A29DF}"/>
    <dgm:cxn modelId="{CCAF3FE5-D2FB-4444-9587-286CF7855251}" type="presOf" srcId="{29176A69-4ECD-4629-BE7D-B6E23FF65411}" destId="{63488D28-F08E-4ABB-ADB9-33A7F8F0EB8B}" srcOrd="0" destOrd="0" presId="urn:microsoft.com/office/officeart/2005/8/layout/arrow6#1"/>
    <dgm:cxn modelId="{0AC8E1A6-8D4A-490A-8303-44C679B92A89}" srcId="{5A0F7955-2D47-4DAA-95C6-C97DBD63CB4F}" destId="{29176A69-4ECD-4629-BE7D-B6E23FF65411}" srcOrd="1" destOrd="0" parTransId="{0CC5A76B-2A20-4CCD-9D20-510EF71FD42A}" sibTransId="{94A3BF32-FA99-4B3D-BE48-3BA3DCD52D83}"/>
    <dgm:cxn modelId="{36CDE8B3-E934-4F50-BC23-614B2C2340F2}" type="presOf" srcId="{7DFFB9D7-253E-4998-ACDD-3BAFFC36C849}" destId="{DF817AE8-08F3-4155-A738-A1FEE042CFDE}" srcOrd="0" destOrd="0" presId="urn:microsoft.com/office/officeart/2005/8/layout/arrow6#1"/>
    <dgm:cxn modelId="{BB5917D7-A2FC-4C7C-A634-A32DA12F6A32}" type="presOf" srcId="{5A0F7955-2D47-4DAA-95C6-C97DBD63CB4F}" destId="{704C9996-D1F2-49F7-A9F1-FADE469D61C2}" srcOrd="0" destOrd="0" presId="urn:microsoft.com/office/officeart/2005/8/layout/arrow6#1"/>
    <dgm:cxn modelId="{8B7F8797-C7C1-4D4E-8456-50D6B8ED8943}" type="presParOf" srcId="{704C9996-D1F2-49F7-A9F1-FADE469D61C2}" destId="{68001DC1-FC75-4ADE-B386-AE71EC985B81}" srcOrd="0" destOrd="0" presId="urn:microsoft.com/office/officeart/2005/8/layout/arrow6#1"/>
    <dgm:cxn modelId="{89B53454-4D52-43F9-AAC6-74AB87777E64}" type="presParOf" srcId="{704C9996-D1F2-49F7-A9F1-FADE469D61C2}" destId="{DF817AE8-08F3-4155-A738-A1FEE042CFDE}" srcOrd="1" destOrd="0" presId="urn:microsoft.com/office/officeart/2005/8/layout/arrow6#1"/>
    <dgm:cxn modelId="{A0BC2863-CBBB-490B-AC34-B355E2D14133}" type="presParOf" srcId="{704C9996-D1F2-49F7-A9F1-FADE469D61C2}" destId="{63488D28-F08E-4ABB-ADB9-33A7F8F0EB8B}" srcOrd="2" destOrd="0" presId="urn:microsoft.com/office/officeart/2005/8/layout/arrow6#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470E7A-42FD-445A-BD86-7DE26D73A68F}" type="doc">
      <dgm:prSet loTypeId="urn:microsoft.com/office/officeart/2005/8/layout/funnel1" loCatId="process" qsTypeId="urn:microsoft.com/office/officeart/2005/8/quickstyle/3d3#1" qsCatId="3D" csTypeId="urn:microsoft.com/office/officeart/2005/8/colors/accent1_2#1" csCatId="accent1" phldr="1"/>
      <dgm:spPr/>
      <dgm:t>
        <a:bodyPr/>
        <a:lstStyle/>
        <a:p>
          <a:endParaRPr lang="zh-CN" altLang="en-US"/>
        </a:p>
      </dgm:t>
    </dgm:pt>
    <dgm:pt modelId="{2CBDF185-1E3C-42B7-B8B1-9FF6C772286F}">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单工通信</a:t>
          </a:r>
          <a:endParaRPr lang="zh-CN" altLang="en-US" sz="2000" dirty="0">
            <a:latin typeface="微软雅黑" panose="020B0503020204020204" pitchFamily="34" charset="-122"/>
            <a:ea typeface="微软雅黑" panose="020B0503020204020204" pitchFamily="34" charset="-122"/>
          </a:endParaRPr>
        </a:p>
      </dgm:t>
    </dgm:pt>
    <dgm:pt modelId="{8E5E2B3C-6C07-4D54-9685-0F575C25C0DE}" type="parTrans" cxnId="{237C8DD2-71BC-4F7E-8B8A-A660AA2364F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6A97000-9B70-4B40-A456-F840B7B4AEFB}" type="sibTrans" cxnId="{237C8DD2-71BC-4F7E-8B8A-A660AA2364F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F72C31C-4677-4ED2-8168-1B316EFE0EE7}">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半双工通信</a:t>
          </a:r>
          <a:endParaRPr lang="zh-CN" altLang="en-US" sz="2000" dirty="0">
            <a:latin typeface="微软雅黑" panose="020B0503020204020204" pitchFamily="34" charset="-122"/>
            <a:ea typeface="微软雅黑" panose="020B0503020204020204" pitchFamily="34" charset="-122"/>
          </a:endParaRPr>
        </a:p>
      </dgm:t>
    </dgm:pt>
    <dgm:pt modelId="{824E0EF8-C955-4D30-A3BB-E7827B5F44CF}" type="parTrans" cxnId="{231AD0B5-0A63-48CE-96D2-AFFB50D23F4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5B6C1AB-D174-450D-B9CA-4C9BC889ABE5}" type="sibTrans" cxnId="{231AD0B5-0A63-48CE-96D2-AFFB50D23F4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DED896A-9713-44B1-B5D8-4F28C5CD74B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双全工通信</a:t>
          </a:r>
          <a:endParaRPr lang="zh-CN" altLang="en-US" sz="2000" dirty="0">
            <a:latin typeface="微软雅黑" panose="020B0503020204020204" pitchFamily="34" charset="-122"/>
            <a:ea typeface="微软雅黑" panose="020B0503020204020204" pitchFamily="34" charset="-122"/>
          </a:endParaRPr>
        </a:p>
      </dgm:t>
    </dgm:pt>
    <dgm:pt modelId="{9A1C8E8E-44E6-447B-9786-06869AF1B59D}" type="parTrans" cxnId="{A8036EAE-EE5B-4550-BFC3-640FC5455D9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256801A-791A-4480-85CB-3AFCE0404AF2}" type="sibTrans" cxnId="{A8036EAE-EE5B-4550-BFC3-640FC5455D9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379B7BD-C50F-40E4-947C-797E44DC8178}">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数据通信</a:t>
          </a:r>
          <a:endParaRPr lang="zh-CN" altLang="en-US" sz="2000" dirty="0">
            <a:latin typeface="微软雅黑" panose="020B0503020204020204" pitchFamily="34" charset="-122"/>
            <a:ea typeface="微软雅黑" panose="020B0503020204020204" pitchFamily="34" charset="-122"/>
          </a:endParaRPr>
        </a:p>
      </dgm:t>
    </dgm:pt>
    <dgm:pt modelId="{69FE8166-BD61-4792-9488-63551F68DE9B}" type="parTrans" cxnId="{0AC15355-ABA7-4D96-86D3-6CA290952696}">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D6CA47C-25B8-4FDE-89F2-4D05F453E49B}" type="sibTrans" cxnId="{0AC15355-ABA7-4D96-86D3-6CA290952696}">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3802D88-48DC-4E14-94E4-2B87E30AC4B9}" type="pres">
      <dgm:prSet presAssocID="{A3470E7A-42FD-445A-BD86-7DE26D73A68F}" presName="Name0" presStyleCnt="0">
        <dgm:presLayoutVars>
          <dgm:chMax val="4"/>
          <dgm:resizeHandles val="exact"/>
        </dgm:presLayoutVars>
      </dgm:prSet>
      <dgm:spPr/>
      <dgm:t>
        <a:bodyPr/>
        <a:lstStyle/>
        <a:p>
          <a:endParaRPr lang="zh-CN" altLang="en-US"/>
        </a:p>
      </dgm:t>
    </dgm:pt>
    <dgm:pt modelId="{2482E255-DD41-48FD-BF0B-F3776E942FC3}" type="pres">
      <dgm:prSet presAssocID="{A3470E7A-42FD-445A-BD86-7DE26D73A68F}" presName="ellipse" presStyleLbl="trBgShp" presStyleIdx="0" presStyleCnt="1"/>
      <dgm:spPr/>
    </dgm:pt>
    <dgm:pt modelId="{D0DA1029-F931-4F7A-B1A7-83C2439AFB9D}" type="pres">
      <dgm:prSet presAssocID="{A3470E7A-42FD-445A-BD86-7DE26D73A68F}" presName="arrow1" presStyleLbl="fgShp" presStyleIdx="0" presStyleCnt="1"/>
      <dgm:spPr/>
    </dgm:pt>
    <dgm:pt modelId="{64F92A27-29BB-4577-89E2-C5CB6188A8C2}" type="pres">
      <dgm:prSet presAssocID="{A3470E7A-42FD-445A-BD86-7DE26D73A68F}" presName="rectangle" presStyleLbl="revTx" presStyleIdx="0" presStyleCnt="1">
        <dgm:presLayoutVars>
          <dgm:bulletEnabled val="1"/>
        </dgm:presLayoutVars>
      </dgm:prSet>
      <dgm:spPr/>
      <dgm:t>
        <a:bodyPr/>
        <a:lstStyle/>
        <a:p>
          <a:endParaRPr lang="zh-CN" altLang="en-US"/>
        </a:p>
      </dgm:t>
    </dgm:pt>
    <dgm:pt modelId="{0C49CA3B-86D2-4657-ADC7-F1796F99465C}" type="pres">
      <dgm:prSet presAssocID="{3F72C31C-4677-4ED2-8168-1B316EFE0EE7}" presName="item1" presStyleLbl="node1" presStyleIdx="0" presStyleCnt="3">
        <dgm:presLayoutVars>
          <dgm:bulletEnabled val="1"/>
        </dgm:presLayoutVars>
      </dgm:prSet>
      <dgm:spPr/>
      <dgm:t>
        <a:bodyPr/>
        <a:lstStyle/>
        <a:p>
          <a:endParaRPr lang="zh-CN" altLang="en-US"/>
        </a:p>
      </dgm:t>
    </dgm:pt>
    <dgm:pt modelId="{3E88AF35-C4E9-4C3D-8635-E736657E10A8}" type="pres">
      <dgm:prSet presAssocID="{DDED896A-9713-44B1-B5D8-4F28C5CD74B5}" presName="item2" presStyleLbl="node1" presStyleIdx="1" presStyleCnt="3">
        <dgm:presLayoutVars>
          <dgm:bulletEnabled val="1"/>
        </dgm:presLayoutVars>
      </dgm:prSet>
      <dgm:spPr/>
      <dgm:t>
        <a:bodyPr/>
        <a:lstStyle/>
        <a:p>
          <a:endParaRPr lang="zh-CN" altLang="en-US"/>
        </a:p>
      </dgm:t>
    </dgm:pt>
    <dgm:pt modelId="{3D4D05E8-B469-439A-989A-28C8F24F5120}" type="pres">
      <dgm:prSet presAssocID="{3379B7BD-C50F-40E4-947C-797E44DC8178}" presName="item3" presStyleLbl="node1" presStyleIdx="2" presStyleCnt="3">
        <dgm:presLayoutVars>
          <dgm:bulletEnabled val="1"/>
        </dgm:presLayoutVars>
      </dgm:prSet>
      <dgm:spPr/>
      <dgm:t>
        <a:bodyPr/>
        <a:lstStyle/>
        <a:p>
          <a:endParaRPr lang="zh-CN" altLang="en-US"/>
        </a:p>
      </dgm:t>
    </dgm:pt>
    <dgm:pt modelId="{89B85BD0-51B6-46A6-B475-8F71DB00C961}" type="pres">
      <dgm:prSet presAssocID="{A3470E7A-42FD-445A-BD86-7DE26D73A68F}" presName="funnel" presStyleLbl="trAlignAcc1" presStyleIdx="0" presStyleCnt="1" custLinFactNeighborX="-111"/>
      <dgm:spPr/>
    </dgm:pt>
  </dgm:ptLst>
  <dgm:cxnLst>
    <dgm:cxn modelId="{237C8DD2-71BC-4F7E-8B8A-A660AA2364F8}" srcId="{A3470E7A-42FD-445A-BD86-7DE26D73A68F}" destId="{2CBDF185-1E3C-42B7-B8B1-9FF6C772286F}" srcOrd="0" destOrd="0" parTransId="{8E5E2B3C-6C07-4D54-9685-0F575C25C0DE}" sibTransId="{46A97000-9B70-4B40-A456-F840B7B4AEFB}"/>
    <dgm:cxn modelId="{4C1D9A7E-A804-4251-82E6-702E2182869B}" type="presOf" srcId="{3F72C31C-4677-4ED2-8168-1B316EFE0EE7}" destId="{3E88AF35-C4E9-4C3D-8635-E736657E10A8}" srcOrd="0" destOrd="0" presId="urn:microsoft.com/office/officeart/2005/8/layout/funnel1"/>
    <dgm:cxn modelId="{231AD0B5-0A63-48CE-96D2-AFFB50D23F44}" srcId="{A3470E7A-42FD-445A-BD86-7DE26D73A68F}" destId="{3F72C31C-4677-4ED2-8168-1B316EFE0EE7}" srcOrd="1" destOrd="0" parTransId="{824E0EF8-C955-4D30-A3BB-E7827B5F44CF}" sibTransId="{C5B6C1AB-D174-450D-B9CA-4C9BC889ABE5}"/>
    <dgm:cxn modelId="{671057E1-8FE6-4427-8D36-B21D830B1609}" type="presOf" srcId="{3379B7BD-C50F-40E4-947C-797E44DC8178}" destId="{64F92A27-29BB-4577-89E2-C5CB6188A8C2}" srcOrd="0" destOrd="0" presId="urn:microsoft.com/office/officeart/2005/8/layout/funnel1"/>
    <dgm:cxn modelId="{A8036EAE-EE5B-4550-BFC3-640FC5455D9A}" srcId="{A3470E7A-42FD-445A-BD86-7DE26D73A68F}" destId="{DDED896A-9713-44B1-B5D8-4F28C5CD74B5}" srcOrd="2" destOrd="0" parTransId="{9A1C8E8E-44E6-447B-9786-06869AF1B59D}" sibTransId="{6256801A-791A-4480-85CB-3AFCE0404AF2}"/>
    <dgm:cxn modelId="{339CD765-B2F8-4FEF-8D16-F867DC5664B9}" type="presOf" srcId="{A3470E7A-42FD-445A-BD86-7DE26D73A68F}" destId="{43802D88-48DC-4E14-94E4-2B87E30AC4B9}" srcOrd="0" destOrd="0" presId="urn:microsoft.com/office/officeart/2005/8/layout/funnel1"/>
    <dgm:cxn modelId="{B24B90D6-02A4-4762-8197-067A2EDEE850}" type="presOf" srcId="{2CBDF185-1E3C-42B7-B8B1-9FF6C772286F}" destId="{3D4D05E8-B469-439A-989A-28C8F24F5120}" srcOrd="0" destOrd="0" presId="urn:microsoft.com/office/officeart/2005/8/layout/funnel1"/>
    <dgm:cxn modelId="{F39BE316-52FE-4DAA-BF81-562DD08E86C6}" type="presOf" srcId="{DDED896A-9713-44B1-B5D8-4F28C5CD74B5}" destId="{0C49CA3B-86D2-4657-ADC7-F1796F99465C}" srcOrd="0" destOrd="0" presId="urn:microsoft.com/office/officeart/2005/8/layout/funnel1"/>
    <dgm:cxn modelId="{0AC15355-ABA7-4D96-86D3-6CA290952696}" srcId="{A3470E7A-42FD-445A-BD86-7DE26D73A68F}" destId="{3379B7BD-C50F-40E4-947C-797E44DC8178}" srcOrd="3" destOrd="0" parTransId="{69FE8166-BD61-4792-9488-63551F68DE9B}" sibTransId="{AD6CA47C-25B8-4FDE-89F2-4D05F453E49B}"/>
    <dgm:cxn modelId="{09C00EE9-0BC3-4A6F-B8BF-858B82D8D19E}" type="presParOf" srcId="{43802D88-48DC-4E14-94E4-2B87E30AC4B9}" destId="{2482E255-DD41-48FD-BF0B-F3776E942FC3}" srcOrd="0" destOrd="0" presId="urn:microsoft.com/office/officeart/2005/8/layout/funnel1"/>
    <dgm:cxn modelId="{E41A33BE-3B7A-4057-8752-D24D9F12DB3D}" type="presParOf" srcId="{43802D88-48DC-4E14-94E4-2B87E30AC4B9}" destId="{D0DA1029-F931-4F7A-B1A7-83C2439AFB9D}" srcOrd="1" destOrd="0" presId="urn:microsoft.com/office/officeart/2005/8/layout/funnel1"/>
    <dgm:cxn modelId="{1A92AD47-D25F-480E-AEF6-F4F3B6EFCCF5}" type="presParOf" srcId="{43802D88-48DC-4E14-94E4-2B87E30AC4B9}" destId="{64F92A27-29BB-4577-89E2-C5CB6188A8C2}" srcOrd="2" destOrd="0" presId="urn:microsoft.com/office/officeart/2005/8/layout/funnel1"/>
    <dgm:cxn modelId="{BEFE3D98-4950-47A1-90B9-FE7E7D304B5C}" type="presParOf" srcId="{43802D88-48DC-4E14-94E4-2B87E30AC4B9}" destId="{0C49CA3B-86D2-4657-ADC7-F1796F99465C}" srcOrd="3" destOrd="0" presId="urn:microsoft.com/office/officeart/2005/8/layout/funnel1"/>
    <dgm:cxn modelId="{295778A7-9390-4142-997B-34CC9247F19D}" type="presParOf" srcId="{43802D88-48DC-4E14-94E4-2B87E30AC4B9}" destId="{3E88AF35-C4E9-4C3D-8635-E736657E10A8}" srcOrd="4" destOrd="0" presId="urn:microsoft.com/office/officeart/2005/8/layout/funnel1"/>
    <dgm:cxn modelId="{5841039A-642C-4DCA-BDCF-027F50C4A98B}" type="presParOf" srcId="{43802D88-48DC-4E14-94E4-2B87E30AC4B9}" destId="{3D4D05E8-B469-439A-989A-28C8F24F5120}" srcOrd="5" destOrd="0" presId="urn:microsoft.com/office/officeart/2005/8/layout/funnel1"/>
    <dgm:cxn modelId="{F9099856-2219-44E7-AE18-C69F761E4D6E}" type="presParOf" srcId="{43802D88-48DC-4E14-94E4-2B87E30AC4B9}" destId="{89B85BD0-51B6-46A6-B475-8F71DB00C961}" srcOrd="6" destOrd="0" presId="urn:microsoft.com/office/officeart/2005/8/layout/funnel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5BB852-1BAA-4837-AD67-54C00072239E}" type="doc">
      <dgm:prSet loTypeId="urn:microsoft.com/office/officeart/2005/8/layout/vList4" loCatId="list" qsTypeId="urn:microsoft.com/office/officeart/2005/8/quickstyle/simple1#2" qsCatId="simple" csTypeId="urn:microsoft.com/office/officeart/2005/8/colors/accent2_1#1" csCatId="accent2" phldr="1"/>
      <dgm:spPr/>
      <dgm:t>
        <a:bodyPr/>
        <a:lstStyle/>
        <a:p>
          <a:endParaRPr lang="zh-CN" altLang="en-US"/>
        </a:p>
      </dgm:t>
    </dgm:pt>
    <dgm:pt modelId="{9A7516D8-8580-4863-A084-B4C78D51D3E1}">
      <dgm:prSet phldrT="[文本]" custT="1"/>
      <dgm:spPr/>
      <dgm:t>
        <a:bodyPr/>
        <a:lstStyle/>
        <a:p>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面向字符的同步</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ADFD5D98-5C5A-4084-96B7-C34E7667A0B5}" type="parTrans" cxnId="{199CB173-F87E-4EE1-A057-B42630AB7C21}">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63AC7C27-AC00-4045-999F-6B8BE67796B9}" type="sibTrans" cxnId="{199CB173-F87E-4EE1-A057-B42630AB7C21}">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7F5A8E94-E796-44F9-86DC-B129DA3CDF62}">
      <dgm:prSet phldrT="[文本]" custT="1"/>
      <dgm:spPr/>
      <dgm:t>
        <a:bodyPr/>
        <a:lstStyle/>
        <a:p>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发送端将字符分成组进行连续发送，并在每组字符前后各加一个同步字符（</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SYN</a:t>
          </a:r>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）。当接收端接收到同步字符时开始接收数据，直到再次收到同步字符时停止接收，然后进入等待状态，准备下一次通信。</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6D231080-3FEE-4301-8A66-F9D467C91F42}" type="parTrans" cxnId="{FF51C294-C6EC-4202-8A77-C346643E5B21}">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FDD6E11C-C362-42AA-8071-CFE2568B899C}" type="sibTrans" cxnId="{FF51C294-C6EC-4202-8A77-C346643E5B21}">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8566485D-A1A6-4451-9D50-5CA172D90B39}">
      <dgm:prSet phldrT="[文本]" custT="1"/>
      <dgm:spPr/>
      <dgm:t>
        <a:bodyPr/>
        <a:lstStyle/>
        <a:p>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面向位的同步</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E3EF156B-03D0-465C-94D6-CF78FEEC9E50}" type="parTrans" cxnId="{AB4E81B3-1185-4C5A-9F95-5E8D01B2CBBB}">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D80DE9E4-BBDD-44D8-85CB-6E18B3B97E79}" type="sibTrans" cxnId="{AB4E81B3-1185-4C5A-9F95-5E8D01B2CBBB}">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19A5824F-A680-4AD1-BBFD-E76BEF9BC62A}">
      <dgm:prSet phldrT="[文本]" custT="1"/>
      <dgm:spPr/>
      <dgm:t>
        <a:bodyPr/>
        <a:lstStyle/>
        <a:p>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发送端每次发送一个二进制位序列，并在发送过程的前后分别使用一个特殊的</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8</a:t>
          </a:r>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位位串（</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01111110</a:t>
          </a:r>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）作为同步字节来表示发送的开始和结束。</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491047AB-6233-4CD4-9F54-57CF7645F496}" type="parTrans" cxnId="{BCD11147-1EAB-4F9C-AB76-ECCA5A40EE22}">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CD52C1FE-1AFA-4454-B588-CECDE235A3C4}" type="sibTrans" cxnId="{BCD11147-1EAB-4F9C-AB76-ECCA5A40EE22}">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773D0C21-A767-46C5-905B-01C5868E3FBD}" type="pres">
      <dgm:prSet presAssocID="{195BB852-1BAA-4837-AD67-54C00072239E}" presName="linear" presStyleCnt="0">
        <dgm:presLayoutVars>
          <dgm:dir/>
          <dgm:resizeHandles val="exact"/>
        </dgm:presLayoutVars>
      </dgm:prSet>
      <dgm:spPr/>
      <dgm:t>
        <a:bodyPr/>
        <a:lstStyle/>
        <a:p>
          <a:endParaRPr lang="zh-CN" altLang="en-US"/>
        </a:p>
      </dgm:t>
    </dgm:pt>
    <dgm:pt modelId="{26EB3AFC-AA6C-47D9-A6B9-5A112EE3A8D5}" type="pres">
      <dgm:prSet presAssocID="{9A7516D8-8580-4863-A084-B4C78D51D3E1}" presName="comp" presStyleCnt="0"/>
      <dgm:spPr/>
      <dgm:t>
        <a:bodyPr/>
        <a:lstStyle/>
        <a:p>
          <a:endParaRPr lang="zh-CN" altLang="en-US"/>
        </a:p>
      </dgm:t>
    </dgm:pt>
    <dgm:pt modelId="{41C357D1-B4C3-4542-B487-B7C6BF4C219E}" type="pres">
      <dgm:prSet presAssocID="{9A7516D8-8580-4863-A084-B4C78D51D3E1}" presName="box" presStyleLbl="node1" presStyleIdx="0" presStyleCnt="2"/>
      <dgm:spPr/>
      <dgm:t>
        <a:bodyPr/>
        <a:lstStyle/>
        <a:p>
          <a:endParaRPr lang="zh-CN" altLang="en-US"/>
        </a:p>
      </dgm:t>
    </dgm:pt>
    <dgm:pt modelId="{ABD72734-BBF5-4464-A21F-09654DDC4CCC}" type="pres">
      <dgm:prSet presAssocID="{9A7516D8-8580-4863-A084-B4C78D51D3E1}" presName="img" presStyleLbl="fgImgPlace1" presStyleIdx="0" presStyleCnt="2"/>
      <dgm:spPr>
        <a:blipFill rotWithShape="0">
          <a:blip xmlns:r="http://schemas.openxmlformats.org/officeDocument/2006/relationships" r:embed="rId1"/>
          <a:stretch>
            <a:fillRect/>
          </a:stretch>
        </a:blipFill>
      </dgm:spPr>
      <dgm:t>
        <a:bodyPr/>
        <a:lstStyle/>
        <a:p>
          <a:endParaRPr lang="zh-CN" altLang="en-US"/>
        </a:p>
      </dgm:t>
    </dgm:pt>
    <dgm:pt modelId="{1EC40862-84DA-4403-8670-CE5204B0038E}" type="pres">
      <dgm:prSet presAssocID="{9A7516D8-8580-4863-A084-B4C78D51D3E1}" presName="text" presStyleLbl="node1" presStyleIdx="0" presStyleCnt="2">
        <dgm:presLayoutVars>
          <dgm:bulletEnabled val="1"/>
        </dgm:presLayoutVars>
      </dgm:prSet>
      <dgm:spPr/>
      <dgm:t>
        <a:bodyPr/>
        <a:lstStyle/>
        <a:p>
          <a:endParaRPr lang="zh-CN" altLang="en-US"/>
        </a:p>
      </dgm:t>
    </dgm:pt>
    <dgm:pt modelId="{3570A397-73F7-4DD5-ACB0-95805B2D9EBB}" type="pres">
      <dgm:prSet presAssocID="{63AC7C27-AC00-4045-999F-6B8BE67796B9}" presName="spacer" presStyleCnt="0"/>
      <dgm:spPr/>
      <dgm:t>
        <a:bodyPr/>
        <a:lstStyle/>
        <a:p>
          <a:endParaRPr lang="zh-CN" altLang="en-US"/>
        </a:p>
      </dgm:t>
    </dgm:pt>
    <dgm:pt modelId="{2E889D54-E323-4116-9AD9-99A53258B7C0}" type="pres">
      <dgm:prSet presAssocID="{8566485D-A1A6-4451-9D50-5CA172D90B39}" presName="comp" presStyleCnt="0"/>
      <dgm:spPr/>
      <dgm:t>
        <a:bodyPr/>
        <a:lstStyle/>
        <a:p>
          <a:endParaRPr lang="zh-CN" altLang="en-US"/>
        </a:p>
      </dgm:t>
    </dgm:pt>
    <dgm:pt modelId="{05B26E23-3CEA-41E2-9318-A65FED2B57CD}" type="pres">
      <dgm:prSet presAssocID="{8566485D-A1A6-4451-9D50-5CA172D90B39}" presName="box" presStyleLbl="node1" presStyleIdx="1" presStyleCnt="2"/>
      <dgm:spPr/>
      <dgm:t>
        <a:bodyPr/>
        <a:lstStyle/>
        <a:p>
          <a:endParaRPr lang="zh-CN" altLang="en-US"/>
        </a:p>
      </dgm:t>
    </dgm:pt>
    <dgm:pt modelId="{FF9CED2D-E99B-47DF-9641-AE584BD07E7D}" type="pres">
      <dgm:prSet presAssocID="{8566485D-A1A6-4451-9D50-5CA172D90B39}" presName="img" presStyleLbl="fgImgPlace1" presStyleIdx="1" presStyleCnt="2"/>
      <dgm:spPr>
        <a:blipFill rotWithShape="0">
          <a:blip xmlns:r="http://schemas.openxmlformats.org/officeDocument/2006/relationships" r:embed="rId2"/>
          <a:stretch>
            <a:fillRect/>
          </a:stretch>
        </a:blipFill>
      </dgm:spPr>
      <dgm:t>
        <a:bodyPr/>
        <a:lstStyle/>
        <a:p>
          <a:endParaRPr lang="zh-CN" altLang="en-US"/>
        </a:p>
      </dgm:t>
    </dgm:pt>
    <dgm:pt modelId="{DF2511A3-4399-4E62-9197-9C4E52D65001}" type="pres">
      <dgm:prSet presAssocID="{8566485D-A1A6-4451-9D50-5CA172D90B39}" presName="text" presStyleLbl="node1" presStyleIdx="1" presStyleCnt="2">
        <dgm:presLayoutVars>
          <dgm:bulletEnabled val="1"/>
        </dgm:presLayoutVars>
      </dgm:prSet>
      <dgm:spPr/>
      <dgm:t>
        <a:bodyPr/>
        <a:lstStyle/>
        <a:p>
          <a:endParaRPr lang="zh-CN" altLang="en-US"/>
        </a:p>
      </dgm:t>
    </dgm:pt>
  </dgm:ptLst>
  <dgm:cxnLst>
    <dgm:cxn modelId="{96B90DE3-3705-48F5-B323-5DD72AEEBC72}" type="presOf" srcId="{9A7516D8-8580-4863-A084-B4C78D51D3E1}" destId="{1EC40862-84DA-4403-8670-CE5204B0038E}" srcOrd="1" destOrd="0" presId="urn:microsoft.com/office/officeart/2005/8/layout/vList4"/>
    <dgm:cxn modelId="{73FE4E52-9C57-4536-AAE8-8330627814FF}" type="presOf" srcId="{7F5A8E94-E796-44F9-86DC-B129DA3CDF62}" destId="{41C357D1-B4C3-4542-B487-B7C6BF4C219E}" srcOrd="0" destOrd="1" presId="urn:microsoft.com/office/officeart/2005/8/layout/vList4"/>
    <dgm:cxn modelId="{59D4C308-7898-4DE8-8858-931700D59A4B}" type="presOf" srcId="{19A5824F-A680-4AD1-BBFD-E76BEF9BC62A}" destId="{05B26E23-3CEA-41E2-9318-A65FED2B57CD}" srcOrd="0" destOrd="1" presId="urn:microsoft.com/office/officeart/2005/8/layout/vList4"/>
    <dgm:cxn modelId="{C7D4A6D3-1C05-493B-8054-8775BCD92B44}" type="presOf" srcId="{8566485D-A1A6-4451-9D50-5CA172D90B39}" destId="{05B26E23-3CEA-41E2-9318-A65FED2B57CD}" srcOrd="0" destOrd="0" presId="urn:microsoft.com/office/officeart/2005/8/layout/vList4"/>
    <dgm:cxn modelId="{199CB173-F87E-4EE1-A057-B42630AB7C21}" srcId="{195BB852-1BAA-4837-AD67-54C00072239E}" destId="{9A7516D8-8580-4863-A084-B4C78D51D3E1}" srcOrd="0" destOrd="0" parTransId="{ADFD5D98-5C5A-4084-96B7-C34E7667A0B5}" sibTransId="{63AC7C27-AC00-4045-999F-6B8BE67796B9}"/>
    <dgm:cxn modelId="{281E3E9C-3703-4601-A640-9C36FC92AB06}" type="presOf" srcId="{7F5A8E94-E796-44F9-86DC-B129DA3CDF62}" destId="{1EC40862-84DA-4403-8670-CE5204B0038E}" srcOrd="1" destOrd="1" presId="urn:microsoft.com/office/officeart/2005/8/layout/vList4"/>
    <dgm:cxn modelId="{87641156-99CD-44D3-A335-D5CD4D526180}" type="presOf" srcId="{9A7516D8-8580-4863-A084-B4C78D51D3E1}" destId="{41C357D1-B4C3-4542-B487-B7C6BF4C219E}" srcOrd="0" destOrd="0" presId="urn:microsoft.com/office/officeart/2005/8/layout/vList4"/>
    <dgm:cxn modelId="{1262FA22-BA7A-40BE-B6E3-02D304718732}" type="presOf" srcId="{8566485D-A1A6-4451-9D50-5CA172D90B39}" destId="{DF2511A3-4399-4E62-9197-9C4E52D65001}" srcOrd="1" destOrd="0" presId="urn:microsoft.com/office/officeart/2005/8/layout/vList4"/>
    <dgm:cxn modelId="{BCD11147-1EAB-4F9C-AB76-ECCA5A40EE22}" srcId="{8566485D-A1A6-4451-9D50-5CA172D90B39}" destId="{19A5824F-A680-4AD1-BBFD-E76BEF9BC62A}" srcOrd="0" destOrd="0" parTransId="{491047AB-6233-4CD4-9F54-57CF7645F496}" sibTransId="{CD52C1FE-1AFA-4454-B588-CECDE235A3C4}"/>
    <dgm:cxn modelId="{FF51C294-C6EC-4202-8A77-C346643E5B21}" srcId="{9A7516D8-8580-4863-A084-B4C78D51D3E1}" destId="{7F5A8E94-E796-44F9-86DC-B129DA3CDF62}" srcOrd="0" destOrd="0" parTransId="{6D231080-3FEE-4301-8A66-F9D467C91F42}" sibTransId="{FDD6E11C-C362-42AA-8071-CFE2568B899C}"/>
    <dgm:cxn modelId="{AB4E81B3-1185-4C5A-9F95-5E8D01B2CBBB}" srcId="{195BB852-1BAA-4837-AD67-54C00072239E}" destId="{8566485D-A1A6-4451-9D50-5CA172D90B39}" srcOrd="1" destOrd="0" parTransId="{E3EF156B-03D0-465C-94D6-CF78FEEC9E50}" sibTransId="{D80DE9E4-BBDD-44D8-85CB-6E18B3B97E79}"/>
    <dgm:cxn modelId="{CDBC3179-003E-4A55-A17B-BDEA79A953AB}" type="presOf" srcId="{19A5824F-A680-4AD1-BBFD-E76BEF9BC62A}" destId="{DF2511A3-4399-4E62-9197-9C4E52D65001}" srcOrd="1" destOrd="1" presId="urn:microsoft.com/office/officeart/2005/8/layout/vList4"/>
    <dgm:cxn modelId="{8FDE9D10-9533-41FF-A978-980A95E08C0D}" type="presOf" srcId="{195BB852-1BAA-4837-AD67-54C00072239E}" destId="{773D0C21-A767-46C5-905B-01C5868E3FBD}" srcOrd="0" destOrd="0" presId="urn:microsoft.com/office/officeart/2005/8/layout/vList4"/>
    <dgm:cxn modelId="{FC46766B-ABB0-443B-83B9-7C5ACCA57BA4}" type="presParOf" srcId="{773D0C21-A767-46C5-905B-01C5868E3FBD}" destId="{26EB3AFC-AA6C-47D9-A6B9-5A112EE3A8D5}" srcOrd="0" destOrd="0" presId="urn:microsoft.com/office/officeart/2005/8/layout/vList4"/>
    <dgm:cxn modelId="{8072545A-5539-4173-848A-2A6BB1AD4B20}" type="presParOf" srcId="{26EB3AFC-AA6C-47D9-A6B9-5A112EE3A8D5}" destId="{41C357D1-B4C3-4542-B487-B7C6BF4C219E}" srcOrd="0" destOrd="0" presId="urn:microsoft.com/office/officeart/2005/8/layout/vList4"/>
    <dgm:cxn modelId="{985D4CBF-0AC4-447F-BD0E-F04B715D9864}" type="presParOf" srcId="{26EB3AFC-AA6C-47D9-A6B9-5A112EE3A8D5}" destId="{ABD72734-BBF5-4464-A21F-09654DDC4CCC}" srcOrd="1" destOrd="0" presId="urn:microsoft.com/office/officeart/2005/8/layout/vList4"/>
    <dgm:cxn modelId="{A5FD66B7-5189-4687-AC48-9A0F8C43DC14}" type="presParOf" srcId="{26EB3AFC-AA6C-47D9-A6B9-5A112EE3A8D5}" destId="{1EC40862-84DA-4403-8670-CE5204B0038E}" srcOrd="2" destOrd="0" presId="urn:microsoft.com/office/officeart/2005/8/layout/vList4"/>
    <dgm:cxn modelId="{863C75D3-3060-4EBE-A283-15599B91AA22}" type="presParOf" srcId="{773D0C21-A767-46C5-905B-01C5868E3FBD}" destId="{3570A397-73F7-4DD5-ACB0-95805B2D9EBB}" srcOrd="1" destOrd="0" presId="urn:microsoft.com/office/officeart/2005/8/layout/vList4"/>
    <dgm:cxn modelId="{C9419678-5092-4F48-9D8B-00DE090D044C}" type="presParOf" srcId="{773D0C21-A767-46C5-905B-01C5868E3FBD}" destId="{2E889D54-E323-4116-9AD9-99A53258B7C0}" srcOrd="2" destOrd="0" presId="urn:microsoft.com/office/officeart/2005/8/layout/vList4"/>
    <dgm:cxn modelId="{4B37ED73-ECA8-4B96-87C8-8B2E1E7E9144}" type="presParOf" srcId="{2E889D54-E323-4116-9AD9-99A53258B7C0}" destId="{05B26E23-3CEA-41E2-9318-A65FED2B57CD}" srcOrd="0" destOrd="0" presId="urn:microsoft.com/office/officeart/2005/8/layout/vList4"/>
    <dgm:cxn modelId="{342C5D4D-4180-4BF5-B57A-5C69F8A1CE88}" type="presParOf" srcId="{2E889D54-E323-4116-9AD9-99A53258B7C0}" destId="{FF9CED2D-E99B-47DF-9641-AE584BD07E7D}" srcOrd="1" destOrd="0" presId="urn:microsoft.com/office/officeart/2005/8/layout/vList4"/>
    <dgm:cxn modelId="{F5A944F7-C643-49EB-8732-C0D194F14F70}" type="presParOf" srcId="{2E889D54-E323-4116-9AD9-99A53258B7C0}" destId="{DF2511A3-4399-4E62-9197-9C4E52D65001}" srcOrd="2" destOrd="0" presId="urn:microsoft.com/office/officeart/2005/8/layout/vList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57049E-8A56-4FFC-81B6-7ABF8B7C60C7}" type="doc">
      <dgm:prSet loTypeId="urn:microsoft.com/office/officeart/2005/8/layout/arrow2#1" loCatId="process" qsTypeId="urn:microsoft.com/office/officeart/2005/8/quickstyle/3d1#1" qsCatId="3D" csTypeId="urn:microsoft.com/office/officeart/2005/8/colors/accent5_4#1" csCatId="accent5" phldr="1"/>
      <dgm:spPr/>
    </dgm:pt>
    <dgm:pt modelId="{26E87B8D-F335-4D8C-AE17-85565292D546}">
      <dgm:prSet phldrT="[文本]" custT="1"/>
      <dgm:spPr/>
      <dgm:t>
        <a:bodyPr/>
        <a:lstStyle/>
        <a:p>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）将数据块转换为相应的多项式</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M</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，并在后面附加</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r</a:t>
          </a:r>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个“</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”，得到一个新的多项式</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M’</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8CDDEE6B-D34C-48B1-8148-0D7BC33A4682}" type="parTrans" cxnId="{612EB75C-0A25-4751-A025-F2A739214D73}">
      <dgm:prSet/>
      <dgm:spPr/>
      <dgm:t>
        <a:bodyPr/>
        <a:lstStyle/>
        <a:p>
          <a:endParaRPr lang="zh-CN" altLang="en-US"/>
        </a:p>
      </dgm:t>
    </dgm:pt>
    <dgm:pt modelId="{2B52075C-3ADA-44D4-8E7B-BF5BCF19DD88}" type="sibTrans" cxnId="{612EB75C-0A25-4751-A025-F2A739214D73}">
      <dgm:prSet/>
      <dgm:spPr/>
      <dgm:t>
        <a:bodyPr/>
        <a:lstStyle/>
        <a:p>
          <a:endParaRPr lang="zh-CN" altLang="en-US"/>
        </a:p>
      </dgm:t>
    </dgm:pt>
    <dgm:pt modelId="{97A7D9FE-C8FD-46A2-BB3D-2713AC202EB1}">
      <dgm:prSet phldrT="[文本]" custT="1"/>
      <dgm:spPr/>
      <dgm:t>
        <a:bodyPr/>
        <a:lstStyle/>
        <a:p>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）用模</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除法求</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M’</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 G</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的余数，此余数就是冗余码。</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A65B6CE7-7E3C-4E3A-9278-FDEC701B5DEB}" type="parTrans" cxnId="{9ED082DD-08F4-4675-9BB4-E1191420187F}">
      <dgm:prSet/>
      <dgm:spPr/>
      <dgm:t>
        <a:bodyPr/>
        <a:lstStyle/>
        <a:p>
          <a:endParaRPr lang="zh-CN" altLang="en-US"/>
        </a:p>
      </dgm:t>
    </dgm:pt>
    <dgm:pt modelId="{88E405EB-92C0-4C3E-B9A5-50C295AAB500}" type="sibTrans" cxnId="{9ED082DD-08F4-4675-9BB4-E1191420187F}">
      <dgm:prSet/>
      <dgm:spPr/>
      <dgm:t>
        <a:bodyPr/>
        <a:lstStyle/>
        <a:p>
          <a:endParaRPr lang="zh-CN" altLang="en-US"/>
        </a:p>
      </dgm:t>
    </dgm:pt>
    <dgm:pt modelId="{D25036B2-929B-4F3E-8AF8-3B2566187B94}">
      <dgm:prSet phldrT="[文本]" custT="1"/>
      <dgm:spPr/>
      <dgm:t>
        <a:bodyPr/>
        <a:lstStyle/>
        <a:p>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sz="2000" dirty="0" smtClean="0">
              <a:latin typeface="Times New Roman" panose="02020603050405020304" pitchFamily="18" charset="0"/>
              <a:ea typeface="微软雅黑" panose="020B0503020204020204" pitchFamily="34" charset="-122"/>
              <a:cs typeface="Times New Roman" panose="02020603050405020304" pitchFamily="18" charset="0"/>
            </a:rPr>
            <a:t>）将冗余码附加在原信息位后面即为最终要发送的信息码。</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AADE3074-840C-438E-90B8-47971791DBF7}" type="parTrans" cxnId="{BFAEA950-67F9-4146-9A4B-8FF3D399F0A4}">
      <dgm:prSet/>
      <dgm:spPr/>
      <dgm:t>
        <a:bodyPr/>
        <a:lstStyle/>
        <a:p>
          <a:endParaRPr lang="zh-CN" altLang="en-US"/>
        </a:p>
      </dgm:t>
    </dgm:pt>
    <dgm:pt modelId="{153342F0-3984-4C01-B8A4-0E5600315C02}" type="sibTrans" cxnId="{BFAEA950-67F9-4146-9A4B-8FF3D399F0A4}">
      <dgm:prSet/>
      <dgm:spPr/>
      <dgm:t>
        <a:bodyPr/>
        <a:lstStyle/>
        <a:p>
          <a:endParaRPr lang="zh-CN" altLang="en-US"/>
        </a:p>
      </dgm:t>
    </dgm:pt>
    <dgm:pt modelId="{7F676183-1DF2-4592-84B4-12AA4F05751F}" type="pres">
      <dgm:prSet presAssocID="{4357049E-8A56-4FFC-81B6-7ABF8B7C60C7}" presName="arrowDiagram" presStyleCnt="0">
        <dgm:presLayoutVars>
          <dgm:chMax val="5"/>
          <dgm:dir/>
          <dgm:resizeHandles val="exact"/>
        </dgm:presLayoutVars>
      </dgm:prSet>
      <dgm:spPr/>
    </dgm:pt>
    <dgm:pt modelId="{3D90FEE8-F0CB-41C1-A149-8892157C0A85}" type="pres">
      <dgm:prSet presAssocID="{4357049E-8A56-4FFC-81B6-7ABF8B7C60C7}" presName="arrow" presStyleLbl="bgShp" presStyleIdx="0" presStyleCnt="1"/>
      <dgm:spPr/>
    </dgm:pt>
    <dgm:pt modelId="{2E506BEE-F76A-4C48-9C74-B06655787482}" type="pres">
      <dgm:prSet presAssocID="{4357049E-8A56-4FFC-81B6-7ABF8B7C60C7}" presName="arrowDiagram3" presStyleCnt="0"/>
      <dgm:spPr/>
    </dgm:pt>
    <dgm:pt modelId="{29FD0C56-85EC-4F76-9A26-B22884AD500C}" type="pres">
      <dgm:prSet presAssocID="{26E87B8D-F335-4D8C-AE17-85565292D546}" presName="bullet3a" presStyleLbl="node1" presStyleIdx="0" presStyleCnt="3"/>
      <dgm:spPr/>
    </dgm:pt>
    <dgm:pt modelId="{4520EB95-75D1-47B5-B27F-0E3EDE29B74B}" type="pres">
      <dgm:prSet presAssocID="{26E87B8D-F335-4D8C-AE17-85565292D546}" presName="textBox3a" presStyleLbl="revTx" presStyleIdx="0" presStyleCnt="3" custScaleX="126025">
        <dgm:presLayoutVars>
          <dgm:bulletEnabled val="1"/>
        </dgm:presLayoutVars>
      </dgm:prSet>
      <dgm:spPr/>
      <dgm:t>
        <a:bodyPr/>
        <a:lstStyle/>
        <a:p>
          <a:endParaRPr lang="zh-CN" altLang="en-US"/>
        </a:p>
      </dgm:t>
    </dgm:pt>
    <dgm:pt modelId="{822B4DC6-4B7B-4E84-A9A3-D4A6DA295F0A}" type="pres">
      <dgm:prSet presAssocID="{97A7D9FE-C8FD-46A2-BB3D-2713AC202EB1}" presName="bullet3b" presStyleLbl="node1" presStyleIdx="1" presStyleCnt="3"/>
      <dgm:spPr/>
    </dgm:pt>
    <dgm:pt modelId="{0B0BCC20-A029-42A9-B2FE-84AA6E8BC320}" type="pres">
      <dgm:prSet presAssocID="{97A7D9FE-C8FD-46A2-BB3D-2713AC202EB1}" presName="textBox3b" presStyleLbl="revTx" presStyleIdx="1" presStyleCnt="3" custLinFactNeighborX="8594">
        <dgm:presLayoutVars>
          <dgm:bulletEnabled val="1"/>
        </dgm:presLayoutVars>
      </dgm:prSet>
      <dgm:spPr/>
      <dgm:t>
        <a:bodyPr/>
        <a:lstStyle/>
        <a:p>
          <a:endParaRPr lang="zh-CN" altLang="en-US"/>
        </a:p>
      </dgm:t>
    </dgm:pt>
    <dgm:pt modelId="{29A1A224-8C5D-4E1B-9449-13F3C205D351}" type="pres">
      <dgm:prSet presAssocID="{D25036B2-929B-4F3E-8AF8-3B2566187B94}" presName="bullet3c" presStyleLbl="node1" presStyleIdx="2" presStyleCnt="3"/>
      <dgm:spPr/>
    </dgm:pt>
    <dgm:pt modelId="{8DBC1EB8-948D-4EB2-AA8B-70F836164EC1}" type="pres">
      <dgm:prSet presAssocID="{D25036B2-929B-4F3E-8AF8-3B2566187B94}" presName="textBox3c" presStyleLbl="revTx" presStyleIdx="2" presStyleCnt="3">
        <dgm:presLayoutVars>
          <dgm:bulletEnabled val="1"/>
        </dgm:presLayoutVars>
      </dgm:prSet>
      <dgm:spPr/>
      <dgm:t>
        <a:bodyPr/>
        <a:lstStyle/>
        <a:p>
          <a:endParaRPr lang="zh-CN" altLang="en-US"/>
        </a:p>
      </dgm:t>
    </dgm:pt>
  </dgm:ptLst>
  <dgm:cxnLst>
    <dgm:cxn modelId="{48F1E33E-6302-478E-8403-E82C6221BD9F}" type="presOf" srcId="{26E87B8D-F335-4D8C-AE17-85565292D546}" destId="{4520EB95-75D1-47B5-B27F-0E3EDE29B74B}" srcOrd="0" destOrd="0" presId="urn:microsoft.com/office/officeart/2005/8/layout/arrow2#1"/>
    <dgm:cxn modelId="{9ED082DD-08F4-4675-9BB4-E1191420187F}" srcId="{4357049E-8A56-4FFC-81B6-7ABF8B7C60C7}" destId="{97A7D9FE-C8FD-46A2-BB3D-2713AC202EB1}" srcOrd="1" destOrd="0" parTransId="{A65B6CE7-7E3C-4E3A-9278-FDEC701B5DEB}" sibTransId="{88E405EB-92C0-4C3E-B9A5-50C295AAB500}"/>
    <dgm:cxn modelId="{A94775E7-C1CD-4818-9FB9-11CA120F22BC}" type="presOf" srcId="{D25036B2-929B-4F3E-8AF8-3B2566187B94}" destId="{8DBC1EB8-948D-4EB2-AA8B-70F836164EC1}" srcOrd="0" destOrd="0" presId="urn:microsoft.com/office/officeart/2005/8/layout/arrow2#1"/>
    <dgm:cxn modelId="{7AE946E6-765B-4880-966A-F559F500D6C6}" type="presOf" srcId="{4357049E-8A56-4FFC-81B6-7ABF8B7C60C7}" destId="{7F676183-1DF2-4592-84B4-12AA4F05751F}" srcOrd="0" destOrd="0" presId="urn:microsoft.com/office/officeart/2005/8/layout/arrow2#1"/>
    <dgm:cxn modelId="{F9AF912B-7BD8-403B-91C9-B932EE7765C1}" type="presOf" srcId="{97A7D9FE-C8FD-46A2-BB3D-2713AC202EB1}" destId="{0B0BCC20-A029-42A9-B2FE-84AA6E8BC320}" srcOrd="0" destOrd="0" presId="urn:microsoft.com/office/officeart/2005/8/layout/arrow2#1"/>
    <dgm:cxn modelId="{612EB75C-0A25-4751-A025-F2A739214D73}" srcId="{4357049E-8A56-4FFC-81B6-7ABF8B7C60C7}" destId="{26E87B8D-F335-4D8C-AE17-85565292D546}" srcOrd="0" destOrd="0" parTransId="{8CDDEE6B-D34C-48B1-8148-0D7BC33A4682}" sibTransId="{2B52075C-3ADA-44D4-8E7B-BF5BCF19DD88}"/>
    <dgm:cxn modelId="{BFAEA950-67F9-4146-9A4B-8FF3D399F0A4}" srcId="{4357049E-8A56-4FFC-81B6-7ABF8B7C60C7}" destId="{D25036B2-929B-4F3E-8AF8-3B2566187B94}" srcOrd="2" destOrd="0" parTransId="{AADE3074-840C-438E-90B8-47971791DBF7}" sibTransId="{153342F0-3984-4C01-B8A4-0E5600315C02}"/>
    <dgm:cxn modelId="{AEC7B4A6-9DA4-41C5-A9B0-E4A16C3BBB1D}" type="presParOf" srcId="{7F676183-1DF2-4592-84B4-12AA4F05751F}" destId="{3D90FEE8-F0CB-41C1-A149-8892157C0A85}" srcOrd="0" destOrd="0" presId="urn:microsoft.com/office/officeart/2005/8/layout/arrow2#1"/>
    <dgm:cxn modelId="{FE4285B3-0CA4-4BCE-A753-7D5B24791292}" type="presParOf" srcId="{7F676183-1DF2-4592-84B4-12AA4F05751F}" destId="{2E506BEE-F76A-4C48-9C74-B06655787482}" srcOrd="1" destOrd="0" presId="urn:microsoft.com/office/officeart/2005/8/layout/arrow2#1"/>
    <dgm:cxn modelId="{38DD49C3-45EB-460A-B657-1FD5C99AC8E4}" type="presParOf" srcId="{2E506BEE-F76A-4C48-9C74-B06655787482}" destId="{29FD0C56-85EC-4F76-9A26-B22884AD500C}" srcOrd="0" destOrd="0" presId="urn:microsoft.com/office/officeart/2005/8/layout/arrow2#1"/>
    <dgm:cxn modelId="{561E5C90-820D-491A-A25A-DFE688CF00E8}" type="presParOf" srcId="{2E506BEE-F76A-4C48-9C74-B06655787482}" destId="{4520EB95-75D1-47B5-B27F-0E3EDE29B74B}" srcOrd="1" destOrd="0" presId="urn:microsoft.com/office/officeart/2005/8/layout/arrow2#1"/>
    <dgm:cxn modelId="{82504E83-46F0-4CC5-A59F-24C02DC7BF08}" type="presParOf" srcId="{2E506BEE-F76A-4C48-9C74-B06655787482}" destId="{822B4DC6-4B7B-4E84-A9A3-D4A6DA295F0A}" srcOrd="2" destOrd="0" presId="urn:microsoft.com/office/officeart/2005/8/layout/arrow2#1"/>
    <dgm:cxn modelId="{235F3449-5EAA-4F80-8964-52FA127E654C}" type="presParOf" srcId="{2E506BEE-F76A-4C48-9C74-B06655787482}" destId="{0B0BCC20-A029-42A9-B2FE-84AA6E8BC320}" srcOrd="3" destOrd="0" presId="urn:microsoft.com/office/officeart/2005/8/layout/arrow2#1"/>
    <dgm:cxn modelId="{9E8399EE-7818-48BB-ADA4-BBC24389849D}" type="presParOf" srcId="{2E506BEE-F76A-4C48-9C74-B06655787482}" destId="{29A1A224-8C5D-4E1B-9449-13F3C205D351}" srcOrd="4" destOrd="0" presId="urn:microsoft.com/office/officeart/2005/8/layout/arrow2#1"/>
    <dgm:cxn modelId="{69F70E0B-04CF-45AA-8C20-E8C564336C39}" type="presParOf" srcId="{2E506BEE-F76A-4C48-9C74-B06655787482}" destId="{8DBC1EB8-948D-4EB2-AA8B-70F836164EC1}" srcOrd="5" destOrd="0" presId="urn:microsoft.com/office/officeart/2005/8/layout/arrow2#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6#1">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ar" val="2.5"/>
      <dgm:param type="vertAlign" val="mid"/>
      <dgm:param type="horzAlign" val="ctr"/>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2#1">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3#1">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C71C22-075A-434D-9221-18F359471386}" type="datetimeFigureOut">
              <a:rPr lang="zh-CN" altLang="en-US" smtClean="0"/>
              <a:pPr/>
              <a:t>2018/2/5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C1889-C075-4BE1-82B5-8A5BB720CD1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CF6EC5-653D-43A8-9BBE-782E12297E76}" type="slidenum">
              <a:rPr lang="zh-CN" altLang="en-US" smtClean="0"/>
              <a:pPr/>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任意多边形 4"/>
          <p:cNvSpPr/>
          <p:nvPr userDrawn="1"/>
        </p:nvSpPr>
        <p:spPr>
          <a:xfrm>
            <a:off x="0" y="0"/>
            <a:ext cx="12192000" cy="6858001"/>
          </a:xfrm>
          <a:custGeom>
            <a:avLst/>
            <a:gdLst>
              <a:gd name="connsiteX0" fmla="*/ 0 w 12192000"/>
              <a:gd name="connsiteY0" fmla="*/ 1 h 6858001"/>
              <a:gd name="connsiteX1" fmla="*/ 0 w 12192000"/>
              <a:gd name="connsiteY1" fmla="*/ 1 h 6858001"/>
              <a:gd name="connsiteX2" fmla="*/ 0 w 12192000"/>
              <a:gd name="connsiteY2" fmla="*/ 6858000 h 6858001"/>
              <a:gd name="connsiteX3" fmla="*/ 8483372 w 12192000"/>
              <a:gd name="connsiteY3" fmla="*/ 6858000 h 6858001"/>
              <a:gd name="connsiteX4" fmla="*/ 8483372 w 12192000"/>
              <a:gd name="connsiteY4" fmla="*/ 6858001 h 6858001"/>
              <a:gd name="connsiteX5" fmla="*/ 0 w 12192000"/>
              <a:gd name="connsiteY5" fmla="*/ 6858001 h 6858001"/>
              <a:gd name="connsiteX6" fmla="*/ 0 w 12192000"/>
              <a:gd name="connsiteY6" fmla="*/ 0 h 6858001"/>
              <a:gd name="connsiteX7" fmla="*/ 12192000 w 12192000"/>
              <a:gd name="connsiteY7" fmla="*/ 0 h 6858001"/>
              <a:gd name="connsiteX8" fmla="*/ 12192000 w 12192000"/>
              <a:gd name="connsiteY8" fmla="*/ 6858000 h 6858001"/>
              <a:gd name="connsiteX9" fmla="*/ 8483372 w 12192000"/>
              <a:gd name="connsiteY9" fmla="*/ 6858000 h 6858001"/>
              <a:gd name="connsiteX10" fmla="*/ 3960779 w 12192000"/>
              <a:gd name="connsiteY10" fmla="*/ 1 h 6858001"/>
              <a:gd name="connsiteX11" fmla="*/ 0 w 12192000"/>
              <a:gd name="connsiteY1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1">
                <a:moveTo>
                  <a:pt x="0" y="1"/>
                </a:moveTo>
                <a:lnTo>
                  <a:pt x="0" y="1"/>
                </a:lnTo>
                <a:lnTo>
                  <a:pt x="0" y="6858000"/>
                </a:lnTo>
                <a:lnTo>
                  <a:pt x="8483372" y="6858000"/>
                </a:lnTo>
                <a:lnTo>
                  <a:pt x="8483372" y="6858001"/>
                </a:lnTo>
                <a:lnTo>
                  <a:pt x="0" y="6858001"/>
                </a:lnTo>
                <a:close/>
                <a:moveTo>
                  <a:pt x="0" y="0"/>
                </a:moveTo>
                <a:lnTo>
                  <a:pt x="12192000" y="0"/>
                </a:lnTo>
                <a:lnTo>
                  <a:pt x="12192000" y="6858000"/>
                </a:lnTo>
                <a:lnTo>
                  <a:pt x="8483372" y="6858000"/>
                </a:lnTo>
                <a:lnTo>
                  <a:pt x="3960779" y="1"/>
                </a:lnTo>
                <a:lnTo>
                  <a:pt x="0" y="1"/>
                </a:lnTo>
                <a:close/>
              </a:path>
            </a:pathLst>
          </a:custGeom>
          <a:blipFill>
            <a:blip r:embed="rId3" cstate="print">
              <a:extLst>
                <a:ext uri="{BEBA8EAE-BF5A-486C-A8C5-ECC9F3942E4B}">
                  <a14:imgProps xmlns="" xmlns:a14="http://schemas.microsoft.com/office/drawing/2010/main">
                    <a14:imgLayer r:embed="rId4">
                      <a14:imgEffect>
                        <a14:brightnessContrast bright="-20000" contrast="40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矩形 5"/>
          <p:cNvSpPr/>
          <p:nvPr userDrawn="1"/>
        </p:nvSpPr>
        <p:spPr bwMode="auto">
          <a:xfrm>
            <a:off x="3076" y="400444"/>
            <a:ext cx="842362" cy="566844"/>
          </a:xfrm>
          <a:prstGeom prst="rect">
            <a:avLst/>
          </a:prstGeom>
          <a:solidFill>
            <a:srgbClr val="0A6CB5"/>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007DDA"/>
              </a:solidFill>
            </a:endParaRPr>
          </a:p>
        </p:txBody>
      </p:sp>
      <p:sp>
        <p:nvSpPr>
          <p:cNvPr id="7" name="任意多边形: 形状 30"/>
          <p:cNvSpPr/>
          <p:nvPr userDrawn="1"/>
        </p:nvSpPr>
        <p:spPr>
          <a:xfrm rot="5400000">
            <a:off x="2434171" y="-1185463"/>
            <a:ext cx="566846" cy="3744312"/>
          </a:xfrm>
          <a:custGeom>
            <a:avLst/>
            <a:gdLst>
              <a:gd name="connsiteX0" fmla="*/ 0 w 566846"/>
              <a:gd name="connsiteY0" fmla="*/ 3744312 h 3744312"/>
              <a:gd name="connsiteX1" fmla="*/ 0 w 566846"/>
              <a:gd name="connsiteY1" fmla="*/ 362945 h 3744312"/>
              <a:gd name="connsiteX2" fmla="*/ 566846 w 566846"/>
              <a:gd name="connsiteY2" fmla="*/ 0 h 3744312"/>
              <a:gd name="connsiteX3" fmla="*/ 566846 w 566846"/>
              <a:gd name="connsiteY3" fmla="*/ 3744312 h 3744312"/>
            </a:gdLst>
            <a:ahLst/>
            <a:cxnLst>
              <a:cxn ang="0">
                <a:pos x="connsiteX0" y="connsiteY0"/>
              </a:cxn>
              <a:cxn ang="0">
                <a:pos x="connsiteX1" y="connsiteY1"/>
              </a:cxn>
              <a:cxn ang="0">
                <a:pos x="connsiteX2" y="connsiteY2"/>
              </a:cxn>
              <a:cxn ang="0">
                <a:pos x="connsiteX3" y="connsiteY3"/>
              </a:cxn>
            </a:cxnLst>
            <a:rect l="l" t="t" r="r" b="b"/>
            <a:pathLst>
              <a:path w="566846" h="3744312">
                <a:moveTo>
                  <a:pt x="0" y="3744312"/>
                </a:moveTo>
                <a:lnTo>
                  <a:pt x="0" y="362945"/>
                </a:lnTo>
                <a:lnTo>
                  <a:pt x="566846" y="0"/>
                </a:lnTo>
                <a:lnTo>
                  <a:pt x="566846" y="374431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p:cNvSpPr/>
          <p:nvPr userDrawn="1"/>
        </p:nvSpPr>
        <p:spPr>
          <a:xfrm>
            <a:off x="244131" y="525394"/>
            <a:ext cx="316944" cy="316944"/>
          </a:xfrm>
          <a:prstGeom prst="ellipse">
            <a:avLst/>
          </a:prstGeom>
          <a:solidFill>
            <a:schemeClr val="bg1">
              <a:lumMod val="85000"/>
            </a:schemeClr>
          </a:solidFill>
          <a:ln w="57150" cap="flat" cmpd="sng" algn="ctr">
            <a:solidFill>
              <a:schemeClr val="tx1">
                <a:lumMod val="65000"/>
                <a:lumOff val="35000"/>
              </a:scheme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9" name="任意多边形 8"/>
          <p:cNvSpPr/>
          <p:nvPr userDrawn="1"/>
        </p:nvSpPr>
        <p:spPr>
          <a:xfrm flipH="1">
            <a:off x="4500580" y="820561"/>
            <a:ext cx="7691421" cy="142775"/>
          </a:xfrm>
          <a:custGeom>
            <a:avLst/>
            <a:gdLst>
              <a:gd name="connsiteX0" fmla="*/ 7691421 w 7691421"/>
              <a:gd name="connsiteY0" fmla="*/ 0 h 142775"/>
              <a:gd name="connsiteX1" fmla="*/ 0 w 7691421"/>
              <a:gd name="connsiteY1" fmla="*/ 0 h 142775"/>
              <a:gd name="connsiteX2" fmla="*/ 0 w 7691421"/>
              <a:gd name="connsiteY2" fmla="*/ 142775 h 142775"/>
              <a:gd name="connsiteX3" fmla="*/ 7597266 w 7691421"/>
              <a:gd name="connsiteY3" fmla="*/ 142775 h 142775"/>
            </a:gdLst>
            <a:ahLst/>
            <a:cxnLst>
              <a:cxn ang="0">
                <a:pos x="connsiteX0" y="connsiteY0"/>
              </a:cxn>
              <a:cxn ang="0">
                <a:pos x="connsiteX1" y="connsiteY1"/>
              </a:cxn>
              <a:cxn ang="0">
                <a:pos x="connsiteX2" y="connsiteY2"/>
              </a:cxn>
              <a:cxn ang="0">
                <a:pos x="connsiteX3" y="connsiteY3"/>
              </a:cxn>
            </a:cxnLst>
            <a:rect l="l" t="t" r="r" b="b"/>
            <a:pathLst>
              <a:path w="7691421" h="142775">
                <a:moveTo>
                  <a:pt x="7691421" y="0"/>
                </a:moveTo>
                <a:lnTo>
                  <a:pt x="0" y="0"/>
                </a:lnTo>
                <a:lnTo>
                  <a:pt x="0" y="142775"/>
                </a:lnTo>
                <a:lnTo>
                  <a:pt x="7597266" y="142775"/>
                </a:lnTo>
                <a:close/>
              </a:path>
            </a:pathLst>
          </a:cu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p:cNvSpPr/>
          <p:nvPr userDrawn="1"/>
        </p:nvSpPr>
        <p:spPr>
          <a:xfrm>
            <a:off x="11459842" y="286088"/>
            <a:ext cx="359813" cy="360000"/>
          </a:xfrm>
          <a:prstGeom prst="ellipse">
            <a:avLst/>
          </a:prstGeom>
          <a:solidFill>
            <a:schemeClr val="bg1">
              <a:alpha val="34902"/>
            </a:scheme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2"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任意多边形 4"/>
          <p:cNvSpPr/>
          <p:nvPr userDrawn="1"/>
        </p:nvSpPr>
        <p:spPr>
          <a:xfrm flipH="1">
            <a:off x="0" y="0"/>
            <a:ext cx="12192000" cy="6858001"/>
          </a:xfrm>
          <a:custGeom>
            <a:avLst/>
            <a:gdLst>
              <a:gd name="connsiteX0" fmla="*/ 0 w 12192000"/>
              <a:gd name="connsiteY0" fmla="*/ 1 h 6858001"/>
              <a:gd name="connsiteX1" fmla="*/ 0 w 12192000"/>
              <a:gd name="connsiteY1" fmla="*/ 1 h 6858001"/>
              <a:gd name="connsiteX2" fmla="*/ 0 w 12192000"/>
              <a:gd name="connsiteY2" fmla="*/ 6858000 h 6858001"/>
              <a:gd name="connsiteX3" fmla="*/ 8483372 w 12192000"/>
              <a:gd name="connsiteY3" fmla="*/ 6858000 h 6858001"/>
              <a:gd name="connsiteX4" fmla="*/ 8483372 w 12192000"/>
              <a:gd name="connsiteY4" fmla="*/ 6858001 h 6858001"/>
              <a:gd name="connsiteX5" fmla="*/ 0 w 12192000"/>
              <a:gd name="connsiteY5" fmla="*/ 6858001 h 6858001"/>
              <a:gd name="connsiteX6" fmla="*/ 0 w 12192000"/>
              <a:gd name="connsiteY6" fmla="*/ 0 h 6858001"/>
              <a:gd name="connsiteX7" fmla="*/ 12192000 w 12192000"/>
              <a:gd name="connsiteY7" fmla="*/ 0 h 6858001"/>
              <a:gd name="connsiteX8" fmla="*/ 12192000 w 12192000"/>
              <a:gd name="connsiteY8" fmla="*/ 6858000 h 6858001"/>
              <a:gd name="connsiteX9" fmla="*/ 8483372 w 12192000"/>
              <a:gd name="connsiteY9" fmla="*/ 6858000 h 6858001"/>
              <a:gd name="connsiteX10" fmla="*/ 3960779 w 12192000"/>
              <a:gd name="connsiteY10" fmla="*/ 1 h 6858001"/>
              <a:gd name="connsiteX11" fmla="*/ 0 w 12192000"/>
              <a:gd name="connsiteY1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1">
                <a:moveTo>
                  <a:pt x="0" y="1"/>
                </a:moveTo>
                <a:lnTo>
                  <a:pt x="0" y="1"/>
                </a:lnTo>
                <a:lnTo>
                  <a:pt x="0" y="6858000"/>
                </a:lnTo>
                <a:lnTo>
                  <a:pt x="8483372" y="6858000"/>
                </a:lnTo>
                <a:lnTo>
                  <a:pt x="8483372" y="6858001"/>
                </a:lnTo>
                <a:lnTo>
                  <a:pt x="0" y="6858001"/>
                </a:lnTo>
                <a:close/>
                <a:moveTo>
                  <a:pt x="0" y="0"/>
                </a:moveTo>
                <a:lnTo>
                  <a:pt x="12192000" y="0"/>
                </a:lnTo>
                <a:lnTo>
                  <a:pt x="12192000" y="6858000"/>
                </a:lnTo>
                <a:lnTo>
                  <a:pt x="8483372" y="6858000"/>
                </a:lnTo>
                <a:lnTo>
                  <a:pt x="3960779" y="1"/>
                </a:lnTo>
                <a:lnTo>
                  <a:pt x="0" y="1"/>
                </a:lnTo>
                <a:close/>
              </a:path>
            </a:pathLst>
          </a:custGeom>
          <a:blipFill>
            <a:blip r:embed="rId3" cstate="print">
              <a:extLst>
                <a:ext uri="{BEBA8EAE-BF5A-486C-A8C5-ECC9F3942E4B}">
                  <a14:imgProps xmlns="" xmlns:a14="http://schemas.microsoft.com/office/drawing/2010/main">
                    <a14:imgLayer r:embed="rId4">
                      <a14:imgEffect>
                        <a14:brightnessContrast bright="-20000" contrast="40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矩形 5"/>
          <p:cNvSpPr/>
          <p:nvPr userDrawn="1"/>
        </p:nvSpPr>
        <p:spPr bwMode="auto">
          <a:xfrm>
            <a:off x="3076" y="400444"/>
            <a:ext cx="842362" cy="566844"/>
          </a:xfrm>
          <a:prstGeom prst="rect">
            <a:avLst/>
          </a:prstGeom>
          <a:solidFill>
            <a:srgbClr val="0A6CB5"/>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007DDA"/>
              </a:solidFill>
            </a:endParaRPr>
          </a:p>
        </p:txBody>
      </p:sp>
      <p:sp>
        <p:nvSpPr>
          <p:cNvPr id="18" name="任意多边形 17"/>
          <p:cNvSpPr/>
          <p:nvPr userDrawn="1"/>
        </p:nvSpPr>
        <p:spPr>
          <a:xfrm rot="5400000">
            <a:off x="4125325" y="-2876617"/>
            <a:ext cx="560066" cy="7119841"/>
          </a:xfrm>
          <a:custGeom>
            <a:avLst/>
            <a:gdLst>
              <a:gd name="connsiteX0" fmla="*/ 0 w 560066"/>
              <a:gd name="connsiteY0" fmla="*/ 7119841 h 7119841"/>
              <a:gd name="connsiteX1" fmla="*/ 0 w 560066"/>
              <a:gd name="connsiteY1" fmla="*/ 0 h 7119841"/>
              <a:gd name="connsiteX2" fmla="*/ 560066 w 560066"/>
              <a:gd name="connsiteY2" fmla="*/ 369343 h 7119841"/>
              <a:gd name="connsiteX3" fmla="*/ 560066 w 560066"/>
              <a:gd name="connsiteY3" fmla="*/ 7119841 h 7119841"/>
            </a:gdLst>
            <a:ahLst/>
            <a:cxnLst>
              <a:cxn ang="0">
                <a:pos x="connsiteX0" y="connsiteY0"/>
              </a:cxn>
              <a:cxn ang="0">
                <a:pos x="connsiteX1" y="connsiteY1"/>
              </a:cxn>
              <a:cxn ang="0">
                <a:pos x="connsiteX2" y="connsiteY2"/>
              </a:cxn>
              <a:cxn ang="0">
                <a:pos x="connsiteX3" y="connsiteY3"/>
              </a:cxn>
            </a:cxnLst>
            <a:rect l="l" t="t" r="r" b="b"/>
            <a:pathLst>
              <a:path w="560066" h="7119841">
                <a:moveTo>
                  <a:pt x="0" y="7119841"/>
                </a:moveTo>
                <a:lnTo>
                  <a:pt x="0" y="0"/>
                </a:lnTo>
                <a:lnTo>
                  <a:pt x="560066" y="369343"/>
                </a:lnTo>
                <a:lnTo>
                  <a:pt x="560066" y="7119841"/>
                </a:lnTo>
                <a:close/>
              </a:path>
            </a:pathLst>
          </a:cu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p:cNvSpPr/>
          <p:nvPr userDrawn="1"/>
        </p:nvSpPr>
        <p:spPr>
          <a:xfrm>
            <a:off x="244131" y="525394"/>
            <a:ext cx="316944" cy="316944"/>
          </a:xfrm>
          <a:prstGeom prst="ellipse">
            <a:avLst/>
          </a:prstGeom>
          <a:solidFill>
            <a:schemeClr val="bg1">
              <a:lumMod val="85000"/>
            </a:schemeClr>
          </a:solidFill>
          <a:ln w="57150" cap="flat" cmpd="sng" algn="ctr">
            <a:solidFill>
              <a:schemeClr val="tx1">
                <a:lumMod val="65000"/>
                <a:lumOff val="35000"/>
              </a:scheme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6" name="任意多边形 15"/>
          <p:cNvSpPr/>
          <p:nvPr userDrawn="1"/>
        </p:nvSpPr>
        <p:spPr>
          <a:xfrm flipH="1">
            <a:off x="7595937" y="820561"/>
            <a:ext cx="4596064" cy="142775"/>
          </a:xfrm>
          <a:custGeom>
            <a:avLst/>
            <a:gdLst>
              <a:gd name="connsiteX0" fmla="*/ 4501910 w 4596064"/>
              <a:gd name="connsiteY0" fmla="*/ 0 h 142775"/>
              <a:gd name="connsiteX1" fmla="*/ 2 w 4596064"/>
              <a:gd name="connsiteY1" fmla="*/ 0 h 142775"/>
              <a:gd name="connsiteX2" fmla="*/ 0 w 4596064"/>
              <a:gd name="connsiteY2" fmla="*/ 0 h 142775"/>
              <a:gd name="connsiteX3" fmla="*/ 0 w 4596064"/>
              <a:gd name="connsiteY3" fmla="*/ 142775 h 142775"/>
              <a:gd name="connsiteX4" fmla="*/ 2 w 4596064"/>
              <a:gd name="connsiteY4" fmla="*/ 142775 h 142775"/>
              <a:gd name="connsiteX5" fmla="*/ 4596064 w 4596064"/>
              <a:gd name="connsiteY5" fmla="*/ 142775 h 14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6064" h="142775">
                <a:moveTo>
                  <a:pt x="4501910" y="0"/>
                </a:moveTo>
                <a:lnTo>
                  <a:pt x="2" y="0"/>
                </a:lnTo>
                <a:lnTo>
                  <a:pt x="0" y="0"/>
                </a:lnTo>
                <a:lnTo>
                  <a:pt x="0" y="142775"/>
                </a:lnTo>
                <a:lnTo>
                  <a:pt x="2" y="142775"/>
                </a:lnTo>
                <a:lnTo>
                  <a:pt x="4596064" y="142775"/>
                </a:lnTo>
                <a:close/>
              </a:path>
            </a:pathLst>
          </a:cu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3" name="椭圆 12"/>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4"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530820CF-B880-4189-942D-D702A7CBA730}" type="datetimeFigureOut">
              <a:rPr lang="zh-CN" altLang="en-US" smtClean="0"/>
              <a:pPr/>
              <a:t>2018/2/5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2018/2/5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4.jpe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2.jpe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7.jpeg"/></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7.jpeg"/></Relationships>
</file>

<file path=ppt/slides/_rels/slide4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51.jpeg"/><Relationship Id="rId4" Type="http://schemas.openxmlformats.org/officeDocument/2006/relationships/oleObject" Target="../embeddings/oleObject10.bin"/></Relationships>
</file>

<file path=ppt/slides/_rels/slide5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3.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7.jpe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13.jpg"/>
          <p:cNvPicPr>
            <a:picLocks noChangeAspect="1"/>
          </p:cNvPicPr>
          <p:nvPr/>
        </p:nvPicPr>
        <p:blipFill>
          <a:blip r:embed="rId2" cstate="print"/>
          <a:srcRect b="9375"/>
          <a:stretch>
            <a:fillRect/>
          </a:stretch>
        </p:blipFill>
        <p:spPr>
          <a:xfrm>
            <a:off x="0" y="0"/>
            <a:ext cx="12192000" cy="6215082"/>
          </a:xfrm>
          <a:prstGeom prst="rect">
            <a:avLst/>
          </a:prstGeom>
        </p:spPr>
      </p:pic>
      <p:sp>
        <p:nvSpPr>
          <p:cNvPr id="6" name="矩形 5"/>
          <p:cNvSpPr/>
          <p:nvPr/>
        </p:nvSpPr>
        <p:spPr>
          <a:xfrm>
            <a:off x="-47668" y="4385816"/>
            <a:ext cx="12239668" cy="2472185"/>
          </a:xfrm>
          <a:prstGeom prst="rect">
            <a:avLst/>
          </a:prstGeom>
          <a:solidFill>
            <a:srgbClr val="0C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endParaRPr>
          </a:p>
        </p:txBody>
      </p:sp>
      <p:sp>
        <p:nvSpPr>
          <p:cNvPr id="16" name="文本框 25"/>
          <p:cNvSpPr txBox="1"/>
          <p:nvPr/>
        </p:nvSpPr>
        <p:spPr>
          <a:xfrm>
            <a:off x="1261819" y="4873098"/>
            <a:ext cx="7191635" cy="7581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dirty="0">
              <a:solidFill>
                <a:schemeClr val="bg1"/>
              </a:solidFill>
              <a:latin typeface="Impact" panose="020B0806030902050204" pitchFamily="34" charset="0"/>
            </a:endParaRPr>
          </a:p>
        </p:txBody>
      </p:sp>
      <p:grpSp>
        <p:nvGrpSpPr>
          <p:cNvPr id="2" name="组合 30"/>
          <p:cNvGrpSpPr/>
          <p:nvPr/>
        </p:nvGrpSpPr>
        <p:grpSpPr>
          <a:xfrm>
            <a:off x="623392" y="4184770"/>
            <a:ext cx="7187120" cy="1244494"/>
            <a:chOff x="623392" y="4184770"/>
            <a:chExt cx="7187120" cy="1244494"/>
          </a:xfrm>
        </p:grpSpPr>
        <p:sp>
          <p:nvSpPr>
            <p:cNvPr id="36" name="矩形 35"/>
            <p:cNvSpPr/>
            <p:nvPr/>
          </p:nvSpPr>
          <p:spPr>
            <a:xfrm>
              <a:off x="695400" y="4184771"/>
              <a:ext cx="7043674" cy="1244493"/>
            </a:xfrm>
            <a:prstGeom prst="rect">
              <a:avLst/>
            </a:prstGeom>
            <a:solidFill>
              <a:srgbClr val="3C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 name="组合 18"/>
            <p:cNvGrpSpPr/>
            <p:nvPr/>
          </p:nvGrpSpPr>
          <p:grpSpPr>
            <a:xfrm>
              <a:off x="623392" y="4184770"/>
              <a:ext cx="7187120" cy="201045"/>
              <a:chOff x="623392" y="4184770"/>
              <a:chExt cx="7187120" cy="201045"/>
            </a:xfrm>
          </p:grpSpPr>
          <p:sp>
            <p:nvSpPr>
              <p:cNvPr id="34" name="直角三角形 33"/>
              <p:cNvSpPr/>
              <p:nvPr/>
            </p:nvSpPr>
            <p:spPr>
              <a:xfrm>
                <a:off x="7738504" y="4184770"/>
                <a:ext cx="72008" cy="201045"/>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直角三角形 34"/>
              <p:cNvSpPr/>
              <p:nvPr/>
            </p:nvSpPr>
            <p:spPr>
              <a:xfrm flipH="1">
                <a:off x="623392" y="4184770"/>
                <a:ext cx="72008" cy="201045"/>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 name="文本框 9"/>
          <p:cNvSpPr txBox="1"/>
          <p:nvPr/>
        </p:nvSpPr>
        <p:spPr>
          <a:xfrm>
            <a:off x="738150" y="4286256"/>
            <a:ext cx="11017224" cy="1015663"/>
          </a:xfrm>
          <a:prstGeom prst="rect">
            <a:avLst/>
          </a:prstGeom>
          <a:noFill/>
        </p:spPr>
        <p:txBody>
          <a:bodyPr wrap="square" rtlCol="0">
            <a:spAutoFit/>
          </a:bodyPr>
          <a:lstStyle/>
          <a:p>
            <a:r>
              <a:rPr lang="zh-CN" altLang="en-US" sz="6000" b="1" dirty="0" smtClean="0">
                <a:solidFill>
                  <a:schemeClr val="bg1"/>
                </a:solidFill>
                <a:latin typeface="微软雅黑" panose="020B0503020204020204" pitchFamily="34" charset="-122"/>
                <a:ea typeface="微软雅黑" panose="020B0503020204020204" pitchFamily="34" charset="-122"/>
              </a:rPr>
              <a:t>计算机网络技术基础</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8" name="椭圆 37"/>
          <p:cNvSpPr/>
          <p:nvPr/>
        </p:nvSpPr>
        <p:spPr>
          <a:xfrm>
            <a:off x="9768825" y="4015923"/>
            <a:ext cx="807720" cy="807720"/>
          </a:xfrm>
          <a:prstGeom prst="ellipse">
            <a:avLst/>
          </a:prstGeom>
          <a:solidFill>
            <a:srgbClr val="3C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椭圆 38"/>
          <p:cNvSpPr/>
          <p:nvPr/>
        </p:nvSpPr>
        <p:spPr>
          <a:xfrm>
            <a:off x="10904904" y="4015923"/>
            <a:ext cx="807720" cy="807720"/>
          </a:xfrm>
          <a:prstGeom prst="ellipse">
            <a:avLst/>
          </a:prstGeom>
          <a:solidFill>
            <a:srgbClr val="3C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39"/>
          <p:cNvSpPr/>
          <p:nvPr/>
        </p:nvSpPr>
        <p:spPr>
          <a:xfrm>
            <a:off x="8619634" y="4015923"/>
            <a:ext cx="807720" cy="807720"/>
          </a:xfrm>
          <a:prstGeom prst="ellipse">
            <a:avLst/>
          </a:prstGeom>
          <a:solidFill>
            <a:srgbClr val="3C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KSO_Shape"/>
          <p:cNvSpPr>
            <a:spLocks/>
          </p:cNvSpPr>
          <p:nvPr/>
        </p:nvSpPr>
        <p:spPr bwMode="auto">
          <a:xfrm>
            <a:off x="10008538" y="4188747"/>
            <a:ext cx="328295" cy="447675"/>
          </a:xfrm>
          <a:custGeom>
            <a:avLst/>
            <a:gdLst>
              <a:gd name="T0" fmla="*/ 690912 w 1387475"/>
              <a:gd name="T1" fmla="*/ 1460893 h 1890713"/>
              <a:gd name="T2" fmla="*/ 273569 w 1387475"/>
              <a:gd name="T3" fmla="*/ 1342172 h 1890713"/>
              <a:gd name="T4" fmla="*/ 1125427 w 1387475"/>
              <a:gd name="T5" fmla="*/ 1107527 h 1890713"/>
              <a:gd name="T6" fmla="*/ 1132217 w 1387475"/>
              <a:gd name="T7" fmla="*/ 1123117 h 1890713"/>
              <a:gd name="T8" fmla="*/ 1000025 w 1387475"/>
              <a:gd name="T9" fmla="*/ 749763 h 1890713"/>
              <a:gd name="T10" fmla="*/ 1159374 w 1387475"/>
              <a:gd name="T11" fmla="*/ 788538 h 1890713"/>
              <a:gd name="T12" fmla="*/ 1296359 w 1387475"/>
              <a:gd name="T13" fmla="*/ 860090 h 1890713"/>
              <a:gd name="T14" fmla="*/ 1380227 w 1387475"/>
              <a:gd name="T15" fmla="*/ 938838 h 1890713"/>
              <a:gd name="T16" fmla="*/ 1395402 w 1387475"/>
              <a:gd name="T17" fmla="*/ 983609 h 1890713"/>
              <a:gd name="T18" fmla="*/ 1388613 w 1387475"/>
              <a:gd name="T19" fmla="*/ 1092736 h 1890713"/>
              <a:gd name="T20" fmla="*/ 1337095 w 1387475"/>
              <a:gd name="T21" fmla="*/ 1277414 h 1890713"/>
              <a:gd name="T22" fmla="*/ 1108654 w 1387475"/>
              <a:gd name="T23" fmla="*/ 1651167 h 1890713"/>
              <a:gd name="T24" fmla="*/ 234430 w 1387475"/>
              <a:gd name="T25" fmla="*/ 1588809 h 1890713"/>
              <a:gd name="T26" fmla="*/ 132192 w 1387475"/>
              <a:gd name="T27" fmla="*/ 1603999 h 1890713"/>
              <a:gd name="T28" fmla="*/ 75082 w 1387475"/>
              <a:gd name="T29" fmla="*/ 1526850 h 1890713"/>
              <a:gd name="T30" fmla="*/ 9585 w 1387475"/>
              <a:gd name="T31" fmla="*/ 1125115 h 1890713"/>
              <a:gd name="T32" fmla="*/ 1198 w 1387475"/>
              <a:gd name="T33" fmla="*/ 986407 h 1890713"/>
              <a:gd name="T34" fmla="*/ 15176 w 1387475"/>
              <a:gd name="T35" fmla="*/ 938039 h 1890713"/>
              <a:gd name="T36" fmla="*/ 60305 w 1387475"/>
              <a:gd name="T37" fmla="*/ 885673 h 1890713"/>
              <a:gd name="T38" fmla="*/ 179717 w 1387475"/>
              <a:gd name="T39" fmla="*/ 820917 h 1890713"/>
              <a:gd name="T40" fmla="*/ 333475 w 1387475"/>
              <a:gd name="T41" fmla="*/ 775746 h 1890713"/>
              <a:gd name="T42" fmla="*/ 492025 w 1387475"/>
              <a:gd name="T43" fmla="*/ 750962 h 1890713"/>
              <a:gd name="T44" fmla="*/ 748422 w 1387475"/>
              <a:gd name="T45" fmla="*/ 882076 h 1890713"/>
              <a:gd name="T46" fmla="*/ 930934 w 1387475"/>
              <a:gd name="T47" fmla="*/ 750163 h 1890713"/>
              <a:gd name="T48" fmla="*/ 763236 w 1387475"/>
              <a:gd name="T49" fmla="*/ 2000 h 1890713"/>
              <a:gd name="T50" fmla="*/ 882716 w 1387475"/>
              <a:gd name="T51" fmla="*/ 31207 h 1890713"/>
              <a:gd name="T52" fmla="*/ 976222 w 1387475"/>
              <a:gd name="T53" fmla="*/ 84818 h 1890713"/>
              <a:gd name="T54" fmla="*/ 983815 w 1387475"/>
              <a:gd name="T55" fmla="*/ 140830 h 1890713"/>
              <a:gd name="T56" fmla="*/ 937461 w 1387475"/>
              <a:gd name="T57" fmla="*/ 183639 h 1890713"/>
              <a:gd name="T58" fmla="*/ 861137 w 1387475"/>
              <a:gd name="T59" fmla="*/ 203243 h 1890713"/>
              <a:gd name="T60" fmla="*/ 748450 w 1387475"/>
              <a:gd name="T61" fmla="*/ 166435 h 1890713"/>
              <a:gd name="T62" fmla="*/ 909489 w 1387475"/>
              <a:gd name="T63" fmla="*/ 231649 h 1890713"/>
              <a:gd name="T64" fmla="*/ 958240 w 1387475"/>
              <a:gd name="T65" fmla="*/ 231649 h 1890713"/>
              <a:gd name="T66" fmla="*/ 981018 w 1387475"/>
              <a:gd name="T67" fmla="*/ 265256 h 1890713"/>
              <a:gd name="T68" fmla="*/ 989409 w 1387475"/>
              <a:gd name="T69" fmla="*/ 299663 h 1890713"/>
              <a:gd name="T70" fmla="*/ 1005793 w 1387475"/>
              <a:gd name="T71" fmla="*/ 334471 h 1890713"/>
              <a:gd name="T72" fmla="*/ 1011387 w 1387475"/>
              <a:gd name="T73" fmla="*/ 406487 h 1890713"/>
              <a:gd name="T74" fmla="*/ 1002596 w 1387475"/>
              <a:gd name="T75" fmla="*/ 470900 h 1890713"/>
              <a:gd name="T76" fmla="*/ 985413 w 1387475"/>
              <a:gd name="T77" fmla="*/ 493305 h 1890713"/>
              <a:gd name="T78" fmla="*/ 969029 w 1387475"/>
              <a:gd name="T79" fmla="*/ 462499 h 1890713"/>
              <a:gd name="T80" fmla="*/ 933466 w 1387475"/>
              <a:gd name="T81" fmla="*/ 585725 h 1890713"/>
              <a:gd name="T82" fmla="*/ 867131 w 1387475"/>
              <a:gd name="T83" fmla="*/ 678944 h 1890713"/>
              <a:gd name="T84" fmla="*/ 785613 w 1387475"/>
              <a:gd name="T85" fmla="*/ 737757 h 1890713"/>
              <a:gd name="T86" fmla="*/ 703695 w 1387475"/>
              <a:gd name="T87" fmla="*/ 758161 h 1890713"/>
              <a:gd name="T88" fmla="*/ 632567 w 1387475"/>
              <a:gd name="T89" fmla="*/ 736957 h 1890713"/>
              <a:gd name="T90" fmla="*/ 552247 w 1387475"/>
              <a:gd name="T91" fmla="*/ 676944 h 1890713"/>
              <a:gd name="T92" fmla="*/ 479121 w 1387475"/>
              <a:gd name="T93" fmla="*/ 586925 h 1890713"/>
              <a:gd name="T94" fmla="*/ 429170 w 1387475"/>
              <a:gd name="T95" fmla="*/ 473701 h 1890713"/>
              <a:gd name="T96" fmla="*/ 413186 w 1387475"/>
              <a:gd name="T97" fmla="*/ 497706 h 1890713"/>
              <a:gd name="T98" fmla="*/ 395604 w 1387475"/>
              <a:gd name="T99" fmla="*/ 469300 h 1890713"/>
              <a:gd name="T100" fmla="*/ 388411 w 1387475"/>
              <a:gd name="T101" fmla="*/ 400886 h 1890713"/>
              <a:gd name="T102" fmla="*/ 395604 w 1387475"/>
              <a:gd name="T103" fmla="*/ 332470 h 1890713"/>
              <a:gd name="T104" fmla="*/ 413186 w 1387475"/>
              <a:gd name="T105" fmla="*/ 304064 h 1890713"/>
              <a:gd name="T106" fmla="*/ 418780 w 1387475"/>
              <a:gd name="T107" fmla="*/ 231249 h 1890713"/>
              <a:gd name="T108" fmla="*/ 433966 w 1387475"/>
              <a:gd name="T109" fmla="*/ 153632 h 1890713"/>
              <a:gd name="T110" fmla="*/ 415983 w 1387475"/>
              <a:gd name="T111" fmla="*/ 121626 h 1890713"/>
              <a:gd name="T112" fmla="*/ 474725 w 1387475"/>
              <a:gd name="T113" fmla="*/ 72015 h 1890713"/>
              <a:gd name="T114" fmla="*/ 567432 w 1387475"/>
              <a:gd name="T115" fmla="*/ 28006 h 1890713"/>
              <a:gd name="T116" fmla="*/ 671328 w 1387475"/>
              <a:gd name="T117" fmla="*/ 3601 h 18907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87475" h="1890713">
                <a:moveTo>
                  <a:pt x="1185185" y="1355117"/>
                </a:moveTo>
                <a:lnTo>
                  <a:pt x="1112995" y="1364242"/>
                </a:lnTo>
                <a:lnTo>
                  <a:pt x="719520" y="1412247"/>
                </a:lnTo>
                <a:lnTo>
                  <a:pt x="699687" y="1419785"/>
                </a:lnTo>
                <a:lnTo>
                  <a:pt x="661609" y="1434464"/>
                </a:lnTo>
                <a:lnTo>
                  <a:pt x="591006" y="1461839"/>
                </a:lnTo>
                <a:lnTo>
                  <a:pt x="656849" y="1453905"/>
                </a:lnTo>
                <a:lnTo>
                  <a:pt x="686201" y="1449937"/>
                </a:lnTo>
                <a:lnTo>
                  <a:pt x="1212950" y="1385269"/>
                </a:lnTo>
                <a:lnTo>
                  <a:pt x="1207397" y="1379318"/>
                </a:lnTo>
                <a:lnTo>
                  <a:pt x="1185185" y="1355117"/>
                </a:lnTo>
                <a:close/>
                <a:moveTo>
                  <a:pt x="882939" y="1288862"/>
                </a:moveTo>
                <a:lnTo>
                  <a:pt x="692944" y="1297987"/>
                </a:lnTo>
                <a:lnTo>
                  <a:pt x="638207" y="1300764"/>
                </a:lnTo>
                <a:lnTo>
                  <a:pt x="608855" y="1302351"/>
                </a:lnTo>
                <a:lnTo>
                  <a:pt x="271704" y="1332106"/>
                </a:lnTo>
                <a:lnTo>
                  <a:pt x="253855" y="1342421"/>
                </a:lnTo>
                <a:lnTo>
                  <a:pt x="152313" y="1399948"/>
                </a:lnTo>
                <a:lnTo>
                  <a:pt x="688581" y="1318617"/>
                </a:lnTo>
                <a:lnTo>
                  <a:pt x="749665" y="1309492"/>
                </a:lnTo>
                <a:lnTo>
                  <a:pt x="761564" y="1307112"/>
                </a:lnTo>
                <a:lnTo>
                  <a:pt x="882939" y="1288862"/>
                </a:lnTo>
                <a:close/>
                <a:moveTo>
                  <a:pt x="1118944" y="1098824"/>
                </a:moveTo>
                <a:lnTo>
                  <a:pt x="1117754" y="1099221"/>
                </a:lnTo>
                <a:lnTo>
                  <a:pt x="1116168" y="1100808"/>
                </a:lnTo>
                <a:lnTo>
                  <a:pt x="1115374" y="1102395"/>
                </a:lnTo>
                <a:lnTo>
                  <a:pt x="1114978" y="1103585"/>
                </a:lnTo>
                <a:lnTo>
                  <a:pt x="1115771" y="1105569"/>
                </a:lnTo>
                <a:lnTo>
                  <a:pt x="1116564" y="1107156"/>
                </a:lnTo>
                <a:lnTo>
                  <a:pt x="1118151" y="1109139"/>
                </a:lnTo>
                <a:lnTo>
                  <a:pt x="1119737" y="1110726"/>
                </a:lnTo>
                <a:lnTo>
                  <a:pt x="1124497" y="1114694"/>
                </a:lnTo>
                <a:lnTo>
                  <a:pt x="1123307" y="1106362"/>
                </a:lnTo>
                <a:lnTo>
                  <a:pt x="1122514" y="1102791"/>
                </a:lnTo>
                <a:lnTo>
                  <a:pt x="1121721" y="1100808"/>
                </a:lnTo>
                <a:lnTo>
                  <a:pt x="1120134" y="1099221"/>
                </a:lnTo>
                <a:lnTo>
                  <a:pt x="1118944" y="1098824"/>
                </a:lnTo>
                <a:close/>
                <a:moveTo>
                  <a:pt x="953542" y="742950"/>
                </a:moveTo>
                <a:lnTo>
                  <a:pt x="973374" y="743347"/>
                </a:lnTo>
                <a:lnTo>
                  <a:pt x="993207" y="744140"/>
                </a:lnTo>
                <a:lnTo>
                  <a:pt x="1013436" y="746124"/>
                </a:lnTo>
                <a:lnTo>
                  <a:pt x="1033268" y="749298"/>
                </a:lnTo>
                <a:lnTo>
                  <a:pt x="1053497" y="752868"/>
                </a:lnTo>
                <a:lnTo>
                  <a:pt x="1072933" y="757629"/>
                </a:lnTo>
                <a:lnTo>
                  <a:pt x="1093162" y="762787"/>
                </a:lnTo>
                <a:lnTo>
                  <a:pt x="1112598" y="768738"/>
                </a:lnTo>
                <a:lnTo>
                  <a:pt x="1132430" y="775483"/>
                </a:lnTo>
                <a:lnTo>
                  <a:pt x="1151469" y="782624"/>
                </a:lnTo>
                <a:lnTo>
                  <a:pt x="1170509" y="790162"/>
                </a:lnTo>
                <a:lnTo>
                  <a:pt x="1188754" y="798097"/>
                </a:lnTo>
                <a:lnTo>
                  <a:pt x="1206603" y="806428"/>
                </a:lnTo>
                <a:lnTo>
                  <a:pt x="1224056" y="815553"/>
                </a:lnTo>
                <a:lnTo>
                  <a:pt x="1240715" y="824678"/>
                </a:lnTo>
                <a:lnTo>
                  <a:pt x="1257374" y="833803"/>
                </a:lnTo>
                <a:lnTo>
                  <a:pt x="1272844" y="843722"/>
                </a:lnTo>
                <a:lnTo>
                  <a:pt x="1287520" y="853640"/>
                </a:lnTo>
                <a:lnTo>
                  <a:pt x="1301402" y="863558"/>
                </a:lnTo>
                <a:lnTo>
                  <a:pt x="1314492" y="873477"/>
                </a:lnTo>
                <a:lnTo>
                  <a:pt x="1326391" y="883395"/>
                </a:lnTo>
                <a:lnTo>
                  <a:pt x="1337894" y="893314"/>
                </a:lnTo>
                <a:lnTo>
                  <a:pt x="1347810" y="903232"/>
                </a:lnTo>
                <a:lnTo>
                  <a:pt x="1356537" y="912754"/>
                </a:lnTo>
                <a:lnTo>
                  <a:pt x="1364866" y="922672"/>
                </a:lnTo>
                <a:lnTo>
                  <a:pt x="1370816" y="931797"/>
                </a:lnTo>
                <a:lnTo>
                  <a:pt x="1376369" y="940526"/>
                </a:lnTo>
                <a:lnTo>
                  <a:pt x="1378749" y="944890"/>
                </a:lnTo>
                <a:lnTo>
                  <a:pt x="1380732" y="948857"/>
                </a:lnTo>
                <a:lnTo>
                  <a:pt x="1381922" y="953221"/>
                </a:lnTo>
                <a:lnTo>
                  <a:pt x="1383112" y="957585"/>
                </a:lnTo>
                <a:lnTo>
                  <a:pt x="1383905" y="961156"/>
                </a:lnTo>
                <a:lnTo>
                  <a:pt x="1384302" y="965123"/>
                </a:lnTo>
                <a:lnTo>
                  <a:pt x="1385888" y="976232"/>
                </a:lnTo>
                <a:lnTo>
                  <a:pt x="1387078" y="988134"/>
                </a:lnTo>
                <a:lnTo>
                  <a:pt x="1387475" y="1000830"/>
                </a:lnTo>
                <a:lnTo>
                  <a:pt x="1387475" y="1013922"/>
                </a:lnTo>
                <a:lnTo>
                  <a:pt x="1386682" y="1027014"/>
                </a:lnTo>
                <a:lnTo>
                  <a:pt x="1385492" y="1040900"/>
                </a:lnTo>
                <a:lnTo>
                  <a:pt x="1383509" y="1055183"/>
                </a:lnTo>
                <a:lnTo>
                  <a:pt x="1381525" y="1069465"/>
                </a:lnTo>
                <a:lnTo>
                  <a:pt x="1379145" y="1084541"/>
                </a:lnTo>
                <a:lnTo>
                  <a:pt x="1375972" y="1100014"/>
                </a:lnTo>
                <a:lnTo>
                  <a:pt x="1372799" y="1115487"/>
                </a:lnTo>
                <a:lnTo>
                  <a:pt x="1369229" y="1131357"/>
                </a:lnTo>
                <a:lnTo>
                  <a:pt x="1365263" y="1148020"/>
                </a:lnTo>
                <a:lnTo>
                  <a:pt x="1360503" y="1164286"/>
                </a:lnTo>
                <a:lnTo>
                  <a:pt x="1350983" y="1198009"/>
                </a:lnTo>
                <a:lnTo>
                  <a:pt x="1339877" y="1232525"/>
                </a:lnTo>
                <a:lnTo>
                  <a:pt x="1327978" y="1267834"/>
                </a:lnTo>
                <a:lnTo>
                  <a:pt x="1315285" y="1303541"/>
                </a:lnTo>
                <a:lnTo>
                  <a:pt x="1302196" y="1339247"/>
                </a:lnTo>
                <a:lnTo>
                  <a:pt x="1288710" y="1374954"/>
                </a:lnTo>
                <a:lnTo>
                  <a:pt x="1274827" y="1411057"/>
                </a:lnTo>
                <a:lnTo>
                  <a:pt x="1246665" y="1482073"/>
                </a:lnTo>
                <a:lnTo>
                  <a:pt x="1212950" y="1581654"/>
                </a:lnTo>
                <a:lnTo>
                  <a:pt x="1106251" y="1559437"/>
                </a:lnTo>
                <a:lnTo>
                  <a:pt x="1101095" y="1638784"/>
                </a:lnTo>
                <a:lnTo>
                  <a:pt x="1092369" y="1729241"/>
                </a:lnTo>
                <a:lnTo>
                  <a:pt x="1085229" y="1803431"/>
                </a:lnTo>
                <a:lnTo>
                  <a:pt x="1076503" y="1890713"/>
                </a:lnTo>
                <a:lnTo>
                  <a:pt x="285190" y="1890713"/>
                </a:lnTo>
                <a:lnTo>
                  <a:pt x="274084" y="1780023"/>
                </a:lnTo>
                <a:lnTo>
                  <a:pt x="265358" y="1685203"/>
                </a:lnTo>
                <a:lnTo>
                  <a:pt x="255441" y="1570546"/>
                </a:lnTo>
                <a:lnTo>
                  <a:pt x="232832" y="1576893"/>
                </a:lnTo>
                <a:lnTo>
                  <a:pt x="209827" y="1582448"/>
                </a:lnTo>
                <a:lnTo>
                  <a:pt x="197927" y="1584828"/>
                </a:lnTo>
                <a:lnTo>
                  <a:pt x="186821" y="1587605"/>
                </a:lnTo>
                <a:lnTo>
                  <a:pt x="174922" y="1589192"/>
                </a:lnTo>
                <a:lnTo>
                  <a:pt x="163816" y="1590779"/>
                </a:lnTo>
                <a:lnTo>
                  <a:pt x="152313" y="1591573"/>
                </a:lnTo>
                <a:lnTo>
                  <a:pt x="142000" y="1591969"/>
                </a:lnTo>
                <a:lnTo>
                  <a:pt x="131291" y="1591969"/>
                </a:lnTo>
                <a:lnTo>
                  <a:pt x="121374" y="1591573"/>
                </a:lnTo>
                <a:lnTo>
                  <a:pt x="112251" y="1590382"/>
                </a:lnTo>
                <a:lnTo>
                  <a:pt x="103129" y="1588399"/>
                </a:lnTo>
                <a:lnTo>
                  <a:pt x="99162" y="1587209"/>
                </a:lnTo>
                <a:lnTo>
                  <a:pt x="95196" y="1585225"/>
                </a:lnTo>
                <a:lnTo>
                  <a:pt x="91229" y="1583638"/>
                </a:lnTo>
                <a:lnTo>
                  <a:pt x="87659" y="1581654"/>
                </a:lnTo>
                <a:lnTo>
                  <a:pt x="74570" y="1515399"/>
                </a:lnTo>
                <a:lnTo>
                  <a:pt x="59497" y="1433274"/>
                </a:lnTo>
                <a:lnTo>
                  <a:pt x="51564" y="1388046"/>
                </a:lnTo>
                <a:lnTo>
                  <a:pt x="43235" y="1341628"/>
                </a:lnTo>
                <a:lnTo>
                  <a:pt x="35698" y="1295209"/>
                </a:lnTo>
                <a:lnTo>
                  <a:pt x="28162" y="1247998"/>
                </a:lnTo>
                <a:lnTo>
                  <a:pt x="21022" y="1202373"/>
                </a:lnTo>
                <a:lnTo>
                  <a:pt x="14676" y="1157938"/>
                </a:lnTo>
                <a:lnTo>
                  <a:pt x="9520" y="1116677"/>
                </a:lnTo>
                <a:lnTo>
                  <a:pt x="5156" y="1078987"/>
                </a:lnTo>
                <a:lnTo>
                  <a:pt x="1983" y="1045264"/>
                </a:lnTo>
                <a:lnTo>
                  <a:pt x="793" y="1030188"/>
                </a:lnTo>
                <a:lnTo>
                  <a:pt x="0" y="1016699"/>
                </a:lnTo>
                <a:lnTo>
                  <a:pt x="0" y="1004797"/>
                </a:lnTo>
                <a:lnTo>
                  <a:pt x="0" y="994482"/>
                </a:lnTo>
                <a:lnTo>
                  <a:pt x="397" y="985754"/>
                </a:lnTo>
                <a:lnTo>
                  <a:pt x="1190" y="979009"/>
                </a:lnTo>
                <a:lnTo>
                  <a:pt x="1587" y="972661"/>
                </a:lnTo>
                <a:lnTo>
                  <a:pt x="2380" y="966314"/>
                </a:lnTo>
                <a:lnTo>
                  <a:pt x="3966" y="959966"/>
                </a:lnTo>
                <a:lnTo>
                  <a:pt x="5553" y="954015"/>
                </a:lnTo>
                <a:lnTo>
                  <a:pt x="7536" y="948064"/>
                </a:lnTo>
                <a:lnTo>
                  <a:pt x="9520" y="942113"/>
                </a:lnTo>
                <a:lnTo>
                  <a:pt x="12296" y="936558"/>
                </a:lnTo>
                <a:lnTo>
                  <a:pt x="15073" y="931004"/>
                </a:lnTo>
                <a:lnTo>
                  <a:pt x="18246" y="925053"/>
                </a:lnTo>
                <a:lnTo>
                  <a:pt x="21816" y="919498"/>
                </a:lnTo>
                <a:lnTo>
                  <a:pt x="25782" y="914341"/>
                </a:lnTo>
                <a:lnTo>
                  <a:pt x="29352" y="909183"/>
                </a:lnTo>
                <a:lnTo>
                  <a:pt x="34112" y="904026"/>
                </a:lnTo>
                <a:lnTo>
                  <a:pt x="38872" y="898471"/>
                </a:lnTo>
                <a:lnTo>
                  <a:pt x="48391" y="888950"/>
                </a:lnTo>
                <a:lnTo>
                  <a:pt x="59894" y="879031"/>
                </a:lnTo>
                <a:lnTo>
                  <a:pt x="71793" y="869906"/>
                </a:lnTo>
                <a:lnTo>
                  <a:pt x="84486" y="860781"/>
                </a:lnTo>
                <a:lnTo>
                  <a:pt x="98765" y="852450"/>
                </a:lnTo>
                <a:lnTo>
                  <a:pt x="113441" y="844118"/>
                </a:lnTo>
                <a:lnTo>
                  <a:pt x="128514" y="836183"/>
                </a:lnTo>
                <a:lnTo>
                  <a:pt x="144380" y="828645"/>
                </a:lnTo>
                <a:lnTo>
                  <a:pt x="161436" y="821504"/>
                </a:lnTo>
                <a:lnTo>
                  <a:pt x="178492" y="814760"/>
                </a:lnTo>
                <a:lnTo>
                  <a:pt x="196341" y="808015"/>
                </a:lnTo>
                <a:lnTo>
                  <a:pt x="214587" y="801667"/>
                </a:lnTo>
                <a:lnTo>
                  <a:pt x="233229" y="795716"/>
                </a:lnTo>
                <a:lnTo>
                  <a:pt x="252268" y="790162"/>
                </a:lnTo>
                <a:lnTo>
                  <a:pt x="271704" y="784608"/>
                </a:lnTo>
                <a:lnTo>
                  <a:pt x="291140" y="779450"/>
                </a:lnTo>
                <a:lnTo>
                  <a:pt x="310972" y="774689"/>
                </a:lnTo>
                <a:lnTo>
                  <a:pt x="331201" y="769928"/>
                </a:lnTo>
                <a:lnTo>
                  <a:pt x="351034" y="765564"/>
                </a:lnTo>
                <a:lnTo>
                  <a:pt x="371263" y="761994"/>
                </a:lnTo>
                <a:lnTo>
                  <a:pt x="391492" y="758026"/>
                </a:lnTo>
                <a:lnTo>
                  <a:pt x="431156" y="751282"/>
                </a:lnTo>
                <a:lnTo>
                  <a:pt x="470028" y="745727"/>
                </a:lnTo>
                <a:lnTo>
                  <a:pt x="474788" y="745330"/>
                </a:lnTo>
                <a:lnTo>
                  <a:pt x="479548" y="744934"/>
                </a:lnTo>
                <a:lnTo>
                  <a:pt x="488670" y="745330"/>
                </a:lnTo>
                <a:lnTo>
                  <a:pt x="616391" y="1197215"/>
                </a:lnTo>
                <a:lnTo>
                  <a:pt x="618771" y="1179759"/>
                </a:lnTo>
                <a:lnTo>
                  <a:pt x="663196" y="869509"/>
                </a:lnTo>
                <a:lnTo>
                  <a:pt x="650503" y="838961"/>
                </a:lnTo>
                <a:lnTo>
                  <a:pt x="675095" y="798493"/>
                </a:lnTo>
                <a:lnTo>
                  <a:pt x="731022" y="798097"/>
                </a:lnTo>
                <a:lnTo>
                  <a:pt x="754028" y="838961"/>
                </a:lnTo>
                <a:lnTo>
                  <a:pt x="743319" y="875461"/>
                </a:lnTo>
                <a:lnTo>
                  <a:pt x="782983" y="1202373"/>
                </a:lnTo>
                <a:lnTo>
                  <a:pt x="887302" y="760407"/>
                </a:lnTo>
                <a:lnTo>
                  <a:pt x="899201" y="754852"/>
                </a:lnTo>
                <a:lnTo>
                  <a:pt x="907927" y="750488"/>
                </a:lnTo>
                <a:lnTo>
                  <a:pt x="913481" y="747314"/>
                </a:lnTo>
                <a:lnTo>
                  <a:pt x="914671" y="746124"/>
                </a:lnTo>
                <a:lnTo>
                  <a:pt x="914671" y="745727"/>
                </a:lnTo>
                <a:lnTo>
                  <a:pt x="924587" y="744537"/>
                </a:lnTo>
                <a:lnTo>
                  <a:pt x="934106" y="743744"/>
                </a:lnTo>
                <a:lnTo>
                  <a:pt x="943626" y="743347"/>
                </a:lnTo>
                <a:lnTo>
                  <a:pt x="953542" y="742950"/>
                </a:lnTo>
                <a:close/>
                <a:moveTo>
                  <a:pt x="713979" y="0"/>
                </a:moveTo>
                <a:lnTo>
                  <a:pt x="725091" y="0"/>
                </a:lnTo>
                <a:lnTo>
                  <a:pt x="736601" y="397"/>
                </a:lnTo>
                <a:lnTo>
                  <a:pt x="746919" y="794"/>
                </a:lnTo>
                <a:lnTo>
                  <a:pt x="758032" y="1985"/>
                </a:lnTo>
                <a:lnTo>
                  <a:pt x="768351" y="3177"/>
                </a:lnTo>
                <a:lnTo>
                  <a:pt x="778669" y="4368"/>
                </a:lnTo>
                <a:lnTo>
                  <a:pt x="788591" y="5956"/>
                </a:lnTo>
                <a:lnTo>
                  <a:pt x="808038" y="9530"/>
                </a:lnTo>
                <a:lnTo>
                  <a:pt x="826691" y="13898"/>
                </a:lnTo>
                <a:lnTo>
                  <a:pt x="844551" y="19060"/>
                </a:lnTo>
                <a:lnTo>
                  <a:pt x="860822" y="25016"/>
                </a:lnTo>
                <a:lnTo>
                  <a:pt x="876697" y="30973"/>
                </a:lnTo>
                <a:lnTo>
                  <a:pt x="891779" y="37723"/>
                </a:lnTo>
                <a:lnTo>
                  <a:pt x="906066" y="44076"/>
                </a:lnTo>
                <a:lnTo>
                  <a:pt x="919163" y="51224"/>
                </a:lnTo>
                <a:lnTo>
                  <a:pt x="930672" y="57974"/>
                </a:lnTo>
                <a:lnTo>
                  <a:pt x="942182" y="64725"/>
                </a:lnTo>
                <a:lnTo>
                  <a:pt x="952501" y="71475"/>
                </a:lnTo>
                <a:lnTo>
                  <a:pt x="961232" y="77829"/>
                </a:lnTo>
                <a:lnTo>
                  <a:pt x="969566" y="84182"/>
                </a:lnTo>
                <a:lnTo>
                  <a:pt x="976313" y="89344"/>
                </a:lnTo>
                <a:lnTo>
                  <a:pt x="987822" y="98874"/>
                </a:lnTo>
                <a:lnTo>
                  <a:pt x="994172" y="105227"/>
                </a:lnTo>
                <a:lnTo>
                  <a:pt x="996554" y="107213"/>
                </a:lnTo>
                <a:lnTo>
                  <a:pt x="993775" y="113566"/>
                </a:lnTo>
                <a:lnTo>
                  <a:pt x="989410" y="120317"/>
                </a:lnTo>
                <a:lnTo>
                  <a:pt x="984251" y="129450"/>
                </a:lnTo>
                <a:lnTo>
                  <a:pt x="977107" y="139774"/>
                </a:lnTo>
                <a:lnTo>
                  <a:pt x="973138" y="144936"/>
                </a:lnTo>
                <a:lnTo>
                  <a:pt x="968375" y="150495"/>
                </a:lnTo>
                <a:lnTo>
                  <a:pt x="963216" y="156054"/>
                </a:lnTo>
                <a:lnTo>
                  <a:pt x="957660" y="161613"/>
                </a:lnTo>
                <a:lnTo>
                  <a:pt x="951707" y="167173"/>
                </a:lnTo>
                <a:lnTo>
                  <a:pt x="945754" y="172732"/>
                </a:lnTo>
                <a:lnTo>
                  <a:pt x="938610" y="177497"/>
                </a:lnTo>
                <a:lnTo>
                  <a:pt x="931069" y="182262"/>
                </a:lnTo>
                <a:lnTo>
                  <a:pt x="923529" y="186630"/>
                </a:lnTo>
                <a:lnTo>
                  <a:pt x="915194" y="190601"/>
                </a:lnTo>
                <a:lnTo>
                  <a:pt x="906463" y="194174"/>
                </a:lnTo>
                <a:lnTo>
                  <a:pt x="896938" y="196954"/>
                </a:lnTo>
                <a:lnTo>
                  <a:pt x="887413" y="199733"/>
                </a:lnTo>
                <a:lnTo>
                  <a:pt x="877094" y="200925"/>
                </a:lnTo>
                <a:lnTo>
                  <a:pt x="866775" y="201719"/>
                </a:lnTo>
                <a:lnTo>
                  <a:pt x="855266" y="201719"/>
                </a:lnTo>
                <a:lnTo>
                  <a:pt x="843360" y="200925"/>
                </a:lnTo>
                <a:lnTo>
                  <a:pt x="831454" y="198939"/>
                </a:lnTo>
                <a:lnTo>
                  <a:pt x="818357" y="195763"/>
                </a:lnTo>
                <a:lnTo>
                  <a:pt x="805260" y="191792"/>
                </a:lnTo>
                <a:lnTo>
                  <a:pt x="791369" y="186233"/>
                </a:lnTo>
                <a:lnTo>
                  <a:pt x="777082" y="179879"/>
                </a:lnTo>
                <a:lnTo>
                  <a:pt x="760016" y="171938"/>
                </a:lnTo>
                <a:lnTo>
                  <a:pt x="743347" y="165187"/>
                </a:lnTo>
                <a:lnTo>
                  <a:pt x="778272" y="181468"/>
                </a:lnTo>
                <a:lnTo>
                  <a:pt x="812007" y="196954"/>
                </a:lnTo>
                <a:lnTo>
                  <a:pt x="828279" y="204101"/>
                </a:lnTo>
                <a:lnTo>
                  <a:pt x="844551" y="210852"/>
                </a:lnTo>
                <a:lnTo>
                  <a:pt x="860029" y="217205"/>
                </a:lnTo>
                <a:lnTo>
                  <a:pt x="875110" y="222367"/>
                </a:lnTo>
                <a:lnTo>
                  <a:pt x="889397" y="226735"/>
                </a:lnTo>
                <a:lnTo>
                  <a:pt x="903288" y="229912"/>
                </a:lnTo>
                <a:lnTo>
                  <a:pt x="910035" y="231103"/>
                </a:lnTo>
                <a:lnTo>
                  <a:pt x="916385" y="232294"/>
                </a:lnTo>
                <a:lnTo>
                  <a:pt x="922735" y="232691"/>
                </a:lnTo>
                <a:lnTo>
                  <a:pt x="929085" y="233089"/>
                </a:lnTo>
                <a:lnTo>
                  <a:pt x="935038" y="233089"/>
                </a:lnTo>
                <a:lnTo>
                  <a:pt x="940991" y="232294"/>
                </a:lnTo>
                <a:lnTo>
                  <a:pt x="946547" y="231103"/>
                </a:lnTo>
                <a:lnTo>
                  <a:pt x="951707" y="229912"/>
                </a:lnTo>
                <a:lnTo>
                  <a:pt x="956866" y="228324"/>
                </a:lnTo>
                <a:lnTo>
                  <a:pt x="961629" y="226338"/>
                </a:lnTo>
                <a:lnTo>
                  <a:pt x="966788" y="223161"/>
                </a:lnTo>
                <a:lnTo>
                  <a:pt x="970757" y="220382"/>
                </a:lnTo>
                <a:lnTo>
                  <a:pt x="972741" y="231500"/>
                </a:lnTo>
                <a:lnTo>
                  <a:pt x="973535" y="242619"/>
                </a:lnTo>
                <a:lnTo>
                  <a:pt x="973932" y="253340"/>
                </a:lnTo>
                <a:lnTo>
                  <a:pt x="974329" y="263267"/>
                </a:lnTo>
                <a:lnTo>
                  <a:pt x="974329" y="273591"/>
                </a:lnTo>
                <a:lnTo>
                  <a:pt x="973932" y="283121"/>
                </a:lnTo>
                <a:lnTo>
                  <a:pt x="973138" y="302181"/>
                </a:lnTo>
                <a:lnTo>
                  <a:pt x="974725" y="300196"/>
                </a:lnTo>
                <a:lnTo>
                  <a:pt x="976710" y="298210"/>
                </a:lnTo>
                <a:lnTo>
                  <a:pt x="978297" y="297416"/>
                </a:lnTo>
                <a:lnTo>
                  <a:pt x="980282" y="297019"/>
                </a:lnTo>
                <a:lnTo>
                  <a:pt x="982663" y="297416"/>
                </a:lnTo>
                <a:lnTo>
                  <a:pt x="985044" y="299005"/>
                </a:lnTo>
                <a:lnTo>
                  <a:pt x="987822" y="301784"/>
                </a:lnTo>
                <a:lnTo>
                  <a:pt x="989807" y="304564"/>
                </a:lnTo>
                <a:lnTo>
                  <a:pt x="991791" y="308932"/>
                </a:lnTo>
                <a:lnTo>
                  <a:pt x="994172" y="313697"/>
                </a:lnTo>
                <a:lnTo>
                  <a:pt x="995760" y="318859"/>
                </a:lnTo>
                <a:lnTo>
                  <a:pt x="997744" y="325212"/>
                </a:lnTo>
                <a:lnTo>
                  <a:pt x="998935" y="331963"/>
                </a:lnTo>
                <a:lnTo>
                  <a:pt x="1000919" y="339507"/>
                </a:lnTo>
                <a:lnTo>
                  <a:pt x="1002110" y="347846"/>
                </a:lnTo>
                <a:lnTo>
                  <a:pt x="1002904" y="356185"/>
                </a:lnTo>
                <a:lnTo>
                  <a:pt x="1003697" y="364523"/>
                </a:lnTo>
                <a:lnTo>
                  <a:pt x="1004094" y="373656"/>
                </a:lnTo>
                <a:lnTo>
                  <a:pt x="1004491" y="383584"/>
                </a:lnTo>
                <a:lnTo>
                  <a:pt x="1004888" y="393114"/>
                </a:lnTo>
                <a:lnTo>
                  <a:pt x="1004491" y="403438"/>
                </a:lnTo>
                <a:lnTo>
                  <a:pt x="1004094" y="412571"/>
                </a:lnTo>
                <a:lnTo>
                  <a:pt x="1003697" y="422101"/>
                </a:lnTo>
                <a:lnTo>
                  <a:pt x="1002904" y="430837"/>
                </a:lnTo>
                <a:lnTo>
                  <a:pt x="1002110" y="439175"/>
                </a:lnTo>
                <a:lnTo>
                  <a:pt x="1000919" y="447117"/>
                </a:lnTo>
                <a:lnTo>
                  <a:pt x="998935" y="454265"/>
                </a:lnTo>
                <a:lnTo>
                  <a:pt x="997744" y="461015"/>
                </a:lnTo>
                <a:lnTo>
                  <a:pt x="995760" y="467368"/>
                </a:lnTo>
                <a:lnTo>
                  <a:pt x="994172" y="472928"/>
                </a:lnTo>
                <a:lnTo>
                  <a:pt x="991791" y="478090"/>
                </a:lnTo>
                <a:lnTo>
                  <a:pt x="989807" y="481663"/>
                </a:lnTo>
                <a:lnTo>
                  <a:pt x="987822" y="485237"/>
                </a:lnTo>
                <a:lnTo>
                  <a:pt x="985044" y="487620"/>
                </a:lnTo>
                <a:lnTo>
                  <a:pt x="982663" y="488811"/>
                </a:lnTo>
                <a:lnTo>
                  <a:pt x="980282" y="489605"/>
                </a:lnTo>
                <a:lnTo>
                  <a:pt x="978694" y="489605"/>
                </a:lnTo>
                <a:lnTo>
                  <a:pt x="977504" y="488811"/>
                </a:lnTo>
                <a:lnTo>
                  <a:pt x="975122" y="487223"/>
                </a:lnTo>
                <a:lnTo>
                  <a:pt x="972741" y="484840"/>
                </a:lnTo>
                <a:lnTo>
                  <a:pt x="970360" y="481266"/>
                </a:lnTo>
                <a:lnTo>
                  <a:pt x="968375" y="476898"/>
                </a:lnTo>
                <a:lnTo>
                  <a:pt x="966391" y="471736"/>
                </a:lnTo>
                <a:lnTo>
                  <a:pt x="964010" y="465780"/>
                </a:lnTo>
                <a:lnTo>
                  <a:pt x="962422" y="459030"/>
                </a:lnTo>
                <a:lnTo>
                  <a:pt x="960438" y="476104"/>
                </a:lnTo>
                <a:lnTo>
                  <a:pt x="957263" y="491988"/>
                </a:lnTo>
                <a:lnTo>
                  <a:pt x="953691" y="507871"/>
                </a:lnTo>
                <a:lnTo>
                  <a:pt x="949325" y="523754"/>
                </a:lnTo>
                <a:lnTo>
                  <a:pt x="944563" y="538844"/>
                </a:lnTo>
                <a:lnTo>
                  <a:pt x="939404" y="553536"/>
                </a:lnTo>
                <a:lnTo>
                  <a:pt x="933451" y="567434"/>
                </a:lnTo>
                <a:lnTo>
                  <a:pt x="927101" y="581332"/>
                </a:lnTo>
                <a:lnTo>
                  <a:pt x="920354" y="594435"/>
                </a:lnTo>
                <a:lnTo>
                  <a:pt x="912813" y="607539"/>
                </a:lnTo>
                <a:lnTo>
                  <a:pt x="905272" y="619849"/>
                </a:lnTo>
                <a:lnTo>
                  <a:pt x="896938" y="631364"/>
                </a:lnTo>
                <a:lnTo>
                  <a:pt x="888604" y="642880"/>
                </a:lnTo>
                <a:lnTo>
                  <a:pt x="879872" y="653601"/>
                </a:lnTo>
                <a:lnTo>
                  <a:pt x="870347" y="663925"/>
                </a:lnTo>
                <a:lnTo>
                  <a:pt x="861219" y="673852"/>
                </a:lnTo>
                <a:lnTo>
                  <a:pt x="851694" y="682985"/>
                </a:lnTo>
                <a:lnTo>
                  <a:pt x="841772" y="691721"/>
                </a:lnTo>
                <a:lnTo>
                  <a:pt x="831851" y="700060"/>
                </a:lnTo>
                <a:lnTo>
                  <a:pt x="821532" y="707604"/>
                </a:lnTo>
                <a:lnTo>
                  <a:pt x="811610" y="714752"/>
                </a:lnTo>
                <a:lnTo>
                  <a:pt x="801291" y="721105"/>
                </a:lnTo>
                <a:lnTo>
                  <a:pt x="790972" y="727062"/>
                </a:lnTo>
                <a:lnTo>
                  <a:pt x="780257" y="732224"/>
                </a:lnTo>
                <a:lnTo>
                  <a:pt x="769938" y="736989"/>
                </a:lnTo>
                <a:lnTo>
                  <a:pt x="759619" y="741357"/>
                </a:lnTo>
                <a:lnTo>
                  <a:pt x="749301" y="744533"/>
                </a:lnTo>
                <a:lnTo>
                  <a:pt x="738585" y="747710"/>
                </a:lnTo>
                <a:lnTo>
                  <a:pt x="728663" y="750093"/>
                </a:lnTo>
                <a:lnTo>
                  <a:pt x="718344" y="751284"/>
                </a:lnTo>
                <a:lnTo>
                  <a:pt x="708819" y="752475"/>
                </a:lnTo>
                <a:lnTo>
                  <a:pt x="698897" y="752475"/>
                </a:lnTo>
                <a:lnTo>
                  <a:pt x="690960" y="752475"/>
                </a:lnTo>
                <a:lnTo>
                  <a:pt x="683022" y="751284"/>
                </a:lnTo>
                <a:lnTo>
                  <a:pt x="674688" y="749695"/>
                </a:lnTo>
                <a:lnTo>
                  <a:pt x="665560" y="747313"/>
                </a:lnTo>
                <a:lnTo>
                  <a:pt x="656432" y="744136"/>
                </a:lnTo>
                <a:lnTo>
                  <a:pt x="646907" y="740960"/>
                </a:lnTo>
                <a:lnTo>
                  <a:pt x="637779" y="736195"/>
                </a:lnTo>
                <a:lnTo>
                  <a:pt x="628254" y="731430"/>
                </a:lnTo>
                <a:lnTo>
                  <a:pt x="617935" y="725870"/>
                </a:lnTo>
                <a:lnTo>
                  <a:pt x="608410" y="719914"/>
                </a:lnTo>
                <a:lnTo>
                  <a:pt x="598091" y="713561"/>
                </a:lnTo>
                <a:lnTo>
                  <a:pt x="588169" y="706413"/>
                </a:lnTo>
                <a:lnTo>
                  <a:pt x="578247" y="698471"/>
                </a:lnTo>
                <a:lnTo>
                  <a:pt x="568325" y="690133"/>
                </a:lnTo>
                <a:lnTo>
                  <a:pt x="558007" y="681397"/>
                </a:lnTo>
                <a:lnTo>
                  <a:pt x="548482" y="671867"/>
                </a:lnTo>
                <a:lnTo>
                  <a:pt x="538560" y="662734"/>
                </a:lnTo>
                <a:lnTo>
                  <a:pt x="529035" y="652410"/>
                </a:lnTo>
                <a:lnTo>
                  <a:pt x="519510" y="641688"/>
                </a:lnTo>
                <a:lnTo>
                  <a:pt x="509985" y="630570"/>
                </a:lnTo>
                <a:lnTo>
                  <a:pt x="501254" y="619452"/>
                </a:lnTo>
                <a:lnTo>
                  <a:pt x="492522" y="607539"/>
                </a:lnTo>
                <a:lnTo>
                  <a:pt x="483791" y="595230"/>
                </a:lnTo>
                <a:lnTo>
                  <a:pt x="475854" y="582523"/>
                </a:lnTo>
                <a:lnTo>
                  <a:pt x="467916" y="569419"/>
                </a:lnTo>
                <a:lnTo>
                  <a:pt x="460772" y="556315"/>
                </a:lnTo>
                <a:lnTo>
                  <a:pt x="453629" y="542417"/>
                </a:lnTo>
                <a:lnTo>
                  <a:pt x="447279" y="528519"/>
                </a:lnTo>
                <a:lnTo>
                  <a:pt x="441325" y="514224"/>
                </a:lnTo>
                <a:lnTo>
                  <a:pt x="435769" y="499929"/>
                </a:lnTo>
                <a:lnTo>
                  <a:pt x="431007" y="485237"/>
                </a:lnTo>
                <a:lnTo>
                  <a:pt x="426244" y="470148"/>
                </a:lnTo>
                <a:lnTo>
                  <a:pt x="424657" y="474913"/>
                </a:lnTo>
                <a:lnTo>
                  <a:pt x="422672" y="480075"/>
                </a:lnTo>
                <a:lnTo>
                  <a:pt x="421085" y="484046"/>
                </a:lnTo>
                <a:lnTo>
                  <a:pt x="419101" y="487620"/>
                </a:lnTo>
                <a:lnTo>
                  <a:pt x="417116" y="490399"/>
                </a:lnTo>
                <a:lnTo>
                  <a:pt x="414735" y="492385"/>
                </a:lnTo>
                <a:lnTo>
                  <a:pt x="412354" y="493576"/>
                </a:lnTo>
                <a:lnTo>
                  <a:pt x="410369" y="493973"/>
                </a:lnTo>
                <a:lnTo>
                  <a:pt x="407591" y="493576"/>
                </a:lnTo>
                <a:lnTo>
                  <a:pt x="405210" y="491988"/>
                </a:lnTo>
                <a:lnTo>
                  <a:pt x="402829" y="490002"/>
                </a:lnTo>
                <a:lnTo>
                  <a:pt x="400447" y="486428"/>
                </a:lnTo>
                <a:lnTo>
                  <a:pt x="398463" y="482855"/>
                </a:lnTo>
                <a:lnTo>
                  <a:pt x="396082" y="477693"/>
                </a:lnTo>
                <a:lnTo>
                  <a:pt x="394494" y="472133"/>
                </a:lnTo>
                <a:lnTo>
                  <a:pt x="392907" y="465780"/>
                </a:lnTo>
                <a:lnTo>
                  <a:pt x="391319" y="459030"/>
                </a:lnTo>
                <a:lnTo>
                  <a:pt x="390129" y="451882"/>
                </a:lnTo>
                <a:lnTo>
                  <a:pt x="388541" y="443940"/>
                </a:lnTo>
                <a:lnTo>
                  <a:pt x="387351" y="435602"/>
                </a:lnTo>
                <a:lnTo>
                  <a:pt x="386557" y="426469"/>
                </a:lnTo>
                <a:lnTo>
                  <a:pt x="386160" y="417336"/>
                </a:lnTo>
                <a:lnTo>
                  <a:pt x="385763" y="407409"/>
                </a:lnTo>
                <a:lnTo>
                  <a:pt x="385763" y="397879"/>
                </a:lnTo>
                <a:lnTo>
                  <a:pt x="385763" y="388349"/>
                </a:lnTo>
                <a:lnTo>
                  <a:pt x="386160" y="378421"/>
                </a:lnTo>
                <a:lnTo>
                  <a:pt x="386557" y="369288"/>
                </a:lnTo>
                <a:lnTo>
                  <a:pt x="387351" y="360156"/>
                </a:lnTo>
                <a:lnTo>
                  <a:pt x="388541" y="351817"/>
                </a:lnTo>
                <a:lnTo>
                  <a:pt x="390129" y="344272"/>
                </a:lnTo>
                <a:lnTo>
                  <a:pt x="391319" y="336728"/>
                </a:lnTo>
                <a:lnTo>
                  <a:pt x="392907" y="329977"/>
                </a:lnTo>
                <a:lnTo>
                  <a:pt x="394494" y="323624"/>
                </a:lnTo>
                <a:lnTo>
                  <a:pt x="396082" y="318065"/>
                </a:lnTo>
                <a:lnTo>
                  <a:pt x="398463" y="313697"/>
                </a:lnTo>
                <a:lnTo>
                  <a:pt x="400447" y="309329"/>
                </a:lnTo>
                <a:lnTo>
                  <a:pt x="402829" y="305755"/>
                </a:lnTo>
                <a:lnTo>
                  <a:pt x="405210" y="303770"/>
                </a:lnTo>
                <a:lnTo>
                  <a:pt x="407591" y="302181"/>
                </a:lnTo>
                <a:lnTo>
                  <a:pt x="410369" y="301784"/>
                </a:lnTo>
                <a:lnTo>
                  <a:pt x="411560" y="302181"/>
                </a:lnTo>
                <a:lnTo>
                  <a:pt x="413147" y="302975"/>
                </a:lnTo>
                <a:lnTo>
                  <a:pt x="413544" y="289872"/>
                </a:lnTo>
                <a:lnTo>
                  <a:pt x="414338" y="277562"/>
                </a:lnTo>
                <a:lnTo>
                  <a:pt x="415925" y="266444"/>
                </a:lnTo>
                <a:lnTo>
                  <a:pt x="418307" y="255722"/>
                </a:lnTo>
                <a:lnTo>
                  <a:pt x="417116" y="242222"/>
                </a:lnTo>
                <a:lnTo>
                  <a:pt x="415925" y="229515"/>
                </a:lnTo>
                <a:lnTo>
                  <a:pt x="415925" y="217205"/>
                </a:lnTo>
                <a:lnTo>
                  <a:pt x="416322" y="206484"/>
                </a:lnTo>
                <a:lnTo>
                  <a:pt x="417910" y="195763"/>
                </a:lnTo>
                <a:lnTo>
                  <a:pt x="419497" y="185835"/>
                </a:lnTo>
                <a:lnTo>
                  <a:pt x="421482" y="176305"/>
                </a:lnTo>
                <a:lnTo>
                  <a:pt x="424260" y="167570"/>
                </a:lnTo>
                <a:lnTo>
                  <a:pt x="427435" y="159628"/>
                </a:lnTo>
                <a:lnTo>
                  <a:pt x="431007" y="152480"/>
                </a:lnTo>
                <a:lnTo>
                  <a:pt x="434975" y="145730"/>
                </a:lnTo>
                <a:lnTo>
                  <a:pt x="439341" y="139377"/>
                </a:lnTo>
                <a:lnTo>
                  <a:pt x="444501" y="133420"/>
                </a:lnTo>
                <a:lnTo>
                  <a:pt x="449660" y="128258"/>
                </a:lnTo>
                <a:lnTo>
                  <a:pt x="455613" y="123890"/>
                </a:lnTo>
                <a:lnTo>
                  <a:pt x="461566" y="119522"/>
                </a:lnTo>
                <a:lnTo>
                  <a:pt x="434182" y="119919"/>
                </a:lnTo>
                <a:lnTo>
                  <a:pt x="413147" y="120714"/>
                </a:lnTo>
                <a:lnTo>
                  <a:pt x="394891" y="121508"/>
                </a:lnTo>
                <a:lnTo>
                  <a:pt x="401241" y="118728"/>
                </a:lnTo>
                <a:lnTo>
                  <a:pt x="407591" y="115154"/>
                </a:lnTo>
                <a:lnTo>
                  <a:pt x="420291" y="107213"/>
                </a:lnTo>
                <a:lnTo>
                  <a:pt x="433388" y="98477"/>
                </a:lnTo>
                <a:lnTo>
                  <a:pt x="446485" y="88947"/>
                </a:lnTo>
                <a:lnTo>
                  <a:pt x="459185" y="79814"/>
                </a:lnTo>
                <a:lnTo>
                  <a:pt x="471488" y="71475"/>
                </a:lnTo>
                <a:lnTo>
                  <a:pt x="482601" y="63931"/>
                </a:lnTo>
                <a:lnTo>
                  <a:pt x="488157" y="60357"/>
                </a:lnTo>
                <a:lnTo>
                  <a:pt x="493316" y="57577"/>
                </a:lnTo>
                <a:lnTo>
                  <a:pt x="507604" y="50827"/>
                </a:lnTo>
                <a:lnTo>
                  <a:pt x="521891" y="44473"/>
                </a:lnTo>
                <a:lnTo>
                  <a:pt x="536179" y="38517"/>
                </a:lnTo>
                <a:lnTo>
                  <a:pt x="550069" y="32958"/>
                </a:lnTo>
                <a:lnTo>
                  <a:pt x="563563" y="27796"/>
                </a:lnTo>
                <a:lnTo>
                  <a:pt x="577057" y="23428"/>
                </a:lnTo>
                <a:lnTo>
                  <a:pt x="590551" y="19457"/>
                </a:lnTo>
                <a:lnTo>
                  <a:pt x="603647" y="15883"/>
                </a:lnTo>
                <a:lnTo>
                  <a:pt x="616744" y="12310"/>
                </a:lnTo>
                <a:lnTo>
                  <a:pt x="629841" y="9927"/>
                </a:lnTo>
                <a:lnTo>
                  <a:pt x="642541" y="7148"/>
                </a:lnTo>
                <a:lnTo>
                  <a:pt x="654844" y="5162"/>
                </a:lnTo>
                <a:lnTo>
                  <a:pt x="666751" y="3574"/>
                </a:lnTo>
                <a:lnTo>
                  <a:pt x="679054" y="2382"/>
                </a:lnTo>
                <a:lnTo>
                  <a:pt x="690960" y="1191"/>
                </a:lnTo>
                <a:lnTo>
                  <a:pt x="702866" y="397"/>
                </a:lnTo>
                <a:lnTo>
                  <a:pt x="713979"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solidFill>
                <a:srgbClr val="FFFFFF"/>
              </a:solidFill>
            </a:endParaRPr>
          </a:p>
        </p:txBody>
      </p:sp>
      <p:sp>
        <p:nvSpPr>
          <p:cNvPr id="42" name="Shape 518"/>
          <p:cNvSpPr/>
          <p:nvPr/>
        </p:nvSpPr>
        <p:spPr>
          <a:xfrm>
            <a:off x="11128764" y="4239783"/>
            <a:ext cx="360000" cy="36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0"/>
                  <a:pt x="0" y="0"/>
                  <a:pt x="0" y="0"/>
                </a:cubicBezTo>
                <a:cubicBezTo>
                  <a:pt x="2181" y="0"/>
                  <a:pt x="2181" y="0"/>
                  <a:pt x="2181" y="0"/>
                </a:cubicBezTo>
                <a:cubicBezTo>
                  <a:pt x="2181" y="19419"/>
                  <a:pt x="2181" y="19419"/>
                  <a:pt x="2181" y="19419"/>
                </a:cubicBezTo>
                <a:cubicBezTo>
                  <a:pt x="21600" y="19419"/>
                  <a:pt x="21600" y="19419"/>
                  <a:pt x="21600" y="19419"/>
                </a:cubicBezTo>
                <a:cubicBezTo>
                  <a:pt x="21600" y="21600"/>
                  <a:pt x="21600" y="21600"/>
                  <a:pt x="21600" y="21600"/>
                </a:cubicBezTo>
                <a:lnTo>
                  <a:pt x="0" y="21600"/>
                </a:lnTo>
                <a:close/>
                <a:moveTo>
                  <a:pt x="3012" y="2388"/>
                </a:moveTo>
                <a:cubicBezTo>
                  <a:pt x="3012" y="2181"/>
                  <a:pt x="3012" y="2181"/>
                  <a:pt x="3012" y="2181"/>
                </a:cubicBezTo>
                <a:cubicBezTo>
                  <a:pt x="3323" y="2181"/>
                  <a:pt x="3323" y="2181"/>
                  <a:pt x="3323" y="2181"/>
                </a:cubicBezTo>
                <a:cubicBezTo>
                  <a:pt x="3323" y="2388"/>
                  <a:pt x="3323" y="2388"/>
                  <a:pt x="3323" y="2388"/>
                </a:cubicBezTo>
                <a:lnTo>
                  <a:pt x="3012" y="2388"/>
                </a:lnTo>
                <a:close/>
                <a:moveTo>
                  <a:pt x="3012" y="6750"/>
                </a:moveTo>
                <a:cubicBezTo>
                  <a:pt x="3012" y="6438"/>
                  <a:pt x="3012" y="6438"/>
                  <a:pt x="3012" y="6438"/>
                </a:cubicBezTo>
                <a:cubicBezTo>
                  <a:pt x="3323" y="6438"/>
                  <a:pt x="3323" y="6438"/>
                  <a:pt x="3323" y="6438"/>
                </a:cubicBezTo>
                <a:cubicBezTo>
                  <a:pt x="3323" y="6750"/>
                  <a:pt x="3323" y="6750"/>
                  <a:pt x="3323" y="6750"/>
                </a:cubicBezTo>
                <a:lnTo>
                  <a:pt x="3012" y="6750"/>
                </a:lnTo>
                <a:close/>
                <a:moveTo>
                  <a:pt x="3012" y="11008"/>
                </a:moveTo>
                <a:cubicBezTo>
                  <a:pt x="3012" y="10800"/>
                  <a:pt x="3012" y="10800"/>
                  <a:pt x="3012" y="10800"/>
                </a:cubicBezTo>
                <a:cubicBezTo>
                  <a:pt x="3323" y="10800"/>
                  <a:pt x="3323" y="10800"/>
                  <a:pt x="3323" y="10800"/>
                </a:cubicBezTo>
                <a:cubicBezTo>
                  <a:pt x="3323" y="11008"/>
                  <a:pt x="3323" y="11008"/>
                  <a:pt x="3323" y="11008"/>
                </a:cubicBezTo>
                <a:lnTo>
                  <a:pt x="3012" y="11008"/>
                </a:lnTo>
                <a:close/>
                <a:moveTo>
                  <a:pt x="3323" y="18277"/>
                </a:moveTo>
                <a:cubicBezTo>
                  <a:pt x="3323" y="13812"/>
                  <a:pt x="3323" y="13812"/>
                  <a:pt x="3323" y="13812"/>
                </a:cubicBezTo>
                <a:cubicBezTo>
                  <a:pt x="3323" y="13500"/>
                  <a:pt x="3427" y="13292"/>
                  <a:pt x="3635" y="13188"/>
                </a:cubicBezTo>
                <a:cubicBezTo>
                  <a:pt x="8619" y="8204"/>
                  <a:pt x="8619" y="8204"/>
                  <a:pt x="8619" y="8204"/>
                </a:cubicBezTo>
                <a:cubicBezTo>
                  <a:pt x="8723" y="7996"/>
                  <a:pt x="8931" y="7788"/>
                  <a:pt x="9242" y="7788"/>
                </a:cubicBezTo>
                <a:cubicBezTo>
                  <a:pt x="9450" y="7788"/>
                  <a:pt x="9658" y="7892"/>
                  <a:pt x="9865" y="8100"/>
                </a:cubicBezTo>
                <a:cubicBezTo>
                  <a:pt x="10592" y="8827"/>
                  <a:pt x="10592" y="8827"/>
                  <a:pt x="10592" y="8827"/>
                </a:cubicBezTo>
                <a:cubicBezTo>
                  <a:pt x="10592" y="8619"/>
                  <a:pt x="10592" y="8619"/>
                  <a:pt x="10592" y="8619"/>
                </a:cubicBezTo>
                <a:cubicBezTo>
                  <a:pt x="10800" y="8619"/>
                  <a:pt x="10800" y="8619"/>
                  <a:pt x="10800" y="8619"/>
                </a:cubicBezTo>
                <a:cubicBezTo>
                  <a:pt x="10800" y="8827"/>
                  <a:pt x="10800" y="8827"/>
                  <a:pt x="10800" y="8827"/>
                </a:cubicBezTo>
                <a:cubicBezTo>
                  <a:pt x="10592" y="8827"/>
                  <a:pt x="10592" y="8827"/>
                  <a:pt x="10592" y="8827"/>
                </a:cubicBezTo>
                <a:cubicBezTo>
                  <a:pt x="12773" y="11008"/>
                  <a:pt x="12773" y="11008"/>
                  <a:pt x="12773" y="11008"/>
                </a:cubicBezTo>
                <a:cubicBezTo>
                  <a:pt x="12773" y="10800"/>
                  <a:pt x="12773" y="10800"/>
                  <a:pt x="12773" y="10800"/>
                </a:cubicBezTo>
                <a:cubicBezTo>
                  <a:pt x="12981" y="10800"/>
                  <a:pt x="12981" y="10800"/>
                  <a:pt x="12981" y="10800"/>
                </a:cubicBezTo>
                <a:cubicBezTo>
                  <a:pt x="12981" y="11008"/>
                  <a:pt x="12981" y="11008"/>
                  <a:pt x="12981" y="11008"/>
                </a:cubicBezTo>
                <a:cubicBezTo>
                  <a:pt x="12773" y="11008"/>
                  <a:pt x="12773" y="11008"/>
                  <a:pt x="12773" y="11008"/>
                </a:cubicBezTo>
                <a:cubicBezTo>
                  <a:pt x="12981" y="11319"/>
                  <a:pt x="12981" y="11319"/>
                  <a:pt x="12981" y="11319"/>
                </a:cubicBezTo>
                <a:cubicBezTo>
                  <a:pt x="20354" y="3946"/>
                  <a:pt x="20354" y="3946"/>
                  <a:pt x="20354" y="3946"/>
                </a:cubicBezTo>
                <a:cubicBezTo>
                  <a:pt x="20458" y="3842"/>
                  <a:pt x="20562" y="3738"/>
                  <a:pt x="20769" y="3738"/>
                </a:cubicBezTo>
                <a:cubicBezTo>
                  <a:pt x="20873" y="3738"/>
                  <a:pt x="21081" y="3738"/>
                  <a:pt x="21185" y="3738"/>
                </a:cubicBezTo>
                <a:cubicBezTo>
                  <a:pt x="21288" y="3842"/>
                  <a:pt x="21392" y="3946"/>
                  <a:pt x="21496" y="4050"/>
                </a:cubicBezTo>
                <a:cubicBezTo>
                  <a:pt x="21600" y="4154"/>
                  <a:pt x="21600" y="4258"/>
                  <a:pt x="21600" y="4465"/>
                </a:cubicBezTo>
                <a:cubicBezTo>
                  <a:pt x="21600" y="4465"/>
                  <a:pt x="21600" y="4465"/>
                  <a:pt x="21600" y="4465"/>
                </a:cubicBezTo>
                <a:cubicBezTo>
                  <a:pt x="21600" y="18277"/>
                  <a:pt x="21600" y="18277"/>
                  <a:pt x="21600" y="18277"/>
                </a:cubicBezTo>
                <a:lnTo>
                  <a:pt x="3323" y="18277"/>
                </a:lnTo>
                <a:close/>
                <a:moveTo>
                  <a:pt x="4154" y="2388"/>
                </a:moveTo>
                <a:cubicBezTo>
                  <a:pt x="4154" y="2181"/>
                  <a:pt x="4154" y="2181"/>
                  <a:pt x="4154" y="2181"/>
                </a:cubicBezTo>
                <a:cubicBezTo>
                  <a:pt x="4362" y="2181"/>
                  <a:pt x="4362" y="2181"/>
                  <a:pt x="4362" y="2181"/>
                </a:cubicBezTo>
                <a:cubicBezTo>
                  <a:pt x="4362" y="2388"/>
                  <a:pt x="4362" y="2388"/>
                  <a:pt x="4362" y="2388"/>
                </a:cubicBezTo>
                <a:lnTo>
                  <a:pt x="4154" y="2388"/>
                </a:lnTo>
                <a:close/>
                <a:moveTo>
                  <a:pt x="4154" y="6750"/>
                </a:moveTo>
                <a:cubicBezTo>
                  <a:pt x="4154" y="6438"/>
                  <a:pt x="4154" y="6438"/>
                  <a:pt x="4154" y="6438"/>
                </a:cubicBezTo>
                <a:cubicBezTo>
                  <a:pt x="4362" y="6438"/>
                  <a:pt x="4362" y="6438"/>
                  <a:pt x="4362" y="6438"/>
                </a:cubicBezTo>
                <a:cubicBezTo>
                  <a:pt x="4362" y="6750"/>
                  <a:pt x="4362" y="6750"/>
                  <a:pt x="4362" y="6750"/>
                </a:cubicBezTo>
                <a:lnTo>
                  <a:pt x="4154" y="6750"/>
                </a:lnTo>
                <a:close/>
                <a:moveTo>
                  <a:pt x="4154" y="11008"/>
                </a:moveTo>
                <a:cubicBezTo>
                  <a:pt x="4154" y="10800"/>
                  <a:pt x="4154" y="10800"/>
                  <a:pt x="4154" y="10800"/>
                </a:cubicBezTo>
                <a:cubicBezTo>
                  <a:pt x="4362" y="10800"/>
                  <a:pt x="4362" y="10800"/>
                  <a:pt x="4362" y="10800"/>
                </a:cubicBezTo>
                <a:cubicBezTo>
                  <a:pt x="4362" y="11008"/>
                  <a:pt x="4362" y="11008"/>
                  <a:pt x="4362" y="11008"/>
                </a:cubicBezTo>
                <a:lnTo>
                  <a:pt x="4154" y="11008"/>
                </a:lnTo>
                <a:close/>
                <a:moveTo>
                  <a:pt x="5192" y="2388"/>
                </a:moveTo>
                <a:cubicBezTo>
                  <a:pt x="5192" y="2181"/>
                  <a:pt x="5192" y="2181"/>
                  <a:pt x="5192" y="2181"/>
                </a:cubicBezTo>
                <a:cubicBezTo>
                  <a:pt x="5400" y="2181"/>
                  <a:pt x="5400" y="2181"/>
                  <a:pt x="5400" y="2181"/>
                </a:cubicBezTo>
                <a:cubicBezTo>
                  <a:pt x="5400" y="2388"/>
                  <a:pt x="5400" y="2388"/>
                  <a:pt x="5400" y="2388"/>
                </a:cubicBezTo>
                <a:lnTo>
                  <a:pt x="5192" y="2388"/>
                </a:lnTo>
                <a:close/>
                <a:moveTo>
                  <a:pt x="5192" y="6750"/>
                </a:moveTo>
                <a:cubicBezTo>
                  <a:pt x="5192" y="6438"/>
                  <a:pt x="5192" y="6438"/>
                  <a:pt x="5192" y="6438"/>
                </a:cubicBezTo>
                <a:cubicBezTo>
                  <a:pt x="5400" y="6438"/>
                  <a:pt x="5400" y="6438"/>
                  <a:pt x="5400" y="6438"/>
                </a:cubicBezTo>
                <a:cubicBezTo>
                  <a:pt x="5400" y="6750"/>
                  <a:pt x="5400" y="6750"/>
                  <a:pt x="5400" y="6750"/>
                </a:cubicBezTo>
                <a:lnTo>
                  <a:pt x="5192" y="6750"/>
                </a:lnTo>
                <a:close/>
                <a:moveTo>
                  <a:pt x="5192" y="11008"/>
                </a:moveTo>
                <a:cubicBezTo>
                  <a:pt x="5192" y="10800"/>
                  <a:pt x="5192" y="10800"/>
                  <a:pt x="5192" y="10800"/>
                </a:cubicBezTo>
                <a:cubicBezTo>
                  <a:pt x="5400" y="10800"/>
                  <a:pt x="5400" y="10800"/>
                  <a:pt x="5400" y="10800"/>
                </a:cubicBezTo>
                <a:cubicBezTo>
                  <a:pt x="5400" y="11008"/>
                  <a:pt x="5400" y="11008"/>
                  <a:pt x="5400" y="11008"/>
                </a:cubicBezTo>
                <a:lnTo>
                  <a:pt x="5192" y="11008"/>
                </a:lnTo>
                <a:close/>
                <a:moveTo>
                  <a:pt x="6231" y="1350"/>
                </a:moveTo>
                <a:cubicBezTo>
                  <a:pt x="6231" y="1038"/>
                  <a:pt x="6231" y="1038"/>
                  <a:pt x="6231" y="1038"/>
                </a:cubicBezTo>
                <a:cubicBezTo>
                  <a:pt x="6542" y="1038"/>
                  <a:pt x="6542" y="1038"/>
                  <a:pt x="6542" y="1038"/>
                </a:cubicBezTo>
                <a:cubicBezTo>
                  <a:pt x="6542" y="1350"/>
                  <a:pt x="6542" y="1350"/>
                  <a:pt x="6542" y="1350"/>
                </a:cubicBezTo>
                <a:lnTo>
                  <a:pt x="6231" y="1350"/>
                </a:lnTo>
                <a:close/>
                <a:moveTo>
                  <a:pt x="6231" y="2388"/>
                </a:moveTo>
                <a:cubicBezTo>
                  <a:pt x="6231" y="2181"/>
                  <a:pt x="6231" y="2181"/>
                  <a:pt x="6231" y="2181"/>
                </a:cubicBezTo>
                <a:cubicBezTo>
                  <a:pt x="6542" y="2181"/>
                  <a:pt x="6542" y="2181"/>
                  <a:pt x="6542" y="2181"/>
                </a:cubicBezTo>
                <a:cubicBezTo>
                  <a:pt x="6542" y="2388"/>
                  <a:pt x="6542" y="2388"/>
                  <a:pt x="6542" y="2388"/>
                </a:cubicBezTo>
                <a:lnTo>
                  <a:pt x="6231" y="2388"/>
                </a:lnTo>
                <a:close/>
                <a:moveTo>
                  <a:pt x="6231" y="3531"/>
                </a:moveTo>
                <a:cubicBezTo>
                  <a:pt x="6231" y="3219"/>
                  <a:pt x="6231" y="3219"/>
                  <a:pt x="6231" y="3219"/>
                </a:cubicBezTo>
                <a:cubicBezTo>
                  <a:pt x="6542" y="3219"/>
                  <a:pt x="6542" y="3219"/>
                  <a:pt x="6542" y="3219"/>
                </a:cubicBezTo>
                <a:cubicBezTo>
                  <a:pt x="6542" y="3531"/>
                  <a:pt x="6542" y="3531"/>
                  <a:pt x="6542" y="3531"/>
                </a:cubicBezTo>
                <a:lnTo>
                  <a:pt x="6231" y="3531"/>
                </a:lnTo>
                <a:close/>
                <a:moveTo>
                  <a:pt x="6231" y="4569"/>
                </a:moveTo>
                <a:cubicBezTo>
                  <a:pt x="6231" y="4258"/>
                  <a:pt x="6231" y="4258"/>
                  <a:pt x="6231" y="4258"/>
                </a:cubicBezTo>
                <a:cubicBezTo>
                  <a:pt x="6542" y="4258"/>
                  <a:pt x="6542" y="4258"/>
                  <a:pt x="6542" y="4258"/>
                </a:cubicBezTo>
                <a:cubicBezTo>
                  <a:pt x="6542" y="4569"/>
                  <a:pt x="6542" y="4569"/>
                  <a:pt x="6542" y="4569"/>
                </a:cubicBezTo>
                <a:lnTo>
                  <a:pt x="6231" y="4569"/>
                </a:lnTo>
                <a:close/>
                <a:moveTo>
                  <a:pt x="6231" y="5608"/>
                </a:moveTo>
                <a:cubicBezTo>
                  <a:pt x="6231" y="5400"/>
                  <a:pt x="6231" y="5400"/>
                  <a:pt x="6231" y="5400"/>
                </a:cubicBezTo>
                <a:cubicBezTo>
                  <a:pt x="6542" y="5400"/>
                  <a:pt x="6542" y="5400"/>
                  <a:pt x="6542" y="5400"/>
                </a:cubicBezTo>
                <a:cubicBezTo>
                  <a:pt x="6542" y="5608"/>
                  <a:pt x="6542" y="5608"/>
                  <a:pt x="6542" y="5608"/>
                </a:cubicBezTo>
                <a:lnTo>
                  <a:pt x="6231" y="5608"/>
                </a:lnTo>
                <a:close/>
                <a:moveTo>
                  <a:pt x="6231" y="6750"/>
                </a:moveTo>
                <a:cubicBezTo>
                  <a:pt x="6231" y="6438"/>
                  <a:pt x="6231" y="6438"/>
                  <a:pt x="6231" y="6438"/>
                </a:cubicBezTo>
                <a:cubicBezTo>
                  <a:pt x="6542" y="6438"/>
                  <a:pt x="6542" y="6438"/>
                  <a:pt x="6542" y="6438"/>
                </a:cubicBezTo>
                <a:cubicBezTo>
                  <a:pt x="6542" y="6750"/>
                  <a:pt x="6542" y="6750"/>
                  <a:pt x="6542" y="6750"/>
                </a:cubicBezTo>
                <a:lnTo>
                  <a:pt x="6231" y="6750"/>
                </a:lnTo>
                <a:close/>
                <a:moveTo>
                  <a:pt x="6231" y="7788"/>
                </a:moveTo>
                <a:cubicBezTo>
                  <a:pt x="6231" y="7477"/>
                  <a:pt x="6231" y="7477"/>
                  <a:pt x="6231" y="7477"/>
                </a:cubicBezTo>
                <a:cubicBezTo>
                  <a:pt x="6542" y="7477"/>
                  <a:pt x="6542" y="7477"/>
                  <a:pt x="6542" y="7477"/>
                </a:cubicBezTo>
                <a:cubicBezTo>
                  <a:pt x="6542" y="7788"/>
                  <a:pt x="6542" y="7788"/>
                  <a:pt x="6542" y="7788"/>
                </a:cubicBezTo>
                <a:lnTo>
                  <a:pt x="6231" y="7788"/>
                </a:lnTo>
                <a:close/>
                <a:moveTo>
                  <a:pt x="6231" y="8827"/>
                </a:moveTo>
                <a:cubicBezTo>
                  <a:pt x="6231" y="8619"/>
                  <a:pt x="6231" y="8619"/>
                  <a:pt x="6231" y="8619"/>
                </a:cubicBezTo>
                <a:cubicBezTo>
                  <a:pt x="6542" y="8619"/>
                  <a:pt x="6542" y="8619"/>
                  <a:pt x="6542" y="8619"/>
                </a:cubicBezTo>
                <a:cubicBezTo>
                  <a:pt x="6542" y="8827"/>
                  <a:pt x="6542" y="8827"/>
                  <a:pt x="6542" y="8827"/>
                </a:cubicBezTo>
                <a:lnTo>
                  <a:pt x="6231" y="8827"/>
                </a:lnTo>
                <a:close/>
                <a:moveTo>
                  <a:pt x="6231" y="9969"/>
                </a:moveTo>
                <a:cubicBezTo>
                  <a:pt x="6231" y="9658"/>
                  <a:pt x="6231" y="9658"/>
                  <a:pt x="6231" y="9658"/>
                </a:cubicBezTo>
                <a:cubicBezTo>
                  <a:pt x="6542" y="9658"/>
                  <a:pt x="6542" y="9658"/>
                  <a:pt x="6542" y="9658"/>
                </a:cubicBezTo>
                <a:cubicBezTo>
                  <a:pt x="6542" y="9969"/>
                  <a:pt x="6542" y="9969"/>
                  <a:pt x="6542" y="9969"/>
                </a:cubicBezTo>
                <a:lnTo>
                  <a:pt x="6231" y="9969"/>
                </a:lnTo>
                <a:close/>
                <a:moveTo>
                  <a:pt x="7373" y="2388"/>
                </a:moveTo>
                <a:cubicBezTo>
                  <a:pt x="7373" y="2181"/>
                  <a:pt x="7373" y="2181"/>
                  <a:pt x="7373" y="2181"/>
                </a:cubicBezTo>
                <a:cubicBezTo>
                  <a:pt x="7581" y="2181"/>
                  <a:pt x="7581" y="2181"/>
                  <a:pt x="7581" y="2181"/>
                </a:cubicBezTo>
                <a:cubicBezTo>
                  <a:pt x="7581" y="2388"/>
                  <a:pt x="7581" y="2388"/>
                  <a:pt x="7581" y="2388"/>
                </a:cubicBezTo>
                <a:lnTo>
                  <a:pt x="7373" y="2388"/>
                </a:lnTo>
                <a:close/>
                <a:moveTo>
                  <a:pt x="7373" y="6750"/>
                </a:moveTo>
                <a:cubicBezTo>
                  <a:pt x="7373" y="6438"/>
                  <a:pt x="7373" y="6438"/>
                  <a:pt x="7373" y="6438"/>
                </a:cubicBezTo>
                <a:cubicBezTo>
                  <a:pt x="7581" y="6438"/>
                  <a:pt x="7581" y="6438"/>
                  <a:pt x="7581" y="6438"/>
                </a:cubicBezTo>
                <a:cubicBezTo>
                  <a:pt x="7581" y="6750"/>
                  <a:pt x="7581" y="6750"/>
                  <a:pt x="7581" y="6750"/>
                </a:cubicBezTo>
                <a:lnTo>
                  <a:pt x="7373" y="6750"/>
                </a:lnTo>
                <a:close/>
                <a:moveTo>
                  <a:pt x="8412" y="2388"/>
                </a:moveTo>
                <a:cubicBezTo>
                  <a:pt x="8412" y="2181"/>
                  <a:pt x="8412" y="2181"/>
                  <a:pt x="8412" y="2181"/>
                </a:cubicBezTo>
                <a:cubicBezTo>
                  <a:pt x="8723" y="2181"/>
                  <a:pt x="8723" y="2181"/>
                  <a:pt x="8723" y="2181"/>
                </a:cubicBezTo>
                <a:cubicBezTo>
                  <a:pt x="8723" y="2388"/>
                  <a:pt x="8723" y="2388"/>
                  <a:pt x="8723" y="2388"/>
                </a:cubicBezTo>
                <a:lnTo>
                  <a:pt x="8412" y="2388"/>
                </a:lnTo>
                <a:close/>
                <a:moveTo>
                  <a:pt x="8412" y="6750"/>
                </a:moveTo>
                <a:cubicBezTo>
                  <a:pt x="8412" y="6438"/>
                  <a:pt x="8412" y="6438"/>
                  <a:pt x="8412" y="6438"/>
                </a:cubicBezTo>
                <a:cubicBezTo>
                  <a:pt x="8723" y="6438"/>
                  <a:pt x="8723" y="6438"/>
                  <a:pt x="8723" y="6438"/>
                </a:cubicBezTo>
                <a:cubicBezTo>
                  <a:pt x="8723" y="6750"/>
                  <a:pt x="8723" y="6750"/>
                  <a:pt x="8723" y="6750"/>
                </a:cubicBezTo>
                <a:lnTo>
                  <a:pt x="8412" y="6750"/>
                </a:lnTo>
                <a:close/>
                <a:moveTo>
                  <a:pt x="9450" y="2388"/>
                </a:moveTo>
                <a:cubicBezTo>
                  <a:pt x="9450" y="2181"/>
                  <a:pt x="9450" y="2181"/>
                  <a:pt x="9450" y="2181"/>
                </a:cubicBezTo>
                <a:cubicBezTo>
                  <a:pt x="9762" y="2181"/>
                  <a:pt x="9762" y="2181"/>
                  <a:pt x="9762" y="2181"/>
                </a:cubicBezTo>
                <a:cubicBezTo>
                  <a:pt x="9762" y="2388"/>
                  <a:pt x="9762" y="2388"/>
                  <a:pt x="9762" y="2388"/>
                </a:cubicBezTo>
                <a:lnTo>
                  <a:pt x="9450" y="2388"/>
                </a:lnTo>
                <a:close/>
                <a:moveTo>
                  <a:pt x="9450" y="6750"/>
                </a:moveTo>
                <a:cubicBezTo>
                  <a:pt x="9450" y="6438"/>
                  <a:pt x="9450" y="6438"/>
                  <a:pt x="9450" y="6438"/>
                </a:cubicBezTo>
                <a:cubicBezTo>
                  <a:pt x="9762" y="6438"/>
                  <a:pt x="9762" y="6438"/>
                  <a:pt x="9762" y="6438"/>
                </a:cubicBezTo>
                <a:cubicBezTo>
                  <a:pt x="9762" y="6750"/>
                  <a:pt x="9762" y="6750"/>
                  <a:pt x="9762" y="6750"/>
                </a:cubicBezTo>
                <a:lnTo>
                  <a:pt x="9450" y="6750"/>
                </a:lnTo>
                <a:close/>
                <a:moveTo>
                  <a:pt x="10592" y="1350"/>
                </a:moveTo>
                <a:cubicBezTo>
                  <a:pt x="10592" y="1038"/>
                  <a:pt x="10592" y="1038"/>
                  <a:pt x="10592" y="1038"/>
                </a:cubicBezTo>
                <a:cubicBezTo>
                  <a:pt x="10800" y="1038"/>
                  <a:pt x="10800" y="1038"/>
                  <a:pt x="10800" y="1038"/>
                </a:cubicBezTo>
                <a:cubicBezTo>
                  <a:pt x="10800" y="1350"/>
                  <a:pt x="10800" y="1350"/>
                  <a:pt x="10800" y="1350"/>
                </a:cubicBezTo>
                <a:lnTo>
                  <a:pt x="10592" y="1350"/>
                </a:lnTo>
                <a:close/>
                <a:moveTo>
                  <a:pt x="10592" y="2388"/>
                </a:moveTo>
                <a:cubicBezTo>
                  <a:pt x="10592" y="2181"/>
                  <a:pt x="10592" y="2181"/>
                  <a:pt x="10592" y="2181"/>
                </a:cubicBezTo>
                <a:cubicBezTo>
                  <a:pt x="10800" y="2181"/>
                  <a:pt x="10800" y="2181"/>
                  <a:pt x="10800" y="2181"/>
                </a:cubicBezTo>
                <a:cubicBezTo>
                  <a:pt x="10800" y="2388"/>
                  <a:pt x="10800" y="2388"/>
                  <a:pt x="10800" y="2388"/>
                </a:cubicBezTo>
                <a:lnTo>
                  <a:pt x="10592" y="2388"/>
                </a:lnTo>
                <a:close/>
                <a:moveTo>
                  <a:pt x="10592" y="3531"/>
                </a:moveTo>
                <a:cubicBezTo>
                  <a:pt x="10592" y="3219"/>
                  <a:pt x="10592" y="3219"/>
                  <a:pt x="10592" y="3219"/>
                </a:cubicBezTo>
                <a:cubicBezTo>
                  <a:pt x="10800" y="3219"/>
                  <a:pt x="10800" y="3219"/>
                  <a:pt x="10800" y="3219"/>
                </a:cubicBezTo>
                <a:cubicBezTo>
                  <a:pt x="10800" y="3531"/>
                  <a:pt x="10800" y="3531"/>
                  <a:pt x="10800" y="3531"/>
                </a:cubicBezTo>
                <a:lnTo>
                  <a:pt x="10592" y="3531"/>
                </a:lnTo>
                <a:close/>
                <a:moveTo>
                  <a:pt x="10592" y="4569"/>
                </a:moveTo>
                <a:cubicBezTo>
                  <a:pt x="10592" y="4258"/>
                  <a:pt x="10592" y="4258"/>
                  <a:pt x="10592" y="4258"/>
                </a:cubicBezTo>
                <a:cubicBezTo>
                  <a:pt x="10800" y="4258"/>
                  <a:pt x="10800" y="4258"/>
                  <a:pt x="10800" y="4258"/>
                </a:cubicBezTo>
                <a:cubicBezTo>
                  <a:pt x="10800" y="4569"/>
                  <a:pt x="10800" y="4569"/>
                  <a:pt x="10800" y="4569"/>
                </a:cubicBezTo>
                <a:lnTo>
                  <a:pt x="10592" y="4569"/>
                </a:lnTo>
                <a:close/>
                <a:moveTo>
                  <a:pt x="10592" y="5608"/>
                </a:moveTo>
                <a:cubicBezTo>
                  <a:pt x="10592" y="5400"/>
                  <a:pt x="10592" y="5400"/>
                  <a:pt x="10592" y="5400"/>
                </a:cubicBezTo>
                <a:cubicBezTo>
                  <a:pt x="10800" y="5400"/>
                  <a:pt x="10800" y="5400"/>
                  <a:pt x="10800" y="5400"/>
                </a:cubicBezTo>
                <a:cubicBezTo>
                  <a:pt x="10800" y="5608"/>
                  <a:pt x="10800" y="5608"/>
                  <a:pt x="10800" y="5608"/>
                </a:cubicBezTo>
                <a:lnTo>
                  <a:pt x="10592" y="5608"/>
                </a:lnTo>
                <a:close/>
                <a:moveTo>
                  <a:pt x="10592" y="6750"/>
                </a:moveTo>
                <a:cubicBezTo>
                  <a:pt x="10592" y="6438"/>
                  <a:pt x="10592" y="6438"/>
                  <a:pt x="10592" y="6438"/>
                </a:cubicBezTo>
                <a:cubicBezTo>
                  <a:pt x="10800" y="6438"/>
                  <a:pt x="10800" y="6438"/>
                  <a:pt x="10800" y="6438"/>
                </a:cubicBezTo>
                <a:cubicBezTo>
                  <a:pt x="10800" y="6750"/>
                  <a:pt x="10800" y="6750"/>
                  <a:pt x="10800" y="6750"/>
                </a:cubicBezTo>
                <a:lnTo>
                  <a:pt x="10592" y="6750"/>
                </a:lnTo>
                <a:close/>
                <a:moveTo>
                  <a:pt x="10592" y="7788"/>
                </a:moveTo>
                <a:cubicBezTo>
                  <a:pt x="10592" y="7477"/>
                  <a:pt x="10592" y="7477"/>
                  <a:pt x="10592" y="7477"/>
                </a:cubicBezTo>
                <a:cubicBezTo>
                  <a:pt x="10800" y="7477"/>
                  <a:pt x="10800" y="7477"/>
                  <a:pt x="10800" y="7477"/>
                </a:cubicBezTo>
                <a:cubicBezTo>
                  <a:pt x="10800" y="7788"/>
                  <a:pt x="10800" y="7788"/>
                  <a:pt x="10800" y="7788"/>
                </a:cubicBezTo>
                <a:lnTo>
                  <a:pt x="10592" y="7788"/>
                </a:lnTo>
                <a:close/>
                <a:moveTo>
                  <a:pt x="11631" y="2388"/>
                </a:moveTo>
                <a:cubicBezTo>
                  <a:pt x="11631" y="2181"/>
                  <a:pt x="11631" y="2181"/>
                  <a:pt x="11631" y="2181"/>
                </a:cubicBezTo>
                <a:cubicBezTo>
                  <a:pt x="11942" y="2181"/>
                  <a:pt x="11942" y="2181"/>
                  <a:pt x="11942" y="2181"/>
                </a:cubicBezTo>
                <a:cubicBezTo>
                  <a:pt x="11942" y="2388"/>
                  <a:pt x="11942" y="2388"/>
                  <a:pt x="11942" y="2388"/>
                </a:cubicBezTo>
                <a:lnTo>
                  <a:pt x="11631" y="2388"/>
                </a:lnTo>
                <a:close/>
                <a:moveTo>
                  <a:pt x="11631" y="6750"/>
                </a:moveTo>
                <a:cubicBezTo>
                  <a:pt x="11631" y="6438"/>
                  <a:pt x="11631" y="6438"/>
                  <a:pt x="11631" y="6438"/>
                </a:cubicBezTo>
                <a:cubicBezTo>
                  <a:pt x="11942" y="6438"/>
                  <a:pt x="11942" y="6438"/>
                  <a:pt x="11942" y="6438"/>
                </a:cubicBezTo>
                <a:cubicBezTo>
                  <a:pt x="11942" y="6750"/>
                  <a:pt x="11942" y="6750"/>
                  <a:pt x="11942" y="6750"/>
                </a:cubicBezTo>
                <a:lnTo>
                  <a:pt x="11631" y="6750"/>
                </a:lnTo>
                <a:close/>
                <a:moveTo>
                  <a:pt x="12773" y="2388"/>
                </a:moveTo>
                <a:cubicBezTo>
                  <a:pt x="12773" y="2181"/>
                  <a:pt x="12773" y="2181"/>
                  <a:pt x="12773" y="2181"/>
                </a:cubicBezTo>
                <a:cubicBezTo>
                  <a:pt x="12981" y="2181"/>
                  <a:pt x="12981" y="2181"/>
                  <a:pt x="12981" y="2181"/>
                </a:cubicBezTo>
                <a:cubicBezTo>
                  <a:pt x="12981" y="2388"/>
                  <a:pt x="12981" y="2388"/>
                  <a:pt x="12981" y="2388"/>
                </a:cubicBezTo>
                <a:lnTo>
                  <a:pt x="12773" y="2388"/>
                </a:lnTo>
                <a:close/>
                <a:moveTo>
                  <a:pt x="12773" y="6750"/>
                </a:moveTo>
                <a:cubicBezTo>
                  <a:pt x="12773" y="6438"/>
                  <a:pt x="12773" y="6438"/>
                  <a:pt x="12773" y="6438"/>
                </a:cubicBezTo>
                <a:cubicBezTo>
                  <a:pt x="12981" y="6438"/>
                  <a:pt x="12981" y="6438"/>
                  <a:pt x="12981" y="6438"/>
                </a:cubicBezTo>
                <a:cubicBezTo>
                  <a:pt x="12981" y="6750"/>
                  <a:pt x="12981" y="6750"/>
                  <a:pt x="12981" y="6750"/>
                </a:cubicBezTo>
                <a:lnTo>
                  <a:pt x="12773" y="6750"/>
                </a:lnTo>
                <a:close/>
                <a:moveTo>
                  <a:pt x="13812" y="2388"/>
                </a:moveTo>
                <a:cubicBezTo>
                  <a:pt x="13812" y="2181"/>
                  <a:pt x="13812" y="2181"/>
                  <a:pt x="13812" y="2181"/>
                </a:cubicBezTo>
                <a:cubicBezTo>
                  <a:pt x="14123" y="2181"/>
                  <a:pt x="14123" y="2181"/>
                  <a:pt x="14123" y="2181"/>
                </a:cubicBezTo>
                <a:cubicBezTo>
                  <a:pt x="14123" y="2388"/>
                  <a:pt x="14123" y="2388"/>
                  <a:pt x="14123" y="2388"/>
                </a:cubicBezTo>
                <a:lnTo>
                  <a:pt x="13812" y="2388"/>
                </a:lnTo>
                <a:close/>
                <a:moveTo>
                  <a:pt x="13812" y="6750"/>
                </a:moveTo>
                <a:cubicBezTo>
                  <a:pt x="13812" y="6438"/>
                  <a:pt x="13812" y="6438"/>
                  <a:pt x="13812" y="6438"/>
                </a:cubicBezTo>
                <a:cubicBezTo>
                  <a:pt x="14123" y="6438"/>
                  <a:pt x="14123" y="6438"/>
                  <a:pt x="14123" y="6438"/>
                </a:cubicBezTo>
                <a:cubicBezTo>
                  <a:pt x="14123" y="6750"/>
                  <a:pt x="14123" y="6750"/>
                  <a:pt x="14123" y="6750"/>
                </a:cubicBezTo>
                <a:lnTo>
                  <a:pt x="13812" y="6750"/>
                </a:lnTo>
                <a:close/>
                <a:moveTo>
                  <a:pt x="14850" y="1350"/>
                </a:moveTo>
                <a:cubicBezTo>
                  <a:pt x="14850" y="1038"/>
                  <a:pt x="14850" y="1038"/>
                  <a:pt x="14850" y="1038"/>
                </a:cubicBezTo>
                <a:cubicBezTo>
                  <a:pt x="15162" y="1038"/>
                  <a:pt x="15162" y="1038"/>
                  <a:pt x="15162" y="1038"/>
                </a:cubicBezTo>
                <a:cubicBezTo>
                  <a:pt x="15162" y="1350"/>
                  <a:pt x="15162" y="1350"/>
                  <a:pt x="15162" y="1350"/>
                </a:cubicBezTo>
                <a:lnTo>
                  <a:pt x="14850" y="1350"/>
                </a:lnTo>
                <a:close/>
                <a:moveTo>
                  <a:pt x="14850" y="2388"/>
                </a:moveTo>
                <a:cubicBezTo>
                  <a:pt x="14850" y="2181"/>
                  <a:pt x="14850" y="2181"/>
                  <a:pt x="14850" y="2181"/>
                </a:cubicBezTo>
                <a:cubicBezTo>
                  <a:pt x="15162" y="2181"/>
                  <a:pt x="15162" y="2181"/>
                  <a:pt x="15162" y="2181"/>
                </a:cubicBezTo>
                <a:cubicBezTo>
                  <a:pt x="15162" y="2388"/>
                  <a:pt x="15162" y="2388"/>
                  <a:pt x="15162" y="2388"/>
                </a:cubicBezTo>
                <a:lnTo>
                  <a:pt x="14850" y="2388"/>
                </a:lnTo>
                <a:close/>
                <a:moveTo>
                  <a:pt x="14850" y="3531"/>
                </a:moveTo>
                <a:cubicBezTo>
                  <a:pt x="14850" y="3219"/>
                  <a:pt x="14850" y="3219"/>
                  <a:pt x="14850" y="3219"/>
                </a:cubicBezTo>
                <a:cubicBezTo>
                  <a:pt x="15162" y="3219"/>
                  <a:pt x="15162" y="3219"/>
                  <a:pt x="15162" y="3219"/>
                </a:cubicBezTo>
                <a:cubicBezTo>
                  <a:pt x="15162" y="3531"/>
                  <a:pt x="15162" y="3531"/>
                  <a:pt x="15162" y="3531"/>
                </a:cubicBezTo>
                <a:lnTo>
                  <a:pt x="14850" y="3531"/>
                </a:lnTo>
                <a:close/>
                <a:moveTo>
                  <a:pt x="14850" y="4569"/>
                </a:moveTo>
                <a:cubicBezTo>
                  <a:pt x="14850" y="4258"/>
                  <a:pt x="14850" y="4258"/>
                  <a:pt x="14850" y="4258"/>
                </a:cubicBezTo>
                <a:cubicBezTo>
                  <a:pt x="15162" y="4258"/>
                  <a:pt x="15162" y="4258"/>
                  <a:pt x="15162" y="4258"/>
                </a:cubicBezTo>
                <a:cubicBezTo>
                  <a:pt x="15162" y="4569"/>
                  <a:pt x="15162" y="4569"/>
                  <a:pt x="15162" y="4569"/>
                </a:cubicBezTo>
                <a:lnTo>
                  <a:pt x="14850" y="4569"/>
                </a:lnTo>
                <a:close/>
                <a:moveTo>
                  <a:pt x="14850" y="5608"/>
                </a:moveTo>
                <a:cubicBezTo>
                  <a:pt x="14850" y="5400"/>
                  <a:pt x="14850" y="5400"/>
                  <a:pt x="14850" y="5400"/>
                </a:cubicBezTo>
                <a:cubicBezTo>
                  <a:pt x="15162" y="5400"/>
                  <a:pt x="15162" y="5400"/>
                  <a:pt x="15162" y="5400"/>
                </a:cubicBezTo>
                <a:cubicBezTo>
                  <a:pt x="15162" y="5608"/>
                  <a:pt x="15162" y="5608"/>
                  <a:pt x="15162" y="5608"/>
                </a:cubicBezTo>
                <a:lnTo>
                  <a:pt x="14850" y="5608"/>
                </a:lnTo>
                <a:close/>
                <a:moveTo>
                  <a:pt x="14850" y="6750"/>
                </a:moveTo>
                <a:cubicBezTo>
                  <a:pt x="14850" y="6438"/>
                  <a:pt x="14850" y="6438"/>
                  <a:pt x="14850" y="6438"/>
                </a:cubicBezTo>
                <a:cubicBezTo>
                  <a:pt x="15162" y="6438"/>
                  <a:pt x="15162" y="6438"/>
                  <a:pt x="15162" y="6438"/>
                </a:cubicBezTo>
                <a:cubicBezTo>
                  <a:pt x="15162" y="6750"/>
                  <a:pt x="15162" y="6750"/>
                  <a:pt x="15162" y="6750"/>
                </a:cubicBezTo>
                <a:lnTo>
                  <a:pt x="14850" y="6750"/>
                </a:lnTo>
                <a:close/>
                <a:moveTo>
                  <a:pt x="14850" y="7788"/>
                </a:moveTo>
                <a:cubicBezTo>
                  <a:pt x="14850" y="7477"/>
                  <a:pt x="14850" y="7477"/>
                  <a:pt x="14850" y="7477"/>
                </a:cubicBezTo>
                <a:cubicBezTo>
                  <a:pt x="15162" y="7477"/>
                  <a:pt x="15162" y="7477"/>
                  <a:pt x="15162" y="7477"/>
                </a:cubicBezTo>
                <a:cubicBezTo>
                  <a:pt x="15162" y="7788"/>
                  <a:pt x="15162" y="7788"/>
                  <a:pt x="15162" y="7788"/>
                </a:cubicBezTo>
                <a:lnTo>
                  <a:pt x="14850" y="7788"/>
                </a:lnTo>
                <a:close/>
                <a:moveTo>
                  <a:pt x="14850" y="8827"/>
                </a:moveTo>
                <a:cubicBezTo>
                  <a:pt x="14850" y="8619"/>
                  <a:pt x="14850" y="8619"/>
                  <a:pt x="14850" y="8619"/>
                </a:cubicBezTo>
                <a:cubicBezTo>
                  <a:pt x="15162" y="8619"/>
                  <a:pt x="15162" y="8619"/>
                  <a:pt x="15162" y="8619"/>
                </a:cubicBezTo>
                <a:cubicBezTo>
                  <a:pt x="15162" y="8827"/>
                  <a:pt x="15162" y="8827"/>
                  <a:pt x="15162" y="8827"/>
                </a:cubicBezTo>
                <a:lnTo>
                  <a:pt x="14850" y="8827"/>
                </a:lnTo>
                <a:close/>
                <a:moveTo>
                  <a:pt x="15992" y="2388"/>
                </a:moveTo>
                <a:cubicBezTo>
                  <a:pt x="15992" y="2181"/>
                  <a:pt x="15992" y="2181"/>
                  <a:pt x="15992" y="2181"/>
                </a:cubicBezTo>
                <a:cubicBezTo>
                  <a:pt x="16200" y="2181"/>
                  <a:pt x="16200" y="2181"/>
                  <a:pt x="16200" y="2181"/>
                </a:cubicBezTo>
                <a:cubicBezTo>
                  <a:pt x="16200" y="2388"/>
                  <a:pt x="16200" y="2388"/>
                  <a:pt x="16200" y="2388"/>
                </a:cubicBezTo>
                <a:lnTo>
                  <a:pt x="15992" y="2388"/>
                </a:lnTo>
                <a:close/>
                <a:moveTo>
                  <a:pt x="15992" y="6750"/>
                </a:moveTo>
                <a:cubicBezTo>
                  <a:pt x="15992" y="6438"/>
                  <a:pt x="15992" y="6438"/>
                  <a:pt x="15992" y="6438"/>
                </a:cubicBezTo>
                <a:cubicBezTo>
                  <a:pt x="16200" y="6438"/>
                  <a:pt x="16200" y="6438"/>
                  <a:pt x="16200" y="6438"/>
                </a:cubicBezTo>
                <a:cubicBezTo>
                  <a:pt x="16200" y="6750"/>
                  <a:pt x="16200" y="6750"/>
                  <a:pt x="16200" y="6750"/>
                </a:cubicBezTo>
                <a:lnTo>
                  <a:pt x="15992" y="6750"/>
                </a:lnTo>
                <a:close/>
                <a:moveTo>
                  <a:pt x="17031" y="2388"/>
                </a:moveTo>
                <a:cubicBezTo>
                  <a:pt x="17031" y="2181"/>
                  <a:pt x="17031" y="2181"/>
                  <a:pt x="17031" y="2181"/>
                </a:cubicBezTo>
                <a:cubicBezTo>
                  <a:pt x="17342" y="2181"/>
                  <a:pt x="17342" y="2181"/>
                  <a:pt x="17342" y="2181"/>
                </a:cubicBezTo>
                <a:cubicBezTo>
                  <a:pt x="17342" y="2388"/>
                  <a:pt x="17342" y="2388"/>
                  <a:pt x="17342" y="2388"/>
                </a:cubicBezTo>
                <a:lnTo>
                  <a:pt x="17031" y="2388"/>
                </a:lnTo>
                <a:close/>
                <a:moveTo>
                  <a:pt x="17031" y="6750"/>
                </a:moveTo>
                <a:cubicBezTo>
                  <a:pt x="17031" y="6438"/>
                  <a:pt x="17031" y="6438"/>
                  <a:pt x="17031" y="6438"/>
                </a:cubicBezTo>
                <a:cubicBezTo>
                  <a:pt x="17342" y="6438"/>
                  <a:pt x="17342" y="6438"/>
                  <a:pt x="17342" y="6438"/>
                </a:cubicBezTo>
                <a:cubicBezTo>
                  <a:pt x="17342" y="6750"/>
                  <a:pt x="17342" y="6750"/>
                  <a:pt x="17342" y="6750"/>
                </a:cubicBezTo>
                <a:lnTo>
                  <a:pt x="17031" y="6750"/>
                </a:lnTo>
                <a:close/>
                <a:moveTo>
                  <a:pt x="18069" y="2388"/>
                </a:moveTo>
                <a:cubicBezTo>
                  <a:pt x="18069" y="2181"/>
                  <a:pt x="18069" y="2181"/>
                  <a:pt x="18069" y="2181"/>
                </a:cubicBezTo>
                <a:cubicBezTo>
                  <a:pt x="18381" y="2181"/>
                  <a:pt x="18381" y="2181"/>
                  <a:pt x="18381" y="2181"/>
                </a:cubicBezTo>
                <a:cubicBezTo>
                  <a:pt x="18381" y="2388"/>
                  <a:pt x="18381" y="2388"/>
                  <a:pt x="18381" y="2388"/>
                </a:cubicBezTo>
                <a:lnTo>
                  <a:pt x="18069" y="2388"/>
                </a:lnTo>
                <a:close/>
                <a:moveTo>
                  <a:pt x="19212" y="1350"/>
                </a:moveTo>
                <a:cubicBezTo>
                  <a:pt x="19212" y="1038"/>
                  <a:pt x="19212" y="1038"/>
                  <a:pt x="19212" y="1038"/>
                </a:cubicBezTo>
                <a:cubicBezTo>
                  <a:pt x="19419" y="1038"/>
                  <a:pt x="19419" y="1038"/>
                  <a:pt x="19419" y="1038"/>
                </a:cubicBezTo>
                <a:cubicBezTo>
                  <a:pt x="19419" y="1350"/>
                  <a:pt x="19419" y="1350"/>
                  <a:pt x="19419" y="1350"/>
                </a:cubicBezTo>
                <a:lnTo>
                  <a:pt x="19212" y="1350"/>
                </a:lnTo>
                <a:close/>
                <a:moveTo>
                  <a:pt x="19212" y="2388"/>
                </a:moveTo>
                <a:cubicBezTo>
                  <a:pt x="19212" y="2181"/>
                  <a:pt x="19212" y="2181"/>
                  <a:pt x="19212" y="2181"/>
                </a:cubicBezTo>
                <a:cubicBezTo>
                  <a:pt x="19419" y="2181"/>
                  <a:pt x="19419" y="2181"/>
                  <a:pt x="19419" y="2181"/>
                </a:cubicBezTo>
                <a:cubicBezTo>
                  <a:pt x="19419" y="2388"/>
                  <a:pt x="19419" y="2388"/>
                  <a:pt x="19419" y="2388"/>
                </a:cubicBezTo>
                <a:lnTo>
                  <a:pt x="19212" y="2388"/>
                </a:lnTo>
                <a:close/>
                <a:moveTo>
                  <a:pt x="19212" y="3531"/>
                </a:moveTo>
                <a:cubicBezTo>
                  <a:pt x="19212" y="3219"/>
                  <a:pt x="19212" y="3219"/>
                  <a:pt x="19212" y="3219"/>
                </a:cubicBezTo>
                <a:cubicBezTo>
                  <a:pt x="19419" y="3219"/>
                  <a:pt x="19419" y="3219"/>
                  <a:pt x="19419" y="3219"/>
                </a:cubicBezTo>
                <a:cubicBezTo>
                  <a:pt x="19419" y="3531"/>
                  <a:pt x="19419" y="3531"/>
                  <a:pt x="19419" y="3531"/>
                </a:cubicBezTo>
                <a:lnTo>
                  <a:pt x="19212" y="3531"/>
                </a:lnTo>
                <a:close/>
                <a:moveTo>
                  <a:pt x="19212" y="4569"/>
                </a:moveTo>
                <a:cubicBezTo>
                  <a:pt x="19212" y="4258"/>
                  <a:pt x="19212" y="4258"/>
                  <a:pt x="19212" y="4258"/>
                </a:cubicBezTo>
                <a:cubicBezTo>
                  <a:pt x="19419" y="4258"/>
                  <a:pt x="19419" y="4258"/>
                  <a:pt x="19419" y="4258"/>
                </a:cubicBezTo>
                <a:cubicBezTo>
                  <a:pt x="19419" y="4569"/>
                  <a:pt x="19419" y="4569"/>
                  <a:pt x="19419" y="4569"/>
                </a:cubicBezTo>
                <a:lnTo>
                  <a:pt x="19212" y="4569"/>
                </a:lnTo>
                <a:close/>
                <a:moveTo>
                  <a:pt x="20354" y="2388"/>
                </a:moveTo>
                <a:cubicBezTo>
                  <a:pt x="20354" y="2181"/>
                  <a:pt x="20354" y="2181"/>
                  <a:pt x="20354" y="2181"/>
                </a:cubicBezTo>
                <a:cubicBezTo>
                  <a:pt x="20562" y="2181"/>
                  <a:pt x="20562" y="2181"/>
                  <a:pt x="20562" y="2181"/>
                </a:cubicBezTo>
                <a:cubicBezTo>
                  <a:pt x="20562" y="2388"/>
                  <a:pt x="20562" y="2388"/>
                  <a:pt x="20562" y="2388"/>
                </a:cubicBezTo>
                <a:lnTo>
                  <a:pt x="20354" y="2388"/>
                </a:lnTo>
                <a:close/>
              </a:path>
            </a:pathLst>
          </a:custGeom>
          <a:solidFill>
            <a:srgbClr val="F2F6F7"/>
          </a:solidFill>
          <a:ln w="12700">
            <a:miter lim="400000"/>
          </a:ln>
        </p:spPr>
        <p:txBody>
          <a:bodyPr lIns="45719" rIns="45719"/>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1pPr>
            <a:lvl2pPr marL="0" marR="0" indent="768095"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2pPr>
            <a:lvl3pPr marL="0" marR="0" indent="1536191"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3pPr>
            <a:lvl4pPr marL="0" marR="0" indent="2304288"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4pPr>
            <a:lvl5pPr marL="0" marR="0" indent="3072383"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5pPr>
            <a:lvl6pPr marL="0" marR="0" indent="3840479"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6pPr>
            <a:lvl7pPr marL="0" marR="0" indent="4608576"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7pPr>
            <a:lvl8pPr marL="0" marR="0" indent="5376671"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8pPr>
            <a:lvl9pPr marL="0" marR="0" indent="6144767"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9pPr>
          </a:lstStyle>
          <a:p>
            <a:endParaRPr/>
          </a:p>
        </p:txBody>
      </p:sp>
      <p:sp>
        <p:nvSpPr>
          <p:cNvPr id="43" name="Shape 546"/>
          <p:cNvSpPr/>
          <p:nvPr/>
        </p:nvSpPr>
        <p:spPr>
          <a:xfrm>
            <a:off x="8861494" y="4149080"/>
            <a:ext cx="324000" cy="468000"/>
          </a:xfrm>
          <a:custGeom>
            <a:avLst/>
            <a:gdLst/>
            <a:ahLst/>
            <a:cxnLst>
              <a:cxn ang="0">
                <a:pos x="wd2" y="hd2"/>
              </a:cxn>
              <a:cxn ang="5400000">
                <a:pos x="wd2" y="hd2"/>
              </a:cxn>
              <a:cxn ang="10800000">
                <a:pos x="wd2" y="hd2"/>
              </a:cxn>
              <a:cxn ang="16200000">
                <a:pos x="wd2" y="hd2"/>
              </a:cxn>
            </a:cxnLst>
            <a:rect l="0" t="0" r="r" b="b"/>
            <a:pathLst>
              <a:path w="21600" h="21600" extrusionOk="0">
                <a:moveTo>
                  <a:pt x="0" y="9081"/>
                </a:moveTo>
                <a:cubicBezTo>
                  <a:pt x="0" y="8904"/>
                  <a:pt x="0" y="8816"/>
                  <a:pt x="138" y="8728"/>
                </a:cubicBezTo>
                <a:cubicBezTo>
                  <a:pt x="4403" y="5113"/>
                  <a:pt x="4403" y="5113"/>
                  <a:pt x="4403" y="5113"/>
                </a:cubicBezTo>
                <a:cubicBezTo>
                  <a:pt x="4127" y="4937"/>
                  <a:pt x="4127" y="4761"/>
                  <a:pt x="4127" y="4673"/>
                </a:cubicBezTo>
                <a:cubicBezTo>
                  <a:pt x="4127" y="4584"/>
                  <a:pt x="4127" y="4496"/>
                  <a:pt x="4127" y="4408"/>
                </a:cubicBezTo>
                <a:cubicBezTo>
                  <a:pt x="4127" y="4320"/>
                  <a:pt x="4265" y="4232"/>
                  <a:pt x="4265" y="4232"/>
                </a:cubicBezTo>
                <a:cubicBezTo>
                  <a:pt x="4403" y="4144"/>
                  <a:pt x="4403" y="4144"/>
                  <a:pt x="4403" y="4144"/>
                </a:cubicBezTo>
                <a:cubicBezTo>
                  <a:pt x="5090" y="3703"/>
                  <a:pt x="5778" y="3262"/>
                  <a:pt x="6191" y="2909"/>
                </a:cubicBezTo>
                <a:cubicBezTo>
                  <a:pt x="6604" y="2557"/>
                  <a:pt x="7017" y="2292"/>
                  <a:pt x="7154" y="2116"/>
                </a:cubicBezTo>
                <a:cubicBezTo>
                  <a:pt x="7154" y="0"/>
                  <a:pt x="7154" y="0"/>
                  <a:pt x="7154" y="0"/>
                </a:cubicBezTo>
                <a:cubicBezTo>
                  <a:pt x="7704" y="264"/>
                  <a:pt x="7980" y="441"/>
                  <a:pt x="8255" y="617"/>
                </a:cubicBezTo>
                <a:cubicBezTo>
                  <a:pt x="8530" y="793"/>
                  <a:pt x="8805" y="882"/>
                  <a:pt x="8943" y="1058"/>
                </a:cubicBezTo>
                <a:cubicBezTo>
                  <a:pt x="9080" y="1234"/>
                  <a:pt x="9218" y="1411"/>
                  <a:pt x="9218" y="1499"/>
                </a:cubicBezTo>
                <a:cubicBezTo>
                  <a:pt x="9355" y="1587"/>
                  <a:pt x="9355" y="1675"/>
                  <a:pt x="9355" y="1763"/>
                </a:cubicBezTo>
                <a:cubicBezTo>
                  <a:pt x="9355" y="1851"/>
                  <a:pt x="9355" y="1851"/>
                  <a:pt x="9355" y="1851"/>
                </a:cubicBezTo>
                <a:cubicBezTo>
                  <a:pt x="10456" y="1851"/>
                  <a:pt x="11557" y="1940"/>
                  <a:pt x="12520" y="2204"/>
                </a:cubicBezTo>
                <a:cubicBezTo>
                  <a:pt x="13483" y="2469"/>
                  <a:pt x="14308" y="2733"/>
                  <a:pt x="14996" y="3086"/>
                </a:cubicBezTo>
                <a:cubicBezTo>
                  <a:pt x="15822" y="3438"/>
                  <a:pt x="16372" y="3879"/>
                  <a:pt x="17060" y="4408"/>
                </a:cubicBezTo>
                <a:cubicBezTo>
                  <a:pt x="17610" y="4937"/>
                  <a:pt x="18023" y="5466"/>
                  <a:pt x="18436" y="5995"/>
                </a:cubicBezTo>
                <a:cubicBezTo>
                  <a:pt x="18848" y="6524"/>
                  <a:pt x="19124" y="7053"/>
                  <a:pt x="19399" y="7670"/>
                </a:cubicBezTo>
                <a:cubicBezTo>
                  <a:pt x="19674" y="8199"/>
                  <a:pt x="19811" y="8728"/>
                  <a:pt x="19949" y="9169"/>
                </a:cubicBezTo>
                <a:cubicBezTo>
                  <a:pt x="20087" y="9698"/>
                  <a:pt x="20087" y="10139"/>
                  <a:pt x="20087" y="10580"/>
                </a:cubicBezTo>
                <a:cubicBezTo>
                  <a:pt x="20087" y="15605"/>
                  <a:pt x="20087" y="15605"/>
                  <a:pt x="20087" y="15605"/>
                </a:cubicBezTo>
                <a:cubicBezTo>
                  <a:pt x="16510" y="15605"/>
                  <a:pt x="16510" y="15605"/>
                  <a:pt x="16510" y="15605"/>
                </a:cubicBezTo>
                <a:cubicBezTo>
                  <a:pt x="16234" y="15605"/>
                  <a:pt x="15959" y="15605"/>
                  <a:pt x="15822" y="15693"/>
                </a:cubicBezTo>
                <a:cubicBezTo>
                  <a:pt x="15684" y="15693"/>
                  <a:pt x="15546" y="15693"/>
                  <a:pt x="15409" y="15781"/>
                </a:cubicBezTo>
                <a:cubicBezTo>
                  <a:pt x="15271" y="15781"/>
                  <a:pt x="15271" y="15869"/>
                  <a:pt x="15134" y="15958"/>
                </a:cubicBezTo>
                <a:cubicBezTo>
                  <a:pt x="15134" y="15958"/>
                  <a:pt x="15134" y="15958"/>
                  <a:pt x="15134" y="16046"/>
                </a:cubicBezTo>
                <a:cubicBezTo>
                  <a:pt x="15134" y="16046"/>
                  <a:pt x="15134" y="16046"/>
                  <a:pt x="15134" y="16046"/>
                </a:cubicBezTo>
                <a:cubicBezTo>
                  <a:pt x="15134" y="16134"/>
                  <a:pt x="15134" y="16222"/>
                  <a:pt x="15271" y="16310"/>
                </a:cubicBezTo>
                <a:cubicBezTo>
                  <a:pt x="15409" y="16398"/>
                  <a:pt x="15546" y="16398"/>
                  <a:pt x="15684" y="16487"/>
                </a:cubicBezTo>
                <a:cubicBezTo>
                  <a:pt x="15822" y="16487"/>
                  <a:pt x="16097" y="16575"/>
                  <a:pt x="16510" y="16575"/>
                </a:cubicBezTo>
                <a:cubicBezTo>
                  <a:pt x="16647" y="16575"/>
                  <a:pt x="16785" y="16575"/>
                  <a:pt x="16922" y="16663"/>
                </a:cubicBezTo>
                <a:cubicBezTo>
                  <a:pt x="17060" y="16751"/>
                  <a:pt x="17060" y="16839"/>
                  <a:pt x="17060" y="17016"/>
                </a:cubicBezTo>
                <a:cubicBezTo>
                  <a:pt x="17060" y="17104"/>
                  <a:pt x="17060" y="17192"/>
                  <a:pt x="16922" y="17280"/>
                </a:cubicBezTo>
                <a:cubicBezTo>
                  <a:pt x="16785" y="17456"/>
                  <a:pt x="16647" y="17456"/>
                  <a:pt x="16510" y="17456"/>
                </a:cubicBezTo>
                <a:cubicBezTo>
                  <a:pt x="16234" y="17456"/>
                  <a:pt x="15959" y="17456"/>
                  <a:pt x="15822" y="17544"/>
                </a:cubicBezTo>
                <a:cubicBezTo>
                  <a:pt x="15684" y="17544"/>
                  <a:pt x="15546" y="17544"/>
                  <a:pt x="15409" y="17633"/>
                </a:cubicBezTo>
                <a:cubicBezTo>
                  <a:pt x="15271" y="17633"/>
                  <a:pt x="15271" y="17721"/>
                  <a:pt x="15134" y="17721"/>
                </a:cubicBezTo>
                <a:cubicBezTo>
                  <a:pt x="15134" y="17809"/>
                  <a:pt x="15134" y="17809"/>
                  <a:pt x="15134" y="17897"/>
                </a:cubicBezTo>
                <a:cubicBezTo>
                  <a:pt x="15134" y="17897"/>
                  <a:pt x="15134" y="17897"/>
                  <a:pt x="15134" y="17897"/>
                </a:cubicBezTo>
                <a:cubicBezTo>
                  <a:pt x="15134" y="17985"/>
                  <a:pt x="15134" y="18073"/>
                  <a:pt x="15271" y="18162"/>
                </a:cubicBezTo>
                <a:cubicBezTo>
                  <a:pt x="15409" y="18162"/>
                  <a:pt x="15546" y="18250"/>
                  <a:pt x="15684" y="18338"/>
                </a:cubicBezTo>
                <a:cubicBezTo>
                  <a:pt x="15822" y="18338"/>
                  <a:pt x="16097" y="18338"/>
                  <a:pt x="16510" y="18338"/>
                </a:cubicBezTo>
                <a:cubicBezTo>
                  <a:pt x="19399" y="18338"/>
                  <a:pt x="19399" y="18338"/>
                  <a:pt x="19399" y="18338"/>
                </a:cubicBezTo>
                <a:cubicBezTo>
                  <a:pt x="19399" y="18338"/>
                  <a:pt x="19536" y="18338"/>
                  <a:pt x="19674" y="18338"/>
                </a:cubicBezTo>
                <a:cubicBezTo>
                  <a:pt x="19674" y="18338"/>
                  <a:pt x="19949" y="18426"/>
                  <a:pt x="20087" y="18426"/>
                </a:cubicBezTo>
                <a:cubicBezTo>
                  <a:pt x="20224" y="18514"/>
                  <a:pt x="20499" y="18514"/>
                  <a:pt x="20637" y="18602"/>
                </a:cubicBezTo>
                <a:cubicBezTo>
                  <a:pt x="20775" y="18691"/>
                  <a:pt x="20912" y="18779"/>
                  <a:pt x="21050" y="18867"/>
                </a:cubicBezTo>
                <a:cubicBezTo>
                  <a:pt x="21187" y="18955"/>
                  <a:pt x="21325" y="19043"/>
                  <a:pt x="21462" y="19220"/>
                </a:cubicBezTo>
                <a:cubicBezTo>
                  <a:pt x="21462" y="19396"/>
                  <a:pt x="21600" y="19572"/>
                  <a:pt x="21600" y="19749"/>
                </a:cubicBezTo>
                <a:cubicBezTo>
                  <a:pt x="21600" y="21600"/>
                  <a:pt x="21600" y="21600"/>
                  <a:pt x="21600" y="21600"/>
                </a:cubicBezTo>
                <a:cubicBezTo>
                  <a:pt x="2889" y="21600"/>
                  <a:pt x="2889" y="21600"/>
                  <a:pt x="2889" y="21600"/>
                </a:cubicBezTo>
                <a:cubicBezTo>
                  <a:pt x="2889" y="19749"/>
                  <a:pt x="2889" y="19749"/>
                  <a:pt x="2889" y="19749"/>
                </a:cubicBezTo>
                <a:cubicBezTo>
                  <a:pt x="2889" y="19484"/>
                  <a:pt x="3027" y="19220"/>
                  <a:pt x="3164" y="19043"/>
                </a:cubicBezTo>
                <a:cubicBezTo>
                  <a:pt x="3302" y="18867"/>
                  <a:pt x="3439" y="18779"/>
                  <a:pt x="3715" y="18691"/>
                </a:cubicBezTo>
                <a:cubicBezTo>
                  <a:pt x="3852" y="18602"/>
                  <a:pt x="4127" y="18514"/>
                  <a:pt x="4265" y="18426"/>
                </a:cubicBezTo>
                <a:cubicBezTo>
                  <a:pt x="4540" y="18426"/>
                  <a:pt x="4678" y="18426"/>
                  <a:pt x="4815" y="18338"/>
                </a:cubicBezTo>
                <a:cubicBezTo>
                  <a:pt x="5090" y="18338"/>
                  <a:pt x="5090" y="18338"/>
                  <a:pt x="5090" y="18338"/>
                </a:cubicBezTo>
                <a:cubicBezTo>
                  <a:pt x="7980" y="18338"/>
                  <a:pt x="7980" y="18338"/>
                  <a:pt x="7980" y="18338"/>
                </a:cubicBezTo>
                <a:cubicBezTo>
                  <a:pt x="8255" y="18338"/>
                  <a:pt x="8530" y="18338"/>
                  <a:pt x="8668" y="18338"/>
                </a:cubicBezTo>
                <a:cubicBezTo>
                  <a:pt x="8805" y="18250"/>
                  <a:pt x="8943" y="18250"/>
                  <a:pt x="9080" y="18250"/>
                </a:cubicBezTo>
                <a:cubicBezTo>
                  <a:pt x="9218" y="18162"/>
                  <a:pt x="9218" y="18162"/>
                  <a:pt x="9355" y="18073"/>
                </a:cubicBezTo>
                <a:cubicBezTo>
                  <a:pt x="9355" y="17985"/>
                  <a:pt x="9355" y="17985"/>
                  <a:pt x="9355" y="17985"/>
                </a:cubicBezTo>
                <a:cubicBezTo>
                  <a:pt x="9355" y="17897"/>
                  <a:pt x="9355" y="17897"/>
                  <a:pt x="9355" y="17897"/>
                </a:cubicBezTo>
                <a:cubicBezTo>
                  <a:pt x="9355" y="17809"/>
                  <a:pt x="9355" y="17721"/>
                  <a:pt x="9218" y="17721"/>
                </a:cubicBezTo>
                <a:cubicBezTo>
                  <a:pt x="9080" y="17633"/>
                  <a:pt x="8943" y="17544"/>
                  <a:pt x="8805" y="17544"/>
                </a:cubicBezTo>
                <a:cubicBezTo>
                  <a:pt x="8530" y="17456"/>
                  <a:pt x="8255" y="17456"/>
                  <a:pt x="7980" y="17456"/>
                </a:cubicBezTo>
                <a:cubicBezTo>
                  <a:pt x="7842" y="17456"/>
                  <a:pt x="7704" y="17456"/>
                  <a:pt x="7567" y="17280"/>
                </a:cubicBezTo>
                <a:cubicBezTo>
                  <a:pt x="7429" y="17192"/>
                  <a:pt x="7429" y="17104"/>
                  <a:pt x="7429" y="17016"/>
                </a:cubicBezTo>
                <a:cubicBezTo>
                  <a:pt x="7429" y="16839"/>
                  <a:pt x="7429" y="16751"/>
                  <a:pt x="7567" y="16663"/>
                </a:cubicBezTo>
                <a:cubicBezTo>
                  <a:pt x="7704" y="16575"/>
                  <a:pt x="7842" y="16575"/>
                  <a:pt x="7980" y="16575"/>
                </a:cubicBezTo>
                <a:cubicBezTo>
                  <a:pt x="8255" y="16575"/>
                  <a:pt x="8392" y="16487"/>
                  <a:pt x="8668" y="16487"/>
                </a:cubicBezTo>
                <a:cubicBezTo>
                  <a:pt x="8805" y="16487"/>
                  <a:pt x="8943" y="16398"/>
                  <a:pt x="9080" y="16398"/>
                </a:cubicBezTo>
                <a:cubicBezTo>
                  <a:pt x="9218" y="16310"/>
                  <a:pt x="9218" y="16310"/>
                  <a:pt x="9355" y="16222"/>
                </a:cubicBezTo>
                <a:cubicBezTo>
                  <a:pt x="9355" y="16222"/>
                  <a:pt x="9355" y="16134"/>
                  <a:pt x="9355" y="16134"/>
                </a:cubicBezTo>
                <a:cubicBezTo>
                  <a:pt x="9355" y="16046"/>
                  <a:pt x="9355" y="16046"/>
                  <a:pt x="9355" y="16046"/>
                </a:cubicBezTo>
                <a:cubicBezTo>
                  <a:pt x="9355" y="15958"/>
                  <a:pt x="9355" y="15958"/>
                  <a:pt x="9218" y="15869"/>
                </a:cubicBezTo>
                <a:cubicBezTo>
                  <a:pt x="9080" y="15781"/>
                  <a:pt x="8943" y="15781"/>
                  <a:pt x="8805" y="15693"/>
                </a:cubicBezTo>
                <a:cubicBezTo>
                  <a:pt x="8530" y="15605"/>
                  <a:pt x="8255" y="15605"/>
                  <a:pt x="7980" y="15605"/>
                </a:cubicBezTo>
                <a:cubicBezTo>
                  <a:pt x="5090" y="15605"/>
                  <a:pt x="5090" y="15605"/>
                  <a:pt x="5090" y="15605"/>
                </a:cubicBezTo>
                <a:cubicBezTo>
                  <a:pt x="4678" y="15605"/>
                  <a:pt x="4403" y="15517"/>
                  <a:pt x="4127" y="15252"/>
                </a:cubicBezTo>
                <a:cubicBezTo>
                  <a:pt x="3990" y="15164"/>
                  <a:pt x="3852" y="15076"/>
                  <a:pt x="3852" y="14900"/>
                </a:cubicBezTo>
                <a:cubicBezTo>
                  <a:pt x="3715" y="14811"/>
                  <a:pt x="3715" y="14723"/>
                  <a:pt x="3715" y="14547"/>
                </a:cubicBezTo>
                <a:cubicBezTo>
                  <a:pt x="3715" y="14282"/>
                  <a:pt x="3715" y="14282"/>
                  <a:pt x="3715" y="14282"/>
                </a:cubicBezTo>
                <a:cubicBezTo>
                  <a:pt x="3715" y="14282"/>
                  <a:pt x="3715" y="14194"/>
                  <a:pt x="3715" y="14194"/>
                </a:cubicBezTo>
                <a:cubicBezTo>
                  <a:pt x="3715" y="14194"/>
                  <a:pt x="3715" y="14106"/>
                  <a:pt x="3715" y="14106"/>
                </a:cubicBezTo>
                <a:cubicBezTo>
                  <a:pt x="3715" y="14106"/>
                  <a:pt x="3715" y="14018"/>
                  <a:pt x="3852" y="13930"/>
                </a:cubicBezTo>
                <a:cubicBezTo>
                  <a:pt x="3852" y="13842"/>
                  <a:pt x="3990" y="13753"/>
                  <a:pt x="4127" y="13665"/>
                </a:cubicBezTo>
                <a:cubicBezTo>
                  <a:pt x="4265" y="13489"/>
                  <a:pt x="4403" y="13401"/>
                  <a:pt x="4540" y="13313"/>
                </a:cubicBezTo>
                <a:cubicBezTo>
                  <a:pt x="4678" y="13136"/>
                  <a:pt x="4815" y="12960"/>
                  <a:pt x="5090" y="12872"/>
                </a:cubicBezTo>
                <a:cubicBezTo>
                  <a:pt x="10043" y="9698"/>
                  <a:pt x="10043" y="9698"/>
                  <a:pt x="10043" y="9698"/>
                </a:cubicBezTo>
                <a:cubicBezTo>
                  <a:pt x="10456" y="9433"/>
                  <a:pt x="10594" y="9257"/>
                  <a:pt x="10594" y="8993"/>
                </a:cubicBezTo>
                <a:cubicBezTo>
                  <a:pt x="10594" y="8904"/>
                  <a:pt x="10456" y="8816"/>
                  <a:pt x="10456" y="8640"/>
                </a:cubicBezTo>
                <a:cubicBezTo>
                  <a:pt x="10318" y="8552"/>
                  <a:pt x="10318" y="8464"/>
                  <a:pt x="10181" y="8376"/>
                </a:cubicBezTo>
                <a:cubicBezTo>
                  <a:pt x="10043" y="8287"/>
                  <a:pt x="10043" y="8287"/>
                  <a:pt x="10043" y="8287"/>
                </a:cubicBezTo>
                <a:cubicBezTo>
                  <a:pt x="9906" y="8199"/>
                  <a:pt x="9631" y="8111"/>
                  <a:pt x="9355" y="8111"/>
                </a:cubicBezTo>
                <a:cubicBezTo>
                  <a:pt x="9080" y="8111"/>
                  <a:pt x="8805" y="8199"/>
                  <a:pt x="8668" y="8287"/>
                </a:cubicBezTo>
                <a:cubicBezTo>
                  <a:pt x="4403" y="10580"/>
                  <a:pt x="4403" y="10580"/>
                  <a:pt x="4403" y="10580"/>
                </a:cubicBezTo>
                <a:cubicBezTo>
                  <a:pt x="4265" y="10668"/>
                  <a:pt x="4265" y="10668"/>
                  <a:pt x="4127" y="10668"/>
                </a:cubicBezTo>
                <a:cubicBezTo>
                  <a:pt x="3990" y="10756"/>
                  <a:pt x="3990" y="10756"/>
                  <a:pt x="3852" y="10756"/>
                </a:cubicBezTo>
                <a:cubicBezTo>
                  <a:pt x="3852" y="10756"/>
                  <a:pt x="3852" y="10756"/>
                  <a:pt x="3852" y="10756"/>
                </a:cubicBezTo>
                <a:cubicBezTo>
                  <a:pt x="3715" y="10756"/>
                  <a:pt x="3577" y="10756"/>
                  <a:pt x="3439" y="10668"/>
                </a:cubicBezTo>
                <a:cubicBezTo>
                  <a:pt x="3302" y="10668"/>
                  <a:pt x="3164" y="10668"/>
                  <a:pt x="3164" y="10580"/>
                </a:cubicBezTo>
                <a:cubicBezTo>
                  <a:pt x="3027" y="10580"/>
                  <a:pt x="2889" y="10491"/>
                  <a:pt x="2889" y="10403"/>
                </a:cubicBezTo>
                <a:cubicBezTo>
                  <a:pt x="2752" y="10491"/>
                  <a:pt x="2476" y="10580"/>
                  <a:pt x="2201" y="10580"/>
                </a:cubicBezTo>
                <a:cubicBezTo>
                  <a:pt x="2064" y="10580"/>
                  <a:pt x="1789" y="10580"/>
                  <a:pt x="1513" y="10491"/>
                </a:cubicBezTo>
                <a:cubicBezTo>
                  <a:pt x="1376" y="10403"/>
                  <a:pt x="1101" y="10315"/>
                  <a:pt x="963" y="10227"/>
                </a:cubicBezTo>
                <a:cubicBezTo>
                  <a:pt x="825" y="10139"/>
                  <a:pt x="825" y="10139"/>
                  <a:pt x="825" y="10139"/>
                </a:cubicBezTo>
                <a:cubicBezTo>
                  <a:pt x="275" y="9786"/>
                  <a:pt x="0" y="9433"/>
                  <a:pt x="0" y="9081"/>
                </a:cubicBezTo>
                <a:close/>
              </a:path>
            </a:pathLst>
          </a:custGeom>
          <a:solidFill>
            <a:srgbClr val="F2F6F7"/>
          </a:solidFill>
          <a:ln w="12700">
            <a:miter lim="400000"/>
          </a:ln>
        </p:spPr>
        <p:txBody>
          <a:bodyPr lIns="45719" rIns="45719"/>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1pPr>
            <a:lvl2pPr marL="0" marR="0" indent="768095"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2pPr>
            <a:lvl3pPr marL="0" marR="0" indent="1536191"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3pPr>
            <a:lvl4pPr marL="0" marR="0" indent="2304288"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4pPr>
            <a:lvl5pPr marL="0" marR="0" indent="3072383"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5pPr>
            <a:lvl6pPr marL="0" marR="0" indent="3840479"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6pPr>
            <a:lvl7pPr marL="0" marR="0" indent="4608576"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7pPr>
            <a:lvl8pPr marL="0" marR="0" indent="5376671"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8pPr>
            <a:lvl9pPr marL="0" marR="0" indent="6144767"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9pPr>
          </a:lstStyle>
          <a:p>
            <a:endParaRPr/>
          </a:p>
        </p:txBody>
      </p:sp>
    </p:spTree>
    <p:extLst>
      <p:ext uri="{BB962C8B-B14F-4D97-AF65-F5344CB8AC3E}">
        <p14:creationId xmlns:p14="http://schemas.microsoft.com/office/powerpoint/2010/main" xmlns="" val="3040726965"/>
      </p:ext>
    </p:extLst>
  </p:cSld>
  <p:clrMapOvr>
    <a:masterClrMapping/>
  </p:clrMapOvr>
  <p:transition spd="slow">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数据通信系统</a:t>
            </a:r>
          </a:p>
        </p:txBody>
      </p:sp>
      <p:sp>
        <p:nvSpPr>
          <p:cNvPr id="3" name="矩形 2"/>
          <p:cNvSpPr/>
          <p:nvPr/>
        </p:nvSpPr>
        <p:spPr>
          <a:xfrm>
            <a:off x="2095472" y="1500174"/>
            <a:ext cx="3954929"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2.1.2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数据通信系统模型</a:t>
            </a:r>
          </a:p>
        </p:txBody>
      </p:sp>
      <p:grpSp>
        <p:nvGrpSpPr>
          <p:cNvPr id="4" name="组合 3"/>
          <p:cNvGrpSpPr/>
          <p:nvPr/>
        </p:nvGrpSpPr>
        <p:grpSpPr>
          <a:xfrm>
            <a:off x="595274" y="1142984"/>
            <a:ext cx="1428760" cy="1152000"/>
            <a:chOff x="1166778" y="1571612"/>
            <a:chExt cx="1428760" cy="1152000"/>
          </a:xfrm>
        </p:grpSpPr>
        <p:sp>
          <p:nvSpPr>
            <p:cNvPr id="5" name="菱形 4"/>
            <p:cNvSpPr/>
            <p:nvPr/>
          </p:nvSpPr>
          <p:spPr>
            <a:xfrm>
              <a:off x="1166778" y="1571612"/>
              <a:ext cx="1152000" cy="1152000"/>
            </a:xfrm>
            <a:prstGeom prst="diamond">
              <a:avLst/>
            </a:prstGeom>
            <a:blipFill dpi="0" rotWithShape="1">
              <a:blip r:embed="rId2"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菱形 5"/>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7" name="矩形 6"/>
          <p:cNvSpPr/>
          <p:nvPr/>
        </p:nvSpPr>
        <p:spPr>
          <a:xfrm>
            <a:off x="1309654" y="2672998"/>
            <a:ext cx="7429552" cy="511615"/>
          </a:xfrm>
          <a:prstGeom prst="rect">
            <a:avLst/>
          </a:prstGeom>
        </p:spPr>
        <p:txBody>
          <a:bodyPr wrap="square">
            <a:spAutoFit/>
          </a:bodyPr>
          <a:lstStyle/>
          <a:p>
            <a:pPr indent="457200" algn="just">
              <a:lnSpc>
                <a:spcPct val="125000"/>
              </a:lnSpc>
            </a:pP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数据通信系统的组成</a:t>
            </a:r>
          </a:p>
        </p:txBody>
      </p:sp>
      <p:grpSp>
        <p:nvGrpSpPr>
          <p:cNvPr id="8" name="组合 7"/>
          <p:cNvGrpSpPr>
            <a:grpSpLocks noChangeAspect="1"/>
          </p:cNvGrpSpPr>
          <p:nvPr/>
        </p:nvGrpSpPr>
        <p:grpSpPr>
          <a:xfrm>
            <a:off x="952464" y="2530122"/>
            <a:ext cx="756000" cy="756002"/>
            <a:chOff x="2804323" y="3859118"/>
            <a:chExt cx="900000" cy="900002"/>
          </a:xfrm>
        </p:grpSpPr>
        <p:sp>
          <p:nvSpPr>
            <p:cNvPr id="9" name="椭圆 8"/>
            <p:cNvSpPr/>
            <p:nvPr/>
          </p:nvSpPr>
          <p:spPr>
            <a:xfrm>
              <a:off x="2804323" y="3859118"/>
              <a:ext cx="900000" cy="900000"/>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10"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a:solidFill>
                    <a:schemeClr val="bg1"/>
                  </a:solidFill>
                  <a:latin typeface="Impact" panose="020B0806030902050204" pitchFamily="34" charset="0"/>
                  <a:ea typeface="Adobe Gothic Std B" panose="020B0800000000000000" pitchFamily="34" charset="-128"/>
                  <a:cs typeface="+mn-ea"/>
                  <a:sym typeface="+mn-lt"/>
                </a:rPr>
                <a:t>1</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11" name="矩形 10"/>
          <p:cNvSpPr/>
          <p:nvPr/>
        </p:nvSpPr>
        <p:spPr>
          <a:xfrm>
            <a:off x="1523968" y="3424482"/>
            <a:ext cx="9787006" cy="861774"/>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信息的传递是通过数据通信系统来实现的，一个完整的数据通信系统一般由信源、信号变换器、通信信道、信宿等构成，如图</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2-2</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所示。</a:t>
            </a:r>
          </a:p>
        </p:txBody>
      </p:sp>
      <p:grpSp>
        <p:nvGrpSpPr>
          <p:cNvPr id="16" name="组合 15"/>
          <p:cNvGrpSpPr/>
          <p:nvPr/>
        </p:nvGrpSpPr>
        <p:grpSpPr>
          <a:xfrm>
            <a:off x="1809720" y="4429131"/>
            <a:ext cx="8695911" cy="1869531"/>
            <a:chOff x="1809720" y="4429131"/>
            <a:chExt cx="8695911" cy="1869531"/>
          </a:xfrm>
        </p:grpSpPr>
        <p:pic>
          <p:nvPicPr>
            <p:cNvPr id="129026" name="Picture 2" descr="图2-2  数据通信系统模型"/>
            <p:cNvPicPr>
              <a:picLocks noChangeAspect="1" noChangeArrowheads="1"/>
            </p:cNvPicPr>
            <p:nvPr/>
          </p:nvPicPr>
          <p:blipFill>
            <a:blip r:embed="rId4" cstate="print">
              <a:grayscl/>
            </a:blip>
            <a:srcRect/>
            <a:stretch>
              <a:fillRect/>
            </a:stretch>
          </p:blipFill>
          <p:spPr bwMode="auto">
            <a:xfrm>
              <a:off x="1809720" y="4429131"/>
              <a:ext cx="8695911" cy="1368000"/>
            </a:xfrm>
            <a:prstGeom prst="rect">
              <a:avLst/>
            </a:prstGeom>
            <a:noFill/>
            <a:ln w="9525">
              <a:noFill/>
              <a:miter lim="800000"/>
              <a:headEnd/>
              <a:tailEnd/>
            </a:ln>
          </p:spPr>
        </p:pic>
        <p:sp>
          <p:nvSpPr>
            <p:cNvPr id="15" name="矩形 14"/>
            <p:cNvSpPr/>
            <p:nvPr/>
          </p:nvSpPr>
          <p:spPr>
            <a:xfrm>
              <a:off x="4810116" y="5929330"/>
              <a:ext cx="2768707" cy="369332"/>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数据通信系统模型</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lide(fromBottom)">
                                      <p:cBhvr>
                                        <p:cTn id="14" dur="500"/>
                                        <p:tgtEl>
                                          <p:spTgt spid="3"/>
                                        </p:tgtEl>
                                      </p:cBhvr>
                                    </p:animEffect>
                                  </p:childTnLst>
                                </p:cTn>
                              </p:par>
                            </p:childTnLst>
                          </p:cTn>
                        </p:par>
                        <p:par>
                          <p:cTn id="15" fill="hold">
                            <p:stCondLst>
                              <p:cond delay="1000"/>
                            </p:stCondLst>
                            <p:childTnLst>
                              <p:par>
                                <p:cTn id="16" presetID="49" presetClass="entr" presetSubtype="0" decel="10000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 calcmode="lin" valueType="num">
                                      <p:cBhvr>
                                        <p:cTn id="20" dur="500" fill="hold"/>
                                        <p:tgtEl>
                                          <p:spTgt spid="8"/>
                                        </p:tgtEl>
                                        <p:attrNameLst>
                                          <p:attrName>style.rotation</p:attrName>
                                        </p:attrNameLst>
                                      </p:cBhvr>
                                      <p:tavLst>
                                        <p:tav tm="0">
                                          <p:val>
                                            <p:fltVal val="360"/>
                                          </p:val>
                                        </p:tav>
                                        <p:tav tm="100000">
                                          <p:val>
                                            <p:fltVal val="0"/>
                                          </p:val>
                                        </p:tav>
                                      </p:tavLst>
                                    </p:anim>
                                    <p:animEffect transition="in" filter="fade">
                                      <p:cBhvr>
                                        <p:cTn id="21" dur="500"/>
                                        <p:tgtEl>
                                          <p:spTgt spid="8"/>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dissolve">
                                      <p:cBhvr>
                                        <p:cTn id="29" dur="500"/>
                                        <p:tgtEl>
                                          <p:spTgt spid="11"/>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26748" y="1214422"/>
            <a:ext cx="2691951" cy="592805"/>
            <a:chOff x="1326748" y="1446650"/>
            <a:chExt cx="2691951" cy="592805"/>
          </a:xfrm>
        </p:grpSpPr>
        <p:sp>
          <p:nvSpPr>
            <p:cNvPr id="2"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3" name="矩形 2"/>
            <p:cNvSpPr/>
            <p:nvPr/>
          </p:nvSpPr>
          <p:spPr>
            <a:xfrm>
              <a:off x="2166910" y="1500174"/>
              <a:ext cx="1851789" cy="400110"/>
            </a:xfrm>
            <a:prstGeom prst="rect">
              <a:avLst/>
            </a:prstGeom>
          </p:spPr>
          <p:txBody>
            <a:bodyPr wrap="none">
              <a:spAutoFit/>
            </a:bodyPr>
            <a:lstStyle/>
            <a:p>
              <a:r>
                <a:rPr lang="en-US" sz="2000" b="1"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）信源和信宿</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 name="矩形 4"/>
          <p:cNvSpPr/>
          <p:nvPr/>
        </p:nvSpPr>
        <p:spPr>
          <a:xfrm>
            <a:off x="1238216" y="1982326"/>
            <a:ext cx="9787006" cy="1211165"/>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信源就是信息的产生和发送端，是发出待传送信息的人或设备。信宿就是信息的接收端，是接收所传送信息的人或设备。大部分信源和信宿设备都是计算机或其他数据终端设备（</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Data Terminal Equipment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DTE</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6" name="组合 5"/>
          <p:cNvGrpSpPr/>
          <p:nvPr/>
        </p:nvGrpSpPr>
        <p:grpSpPr>
          <a:xfrm>
            <a:off x="1326748" y="3675537"/>
            <a:ext cx="2435471" cy="592805"/>
            <a:chOff x="1326748" y="1446650"/>
            <a:chExt cx="2435471" cy="592805"/>
          </a:xfrm>
        </p:grpSpPr>
        <p:sp>
          <p:nvSpPr>
            <p:cNvPr id="7"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8" name="矩形 7"/>
            <p:cNvSpPr/>
            <p:nvPr/>
          </p:nvSpPr>
          <p:spPr>
            <a:xfrm>
              <a:off x="2166910" y="1500174"/>
              <a:ext cx="1595309"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）通信信道</a:t>
              </a:r>
            </a:p>
          </p:txBody>
        </p:sp>
      </p:grpSp>
      <p:sp>
        <p:nvSpPr>
          <p:cNvPr id="9"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数据通信系统</a:t>
            </a:r>
          </a:p>
        </p:txBody>
      </p:sp>
      <p:sp>
        <p:nvSpPr>
          <p:cNvPr id="10" name="矩形 9"/>
          <p:cNvSpPr/>
          <p:nvPr/>
        </p:nvSpPr>
        <p:spPr>
          <a:xfrm>
            <a:off x="1238216" y="4414499"/>
            <a:ext cx="7858180" cy="1631216"/>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通信信道是传送信号的一条通路，由传输线路和传输设备组成。同一个传输介质上可以同时存在多条信号通路，即一条传输线路上可以有多个通信信道。信道类型是由所传输的信号决定的，用来传输模拟信号的信道称为模拟信道，用来传输数字信号的信道称为数字信道。</a:t>
            </a:r>
          </a:p>
        </p:txBody>
      </p:sp>
      <p:pic>
        <p:nvPicPr>
          <p:cNvPr id="11" name="图片 10" descr="timg (8).jpg"/>
          <p:cNvPicPr>
            <a:picLocks noChangeAspect="1"/>
          </p:cNvPicPr>
          <p:nvPr/>
        </p:nvPicPr>
        <p:blipFill>
          <a:blip r:embed="rId2" cstate="print">
            <a:clrChange>
              <a:clrFrom>
                <a:srgbClr val="FFFFFF"/>
              </a:clrFrom>
              <a:clrTo>
                <a:srgbClr val="FFFFFF">
                  <a:alpha val="0"/>
                </a:srgbClr>
              </a:clrTo>
            </a:clrChange>
          </a:blip>
          <a:srcRect b="13024"/>
          <a:stretch>
            <a:fillRect/>
          </a:stretch>
        </p:blipFill>
        <p:spPr>
          <a:xfrm>
            <a:off x="8810638" y="3429000"/>
            <a:ext cx="3683789" cy="3204000"/>
          </a:xfrm>
          <a:prstGeom prst="rect">
            <a:avLst/>
          </a:prstGeom>
        </p:spPr>
      </p:pic>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26748" y="1193121"/>
            <a:ext cx="2703173" cy="592805"/>
            <a:chOff x="1326748" y="1446650"/>
            <a:chExt cx="2703173" cy="592805"/>
          </a:xfrm>
        </p:grpSpPr>
        <p:sp>
          <p:nvSpPr>
            <p:cNvPr id="2"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3" name="矩形 2"/>
            <p:cNvSpPr/>
            <p:nvPr/>
          </p:nvSpPr>
          <p:spPr>
            <a:xfrm>
              <a:off x="2166910" y="1500174"/>
              <a:ext cx="1863011"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）信号变换器</a:t>
              </a:r>
            </a:p>
          </p:txBody>
        </p:sp>
      </p:grpSp>
      <p:sp>
        <p:nvSpPr>
          <p:cNvPr id="5" name="矩形 4"/>
          <p:cNvSpPr/>
          <p:nvPr/>
        </p:nvSpPr>
        <p:spPr>
          <a:xfrm>
            <a:off x="1238216" y="1982326"/>
            <a:ext cx="9787006" cy="1213024"/>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信号变换器的作用是将信源发出的数据变换成适合在信道上传输的信号，或将信道上传来的信号变换成可供信宿接收的数据。发送端的信号变换器可以是编码器或调制器，接收端的信号变换器相对应的就是译码器或解调器。</a:t>
            </a:r>
          </a:p>
        </p:txBody>
      </p:sp>
      <p:grpSp>
        <p:nvGrpSpPr>
          <p:cNvPr id="6" name="组合 5"/>
          <p:cNvGrpSpPr/>
          <p:nvPr/>
        </p:nvGrpSpPr>
        <p:grpSpPr>
          <a:xfrm>
            <a:off x="1332347" y="3675537"/>
            <a:ext cx="1922510" cy="592805"/>
            <a:chOff x="1326748" y="1446650"/>
            <a:chExt cx="1922510" cy="592805"/>
          </a:xfrm>
        </p:grpSpPr>
        <p:sp>
          <p:nvSpPr>
            <p:cNvPr id="7"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8" name="矩形 7"/>
            <p:cNvSpPr/>
            <p:nvPr/>
          </p:nvSpPr>
          <p:spPr>
            <a:xfrm>
              <a:off x="2166910" y="1500174"/>
              <a:ext cx="1082348"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）噪声</a:t>
              </a:r>
            </a:p>
          </p:txBody>
        </p:sp>
      </p:grpSp>
      <p:sp>
        <p:nvSpPr>
          <p:cNvPr id="9"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数据通信系统</a:t>
            </a:r>
          </a:p>
        </p:txBody>
      </p:sp>
      <p:sp>
        <p:nvSpPr>
          <p:cNvPr id="10" name="矩形 9"/>
          <p:cNvSpPr/>
          <p:nvPr/>
        </p:nvSpPr>
        <p:spPr>
          <a:xfrm>
            <a:off x="1238216" y="4414499"/>
            <a:ext cx="7858180" cy="1211165"/>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信号在传输过程中受到的干扰称为噪声。噪声可能来自外部，也可能由信号传输过程本身产生。噪声虽然不算严格意义上的通信系统组成部分，但噪声过大将影响被传送的信号的真实性或正确性。</a:t>
            </a:r>
          </a:p>
        </p:txBody>
      </p:sp>
      <p:pic>
        <p:nvPicPr>
          <p:cNvPr id="11" name="图片 10" descr="timg (8).jpg"/>
          <p:cNvPicPr>
            <a:picLocks noChangeAspect="1"/>
          </p:cNvPicPr>
          <p:nvPr/>
        </p:nvPicPr>
        <p:blipFill>
          <a:blip r:embed="rId2" cstate="print">
            <a:clrChange>
              <a:clrFrom>
                <a:srgbClr val="FFFFFF"/>
              </a:clrFrom>
              <a:clrTo>
                <a:srgbClr val="FFFFFF">
                  <a:alpha val="0"/>
                </a:srgbClr>
              </a:clrTo>
            </a:clrChange>
          </a:blip>
          <a:srcRect b="13024"/>
          <a:stretch>
            <a:fillRect/>
          </a:stretch>
        </p:blipFill>
        <p:spPr>
          <a:xfrm>
            <a:off x="8810638" y="3429000"/>
            <a:ext cx="3683789" cy="3204000"/>
          </a:xfrm>
          <a:prstGeom prst="rect">
            <a:avLst/>
          </a:prstGeom>
        </p:spPr>
      </p:pic>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数据通信系统</a:t>
            </a:r>
          </a:p>
        </p:txBody>
      </p:sp>
      <p:sp>
        <p:nvSpPr>
          <p:cNvPr id="3" name="矩形 2"/>
          <p:cNvSpPr/>
          <p:nvPr/>
        </p:nvSpPr>
        <p:spPr>
          <a:xfrm>
            <a:off x="1095340" y="1357298"/>
            <a:ext cx="7429552" cy="513859"/>
          </a:xfrm>
          <a:prstGeom prst="rect">
            <a:avLst/>
          </a:prstGeom>
        </p:spPr>
        <p:txBody>
          <a:bodyPr wrap="square">
            <a:spAutoFit/>
          </a:bodyPr>
          <a:lstStyle/>
          <a:p>
            <a:pPr indent="457200" algn="just">
              <a:lnSpc>
                <a:spcPct val="125000"/>
              </a:lnSpc>
            </a:pP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数据通信系统的主要技术指标</a:t>
            </a:r>
          </a:p>
        </p:txBody>
      </p:sp>
      <p:grpSp>
        <p:nvGrpSpPr>
          <p:cNvPr id="4" name="组合 3"/>
          <p:cNvGrpSpPr>
            <a:grpSpLocks noChangeAspect="1"/>
          </p:cNvGrpSpPr>
          <p:nvPr/>
        </p:nvGrpSpPr>
        <p:grpSpPr>
          <a:xfrm>
            <a:off x="738150" y="1285860"/>
            <a:ext cx="756000" cy="756002"/>
            <a:chOff x="2804323" y="3859118"/>
            <a:chExt cx="900000" cy="900002"/>
          </a:xfrm>
        </p:grpSpPr>
        <p:sp>
          <p:nvSpPr>
            <p:cNvPr id="5" name="椭圆 4"/>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6"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2</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7" name="矩形 6"/>
          <p:cNvSpPr/>
          <p:nvPr/>
        </p:nvSpPr>
        <p:spPr>
          <a:xfrm>
            <a:off x="1309654" y="2180220"/>
            <a:ext cx="9787006" cy="828304"/>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描述数据通信系统数据传输速率的大小和传输质量的好坏，往往需要运用信道带宽、比特率、波特率、信道容量和误码率等技术指标。</a:t>
            </a:r>
          </a:p>
        </p:txBody>
      </p:sp>
      <p:grpSp>
        <p:nvGrpSpPr>
          <p:cNvPr id="8" name="组合 7"/>
          <p:cNvGrpSpPr/>
          <p:nvPr/>
        </p:nvGrpSpPr>
        <p:grpSpPr>
          <a:xfrm>
            <a:off x="1332347" y="3214686"/>
            <a:ext cx="2445089" cy="592805"/>
            <a:chOff x="1326748" y="1446650"/>
            <a:chExt cx="2445089" cy="592805"/>
          </a:xfrm>
        </p:grpSpPr>
        <p:sp>
          <p:nvSpPr>
            <p:cNvPr id="9"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10" name="矩形 9"/>
            <p:cNvSpPr/>
            <p:nvPr/>
          </p:nvSpPr>
          <p:spPr>
            <a:xfrm>
              <a:off x="2166910" y="1500174"/>
              <a:ext cx="1604927"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）信道带宽</a:t>
              </a:r>
            </a:p>
          </p:txBody>
        </p:sp>
      </p:grpSp>
      <p:sp>
        <p:nvSpPr>
          <p:cNvPr id="11" name="矩形 10"/>
          <p:cNvSpPr/>
          <p:nvPr/>
        </p:nvSpPr>
        <p:spPr>
          <a:xfrm>
            <a:off x="1238216" y="3953648"/>
            <a:ext cx="10358510" cy="1246495"/>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信道带宽是指信道中传输的信号在不失真的情况下所占用的频率范围，即传输信号的最高频率与最低频率之差。例如，若某通信线路可以不失真地传送</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 MHz</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10 MHz</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的信号，则该通信线路的信道带宽为</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8 MHz</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12" name="图片 11" descr="timg (1).jpg"/>
          <p:cNvPicPr>
            <a:picLocks noChangeAspect="1"/>
          </p:cNvPicPr>
          <p:nvPr/>
        </p:nvPicPr>
        <p:blipFill>
          <a:blip r:embed="rId3" cstate="print">
            <a:clrChange>
              <a:clrFrom>
                <a:srgbClr val="FFFFFF"/>
              </a:clrFrom>
              <a:clrTo>
                <a:srgbClr val="FFFFFF">
                  <a:alpha val="0"/>
                </a:srgbClr>
              </a:clrTo>
            </a:clrChange>
          </a:blip>
          <a:srcRect b="51588"/>
          <a:stretch>
            <a:fillRect/>
          </a:stretch>
        </p:blipFill>
        <p:spPr>
          <a:xfrm>
            <a:off x="6705600" y="4680014"/>
            <a:ext cx="5486400" cy="2177986"/>
          </a:xfrm>
          <a:prstGeom prst="rect">
            <a:avLst/>
          </a:prstGeom>
        </p:spPr>
      </p:pic>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2000"/>
                            </p:stCondLst>
                            <p:childTnLst>
                              <p:par>
                                <p:cTn id="24" presetID="9"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60909" y="1357298"/>
            <a:ext cx="2178990" cy="592805"/>
            <a:chOff x="1326748" y="1446650"/>
            <a:chExt cx="2178990" cy="592805"/>
          </a:xfrm>
        </p:grpSpPr>
        <p:sp>
          <p:nvSpPr>
            <p:cNvPr id="3"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4" name="矩形 3"/>
            <p:cNvSpPr/>
            <p:nvPr/>
          </p:nvSpPr>
          <p:spPr>
            <a:xfrm>
              <a:off x="2166910" y="1500174"/>
              <a:ext cx="1338828"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）波特率</a:t>
              </a:r>
            </a:p>
          </p:txBody>
        </p:sp>
      </p:grpSp>
      <p:sp>
        <p:nvSpPr>
          <p:cNvPr id="5" name="矩形 4"/>
          <p:cNvSpPr/>
          <p:nvPr/>
        </p:nvSpPr>
        <p:spPr>
          <a:xfrm>
            <a:off x="1166778" y="2096260"/>
            <a:ext cx="10358510" cy="1631216"/>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波特率又称作波形速率或调制速率。它是指数据传输过程中，在线路上每秒钟传送的波形个数。其单位是波特，记作</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baud</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设一个波形的持续周期为</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，则波特率</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可按下式计算：</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ctr">
              <a:lnSpc>
                <a:spcPct val="125000"/>
              </a:lnSpc>
            </a:pPr>
            <a:r>
              <a:rPr lang="en-US" sz="2000" i="1" dirty="0" smtClean="0">
                <a:latin typeface="Times New Roman" panose="02020603050405020304" pitchFamily="18" charset="0"/>
                <a:cs typeface="Times New Roman" panose="02020603050405020304" pitchFamily="18" charset="0"/>
              </a:rPr>
              <a:t>B</a:t>
            </a:r>
            <a:r>
              <a:rPr lang="en-US" sz="2000" dirty="0" smtClean="0">
                <a:latin typeface="Times New Roman" panose="02020603050405020304" pitchFamily="18" charset="0"/>
                <a:cs typeface="Times New Roman" panose="02020603050405020304" pitchFamily="18" charset="0"/>
              </a:rPr>
              <a:t>=1/</a:t>
            </a:r>
            <a:r>
              <a:rPr lang="en-US" sz="2000" i="1" dirty="0" smtClean="0">
                <a:latin typeface="Times New Roman" panose="02020603050405020304" pitchFamily="18" charset="0"/>
                <a:cs typeface="Times New Roman" panose="02020603050405020304" pitchFamily="18" charset="0"/>
              </a:rPr>
              <a:t>T</a:t>
            </a:r>
            <a:r>
              <a:rPr lang="zh-CN" altLang="en-US"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baud</a:t>
            </a:r>
            <a:r>
              <a:rPr lang="zh-CN" altLang="en-US" sz="2000" dirty="0" smtClean="0">
                <a:latin typeface="Times New Roman" panose="02020603050405020304" pitchFamily="18" charset="0"/>
                <a:cs typeface="Times New Roman" panose="02020603050405020304" pitchFamily="18" charset="0"/>
              </a:rPr>
              <a:t>）</a:t>
            </a:r>
          </a:p>
        </p:txBody>
      </p:sp>
      <p:sp>
        <p:nvSpPr>
          <p:cNvPr id="6"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数据通信系统</a:t>
            </a:r>
          </a:p>
        </p:txBody>
      </p:sp>
      <p:grpSp>
        <p:nvGrpSpPr>
          <p:cNvPr id="8" name="组合 7"/>
          <p:cNvGrpSpPr/>
          <p:nvPr/>
        </p:nvGrpSpPr>
        <p:grpSpPr>
          <a:xfrm>
            <a:off x="1260909" y="3630590"/>
            <a:ext cx="2187006" cy="592805"/>
            <a:chOff x="1326748" y="1446650"/>
            <a:chExt cx="2187006" cy="592805"/>
          </a:xfrm>
        </p:grpSpPr>
        <p:sp>
          <p:nvSpPr>
            <p:cNvPr id="9"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10" name="矩形 9"/>
            <p:cNvSpPr/>
            <p:nvPr/>
          </p:nvSpPr>
          <p:spPr>
            <a:xfrm>
              <a:off x="2166910" y="1500174"/>
              <a:ext cx="1346844"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）比特率</a:t>
              </a:r>
            </a:p>
          </p:txBody>
        </p:sp>
      </p:grpSp>
      <p:sp>
        <p:nvSpPr>
          <p:cNvPr id="11" name="矩形 10"/>
          <p:cNvSpPr/>
          <p:nvPr/>
        </p:nvSpPr>
        <p:spPr>
          <a:xfrm>
            <a:off x="1166778" y="4369552"/>
            <a:ext cx="8001056" cy="2015936"/>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比特率又称数据传输速率，是指数字信号的传输速率，用每秒钟所传输的二进制代码的有效位数表示，单位为比特</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秒（记作</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b/s</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bps</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）。比特率</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可按下式计算：</a:t>
            </a:r>
          </a:p>
          <a:p>
            <a:pPr indent="457200" algn="ctr">
              <a:lnSpc>
                <a:spcPct val="125000"/>
              </a:lnSpc>
            </a:pP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log</a:t>
            </a:r>
            <a:r>
              <a:rPr lang="en-US" altLang="zh-CN" sz="2000" baseline="-25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bps</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式中</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是波特率，</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是一个波形代表的有效状态数。</a:t>
            </a:r>
          </a:p>
        </p:txBody>
      </p:sp>
      <p:pic>
        <p:nvPicPr>
          <p:cNvPr id="12" name="图片 11" descr="timg (5).jpg"/>
          <p:cNvPicPr>
            <a:picLocks noChangeAspect="1"/>
          </p:cNvPicPr>
          <p:nvPr/>
        </p:nvPicPr>
        <p:blipFill>
          <a:blip r:embed="rId2" cstate="print">
            <a:clrChange>
              <a:clrFrom>
                <a:srgbClr val="FFFFFF"/>
              </a:clrFrom>
              <a:clrTo>
                <a:srgbClr val="FFFFFF">
                  <a:alpha val="0"/>
                </a:srgbClr>
              </a:clrTo>
            </a:clrChange>
          </a:blip>
          <a:srcRect l="22773" t="28124" r="39460" b="29167"/>
          <a:stretch>
            <a:fillRect/>
          </a:stretch>
        </p:blipFill>
        <p:spPr>
          <a:xfrm>
            <a:off x="9120166" y="3929042"/>
            <a:ext cx="3071834" cy="2928958"/>
          </a:xfrm>
          <a:prstGeom prst="rect">
            <a:avLst/>
          </a:prstGeom>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数据通信系统</a:t>
            </a:r>
          </a:p>
        </p:txBody>
      </p:sp>
      <p:grpSp>
        <p:nvGrpSpPr>
          <p:cNvPr id="3" name="组合 2"/>
          <p:cNvGrpSpPr/>
          <p:nvPr/>
        </p:nvGrpSpPr>
        <p:grpSpPr>
          <a:xfrm>
            <a:off x="7453322" y="785794"/>
            <a:ext cx="3456000" cy="2433761"/>
            <a:chOff x="7167570" y="3786191"/>
            <a:chExt cx="3456000" cy="2433761"/>
          </a:xfrm>
        </p:grpSpPr>
        <p:pic>
          <p:nvPicPr>
            <p:cNvPr id="4" name="图片 3" descr="timg (23).jpg"/>
            <p:cNvPicPr>
              <a:picLocks noChangeAspect="1"/>
            </p:cNvPicPr>
            <p:nvPr/>
          </p:nvPicPr>
          <p:blipFill>
            <a:blip r:embed="rId2" cstate="print">
              <a:clrChange>
                <a:clrFrom>
                  <a:srgbClr val="FFFFFF"/>
                </a:clrFrom>
                <a:clrTo>
                  <a:srgbClr val="FFFFFF">
                    <a:alpha val="0"/>
                  </a:srgbClr>
                </a:clrTo>
              </a:clrChange>
            </a:blip>
            <a:srcRect b="6105"/>
            <a:stretch>
              <a:fillRect/>
            </a:stretch>
          </p:blipFill>
          <p:spPr>
            <a:xfrm>
              <a:off x="7167570" y="3786191"/>
              <a:ext cx="3456000" cy="2433761"/>
            </a:xfrm>
            <a:prstGeom prst="rect">
              <a:avLst/>
            </a:prstGeom>
          </p:spPr>
        </p:pic>
        <p:sp>
          <p:nvSpPr>
            <p:cNvPr id="5" name="TextBox 4"/>
            <p:cNvSpPr txBox="1"/>
            <p:nvPr/>
          </p:nvSpPr>
          <p:spPr>
            <a:xfrm>
              <a:off x="7881950" y="5214950"/>
              <a:ext cx="1500198" cy="584775"/>
            </a:xfrm>
            <a:prstGeom prst="rect">
              <a:avLst/>
            </a:prstGeom>
            <a:noFill/>
          </p:spPr>
          <p:txBody>
            <a:bodyPr wrap="square" rtlCol="0">
              <a:spAutoFit/>
            </a:bodyPr>
            <a:lstStyle/>
            <a:p>
              <a:r>
                <a:rPr lang="zh-CN" altLang="en-US" sz="3200" b="1" dirty="0" smtClean="0">
                  <a:solidFill>
                    <a:srgbClr val="FF0000"/>
                  </a:solidFill>
                  <a:latin typeface="微软雅黑" panose="020B0503020204020204" pitchFamily="34" charset="-122"/>
                  <a:ea typeface="微软雅黑" panose="020B0503020204020204" pitchFamily="34" charset="-122"/>
                </a:rPr>
                <a:t>提  示</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grpSp>
      <p:grpSp>
        <p:nvGrpSpPr>
          <p:cNvPr id="6" name="组合 5"/>
          <p:cNvGrpSpPr>
            <a:grpSpLocks noChangeAspect="1"/>
          </p:cNvGrpSpPr>
          <p:nvPr/>
        </p:nvGrpSpPr>
        <p:grpSpPr>
          <a:xfrm>
            <a:off x="1238216" y="1357298"/>
            <a:ext cx="5292000" cy="2209358"/>
            <a:chOff x="229878" y="1125422"/>
            <a:chExt cx="10471131" cy="6056566"/>
          </a:xfrm>
        </p:grpSpPr>
        <p:grpSp>
          <p:nvGrpSpPr>
            <p:cNvPr id="7" name="组合 1"/>
            <p:cNvGrpSpPr/>
            <p:nvPr/>
          </p:nvGrpSpPr>
          <p:grpSpPr>
            <a:xfrm>
              <a:off x="229878" y="1556792"/>
              <a:ext cx="10471131" cy="5625196"/>
              <a:chOff x="229878" y="1556792"/>
              <a:chExt cx="10471131" cy="5625196"/>
            </a:xfrm>
          </p:grpSpPr>
          <p:sp>
            <p:nvSpPr>
              <p:cNvPr id="9" name="矩形 2"/>
              <p:cNvSpPr/>
              <p:nvPr/>
            </p:nvSpPr>
            <p:spPr bwMode="auto">
              <a:xfrm>
                <a:off x="229878" y="1556792"/>
                <a:ext cx="10471131" cy="5625196"/>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sp>
            <p:nvSpPr>
              <p:cNvPr id="12" name="直角三角形 11"/>
              <p:cNvSpPr/>
              <p:nvPr/>
            </p:nvSpPr>
            <p:spPr>
              <a:xfrm rot="16200000" flipH="1">
                <a:off x="1044944" y="5750753"/>
                <a:ext cx="303585"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圆角矩形 5"/>
              <p:cNvSpPr/>
              <p:nvPr/>
            </p:nvSpPr>
            <p:spPr>
              <a:xfrm>
                <a:off x="653935" y="2013620"/>
                <a:ext cx="9654531" cy="4791007"/>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需要注意的是，波特率和比特率的概念是不同的，因此</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500 baud</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500 bps</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的含义不同。只有当一个波形代表的有效状态数为</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时，二者在数值上才相等。</a:t>
                </a:r>
              </a:p>
            </p:txBody>
          </p:sp>
        </p:grpSp>
        <p:sp>
          <p:nvSpPr>
            <p:cNvPr id="8" name="六边形 7"/>
            <p:cNvSpPr/>
            <p:nvPr/>
          </p:nvSpPr>
          <p:spPr>
            <a:xfrm>
              <a:off x="1102053" y="1125422"/>
              <a:ext cx="2520282" cy="701724"/>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5"/>
            </a:p>
          </p:txBody>
        </p:sp>
      </p:grpSp>
      <p:grpSp>
        <p:nvGrpSpPr>
          <p:cNvPr id="14" name="组合 13"/>
          <p:cNvGrpSpPr/>
          <p:nvPr/>
        </p:nvGrpSpPr>
        <p:grpSpPr>
          <a:xfrm>
            <a:off x="1260909" y="3817374"/>
            <a:ext cx="2435471" cy="592805"/>
            <a:chOff x="1326748" y="1446650"/>
            <a:chExt cx="2435471" cy="592805"/>
          </a:xfrm>
        </p:grpSpPr>
        <p:sp>
          <p:nvSpPr>
            <p:cNvPr id="15"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16" name="矩形 15"/>
            <p:cNvSpPr/>
            <p:nvPr/>
          </p:nvSpPr>
          <p:spPr>
            <a:xfrm>
              <a:off x="2166910" y="1500174"/>
              <a:ext cx="1595309"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）信道容量</a:t>
              </a:r>
            </a:p>
          </p:txBody>
        </p:sp>
      </p:grpSp>
      <p:sp>
        <p:nvSpPr>
          <p:cNvPr id="17" name="矩形 16"/>
          <p:cNvSpPr/>
          <p:nvPr/>
        </p:nvSpPr>
        <p:spPr>
          <a:xfrm>
            <a:off x="1166778" y="4556336"/>
            <a:ext cx="8143932" cy="1246495"/>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信道容量一般是指物理信道能够传输信息的最大能力，它的大小由信道的带宽、可使用的时间、传输速率以及信道质量（即信号功率与干扰功率之比）等因素决定。</a:t>
            </a:r>
          </a:p>
        </p:txBody>
      </p:sp>
      <p:pic>
        <p:nvPicPr>
          <p:cNvPr id="18" name="图片 17" descr="timg (24).jpg"/>
          <p:cNvPicPr>
            <a:picLocks noChangeAspect="1"/>
          </p:cNvPicPr>
          <p:nvPr/>
        </p:nvPicPr>
        <p:blipFill>
          <a:blip r:embed="rId3" cstate="print">
            <a:clrChange>
              <a:clrFrom>
                <a:srgbClr val="EBEEF5"/>
              </a:clrFrom>
              <a:clrTo>
                <a:srgbClr val="EBEEF5">
                  <a:alpha val="0"/>
                </a:srgbClr>
              </a:clrTo>
            </a:clrChange>
          </a:blip>
          <a:srcRect b="7885"/>
          <a:stretch>
            <a:fillRect/>
          </a:stretch>
        </p:blipFill>
        <p:spPr>
          <a:xfrm>
            <a:off x="9060000" y="3972991"/>
            <a:ext cx="3132000" cy="2885033"/>
          </a:xfrm>
          <a:prstGeom prst="rect">
            <a:avLst/>
          </a:prstGeom>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数据通信系统</a:t>
            </a:r>
          </a:p>
        </p:txBody>
      </p:sp>
      <p:grpSp>
        <p:nvGrpSpPr>
          <p:cNvPr id="3" name="组合 2"/>
          <p:cNvGrpSpPr/>
          <p:nvPr/>
        </p:nvGrpSpPr>
        <p:grpSpPr>
          <a:xfrm>
            <a:off x="1260909" y="1357298"/>
            <a:ext cx="2178990" cy="592805"/>
            <a:chOff x="1326748" y="1446650"/>
            <a:chExt cx="2178990" cy="592805"/>
          </a:xfrm>
        </p:grpSpPr>
        <p:sp>
          <p:nvSpPr>
            <p:cNvPr id="4"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5" name="矩形 4"/>
            <p:cNvSpPr/>
            <p:nvPr/>
          </p:nvSpPr>
          <p:spPr>
            <a:xfrm>
              <a:off x="2166910" y="1500174"/>
              <a:ext cx="1338828"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）误码率</a:t>
              </a:r>
            </a:p>
          </p:txBody>
        </p:sp>
      </p:grpSp>
      <p:sp>
        <p:nvSpPr>
          <p:cNvPr id="6" name="矩形 5"/>
          <p:cNvSpPr/>
          <p:nvPr/>
        </p:nvSpPr>
        <p:spPr>
          <a:xfrm>
            <a:off x="1166778" y="2096260"/>
            <a:ext cx="9715568" cy="1246495"/>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误码率，也称出错率，是衡量数据通信系统在正常工作情况下传输可靠性的重要指标。误码率等于传输出错的码元数占传输总码元数的比例。在计算机网络中一般要求数字信号误码率低于</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sz="2000" baseline="30000" dirty="0" smtClean="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7" name="组合 6"/>
          <p:cNvGrpSpPr/>
          <p:nvPr/>
        </p:nvGrpSpPr>
        <p:grpSpPr>
          <a:xfrm>
            <a:off x="1260909" y="3586683"/>
            <a:ext cx="3204912" cy="592805"/>
            <a:chOff x="1326748" y="1446650"/>
            <a:chExt cx="3204912" cy="592805"/>
          </a:xfrm>
        </p:grpSpPr>
        <p:sp>
          <p:nvSpPr>
            <p:cNvPr id="8"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9" name="矩形 8"/>
            <p:cNvSpPr/>
            <p:nvPr/>
          </p:nvSpPr>
          <p:spPr>
            <a:xfrm>
              <a:off x="2166910" y="1500174"/>
              <a:ext cx="2364750"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）信道的传播延迟</a:t>
              </a:r>
            </a:p>
          </p:txBody>
        </p:sp>
      </p:grpSp>
      <p:sp>
        <p:nvSpPr>
          <p:cNvPr id="10" name="矩形 9"/>
          <p:cNvSpPr/>
          <p:nvPr/>
        </p:nvSpPr>
        <p:spPr>
          <a:xfrm>
            <a:off x="1166778" y="4325645"/>
            <a:ext cx="8215370" cy="1246495"/>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信号在信道中的传输，从信源到信宿需要一定的时间，这个时间叫做传播延迟（也叫时延）。传播延迟与信源和信宿间的距离有关，也与具体的通信信道中的信号传播速度有关。</a:t>
            </a:r>
          </a:p>
        </p:txBody>
      </p:sp>
      <p:pic>
        <p:nvPicPr>
          <p:cNvPr id="11" name="图片 10" descr="timg (24).jpg"/>
          <p:cNvPicPr>
            <a:picLocks noChangeAspect="1"/>
          </p:cNvPicPr>
          <p:nvPr/>
        </p:nvPicPr>
        <p:blipFill>
          <a:blip r:embed="rId2" cstate="print">
            <a:clrChange>
              <a:clrFrom>
                <a:srgbClr val="EBEEF5"/>
              </a:clrFrom>
              <a:clrTo>
                <a:srgbClr val="EBEEF5">
                  <a:alpha val="0"/>
                </a:srgbClr>
              </a:clrTo>
            </a:clrChange>
          </a:blip>
          <a:srcRect b="7885"/>
          <a:stretch>
            <a:fillRect/>
          </a:stretch>
        </p:blipFill>
        <p:spPr>
          <a:xfrm>
            <a:off x="9060000" y="3972991"/>
            <a:ext cx="3132000" cy="2885033"/>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数据通信系统</a:t>
            </a:r>
          </a:p>
        </p:txBody>
      </p:sp>
      <p:grpSp>
        <p:nvGrpSpPr>
          <p:cNvPr id="3" name="组合 2"/>
          <p:cNvGrpSpPr/>
          <p:nvPr/>
        </p:nvGrpSpPr>
        <p:grpSpPr>
          <a:xfrm>
            <a:off x="1260909" y="1357298"/>
            <a:ext cx="2187006" cy="592805"/>
            <a:chOff x="1326748" y="1446650"/>
            <a:chExt cx="2187006" cy="592805"/>
          </a:xfrm>
        </p:grpSpPr>
        <p:sp>
          <p:nvSpPr>
            <p:cNvPr id="4"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5" name="矩形 4"/>
            <p:cNvSpPr/>
            <p:nvPr/>
          </p:nvSpPr>
          <p:spPr>
            <a:xfrm>
              <a:off x="2166910" y="1500174"/>
              <a:ext cx="1346844"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）信噪比</a:t>
              </a:r>
            </a:p>
          </p:txBody>
        </p:sp>
      </p:grpSp>
      <p:sp>
        <p:nvSpPr>
          <p:cNvPr id="6" name="矩形 5"/>
          <p:cNvSpPr/>
          <p:nvPr/>
        </p:nvSpPr>
        <p:spPr>
          <a:xfrm>
            <a:off x="1166778" y="2096260"/>
            <a:ext cx="9715568" cy="2400657"/>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在信道中，信号功率与噪声功率的比值称为信噪比（</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Signal-to-Noise Ratio</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）。如果用</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表示信号功率，用</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表示噪声功率，则信噪比应被表示为</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S/N</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在实际传输中，更多地使用</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10 lg</a:t>
            </a:r>
            <a:r>
              <a:rPr lang="en-US" altLang="zh-CN" sz="2000" baseline="-25000" dirty="0" smtClean="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S/N</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）来表示信噪比，单位是分贝（</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dB</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）。对于</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S/N</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等于</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的信道，则称其信噪比为</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10 dB</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；同样的道理，如果信道的</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S/N</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等于</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，则称其信噪比为</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20 dB</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；以此类推。一般来说，信噪比越大，说明混在信号里的噪声越小，因此信噪比应该越高越好。</a:t>
            </a:r>
          </a:p>
        </p:txBody>
      </p:sp>
      <p:pic>
        <p:nvPicPr>
          <p:cNvPr id="11" name="图片 10" descr="timg (24).jpg"/>
          <p:cNvPicPr>
            <a:picLocks noChangeAspect="1"/>
          </p:cNvPicPr>
          <p:nvPr/>
        </p:nvPicPr>
        <p:blipFill>
          <a:blip r:embed="rId2" cstate="print">
            <a:clrChange>
              <a:clrFrom>
                <a:srgbClr val="EBEEF5"/>
              </a:clrFrom>
              <a:clrTo>
                <a:srgbClr val="EBEEF5">
                  <a:alpha val="0"/>
                </a:srgbClr>
              </a:clrTo>
            </a:clrChange>
          </a:blip>
          <a:srcRect b="7885"/>
          <a:stretch>
            <a:fillRect/>
          </a:stretch>
        </p:blipFill>
        <p:spPr>
          <a:xfrm>
            <a:off x="9060000" y="3972991"/>
            <a:ext cx="3132000" cy="2885033"/>
          </a:xfrm>
          <a:prstGeom prst="rect">
            <a:avLst/>
          </a:prstGeom>
        </p:spPr>
      </p:pic>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数据通信方式</a:t>
            </a:r>
          </a:p>
        </p:txBody>
      </p:sp>
      <p:sp>
        <p:nvSpPr>
          <p:cNvPr id="3" name="矩形 2"/>
          <p:cNvSpPr/>
          <p:nvPr/>
        </p:nvSpPr>
        <p:spPr>
          <a:xfrm>
            <a:off x="1166778" y="2096260"/>
            <a:ext cx="6072230" cy="2785378"/>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设计一个通信系统时，首先要确定的是采用串行通信方式，还是采用并行通信方式。采用串行通信方式只需要在收发双方之间建立一条通信信道；采用并行通信方式时，收发双方之间必须建立多条并行的通信信道。信号在通信信道上的传输是有方向的，根据数据在某一时间信息传输的方向和特点，数据通信方式可分为单工通信、半双工通信和全双工通信。</a:t>
            </a:r>
          </a:p>
        </p:txBody>
      </p:sp>
      <p:pic>
        <p:nvPicPr>
          <p:cNvPr id="4" name="图片 3" descr="timg (25).jpg"/>
          <p:cNvPicPr>
            <a:picLocks noChangeAspect="1"/>
          </p:cNvPicPr>
          <p:nvPr/>
        </p:nvPicPr>
        <p:blipFill>
          <a:blip r:embed="rId2" cstate="print">
            <a:clrChange>
              <a:clrFrom>
                <a:srgbClr val="FFFFFF"/>
              </a:clrFrom>
              <a:clrTo>
                <a:srgbClr val="FFFFFF">
                  <a:alpha val="0"/>
                </a:srgbClr>
              </a:clrTo>
            </a:clrChange>
          </a:blip>
          <a:stretch>
            <a:fillRect/>
          </a:stretch>
        </p:blipFill>
        <p:spPr>
          <a:xfrm>
            <a:off x="7739074" y="2428868"/>
            <a:ext cx="3749058" cy="3752813"/>
          </a:xfrm>
          <a:prstGeom prst="rect">
            <a:avLst/>
          </a:prstGeo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数据通信方式</a:t>
            </a:r>
          </a:p>
        </p:txBody>
      </p:sp>
      <p:sp>
        <p:nvSpPr>
          <p:cNvPr id="5" name="矩形 4"/>
          <p:cNvSpPr/>
          <p:nvPr/>
        </p:nvSpPr>
        <p:spPr>
          <a:xfrm>
            <a:off x="2095472" y="1500174"/>
            <a:ext cx="4314001"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2.2.1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并行传输与串行传输</a:t>
            </a:r>
          </a:p>
        </p:txBody>
      </p:sp>
      <p:grpSp>
        <p:nvGrpSpPr>
          <p:cNvPr id="6" name="组合 5"/>
          <p:cNvGrpSpPr/>
          <p:nvPr/>
        </p:nvGrpSpPr>
        <p:grpSpPr>
          <a:xfrm>
            <a:off x="595274" y="1142984"/>
            <a:ext cx="1428760" cy="1152000"/>
            <a:chOff x="1166778" y="1571612"/>
            <a:chExt cx="1428760" cy="1152000"/>
          </a:xfrm>
        </p:grpSpPr>
        <p:sp>
          <p:nvSpPr>
            <p:cNvPr id="7" name="菱形 6"/>
            <p:cNvSpPr/>
            <p:nvPr/>
          </p:nvSpPr>
          <p:spPr>
            <a:xfrm>
              <a:off x="1166778" y="1571612"/>
              <a:ext cx="1152000" cy="1152000"/>
            </a:xfrm>
            <a:prstGeom prst="diamond">
              <a:avLst/>
            </a:prstGeom>
            <a:blipFill dpi="0" rotWithShape="1">
              <a:blip r:embed="rId2"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菱形 7"/>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3" name="矩形 12"/>
          <p:cNvSpPr/>
          <p:nvPr/>
        </p:nvSpPr>
        <p:spPr>
          <a:xfrm>
            <a:off x="1166778" y="2357430"/>
            <a:ext cx="9144064" cy="441724"/>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数据的传输方式有并行传输和串行传输两种。</a:t>
            </a:r>
          </a:p>
        </p:txBody>
      </p:sp>
      <p:graphicFrame>
        <p:nvGraphicFramePr>
          <p:cNvPr id="16" name="图示 15"/>
          <p:cNvGraphicFramePr/>
          <p:nvPr/>
        </p:nvGraphicFramePr>
        <p:xfrm>
          <a:off x="-190544" y="2786058"/>
          <a:ext cx="10644262" cy="1857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图片 18" descr="u=628356827,3840248141&amp;fm=27&amp;gp=0.jpg"/>
          <p:cNvPicPr>
            <a:picLocks noChangeAspect="1"/>
          </p:cNvPicPr>
          <p:nvPr/>
        </p:nvPicPr>
        <p:blipFill>
          <a:blip r:embed="rId8" cstate="print">
            <a:clrChange>
              <a:clrFrom>
                <a:srgbClr val="FFFFFF"/>
              </a:clrFrom>
              <a:clrTo>
                <a:srgbClr val="FFFFFF">
                  <a:alpha val="0"/>
                </a:srgbClr>
              </a:clrTo>
            </a:clrChange>
          </a:blip>
          <a:stretch>
            <a:fillRect/>
          </a:stretch>
        </p:blipFill>
        <p:spPr>
          <a:xfrm>
            <a:off x="6810380" y="4308493"/>
            <a:ext cx="5184000" cy="2549507"/>
          </a:xfrm>
          <a:prstGeom prst="rect">
            <a:avLst/>
          </a:prstGeo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slide(fromBottom)">
                                      <p:cBhvr>
                                        <p:cTn id="14" dur="500"/>
                                        <p:tgtEl>
                                          <p:spTgt spid="5"/>
                                        </p:tgtEl>
                                      </p:cBhvr>
                                    </p:animEffect>
                                  </p:childTnLst>
                                </p:cTn>
                              </p:par>
                            </p:childTnLst>
                          </p:cTn>
                        </p:par>
                        <p:par>
                          <p:cTn id="15" fill="hold">
                            <p:stCondLst>
                              <p:cond delay="1000"/>
                            </p:stCondLst>
                            <p:childTnLst>
                              <p:par>
                                <p:cTn id="16" presetID="4" presetClass="entr" presetSubtype="16"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in)">
                                      <p:cBhvr>
                                        <p:cTn id="18" dur="500"/>
                                        <p:tgtEl>
                                          <p:spTgt spid="13"/>
                                        </p:tgtEl>
                                      </p:cBhvr>
                                    </p:animEffect>
                                  </p:childTnLst>
                                </p:cTn>
                              </p:par>
                            </p:childTnLst>
                          </p:cTn>
                        </p:par>
                        <p:par>
                          <p:cTn id="19" fill="hold">
                            <p:stCondLst>
                              <p:cond delay="1500"/>
                            </p:stCondLst>
                            <p:childTnLst>
                              <p:par>
                                <p:cTn id="20" presetID="55"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strVal val="#ppt_w*0.70"/>
                                          </p:val>
                                        </p:tav>
                                        <p:tav tm="100000">
                                          <p:val>
                                            <p:strVal val="#ppt_w"/>
                                          </p:val>
                                        </p:tav>
                                      </p:tavLst>
                                    </p:anim>
                                    <p:anim calcmode="lin" valueType="num">
                                      <p:cBhvr>
                                        <p:cTn id="23" dur="500" fill="hold"/>
                                        <p:tgtEl>
                                          <p:spTgt spid="16"/>
                                        </p:tgtEl>
                                        <p:attrNameLst>
                                          <p:attrName>ppt_h</p:attrName>
                                        </p:attrNameLst>
                                      </p:cBhvr>
                                      <p:tavLst>
                                        <p:tav tm="0">
                                          <p:val>
                                            <p:strVal val="#ppt_h"/>
                                          </p:val>
                                        </p:tav>
                                        <p:tav tm="100000">
                                          <p:val>
                                            <p:strVal val="#ppt_h"/>
                                          </p:val>
                                        </p:tav>
                                      </p:tavLst>
                                    </p:anim>
                                    <p:animEffect transition="in" filter="fade">
                                      <p:cBhvr>
                                        <p:cTn id="24" dur="500"/>
                                        <p:tgtEl>
                                          <p:spTgt spid="16"/>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Graphic spid="16"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cstate="print"/>
          <a:stretch>
            <a:fillRect/>
          </a:stretch>
        </p:blipFill>
        <p:spPr>
          <a:xfrm>
            <a:off x="-833486" y="142852"/>
            <a:ext cx="6609213" cy="6372000"/>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30" name="MH_Entry_1">
            <a:hlinkClick r:id="rId4" action="ppaction://hlinksldjump"/>
          </p:cNvPr>
          <p:cNvSpPr>
            <a:spLocks noChangeArrowheads="1"/>
          </p:cNvSpPr>
          <p:nvPr>
            <p:custDataLst>
              <p:tags r:id="rId1"/>
            </p:custDataLst>
          </p:nvPr>
        </p:nvSpPr>
        <p:spPr bwMode="auto">
          <a:xfrm>
            <a:off x="5738810" y="1285860"/>
            <a:ext cx="6000792" cy="611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5892"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30000"/>
              </a:lnSpc>
              <a:spcBef>
                <a:spcPct val="0"/>
              </a:spcBef>
              <a:buNone/>
            </a:pPr>
            <a:r>
              <a:rPr lang="zh-CN" altLang="en-US" sz="6600" dirty="0" smtClean="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a:t>
            </a:r>
            <a:r>
              <a:rPr lang="en-US" altLang="zh-CN" sz="6600" smtClean="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zh-CN" altLang="en-US" sz="6600" smtClean="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章</a:t>
            </a:r>
            <a:endParaRPr lang="zh-CN" altLang="en-US" sz="6600" dirty="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9882214" y="6429396"/>
            <a:ext cx="2027118" cy="0"/>
          </a:xfrm>
          <a:prstGeom prst="lin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a:off x="1278943" y="1205069"/>
            <a:ext cx="4050532" cy="4068614"/>
            <a:chOff x="2398017" y="2249463"/>
            <a:chExt cx="7594747" cy="7594746"/>
          </a:xfrm>
        </p:grpSpPr>
        <p:sp>
          <p:nvSpPr>
            <p:cNvPr id="28" name="矩形 27"/>
            <p:cNvSpPr/>
            <p:nvPr/>
          </p:nvSpPr>
          <p:spPr>
            <a:xfrm rot="2299722">
              <a:off x="2398017" y="2249463"/>
              <a:ext cx="7594747" cy="7594746"/>
            </a:xfrm>
            <a:prstGeom prst="rect">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dirty="0"/>
            </a:p>
          </p:txBody>
        </p:sp>
        <p:sp>
          <p:nvSpPr>
            <p:cNvPr id="11" name="文本框 10"/>
            <p:cNvSpPr txBox="1"/>
            <p:nvPr/>
          </p:nvSpPr>
          <p:spPr>
            <a:xfrm>
              <a:off x="3276600" y="3904632"/>
              <a:ext cx="4724400" cy="4567404"/>
            </a:xfrm>
            <a:prstGeom prst="rect">
              <a:avLst/>
            </a:prstGeom>
            <a:noFill/>
          </p:spPr>
          <p:txBody>
            <a:bodyPr wrap="square" rtlCol="0">
              <a:spAutoFit/>
            </a:bodyPr>
            <a:lstStyle/>
            <a:p>
              <a:pPr algn="ctr"/>
              <a:r>
                <a:rPr lang="en-US" altLang="zh-CN" sz="15300" dirty="0" smtClean="0">
                  <a:solidFill>
                    <a:schemeClr val="bg1"/>
                  </a:solidFill>
                  <a:effectLst>
                    <a:outerShdw blurRad="38100" dist="38100" dir="2700000" algn="tl">
                      <a:srgbClr val="000000">
                        <a:alpha val="43137"/>
                      </a:srgbClr>
                    </a:outerShdw>
                  </a:effectLst>
                  <a:latin typeface="Impact" panose="020B0806030902050204" pitchFamily="34" charset="0"/>
                </a:rPr>
                <a:t>02</a:t>
              </a:r>
              <a:endParaRPr lang="zh-CN" altLang="en-US" sz="15300" dirty="0">
                <a:solidFill>
                  <a:schemeClr val="bg1"/>
                </a:solidFill>
                <a:effectLst>
                  <a:outerShdw blurRad="38100" dist="38100" dir="2700000" algn="tl">
                    <a:srgbClr val="000000">
                      <a:alpha val="43137"/>
                    </a:srgbClr>
                  </a:outerShdw>
                </a:effectLst>
                <a:latin typeface="Impact" panose="020B0806030902050204" pitchFamily="34" charset="0"/>
              </a:endParaRPr>
            </a:p>
          </p:txBody>
        </p:sp>
      </p:grpSp>
      <p:sp>
        <p:nvSpPr>
          <p:cNvPr id="17" name="矩形 16"/>
          <p:cNvSpPr/>
          <p:nvPr/>
        </p:nvSpPr>
        <p:spPr>
          <a:xfrm>
            <a:off x="7896200" y="4149080"/>
            <a:ext cx="4032448" cy="2123658"/>
          </a:xfrm>
          <a:prstGeom prst="rect">
            <a:avLst/>
          </a:prstGeom>
        </p:spPr>
        <p:txBody>
          <a:bodyPr wrap="square">
            <a:spAutoFit/>
          </a:bodyPr>
          <a:lstStyle/>
          <a:p>
            <a:pPr algn="r"/>
            <a:r>
              <a:rPr lang="zh-CN" altLang="en-US" sz="6600" smtClean="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数据通信</a:t>
            </a:r>
            <a:r>
              <a:rPr lang="en-US" altLang="zh-CN" sz="6600" smtClean="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6600" smtClean="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6600" smtClean="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基础</a:t>
            </a:r>
            <a:endParaRPr lang="zh-CN" altLang="en-US" sz="6600"/>
          </a:p>
        </p:txBody>
      </p:sp>
    </p:spTree>
  </p:cSld>
  <p:clrMapOvr>
    <a:masterClrMapping/>
  </p:clrMapOvr>
  <mc:AlternateContent xmlns:mc="http://schemas.openxmlformats.org/markup-compatibility/2006">
    <mc:Choice xmlns="" xmlns:p14="http://schemas.microsoft.com/office/powerpoint/2010/main" Requires="p14">
      <p:transition spd="slow" p14:dur="1250" advClick="0" advTm="3000">
        <p14:flip dir="r"/>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1000" fill="hold"/>
                                        <p:tgtEl>
                                          <p:spTgt spid="30"/>
                                        </p:tgtEl>
                                        <p:attrNameLst>
                                          <p:attrName>ppt_x</p:attrName>
                                        </p:attrNameLst>
                                      </p:cBhvr>
                                      <p:tavLst>
                                        <p:tav tm="0">
                                          <p:val>
                                            <p:strVal val="1+#ppt_w/2"/>
                                          </p:val>
                                        </p:tav>
                                        <p:tav tm="100000">
                                          <p:val>
                                            <p:strVal val="#ppt_x"/>
                                          </p:val>
                                        </p:tav>
                                      </p:tavLst>
                                    </p:anim>
                                    <p:anim calcmode="lin" valueType="num">
                                      <p:cBhvr additive="base">
                                        <p:cTn id="16" dur="1000" fill="hold"/>
                                        <p:tgtEl>
                                          <p:spTgt spid="30"/>
                                        </p:tgtEl>
                                        <p:attrNameLst>
                                          <p:attrName>ppt_y</p:attrName>
                                        </p:attrNameLst>
                                      </p:cBhvr>
                                      <p:tavLst>
                                        <p:tav tm="0">
                                          <p:val>
                                            <p:strVal val="#ppt_y"/>
                                          </p:val>
                                        </p:tav>
                                        <p:tav tm="100000">
                                          <p:val>
                                            <p:strVal val="#ppt_y"/>
                                          </p:val>
                                        </p:tav>
                                      </p:tavLst>
                                    </p:anim>
                                  </p:childTnLst>
                                </p:cTn>
                              </p:par>
                              <p:par>
                                <p:cTn id="17" presetID="22" presetClass="entr" presetSubtype="2" fill="hold"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1"/>
          <p:cNvSpPr/>
          <p:nvPr/>
        </p:nvSpPr>
        <p:spPr>
          <a:xfrm>
            <a:off x="1666844" y="2214554"/>
            <a:ext cx="4786346" cy="440955"/>
          </a:xfrm>
          <a:prstGeom prst="rect">
            <a:avLst/>
          </a:prstGeom>
        </p:spPr>
        <p:txBody>
          <a:bodyPr wrap="square">
            <a:spAutoFit/>
          </a:bodyPr>
          <a:lstStyle/>
          <a:p>
            <a:pPr indent="457200" algn="just">
              <a:lnSpc>
                <a:spcPct val="125000"/>
              </a:lnSpc>
            </a:pPr>
            <a:endPar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îṣļîḑé-Rectangle 70"/>
          <p:cNvSpPr/>
          <p:nvPr/>
        </p:nvSpPr>
        <p:spPr>
          <a:xfrm>
            <a:off x="1908564" y="1408567"/>
            <a:ext cx="1521919" cy="369332"/>
          </a:xfrm>
          <a:prstGeom prst="rect">
            <a:avLst/>
          </a:prstGeom>
        </p:spPr>
        <p:txBody>
          <a:bodyPr wrap="none" lIns="144000" tIns="0" rIns="144000" bIns="0">
            <a:spAutoFit/>
          </a:bodyPr>
          <a:lstStyle/>
          <a:p>
            <a:r>
              <a:rPr lang="zh-CN" altLang="en-US" sz="2400" b="1" dirty="0" smtClean="0">
                <a:latin typeface="微软雅黑" panose="020B0503020204020204" pitchFamily="34" charset="-122"/>
                <a:ea typeface="微软雅黑" panose="020B0503020204020204" pitchFamily="34" charset="-122"/>
              </a:rPr>
              <a:t>并行传输</a:t>
            </a:r>
            <a:endParaRPr lang="zh-CN" altLang="en-US" sz="2400" b="1" dirty="0">
              <a:latin typeface="微软雅黑" panose="020B0503020204020204" pitchFamily="34" charset="-122"/>
              <a:ea typeface="微软雅黑" panose="020B0503020204020204" pitchFamily="34" charset="-122"/>
            </a:endParaRPr>
          </a:p>
        </p:txBody>
      </p:sp>
      <p:grpSp>
        <p:nvGrpSpPr>
          <p:cNvPr id="5" name="组合 7"/>
          <p:cNvGrpSpPr>
            <a:grpSpLocks noChangeAspect="1"/>
          </p:cNvGrpSpPr>
          <p:nvPr/>
        </p:nvGrpSpPr>
        <p:grpSpPr>
          <a:xfrm>
            <a:off x="1166778" y="1214422"/>
            <a:ext cx="756000" cy="756002"/>
            <a:chOff x="2804323" y="3859118"/>
            <a:chExt cx="900000" cy="900002"/>
          </a:xfrm>
        </p:grpSpPr>
        <p:sp>
          <p:nvSpPr>
            <p:cNvPr id="6" name="椭圆 5"/>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7"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1</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8"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数据通信方式</a:t>
            </a:r>
          </a:p>
        </p:txBody>
      </p:sp>
      <p:grpSp>
        <p:nvGrpSpPr>
          <p:cNvPr id="13" name="组合 12"/>
          <p:cNvGrpSpPr/>
          <p:nvPr/>
        </p:nvGrpSpPr>
        <p:grpSpPr>
          <a:xfrm>
            <a:off x="6072230" y="1639661"/>
            <a:ext cx="6096000" cy="5075487"/>
            <a:chOff x="5810248" y="1500174"/>
            <a:chExt cx="6096000" cy="5075487"/>
          </a:xfrm>
        </p:grpSpPr>
        <p:pic>
          <p:nvPicPr>
            <p:cNvPr id="130051" name="Picture 3"/>
            <p:cNvPicPr>
              <a:picLocks noChangeAspect="1" noChangeArrowheads="1"/>
            </p:cNvPicPr>
            <p:nvPr/>
          </p:nvPicPr>
          <p:blipFill>
            <a:blip r:embed="rId3" cstate="print"/>
            <a:srcRect/>
            <a:stretch>
              <a:fillRect/>
            </a:stretch>
          </p:blipFill>
          <p:spPr bwMode="auto">
            <a:xfrm>
              <a:off x="7239008" y="1500174"/>
              <a:ext cx="3228975" cy="4371975"/>
            </a:xfrm>
            <a:prstGeom prst="rect">
              <a:avLst/>
            </a:prstGeom>
            <a:noFill/>
            <a:ln w="9525">
              <a:noFill/>
              <a:miter lim="800000"/>
              <a:headEnd/>
              <a:tailEnd/>
            </a:ln>
            <a:effectLst/>
          </p:spPr>
        </p:pic>
        <p:sp>
          <p:nvSpPr>
            <p:cNvPr id="12" name="矩形 11"/>
            <p:cNvSpPr/>
            <p:nvPr/>
          </p:nvSpPr>
          <p:spPr>
            <a:xfrm>
              <a:off x="5810248" y="5929330"/>
              <a:ext cx="6096000" cy="646331"/>
            </a:xfrm>
            <a:prstGeom prst="rect">
              <a:avLst/>
            </a:prstGeom>
          </p:spPr>
          <p:txBody>
            <a:bodyPr>
              <a:spAutoFit/>
            </a:bodyPr>
            <a:lstStyle/>
            <a:p>
              <a:pPr algn="ct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并行传输与串行传输</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2" name="组合 21"/>
          <p:cNvGrpSpPr>
            <a:grpSpLocks noChangeAspect="1"/>
          </p:cNvGrpSpPr>
          <p:nvPr/>
        </p:nvGrpSpPr>
        <p:grpSpPr>
          <a:xfrm>
            <a:off x="1304066" y="2076898"/>
            <a:ext cx="5292000" cy="4138184"/>
            <a:chOff x="229878" y="1125422"/>
            <a:chExt cx="10471131" cy="11344101"/>
          </a:xfrm>
        </p:grpSpPr>
        <p:grpSp>
          <p:nvGrpSpPr>
            <p:cNvPr id="23" name="组合 1"/>
            <p:cNvGrpSpPr/>
            <p:nvPr/>
          </p:nvGrpSpPr>
          <p:grpSpPr>
            <a:xfrm>
              <a:off x="229878" y="1556792"/>
              <a:ext cx="10471131" cy="10912731"/>
              <a:chOff x="229878" y="1556792"/>
              <a:chExt cx="10471131" cy="10912731"/>
            </a:xfrm>
          </p:grpSpPr>
          <p:sp>
            <p:nvSpPr>
              <p:cNvPr id="25" name="矩形 2"/>
              <p:cNvSpPr/>
              <p:nvPr/>
            </p:nvSpPr>
            <p:spPr bwMode="auto">
              <a:xfrm>
                <a:off x="229878" y="1556792"/>
                <a:ext cx="10471131" cy="10912731"/>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sp>
            <p:nvSpPr>
              <p:cNvPr id="26" name="直角三角形 25"/>
              <p:cNvSpPr/>
              <p:nvPr/>
            </p:nvSpPr>
            <p:spPr>
              <a:xfrm rot="16200000" flipH="1">
                <a:off x="1044944" y="5750753"/>
                <a:ext cx="303585"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圆角矩形 5"/>
              <p:cNvSpPr/>
              <p:nvPr/>
            </p:nvSpPr>
            <p:spPr>
              <a:xfrm>
                <a:off x="653935" y="2405286"/>
                <a:ext cx="9654531" cy="9476733"/>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在计算机中，通常使用</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个字节来表示一个字符。在进行近距离传输时，为获得较高的传输速率，使每个代码的传输延时尽量少，常采用并行传输方式，即数据的每一位二进制数据位各占一条信号线，通过几个并行的信道同时传输，如图</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2-3</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）所示。例如，计算机内的数据总线就是采用并行传输，根据信道数量不同可分为</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位和</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64</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位等。</a:t>
                </a:r>
              </a:p>
            </p:txBody>
          </p:sp>
        </p:grpSp>
        <p:sp>
          <p:nvSpPr>
            <p:cNvPr id="24" name="六边形 23"/>
            <p:cNvSpPr/>
            <p:nvPr/>
          </p:nvSpPr>
          <p:spPr>
            <a:xfrm>
              <a:off x="1102053" y="1125422"/>
              <a:ext cx="2520282" cy="888189"/>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5"/>
            </a:p>
          </p:txBody>
        </p:sp>
      </p:grpSp>
    </p:spTree>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lide(fromBottom)">
                                      <p:cBhvr>
                                        <p:cTn id="18" dur="500"/>
                                        <p:tgtEl>
                                          <p:spTgt spid="2"/>
                                        </p:tgtEl>
                                      </p:cBhvr>
                                    </p:animEffect>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5" presetClass="entr" presetSubtype="1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heckerboard(across)">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1"/>
          <p:cNvSpPr/>
          <p:nvPr/>
        </p:nvSpPr>
        <p:spPr>
          <a:xfrm>
            <a:off x="1666844" y="2214554"/>
            <a:ext cx="4786346" cy="440955"/>
          </a:xfrm>
          <a:prstGeom prst="rect">
            <a:avLst/>
          </a:prstGeom>
        </p:spPr>
        <p:txBody>
          <a:bodyPr wrap="square">
            <a:spAutoFit/>
          </a:bodyPr>
          <a:lstStyle/>
          <a:p>
            <a:pPr indent="457200" algn="just">
              <a:lnSpc>
                <a:spcPct val="125000"/>
              </a:lnSpc>
            </a:pPr>
            <a:endPar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数据通信方式</a:t>
            </a:r>
          </a:p>
        </p:txBody>
      </p:sp>
      <p:grpSp>
        <p:nvGrpSpPr>
          <p:cNvPr id="9" name="组合 21"/>
          <p:cNvGrpSpPr>
            <a:grpSpLocks noChangeAspect="1"/>
          </p:cNvGrpSpPr>
          <p:nvPr/>
        </p:nvGrpSpPr>
        <p:grpSpPr>
          <a:xfrm>
            <a:off x="952464" y="2005460"/>
            <a:ext cx="6215106" cy="2495110"/>
            <a:chOff x="229878" y="1125422"/>
            <a:chExt cx="10471131" cy="6839904"/>
          </a:xfrm>
        </p:grpSpPr>
        <p:grpSp>
          <p:nvGrpSpPr>
            <p:cNvPr id="10" name="组合 1"/>
            <p:cNvGrpSpPr/>
            <p:nvPr/>
          </p:nvGrpSpPr>
          <p:grpSpPr>
            <a:xfrm>
              <a:off x="229878" y="1556792"/>
              <a:ext cx="10471131" cy="6408534"/>
              <a:chOff x="229878" y="1556792"/>
              <a:chExt cx="10471131" cy="6408534"/>
            </a:xfrm>
          </p:grpSpPr>
          <p:sp>
            <p:nvSpPr>
              <p:cNvPr id="25" name="矩形 2"/>
              <p:cNvSpPr/>
              <p:nvPr/>
            </p:nvSpPr>
            <p:spPr bwMode="auto">
              <a:xfrm>
                <a:off x="229878" y="1556792"/>
                <a:ext cx="10471131" cy="6408534"/>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sp>
            <p:nvSpPr>
              <p:cNvPr id="26" name="直角三角形 25"/>
              <p:cNvSpPr/>
              <p:nvPr/>
            </p:nvSpPr>
            <p:spPr>
              <a:xfrm rot="16200000" flipH="1">
                <a:off x="1044944" y="5750753"/>
                <a:ext cx="303585"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圆角矩形 5"/>
              <p:cNvSpPr/>
              <p:nvPr/>
            </p:nvSpPr>
            <p:spPr>
              <a:xfrm>
                <a:off x="653936" y="2405286"/>
                <a:ext cx="9654531" cy="5168370"/>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串行传输指的是代码的若干位按顺序一位一位地传送数据，从发送端到接收端只要一条传输信道即可，如图</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2-3</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）所示。代码采取串行传输时的传输速度与并行传输相比要低得多。</a:t>
                </a:r>
              </a:p>
            </p:txBody>
          </p:sp>
        </p:grpSp>
        <p:sp>
          <p:nvSpPr>
            <p:cNvPr id="24" name="六边形 23"/>
            <p:cNvSpPr/>
            <p:nvPr/>
          </p:nvSpPr>
          <p:spPr>
            <a:xfrm>
              <a:off x="1102053" y="1125422"/>
              <a:ext cx="2520282" cy="888189"/>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5"/>
            </a:p>
          </p:txBody>
        </p:sp>
      </p:grpSp>
      <p:grpSp>
        <p:nvGrpSpPr>
          <p:cNvPr id="18" name="组合 17"/>
          <p:cNvGrpSpPr/>
          <p:nvPr/>
        </p:nvGrpSpPr>
        <p:grpSpPr>
          <a:xfrm>
            <a:off x="6072230" y="1214422"/>
            <a:ext cx="6096000" cy="5146925"/>
            <a:chOff x="6072230" y="1214422"/>
            <a:chExt cx="6096000" cy="5146925"/>
          </a:xfrm>
        </p:grpSpPr>
        <p:sp>
          <p:nvSpPr>
            <p:cNvPr id="12" name="矩形 11"/>
            <p:cNvSpPr/>
            <p:nvPr/>
          </p:nvSpPr>
          <p:spPr>
            <a:xfrm>
              <a:off x="6072230" y="5715016"/>
              <a:ext cx="6096000" cy="646331"/>
            </a:xfrm>
            <a:prstGeom prst="rect">
              <a:avLst/>
            </a:prstGeom>
          </p:spPr>
          <p:txBody>
            <a:bodyPr>
              <a:spAutoFit/>
            </a:bodyPr>
            <a:lstStyle/>
            <a:p>
              <a:pPr algn="ct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并行传输与串行传输</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48482" name="Picture 2"/>
            <p:cNvPicPr>
              <a:picLocks noChangeAspect="1" noChangeArrowheads="1"/>
            </p:cNvPicPr>
            <p:nvPr/>
          </p:nvPicPr>
          <p:blipFill>
            <a:blip r:embed="rId2" cstate="print"/>
            <a:srcRect/>
            <a:stretch>
              <a:fillRect/>
            </a:stretch>
          </p:blipFill>
          <p:spPr bwMode="auto">
            <a:xfrm>
              <a:off x="7239008" y="1214422"/>
              <a:ext cx="3810000" cy="4343400"/>
            </a:xfrm>
            <a:prstGeom prst="rect">
              <a:avLst/>
            </a:prstGeom>
            <a:noFill/>
            <a:ln w="9525">
              <a:noFill/>
              <a:miter lim="800000"/>
              <a:headEnd/>
              <a:tailEnd/>
            </a:ln>
            <a:effectLst/>
          </p:spPr>
        </p:pic>
      </p:grpSp>
      <p:sp>
        <p:nvSpPr>
          <p:cNvPr id="19" name="矩形 18"/>
          <p:cNvSpPr/>
          <p:nvPr/>
        </p:nvSpPr>
        <p:spPr>
          <a:xfrm>
            <a:off x="952464" y="4556336"/>
            <a:ext cx="6000792" cy="2015936"/>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并行传输的速率高，但传输线路和设备都需要增加若干倍，一般用于短距离并要求快速传输的地方。串行传输可以节省线路和设备，利于远程传输，所以广泛用于远程数据传输中，通信网和计算机网络中数据传输都是以串行方式进行的。</a:t>
            </a:r>
          </a:p>
        </p:txBody>
      </p:sp>
      <p:sp>
        <p:nvSpPr>
          <p:cNvPr id="14" name="îṣļîḑé-Rectangle 70"/>
          <p:cNvSpPr/>
          <p:nvPr/>
        </p:nvSpPr>
        <p:spPr>
          <a:xfrm>
            <a:off x="1908564" y="1337129"/>
            <a:ext cx="1521919" cy="369332"/>
          </a:xfrm>
          <a:prstGeom prst="rect">
            <a:avLst/>
          </a:prstGeom>
        </p:spPr>
        <p:txBody>
          <a:bodyPr wrap="none" lIns="144000" tIns="0" rIns="144000" bIns="0">
            <a:spAutoFit/>
          </a:bodyPr>
          <a:lstStyle/>
          <a:p>
            <a:r>
              <a:rPr lang="zh-CN" altLang="en-US" sz="2400" b="1" dirty="0" smtClean="0">
                <a:latin typeface="微软雅黑" panose="020B0503020204020204" pitchFamily="34" charset="-122"/>
                <a:ea typeface="微软雅黑" panose="020B0503020204020204" pitchFamily="34" charset="-122"/>
              </a:rPr>
              <a:t>串行传输</a:t>
            </a:r>
            <a:endParaRPr lang="zh-CN" altLang="en-US" sz="2400" b="1" dirty="0">
              <a:latin typeface="微软雅黑" panose="020B0503020204020204" pitchFamily="34" charset="-122"/>
              <a:ea typeface="微软雅黑" panose="020B0503020204020204" pitchFamily="34" charset="-122"/>
            </a:endParaRPr>
          </a:p>
        </p:txBody>
      </p:sp>
      <p:grpSp>
        <p:nvGrpSpPr>
          <p:cNvPr id="15" name="组合 7"/>
          <p:cNvGrpSpPr>
            <a:grpSpLocks noChangeAspect="1"/>
          </p:cNvGrpSpPr>
          <p:nvPr/>
        </p:nvGrpSpPr>
        <p:grpSpPr>
          <a:xfrm>
            <a:off x="1166778" y="1142984"/>
            <a:ext cx="756000" cy="756002"/>
            <a:chOff x="2804323" y="3859118"/>
            <a:chExt cx="900000" cy="900002"/>
          </a:xfrm>
        </p:grpSpPr>
        <p:sp>
          <p:nvSpPr>
            <p:cNvPr id="16" name="椭圆 15"/>
            <p:cNvSpPr/>
            <p:nvPr/>
          </p:nvSpPr>
          <p:spPr>
            <a:xfrm>
              <a:off x="2804323" y="3859118"/>
              <a:ext cx="900000" cy="900000"/>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17"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2</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lide(fromBottom)">
                                      <p:cBhvr>
                                        <p:cTn id="18" dur="500"/>
                                        <p:tgtEl>
                                          <p:spTgt spid="2"/>
                                        </p:tgtEl>
                                      </p:cBhvr>
                                    </p:animEffect>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9"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ssolv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数据通信方式</a:t>
            </a:r>
          </a:p>
        </p:txBody>
      </p:sp>
      <p:sp>
        <p:nvSpPr>
          <p:cNvPr id="3" name="矩形 2"/>
          <p:cNvSpPr/>
          <p:nvPr/>
        </p:nvSpPr>
        <p:spPr>
          <a:xfrm>
            <a:off x="2095472" y="1500174"/>
            <a:ext cx="5391219"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2.2.2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单工、半双工和全双工通信</a:t>
            </a:r>
          </a:p>
        </p:txBody>
      </p:sp>
      <p:grpSp>
        <p:nvGrpSpPr>
          <p:cNvPr id="4" name="组合 3"/>
          <p:cNvGrpSpPr/>
          <p:nvPr/>
        </p:nvGrpSpPr>
        <p:grpSpPr>
          <a:xfrm>
            <a:off x="595274" y="1142984"/>
            <a:ext cx="1428760" cy="1152000"/>
            <a:chOff x="1166778" y="1571612"/>
            <a:chExt cx="1428760" cy="1152000"/>
          </a:xfrm>
        </p:grpSpPr>
        <p:sp>
          <p:nvSpPr>
            <p:cNvPr id="5" name="菱形 4"/>
            <p:cNvSpPr/>
            <p:nvPr/>
          </p:nvSpPr>
          <p:spPr>
            <a:xfrm>
              <a:off x="1166778" y="1571612"/>
              <a:ext cx="1152000" cy="1152000"/>
            </a:xfrm>
            <a:prstGeom prst="diamond">
              <a:avLst/>
            </a:prstGeom>
            <a:blipFill dpi="0" rotWithShape="1">
              <a:blip r:embed="rId2"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菱形 5"/>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49505" name="Rectangle 1"/>
          <p:cNvSpPr>
            <a:spLocks noChangeArrowheads="1"/>
          </p:cNvSpPr>
          <p:nvPr/>
        </p:nvSpPr>
        <p:spPr bwMode="auto">
          <a:xfrm>
            <a:off x="1381092" y="2714620"/>
            <a:ext cx="2071702" cy="2400657"/>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457200" algn="just" defTabSz="914400" rtl="0" eaLnBrk="1" fontAlgn="base" latinLnBrk="0" hangingPunct="1">
              <a:lnSpc>
                <a:spcPct val="125000"/>
              </a:lnSpc>
              <a:spcBef>
                <a:spcPct val="0"/>
              </a:spcBef>
              <a:spcAft>
                <a:spcPct val="0"/>
              </a:spcAft>
              <a:buClrTx/>
              <a:buSzTx/>
              <a:buFontTx/>
              <a:buNone/>
            </a:pPr>
            <a:r>
              <a:rPr kumimoji="0" lang="zh-CN" sz="2000" b="0" i="0" u="none" strike="noStrike" cap="none" normalizeH="0" baseline="0" dirty="0" smtClean="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根据信号在信道上的传输方向，数据通信分为单工通信、半双工通信和全双工通信。</a:t>
            </a:r>
          </a:p>
        </p:txBody>
      </p:sp>
      <p:graphicFrame>
        <p:nvGraphicFramePr>
          <p:cNvPr id="8" name="图示 7"/>
          <p:cNvGraphicFramePr/>
          <p:nvPr/>
        </p:nvGraphicFramePr>
        <p:xfrm>
          <a:off x="2381224" y="2286016"/>
          <a:ext cx="7572428" cy="4286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图片 8" descr="timg (27).jpg"/>
          <p:cNvPicPr>
            <a:picLocks noChangeAspect="1"/>
          </p:cNvPicPr>
          <p:nvPr/>
        </p:nvPicPr>
        <p:blipFill>
          <a:blip r:embed="rId8" cstate="print">
            <a:clrChange>
              <a:clrFrom>
                <a:srgbClr val="FFFFFF"/>
              </a:clrFrom>
              <a:clrTo>
                <a:srgbClr val="FFFFFF">
                  <a:alpha val="0"/>
                </a:srgbClr>
              </a:clrTo>
            </a:clrChange>
          </a:blip>
          <a:srcRect b="3125"/>
          <a:stretch>
            <a:fillRect/>
          </a:stretch>
        </p:blipFill>
        <p:spPr>
          <a:xfrm>
            <a:off x="7239008" y="3673395"/>
            <a:ext cx="5004000" cy="3184605"/>
          </a:xfrm>
          <a:prstGeom prst="rect">
            <a:avLst/>
          </a:prstGeom>
        </p:spPr>
      </p:pic>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lide(fromBottom)">
                                      <p:cBhvr>
                                        <p:cTn id="14" dur="500"/>
                                        <p:tgtEl>
                                          <p:spTgt spid="3"/>
                                        </p:tgtEl>
                                      </p:cBhvr>
                                    </p:animEffect>
                                  </p:childTnLst>
                                </p:cTn>
                              </p:par>
                            </p:childTnLst>
                          </p:cTn>
                        </p:par>
                        <p:par>
                          <p:cTn id="15" fill="hold">
                            <p:stCondLst>
                              <p:cond delay="1000"/>
                            </p:stCondLst>
                            <p:childTnLst>
                              <p:par>
                                <p:cTn id="16" presetID="17" presetClass="entr" presetSubtype="10" fill="hold" grpId="0" nodeType="afterEffect">
                                  <p:stCondLst>
                                    <p:cond delay="0"/>
                                  </p:stCondLst>
                                  <p:childTnLst>
                                    <p:set>
                                      <p:cBhvr>
                                        <p:cTn id="17" dur="1" fill="hold">
                                          <p:stCondLst>
                                            <p:cond delay="0"/>
                                          </p:stCondLst>
                                        </p:cTn>
                                        <p:tgtEl>
                                          <p:spTgt spid="149505"/>
                                        </p:tgtEl>
                                        <p:attrNameLst>
                                          <p:attrName>style.visibility</p:attrName>
                                        </p:attrNameLst>
                                      </p:cBhvr>
                                      <p:to>
                                        <p:strVal val="visible"/>
                                      </p:to>
                                    </p:set>
                                    <p:anim calcmode="lin" valueType="num">
                                      <p:cBhvr>
                                        <p:cTn id="18" dur="500" fill="hold"/>
                                        <p:tgtEl>
                                          <p:spTgt spid="149505"/>
                                        </p:tgtEl>
                                        <p:attrNameLst>
                                          <p:attrName>ppt_w</p:attrName>
                                        </p:attrNameLst>
                                      </p:cBhvr>
                                      <p:tavLst>
                                        <p:tav tm="0">
                                          <p:val>
                                            <p:fltVal val="0"/>
                                          </p:val>
                                        </p:tav>
                                        <p:tav tm="100000">
                                          <p:val>
                                            <p:strVal val="#ppt_w"/>
                                          </p:val>
                                        </p:tav>
                                      </p:tavLst>
                                    </p:anim>
                                    <p:anim calcmode="lin" valueType="num">
                                      <p:cBhvr>
                                        <p:cTn id="19" dur="500" fill="hold"/>
                                        <p:tgtEl>
                                          <p:spTgt spid="149505"/>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5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strVal val="#ppt_w*0.70"/>
                                          </p:val>
                                        </p:tav>
                                        <p:tav tm="100000">
                                          <p:val>
                                            <p:strVal val="#ppt_w"/>
                                          </p:val>
                                        </p:tav>
                                      </p:tavLst>
                                    </p:anim>
                                    <p:anim calcmode="lin" valueType="num">
                                      <p:cBhvr>
                                        <p:cTn id="24" dur="500" fill="hold"/>
                                        <p:tgtEl>
                                          <p:spTgt spid="8"/>
                                        </p:tgtEl>
                                        <p:attrNameLst>
                                          <p:attrName>ppt_h</p:attrName>
                                        </p:attrNameLst>
                                      </p:cBhvr>
                                      <p:tavLst>
                                        <p:tav tm="0">
                                          <p:val>
                                            <p:strVal val="#ppt_h"/>
                                          </p:val>
                                        </p:tav>
                                        <p:tav tm="100000">
                                          <p:val>
                                            <p:strVal val="#ppt_h"/>
                                          </p:val>
                                        </p:tav>
                                      </p:tavLst>
                                    </p:anim>
                                    <p:animEffect transition="in" filter="fade">
                                      <p:cBhvr>
                                        <p:cTn id="25" dur="500"/>
                                        <p:tgtEl>
                                          <p:spTgt spid="8"/>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9505" grpId="0"/>
      <p:bldGraphic spid="8"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数据通信方式</a:t>
            </a:r>
          </a:p>
        </p:txBody>
      </p:sp>
      <p:sp>
        <p:nvSpPr>
          <p:cNvPr id="3" name="îṣļîḑé-Rectangle 70"/>
          <p:cNvSpPr/>
          <p:nvPr/>
        </p:nvSpPr>
        <p:spPr>
          <a:xfrm>
            <a:off x="1908564" y="1408567"/>
            <a:ext cx="1528331" cy="369332"/>
          </a:xfrm>
          <a:prstGeom prst="rect">
            <a:avLst/>
          </a:prstGeom>
        </p:spPr>
        <p:txBody>
          <a:bodyPr wrap="none" lIns="144000" tIns="0" rIns="144000" bIns="0">
            <a:spAutoFit/>
          </a:bodyPr>
          <a:lstStyle/>
          <a:p>
            <a:r>
              <a:rPr lang="zh-CN" altLang="en-US" sz="2400" b="1" dirty="0" smtClean="0">
                <a:latin typeface="微软雅黑" panose="020B0503020204020204" pitchFamily="34" charset="-122"/>
                <a:ea typeface="微软雅黑" panose="020B0503020204020204" pitchFamily="34" charset="-122"/>
              </a:rPr>
              <a:t>单工通信</a:t>
            </a:r>
          </a:p>
        </p:txBody>
      </p:sp>
      <p:grpSp>
        <p:nvGrpSpPr>
          <p:cNvPr id="4" name="组合 7"/>
          <p:cNvGrpSpPr>
            <a:grpSpLocks noChangeAspect="1"/>
          </p:cNvGrpSpPr>
          <p:nvPr/>
        </p:nvGrpSpPr>
        <p:grpSpPr>
          <a:xfrm>
            <a:off x="1166778" y="1214422"/>
            <a:ext cx="756000" cy="756002"/>
            <a:chOff x="2804323" y="3859118"/>
            <a:chExt cx="900000" cy="900002"/>
          </a:xfrm>
        </p:grpSpPr>
        <p:sp>
          <p:nvSpPr>
            <p:cNvPr id="5" name="椭圆 4"/>
            <p:cNvSpPr/>
            <p:nvPr/>
          </p:nvSpPr>
          <p:spPr>
            <a:xfrm>
              <a:off x="2804323" y="3859118"/>
              <a:ext cx="900000" cy="900000"/>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6"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1</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7" name="Rectangle 1"/>
          <p:cNvSpPr>
            <a:spLocks noChangeArrowheads="1"/>
          </p:cNvSpPr>
          <p:nvPr/>
        </p:nvSpPr>
        <p:spPr bwMode="auto">
          <a:xfrm>
            <a:off x="1309654" y="2352912"/>
            <a:ext cx="9715568" cy="86177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ln>
          <a:effectLst/>
        </p:spPr>
        <p:txBody>
          <a:bodyPr vert="horz" wrap="square" lIns="91440" tIns="45720" rIns="91440" bIns="45720" numCol="1" anchor="ctr" anchorCtr="0" compatLnSpc="1">
            <a:spAutoFit/>
          </a:bodyPr>
          <a:lstStyle/>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单工通信又称为单向通信。在单工通信中，数据信号固定地从发送端传送到接收端，即信息流仅沿一个方向流动，如图</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2-4</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所示。如无线电广播采用的就是单工通信。</a:t>
            </a:r>
          </a:p>
        </p:txBody>
      </p:sp>
      <p:sp>
        <p:nvSpPr>
          <p:cNvPr id="1026"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6" name="组合 15"/>
          <p:cNvGrpSpPr/>
          <p:nvPr/>
        </p:nvGrpSpPr>
        <p:grpSpPr>
          <a:xfrm>
            <a:off x="2452662" y="3929066"/>
            <a:ext cx="4357718" cy="1455191"/>
            <a:chOff x="3024166" y="3629025"/>
            <a:chExt cx="4357718" cy="1455191"/>
          </a:xfrm>
        </p:grpSpPr>
        <p:graphicFrame>
          <p:nvGraphicFramePr>
            <p:cNvPr id="1025" name="Object 1"/>
            <p:cNvGraphicFramePr>
              <a:graphicFrameLocks noChangeAspect="1"/>
            </p:cNvGraphicFramePr>
            <p:nvPr/>
          </p:nvGraphicFramePr>
          <p:xfrm>
            <a:off x="3024166" y="3629025"/>
            <a:ext cx="4357718" cy="738192"/>
          </p:xfrm>
          <a:graphic>
            <a:graphicData uri="http://schemas.openxmlformats.org/presentationml/2006/ole">
              <p:oleObj spid="_x0000_s1027" r:id="rId4" imgW="1738618" imgH="291345" progId="Visio.Drawing.11">
                <p:embed/>
              </p:oleObj>
            </a:graphicData>
          </a:graphic>
        </p:graphicFrame>
        <p:sp>
          <p:nvSpPr>
            <p:cNvPr id="15" name="矩形 14"/>
            <p:cNvSpPr/>
            <p:nvPr/>
          </p:nvSpPr>
          <p:spPr>
            <a:xfrm>
              <a:off x="4333979" y="4714884"/>
              <a:ext cx="1762021" cy="369332"/>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单工通信</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7" name="图片 16" descr="u=1908345795,3713915762&amp;fm=200&amp;gp=0.jpg"/>
          <p:cNvPicPr>
            <a:picLocks noChangeAspect="1"/>
          </p:cNvPicPr>
          <p:nvPr/>
        </p:nvPicPr>
        <p:blipFill>
          <a:blip r:embed="rId5" cstate="print">
            <a:clrChange>
              <a:clrFrom>
                <a:srgbClr val="FFFFFF"/>
              </a:clrFrom>
              <a:clrTo>
                <a:srgbClr val="FFFFFF">
                  <a:alpha val="0"/>
                </a:srgbClr>
              </a:clrTo>
            </a:clrChange>
          </a:blip>
          <a:stretch>
            <a:fillRect/>
          </a:stretch>
        </p:blipFill>
        <p:spPr>
          <a:xfrm>
            <a:off x="8382016" y="4014024"/>
            <a:ext cx="3792000" cy="2844000"/>
          </a:xfrm>
          <a:prstGeom prst="rect">
            <a:avLst/>
          </a:prstGeom>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7"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数据通信方式</a:t>
            </a:r>
          </a:p>
        </p:txBody>
      </p:sp>
      <p:sp>
        <p:nvSpPr>
          <p:cNvPr id="3" name="îṣļîḑé-Rectangle 70"/>
          <p:cNvSpPr/>
          <p:nvPr/>
        </p:nvSpPr>
        <p:spPr>
          <a:xfrm>
            <a:off x="1908564" y="1408567"/>
            <a:ext cx="1829695" cy="369332"/>
          </a:xfrm>
          <a:prstGeom prst="rect">
            <a:avLst/>
          </a:prstGeom>
        </p:spPr>
        <p:txBody>
          <a:bodyPr wrap="none" lIns="144000" tIns="0" rIns="144000" bIns="0">
            <a:spAutoFit/>
          </a:bodyPr>
          <a:lstStyle/>
          <a:p>
            <a:r>
              <a:rPr lang="zh-CN" altLang="en-US" sz="2400" b="1" dirty="0" smtClean="0">
                <a:latin typeface="微软雅黑" panose="020B0503020204020204" pitchFamily="34" charset="-122"/>
                <a:ea typeface="微软雅黑" panose="020B0503020204020204" pitchFamily="34" charset="-122"/>
              </a:rPr>
              <a:t>半双工通信</a:t>
            </a:r>
          </a:p>
        </p:txBody>
      </p:sp>
      <p:grpSp>
        <p:nvGrpSpPr>
          <p:cNvPr id="4" name="组合 7"/>
          <p:cNvGrpSpPr>
            <a:grpSpLocks noChangeAspect="1"/>
          </p:cNvGrpSpPr>
          <p:nvPr/>
        </p:nvGrpSpPr>
        <p:grpSpPr>
          <a:xfrm>
            <a:off x="1166778" y="1214422"/>
            <a:ext cx="756000" cy="756002"/>
            <a:chOff x="2804323" y="3859118"/>
            <a:chExt cx="900000" cy="900002"/>
          </a:xfrm>
        </p:grpSpPr>
        <p:sp>
          <p:nvSpPr>
            <p:cNvPr id="5" name="椭圆 4"/>
            <p:cNvSpPr/>
            <p:nvPr/>
          </p:nvSpPr>
          <p:spPr>
            <a:xfrm>
              <a:off x="2804323" y="3859118"/>
              <a:ext cx="900000" cy="900000"/>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6"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2</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7" name="Rectangle 1"/>
          <p:cNvSpPr>
            <a:spLocks noChangeArrowheads="1"/>
          </p:cNvSpPr>
          <p:nvPr/>
        </p:nvSpPr>
        <p:spPr bwMode="auto">
          <a:xfrm>
            <a:off x="1309654" y="2352912"/>
            <a:ext cx="9715568" cy="15958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ln>
          <a:effectLst/>
        </p:spPr>
        <p:txBody>
          <a:bodyPr vert="horz" wrap="square" lIns="91440" tIns="45720" rIns="91440" bIns="45720" numCol="1" anchor="ctr" anchorCtr="0" compatLnSpc="1">
            <a:spAutoFit/>
          </a:bodyPr>
          <a:lstStyle/>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半双工通信又称为双向交替通信。在半双工通信中，数据信号可双向传送，但不能在两个方向上同时进行。通信双方都具有发送器和接收器，但在同一时刻信道只能容纳一个方向的信息传输，如图</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2-5</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所示。例如，无线电对讲机采用的就是半双工通信，当甲方讲话时，乙方无法讲话；等甲方讲完后，乙方才能开始讲话。</a:t>
            </a:r>
          </a:p>
        </p:txBody>
      </p:sp>
      <p:sp>
        <p:nvSpPr>
          <p:cNvPr id="1026"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7" name="图片 16" descr="u=1908345795,3713915762&amp;fm=200&amp;gp=0.jpg"/>
          <p:cNvPicPr>
            <a:picLocks noChangeAspect="1"/>
          </p:cNvPicPr>
          <p:nvPr/>
        </p:nvPicPr>
        <p:blipFill>
          <a:blip r:embed="rId4" cstate="print">
            <a:clrChange>
              <a:clrFrom>
                <a:srgbClr val="FFFFFF"/>
              </a:clrFrom>
              <a:clrTo>
                <a:srgbClr val="FFFFFF">
                  <a:alpha val="0"/>
                </a:srgbClr>
              </a:clrTo>
            </a:clrChange>
          </a:blip>
          <a:stretch>
            <a:fillRect/>
          </a:stretch>
        </p:blipFill>
        <p:spPr>
          <a:xfrm>
            <a:off x="8382016" y="4014024"/>
            <a:ext cx="3792000" cy="2844000"/>
          </a:xfrm>
          <a:prstGeom prst="rect">
            <a:avLst/>
          </a:prstGeom>
        </p:spPr>
      </p:pic>
      <p:sp>
        <p:nvSpPr>
          <p:cNvPr id="49156"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6" name="组合 15"/>
          <p:cNvGrpSpPr/>
          <p:nvPr/>
        </p:nvGrpSpPr>
        <p:grpSpPr>
          <a:xfrm>
            <a:off x="2524100" y="4429132"/>
            <a:ext cx="3779799" cy="1598067"/>
            <a:chOff x="2524100" y="4429132"/>
            <a:chExt cx="3779799" cy="1598067"/>
          </a:xfrm>
        </p:grpSpPr>
        <p:sp>
          <p:nvSpPr>
            <p:cNvPr id="15" name="矩形 14"/>
            <p:cNvSpPr/>
            <p:nvPr/>
          </p:nvSpPr>
          <p:spPr>
            <a:xfrm>
              <a:off x="3381356" y="5657867"/>
              <a:ext cx="2050561" cy="369332"/>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 图</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2-5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半双工通信</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9155" name="Object 3"/>
            <p:cNvGraphicFramePr>
              <a:graphicFrameLocks noChangeAspect="1"/>
            </p:cNvGraphicFramePr>
            <p:nvPr/>
          </p:nvGraphicFramePr>
          <p:xfrm>
            <a:off x="2524100" y="4429132"/>
            <a:ext cx="3779799" cy="864528"/>
          </p:xfrm>
          <a:graphic>
            <a:graphicData uri="http://schemas.openxmlformats.org/presentationml/2006/ole">
              <p:oleObj spid="_x0000_s40961" r:id="rId5" imgW="1792511" imgH="406444" progId="Visio.Drawing.11">
                <p:embed/>
              </p:oleObj>
            </a:graphicData>
          </a:graphic>
        </p:graphicFrame>
      </p:gr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7"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49" presetClass="entr" presetSubtype="0" decel="10000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 calcmode="lin" valueType="num">
                                      <p:cBhvr>
                                        <p:cTn id="25" dur="500" fill="hold"/>
                                        <p:tgtEl>
                                          <p:spTgt spid="16"/>
                                        </p:tgtEl>
                                        <p:attrNameLst>
                                          <p:attrName>style.rotation</p:attrName>
                                        </p:attrNameLst>
                                      </p:cBhvr>
                                      <p:tavLst>
                                        <p:tav tm="0">
                                          <p:val>
                                            <p:fltVal val="360"/>
                                          </p:val>
                                        </p:tav>
                                        <p:tav tm="100000">
                                          <p:val>
                                            <p:fltVal val="0"/>
                                          </p:val>
                                        </p:tav>
                                      </p:tavLst>
                                    </p:anim>
                                    <p:animEffect transition="in" filter="fade">
                                      <p:cBhvr>
                                        <p:cTn id="26" dur="500"/>
                                        <p:tgtEl>
                                          <p:spTgt spid="16"/>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数据通信方式</a:t>
            </a:r>
          </a:p>
        </p:txBody>
      </p:sp>
      <p:sp>
        <p:nvSpPr>
          <p:cNvPr id="3" name="îṣļîḑé-Rectangle 70"/>
          <p:cNvSpPr/>
          <p:nvPr/>
        </p:nvSpPr>
        <p:spPr>
          <a:xfrm>
            <a:off x="1908564" y="1408567"/>
            <a:ext cx="1837711" cy="369332"/>
          </a:xfrm>
          <a:prstGeom prst="rect">
            <a:avLst/>
          </a:prstGeom>
        </p:spPr>
        <p:txBody>
          <a:bodyPr wrap="none" lIns="144000" tIns="0" rIns="144000" bIns="0">
            <a:spAutoFit/>
          </a:bodyPr>
          <a:lstStyle/>
          <a:p>
            <a:r>
              <a:rPr lang="zh-CN" altLang="en-US" sz="2400" b="1" dirty="0" smtClean="0">
                <a:latin typeface="微软雅黑" panose="020B0503020204020204" pitchFamily="34" charset="-122"/>
                <a:ea typeface="微软雅黑" panose="020B0503020204020204" pitchFamily="34" charset="-122"/>
              </a:rPr>
              <a:t>全双工通信</a:t>
            </a:r>
          </a:p>
        </p:txBody>
      </p:sp>
      <p:grpSp>
        <p:nvGrpSpPr>
          <p:cNvPr id="4" name="组合 7"/>
          <p:cNvGrpSpPr>
            <a:grpSpLocks noChangeAspect="1"/>
          </p:cNvGrpSpPr>
          <p:nvPr/>
        </p:nvGrpSpPr>
        <p:grpSpPr>
          <a:xfrm>
            <a:off x="1166778" y="1214422"/>
            <a:ext cx="756000" cy="756002"/>
            <a:chOff x="2804323" y="3859118"/>
            <a:chExt cx="900000" cy="900002"/>
          </a:xfrm>
        </p:grpSpPr>
        <p:sp>
          <p:nvSpPr>
            <p:cNvPr id="5" name="椭圆 4"/>
            <p:cNvSpPr/>
            <p:nvPr/>
          </p:nvSpPr>
          <p:spPr>
            <a:xfrm>
              <a:off x="2804323" y="3859118"/>
              <a:ext cx="900000" cy="900000"/>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6"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3</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7" name="Rectangle 1"/>
          <p:cNvSpPr>
            <a:spLocks noChangeArrowheads="1"/>
          </p:cNvSpPr>
          <p:nvPr/>
        </p:nvSpPr>
        <p:spPr bwMode="auto">
          <a:xfrm>
            <a:off x="1309654" y="2352912"/>
            <a:ext cx="9715568" cy="12111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ln>
          <a:effectLst/>
        </p:spPr>
        <p:txBody>
          <a:bodyPr vert="horz" wrap="square" lIns="91440" tIns="45720" rIns="91440" bIns="45720" numCol="1" anchor="ctr" anchorCtr="0" compatLnSpc="1">
            <a:spAutoFit/>
          </a:bodyPr>
          <a:lstStyle/>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全双工通信又称为双向同时通信。在全双工通信中，同一时刻双方能在两个方向上传输数据信息，它相当于把两个相反方向的单工通信方式组合起来，如图</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2-6</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所示。例如，打电话时，双方可以同时讲话。全双工通信效率高，但结构复杂，成本较高。</a:t>
            </a:r>
          </a:p>
        </p:txBody>
      </p:sp>
      <p:sp>
        <p:nvSpPr>
          <p:cNvPr id="1026"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7" name="图片 16" descr="u=1908345795,3713915762&amp;fm=200&amp;gp=0.jpg"/>
          <p:cNvPicPr>
            <a:picLocks noChangeAspect="1"/>
          </p:cNvPicPr>
          <p:nvPr/>
        </p:nvPicPr>
        <p:blipFill>
          <a:blip r:embed="rId4" cstate="print">
            <a:clrChange>
              <a:clrFrom>
                <a:srgbClr val="FFFFFF"/>
              </a:clrFrom>
              <a:clrTo>
                <a:srgbClr val="FFFFFF">
                  <a:alpha val="0"/>
                </a:srgbClr>
              </a:clrTo>
            </a:clrChange>
          </a:blip>
          <a:stretch>
            <a:fillRect/>
          </a:stretch>
        </p:blipFill>
        <p:spPr>
          <a:xfrm>
            <a:off x="8382016" y="4014024"/>
            <a:ext cx="3792000" cy="2844000"/>
          </a:xfrm>
          <a:prstGeom prst="rect">
            <a:avLst/>
          </a:prstGeom>
        </p:spPr>
      </p:pic>
      <p:sp>
        <p:nvSpPr>
          <p:cNvPr id="49156"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0180"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6" name="组合 15"/>
          <p:cNvGrpSpPr/>
          <p:nvPr/>
        </p:nvGrpSpPr>
        <p:grpSpPr>
          <a:xfrm>
            <a:off x="2809852" y="4286256"/>
            <a:ext cx="3872695" cy="1428760"/>
            <a:chOff x="2952727" y="3929066"/>
            <a:chExt cx="3872695" cy="1428760"/>
          </a:xfrm>
        </p:grpSpPr>
        <p:sp>
          <p:nvSpPr>
            <p:cNvPr id="15" name="矩形 14"/>
            <p:cNvSpPr/>
            <p:nvPr/>
          </p:nvSpPr>
          <p:spPr>
            <a:xfrm>
              <a:off x="3759687" y="4988494"/>
              <a:ext cx="2050561" cy="369332"/>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2-6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全双工通信</a:t>
              </a:r>
            </a:p>
          </p:txBody>
        </p:sp>
        <p:graphicFrame>
          <p:nvGraphicFramePr>
            <p:cNvPr id="50179" name="Object 3"/>
            <p:cNvGraphicFramePr>
              <a:graphicFrameLocks noChangeAspect="1"/>
            </p:cNvGraphicFramePr>
            <p:nvPr/>
          </p:nvGraphicFramePr>
          <p:xfrm>
            <a:off x="2952727" y="3929066"/>
            <a:ext cx="3872695" cy="652465"/>
          </p:xfrm>
          <a:graphic>
            <a:graphicData uri="http://schemas.openxmlformats.org/presentationml/2006/ole">
              <p:oleObj spid="_x0000_s41985" r:id="rId5" imgW="1756582" imgH="291345" progId="Visio.Drawing.11">
                <p:embed/>
              </p:oleObj>
            </a:graphicData>
          </a:graphic>
        </p:graphicFrame>
      </p:gr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7"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9"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sp>
        <p:nvSpPr>
          <p:cNvPr id="3" name="矩形 2"/>
          <p:cNvSpPr/>
          <p:nvPr/>
        </p:nvSpPr>
        <p:spPr>
          <a:xfrm>
            <a:off x="2095472" y="1500174"/>
            <a:ext cx="3954929"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2.3.1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数据传输同步方式</a:t>
            </a:r>
          </a:p>
        </p:txBody>
      </p:sp>
      <p:grpSp>
        <p:nvGrpSpPr>
          <p:cNvPr id="4" name="组合 3"/>
          <p:cNvGrpSpPr/>
          <p:nvPr/>
        </p:nvGrpSpPr>
        <p:grpSpPr>
          <a:xfrm>
            <a:off x="595274" y="1142984"/>
            <a:ext cx="1428760" cy="1152000"/>
            <a:chOff x="1166778" y="1571612"/>
            <a:chExt cx="1428760" cy="1152000"/>
          </a:xfrm>
        </p:grpSpPr>
        <p:sp>
          <p:nvSpPr>
            <p:cNvPr id="5" name="菱形 4"/>
            <p:cNvSpPr/>
            <p:nvPr/>
          </p:nvSpPr>
          <p:spPr>
            <a:xfrm>
              <a:off x="1166778" y="1571612"/>
              <a:ext cx="1152000" cy="1152000"/>
            </a:xfrm>
            <a:prstGeom prst="diamond">
              <a:avLst/>
            </a:prstGeom>
            <a:blipFill dpi="0" rotWithShape="1">
              <a:blip r:embed="rId2"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菱形 5"/>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7" name="Rectangle 1"/>
          <p:cNvSpPr>
            <a:spLocks noChangeArrowheads="1"/>
          </p:cNvSpPr>
          <p:nvPr/>
        </p:nvSpPr>
        <p:spPr bwMode="auto">
          <a:xfrm>
            <a:off x="1952596" y="2714620"/>
            <a:ext cx="6000792" cy="31700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ln>
          <a:effectLst/>
        </p:spPr>
        <p:txBody>
          <a:bodyPr vert="horz" wrap="square" lIns="91440" tIns="45720" rIns="91440" bIns="45720" numCol="1" anchor="ctr" anchorCtr="0" compatLnSpc="1">
            <a:spAutoFit/>
          </a:bodyPr>
          <a:lstStyle/>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当发送端将数据发送出去后，为保证数据传输的正确性，收发双方要同步处理数据。所谓同步，就是指接收端按照发送端所发送的每个码元的重复频率以及起止时间来接收数据，也就是通信双方在发、收时间上必须保持一致；否则，数据传输就会发生丢包或重复读取等错误。</a:t>
            </a:r>
          </a:p>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根据通信双方协调方式不同，同步方式有两种：异步传输和同步传输。</a:t>
            </a:r>
          </a:p>
        </p:txBody>
      </p:sp>
      <p:pic>
        <p:nvPicPr>
          <p:cNvPr id="9" name="图片 8" descr="u=2731280446,125458045&amp;fm=27&amp;gp=0.jpg"/>
          <p:cNvPicPr>
            <a:picLocks noChangeAspect="1"/>
          </p:cNvPicPr>
          <p:nvPr/>
        </p:nvPicPr>
        <p:blipFill>
          <a:blip r:embed="rId3" cstate="print">
            <a:clrChange>
              <a:clrFrom>
                <a:srgbClr val="FFFFFF"/>
              </a:clrFrom>
              <a:clrTo>
                <a:srgbClr val="FFFFFF">
                  <a:alpha val="0"/>
                </a:srgbClr>
              </a:clrTo>
            </a:clrChange>
          </a:blip>
          <a:stretch>
            <a:fillRect/>
          </a:stretch>
        </p:blipFill>
        <p:spPr>
          <a:xfrm>
            <a:off x="8453454" y="3546000"/>
            <a:ext cx="3312000" cy="3312000"/>
          </a:xfrm>
          <a:prstGeom prst="rect">
            <a:avLst/>
          </a:prstGeom>
        </p:spPr>
      </p:pic>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lide(fromBottom)">
                                      <p:cBhvr>
                                        <p:cTn id="14" dur="500"/>
                                        <p:tgtEl>
                                          <p:spTgt spid="3"/>
                                        </p:tgtEl>
                                      </p:cBhvr>
                                    </p:animEffect>
                                  </p:childTnLst>
                                </p:cTn>
                              </p:par>
                            </p:childTnLst>
                          </p:cTn>
                        </p:par>
                        <p:par>
                          <p:cTn id="15" fill="hold">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heckerboard(across)">
                                      <p:cBhvr>
                                        <p:cTn id="18" dur="500"/>
                                        <p:tgtEl>
                                          <p:spTgt spid="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îṣļîḑé-Rectangle 70"/>
          <p:cNvSpPr/>
          <p:nvPr/>
        </p:nvSpPr>
        <p:spPr>
          <a:xfrm>
            <a:off x="1908564" y="1408567"/>
            <a:ext cx="1521919" cy="369332"/>
          </a:xfrm>
          <a:prstGeom prst="rect">
            <a:avLst/>
          </a:prstGeom>
        </p:spPr>
        <p:txBody>
          <a:bodyPr wrap="none" lIns="144000" tIns="0" rIns="144000" bIns="0">
            <a:spAutoFit/>
          </a:bodyPr>
          <a:lstStyle/>
          <a:p>
            <a:r>
              <a:rPr lang="zh-CN" altLang="en-US" sz="2400" b="1" dirty="0" smtClean="0">
                <a:latin typeface="微软雅黑" panose="020B0503020204020204" pitchFamily="34" charset="-122"/>
                <a:ea typeface="微软雅黑" panose="020B0503020204020204" pitchFamily="34" charset="-122"/>
              </a:rPr>
              <a:t>异步传输</a:t>
            </a:r>
          </a:p>
        </p:txBody>
      </p:sp>
      <p:grpSp>
        <p:nvGrpSpPr>
          <p:cNvPr id="3" name="组合 7"/>
          <p:cNvGrpSpPr>
            <a:grpSpLocks noChangeAspect="1"/>
          </p:cNvGrpSpPr>
          <p:nvPr/>
        </p:nvGrpSpPr>
        <p:grpSpPr>
          <a:xfrm>
            <a:off x="1166778" y="1214422"/>
            <a:ext cx="756000" cy="756002"/>
            <a:chOff x="2804323" y="3859118"/>
            <a:chExt cx="900000" cy="900002"/>
          </a:xfrm>
        </p:grpSpPr>
        <p:sp>
          <p:nvSpPr>
            <p:cNvPr id="4" name="椭圆 3"/>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5"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1</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6"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sp>
        <p:nvSpPr>
          <p:cNvPr id="7" name="Rectangle 1"/>
          <p:cNvSpPr>
            <a:spLocks noChangeArrowheads="1"/>
          </p:cNvSpPr>
          <p:nvPr/>
        </p:nvSpPr>
        <p:spPr bwMode="auto">
          <a:xfrm>
            <a:off x="1523968" y="2428868"/>
            <a:ext cx="3929090" cy="393954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ln>
          <a:effectLst/>
        </p:spPr>
        <p:txBody>
          <a:bodyPr vert="horz" wrap="square" lIns="91440" tIns="45720" rIns="91440" bIns="45720" numCol="1" anchor="ctr" anchorCtr="0" compatLnSpc="1">
            <a:spAutoFit/>
          </a:bodyPr>
          <a:lstStyle/>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异步传输又称为起止式传输。发送端可以在任何时刻向接收端发送数据，且将每个字符（</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位）作为一个独立的整体进行发送，字符间的间隔时间可以任意变化。为了便于接收端识别这些字符，发送端需要在每个字符的前后分别加上一位或多位信息作为它的起始位和停止位，如图</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2-7</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）所示。</a:t>
            </a:r>
          </a:p>
        </p:txBody>
      </p:sp>
      <p:grpSp>
        <p:nvGrpSpPr>
          <p:cNvPr id="11" name="组合 10"/>
          <p:cNvGrpSpPr/>
          <p:nvPr/>
        </p:nvGrpSpPr>
        <p:grpSpPr>
          <a:xfrm>
            <a:off x="5524496" y="2643182"/>
            <a:ext cx="6463858" cy="2298158"/>
            <a:chOff x="5524496" y="2643182"/>
            <a:chExt cx="6463858" cy="2298158"/>
          </a:xfrm>
        </p:grpSpPr>
        <p:pic>
          <p:nvPicPr>
            <p:cNvPr id="51202" name="Picture 2" descr="图2-7  异步传输方式"/>
            <p:cNvPicPr>
              <a:picLocks noChangeAspect="1" noChangeArrowheads="1"/>
            </p:cNvPicPr>
            <p:nvPr/>
          </p:nvPicPr>
          <p:blipFill>
            <a:blip r:embed="rId3" cstate="print"/>
            <a:srcRect r="6279" b="38942"/>
            <a:stretch>
              <a:fillRect/>
            </a:stretch>
          </p:blipFill>
          <p:spPr bwMode="auto">
            <a:xfrm>
              <a:off x="5524496" y="2643182"/>
              <a:ext cx="6463858" cy="1428760"/>
            </a:xfrm>
            <a:prstGeom prst="rect">
              <a:avLst/>
            </a:prstGeom>
            <a:noFill/>
            <a:ln w="9525">
              <a:noFill/>
              <a:miter lim="800000"/>
              <a:headEnd/>
              <a:tailEnd/>
            </a:ln>
          </p:spPr>
        </p:pic>
        <p:sp>
          <p:nvSpPr>
            <p:cNvPr id="9" name="矩形 8"/>
            <p:cNvSpPr/>
            <p:nvPr/>
          </p:nvSpPr>
          <p:spPr>
            <a:xfrm>
              <a:off x="8167702" y="4143380"/>
              <a:ext cx="756938" cy="369332"/>
            </a:xfrm>
            <a:prstGeom prst="rect">
              <a:avLst/>
            </a:prstGeom>
          </p:spPr>
          <p:txBody>
            <a:bodyPr wrap="none">
              <a:spAutoFit/>
            </a:bodyPr>
            <a:lstStyle/>
            <a:p>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0" name="矩形 9"/>
            <p:cNvSpPr/>
            <p:nvPr/>
          </p:nvSpPr>
          <p:spPr>
            <a:xfrm>
              <a:off x="7381884" y="4572008"/>
              <a:ext cx="2307042" cy="369332"/>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2-7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异步传输方式</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3" name="图片 12" descr="timg (27).jpg"/>
          <p:cNvPicPr>
            <a:picLocks noChangeAspect="1"/>
          </p:cNvPicPr>
          <p:nvPr/>
        </p:nvPicPr>
        <p:blipFill>
          <a:blip r:embed="rId4" cstate="print">
            <a:clrChange>
              <a:clrFrom>
                <a:srgbClr val="FFFFFF"/>
              </a:clrFrom>
              <a:clrTo>
                <a:srgbClr val="FFFFFF">
                  <a:alpha val="0"/>
                </a:srgbClr>
              </a:clrTo>
            </a:clrChange>
          </a:blip>
          <a:srcRect b="3125"/>
          <a:stretch>
            <a:fillRect/>
          </a:stretch>
        </p:blipFill>
        <p:spPr>
          <a:xfrm>
            <a:off x="8186805" y="4309036"/>
            <a:ext cx="4005195" cy="2548964"/>
          </a:xfrm>
          <a:prstGeom prst="rect">
            <a:avLst/>
          </a:prstGeom>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par>
                          <p:cTn id="19" fill="hold">
                            <p:stCondLst>
                              <p:cond delay="1500"/>
                            </p:stCondLst>
                            <p:childTnLst>
                              <p:par>
                                <p:cTn id="20" presetID="4" presetClass="entr" presetSubtype="16"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sp>
        <p:nvSpPr>
          <p:cNvPr id="7" name="Rectangle 1"/>
          <p:cNvSpPr>
            <a:spLocks noChangeArrowheads="1"/>
          </p:cNvSpPr>
          <p:nvPr/>
        </p:nvSpPr>
        <p:spPr bwMode="auto">
          <a:xfrm>
            <a:off x="1381092" y="2071678"/>
            <a:ext cx="3929090" cy="350734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ln>
          <a:effectLst/>
        </p:spPr>
        <p:txBody>
          <a:bodyPr vert="horz" wrap="square" lIns="91440" tIns="45720" rIns="91440" bIns="45720" numCol="1" anchor="ctr" anchorCtr="0" compatLnSpc="1">
            <a:spAutoFit/>
          </a:bodyPr>
          <a:lstStyle/>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如图</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2-7</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）所示，如果传送的字符由</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位二进制位组成，那么在其前后各附加起始位和停止位，甚至还有校验位，其字符长度将达</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位。很显然，由于辅助位多，这种同步方式传输效率较低，适用于低速通信。</a:t>
            </a:r>
          </a:p>
        </p:txBody>
      </p:sp>
      <p:pic>
        <p:nvPicPr>
          <p:cNvPr id="13" name="图片 12" descr="timg (27).jpg"/>
          <p:cNvPicPr>
            <a:picLocks noChangeAspect="1"/>
          </p:cNvPicPr>
          <p:nvPr/>
        </p:nvPicPr>
        <p:blipFill>
          <a:blip r:embed="rId2" cstate="print">
            <a:clrChange>
              <a:clrFrom>
                <a:srgbClr val="FFFFFF"/>
              </a:clrFrom>
              <a:clrTo>
                <a:srgbClr val="FFFFFF">
                  <a:alpha val="0"/>
                </a:srgbClr>
              </a:clrTo>
            </a:clrChange>
          </a:blip>
          <a:srcRect b="3125"/>
          <a:stretch>
            <a:fillRect/>
          </a:stretch>
        </p:blipFill>
        <p:spPr>
          <a:xfrm>
            <a:off x="8186805" y="4309036"/>
            <a:ext cx="4005195" cy="2548964"/>
          </a:xfrm>
          <a:prstGeom prst="rect">
            <a:avLst/>
          </a:prstGeom>
        </p:spPr>
      </p:pic>
      <p:grpSp>
        <p:nvGrpSpPr>
          <p:cNvPr id="14" name="组合 13"/>
          <p:cNvGrpSpPr/>
          <p:nvPr/>
        </p:nvGrpSpPr>
        <p:grpSpPr>
          <a:xfrm>
            <a:off x="5881686" y="2285992"/>
            <a:ext cx="5305940" cy="2298158"/>
            <a:chOff x="5524496" y="2285992"/>
            <a:chExt cx="5305940" cy="2298158"/>
          </a:xfrm>
        </p:grpSpPr>
        <p:grpSp>
          <p:nvGrpSpPr>
            <p:cNvPr id="8" name="组合 10"/>
            <p:cNvGrpSpPr/>
            <p:nvPr/>
          </p:nvGrpSpPr>
          <p:grpSpPr>
            <a:xfrm>
              <a:off x="6953256" y="3786190"/>
              <a:ext cx="2307042" cy="797960"/>
              <a:chOff x="7381884" y="4143380"/>
              <a:chExt cx="2307042" cy="797960"/>
            </a:xfrm>
          </p:grpSpPr>
          <p:sp>
            <p:nvSpPr>
              <p:cNvPr id="9" name="矩形 8"/>
              <p:cNvSpPr/>
              <p:nvPr/>
            </p:nvSpPr>
            <p:spPr>
              <a:xfrm>
                <a:off x="8167702" y="4143380"/>
                <a:ext cx="761747" cy="369332"/>
              </a:xfrm>
              <a:prstGeom prst="rect">
                <a:avLst/>
              </a:prstGeom>
            </p:spPr>
            <p:txBody>
              <a:bodyPr wrap="none">
                <a:spAutoFit/>
              </a:bodyPr>
              <a:lstStyle/>
              <a:p>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0" name="矩形 9"/>
              <p:cNvSpPr/>
              <p:nvPr/>
            </p:nvSpPr>
            <p:spPr>
              <a:xfrm>
                <a:off x="7381884" y="4572008"/>
                <a:ext cx="2307042" cy="369332"/>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2-7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异步传输方式</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52226" name="Picture 2" descr="图2-7  异步传输方式"/>
            <p:cNvPicPr>
              <a:picLocks noChangeAspect="1" noChangeArrowheads="1"/>
            </p:cNvPicPr>
            <p:nvPr/>
          </p:nvPicPr>
          <p:blipFill>
            <a:blip r:embed="rId3" cstate="print"/>
            <a:srcRect l="16536" t="59183" r="26767"/>
            <a:stretch>
              <a:fillRect/>
            </a:stretch>
          </p:blipFill>
          <p:spPr bwMode="auto">
            <a:xfrm>
              <a:off x="5524496" y="2285992"/>
              <a:ext cx="5305940" cy="1296000"/>
            </a:xfrm>
            <a:prstGeom prst="rect">
              <a:avLst/>
            </a:prstGeom>
            <a:noFill/>
            <a:ln w="9525">
              <a:noFill/>
              <a:miter lim="800000"/>
              <a:headEnd/>
              <a:tailEnd/>
            </a:ln>
          </p:spPr>
        </p:pic>
      </p:gr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sp>
        <p:nvSpPr>
          <p:cNvPr id="3" name="îṣļîḑé-Rectangle 70"/>
          <p:cNvSpPr/>
          <p:nvPr/>
        </p:nvSpPr>
        <p:spPr>
          <a:xfrm>
            <a:off x="1908564" y="1408567"/>
            <a:ext cx="1521919" cy="369332"/>
          </a:xfrm>
          <a:prstGeom prst="rect">
            <a:avLst/>
          </a:prstGeom>
        </p:spPr>
        <p:txBody>
          <a:bodyPr wrap="none" lIns="144000" tIns="0" rIns="144000" bIns="0">
            <a:spAutoFit/>
          </a:bodyPr>
          <a:lstStyle/>
          <a:p>
            <a:r>
              <a:rPr lang="zh-CN" altLang="en-US" sz="2400" b="1" dirty="0" smtClean="0">
                <a:latin typeface="微软雅黑" panose="020B0503020204020204" pitchFamily="34" charset="-122"/>
                <a:ea typeface="微软雅黑" panose="020B0503020204020204" pitchFamily="34" charset="-122"/>
              </a:rPr>
              <a:t>同步传输</a:t>
            </a:r>
          </a:p>
        </p:txBody>
      </p:sp>
      <p:grpSp>
        <p:nvGrpSpPr>
          <p:cNvPr id="4" name="组合 7"/>
          <p:cNvGrpSpPr>
            <a:grpSpLocks noChangeAspect="1"/>
          </p:cNvGrpSpPr>
          <p:nvPr/>
        </p:nvGrpSpPr>
        <p:grpSpPr>
          <a:xfrm>
            <a:off x="1166778" y="1214422"/>
            <a:ext cx="756000" cy="756002"/>
            <a:chOff x="2804323" y="3859118"/>
            <a:chExt cx="900000" cy="900002"/>
          </a:xfrm>
        </p:grpSpPr>
        <p:sp>
          <p:nvSpPr>
            <p:cNvPr id="5" name="椭圆 4"/>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6"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2</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7" name="Rectangle 1"/>
          <p:cNvSpPr>
            <a:spLocks noChangeArrowheads="1"/>
          </p:cNvSpPr>
          <p:nvPr/>
        </p:nvSpPr>
        <p:spPr bwMode="auto">
          <a:xfrm>
            <a:off x="1166778" y="2571744"/>
            <a:ext cx="3214710" cy="2656046"/>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ln>
          <a:effectLst/>
        </p:spPr>
        <p:txBody>
          <a:bodyPr vert="horz" wrap="square" lIns="91440" tIns="45720" rIns="91440" bIns="45720" numCol="1" anchor="ctr" anchorCtr="0" compatLnSpc="1">
            <a:spAutoFit/>
          </a:bodyPr>
          <a:lstStyle/>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同步传输要求数据的发送端和接收端始终保持时钟同步。同步传输具体又分为面向字符的同步和面向位的同步，如图</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2-8</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所示。</a:t>
            </a:r>
          </a:p>
        </p:txBody>
      </p:sp>
      <p:grpSp>
        <p:nvGrpSpPr>
          <p:cNvPr id="12" name="组合 11"/>
          <p:cNvGrpSpPr/>
          <p:nvPr/>
        </p:nvGrpSpPr>
        <p:grpSpPr>
          <a:xfrm>
            <a:off x="4810116" y="2571744"/>
            <a:ext cx="6840000" cy="3143300"/>
            <a:chOff x="3881422" y="2357402"/>
            <a:chExt cx="6840000" cy="3143300"/>
          </a:xfrm>
        </p:grpSpPr>
        <p:pic>
          <p:nvPicPr>
            <p:cNvPr id="53250" name="Picture 2" descr="图2-8  同步传输方式"/>
            <p:cNvPicPr>
              <a:picLocks noChangeAspect="1" noChangeArrowheads="1"/>
            </p:cNvPicPr>
            <p:nvPr/>
          </p:nvPicPr>
          <p:blipFill>
            <a:blip r:embed="rId3" cstate="print"/>
            <a:srcRect b="70198"/>
            <a:stretch>
              <a:fillRect/>
            </a:stretch>
          </p:blipFill>
          <p:spPr bwMode="auto">
            <a:xfrm>
              <a:off x="3881422" y="2357402"/>
              <a:ext cx="6840000" cy="654904"/>
            </a:xfrm>
            <a:prstGeom prst="rect">
              <a:avLst/>
            </a:prstGeom>
            <a:noFill/>
            <a:ln w="9525">
              <a:noFill/>
              <a:miter lim="800000"/>
              <a:headEnd/>
              <a:tailEnd/>
            </a:ln>
          </p:spPr>
        </p:pic>
        <p:sp>
          <p:nvSpPr>
            <p:cNvPr id="9" name="矩形 8"/>
            <p:cNvSpPr/>
            <p:nvPr/>
          </p:nvSpPr>
          <p:spPr>
            <a:xfrm>
              <a:off x="5810248" y="3202544"/>
              <a:ext cx="3065263" cy="369332"/>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）面向字符的同步帧格式</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3251" name="Picture 3" descr="图2-8  同步传输方式"/>
            <p:cNvPicPr>
              <a:picLocks noChangeAspect="1" noChangeArrowheads="1"/>
            </p:cNvPicPr>
            <p:nvPr/>
          </p:nvPicPr>
          <p:blipFill>
            <a:blip r:embed="rId3" cstate="print"/>
            <a:srcRect t="53996" b="12570"/>
            <a:stretch>
              <a:fillRect/>
            </a:stretch>
          </p:blipFill>
          <p:spPr bwMode="auto">
            <a:xfrm>
              <a:off x="3881422" y="3857628"/>
              <a:ext cx="6840000" cy="742188"/>
            </a:xfrm>
            <a:prstGeom prst="rect">
              <a:avLst/>
            </a:prstGeom>
            <a:noFill/>
            <a:ln w="9525">
              <a:noFill/>
              <a:miter lim="800000"/>
              <a:headEnd/>
              <a:tailEnd/>
            </a:ln>
          </p:spPr>
        </p:pic>
        <p:sp>
          <p:nvSpPr>
            <p:cNvPr id="53252" name="Rectangle 4"/>
            <p:cNvSpPr>
              <a:spLocks noChangeArrowheads="1"/>
            </p:cNvSpPr>
            <p:nvPr/>
          </p:nvSpPr>
          <p:spPr bwMode="auto">
            <a:xfrm>
              <a:off x="5953124" y="4747675"/>
              <a:ext cx="2839239" cy="753027"/>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25000"/>
                </a:lnSpc>
                <a:spcBef>
                  <a:spcPct val="0"/>
                </a:spcBef>
                <a:spcAft>
                  <a:spcPct val="0"/>
                </a:spcAft>
                <a:buClrTx/>
                <a:buSzTx/>
                <a:buFontTx/>
                <a:buNone/>
              </a:pPr>
              <a:r>
                <a:rPr kumimoji="0" lang="zh-CN" b="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b</a:t>
              </a:r>
              <a:r>
                <a:rPr kumimoji="0" lang="zh-CN" altLang="en-US" b="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）面向位的同步帧格式</a:t>
              </a:r>
            </a:p>
            <a:p>
              <a:pPr marL="0" marR="0" lvl="0" indent="0" algn="ctr" defTabSz="914400" rtl="0" eaLnBrk="0" fontAlgn="base" latinLnBrk="0" hangingPunct="0">
                <a:lnSpc>
                  <a:spcPct val="125000"/>
                </a:lnSpc>
                <a:spcBef>
                  <a:spcPct val="0"/>
                </a:spcBef>
                <a:spcAft>
                  <a:spcPct val="0"/>
                </a:spcAft>
                <a:buClrTx/>
                <a:buSzTx/>
                <a:buFontTx/>
                <a:buNone/>
              </a:pPr>
              <a:r>
                <a:rPr kumimoji="0" lang="zh-CN" altLang="en-US" b="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图</a:t>
              </a:r>
              <a:r>
                <a:rPr kumimoji="0" lang="en-US" altLang="zh-CN" b="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2-8  </a:t>
              </a:r>
              <a:r>
                <a:rPr kumimoji="0" lang="zh-CN" altLang="en-US" b="0" i="0" u="none" strike="noStrike" cap="none" normalizeH="0" baseline="0" dirty="0" smtClean="0">
                  <a:ln>
                    <a:noFill/>
                  </a:ln>
                  <a:effectLst/>
                  <a:latin typeface="Times New Roman" panose="02020603050405020304" pitchFamily="18" charset="0"/>
                  <a:ea typeface="微软雅黑" panose="020B0503020204020204" pitchFamily="34" charset="-122"/>
                  <a:cs typeface="Times New Roman" panose="02020603050405020304" pitchFamily="18" charset="0"/>
                </a:rPr>
                <a:t>同步传输方式</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par>
                          <p:cTn id="19" fill="hold">
                            <p:stCondLst>
                              <p:cond delay="1500"/>
                            </p:stCondLst>
                            <p:childTnLst>
                              <p:par>
                                <p:cTn id="20" presetID="4" presetClass="entr" presetSubtype="16"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714488"/>
            <a:ext cx="5167306" cy="3544294"/>
          </a:xfrm>
          <a:prstGeom prst="rect">
            <a:avLst/>
          </a:prstGeom>
          <a:blipFill>
            <a:blip r:embed="rId3"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0" y="1724109"/>
            <a:ext cx="5167306" cy="3544294"/>
          </a:xfrm>
          <a:prstGeom prst="rect">
            <a:avLst/>
          </a:prstGeom>
          <a:gradFill>
            <a:gsLst>
              <a:gs pos="0">
                <a:srgbClr val="2E2E2E"/>
              </a:gs>
              <a:gs pos="100000">
                <a:srgbClr val="2E2E2E">
                  <a:alpha val="87000"/>
                </a:srgbClr>
              </a:gs>
            </a:gsLst>
            <a:path path="circle">
              <a:fillToRect l="100000" t="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404858" y="2928934"/>
            <a:ext cx="6500858" cy="1425320"/>
            <a:chOff x="-404858" y="2928934"/>
            <a:chExt cx="6500858" cy="1425320"/>
          </a:xfrm>
        </p:grpSpPr>
        <p:sp>
          <p:nvSpPr>
            <p:cNvPr id="23" name="文本框 22"/>
            <p:cNvSpPr txBox="1"/>
            <p:nvPr/>
          </p:nvSpPr>
          <p:spPr>
            <a:xfrm>
              <a:off x="-404858" y="2928934"/>
              <a:ext cx="6096000" cy="1200329"/>
            </a:xfrm>
            <a:prstGeom prst="rect">
              <a:avLst/>
            </a:prstGeom>
            <a:noFill/>
          </p:spPr>
          <p:txBody>
            <a:bodyPr wrap="square" rtlCol="0">
              <a:spAutoFit/>
            </a:bodyPr>
            <a:lstStyle/>
            <a:p>
              <a:pPr lvl="0" algn="ctr">
                <a:defRPr/>
              </a:pPr>
              <a:r>
                <a:rPr lang="zh-CN" altLang="en-US" sz="7200" b="1" dirty="0" smtClean="0">
                  <a:solidFill>
                    <a:schemeClr val="bg1"/>
                  </a:solidFill>
                  <a:latin typeface="微软雅黑" panose="020B0503020204020204" pitchFamily="34" charset="-122"/>
                  <a:ea typeface="微软雅黑" panose="020B0503020204020204" pitchFamily="34" charset="-122"/>
                  <a:cs typeface="+mn-ea"/>
                  <a:sym typeface="+mn-lt"/>
                </a:rPr>
                <a:t>章节导读</a:t>
              </a:r>
              <a:endParaRPr lang="en-US" altLang="zh-CN" sz="72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3" name="文本框 32"/>
            <p:cNvSpPr txBox="1"/>
            <p:nvPr/>
          </p:nvSpPr>
          <p:spPr>
            <a:xfrm>
              <a:off x="0" y="3523257"/>
              <a:ext cx="6096000" cy="830997"/>
            </a:xfrm>
            <a:prstGeom prst="rect">
              <a:avLst/>
            </a:prstGeom>
            <a:noFill/>
          </p:spPr>
          <p:txBody>
            <a:bodyPr wrap="square" rtlCol="0">
              <a:spAutoFit/>
            </a:bodyPr>
            <a:lstStyle/>
            <a:p>
              <a:pPr algn="ctr"/>
              <a:endParaRPr lang="en-US" altLang="zh-CN" sz="48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 name="组合 2"/>
          <p:cNvGrpSpPr/>
          <p:nvPr/>
        </p:nvGrpSpPr>
        <p:grpSpPr>
          <a:xfrm>
            <a:off x="5738810" y="1746756"/>
            <a:ext cx="0" cy="3502960"/>
            <a:chOff x="5738810" y="1746756"/>
            <a:chExt cx="0" cy="3502960"/>
          </a:xfrm>
        </p:grpSpPr>
        <p:cxnSp>
          <p:nvCxnSpPr>
            <p:cNvPr id="20" name="直接连接符 19"/>
            <p:cNvCxnSpPr/>
            <p:nvPr/>
          </p:nvCxnSpPr>
          <p:spPr>
            <a:xfrm flipV="1">
              <a:off x="5738810" y="1746756"/>
              <a:ext cx="0" cy="3489732"/>
            </a:xfrm>
            <a:prstGeom prst="line">
              <a:avLst/>
            </a:prstGeom>
            <a:ln w="317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738810" y="1759984"/>
              <a:ext cx="0" cy="3489732"/>
            </a:xfrm>
            <a:prstGeom prst="line">
              <a:avLst/>
            </a:prstGeom>
            <a:ln w="317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6238876" y="1731569"/>
            <a:ext cx="5286412" cy="3554819"/>
          </a:xfrm>
          <a:prstGeom prst="rect">
            <a:avLst/>
          </a:prstGeom>
          <a:noFill/>
        </p:spPr>
        <p:txBody>
          <a:bodyPr wrap="square" rtlCol="0">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计算机网络是计算机技术与通信技术相结合的产物，因此，数据通信技术是计算机网络的基础。要研究计算机网络，首先要研究数据通信技术。数据通信就是指通过数据通信系统将数据以某种信号方式从一处传送到另一处。</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本章主要讲解与数据通信有关的基础知识，包括数据通信的基本概念、数据通信方式、数据传输技术、数据同步方式、信道复用技术、数据交换技术和差错控制技术等内容。</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strVal val="#ppt_w+.3"/>
                                          </p:val>
                                        </p:tav>
                                        <p:tav tm="100000">
                                          <p:val>
                                            <p:strVal val="#ppt_w"/>
                                          </p:val>
                                        </p:tav>
                                      </p:tavLst>
                                    </p:anim>
                                    <p:anim calcmode="lin" valueType="num">
                                      <p:cBhvr>
                                        <p:cTn id="8" dur="750" fill="hold"/>
                                        <p:tgtEl>
                                          <p:spTgt spid="17"/>
                                        </p:tgtEl>
                                        <p:attrNameLst>
                                          <p:attrName>ppt_h</p:attrName>
                                        </p:attrNameLst>
                                      </p:cBhvr>
                                      <p:tavLst>
                                        <p:tav tm="0">
                                          <p:val>
                                            <p:strVal val="#ppt_h"/>
                                          </p:val>
                                        </p:tav>
                                        <p:tav tm="100000">
                                          <p:val>
                                            <p:strVal val="#ppt_h"/>
                                          </p:val>
                                        </p:tav>
                                      </p:tavLst>
                                    </p:anim>
                                    <p:animEffect transition="in" filter="fade">
                                      <p:cBhvr>
                                        <p:cTn id="9" dur="750"/>
                                        <p:tgtEl>
                                          <p:spTgt spid="17"/>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par>
                          <p:cTn id="18" fill="hold">
                            <p:stCondLst>
                              <p:cond delay="2000"/>
                            </p:stCondLst>
                            <p:childTnLst>
                              <p:par>
                                <p:cTn id="19" presetID="17" presetClass="entr" presetSubtype="1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graphicFrame>
        <p:nvGraphicFramePr>
          <p:cNvPr id="3" name="图示 2"/>
          <p:cNvGraphicFramePr/>
          <p:nvPr/>
        </p:nvGraphicFramePr>
        <p:xfrm>
          <a:off x="1238216" y="1000108"/>
          <a:ext cx="677864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图片 7" descr="timg (3).jpg"/>
          <p:cNvPicPr>
            <a:picLocks noChangeAspect="1"/>
          </p:cNvPicPr>
          <p:nvPr/>
        </p:nvPicPr>
        <p:blipFill>
          <a:blip r:embed="rId7" cstate="print">
            <a:clrChange>
              <a:clrFrom>
                <a:srgbClr val="FFFFFF"/>
              </a:clrFrom>
              <a:clrTo>
                <a:srgbClr val="FFFFFF">
                  <a:alpha val="0"/>
                </a:srgbClr>
              </a:clrTo>
            </a:clrChange>
          </a:blip>
          <a:srcRect r="42852" b="7291"/>
          <a:stretch>
            <a:fillRect/>
          </a:stretch>
        </p:blipFill>
        <p:spPr>
          <a:xfrm>
            <a:off x="8596330" y="2500306"/>
            <a:ext cx="3528000" cy="4363989"/>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sp>
        <p:nvSpPr>
          <p:cNvPr id="4" name="Rectangle 1"/>
          <p:cNvSpPr>
            <a:spLocks noChangeArrowheads="1"/>
          </p:cNvSpPr>
          <p:nvPr/>
        </p:nvSpPr>
        <p:spPr bwMode="auto">
          <a:xfrm>
            <a:off x="1452530" y="1571612"/>
            <a:ext cx="5786478" cy="3932992"/>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ln>
          <a:effectLst/>
        </p:spPr>
        <p:txBody>
          <a:bodyPr vert="horz" wrap="square" lIns="91440" tIns="45720" rIns="91440" bIns="45720" numCol="1" anchor="ctr" anchorCtr="0" compatLnSpc="1">
            <a:spAutoFit/>
          </a:bodyPr>
          <a:lstStyle/>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同步传输中将整个字符组作为一个单位进行传送，且附加位比较少，从而提高了数据传输效率。这种方式一般用于高速传输数据的系统中。但是要求收发双方的时钟严格同步，加重了数据通信设备的负担。如果传输的数据中出现与同步字符（或同步字节）相同的数据，则需要额外的技术来解决；如果一次传输有错，则需要将该次传输的整个数据块进行重传。</a:t>
            </a:r>
          </a:p>
        </p:txBody>
      </p:sp>
      <p:pic>
        <p:nvPicPr>
          <p:cNvPr id="6" name="图片 5" descr="timg (16).jpg"/>
          <p:cNvPicPr>
            <a:picLocks noChangeAspect="1"/>
          </p:cNvPicPr>
          <p:nvPr/>
        </p:nvPicPr>
        <p:blipFill>
          <a:blip r:embed="rId2" cstate="print">
            <a:clrChange>
              <a:clrFrom>
                <a:srgbClr val="FAF9FE"/>
              </a:clrFrom>
              <a:clrTo>
                <a:srgbClr val="FAF9FE">
                  <a:alpha val="0"/>
                </a:srgbClr>
              </a:clrTo>
            </a:clrChange>
          </a:blip>
          <a:srcRect b="5208"/>
          <a:stretch>
            <a:fillRect/>
          </a:stretch>
        </p:blipFill>
        <p:spPr>
          <a:xfrm>
            <a:off x="7232764" y="3786190"/>
            <a:ext cx="4860870" cy="3071810"/>
          </a:xfrm>
          <a:prstGeom prst="rect">
            <a:avLst/>
          </a:prstGeom>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sp>
        <p:nvSpPr>
          <p:cNvPr id="3" name="矩形 2"/>
          <p:cNvSpPr/>
          <p:nvPr/>
        </p:nvSpPr>
        <p:spPr>
          <a:xfrm>
            <a:off x="2095472" y="1500174"/>
            <a:ext cx="4314001"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2.3.2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数字信号的传输技术</a:t>
            </a:r>
          </a:p>
        </p:txBody>
      </p:sp>
      <p:grpSp>
        <p:nvGrpSpPr>
          <p:cNvPr id="4" name="组合 3"/>
          <p:cNvGrpSpPr/>
          <p:nvPr/>
        </p:nvGrpSpPr>
        <p:grpSpPr>
          <a:xfrm>
            <a:off x="595274" y="1142984"/>
            <a:ext cx="1428760" cy="1152000"/>
            <a:chOff x="1166778" y="1571612"/>
            <a:chExt cx="1428760" cy="1152000"/>
          </a:xfrm>
        </p:grpSpPr>
        <p:sp>
          <p:nvSpPr>
            <p:cNvPr id="5" name="菱形 4"/>
            <p:cNvSpPr/>
            <p:nvPr/>
          </p:nvSpPr>
          <p:spPr>
            <a:xfrm>
              <a:off x="1166778" y="1571612"/>
              <a:ext cx="1152000" cy="1152000"/>
            </a:xfrm>
            <a:prstGeom prst="diamond">
              <a:avLst/>
            </a:prstGeom>
            <a:blipFill dpi="0" rotWithShape="1">
              <a:blip r:embed="rId2"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菱形 5"/>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7" name="Rectangle 1"/>
          <p:cNvSpPr>
            <a:spLocks noChangeArrowheads="1"/>
          </p:cNvSpPr>
          <p:nvPr/>
        </p:nvSpPr>
        <p:spPr bwMode="auto">
          <a:xfrm>
            <a:off x="1738282" y="2857496"/>
            <a:ext cx="5786478" cy="2230398"/>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ln>
          <a:effectLst/>
        </p:spPr>
        <p:txBody>
          <a:bodyPr vert="horz" wrap="square" lIns="91440" tIns="45720" rIns="91440" bIns="45720" numCol="1" anchor="ctr" anchorCtr="0" compatLnSpc="1">
            <a:spAutoFit/>
          </a:bodyPr>
          <a:lstStyle/>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在数据通信中，计算机等产生的信号是二进制数字信号，即“</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。若要在相应的信道中传输，需转换成适合传输的数字信号或模拟信号。数字信号在信道中的传输技术分为基带传输和频带传输两类。</a:t>
            </a:r>
          </a:p>
        </p:txBody>
      </p:sp>
      <p:pic>
        <p:nvPicPr>
          <p:cNvPr id="9" name="图片 8" descr="u=234993657,177568052&amp;fm=27&amp;gp=0.jpg"/>
          <p:cNvPicPr>
            <a:picLocks noChangeAspect="1"/>
          </p:cNvPicPr>
          <p:nvPr/>
        </p:nvPicPr>
        <p:blipFill>
          <a:blip r:embed="rId3" cstate="print">
            <a:clrChange>
              <a:clrFrom>
                <a:srgbClr val="FFFFFF"/>
              </a:clrFrom>
              <a:clrTo>
                <a:srgbClr val="FFFFFF">
                  <a:alpha val="0"/>
                </a:srgbClr>
              </a:clrTo>
            </a:clrChange>
          </a:blip>
          <a:stretch>
            <a:fillRect/>
          </a:stretch>
        </p:blipFill>
        <p:spPr>
          <a:xfrm>
            <a:off x="7429500" y="3724275"/>
            <a:ext cx="4762500" cy="3133725"/>
          </a:xfrm>
          <a:prstGeom prst="rect">
            <a:avLst/>
          </a:prstGeo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lide(fromBottom)">
                                      <p:cBhvr>
                                        <p:cTn id="14" dur="500"/>
                                        <p:tgtEl>
                                          <p:spTgt spid="3"/>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sp>
        <p:nvSpPr>
          <p:cNvPr id="3" name="îṣļîḑé-Rectangle 70"/>
          <p:cNvSpPr/>
          <p:nvPr/>
        </p:nvSpPr>
        <p:spPr>
          <a:xfrm>
            <a:off x="2073751" y="1408567"/>
            <a:ext cx="1521919" cy="369332"/>
          </a:xfrm>
          <a:prstGeom prst="rect">
            <a:avLst/>
          </a:prstGeom>
        </p:spPr>
        <p:txBody>
          <a:bodyPr wrap="none" lIns="144000" tIns="0" rIns="144000" bIns="0">
            <a:spAutoFit/>
          </a:bodyPr>
          <a:lstStyle/>
          <a:p>
            <a:r>
              <a:rPr lang="zh-CN" altLang="en-US" sz="2400" b="1" dirty="0" smtClean="0">
                <a:latin typeface="微软雅黑" panose="020B0503020204020204" pitchFamily="34" charset="-122"/>
                <a:ea typeface="微软雅黑" panose="020B0503020204020204" pitchFamily="34" charset="-122"/>
              </a:rPr>
              <a:t>基带传输</a:t>
            </a:r>
          </a:p>
        </p:txBody>
      </p:sp>
      <p:grpSp>
        <p:nvGrpSpPr>
          <p:cNvPr id="4" name="组合 7"/>
          <p:cNvGrpSpPr>
            <a:grpSpLocks noChangeAspect="1"/>
          </p:cNvGrpSpPr>
          <p:nvPr/>
        </p:nvGrpSpPr>
        <p:grpSpPr>
          <a:xfrm>
            <a:off x="1166778" y="1214422"/>
            <a:ext cx="756000" cy="756002"/>
            <a:chOff x="2804323" y="3859118"/>
            <a:chExt cx="900000" cy="900002"/>
          </a:xfrm>
        </p:grpSpPr>
        <p:sp>
          <p:nvSpPr>
            <p:cNvPr id="5" name="椭圆 4"/>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6"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1</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7" name="Rectangle 1"/>
          <p:cNvSpPr>
            <a:spLocks noChangeArrowheads="1"/>
          </p:cNvSpPr>
          <p:nvPr/>
        </p:nvSpPr>
        <p:spPr bwMode="auto">
          <a:xfrm>
            <a:off x="1738282" y="2071678"/>
            <a:ext cx="6357982" cy="3932992"/>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ln>
          <a:effectLst/>
        </p:spPr>
        <p:txBody>
          <a:bodyPr vert="horz" wrap="square" lIns="91440" tIns="45720" rIns="91440" bIns="45720" numCol="1" anchor="ctr" anchorCtr="0" compatLnSpc="1">
            <a:spAutoFit/>
          </a:bodyPr>
          <a:lstStyle/>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由计算机等直接发出的数字信号是一连串矩形电脉冲信号，包含直流、低频和高频等多种成分。在其频谱中，从零频开始到能量集中的一段频率范围称为基本频带，简称为基带。在线路上直接传输数字基带信号就称为基带传输。</a:t>
            </a:r>
          </a:p>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基带传输中，发送端需要用编码器对数字信号进行编码，然后在接收端由译码器进行解码才能恢复发送端发送的数据。在实际应用中，常采用以下三种编码方法。</a:t>
            </a:r>
          </a:p>
        </p:txBody>
      </p:sp>
      <p:pic>
        <p:nvPicPr>
          <p:cNvPr id="8" name="图片 7" descr="u=3923224993,1760117180&amp;fm=27&amp;gp=0.jpg"/>
          <p:cNvPicPr>
            <a:picLocks noChangeAspect="1"/>
          </p:cNvPicPr>
          <p:nvPr/>
        </p:nvPicPr>
        <p:blipFill>
          <a:blip r:embed="rId3" cstate="print">
            <a:clrChange>
              <a:clrFrom>
                <a:srgbClr val="FFFFFF"/>
              </a:clrFrom>
              <a:clrTo>
                <a:srgbClr val="FFFFFF">
                  <a:alpha val="0"/>
                </a:srgbClr>
              </a:clrTo>
            </a:clrChange>
          </a:blip>
          <a:srcRect b="1981"/>
          <a:stretch>
            <a:fillRect/>
          </a:stretch>
        </p:blipFill>
        <p:spPr>
          <a:xfrm>
            <a:off x="7834358" y="3795726"/>
            <a:ext cx="4762500" cy="3062298"/>
          </a:xfrm>
          <a:prstGeom prst="rect">
            <a:avLst/>
          </a:prstGeom>
        </p:spPr>
      </p:pic>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7"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grpSp>
        <p:nvGrpSpPr>
          <p:cNvPr id="3" name="组合 2"/>
          <p:cNvGrpSpPr/>
          <p:nvPr/>
        </p:nvGrpSpPr>
        <p:grpSpPr>
          <a:xfrm>
            <a:off x="1023902" y="1214422"/>
            <a:ext cx="2691951" cy="592805"/>
            <a:chOff x="1326748" y="1446650"/>
            <a:chExt cx="2691951" cy="592805"/>
          </a:xfrm>
        </p:grpSpPr>
        <p:sp>
          <p:nvSpPr>
            <p:cNvPr id="4"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5" name="矩形 4"/>
            <p:cNvSpPr/>
            <p:nvPr/>
          </p:nvSpPr>
          <p:spPr>
            <a:xfrm>
              <a:off x="2166910" y="1500174"/>
              <a:ext cx="1851789"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）非归零编码</a:t>
              </a:r>
            </a:p>
          </p:txBody>
        </p:sp>
      </p:grpSp>
      <p:sp>
        <p:nvSpPr>
          <p:cNvPr id="51202" name="Rectangle 2"/>
          <p:cNvSpPr>
            <a:spLocks noChangeArrowheads="1"/>
          </p:cNvSpPr>
          <p:nvPr/>
        </p:nvSpPr>
        <p:spPr bwMode="auto">
          <a:xfrm>
            <a:off x="0" y="0"/>
            <a:ext cx="12192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grpSp>
        <p:nvGrpSpPr>
          <p:cNvPr id="10" name="组合 9"/>
          <p:cNvGrpSpPr/>
          <p:nvPr/>
        </p:nvGrpSpPr>
        <p:grpSpPr>
          <a:xfrm>
            <a:off x="4732896" y="2357430"/>
            <a:ext cx="7459104" cy="3714776"/>
            <a:chOff x="4524364" y="2500306"/>
            <a:chExt cx="7459104" cy="3714776"/>
          </a:xfrm>
        </p:grpSpPr>
        <p:graphicFrame>
          <p:nvGraphicFramePr>
            <p:cNvPr id="51201" name="Object 1"/>
            <p:cNvGraphicFramePr>
              <a:graphicFrameLocks noChangeAspect="1"/>
            </p:cNvGraphicFramePr>
            <p:nvPr/>
          </p:nvGraphicFramePr>
          <p:xfrm>
            <a:off x="4524364" y="2500306"/>
            <a:ext cx="7459104" cy="3148021"/>
          </p:xfrm>
          <a:graphic>
            <a:graphicData uri="http://schemas.openxmlformats.org/presentationml/2006/ole">
              <p:oleObj spid="_x0000_s43009" r:id="rId3" imgW="4582535" imgH="1936980" progId="Visio.Drawing.11">
                <p:embed/>
              </p:oleObj>
            </a:graphicData>
          </a:graphic>
        </p:graphicFrame>
        <p:sp>
          <p:nvSpPr>
            <p:cNvPr id="9" name="矩形 8"/>
            <p:cNvSpPr/>
            <p:nvPr/>
          </p:nvSpPr>
          <p:spPr>
            <a:xfrm>
              <a:off x="6810380" y="5845750"/>
              <a:ext cx="2999539" cy="369332"/>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2-9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常用二进制编码方法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1" name="组合 10"/>
          <p:cNvGrpSpPr>
            <a:grpSpLocks noChangeAspect="1"/>
          </p:cNvGrpSpPr>
          <p:nvPr/>
        </p:nvGrpSpPr>
        <p:grpSpPr>
          <a:xfrm>
            <a:off x="881026" y="2143116"/>
            <a:ext cx="3929090" cy="4138184"/>
            <a:chOff x="229878" y="1125422"/>
            <a:chExt cx="7774379" cy="11344101"/>
          </a:xfrm>
        </p:grpSpPr>
        <p:grpSp>
          <p:nvGrpSpPr>
            <p:cNvPr id="12" name="组合 1"/>
            <p:cNvGrpSpPr/>
            <p:nvPr/>
          </p:nvGrpSpPr>
          <p:grpSpPr>
            <a:xfrm>
              <a:off x="229878" y="1556792"/>
              <a:ext cx="7774379" cy="10912731"/>
              <a:chOff x="229878" y="1556792"/>
              <a:chExt cx="7774379" cy="10912731"/>
            </a:xfrm>
          </p:grpSpPr>
          <p:sp>
            <p:nvSpPr>
              <p:cNvPr id="14" name="矩形 2"/>
              <p:cNvSpPr/>
              <p:nvPr/>
            </p:nvSpPr>
            <p:spPr bwMode="auto">
              <a:xfrm>
                <a:off x="229878" y="1556792"/>
                <a:ext cx="7774379" cy="10912731"/>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sp>
            <p:nvSpPr>
              <p:cNvPr id="15" name="直角三角形 14"/>
              <p:cNvSpPr/>
              <p:nvPr/>
            </p:nvSpPr>
            <p:spPr>
              <a:xfrm rot="16200000" flipH="1">
                <a:off x="1044944" y="5750753"/>
                <a:ext cx="303585"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圆角矩形 5"/>
              <p:cNvSpPr/>
              <p:nvPr/>
            </p:nvSpPr>
            <p:spPr>
              <a:xfrm>
                <a:off x="653937" y="2405286"/>
                <a:ext cx="7067615" cy="9476733"/>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非归零编码规定：用高电位表示“</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，低电位表示“</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0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。这种编码方法难以判断一个位的结束和另一个位的开始，需要同时发送同步时钟信号来保证发送方和接收方同步。假设要发送的二进制数据为</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10011101</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，则用非归零码编码后如图</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2-9</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）所示。</a:t>
                </a:r>
              </a:p>
            </p:txBody>
          </p:sp>
        </p:grpSp>
        <p:sp>
          <p:nvSpPr>
            <p:cNvPr id="13" name="六边形 12"/>
            <p:cNvSpPr/>
            <p:nvPr/>
          </p:nvSpPr>
          <p:spPr>
            <a:xfrm>
              <a:off x="1102053" y="1125422"/>
              <a:ext cx="2520282" cy="888189"/>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5"/>
            </a:p>
          </p:txBody>
        </p:sp>
      </p:gr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grpSp>
        <p:nvGrpSpPr>
          <p:cNvPr id="3" name="组合 2"/>
          <p:cNvGrpSpPr/>
          <p:nvPr/>
        </p:nvGrpSpPr>
        <p:grpSpPr>
          <a:xfrm>
            <a:off x="1023902" y="1214422"/>
            <a:ext cx="2948431" cy="592805"/>
            <a:chOff x="1326748" y="1446650"/>
            <a:chExt cx="2948431" cy="592805"/>
          </a:xfrm>
        </p:grpSpPr>
        <p:sp>
          <p:nvSpPr>
            <p:cNvPr id="4"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5" name="矩形 4"/>
            <p:cNvSpPr/>
            <p:nvPr/>
          </p:nvSpPr>
          <p:spPr>
            <a:xfrm>
              <a:off x="2166910" y="1500174"/>
              <a:ext cx="2108269"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）曼彻斯特编码</a:t>
              </a:r>
            </a:p>
          </p:txBody>
        </p:sp>
      </p:grpSp>
      <p:sp>
        <p:nvSpPr>
          <p:cNvPr id="51202" name="Rectangle 2"/>
          <p:cNvSpPr>
            <a:spLocks noChangeArrowheads="1"/>
          </p:cNvSpPr>
          <p:nvPr/>
        </p:nvSpPr>
        <p:spPr bwMode="auto">
          <a:xfrm>
            <a:off x="0" y="0"/>
            <a:ext cx="12192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grpSp>
        <p:nvGrpSpPr>
          <p:cNvPr id="6" name="组合 9"/>
          <p:cNvGrpSpPr>
            <a:grpSpLocks noChangeAspect="1"/>
          </p:cNvGrpSpPr>
          <p:nvPr/>
        </p:nvGrpSpPr>
        <p:grpSpPr>
          <a:xfrm>
            <a:off x="5532000" y="2143116"/>
            <a:ext cx="6660000" cy="3214710"/>
            <a:chOff x="5392728" y="2660313"/>
            <a:chExt cx="7459104" cy="3600437"/>
          </a:xfrm>
        </p:grpSpPr>
        <p:graphicFrame>
          <p:nvGraphicFramePr>
            <p:cNvPr id="51201" name="Object 1"/>
            <p:cNvGraphicFramePr>
              <a:graphicFrameLocks noChangeAspect="1"/>
            </p:cNvGraphicFramePr>
            <p:nvPr/>
          </p:nvGraphicFramePr>
          <p:xfrm>
            <a:off x="5392728" y="2660313"/>
            <a:ext cx="7459104" cy="3148021"/>
          </p:xfrm>
          <a:graphic>
            <a:graphicData uri="http://schemas.openxmlformats.org/presentationml/2006/ole">
              <p:oleObj spid="_x0000_s52225" r:id="rId3" imgW="4582535" imgH="1936980" progId="Visio.Drawing.11">
                <p:embed/>
              </p:oleObj>
            </a:graphicData>
          </a:graphic>
        </p:graphicFrame>
        <p:sp>
          <p:nvSpPr>
            <p:cNvPr id="9" name="矩形 8"/>
            <p:cNvSpPr/>
            <p:nvPr/>
          </p:nvSpPr>
          <p:spPr>
            <a:xfrm>
              <a:off x="7585404" y="5891418"/>
              <a:ext cx="2999539" cy="369332"/>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2-9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常用二进制编码方法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7" name="组合 10"/>
          <p:cNvGrpSpPr>
            <a:grpSpLocks noChangeAspect="1"/>
          </p:cNvGrpSpPr>
          <p:nvPr/>
        </p:nvGrpSpPr>
        <p:grpSpPr>
          <a:xfrm>
            <a:off x="881026" y="2143116"/>
            <a:ext cx="4643470" cy="3143272"/>
            <a:chOff x="229878" y="1125422"/>
            <a:chExt cx="7431392" cy="8616725"/>
          </a:xfrm>
        </p:grpSpPr>
        <p:grpSp>
          <p:nvGrpSpPr>
            <p:cNvPr id="8" name="组合 1"/>
            <p:cNvGrpSpPr/>
            <p:nvPr/>
          </p:nvGrpSpPr>
          <p:grpSpPr>
            <a:xfrm>
              <a:off x="229878" y="1556792"/>
              <a:ext cx="7431392" cy="8185355"/>
              <a:chOff x="229878" y="1556792"/>
              <a:chExt cx="7431392" cy="8185355"/>
            </a:xfrm>
          </p:grpSpPr>
          <p:sp>
            <p:nvSpPr>
              <p:cNvPr id="14" name="矩形 2"/>
              <p:cNvSpPr/>
              <p:nvPr/>
            </p:nvSpPr>
            <p:spPr bwMode="auto">
              <a:xfrm>
                <a:off x="229878" y="1556792"/>
                <a:ext cx="7431392" cy="8185355"/>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sp>
            <p:nvSpPr>
              <p:cNvPr id="15" name="直角三角形 14"/>
              <p:cNvSpPr/>
              <p:nvPr/>
            </p:nvSpPr>
            <p:spPr>
              <a:xfrm rot="16200000" flipH="1">
                <a:off x="1044944" y="5750753"/>
                <a:ext cx="303585"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圆角矩形 5"/>
              <p:cNvSpPr/>
              <p:nvPr/>
            </p:nvSpPr>
            <p:spPr>
              <a:xfrm>
                <a:off x="458538" y="2405286"/>
                <a:ext cx="6974075" cy="6749357"/>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曼彻斯特编码是一种“自含时钟”的编码方法，其编码规则是在每个时钟周期内产生一次跳变，由高电位向低电位跳变时，代表“</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0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；由低电位向高电位跳变时，代表“</a:t>
                </a:r>
                <a:r>
                  <a:rPr lang="en-US" altLang="zh-CN" sz="20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，如图</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2-9</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）所示。</a:t>
                </a:r>
              </a:p>
            </p:txBody>
          </p:sp>
        </p:grpSp>
        <p:sp>
          <p:nvSpPr>
            <p:cNvPr id="13" name="六边形 12"/>
            <p:cNvSpPr/>
            <p:nvPr/>
          </p:nvSpPr>
          <p:spPr>
            <a:xfrm>
              <a:off x="1102053" y="1125422"/>
              <a:ext cx="2520282" cy="888189"/>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5"/>
            </a:p>
          </p:txBody>
        </p:sp>
      </p:grpSp>
      <p:sp>
        <p:nvSpPr>
          <p:cNvPr id="17" name="矩形 16"/>
          <p:cNvSpPr/>
          <p:nvPr/>
        </p:nvSpPr>
        <p:spPr>
          <a:xfrm>
            <a:off x="1309654" y="5643578"/>
            <a:ext cx="10072758" cy="826445"/>
          </a:xfrm>
          <a:prstGeom prst="rect">
            <a:avLst/>
          </a:prstGeom>
        </p:spPr>
        <p:txBody>
          <a:bodyPr wrap="square">
            <a:spAutoFit/>
          </a:bodyPr>
          <a:lstStyle/>
          <a:p>
            <a:pPr indent="457200" algn="just">
              <a:lnSpc>
                <a:spcPct val="125000"/>
              </a:lnSpc>
            </a:pPr>
            <a:r>
              <a:rPr lang="zh-CN" altLang="en-US" sz="2000" dirty="0" smtClean="0">
                <a:solidFill>
                  <a:schemeClr val="accent6">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这种编码的优点是收发双方可以根据自带的“时钟”信号来保持同步，无须专门传递同步信号的线路，因此这种编码方法通常用于局域网传输。</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 presetClass="entr" presetSubtype="16"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500"/>
                                        <p:tgtEl>
                                          <p:spTgt spid="6"/>
                                        </p:tgtEl>
                                      </p:cBhvr>
                                    </p:animEffect>
                                  </p:childTnLst>
                                </p:cTn>
                              </p:par>
                            </p:childTnLst>
                          </p:cTn>
                        </p:par>
                        <p:par>
                          <p:cTn id="17" fill="hold">
                            <p:stCondLst>
                              <p:cond delay="1500"/>
                            </p:stCondLst>
                            <p:childTnLst>
                              <p:par>
                                <p:cTn id="18" presetID="29"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ppt_x</p:attrName>
                                        </p:attrNameLst>
                                      </p:cBhvr>
                                      <p:tavLst>
                                        <p:tav tm="0">
                                          <p:val>
                                            <p:strVal val="#ppt_x-.2"/>
                                          </p:val>
                                        </p:tav>
                                        <p:tav tm="100000">
                                          <p:val>
                                            <p:strVal val="#ppt_x"/>
                                          </p:val>
                                        </p:tav>
                                      </p:tavLst>
                                    </p:anim>
                                    <p:anim calcmode="lin" valueType="num">
                                      <p:cBhvr>
                                        <p:cTn id="21" dur="5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grpSp>
        <p:nvGrpSpPr>
          <p:cNvPr id="3" name="组合 2"/>
          <p:cNvGrpSpPr/>
          <p:nvPr/>
        </p:nvGrpSpPr>
        <p:grpSpPr>
          <a:xfrm>
            <a:off x="1023902" y="1214422"/>
            <a:ext cx="3461392" cy="592805"/>
            <a:chOff x="1326748" y="1446650"/>
            <a:chExt cx="3461392" cy="592805"/>
          </a:xfrm>
        </p:grpSpPr>
        <p:sp>
          <p:nvSpPr>
            <p:cNvPr id="4"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5" name="矩形 4"/>
            <p:cNvSpPr/>
            <p:nvPr/>
          </p:nvSpPr>
          <p:spPr>
            <a:xfrm>
              <a:off x="2166910" y="1500174"/>
              <a:ext cx="2621230"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）差分曼彻斯特编码</a:t>
              </a:r>
            </a:p>
          </p:txBody>
        </p:sp>
      </p:grpSp>
      <p:sp>
        <p:nvSpPr>
          <p:cNvPr id="51202" name="Rectangle 2"/>
          <p:cNvSpPr>
            <a:spLocks noChangeArrowheads="1"/>
          </p:cNvSpPr>
          <p:nvPr/>
        </p:nvSpPr>
        <p:spPr bwMode="auto">
          <a:xfrm>
            <a:off x="0" y="0"/>
            <a:ext cx="12192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grpSp>
        <p:nvGrpSpPr>
          <p:cNvPr id="6" name="组合 9"/>
          <p:cNvGrpSpPr>
            <a:grpSpLocks noChangeAspect="1"/>
          </p:cNvGrpSpPr>
          <p:nvPr/>
        </p:nvGrpSpPr>
        <p:grpSpPr>
          <a:xfrm>
            <a:off x="5667372" y="1928802"/>
            <a:ext cx="6660000" cy="3214710"/>
            <a:chOff x="5392728" y="2660313"/>
            <a:chExt cx="7459104" cy="3600437"/>
          </a:xfrm>
        </p:grpSpPr>
        <p:graphicFrame>
          <p:nvGraphicFramePr>
            <p:cNvPr id="51201" name="Object 1"/>
            <p:cNvGraphicFramePr>
              <a:graphicFrameLocks noChangeAspect="1"/>
            </p:cNvGraphicFramePr>
            <p:nvPr/>
          </p:nvGraphicFramePr>
          <p:xfrm>
            <a:off x="5392728" y="2660313"/>
            <a:ext cx="7459104" cy="3148021"/>
          </p:xfrm>
          <a:graphic>
            <a:graphicData uri="http://schemas.openxmlformats.org/presentationml/2006/ole">
              <p:oleObj spid="_x0000_s53249" r:id="rId3" imgW="4582535" imgH="1936980" progId="Visio.Drawing.11">
                <p:embed/>
              </p:oleObj>
            </a:graphicData>
          </a:graphic>
        </p:graphicFrame>
        <p:sp>
          <p:nvSpPr>
            <p:cNvPr id="9" name="矩形 8"/>
            <p:cNvSpPr/>
            <p:nvPr/>
          </p:nvSpPr>
          <p:spPr>
            <a:xfrm>
              <a:off x="7593809" y="5891418"/>
              <a:ext cx="2999539" cy="369332"/>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2-9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常用二进制编码方法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7" name="组合 10"/>
          <p:cNvGrpSpPr>
            <a:grpSpLocks noChangeAspect="1"/>
          </p:cNvGrpSpPr>
          <p:nvPr/>
        </p:nvGrpSpPr>
        <p:grpSpPr>
          <a:xfrm>
            <a:off x="738150" y="2000240"/>
            <a:ext cx="5000660" cy="2928958"/>
            <a:chOff x="1220" y="1125422"/>
            <a:chExt cx="8003037" cy="8029221"/>
          </a:xfrm>
        </p:grpSpPr>
        <p:grpSp>
          <p:nvGrpSpPr>
            <p:cNvPr id="8" name="组合 1"/>
            <p:cNvGrpSpPr/>
            <p:nvPr/>
          </p:nvGrpSpPr>
          <p:grpSpPr>
            <a:xfrm>
              <a:off x="1220" y="1556792"/>
              <a:ext cx="8003037" cy="7597851"/>
              <a:chOff x="1220" y="1556792"/>
              <a:chExt cx="8003037" cy="7597851"/>
            </a:xfrm>
          </p:grpSpPr>
          <p:sp>
            <p:nvSpPr>
              <p:cNvPr id="14" name="矩形 2"/>
              <p:cNvSpPr/>
              <p:nvPr/>
            </p:nvSpPr>
            <p:spPr bwMode="auto">
              <a:xfrm>
                <a:off x="1220" y="1556792"/>
                <a:ext cx="8003037" cy="7597851"/>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sp>
            <p:nvSpPr>
              <p:cNvPr id="15" name="直角三角形 14"/>
              <p:cNvSpPr/>
              <p:nvPr/>
            </p:nvSpPr>
            <p:spPr>
              <a:xfrm rot="16200000" flipH="1">
                <a:off x="1044944" y="5750753"/>
                <a:ext cx="303585"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圆角矩形 5"/>
              <p:cNvSpPr/>
              <p:nvPr/>
            </p:nvSpPr>
            <p:spPr>
              <a:xfrm>
                <a:off x="229878" y="2405286"/>
                <a:ext cx="7464649" cy="6161853"/>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差分曼彻斯特编码规定当前比特位的取值由开始的边界是否存在跳变而定，开始边界有跳变表示“</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0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，无跳变表示“</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，如图</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2-9</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）所示。每个比特位当中的跳变仅用作同步信号。</a:t>
                </a:r>
              </a:p>
            </p:txBody>
          </p:sp>
        </p:grpSp>
        <p:sp>
          <p:nvSpPr>
            <p:cNvPr id="13" name="六边形 12"/>
            <p:cNvSpPr/>
            <p:nvPr/>
          </p:nvSpPr>
          <p:spPr>
            <a:xfrm>
              <a:off x="1102053" y="1125422"/>
              <a:ext cx="2520282" cy="888189"/>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5"/>
            </a:p>
          </p:txBody>
        </p:sp>
      </p:grpSp>
      <p:sp>
        <p:nvSpPr>
          <p:cNvPr id="17" name="矩形 16"/>
          <p:cNvSpPr/>
          <p:nvPr/>
        </p:nvSpPr>
        <p:spPr>
          <a:xfrm>
            <a:off x="1023902" y="5361107"/>
            <a:ext cx="10739470" cy="1211165"/>
          </a:xfrm>
          <a:prstGeom prst="rect">
            <a:avLst/>
          </a:prstGeom>
        </p:spPr>
        <p:txBody>
          <a:bodyPr wrap="square">
            <a:spAutoFit/>
          </a:bodyPr>
          <a:lstStyle/>
          <a:p>
            <a:pPr indent="457200" algn="just">
              <a:lnSpc>
                <a:spcPct val="125000"/>
              </a:lnSpc>
            </a:pPr>
            <a:r>
              <a:rPr lang="zh-CN" altLang="en-US" sz="2000" dirty="0" smtClean="0">
                <a:solidFill>
                  <a:schemeClr val="accent6">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基带传输是一种最简单的传输方式，它抗干扰能力强、成本低，但是由于基带信号含有从直流到高频的频率特性，传输时必须占用整个信道，因此通信信道利用率低。另外，基带传输信号衰减严重，传输的距离受到限制，因此常用于局域网。</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 presetClass="entr" presetSubtype="16"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500"/>
                                        <p:tgtEl>
                                          <p:spTgt spid="6"/>
                                        </p:tgtEl>
                                      </p:cBhvr>
                                    </p:animEffect>
                                  </p:childTnLst>
                                </p:cTn>
                              </p:par>
                            </p:childTnLst>
                          </p:cTn>
                        </p:par>
                        <p:par>
                          <p:cTn id="17" fill="hold">
                            <p:stCondLst>
                              <p:cond delay="1500"/>
                            </p:stCondLst>
                            <p:childTnLst>
                              <p:par>
                                <p:cTn id="18" presetID="29"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ppt_x</p:attrName>
                                        </p:attrNameLst>
                                      </p:cBhvr>
                                      <p:tavLst>
                                        <p:tav tm="0">
                                          <p:val>
                                            <p:strVal val="#ppt_x-.2"/>
                                          </p:val>
                                        </p:tav>
                                        <p:tav tm="100000">
                                          <p:val>
                                            <p:strVal val="#ppt_x"/>
                                          </p:val>
                                        </p:tav>
                                      </p:tavLst>
                                    </p:anim>
                                    <p:anim calcmode="lin" valueType="num">
                                      <p:cBhvr>
                                        <p:cTn id="21" dur="5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îṣļîḑé-Rectangle 70"/>
          <p:cNvSpPr/>
          <p:nvPr/>
        </p:nvSpPr>
        <p:spPr>
          <a:xfrm>
            <a:off x="2073751" y="1408567"/>
            <a:ext cx="1521919" cy="369332"/>
          </a:xfrm>
          <a:prstGeom prst="rect">
            <a:avLst/>
          </a:prstGeom>
        </p:spPr>
        <p:txBody>
          <a:bodyPr wrap="none" lIns="144000" tIns="0" rIns="144000" bIns="0">
            <a:spAutoFit/>
          </a:bodyPr>
          <a:lstStyle/>
          <a:p>
            <a:r>
              <a:rPr lang="zh-CN" altLang="en-US" sz="2400" b="1" dirty="0" smtClean="0">
                <a:latin typeface="微软雅黑" panose="020B0503020204020204" pitchFamily="34" charset="-122"/>
                <a:ea typeface="微软雅黑" panose="020B0503020204020204" pitchFamily="34" charset="-122"/>
              </a:rPr>
              <a:t>频带传输</a:t>
            </a:r>
          </a:p>
        </p:txBody>
      </p:sp>
      <p:grpSp>
        <p:nvGrpSpPr>
          <p:cNvPr id="3" name="组合 7"/>
          <p:cNvGrpSpPr>
            <a:grpSpLocks noChangeAspect="1"/>
          </p:cNvGrpSpPr>
          <p:nvPr/>
        </p:nvGrpSpPr>
        <p:grpSpPr>
          <a:xfrm>
            <a:off x="1166778" y="1214422"/>
            <a:ext cx="756000" cy="756002"/>
            <a:chOff x="2804323" y="3859118"/>
            <a:chExt cx="900000" cy="900002"/>
          </a:xfrm>
        </p:grpSpPr>
        <p:sp>
          <p:nvSpPr>
            <p:cNvPr id="4" name="椭圆 3"/>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5"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2</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6"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sp>
        <p:nvSpPr>
          <p:cNvPr id="7" name="矩形 6"/>
          <p:cNvSpPr/>
          <p:nvPr/>
        </p:nvSpPr>
        <p:spPr>
          <a:xfrm>
            <a:off x="1452530" y="2214554"/>
            <a:ext cx="7119966" cy="3939540"/>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在实现远距离通信时，最经常使用的仍然是普通的电话线。电话信道的带宽为</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3.1 kHz</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，只适用于传输音频范围</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300 Hz</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3 400 Hz</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的模拟信号，不适用于直接传输频带很宽而且又集中在低频段的数字基带信号。因此必须将数字信号转换成模拟信号进行传输。</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一般采用的方法是发送端在音频范围选择某一频率的正（余）弦波作为载波，用它寄载所要传输的数字信号，通过电话信道将其送至接收端；在接收端再将数字信号从载波上分离出来，恢复为原来的数字信号波形。这种利用模拟信道实现数字信号传输的方法称为频带传输。</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descr="timg (20).jpg"/>
          <p:cNvPicPr>
            <a:picLocks noChangeAspect="1"/>
          </p:cNvPicPr>
          <p:nvPr/>
        </p:nvPicPr>
        <p:blipFill>
          <a:blip r:embed="rId3" cstate="print">
            <a:clrChange>
              <a:clrFrom>
                <a:srgbClr val="FFFFFF"/>
              </a:clrFrom>
              <a:clrTo>
                <a:srgbClr val="FFFFFF">
                  <a:alpha val="0"/>
                </a:srgbClr>
              </a:clrTo>
            </a:clrChange>
          </a:blip>
          <a:srcRect b="7291"/>
          <a:stretch>
            <a:fillRect/>
          </a:stretch>
        </p:blipFill>
        <p:spPr>
          <a:xfrm>
            <a:off x="8121966" y="2643182"/>
            <a:ext cx="4546306" cy="4214818"/>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heckerboard(across)">
                                      <p:cBhvr>
                                        <p:cTn id="18" dur="500"/>
                                        <p:tgtEl>
                                          <p:spTgt spid="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grpSp>
        <p:nvGrpSpPr>
          <p:cNvPr id="4" name="组合 10"/>
          <p:cNvGrpSpPr>
            <a:grpSpLocks noChangeAspect="1"/>
          </p:cNvGrpSpPr>
          <p:nvPr/>
        </p:nvGrpSpPr>
        <p:grpSpPr>
          <a:xfrm>
            <a:off x="1238216" y="1857364"/>
            <a:ext cx="5040000" cy="4081358"/>
            <a:chOff x="1220" y="1125422"/>
            <a:chExt cx="8065996" cy="11188334"/>
          </a:xfrm>
        </p:grpSpPr>
        <p:grpSp>
          <p:nvGrpSpPr>
            <p:cNvPr id="5" name="组合 1"/>
            <p:cNvGrpSpPr/>
            <p:nvPr/>
          </p:nvGrpSpPr>
          <p:grpSpPr>
            <a:xfrm>
              <a:off x="1220" y="1556792"/>
              <a:ext cx="8065996" cy="10756964"/>
              <a:chOff x="1220" y="1556792"/>
              <a:chExt cx="8065996" cy="10756964"/>
            </a:xfrm>
          </p:grpSpPr>
          <p:sp>
            <p:nvSpPr>
              <p:cNvPr id="7" name="矩形 2"/>
              <p:cNvSpPr/>
              <p:nvPr/>
            </p:nvSpPr>
            <p:spPr bwMode="auto">
              <a:xfrm>
                <a:off x="1220" y="1556792"/>
                <a:ext cx="8065996" cy="10756964"/>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sp>
            <p:nvSpPr>
              <p:cNvPr id="8" name="直角三角形 7"/>
              <p:cNvSpPr/>
              <p:nvPr/>
            </p:nvSpPr>
            <p:spPr>
              <a:xfrm rot="16200000" flipH="1">
                <a:off x="1044944" y="5750753"/>
                <a:ext cx="303585"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圆角矩形 5"/>
              <p:cNvSpPr/>
              <p:nvPr/>
            </p:nvSpPr>
            <p:spPr>
              <a:xfrm>
                <a:off x="310949" y="2405287"/>
                <a:ext cx="7464649" cy="93753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频带传输中，由发送端将数字数据信号转换成模拟数据信号的过程称为调制，使用的调制设备称为调制器；在接收端把模拟数据信号还原为数字数据信号的过程称为解调，使用的设备称为解调器。同时具备调制和解调功能的设备称为“调制解调器”（</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Modem</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）。在实现全双工通信时，则要求收发两端都安装调制解调器，如图</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2-10</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所示。</a:t>
                </a:r>
              </a:p>
            </p:txBody>
          </p:sp>
        </p:grpSp>
        <p:sp>
          <p:nvSpPr>
            <p:cNvPr id="6" name="六边形 5"/>
            <p:cNvSpPr/>
            <p:nvPr/>
          </p:nvSpPr>
          <p:spPr>
            <a:xfrm>
              <a:off x="1102053" y="1125422"/>
              <a:ext cx="2520282" cy="888189"/>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5"/>
            </a:p>
          </p:txBody>
        </p:sp>
      </p:grpSp>
      <p:sp>
        <p:nvSpPr>
          <p:cNvPr id="7065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3" name="组合 12"/>
          <p:cNvGrpSpPr/>
          <p:nvPr/>
        </p:nvGrpSpPr>
        <p:grpSpPr>
          <a:xfrm>
            <a:off x="6773602" y="2214554"/>
            <a:ext cx="4323058" cy="2012406"/>
            <a:chOff x="6596066" y="2214554"/>
            <a:chExt cx="4323058" cy="2012406"/>
          </a:xfrm>
        </p:grpSpPr>
        <p:graphicFrame>
          <p:nvGraphicFramePr>
            <p:cNvPr id="70657" name="Object 1"/>
            <p:cNvGraphicFramePr>
              <a:graphicFrameLocks noChangeAspect="1"/>
            </p:cNvGraphicFramePr>
            <p:nvPr/>
          </p:nvGraphicFramePr>
          <p:xfrm>
            <a:off x="6596066" y="2214554"/>
            <a:ext cx="4323058" cy="1195391"/>
          </p:xfrm>
          <a:graphic>
            <a:graphicData uri="http://schemas.openxmlformats.org/presentationml/2006/ole">
              <p:oleObj spid="_x0000_s54273" r:id="rId3" imgW="2526906" imgH="690955" progId="Visio.Drawing.11">
                <p:embed/>
              </p:oleObj>
            </a:graphicData>
          </a:graphic>
        </p:graphicFrame>
        <p:sp>
          <p:nvSpPr>
            <p:cNvPr id="12" name="矩形 11"/>
            <p:cNvSpPr/>
            <p:nvPr/>
          </p:nvSpPr>
          <p:spPr>
            <a:xfrm>
              <a:off x="7881950" y="3857628"/>
              <a:ext cx="1877437" cy="369332"/>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2-10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频带传输</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4" name="图片 13" descr="timg (24).jpg"/>
          <p:cNvPicPr>
            <a:picLocks noChangeAspect="1"/>
          </p:cNvPicPr>
          <p:nvPr/>
        </p:nvPicPr>
        <p:blipFill>
          <a:blip r:embed="rId4" cstate="print">
            <a:clrChange>
              <a:clrFrom>
                <a:srgbClr val="EBEEF5"/>
              </a:clrFrom>
              <a:clrTo>
                <a:srgbClr val="EBEEF5">
                  <a:alpha val="0"/>
                </a:srgbClr>
              </a:clrTo>
            </a:clrChange>
          </a:blip>
          <a:srcRect b="8447"/>
          <a:stretch>
            <a:fillRect/>
          </a:stretch>
        </p:blipFill>
        <p:spPr>
          <a:xfrm>
            <a:off x="9167834" y="4419011"/>
            <a:ext cx="2664000" cy="2438989"/>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grpSp>
        <p:nvGrpSpPr>
          <p:cNvPr id="3" name="组合 2"/>
          <p:cNvGrpSpPr/>
          <p:nvPr/>
        </p:nvGrpSpPr>
        <p:grpSpPr>
          <a:xfrm>
            <a:off x="8096264" y="2143116"/>
            <a:ext cx="3456000" cy="2433761"/>
            <a:chOff x="7167570" y="3786191"/>
            <a:chExt cx="3456000" cy="2433761"/>
          </a:xfrm>
        </p:grpSpPr>
        <p:pic>
          <p:nvPicPr>
            <p:cNvPr id="4" name="图片 3" descr="timg (23).jpg"/>
            <p:cNvPicPr>
              <a:picLocks noChangeAspect="1"/>
            </p:cNvPicPr>
            <p:nvPr/>
          </p:nvPicPr>
          <p:blipFill>
            <a:blip r:embed="rId2" cstate="print">
              <a:clrChange>
                <a:clrFrom>
                  <a:srgbClr val="FFFFFF"/>
                </a:clrFrom>
                <a:clrTo>
                  <a:srgbClr val="FFFFFF">
                    <a:alpha val="0"/>
                  </a:srgbClr>
                </a:clrTo>
              </a:clrChange>
            </a:blip>
            <a:srcRect b="6105"/>
            <a:stretch>
              <a:fillRect/>
            </a:stretch>
          </p:blipFill>
          <p:spPr>
            <a:xfrm>
              <a:off x="7167570" y="3786191"/>
              <a:ext cx="3456000" cy="2433761"/>
            </a:xfrm>
            <a:prstGeom prst="rect">
              <a:avLst/>
            </a:prstGeom>
          </p:spPr>
        </p:pic>
        <p:sp>
          <p:nvSpPr>
            <p:cNvPr id="5" name="TextBox 4"/>
            <p:cNvSpPr txBox="1"/>
            <p:nvPr/>
          </p:nvSpPr>
          <p:spPr>
            <a:xfrm>
              <a:off x="7881950" y="5214950"/>
              <a:ext cx="1500198" cy="584775"/>
            </a:xfrm>
            <a:prstGeom prst="rect">
              <a:avLst/>
            </a:prstGeom>
            <a:noFill/>
          </p:spPr>
          <p:txBody>
            <a:bodyPr wrap="square" rtlCol="0">
              <a:spAutoFit/>
            </a:bodyPr>
            <a:lstStyle/>
            <a:p>
              <a:r>
                <a:rPr lang="zh-CN" altLang="en-US" sz="3200" b="1" dirty="0" smtClean="0">
                  <a:solidFill>
                    <a:srgbClr val="FF0000"/>
                  </a:solidFill>
                  <a:latin typeface="微软雅黑" panose="020B0503020204020204" pitchFamily="34" charset="-122"/>
                  <a:ea typeface="微软雅黑" panose="020B0503020204020204" pitchFamily="34" charset="-122"/>
                </a:rPr>
                <a:t>知识库</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grpSp>
      <p:sp>
        <p:nvSpPr>
          <p:cNvPr id="12" name="圆角矩形 11"/>
          <p:cNvSpPr/>
          <p:nvPr/>
        </p:nvSpPr>
        <p:spPr>
          <a:xfrm>
            <a:off x="1452530" y="2143116"/>
            <a:ext cx="6096000" cy="3507343"/>
          </a:xfrm>
          <a:prstGeom prst="roundRect">
            <a:avLst/>
          </a:prstGeom>
          <a:gradFill flip="none" rotWithShape="1">
            <a:gsLst>
              <a:gs pos="0">
                <a:schemeClr val="accent3">
                  <a:lumMod val="75000"/>
                  <a:tint val="66000"/>
                  <a:satMod val="160000"/>
                </a:schemeClr>
              </a:gs>
              <a:gs pos="50000">
                <a:schemeClr val="accent3">
                  <a:lumMod val="75000"/>
                  <a:tint val="44500"/>
                  <a:satMod val="160000"/>
                </a:schemeClr>
              </a:gs>
              <a:gs pos="100000">
                <a:schemeClr val="accent3">
                  <a:lumMod val="75000"/>
                  <a:tint val="23500"/>
                  <a:satMod val="160000"/>
                </a:schemeClr>
              </a:gs>
            </a:gsLst>
            <a:lin ang="5400000" scaled="1"/>
            <a:tileRect/>
          </a:gradFill>
        </p:spPr>
        <p:txBody>
          <a:bodyPr>
            <a:spAutoFit/>
          </a:bodyPr>
          <a:lstStyle/>
          <a:p>
            <a:pPr indent="457200" algn="just">
              <a:lnSpc>
                <a:spcPct val="125000"/>
              </a:lnSpc>
            </a:pP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调制解调器（</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Modem</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），俗称“猫”，是在发送端通过调制将数字信号转换为模拟信号，而在接收端通过解调再将模拟信号转换为数字信号的一种装置。</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Modem</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有各种各样的分类方法，例如按照接入</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的方式不同，可将</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Modem</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分为拨号</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Modem</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和专线</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Modem</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；又例如按照接口类型不同，可将</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Modem</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分为外置</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Modem</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、内置</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Modem</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PC</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卡式移动</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Modem</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等。</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任意多边形 21"/>
          <p:cNvSpPr>
            <a:spLocks noChangeArrowheads="1"/>
          </p:cNvSpPr>
          <p:nvPr>
            <p:custDataLst>
              <p:tags r:id="rId1"/>
            </p:custDataLst>
          </p:nvPr>
        </p:nvSpPr>
        <p:spPr bwMode="auto">
          <a:xfrm rot="19800000">
            <a:off x="5451048" y="-1119952"/>
            <a:ext cx="2181958" cy="9125843"/>
          </a:xfrm>
          <a:custGeom>
            <a:avLst/>
            <a:gdLst>
              <a:gd name="T0" fmla="*/ 0 w 2026880"/>
              <a:gd name="T1" fmla="*/ 0 h 6399694"/>
              <a:gd name="T2" fmla="*/ 2027594 w 2026880"/>
              <a:gd name="T3" fmla="*/ 1170044 h 6399694"/>
              <a:gd name="T4" fmla="*/ 2027594 w 2026880"/>
              <a:gd name="T5" fmla="*/ 5228688 h 6399694"/>
              <a:gd name="T6" fmla="*/ 0 w 2026880"/>
              <a:gd name="T7" fmla="*/ 6398732 h 6399694"/>
              <a:gd name="T8" fmla="*/ 0 60000 65536"/>
              <a:gd name="T9" fmla="*/ 0 60000 65536"/>
              <a:gd name="T10" fmla="*/ 0 60000 65536"/>
              <a:gd name="T11" fmla="*/ 0 60000 65536"/>
              <a:gd name="T12" fmla="*/ 0 w 2026880"/>
              <a:gd name="T13" fmla="*/ 0 h 6399694"/>
              <a:gd name="T14" fmla="*/ 2026880 w 2026880"/>
              <a:gd name="T15" fmla="*/ 6399694 h 6399694"/>
              <a:gd name="connsiteX0" fmla="*/ 66713 w 2093593"/>
              <a:gd name="connsiteY0" fmla="*/ 0 h 8649033"/>
              <a:gd name="connsiteX1" fmla="*/ 2093593 w 2093593"/>
              <a:gd name="connsiteY1" fmla="*/ 1170220 h 8649033"/>
              <a:gd name="connsiteX2" fmla="*/ 2093593 w 2093593"/>
              <a:gd name="connsiteY2" fmla="*/ 5229474 h 8649033"/>
              <a:gd name="connsiteX3" fmla="*/ 0 w 2093593"/>
              <a:gd name="connsiteY3" fmla="*/ 8649033 h 8649033"/>
              <a:gd name="connsiteX4" fmla="*/ 66713 w 2093593"/>
              <a:gd name="connsiteY4" fmla="*/ 0 h 8649033"/>
              <a:gd name="connsiteX0-1" fmla="*/ 66713 w 2175469"/>
              <a:gd name="connsiteY0-2" fmla="*/ 0 h 9126529"/>
              <a:gd name="connsiteX1-3" fmla="*/ 2093593 w 2175469"/>
              <a:gd name="connsiteY1-4" fmla="*/ 1170220 h 9126529"/>
              <a:gd name="connsiteX2-5" fmla="*/ 2175469 w 2175469"/>
              <a:gd name="connsiteY2-6" fmla="*/ 9126529 h 9126529"/>
              <a:gd name="connsiteX3-7" fmla="*/ 0 w 2175469"/>
              <a:gd name="connsiteY3-8" fmla="*/ 8649033 h 9126529"/>
              <a:gd name="connsiteX4-9" fmla="*/ 66713 w 2175469"/>
              <a:gd name="connsiteY4-10" fmla="*/ 0 h 9126529"/>
              <a:gd name="connsiteX0-11" fmla="*/ 72818 w 2181574"/>
              <a:gd name="connsiteY0-12" fmla="*/ 0 h 9126529"/>
              <a:gd name="connsiteX1-13" fmla="*/ 2099698 w 2181574"/>
              <a:gd name="connsiteY1-14" fmla="*/ 1170220 h 9126529"/>
              <a:gd name="connsiteX2-15" fmla="*/ 2181574 w 2181574"/>
              <a:gd name="connsiteY2-16" fmla="*/ 9126529 h 9126529"/>
              <a:gd name="connsiteX3-17" fmla="*/ 0 w 2181574"/>
              <a:gd name="connsiteY3-18" fmla="*/ 7897552 h 9126529"/>
              <a:gd name="connsiteX4-19" fmla="*/ 72818 w 2181574"/>
              <a:gd name="connsiteY4-20" fmla="*/ 0 h 91265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81574" h="9126529">
                <a:moveTo>
                  <a:pt x="72818" y="0"/>
                </a:moveTo>
                <a:lnTo>
                  <a:pt x="2099698" y="1170220"/>
                </a:lnTo>
                <a:lnTo>
                  <a:pt x="2181574" y="9126529"/>
                </a:lnTo>
                <a:lnTo>
                  <a:pt x="0" y="7897552"/>
                </a:lnTo>
                <a:lnTo>
                  <a:pt x="72818" y="0"/>
                </a:lnTo>
                <a:close/>
              </a:path>
            </a:pathLst>
          </a:custGeom>
          <a:solidFill>
            <a:srgbClr val="0A6CB5"/>
          </a:solidFill>
          <a:ln>
            <a:noFill/>
          </a:ln>
        </p:spPr>
        <p:txBody>
          <a:bodyPr anchor="ctr"/>
          <a:lstStyle/>
          <a:p>
            <a:endParaRPr lang="zh-CN" altLang="en-US">
              <a:cs typeface="+mn-ea"/>
              <a:sym typeface="+mn-lt"/>
            </a:endParaRPr>
          </a:p>
        </p:txBody>
      </p:sp>
      <p:sp>
        <p:nvSpPr>
          <p:cNvPr id="15" name="文本框 14"/>
          <p:cNvSpPr txBox="1"/>
          <p:nvPr/>
        </p:nvSpPr>
        <p:spPr>
          <a:xfrm>
            <a:off x="4810116" y="1214422"/>
            <a:ext cx="5574756" cy="4524315"/>
          </a:xfrm>
          <a:prstGeom prst="rect">
            <a:avLst/>
          </a:prstGeom>
          <a:noFill/>
        </p:spPr>
        <p:txBody>
          <a:bodyPr wrap="square" rtlCol="0">
            <a:spAutoFit/>
          </a:bodyPr>
          <a:lstStyle/>
          <a:p>
            <a:r>
              <a:rPr lang="zh-CN" altLang="en-US" sz="7200" b="1" dirty="0" smtClean="0">
                <a:solidFill>
                  <a:schemeClr val="bg1"/>
                </a:solidFill>
                <a:latin typeface="微软雅黑" panose="020B0503020204020204" pitchFamily="34" charset="-122"/>
                <a:ea typeface="微软雅黑" panose="020B0503020204020204" pitchFamily="34" charset="-122"/>
              </a:rPr>
              <a:t>学 </a:t>
            </a:r>
            <a:endParaRPr lang="en-US" altLang="zh-CN" sz="7200" b="1" dirty="0" smtClean="0">
              <a:solidFill>
                <a:schemeClr val="bg1"/>
              </a:solidFill>
              <a:latin typeface="微软雅黑" panose="020B0503020204020204" pitchFamily="34" charset="-122"/>
              <a:ea typeface="微软雅黑" panose="020B0503020204020204" pitchFamily="34" charset="-122"/>
            </a:endParaRPr>
          </a:p>
          <a:p>
            <a:r>
              <a:rPr lang="en-US" altLang="zh-CN" sz="7200" b="1" dirty="0" smtClean="0">
                <a:solidFill>
                  <a:schemeClr val="bg1"/>
                </a:solidFill>
                <a:latin typeface="微软雅黑" panose="020B0503020204020204" pitchFamily="34" charset="-122"/>
                <a:ea typeface="微软雅黑" panose="020B0503020204020204" pitchFamily="34" charset="-122"/>
              </a:rPr>
              <a:t>   </a:t>
            </a:r>
            <a:r>
              <a:rPr lang="zh-CN" altLang="en-US" sz="7200" b="1" dirty="0" smtClean="0">
                <a:solidFill>
                  <a:schemeClr val="bg1"/>
                </a:solidFill>
                <a:latin typeface="微软雅黑" panose="020B0503020204020204" pitchFamily="34" charset="-122"/>
                <a:ea typeface="微软雅黑" panose="020B0503020204020204" pitchFamily="34" charset="-122"/>
              </a:rPr>
              <a:t>习 </a:t>
            </a:r>
            <a:endParaRPr lang="en-US" altLang="zh-CN" sz="7200" b="1" dirty="0" smtClean="0">
              <a:solidFill>
                <a:schemeClr val="bg1"/>
              </a:solidFill>
              <a:latin typeface="微软雅黑" panose="020B0503020204020204" pitchFamily="34" charset="-122"/>
              <a:ea typeface="微软雅黑" panose="020B0503020204020204" pitchFamily="34" charset="-122"/>
            </a:endParaRPr>
          </a:p>
          <a:p>
            <a:r>
              <a:rPr lang="en-US" altLang="zh-CN" sz="7200" b="1" dirty="0" smtClean="0">
                <a:solidFill>
                  <a:schemeClr val="bg1"/>
                </a:solidFill>
                <a:latin typeface="微软雅黑" panose="020B0503020204020204" pitchFamily="34" charset="-122"/>
                <a:ea typeface="微软雅黑" panose="020B0503020204020204" pitchFamily="34" charset="-122"/>
              </a:rPr>
              <a:t>      </a:t>
            </a:r>
            <a:r>
              <a:rPr lang="zh-CN" altLang="en-US" sz="7200" b="1" dirty="0" smtClean="0">
                <a:solidFill>
                  <a:schemeClr val="bg1"/>
                </a:solidFill>
                <a:latin typeface="微软雅黑" panose="020B0503020204020204" pitchFamily="34" charset="-122"/>
                <a:ea typeface="微软雅黑" panose="020B0503020204020204" pitchFamily="34" charset="-122"/>
              </a:rPr>
              <a:t>目 </a:t>
            </a:r>
            <a:endParaRPr lang="en-US" altLang="zh-CN" sz="7200" b="1" dirty="0" smtClean="0">
              <a:solidFill>
                <a:schemeClr val="bg1"/>
              </a:solidFill>
              <a:latin typeface="微软雅黑" panose="020B0503020204020204" pitchFamily="34" charset="-122"/>
              <a:ea typeface="微软雅黑" panose="020B0503020204020204" pitchFamily="34" charset="-122"/>
            </a:endParaRPr>
          </a:p>
          <a:p>
            <a:r>
              <a:rPr lang="en-US" altLang="zh-CN" sz="7200" b="1" dirty="0" smtClean="0">
                <a:solidFill>
                  <a:schemeClr val="bg1"/>
                </a:solidFill>
                <a:latin typeface="微软雅黑" panose="020B0503020204020204" pitchFamily="34" charset="-122"/>
                <a:ea typeface="微软雅黑" panose="020B0503020204020204" pitchFamily="34" charset="-122"/>
              </a:rPr>
              <a:t>         </a:t>
            </a:r>
            <a:r>
              <a:rPr lang="zh-CN" altLang="en-US" sz="7200" b="1" dirty="0" smtClean="0">
                <a:solidFill>
                  <a:schemeClr val="bg1"/>
                </a:solidFill>
                <a:latin typeface="微软雅黑" panose="020B0503020204020204" pitchFamily="34" charset="-122"/>
                <a:ea typeface="微软雅黑" panose="020B0503020204020204" pitchFamily="34" charset="-122"/>
              </a:rPr>
              <a:t>标</a:t>
            </a:r>
            <a:endParaRPr lang="zh-CN" altLang="en-US" sz="72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309522" y="1743006"/>
            <a:ext cx="4460501" cy="471548"/>
            <a:chOff x="738150" y="1928802"/>
            <a:chExt cx="4460501" cy="471548"/>
          </a:xfrm>
        </p:grpSpPr>
        <p:sp>
          <p:nvSpPr>
            <p:cNvPr id="12" name="矩形 11"/>
            <p:cNvSpPr/>
            <p:nvPr/>
          </p:nvSpPr>
          <p:spPr>
            <a:xfrm>
              <a:off x="1166778" y="2000240"/>
              <a:ext cx="4031873" cy="400110"/>
            </a:xfrm>
            <a:prstGeom prst="rect">
              <a:avLst/>
            </a:prstGeom>
          </p:spPr>
          <p:txBody>
            <a:bodyPr wrap="none">
              <a:spAutoFit/>
            </a:bodyPr>
            <a:lstStyle/>
            <a:p>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理解数据通信系统中的基本概念。</a:t>
              </a:r>
            </a:p>
          </p:txBody>
        </p:sp>
        <p:sp>
          <p:nvSpPr>
            <p:cNvPr id="14" name="Shape 2413"/>
            <p:cNvSpPr>
              <a:spLocks noChangeAspect="1"/>
            </p:cNvSpPr>
            <p:nvPr/>
          </p:nvSpPr>
          <p:spPr>
            <a:xfrm>
              <a:off x="738150" y="1928802"/>
              <a:ext cx="442075" cy="432000"/>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6576" tIns="36576" rIns="36576" bIns="36576" anchor="ctr"/>
            <a:lstStyle/>
            <a:p>
              <a:pPr algn="ctr" defTabSz="43878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panose="020B0604020202020204"/>
                <a:ea typeface="Arial" panose="020B0604020202020204"/>
                <a:cs typeface="Arial" panose="020B0604020202020204"/>
              </a:endParaRPr>
            </a:p>
          </p:txBody>
        </p:sp>
      </p:grpSp>
      <p:grpSp>
        <p:nvGrpSpPr>
          <p:cNvPr id="18" name="组合 17"/>
          <p:cNvGrpSpPr/>
          <p:nvPr/>
        </p:nvGrpSpPr>
        <p:grpSpPr>
          <a:xfrm>
            <a:off x="666712" y="2782686"/>
            <a:ext cx="4716981" cy="432000"/>
            <a:chOff x="738150" y="1928802"/>
            <a:chExt cx="4716981" cy="432000"/>
          </a:xfrm>
        </p:grpSpPr>
        <p:sp>
          <p:nvSpPr>
            <p:cNvPr id="19" name="矩形 18"/>
            <p:cNvSpPr/>
            <p:nvPr/>
          </p:nvSpPr>
          <p:spPr>
            <a:xfrm>
              <a:off x="1166778" y="1957320"/>
              <a:ext cx="4288353" cy="400110"/>
            </a:xfrm>
            <a:prstGeom prst="rect">
              <a:avLst/>
            </a:prstGeom>
          </p:spPr>
          <p:txBody>
            <a:bodyPr wrap="none">
              <a:spAutoFit/>
            </a:bodyPr>
            <a:lstStyle/>
            <a:p>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掌握数据通信系统模型的基本组成。</a:t>
              </a:r>
            </a:p>
          </p:txBody>
        </p:sp>
        <p:sp>
          <p:nvSpPr>
            <p:cNvPr id="20" name="Shape 2413"/>
            <p:cNvSpPr>
              <a:spLocks noChangeAspect="1"/>
            </p:cNvSpPr>
            <p:nvPr/>
          </p:nvSpPr>
          <p:spPr>
            <a:xfrm>
              <a:off x="738150" y="1928802"/>
              <a:ext cx="442075" cy="432000"/>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6576" tIns="36576" rIns="36576" bIns="36576" anchor="ctr"/>
            <a:lstStyle/>
            <a:p>
              <a:pPr algn="ctr" defTabSz="43878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panose="020B0604020202020204"/>
                <a:ea typeface="Arial" panose="020B0604020202020204"/>
                <a:cs typeface="Arial" panose="020B0604020202020204"/>
              </a:endParaRPr>
            </a:p>
          </p:txBody>
        </p:sp>
      </p:grpSp>
      <p:grpSp>
        <p:nvGrpSpPr>
          <p:cNvPr id="21" name="组合 20"/>
          <p:cNvGrpSpPr/>
          <p:nvPr/>
        </p:nvGrpSpPr>
        <p:grpSpPr>
          <a:xfrm>
            <a:off x="1145878" y="4000504"/>
            <a:ext cx="4664370" cy="736404"/>
            <a:chOff x="738150" y="1928802"/>
            <a:chExt cx="4664370" cy="736404"/>
          </a:xfrm>
        </p:grpSpPr>
        <p:sp>
          <p:nvSpPr>
            <p:cNvPr id="22" name="矩形 21"/>
            <p:cNvSpPr/>
            <p:nvPr/>
          </p:nvSpPr>
          <p:spPr>
            <a:xfrm>
              <a:off x="1166778" y="1957320"/>
              <a:ext cx="4235742" cy="707886"/>
            </a:xfrm>
            <a:prstGeom prst="rect">
              <a:avLst/>
            </a:prstGeom>
          </p:spPr>
          <p:txBody>
            <a:bodyPr wrap="square">
              <a:spAutoFit/>
            </a:bodyPr>
            <a:lstStyle/>
            <a:p>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掌握并行传输与串行传输，单工、半双工和全双工的数据通信方式。</a:t>
              </a:r>
            </a:p>
          </p:txBody>
        </p:sp>
        <p:sp>
          <p:nvSpPr>
            <p:cNvPr id="23" name="Shape 2413"/>
            <p:cNvSpPr>
              <a:spLocks noChangeAspect="1"/>
            </p:cNvSpPr>
            <p:nvPr/>
          </p:nvSpPr>
          <p:spPr>
            <a:xfrm>
              <a:off x="738150" y="1928802"/>
              <a:ext cx="442075" cy="432000"/>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6576" tIns="36576" rIns="36576" bIns="36576" anchor="ctr"/>
            <a:lstStyle/>
            <a:p>
              <a:pPr algn="ctr" defTabSz="43878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panose="020B0604020202020204"/>
                <a:ea typeface="Arial" panose="020B0604020202020204"/>
                <a:cs typeface="Arial" panose="020B0604020202020204"/>
              </a:endParaRPr>
            </a:p>
          </p:txBody>
        </p:sp>
      </p:grpSp>
      <p:grpSp>
        <p:nvGrpSpPr>
          <p:cNvPr id="24" name="组合 23"/>
          <p:cNvGrpSpPr/>
          <p:nvPr/>
        </p:nvGrpSpPr>
        <p:grpSpPr>
          <a:xfrm>
            <a:off x="7381884" y="1643050"/>
            <a:ext cx="4643471" cy="707886"/>
            <a:chOff x="738150" y="1928802"/>
            <a:chExt cx="4643471" cy="707886"/>
          </a:xfrm>
        </p:grpSpPr>
        <p:sp>
          <p:nvSpPr>
            <p:cNvPr id="25" name="矩形 24"/>
            <p:cNvSpPr/>
            <p:nvPr/>
          </p:nvSpPr>
          <p:spPr>
            <a:xfrm>
              <a:off x="1238217" y="1928802"/>
              <a:ext cx="4143404" cy="707886"/>
            </a:xfrm>
            <a:prstGeom prst="rect">
              <a:avLst/>
            </a:prstGeom>
          </p:spPr>
          <p:txBody>
            <a:bodyPr wrap="square">
              <a:spAutoFit/>
            </a:bodyPr>
            <a:lstStyle/>
            <a:p>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掌握电路交换、报文交换和分组交换</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种数据交换技术。</a:t>
              </a:r>
            </a:p>
          </p:txBody>
        </p:sp>
        <p:sp>
          <p:nvSpPr>
            <p:cNvPr id="26" name="Shape 2413"/>
            <p:cNvSpPr>
              <a:spLocks noChangeAspect="1"/>
            </p:cNvSpPr>
            <p:nvPr/>
          </p:nvSpPr>
          <p:spPr>
            <a:xfrm>
              <a:off x="738150" y="1928802"/>
              <a:ext cx="442075" cy="432000"/>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6576" tIns="36576" rIns="36576" bIns="36576" anchor="ctr"/>
            <a:lstStyle/>
            <a:p>
              <a:pPr algn="ctr" defTabSz="43878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panose="020B0604020202020204"/>
                <a:ea typeface="Arial" panose="020B0604020202020204"/>
                <a:cs typeface="Arial" panose="020B0604020202020204"/>
              </a:endParaRPr>
            </a:p>
          </p:txBody>
        </p:sp>
      </p:grpSp>
      <p:grpSp>
        <p:nvGrpSpPr>
          <p:cNvPr id="27" name="组合 26"/>
          <p:cNvGrpSpPr/>
          <p:nvPr/>
        </p:nvGrpSpPr>
        <p:grpSpPr>
          <a:xfrm>
            <a:off x="7916541" y="2857496"/>
            <a:ext cx="3680185" cy="707886"/>
            <a:chOff x="738150" y="1928802"/>
            <a:chExt cx="3680185" cy="707886"/>
          </a:xfrm>
        </p:grpSpPr>
        <p:sp>
          <p:nvSpPr>
            <p:cNvPr id="28" name="矩形 27"/>
            <p:cNvSpPr/>
            <p:nvPr/>
          </p:nvSpPr>
          <p:spPr>
            <a:xfrm>
              <a:off x="1238216" y="1928802"/>
              <a:ext cx="3180119" cy="707886"/>
            </a:xfrm>
            <a:prstGeom prst="rect">
              <a:avLst/>
            </a:prstGeom>
          </p:spPr>
          <p:txBody>
            <a:bodyPr wrap="square">
              <a:spAutoFit/>
            </a:bodyPr>
            <a:lstStyle/>
            <a:p>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掌握奇偶校验码和循环冗余码两种差错控制技术。</a:t>
              </a:r>
            </a:p>
          </p:txBody>
        </p:sp>
        <p:sp>
          <p:nvSpPr>
            <p:cNvPr id="29" name="Shape 2413"/>
            <p:cNvSpPr>
              <a:spLocks noChangeAspect="1"/>
            </p:cNvSpPr>
            <p:nvPr/>
          </p:nvSpPr>
          <p:spPr>
            <a:xfrm>
              <a:off x="738150" y="1928802"/>
              <a:ext cx="442075" cy="432000"/>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6576" tIns="36576" rIns="36576" bIns="36576" anchor="ctr"/>
            <a:lstStyle/>
            <a:p>
              <a:pPr algn="ctr" defTabSz="43878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panose="020B0604020202020204"/>
                <a:ea typeface="Arial" panose="020B0604020202020204"/>
                <a:cs typeface="Arial" panose="020B0604020202020204"/>
              </a:endParaRPr>
            </a:p>
          </p:txBody>
        </p:sp>
      </p:grpSp>
      <p:grpSp>
        <p:nvGrpSpPr>
          <p:cNvPr id="30" name="组合 29"/>
          <p:cNvGrpSpPr/>
          <p:nvPr/>
        </p:nvGrpSpPr>
        <p:grpSpPr>
          <a:xfrm>
            <a:off x="1738282" y="5286388"/>
            <a:ext cx="4643470" cy="736404"/>
            <a:chOff x="738150" y="1928802"/>
            <a:chExt cx="4643470" cy="736404"/>
          </a:xfrm>
        </p:grpSpPr>
        <p:sp>
          <p:nvSpPr>
            <p:cNvPr id="31" name="矩形 30"/>
            <p:cNvSpPr/>
            <p:nvPr/>
          </p:nvSpPr>
          <p:spPr>
            <a:xfrm>
              <a:off x="1238216" y="1957320"/>
              <a:ext cx="4143404" cy="707886"/>
            </a:xfrm>
            <a:prstGeom prst="rect">
              <a:avLst/>
            </a:prstGeom>
          </p:spPr>
          <p:txBody>
            <a:bodyPr wrap="square">
              <a:spAutoFit/>
            </a:bodyPr>
            <a:lstStyle/>
            <a:p>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掌握数据传输技术、数据传输同步方式和数据编码技术。</a:t>
              </a:r>
            </a:p>
          </p:txBody>
        </p:sp>
        <p:sp>
          <p:nvSpPr>
            <p:cNvPr id="32" name="Shape 2413"/>
            <p:cNvSpPr>
              <a:spLocks noChangeAspect="1"/>
            </p:cNvSpPr>
            <p:nvPr/>
          </p:nvSpPr>
          <p:spPr>
            <a:xfrm>
              <a:off x="738150" y="1928802"/>
              <a:ext cx="442075" cy="432000"/>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6576" tIns="36576" rIns="36576" bIns="36576" anchor="ctr"/>
            <a:lstStyle/>
            <a:p>
              <a:pPr algn="ctr" defTabSz="43878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panose="020B0604020202020204"/>
                <a:ea typeface="Arial" panose="020B0604020202020204"/>
                <a:cs typeface="Arial" panose="020B0604020202020204"/>
              </a:endParaRPr>
            </a:p>
          </p:txBody>
        </p:sp>
      </p:grpSp>
      <p:grpSp>
        <p:nvGrpSpPr>
          <p:cNvPr id="33" name="组合 32"/>
          <p:cNvGrpSpPr/>
          <p:nvPr/>
        </p:nvGrpSpPr>
        <p:grpSpPr>
          <a:xfrm>
            <a:off x="8882082" y="4286256"/>
            <a:ext cx="2993056" cy="432000"/>
            <a:chOff x="738150" y="1928802"/>
            <a:chExt cx="2993056" cy="432000"/>
          </a:xfrm>
        </p:grpSpPr>
        <p:sp>
          <p:nvSpPr>
            <p:cNvPr id="34" name="矩形 33"/>
            <p:cNvSpPr/>
            <p:nvPr/>
          </p:nvSpPr>
          <p:spPr>
            <a:xfrm>
              <a:off x="1238216" y="1957320"/>
              <a:ext cx="2492990" cy="400110"/>
            </a:xfrm>
            <a:prstGeom prst="rect">
              <a:avLst/>
            </a:prstGeom>
          </p:spPr>
          <p:txBody>
            <a:bodyPr wrap="none">
              <a:spAutoFit/>
            </a:bodyPr>
            <a:lstStyle/>
            <a:p>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熟悉信道复用技术。</a:t>
              </a:r>
            </a:p>
          </p:txBody>
        </p:sp>
        <p:sp>
          <p:nvSpPr>
            <p:cNvPr id="35" name="Shape 2413"/>
            <p:cNvSpPr>
              <a:spLocks noChangeAspect="1"/>
            </p:cNvSpPr>
            <p:nvPr/>
          </p:nvSpPr>
          <p:spPr>
            <a:xfrm>
              <a:off x="738150" y="1928802"/>
              <a:ext cx="442075" cy="432000"/>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53585F"/>
            </a:solidFill>
            <a:ln w="12700">
              <a:miter lim="400000"/>
            </a:ln>
          </p:spPr>
          <p:txBody>
            <a:bodyPr lIns="36576" tIns="36576" rIns="36576" bIns="36576" anchor="ctr"/>
            <a:lstStyle/>
            <a:p>
              <a:pPr algn="ctr" defTabSz="43878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panose="020B0604020202020204"/>
                <a:ea typeface="Arial" panose="020B0604020202020204"/>
                <a:cs typeface="Arial" panose="020B0604020202020204"/>
              </a:endParaRP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par>
                                <p:cTn id="8" presetID="12" presetClass="entr" presetSubtype="4"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slide(fromBottom)">
                                      <p:cBhvr>
                                        <p:cTn id="10" dur="500"/>
                                        <p:tgtEl>
                                          <p:spTgt spid="18"/>
                                        </p:tgtEl>
                                      </p:cBhvr>
                                    </p:animEffect>
                                  </p:childTnLst>
                                </p:cTn>
                              </p:par>
                              <p:par>
                                <p:cTn id="11" presetID="12" presetClass="entr" presetSubtype="4"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slide(fromBottom)">
                                      <p:cBhvr>
                                        <p:cTn id="13" dur="500"/>
                                        <p:tgtEl>
                                          <p:spTgt spid="21"/>
                                        </p:tgtEl>
                                      </p:cBhvr>
                                    </p:animEffect>
                                  </p:childTnLst>
                                </p:cTn>
                              </p:par>
                              <p:par>
                                <p:cTn id="14" presetID="12" presetClass="entr" presetSubtype="4"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slide(fromBottom)">
                                      <p:cBhvr>
                                        <p:cTn id="16" dur="500"/>
                                        <p:tgtEl>
                                          <p:spTgt spid="24"/>
                                        </p:tgtEl>
                                      </p:cBhvr>
                                    </p:animEffect>
                                  </p:childTnLst>
                                </p:cTn>
                              </p:par>
                              <p:par>
                                <p:cTn id="17" presetID="12" presetClass="entr" presetSubtype="4"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slide(fromBottom)">
                                      <p:cBhvr>
                                        <p:cTn id="19" dur="500"/>
                                        <p:tgtEl>
                                          <p:spTgt spid="27"/>
                                        </p:tgtEl>
                                      </p:cBhvr>
                                    </p:animEffect>
                                  </p:childTnLst>
                                </p:cTn>
                              </p:par>
                              <p:par>
                                <p:cTn id="20" presetID="12" presetClass="entr" presetSubtype="4"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slide(fromBottom)">
                                      <p:cBhvr>
                                        <p:cTn id="22" dur="500"/>
                                        <p:tgtEl>
                                          <p:spTgt spid="30"/>
                                        </p:tgtEl>
                                      </p:cBhvr>
                                    </p:animEffect>
                                  </p:childTnLst>
                                </p:cTn>
                              </p:par>
                              <p:par>
                                <p:cTn id="23" presetID="12" presetClass="entr" presetSubtype="4"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slide(fromBottom)">
                                      <p:cBhvr>
                                        <p:cTn id="2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sp>
        <p:nvSpPr>
          <p:cNvPr id="3" name="矩形 2"/>
          <p:cNvSpPr/>
          <p:nvPr/>
        </p:nvSpPr>
        <p:spPr>
          <a:xfrm>
            <a:off x="881026" y="1500174"/>
            <a:ext cx="7119966" cy="441724"/>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模拟信号传输的基础是载波，载波信号可以表示为：</a:t>
            </a:r>
          </a:p>
        </p:txBody>
      </p:sp>
      <p:sp>
        <p:nvSpPr>
          <p:cNvPr id="72706"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72705" name="Object 1"/>
          <p:cNvGraphicFramePr>
            <a:graphicFrameLocks noChangeAspect="1"/>
          </p:cNvGraphicFramePr>
          <p:nvPr/>
        </p:nvGraphicFramePr>
        <p:xfrm>
          <a:off x="4310050" y="2214554"/>
          <a:ext cx="3080787" cy="357190"/>
        </p:xfrm>
        <a:graphic>
          <a:graphicData uri="http://schemas.openxmlformats.org/presentationml/2006/ole">
            <p:oleObj spid="_x0000_s57345" name="Equation" r:id="rId3" imgW="26822400" imgH="4572000" progId="Equation.DSMT4">
              <p:embed/>
            </p:oleObj>
          </a:graphicData>
        </a:graphic>
      </p:graphicFrame>
      <p:sp>
        <p:nvSpPr>
          <p:cNvPr id="6" name="矩形 5"/>
          <p:cNvSpPr/>
          <p:nvPr/>
        </p:nvSpPr>
        <p:spPr>
          <a:xfrm>
            <a:off x="881026" y="2772962"/>
            <a:ext cx="10572824" cy="124649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其中，振幅</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、角频率 、相位 是载波信号的三个可变参量，它们是正弦波的控制参数，也称为“调制参数”，它们的变化将对正弦载波的波形产生影响。为此，我们可以通过改变这三个参量来实现对数字数据的模拟信号的编码。</a:t>
            </a:r>
          </a:p>
        </p:txBody>
      </p:sp>
      <p:grpSp>
        <p:nvGrpSpPr>
          <p:cNvPr id="7" name="组合 6"/>
          <p:cNvGrpSpPr/>
          <p:nvPr/>
        </p:nvGrpSpPr>
        <p:grpSpPr>
          <a:xfrm>
            <a:off x="1191420" y="4264955"/>
            <a:ext cx="3475820" cy="592805"/>
            <a:chOff x="1326748" y="1446650"/>
            <a:chExt cx="3475820" cy="592805"/>
          </a:xfrm>
        </p:grpSpPr>
        <p:sp>
          <p:nvSpPr>
            <p:cNvPr id="8"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9" name="矩形 8"/>
            <p:cNvSpPr/>
            <p:nvPr/>
          </p:nvSpPr>
          <p:spPr>
            <a:xfrm>
              <a:off x="2166910" y="1500174"/>
              <a:ext cx="2635658"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）振幅键控（</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ASK</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p>
          </p:txBody>
        </p:sp>
      </p:grpSp>
      <p:sp>
        <p:nvSpPr>
          <p:cNvPr id="10" name="矩形 9"/>
          <p:cNvSpPr/>
          <p:nvPr/>
        </p:nvSpPr>
        <p:spPr>
          <a:xfrm>
            <a:off x="881026" y="5040025"/>
            <a:ext cx="10572824" cy="861774"/>
          </a:xfrm>
          <a:prstGeom prst="rect">
            <a:avLst/>
          </a:prstGeom>
          <a:noFill/>
        </p:spPr>
        <p:txBody>
          <a:bodyPr wrap="square">
            <a:spAutoFit/>
          </a:bodyPr>
          <a:lstStyle/>
          <a:p>
            <a:pPr indent="457200" algn="just">
              <a:lnSpc>
                <a:spcPct val="125000"/>
              </a:lnSpc>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ASK</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方式是指载波的幅度</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随发送的数字信号而变化，以不同振幅表示二进制数字“</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，如图</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2-11</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）所示。这种方法实现简单，但抗干扰能力差，调制效率低。</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72705"/>
                                        </p:tgtEl>
                                        <p:attrNameLst>
                                          <p:attrName>style.visibility</p:attrName>
                                        </p:attrNameLst>
                                      </p:cBhvr>
                                      <p:to>
                                        <p:strVal val="visible"/>
                                      </p:to>
                                    </p:set>
                                    <p:anim calcmode="lin" valueType="num">
                                      <p:cBhvr>
                                        <p:cTn id="11" dur="500" fill="hold"/>
                                        <p:tgtEl>
                                          <p:spTgt spid="72705"/>
                                        </p:tgtEl>
                                        <p:attrNameLst>
                                          <p:attrName>ppt_w</p:attrName>
                                        </p:attrNameLst>
                                      </p:cBhvr>
                                      <p:tavLst>
                                        <p:tav tm="0">
                                          <p:val>
                                            <p:fltVal val="0"/>
                                          </p:val>
                                        </p:tav>
                                        <p:tav tm="100000">
                                          <p:val>
                                            <p:strVal val="#ppt_w"/>
                                          </p:val>
                                        </p:tav>
                                      </p:tavLst>
                                    </p:anim>
                                    <p:anim calcmode="lin" valueType="num">
                                      <p:cBhvr>
                                        <p:cTn id="12" dur="500" fill="hold"/>
                                        <p:tgtEl>
                                          <p:spTgt spid="72705"/>
                                        </p:tgtEl>
                                        <p:attrNameLst>
                                          <p:attrName>ppt_h</p:attrName>
                                        </p:attrNameLst>
                                      </p:cBhvr>
                                      <p:tavLst>
                                        <p:tav tm="0">
                                          <p:val>
                                            <p:fltVal val="0"/>
                                          </p:val>
                                        </p:tav>
                                        <p:tav tm="100000">
                                          <p:val>
                                            <p:strVal val="#ppt_h"/>
                                          </p:val>
                                        </p:tav>
                                      </p:tavLst>
                                    </p:anim>
                                    <p:anim calcmode="lin" valueType="num">
                                      <p:cBhvr>
                                        <p:cTn id="13" dur="500" fill="hold"/>
                                        <p:tgtEl>
                                          <p:spTgt spid="72705"/>
                                        </p:tgtEl>
                                        <p:attrNameLst>
                                          <p:attrName>style.rotation</p:attrName>
                                        </p:attrNameLst>
                                      </p:cBhvr>
                                      <p:tavLst>
                                        <p:tav tm="0">
                                          <p:val>
                                            <p:fltVal val="360"/>
                                          </p:val>
                                        </p:tav>
                                        <p:tav tm="100000">
                                          <p:val>
                                            <p:fltVal val="0"/>
                                          </p:val>
                                        </p:tav>
                                      </p:tavLst>
                                    </p:anim>
                                    <p:animEffect transition="in" filter="fade">
                                      <p:cBhvr>
                                        <p:cTn id="14" dur="500"/>
                                        <p:tgtEl>
                                          <p:spTgt spid="72705"/>
                                        </p:tgtEl>
                                      </p:cBhvr>
                                    </p:animEffect>
                                  </p:childTnLst>
                                </p:cTn>
                              </p:par>
                            </p:childTnLst>
                          </p:cTn>
                        </p:par>
                        <p:par>
                          <p:cTn id="15" fill="hold">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par>
                          <p:cTn id="23" fill="hold">
                            <p:stCondLst>
                              <p:cond delay="2000"/>
                            </p:stCondLst>
                            <p:childTnLst>
                              <p:par>
                                <p:cTn id="24" presetID="5"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heckerboard(across)">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sp>
        <p:nvSpPr>
          <p:cNvPr id="74754"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6" name="组合 5"/>
          <p:cNvGrpSpPr/>
          <p:nvPr/>
        </p:nvGrpSpPr>
        <p:grpSpPr>
          <a:xfrm>
            <a:off x="1095339" y="1285860"/>
            <a:ext cx="8463145" cy="5012802"/>
            <a:chOff x="1095339" y="1285860"/>
            <a:chExt cx="8463145" cy="5012802"/>
          </a:xfrm>
        </p:grpSpPr>
        <p:graphicFrame>
          <p:nvGraphicFramePr>
            <p:cNvPr id="74753" name="Object 1"/>
            <p:cNvGraphicFramePr>
              <a:graphicFrameLocks noChangeAspect="1"/>
            </p:cNvGraphicFramePr>
            <p:nvPr/>
          </p:nvGraphicFramePr>
          <p:xfrm>
            <a:off x="1095339" y="1285860"/>
            <a:ext cx="8463145" cy="4429156"/>
          </p:xfrm>
          <a:graphic>
            <a:graphicData uri="http://schemas.openxmlformats.org/presentationml/2006/ole">
              <p:oleObj spid="_x0000_s59393" r:id="rId3" imgW="5229233" imgH="2735100" progId="Visio.Drawing.11">
                <p:embed/>
              </p:oleObj>
            </a:graphicData>
          </a:graphic>
        </p:graphicFrame>
        <p:sp>
          <p:nvSpPr>
            <p:cNvPr id="5" name="矩形 4"/>
            <p:cNvSpPr/>
            <p:nvPr/>
          </p:nvSpPr>
          <p:spPr>
            <a:xfrm>
              <a:off x="3238480" y="5929330"/>
              <a:ext cx="3595856" cy="369332"/>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2-11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数字数据的模拟信号编码</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7" name="图片 6" descr="timg (24).jpg"/>
          <p:cNvPicPr>
            <a:picLocks noChangeAspect="1"/>
          </p:cNvPicPr>
          <p:nvPr/>
        </p:nvPicPr>
        <p:blipFill>
          <a:blip r:embed="rId4" cstate="print">
            <a:clrChange>
              <a:clrFrom>
                <a:srgbClr val="EBEEF5"/>
              </a:clrFrom>
              <a:clrTo>
                <a:srgbClr val="EBEEF5">
                  <a:alpha val="0"/>
                </a:srgbClr>
              </a:clrTo>
            </a:clrChange>
          </a:blip>
          <a:srcRect b="8447"/>
          <a:stretch>
            <a:fillRect/>
          </a:stretch>
        </p:blipFill>
        <p:spPr>
          <a:xfrm>
            <a:off x="9528000" y="4419011"/>
            <a:ext cx="2664000" cy="2438989"/>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grpSp>
        <p:nvGrpSpPr>
          <p:cNvPr id="3" name="组合 2"/>
          <p:cNvGrpSpPr/>
          <p:nvPr/>
        </p:nvGrpSpPr>
        <p:grpSpPr>
          <a:xfrm>
            <a:off x="1095340" y="1428736"/>
            <a:ext cx="3475820" cy="592805"/>
            <a:chOff x="1326748" y="1446650"/>
            <a:chExt cx="3475820" cy="592805"/>
          </a:xfrm>
        </p:grpSpPr>
        <p:sp>
          <p:nvSpPr>
            <p:cNvPr id="4"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5" name="矩形 4"/>
            <p:cNvSpPr/>
            <p:nvPr/>
          </p:nvSpPr>
          <p:spPr>
            <a:xfrm>
              <a:off x="2166910" y="1500174"/>
              <a:ext cx="2635658"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）移频键控（</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FSK</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p>
          </p:txBody>
        </p:sp>
      </p:grpSp>
      <p:sp>
        <p:nvSpPr>
          <p:cNvPr id="6" name="矩形 5"/>
          <p:cNvSpPr/>
          <p:nvPr/>
        </p:nvSpPr>
        <p:spPr>
          <a:xfrm>
            <a:off x="1095340" y="2352912"/>
            <a:ext cx="10190992" cy="861774"/>
          </a:xfrm>
          <a:prstGeom prst="rect">
            <a:avLst/>
          </a:prstGeom>
          <a:noFill/>
        </p:spPr>
        <p:txBody>
          <a:bodyPr wrap="square">
            <a:spAutoFit/>
          </a:bodyPr>
          <a:lstStyle/>
          <a:p>
            <a:pPr indent="457200" algn="just">
              <a:lnSpc>
                <a:spcPct val="125000"/>
              </a:lnSpc>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FSK</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方式是指用两个靠近载波频率的不同频率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和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分别表示二进制数字“</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，如图</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2-11</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）所示。移频键控的电路简单，抗干扰能力强，但频带的利用率低。</a:t>
            </a:r>
          </a:p>
        </p:txBody>
      </p:sp>
      <p:grpSp>
        <p:nvGrpSpPr>
          <p:cNvPr id="7" name="组合 6"/>
          <p:cNvGrpSpPr/>
          <p:nvPr/>
        </p:nvGrpSpPr>
        <p:grpSpPr>
          <a:xfrm>
            <a:off x="1095340" y="3429000"/>
            <a:ext cx="3446966" cy="592805"/>
            <a:chOff x="1326748" y="1446650"/>
            <a:chExt cx="3446966" cy="592805"/>
          </a:xfrm>
        </p:grpSpPr>
        <p:sp>
          <p:nvSpPr>
            <p:cNvPr id="8"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tx1">
                    <a:lumMod val="75000"/>
                    <a:lumOff val="25000"/>
                  </a:schemeClr>
                </a:solidFill>
                <a:cs typeface="+mn-ea"/>
                <a:sym typeface="+mn-lt"/>
              </a:endParaRPr>
            </a:p>
          </p:txBody>
        </p:sp>
        <p:sp>
          <p:nvSpPr>
            <p:cNvPr id="9" name="矩形 8"/>
            <p:cNvSpPr/>
            <p:nvPr/>
          </p:nvSpPr>
          <p:spPr>
            <a:xfrm>
              <a:off x="2166910" y="1500174"/>
              <a:ext cx="2606804" cy="400110"/>
            </a:xfrm>
            <a:prstGeom prst="rect">
              <a:avLst/>
            </a:prstGeom>
          </p:spPr>
          <p:txBody>
            <a:bodyPr wrap="none">
              <a:spAutoFit/>
            </a:bodyPr>
            <a:lstStyle/>
            <a:p>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）移相键控（</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PSK</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p>
          </p:txBody>
        </p:sp>
      </p:grpSp>
      <p:sp>
        <p:nvSpPr>
          <p:cNvPr id="10" name="矩形 9"/>
          <p:cNvSpPr/>
          <p:nvPr/>
        </p:nvSpPr>
        <p:spPr>
          <a:xfrm>
            <a:off x="1095340" y="4353176"/>
            <a:ext cx="10190992" cy="1246495"/>
          </a:xfrm>
          <a:prstGeom prst="rect">
            <a:avLst/>
          </a:prstGeom>
          <a:noFill/>
        </p:spPr>
        <p:txBody>
          <a:bodyPr wrap="square">
            <a:spAutoFit/>
          </a:bodyPr>
          <a:lstStyle/>
          <a:p>
            <a:pPr indent="457200" algn="just">
              <a:lnSpc>
                <a:spcPct val="125000"/>
              </a:lnSpc>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PSK</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方式只是以载波的相位 变化来表示数据。在二相制情况下，二进制数字“</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分别用不同相位载波信号波形表示，如图</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2-11</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）和图</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2-11</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）所示。</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PSK</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电路实现较为复杂。</a:t>
            </a:r>
          </a:p>
        </p:txBody>
      </p:sp>
      <p:pic>
        <p:nvPicPr>
          <p:cNvPr id="11" name="图片 10" descr="timg (26).jpg"/>
          <p:cNvPicPr>
            <a:picLocks noChangeAspect="1"/>
          </p:cNvPicPr>
          <p:nvPr/>
        </p:nvPicPr>
        <p:blipFill>
          <a:blip r:embed="rId2" cstate="print">
            <a:clrChange>
              <a:clrFrom>
                <a:srgbClr val="FFFFFF"/>
              </a:clrFrom>
              <a:clrTo>
                <a:srgbClr val="FFFFFF">
                  <a:alpha val="0"/>
                </a:srgbClr>
              </a:clrTo>
            </a:clrChange>
          </a:blip>
          <a:stretch>
            <a:fillRect/>
          </a:stretch>
        </p:blipFill>
        <p:spPr>
          <a:xfrm>
            <a:off x="9070848" y="5303520"/>
            <a:ext cx="3121152" cy="1554480"/>
          </a:xfrm>
          <a:prstGeom prst="rect">
            <a:avLst/>
          </a:prstGeom>
        </p:spPr>
      </p:pic>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17" presetClass="entr" presetSubtype="1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grpSp>
        <p:nvGrpSpPr>
          <p:cNvPr id="3" name="组合 2"/>
          <p:cNvGrpSpPr/>
          <p:nvPr/>
        </p:nvGrpSpPr>
        <p:grpSpPr>
          <a:xfrm>
            <a:off x="8096264" y="2143116"/>
            <a:ext cx="3456000" cy="2433761"/>
            <a:chOff x="7167570" y="3786191"/>
            <a:chExt cx="3456000" cy="2433761"/>
          </a:xfrm>
        </p:grpSpPr>
        <p:pic>
          <p:nvPicPr>
            <p:cNvPr id="4" name="图片 3" descr="timg (23).jpg"/>
            <p:cNvPicPr>
              <a:picLocks noChangeAspect="1"/>
            </p:cNvPicPr>
            <p:nvPr/>
          </p:nvPicPr>
          <p:blipFill>
            <a:blip r:embed="rId2" cstate="print">
              <a:clrChange>
                <a:clrFrom>
                  <a:srgbClr val="FFFFFF"/>
                </a:clrFrom>
                <a:clrTo>
                  <a:srgbClr val="FFFFFF">
                    <a:alpha val="0"/>
                  </a:srgbClr>
                </a:clrTo>
              </a:clrChange>
            </a:blip>
            <a:srcRect b="6105"/>
            <a:stretch>
              <a:fillRect/>
            </a:stretch>
          </p:blipFill>
          <p:spPr>
            <a:xfrm>
              <a:off x="7167570" y="3786191"/>
              <a:ext cx="3456000" cy="2433761"/>
            </a:xfrm>
            <a:prstGeom prst="rect">
              <a:avLst/>
            </a:prstGeom>
          </p:spPr>
        </p:pic>
        <p:sp>
          <p:nvSpPr>
            <p:cNvPr id="5" name="TextBox 4"/>
            <p:cNvSpPr txBox="1"/>
            <p:nvPr/>
          </p:nvSpPr>
          <p:spPr>
            <a:xfrm>
              <a:off x="7881950" y="5214950"/>
              <a:ext cx="1500198" cy="584775"/>
            </a:xfrm>
            <a:prstGeom prst="rect">
              <a:avLst/>
            </a:prstGeom>
            <a:noFill/>
          </p:spPr>
          <p:txBody>
            <a:bodyPr wrap="square" rtlCol="0">
              <a:spAutoFit/>
            </a:bodyPr>
            <a:lstStyle/>
            <a:p>
              <a:r>
                <a:rPr lang="zh-CN" altLang="en-US" sz="3200" b="1" dirty="0" smtClean="0">
                  <a:solidFill>
                    <a:srgbClr val="FF0000"/>
                  </a:solidFill>
                  <a:latin typeface="微软雅黑" panose="020B0503020204020204" pitchFamily="34" charset="-122"/>
                  <a:ea typeface="微软雅黑" panose="020B0503020204020204" pitchFamily="34" charset="-122"/>
                </a:rPr>
                <a:t>知识库</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grpSp>
      <p:sp>
        <p:nvSpPr>
          <p:cNvPr id="12" name="矩形 11"/>
          <p:cNvSpPr/>
          <p:nvPr/>
        </p:nvSpPr>
        <p:spPr>
          <a:xfrm>
            <a:off x="1595406" y="1571612"/>
            <a:ext cx="6096000" cy="432426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spAutoFit/>
          </a:bodyPr>
          <a:lstStyle/>
          <a:p>
            <a:pPr indent="457200" algn="just">
              <a:lnSpc>
                <a:spcPct val="125000"/>
              </a:lnSpc>
            </a:pP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模拟数据的数字编码是将连续的信号波形用有限个离散（不连续）的值近似代替的过程，其中最常用的方法就是脉冲编码调制（</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PCM</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）技术，简称脉码调制。</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PCM</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一般通过采样、量化和编码</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个步骤实现。</a:t>
            </a:r>
          </a:p>
          <a:p>
            <a:pPr indent="457200" algn="just">
              <a:lnSpc>
                <a:spcPct val="125000"/>
              </a:lnSpc>
            </a:pPr>
            <a:r>
              <a:rPr lang="zh-CN" altLang="en-US" sz="20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）采样：</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将原信号波形的时间坐标按照固定的时间间隔离散化，以模拟数据的最大值（或平均值）作为样本，代替模拟数据在某一区间的值。</a:t>
            </a:r>
          </a:p>
          <a:p>
            <a:pPr indent="457200" algn="just">
              <a:lnSpc>
                <a:spcPct val="125000"/>
              </a:lnSpc>
            </a:pPr>
            <a:r>
              <a:rPr lang="zh-CN" altLang="en-US" sz="20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）量化：</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量化是指对采样得到的样本值按量化分级并取整。</a:t>
            </a:r>
          </a:p>
          <a:p>
            <a:pPr indent="457200" algn="just">
              <a:lnSpc>
                <a:spcPct val="125000"/>
              </a:lnSpc>
            </a:pPr>
            <a:r>
              <a:rPr lang="zh-CN" altLang="en-US" sz="20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）编码：</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将量化取整的样本值转换为相应的二进制编码。</a:t>
            </a: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sp>
        <p:nvSpPr>
          <p:cNvPr id="3" name="矩形 2"/>
          <p:cNvSpPr/>
          <p:nvPr/>
        </p:nvSpPr>
        <p:spPr>
          <a:xfrm>
            <a:off x="2095472" y="1357298"/>
            <a:ext cx="3236784"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2.3.3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多路复用技术</a:t>
            </a:r>
          </a:p>
        </p:txBody>
      </p:sp>
      <p:grpSp>
        <p:nvGrpSpPr>
          <p:cNvPr id="4" name="组合 3"/>
          <p:cNvGrpSpPr/>
          <p:nvPr/>
        </p:nvGrpSpPr>
        <p:grpSpPr>
          <a:xfrm>
            <a:off x="595274" y="1000108"/>
            <a:ext cx="1428760" cy="1152000"/>
            <a:chOff x="1166778" y="1571612"/>
            <a:chExt cx="1428760" cy="1152000"/>
          </a:xfrm>
        </p:grpSpPr>
        <p:sp>
          <p:nvSpPr>
            <p:cNvPr id="5" name="菱形 4"/>
            <p:cNvSpPr/>
            <p:nvPr/>
          </p:nvSpPr>
          <p:spPr>
            <a:xfrm>
              <a:off x="1166778" y="1571612"/>
              <a:ext cx="1152000" cy="1152000"/>
            </a:xfrm>
            <a:prstGeom prst="diamond">
              <a:avLst/>
            </a:prstGeom>
            <a:blipFill dpi="0" rotWithShape="1">
              <a:blip r:embed="rId2"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菱形 5"/>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7" name="Rectangle 1"/>
          <p:cNvSpPr>
            <a:spLocks noChangeArrowheads="1"/>
          </p:cNvSpPr>
          <p:nvPr/>
        </p:nvSpPr>
        <p:spPr bwMode="auto">
          <a:xfrm>
            <a:off x="1023902" y="2357430"/>
            <a:ext cx="10501386" cy="163121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ln>
          <a:effectLst/>
        </p:spPr>
        <p:txBody>
          <a:bodyPr vert="horz" wrap="square" lIns="91440" tIns="45720" rIns="91440" bIns="45720" numCol="1" anchor="ctr" anchorCtr="0" compatLnSpc="1">
            <a:spAutoFit/>
          </a:bodyPr>
          <a:lstStyle/>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在同一介质上，同时传输多个有限带宽信号的方法，被称为多路复用（</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Multiplexing</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）。将多路复用技术引入通信系统，目的是充分利用通信线路的带宽，提高通信介质利用率。</a:t>
            </a:r>
          </a:p>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多路复用技术可以分为频分多路复用、时分多路复用、波分多路复用和码分多路复用等多种形式，最常用的是频分多路复用和时分多路复用。</a:t>
            </a:r>
          </a:p>
        </p:txBody>
      </p:sp>
      <p:pic>
        <p:nvPicPr>
          <p:cNvPr id="9" name="图片 8" descr="u=2911431462,3500437673&amp;fm=27&amp;gp=0.jpg"/>
          <p:cNvPicPr>
            <a:picLocks noChangeAspect="1"/>
          </p:cNvPicPr>
          <p:nvPr/>
        </p:nvPicPr>
        <p:blipFill>
          <a:blip r:embed="rId3" cstate="print">
            <a:clrChange>
              <a:clrFrom>
                <a:srgbClr val="FFFFFF"/>
              </a:clrFrom>
              <a:clrTo>
                <a:srgbClr val="FFFFFF">
                  <a:alpha val="0"/>
                </a:srgbClr>
              </a:clrTo>
            </a:clrChange>
          </a:blip>
          <a:srcRect b="2816"/>
          <a:stretch>
            <a:fillRect/>
          </a:stretch>
        </p:blipFill>
        <p:spPr>
          <a:xfrm>
            <a:off x="7858180" y="3606809"/>
            <a:ext cx="5310182" cy="3251191"/>
          </a:xfrm>
          <a:prstGeom prst="rect">
            <a:avLst/>
          </a:prstGeom>
        </p:spPr>
      </p:pic>
      <p:sp>
        <p:nvSpPr>
          <p:cNvPr id="10" name="îṣļîḑé-Rectangle 70"/>
          <p:cNvSpPr/>
          <p:nvPr/>
        </p:nvSpPr>
        <p:spPr>
          <a:xfrm>
            <a:off x="2002313" y="4438779"/>
            <a:ext cx="8079035" cy="369332"/>
          </a:xfrm>
          <a:prstGeom prst="rect">
            <a:avLst/>
          </a:prstGeom>
        </p:spPr>
        <p:txBody>
          <a:bodyPr wrap="none" lIns="144000" tIns="0" rIns="144000" bIns="0">
            <a:spAutoFit/>
          </a:bodyPr>
          <a:lstStyle/>
          <a:p>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频分多路复用（</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Frequency Division Multiplexing</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FDM</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11" name="组合 7"/>
          <p:cNvGrpSpPr>
            <a:grpSpLocks noChangeAspect="1"/>
          </p:cNvGrpSpPr>
          <p:nvPr/>
        </p:nvGrpSpPr>
        <p:grpSpPr>
          <a:xfrm>
            <a:off x="1095340" y="4244634"/>
            <a:ext cx="756000" cy="756002"/>
            <a:chOff x="2804323" y="3859118"/>
            <a:chExt cx="900000" cy="900002"/>
          </a:xfrm>
        </p:grpSpPr>
        <p:sp>
          <p:nvSpPr>
            <p:cNvPr id="12" name="椭圆 11"/>
            <p:cNvSpPr/>
            <p:nvPr/>
          </p:nvSpPr>
          <p:spPr>
            <a:xfrm>
              <a:off x="2804323" y="3859118"/>
              <a:ext cx="900000" cy="900000"/>
            </a:xfrm>
            <a:prstGeom prst="ellipse">
              <a:avLst/>
            </a:prstGeom>
            <a:blipFill dpi="0" rotWithShape="1">
              <a:blip r:embed="rId4"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13"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1</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14" name="矩形 13"/>
          <p:cNvSpPr/>
          <p:nvPr/>
        </p:nvSpPr>
        <p:spPr>
          <a:xfrm>
            <a:off x="1166778" y="5138994"/>
            <a:ext cx="7286676" cy="1246495"/>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任何信号只占据一个宽度有限的频率，而信道可被利用的频率要比一个信号的频率宽得多，因而可以利用频率分割的方式来实现信道的多路复用。</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lide(fromBottom)">
                                      <p:cBhvr>
                                        <p:cTn id="14" dur="500"/>
                                        <p:tgtEl>
                                          <p:spTgt spid="3"/>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 calcmode="lin" valueType="num">
                                      <p:cBhvr>
                                        <p:cTn id="24" dur="500" fill="hold"/>
                                        <p:tgtEl>
                                          <p:spTgt spid="11"/>
                                        </p:tgtEl>
                                        <p:attrNameLst>
                                          <p:attrName>style.rotation</p:attrName>
                                        </p:attrNameLst>
                                      </p:cBhvr>
                                      <p:tavLst>
                                        <p:tav tm="0">
                                          <p:val>
                                            <p:fltVal val="360"/>
                                          </p:val>
                                        </p:tav>
                                        <p:tav tm="100000">
                                          <p:val>
                                            <p:fltVal val="0"/>
                                          </p:val>
                                        </p:tav>
                                      </p:tavLst>
                                    </p:anim>
                                    <p:animEffect transition="in" filter="fade">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2500"/>
                            </p:stCondLst>
                            <p:childTnLst>
                              <p:par>
                                <p:cTn id="31" presetID="5" presetClass="entr" presetSubtype="1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checkerboard(across)">
                                      <p:cBhvr>
                                        <p:cTn id="33" dur="500"/>
                                        <p:tgtEl>
                                          <p:spTgt spid="14"/>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10"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grpSp>
        <p:nvGrpSpPr>
          <p:cNvPr id="10" name="组合 10"/>
          <p:cNvGrpSpPr>
            <a:grpSpLocks noChangeAspect="1"/>
          </p:cNvGrpSpPr>
          <p:nvPr/>
        </p:nvGrpSpPr>
        <p:grpSpPr>
          <a:xfrm>
            <a:off x="695470" y="1214422"/>
            <a:ext cx="3971770" cy="5143536"/>
            <a:chOff x="1220" y="1125422"/>
            <a:chExt cx="6356391" cy="14100081"/>
          </a:xfrm>
        </p:grpSpPr>
        <p:grpSp>
          <p:nvGrpSpPr>
            <p:cNvPr id="11" name="组合 1"/>
            <p:cNvGrpSpPr/>
            <p:nvPr/>
          </p:nvGrpSpPr>
          <p:grpSpPr>
            <a:xfrm>
              <a:off x="1220" y="1556792"/>
              <a:ext cx="6356391" cy="13668711"/>
              <a:chOff x="1220" y="1556792"/>
              <a:chExt cx="6356391" cy="13668711"/>
            </a:xfrm>
          </p:grpSpPr>
          <p:sp>
            <p:nvSpPr>
              <p:cNvPr id="13" name="矩形 2"/>
              <p:cNvSpPr/>
              <p:nvPr/>
            </p:nvSpPr>
            <p:spPr bwMode="auto">
              <a:xfrm>
                <a:off x="1220" y="1556792"/>
                <a:ext cx="6356391" cy="13668711"/>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sp>
            <p:nvSpPr>
              <p:cNvPr id="14" name="直角三角形 13"/>
              <p:cNvSpPr/>
              <p:nvPr/>
            </p:nvSpPr>
            <p:spPr>
              <a:xfrm rot="16200000" flipH="1">
                <a:off x="1044944" y="5750753"/>
                <a:ext cx="303585"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圆角矩形 5"/>
              <p:cNvSpPr/>
              <p:nvPr/>
            </p:nvSpPr>
            <p:spPr>
              <a:xfrm>
                <a:off x="310947" y="2300430"/>
                <a:ext cx="5703677" cy="12337570"/>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频分多路复用是利用频率变换或调制的方法，将若干路信号搬移到频谱的不同位置，相邻两路的频谱之间留有一定的频率间隔，以防相互干扰，这样排列起来的信号就形成了一个频分多路复用信号。发送端将信号发送出去，接收端接收到信号后，再利用接收滤波器把各路信号区分开来。这种方法起源于电话系统，如图</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2-12</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所示。</a:t>
                </a:r>
              </a:p>
            </p:txBody>
          </p:sp>
        </p:grpSp>
        <p:sp>
          <p:nvSpPr>
            <p:cNvPr id="12" name="六边形 11"/>
            <p:cNvSpPr/>
            <p:nvPr/>
          </p:nvSpPr>
          <p:spPr>
            <a:xfrm>
              <a:off x="1102053" y="1125422"/>
              <a:ext cx="2520282" cy="888189"/>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5"/>
            </a:p>
          </p:txBody>
        </p:sp>
      </p:grpSp>
      <p:grpSp>
        <p:nvGrpSpPr>
          <p:cNvPr id="17" name="组合 16"/>
          <p:cNvGrpSpPr/>
          <p:nvPr/>
        </p:nvGrpSpPr>
        <p:grpSpPr>
          <a:xfrm>
            <a:off x="4810115" y="2000240"/>
            <a:ext cx="7072064" cy="3298290"/>
            <a:chOff x="4810115" y="2000240"/>
            <a:chExt cx="7072064" cy="3298290"/>
          </a:xfrm>
        </p:grpSpPr>
        <p:pic>
          <p:nvPicPr>
            <p:cNvPr id="75778" name="Picture 2" descr="图2-12  频分多路复用的电话系统"/>
            <p:cNvPicPr>
              <a:picLocks noChangeAspect="1" noChangeArrowheads="1"/>
            </p:cNvPicPr>
            <p:nvPr/>
          </p:nvPicPr>
          <p:blipFill>
            <a:blip r:embed="rId2" cstate="print">
              <a:grayscl/>
            </a:blip>
            <a:srcRect/>
            <a:stretch>
              <a:fillRect/>
            </a:stretch>
          </p:blipFill>
          <p:spPr bwMode="auto">
            <a:xfrm>
              <a:off x="4810115" y="2000240"/>
              <a:ext cx="7072064" cy="2772000"/>
            </a:xfrm>
            <a:prstGeom prst="rect">
              <a:avLst/>
            </a:prstGeom>
            <a:noFill/>
            <a:ln w="9525">
              <a:noFill/>
              <a:miter lim="800000"/>
              <a:headEnd/>
              <a:tailEnd/>
            </a:ln>
          </p:spPr>
        </p:pic>
        <p:sp>
          <p:nvSpPr>
            <p:cNvPr id="16" name="矩形 15"/>
            <p:cNvSpPr/>
            <p:nvPr/>
          </p:nvSpPr>
          <p:spPr>
            <a:xfrm>
              <a:off x="6381752" y="4929198"/>
              <a:ext cx="3595856" cy="369332"/>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2-12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频分多路复用的电话系统</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sp>
        <p:nvSpPr>
          <p:cNvPr id="3" name="矩形 2"/>
          <p:cNvSpPr/>
          <p:nvPr/>
        </p:nvSpPr>
        <p:spPr>
          <a:xfrm>
            <a:off x="1238216" y="1357298"/>
            <a:ext cx="5500726" cy="4644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所有电话信号的频带本来都是一样的，即标准频带</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0.3 KHz</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3.4 KHz</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。利用频率变换，使每路电话信号占有</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4 KHz</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的带宽，然后将三路电话信号搬到频段的不同位置，就形成了一个带宽为</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12 KHz</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的频分多路复用信号。当信号到达接收端后，接收端就可以将各路电话信号用滤波器区分开。由此可见，信道的带宽越大，容纳的电话路数就会越多。随着通信信道质量的提高，在一个信道上同时传送的电话路数会越来越多。</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频分多路复用主要用于宽带模拟线路中，最典型的是有线电视系统。</a:t>
            </a:r>
          </a:p>
        </p:txBody>
      </p:sp>
      <p:pic>
        <p:nvPicPr>
          <p:cNvPr id="4" name="图片 3" descr="timg (3).jpg"/>
          <p:cNvPicPr>
            <a:picLocks noChangeAspect="1"/>
          </p:cNvPicPr>
          <p:nvPr/>
        </p:nvPicPr>
        <p:blipFill>
          <a:blip r:embed="rId2" cstate="print"/>
          <a:stretch>
            <a:fillRect/>
          </a:stretch>
        </p:blipFill>
        <p:spPr>
          <a:xfrm>
            <a:off x="6738942" y="1357298"/>
            <a:ext cx="4644000" cy="4644000"/>
          </a:xfrm>
          <a:prstGeom prst="rect">
            <a:avLst/>
          </a:prstGeom>
        </p:spPr>
      </p:pic>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sp>
        <p:nvSpPr>
          <p:cNvPr id="3" name="îṣļîḑé-Rectangle 70"/>
          <p:cNvSpPr/>
          <p:nvPr/>
        </p:nvSpPr>
        <p:spPr>
          <a:xfrm>
            <a:off x="2002313" y="1622881"/>
            <a:ext cx="7378522" cy="369332"/>
          </a:xfrm>
          <a:prstGeom prst="rect">
            <a:avLst/>
          </a:prstGeom>
        </p:spPr>
        <p:txBody>
          <a:bodyPr wrap="none" lIns="144000" tIns="0" rIns="144000" bIns="0">
            <a:spAutoFit/>
          </a:bodyPr>
          <a:lstStyle/>
          <a:p>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时分多路复用（</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Time Division Multiplexing</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TDM</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4" name="组合 7"/>
          <p:cNvGrpSpPr>
            <a:grpSpLocks noChangeAspect="1"/>
          </p:cNvGrpSpPr>
          <p:nvPr/>
        </p:nvGrpSpPr>
        <p:grpSpPr>
          <a:xfrm>
            <a:off x="1095340" y="1428736"/>
            <a:ext cx="756000" cy="756002"/>
            <a:chOff x="2804323" y="3859118"/>
            <a:chExt cx="900000" cy="900002"/>
          </a:xfrm>
        </p:grpSpPr>
        <p:sp>
          <p:nvSpPr>
            <p:cNvPr id="5" name="椭圆 4"/>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6"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2</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7" name="椭圆 6"/>
          <p:cNvSpPr/>
          <p:nvPr/>
        </p:nvSpPr>
        <p:spPr>
          <a:xfrm>
            <a:off x="1452530" y="2643182"/>
            <a:ext cx="7286676" cy="2834789"/>
          </a:xfrm>
          <a:prstGeom prst="ellipse">
            <a:avLst/>
          </a:prstGeom>
          <a:solidFill>
            <a:schemeClr val="accent5">
              <a:lumMod val="60000"/>
              <a:lumOff val="40000"/>
            </a:schemeClr>
          </a:solidFill>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时分复用是利用时间分隔方式来实现多路复用的，它将一个传送周期划分为多个时间间隔，让多路信号分别在不同的时间间隔内传送。对于数字通信系统主干网的复用采用的就是时分多路复用技术。</a:t>
            </a:r>
          </a:p>
        </p:txBody>
      </p:sp>
      <p:pic>
        <p:nvPicPr>
          <p:cNvPr id="8" name="图片 7" descr="u=2911431462,3500437673&amp;fm=27&amp;gp=0.jpg"/>
          <p:cNvPicPr>
            <a:picLocks noChangeAspect="1"/>
          </p:cNvPicPr>
          <p:nvPr/>
        </p:nvPicPr>
        <p:blipFill>
          <a:blip r:embed="rId3" cstate="print">
            <a:clrChange>
              <a:clrFrom>
                <a:srgbClr val="FFFFFF"/>
              </a:clrFrom>
              <a:clrTo>
                <a:srgbClr val="FFFFFF">
                  <a:alpha val="0"/>
                </a:srgbClr>
              </a:clrTo>
            </a:clrChange>
          </a:blip>
          <a:srcRect b="2816"/>
          <a:stretch>
            <a:fillRect/>
          </a:stretch>
        </p:blipFill>
        <p:spPr>
          <a:xfrm>
            <a:off x="7453322" y="3606809"/>
            <a:ext cx="5310182" cy="3251191"/>
          </a:xfrm>
          <a:prstGeom prst="rect">
            <a:avLst/>
          </a:prstGeom>
        </p:spPr>
      </p:pic>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heckerboard(across)">
                                      <p:cBhvr>
                                        <p:cTn id="18" dur="500"/>
                                        <p:tgtEl>
                                          <p:spTgt spid="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grpSp>
        <p:nvGrpSpPr>
          <p:cNvPr id="3" name="组合 10"/>
          <p:cNvGrpSpPr>
            <a:grpSpLocks noChangeAspect="1"/>
          </p:cNvGrpSpPr>
          <p:nvPr/>
        </p:nvGrpSpPr>
        <p:grpSpPr>
          <a:xfrm>
            <a:off x="695470" y="1071546"/>
            <a:ext cx="5829158" cy="5449358"/>
            <a:chOff x="1220" y="1125422"/>
            <a:chExt cx="9328940" cy="14938435"/>
          </a:xfrm>
        </p:grpSpPr>
        <p:grpSp>
          <p:nvGrpSpPr>
            <p:cNvPr id="4" name="组合 1"/>
            <p:cNvGrpSpPr/>
            <p:nvPr/>
          </p:nvGrpSpPr>
          <p:grpSpPr>
            <a:xfrm>
              <a:off x="1220" y="1556792"/>
              <a:ext cx="9328940" cy="14507065"/>
              <a:chOff x="1220" y="1556792"/>
              <a:chExt cx="9328940" cy="14507065"/>
            </a:xfrm>
          </p:grpSpPr>
          <p:sp>
            <p:nvSpPr>
              <p:cNvPr id="6" name="矩形 2"/>
              <p:cNvSpPr/>
              <p:nvPr/>
            </p:nvSpPr>
            <p:spPr bwMode="auto">
              <a:xfrm>
                <a:off x="1220" y="1556792"/>
                <a:ext cx="9328940" cy="14507065"/>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sp>
            <p:nvSpPr>
              <p:cNvPr id="7" name="直角三角形 6"/>
              <p:cNvSpPr/>
              <p:nvPr/>
            </p:nvSpPr>
            <p:spPr>
              <a:xfrm rot="16200000" flipH="1">
                <a:off x="1044944" y="5750753"/>
                <a:ext cx="303585"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圆角矩形 5"/>
              <p:cNvSpPr/>
              <p:nvPr/>
            </p:nvSpPr>
            <p:spPr>
              <a:xfrm>
                <a:off x="310947" y="2300430"/>
                <a:ext cx="8790555" cy="13316743"/>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我们以电话系统为例来说明时分多路复用的工作原理。对于带宽为</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 kHz</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的电话信号，每秒采样</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8 000</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次就可以完全不失真地恢复出话音信号。假设每个采样点的值用</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位二进制数来表示，因此一路电话所需要的数据传输率为</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8×8 000=64 Kbps</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。如果有</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24</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路电话信号，每路电话信号包含</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位采样值，最后加上</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位用于区分或同步每一次的采样间隔，这样在一个采样周期（</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125 µs</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）中主干线路共要传输</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24×8+1=193</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位二进制数据，即要求主干线路的数据传输率达到</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193 bits/125 µs=1.544 Mbps</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。因此我们可以利用了一条数据传输率为</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1.544 Mbps</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的信道就可以同时传输</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24</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路电话，如图</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2-13</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所示。</a:t>
                </a:r>
              </a:p>
            </p:txBody>
          </p:sp>
        </p:grpSp>
        <p:sp>
          <p:nvSpPr>
            <p:cNvPr id="5" name="六边形 4"/>
            <p:cNvSpPr/>
            <p:nvPr/>
          </p:nvSpPr>
          <p:spPr>
            <a:xfrm>
              <a:off x="1102053" y="1125422"/>
              <a:ext cx="2520282" cy="888189"/>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5"/>
            </a:p>
          </p:txBody>
        </p:sp>
      </p:grpSp>
      <p:grpSp>
        <p:nvGrpSpPr>
          <p:cNvPr id="11" name="组合 10"/>
          <p:cNvGrpSpPr/>
          <p:nvPr/>
        </p:nvGrpSpPr>
        <p:grpSpPr>
          <a:xfrm>
            <a:off x="6667504" y="1357298"/>
            <a:ext cx="5361964" cy="2726786"/>
            <a:chOff x="6667504" y="1357298"/>
            <a:chExt cx="5361964" cy="2726786"/>
          </a:xfrm>
        </p:grpSpPr>
        <p:pic>
          <p:nvPicPr>
            <p:cNvPr id="76802" name="Picture 2" descr="图2-13  数字电话系统的基群采样周期"/>
            <p:cNvPicPr>
              <a:picLocks noChangeAspect="1" noChangeArrowheads="1"/>
            </p:cNvPicPr>
            <p:nvPr/>
          </p:nvPicPr>
          <p:blipFill>
            <a:blip r:embed="rId2" cstate="print"/>
            <a:srcRect/>
            <a:stretch>
              <a:fillRect/>
            </a:stretch>
          </p:blipFill>
          <p:spPr bwMode="auto">
            <a:xfrm>
              <a:off x="6667504" y="1357298"/>
              <a:ext cx="5361964" cy="2160000"/>
            </a:xfrm>
            <a:prstGeom prst="rect">
              <a:avLst/>
            </a:prstGeom>
            <a:noFill/>
            <a:ln w="9525">
              <a:noFill/>
              <a:miter lim="800000"/>
              <a:headEnd/>
              <a:tailEnd/>
            </a:ln>
          </p:spPr>
        </p:pic>
        <p:sp>
          <p:nvSpPr>
            <p:cNvPr id="10" name="矩形 9"/>
            <p:cNvSpPr/>
            <p:nvPr/>
          </p:nvSpPr>
          <p:spPr>
            <a:xfrm>
              <a:off x="7453322" y="3714752"/>
              <a:ext cx="4057521" cy="369332"/>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2-13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数字电话系统的基群采样周期</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5" name="图片 14" descr="timg (9).jpg"/>
          <p:cNvPicPr>
            <a:picLocks noChangeAspect="1"/>
          </p:cNvPicPr>
          <p:nvPr/>
        </p:nvPicPr>
        <p:blipFill>
          <a:blip r:embed="rId3" cstate="print">
            <a:clrChange>
              <a:clrFrom>
                <a:srgbClr val="FFFFFF"/>
              </a:clrFrom>
              <a:clrTo>
                <a:srgbClr val="FFFFFF">
                  <a:alpha val="0"/>
                </a:srgbClr>
              </a:clrTo>
            </a:clrChange>
          </a:blip>
          <a:stretch>
            <a:fillRect/>
          </a:stretch>
        </p:blipFill>
        <p:spPr>
          <a:xfrm>
            <a:off x="8382016" y="4997193"/>
            <a:ext cx="3643338" cy="1860807"/>
          </a:xfrm>
          <a:prstGeom prst="rect">
            <a:avLst/>
          </a:prstGeom>
        </p:spPr>
      </p:pic>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 presetClass="entr" presetSubtype="1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grpSp>
        <p:nvGrpSpPr>
          <p:cNvPr id="3" name="组合 10"/>
          <p:cNvGrpSpPr>
            <a:grpSpLocks noChangeAspect="1"/>
          </p:cNvGrpSpPr>
          <p:nvPr/>
        </p:nvGrpSpPr>
        <p:grpSpPr>
          <a:xfrm>
            <a:off x="695470" y="1071546"/>
            <a:ext cx="10186876" cy="2137358"/>
            <a:chOff x="1220" y="1125422"/>
            <a:chExt cx="16303000" cy="5859183"/>
          </a:xfrm>
        </p:grpSpPr>
        <p:grpSp>
          <p:nvGrpSpPr>
            <p:cNvPr id="4" name="组合 1"/>
            <p:cNvGrpSpPr/>
            <p:nvPr/>
          </p:nvGrpSpPr>
          <p:grpSpPr>
            <a:xfrm>
              <a:off x="1220" y="1556792"/>
              <a:ext cx="16303000" cy="5427813"/>
              <a:chOff x="1220" y="1556792"/>
              <a:chExt cx="16303000" cy="5427813"/>
            </a:xfrm>
          </p:grpSpPr>
          <p:sp>
            <p:nvSpPr>
              <p:cNvPr id="6" name="矩形 2"/>
              <p:cNvSpPr/>
              <p:nvPr/>
            </p:nvSpPr>
            <p:spPr bwMode="auto">
              <a:xfrm>
                <a:off x="1220" y="1556792"/>
                <a:ext cx="16303000" cy="5427813"/>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sp>
            <p:nvSpPr>
              <p:cNvPr id="7" name="直角三角形 6"/>
              <p:cNvSpPr/>
              <p:nvPr/>
            </p:nvSpPr>
            <p:spPr>
              <a:xfrm rot="16200000" flipH="1">
                <a:off x="1044944" y="5750753"/>
                <a:ext cx="303585"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圆角矩形 5"/>
              <p:cNvSpPr/>
              <p:nvPr/>
            </p:nvSpPr>
            <p:spPr>
              <a:xfrm>
                <a:off x="310947" y="2300433"/>
                <a:ext cx="15764615" cy="4243563"/>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这种</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24</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路电话复用一条</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1.544 Mbps</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主干线路被称为</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T1</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标准。时分复用的标准因国家和地区的不同存在着一些差异，如表</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2-1</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所示。在中国所采用的是</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E1</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标准。需要注意的是，表中的速率并不是整数倍关系，这是因为每多一级复用，都会增加一些诸如帧同步之类的额外开销。</a:t>
                </a:r>
              </a:p>
            </p:txBody>
          </p:sp>
        </p:grpSp>
        <p:sp>
          <p:nvSpPr>
            <p:cNvPr id="5" name="六边形 4"/>
            <p:cNvSpPr/>
            <p:nvPr/>
          </p:nvSpPr>
          <p:spPr>
            <a:xfrm>
              <a:off x="1102053" y="1125422"/>
              <a:ext cx="2520282" cy="888189"/>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5"/>
            </a:p>
          </p:txBody>
        </p:sp>
      </p:grpSp>
      <p:graphicFrame>
        <p:nvGraphicFramePr>
          <p:cNvPr id="9" name="表格 8"/>
          <p:cNvGraphicFramePr>
            <a:graphicFrameLocks noGrp="1"/>
          </p:cNvGraphicFramePr>
          <p:nvPr/>
        </p:nvGraphicFramePr>
        <p:xfrm>
          <a:off x="738150" y="4000505"/>
          <a:ext cx="8501124" cy="2277429"/>
        </p:xfrm>
        <a:graphic>
          <a:graphicData uri="http://schemas.openxmlformats.org/drawingml/2006/table">
            <a:tbl>
              <a:tblPr/>
              <a:tblGrid>
                <a:gridCol w="1698387"/>
                <a:gridCol w="1698387"/>
                <a:gridCol w="1701450"/>
                <a:gridCol w="1701450"/>
                <a:gridCol w="1701450"/>
              </a:tblGrid>
              <a:tr h="325347">
                <a:tc>
                  <a:txBody>
                    <a:bodyPr/>
                    <a:lstStyle/>
                    <a:p>
                      <a:pPr algn="ctr">
                        <a:spcAft>
                          <a:spcPts val="0"/>
                        </a:spcAft>
                      </a:pPr>
                      <a:r>
                        <a:rPr lang="zh-CN" sz="1800" kern="500">
                          <a:latin typeface="Times New Roman" panose="02020603050405020304" pitchFamily="18" charset="0"/>
                          <a:ea typeface="微软雅黑" panose="020B0503020204020204" pitchFamily="34" charset="-122"/>
                          <a:cs typeface="Times New Roman" panose="02020603050405020304" pitchFamily="18" charset="0"/>
                        </a:rPr>
                        <a:t>应用地区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algn="ctr">
                        <a:spcAft>
                          <a:spcPts val="0"/>
                        </a:spcAft>
                      </a:pPr>
                      <a:endParaRPr lang="en-US"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algn="ctr">
                        <a:spcAft>
                          <a:spcPts val="0"/>
                        </a:spcAft>
                      </a:pPr>
                      <a:r>
                        <a:rPr lang="zh-CN" sz="1800" kern="500">
                          <a:latin typeface="Times New Roman" panose="02020603050405020304" pitchFamily="18" charset="0"/>
                          <a:ea typeface="微软雅黑" panose="020B0503020204020204" pitchFamily="34" charset="-122"/>
                          <a:cs typeface="Times New Roman" panose="02020603050405020304" pitchFamily="18" charset="0"/>
                        </a:rPr>
                        <a:t>一次群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algn="ctr">
                        <a:spcAft>
                          <a:spcPts val="0"/>
                        </a:spcAft>
                      </a:pPr>
                      <a:r>
                        <a:rPr lang="zh-CN" sz="1800" kern="500">
                          <a:latin typeface="Times New Roman" panose="02020603050405020304" pitchFamily="18" charset="0"/>
                          <a:ea typeface="微软雅黑" panose="020B0503020204020204" pitchFamily="34" charset="-122"/>
                          <a:cs typeface="Times New Roman" panose="02020603050405020304" pitchFamily="18" charset="0"/>
                        </a:rPr>
                        <a:t>二次群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algn="ctr">
                        <a:spcAft>
                          <a:spcPts val="0"/>
                        </a:spcAft>
                      </a:pPr>
                      <a:r>
                        <a:rPr lang="zh-CN" sz="1800" kern="500">
                          <a:latin typeface="Times New Roman" panose="02020603050405020304" pitchFamily="18" charset="0"/>
                          <a:ea typeface="微软雅黑" panose="020B0503020204020204" pitchFamily="34" charset="-122"/>
                          <a:cs typeface="Times New Roman" panose="02020603050405020304" pitchFamily="18" charset="0"/>
                        </a:rPr>
                        <a:t>三次群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r>
              <a:tr h="325347">
                <a:tc rowSpan="3">
                  <a:txBody>
                    <a:bodyPr/>
                    <a:lstStyle/>
                    <a:p>
                      <a:pPr algn="ctr">
                        <a:spcAft>
                          <a:spcPts val="0"/>
                        </a:spcAft>
                      </a:pPr>
                      <a:r>
                        <a:rPr lang="zh-CN" sz="1800" kern="500">
                          <a:latin typeface="Times New Roman" panose="02020603050405020304" pitchFamily="18" charset="0"/>
                          <a:ea typeface="微软雅黑" panose="020B0503020204020204" pitchFamily="34" charset="-122"/>
                          <a:cs typeface="Times New Roman" panose="02020603050405020304" pitchFamily="18" charset="0"/>
                        </a:rPr>
                        <a:t>北美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500">
                          <a:latin typeface="Times New Roman" panose="02020603050405020304" pitchFamily="18" charset="0"/>
                          <a:ea typeface="微软雅黑" panose="020B0503020204020204" pitchFamily="34" charset="-122"/>
                          <a:cs typeface="Times New Roman" panose="02020603050405020304" pitchFamily="18" charset="0"/>
                        </a:rPr>
                        <a:t>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T1</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T2=T1</a:t>
                      </a:r>
                      <a:r>
                        <a:rPr lang="zh-CN" sz="1800" kern="500">
                          <a:latin typeface="Times New Roman" panose="02020603050405020304" pitchFamily="18" charset="0"/>
                          <a:ea typeface="微软雅黑" panose="020B0503020204020204" pitchFamily="34" charset="-122"/>
                          <a:cs typeface="Times New Roman" panose="02020603050405020304" pitchFamily="18" charset="0"/>
                        </a:rPr>
                        <a:t>×</a:t>
                      </a:r>
                      <a:r>
                        <a:rPr lang="en-US" sz="1800" kern="500">
                          <a:latin typeface="Times New Roman" panose="02020603050405020304" pitchFamily="18" charset="0"/>
                          <a:ea typeface="微软雅黑" panose="020B0503020204020204" pitchFamily="34" charset="-122"/>
                          <a:cs typeface="Times New Roman" panose="02020603050405020304" pitchFamily="18" charset="0"/>
                        </a:rPr>
                        <a:t>4</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T3=T2</a:t>
                      </a:r>
                      <a:r>
                        <a:rPr lang="zh-CN" sz="1800" kern="500">
                          <a:latin typeface="Times New Roman" panose="02020603050405020304" pitchFamily="18" charset="0"/>
                          <a:ea typeface="微软雅黑" panose="020B0503020204020204" pitchFamily="34" charset="-122"/>
                          <a:cs typeface="Times New Roman" panose="02020603050405020304" pitchFamily="18" charset="0"/>
                        </a:rPr>
                        <a:t>×</a:t>
                      </a:r>
                      <a:r>
                        <a:rPr lang="en-US" sz="1800" kern="500">
                          <a:latin typeface="Times New Roman" panose="02020603050405020304" pitchFamily="18" charset="0"/>
                          <a:ea typeface="微软雅黑" panose="020B0503020204020204" pitchFamily="34" charset="-122"/>
                          <a:cs typeface="Times New Roman" panose="02020603050405020304" pitchFamily="18" charset="0"/>
                        </a:rPr>
                        <a:t>7</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347">
                <a:tc vMerge="1">
                  <a:txBody>
                    <a:bodyPr/>
                    <a:lstStyle/>
                    <a:p>
                      <a:endParaRPr lang="zh-CN"/>
                    </a:p>
                  </a:txBody>
                  <a:tcPr/>
                </a:tc>
                <a:tc>
                  <a:txBody>
                    <a:bodyPr/>
                    <a:lstStyle/>
                    <a:p>
                      <a:pPr algn="ctr">
                        <a:spcAft>
                          <a:spcPts val="0"/>
                        </a:spcAft>
                      </a:pPr>
                      <a:r>
                        <a:rPr lang="zh-CN" sz="1800" kern="500">
                          <a:latin typeface="Times New Roman" panose="02020603050405020304" pitchFamily="18" charset="0"/>
                          <a:ea typeface="微软雅黑" panose="020B0503020204020204" pitchFamily="34" charset="-122"/>
                          <a:cs typeface="Times New Roman" panose="02020603050405020304" pitchFamily="18" charset="0"/>
                        </a:rPr>
                        <a:t>原始信道路数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24</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96</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672</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347">
                <a:tc vMerge="1">
                  <a:txBody>
                    <a:bodyPr/>
                    <a:lstStyle/>
                    <a:p>
                      <a:endParaRPr lang="zh-CN"/>
                    </a:p>
                  </a:txBody>
                  <a:tcPr/>
                </a:tc>
                <a:tc>
                  <a:txBody>
                    <a:bodyPr/>
                    <a:lstStyle/>
                    <a:p>
                      <a:pPr algn="ctr">
                        <a:spcAft>
                          <a:spcPts val="0"/>
                        </a:spcAft>
                      </a:pPr>
                      <a:r>
                        <a:rPr lang="zh-CN" sz="1800" kern="500">
                          <a:latin typeface="Times New Roman" panose="02020603050405020304" pitchFamily="18" charset="0"/>
                          <a:ea typeface="微软雅黑" panose="020B0503020204020204" pitchFamily="34" charset="-122"/>
                          <a:cs typeface="Times New Roman" panose="02020603050405020304" pitchFamily="18" charset="0"/>
                        </a:rPr>
                        <a:t>数据速率</a:t>
                      </a:r>
                      <a:r>
                        <a:rPr lang="en-US" sz="1800" kern="500">
                          <a:latin typeface="Times New Roman" panose="02020603050405020304" pitchFamily="18" charset="0"/>
                          <a:ea typeface="微软雅黑" panose="020B0503020204020204" pitchFamily="34" charset="-122"/>
                          <a:cs typeface="Times New Roman" panose="02020603050405020304" pitchFamily="18" charset="0"/>
                        </a:rPr>
                        <a:t>/Mbps</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1.544</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6.312</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44.736</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347">
                <a:tc rowSpan="3">
                  <a:txBody>
                    <a:bodyPr/>
                    <a:lstStyle/>
                    <a:p>
                      <a:pPr algn="ctr">
                        <a:spcAft>
                          <a:spcPts val="0"/>
                        </a:spcAft>
                      </a:pPr>
                      <a:r>
                        <a:rPr lang="zh-CN" sz="1800" kern="500">
                          <a:latin typeface="Times New Roman" panose="02020603050405020304" pitchFamily="18" charset="0"/>
                          <a:ea typeface="微软雅黑" panose="020B0503020204020204" pitchFamily="34" charset="-122"/>
                          <a:cs typeface="Times New Roman" panose="02020603050405020304" pitchFamily="18" charset="0"/>
                        </a:rPr>
                        <a:t>欧洲及中国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500">
                          <a:latin typeface="Times New Roman" panose="02020603050405020304" pitchFamily="18" charset="0"/>
                          <a:ea typeface="微软雅黑" panose="020B0503020204020204" pitchFamily="34" charset="-122"/>
                          <a:cs typeface="Times New Roman" panose="02020603050405020304" pitchFamily="18" charset="0"/>
                        </a:rPr>
                        <a:t>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E1</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E2=E1</a:t>
                      </a:r>
                      <a:r>
                        <a:rPr lang="zh-CN" sz="1800" kern="500">
                          <a:latin typeface="Times New Roman" panose="02020603050405020304" pitchFamily="18" charset="0"/>
                          <a:ea typeface="微软雅黑" panose="020B0503020204020204" pitchFamily="34" charset="-122"/>
                          <a:cs typeface="Times New Roman" panose="02020603050405020304" pitchFamily="18" charset="0"/>
                        </a:rPr>
                        <a:t>×</a:t>
                      </a:r>
                      <a:r>
                        <a:rPr lang="en-US" sz="1800" kern="500">
                          <a:latin typeface="Times New Roman" panose="02020603050405020304" pitchFamily="18" charset="0"/>
                          <a:ea typeface="微软雅黑" panose="020B0503020204020204" pitchFamily="34" charset="-122"/>
                          <a:cs typeface="Times New Roman" panose="02020603050405020304" pitchFamily="18" charset="0"/>
                        </a:rPr>
                        <a:t>4</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E3=E2</a:t>
                      </a:r>
                      <a:r>
                        <a:rPr lang="zh-CN" sz="1800" kern="500">
                          <a:latin typeface="Times New Roman" panose="02020603050405020304" pitchFamily="18" charset="0"/>
                          <a:ea typeface="微软雅黑" panose="020B0503020204020204" pitchFamily="34" charset="-122"/>
                          <a:cs typeface="Times New Roman" panose="02020603050405020304" pitchFamily="18" charset="0"/>
                        </a:rPr>
                        <a:t>×</a:t>
                      </a:r>
                      <a:r>
                        <a:rPr lang="en-US" sz="1800" kern="500">
                          <a:latin typeface="Times New Roman" panose="02020603050405020304" pitchFamily="18" charset="0"/>
                          <a:ea typeface="微软雅黑" panose="020B0503020204020204" pitchFamily="34" charset="-122"/>
                          <a:cs typeface="Times New Roman" panose="02020603050405020304" pitchFamily="18" charset="0"/>
                        </a:rPr>
                        <a:t>4</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347">
                <a:tc vMerge="1">
                  <a:txBody>
                    <a:bodyPr/>
                    <a:lstStyle/>
                    <a:p>
                      <a:endParaRPr lang="zh-CN"/>
                    </a:p>
                  </a:txBody>
                  <a:tcPr/>
                </a:tc>
                <a:tc>
                  <a:txBody>
                    <a:bodyPr/>
                    <a:lstStyle/>
                    <a:p>
                      <a:pPr algn="ctr">
                        <a:spcAft>
                          <a:spcPts val="0"/>
                        </a:spcAft>
                      </a:pPr>
                      <a:r>
                        <a:rPr lang="zh-CN" sz="1800" kern="500">
                          <a:latin typeface="Times New Roman" panose="02020603050405020304" pitchFamily="18" charset="0"/>
                          <a:ea typeface="微软雅黑" panose="020B0503020204020204" pitchFamily="34" charset="-122"/>
                          <a:cs typeface="Times New Roman" panose="02020603050405020304" pitchFamily="18" charset="0"/>
                        </a:rPr>
                        <a:t>原始信道路数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30</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120</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480</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347">
                <a:tc vMerge="1">
                  <a:txBody>
                    <a:bodyPr/>
                    <a:lstStyle/>
                    <a:p>
                      <a:endParaRPr lang="zh-CN"/>
                    </a:p>
                  </a:txBody>
                  <a:tcPr/>
                </a:tc>
                <a:tc>
                  <a:txBody>
                    <a:bodyPr/>
                    <a:lstStyle/>
                    <a:p>
                      <a:pPr algn="ctr">
                        <a:spcAft>
                          <a:spcPts val="0"/>
                        </a:spcAft>
                      </a:pPr>
                      <a:r>
                        <a:rPr lang="zh-CN" sz="1800" kern="500">
                          <a:latin typeface="Times New Roman" panose="02020603050405020304" pitchFamily="18" charset="0"/>
                          <a:ea typeface="微软雅黑" panose="020B0503020204020204" pitchFamily="34" charset="-122"/>
                          <a:cs typeface="Times New Roman" panose="02020603050405020304" pitchFamily="18" charset="0"/>
                        </a:rPr>
                        <a:t>数据速率</a:t>
                      </a:r>
                      <a:r>
                        <a:rPr lang="en-US" sz="1800" kern="500">
                          <a:latin typeface="Times New Roman" panose="02020603050405020304" pitchFamily="18" charset="0"/>
                          <a:ea typeface="微软雅黑" panose="020B0503020204020204" pitchFamily="34" charset="-122"/>
                          <a:cs typeface="Times New Roman" panose="02020603050405020304" pitchFamily="18" charset="0"/>
                        </a:rPr>
                        <a:t>/Mbps</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2.048</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a:latin typeface="Times New Roman" panose="02020603050405020304" pitchFamily="18" charset="0"/>
                          <a:ea typeface="微软雅黑" panose="020B0503020204020204" pitchFamily="34" charset="-122"/>
                          <a:cs typeface="Times New Roman" panose="02020603050405020304" pitchFamily="18" charset="0"/>
                        </a:rPr>
                        <a:t>8.448</a:t>
                      </a:r>
                      <a:endParaRPr lang="zh-CN" sz="1800" kern="50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500" dirty="0">
                          <a:latin typeface="Times New Roman" panose="02020603050405020304" pitchFamily="18" charset="0"/>
                          <a:ea typeface="微软雅黑" panose="020B0503020204020204" pitchFamily="34" charset="-122"/>
                          <a:cs typeface="Times New Roman" panose="02020603050405020304" pitchFamily="18" charset="0"/>
                        </a:rPr>
                        <a:t>34.368</a:t>
                      </a:r>
                      <a:endParaRPr lang="zh-CN" sz="1800" kern="500"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矩形 9"/>
          <p:cNvSpPr/>
          <p:nvPr/>
        </p:nvSpPr>
        <p:spPr>
          <a:xfrm>
            <a:off x="2881290" y="3500438"/>
            <a:ext cx="3528530" cy="369332"/>
          </a:xfrm>
          <a:prstGeom prst="rect">
            <a:avLst/>
          </a:prstGeom>
        </p:spPr>
        <p:txBody>
          <a:bodyPr wrap="none">
            <a:spAutoFit/>
          </a:bodyPr>
          <a:lstStyle/>
          <a:p>
            <a:r>
              <a:rPr lang="x-none" dirty="0" smtClean="0">
                <a:latin typeface="Times New Roman" panose="02020603050405020304" pitchFamily="18" charset="0"/>
                <a:ea typeface="微软雅黑" panose="020B0503020204020204" pitchFamily="34" charset="-122"/>
                <a:cs typeface="Times New Roman" panose="02020603050405020304" pitchFamily="18" charset="0"/>
              </a:rPr>
              <a:t>表2-1  T1和E1系列多路复用标准</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图片 11" descr="u=3003504179,859425623&amp;fm=27&amp;gp=0.jpg"/>
          <p:cNvPicPr>
            <a:picLocks noChangeAspect="1"/>
          </p:cNvPicPr>
          <p:nvPr/>
        </p:nvPicPr>
        <p:blipFill>
          <a:blip r:embed="rId2" cstate="print">
            <a:clrChange>
              <a:clrFrom>
                <a:srgbClr val="FFFFFF"/>
              </a:clrFrom>
              <a:clrTo>
                <a:srgbClr val="FFFFFF">
                  <a:alpha val="0"/>
                </a:srgbClr>
              </a:clrTo>
            </a:clrChange>
          </a:blip>
          <a:srcRect l="3001" t="12053" r="38000" b="9821"/>
          <a:stretch>
            <a:fillRect/>
          </a:stretch>
        </p:blipFill>
        <p:spPr>
          <a:xfrm>
            <a:off x="9382148" y="4357670"/>
            <a:ext cx="2809852" cy="250033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par>
                                <p:cTn id="13" presetID="9"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数据通信系统</a:t>
            </a:r>
          </a:p>
        </p:txBody>
      </p:sp>
      <p:sp useBgFill="1">
        <p:nvSpPr>
          <p:cNvPr id="42" name="矩形 41"/>
          <p:cNvSpPr/>
          <p:nvPr/>
        </p:nvSpPr>
        <p:spPr>
          <a:xfrm>
            <a:off x="1381092" y="2000240"/>
            <a:ext cx="4929222" cy="3554819"/>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当今信息社会中，通信是人们获取、传递和交换信息的重要手段。随着大规模集成电路技术、激光技术、空间技术等新型技术的不断发展以及计算机技术的广泛应用，现代通信中出现了如数字通信、卫星通信、光纤通信等具有代表性的新领域。而在这些新领域中，数字通信尤为重要，它是现代通信系统的基础。本节我们将简单介绍数字通信的基本概念和系统模型。</a:t>
            </a:r>
          </a:p>
        </p:txBody>
      </p:sp>
      <p:pic>
        <p:nvPicPr>
          <p:cNvPr id="12" name="图片 11" descr="timg (20).jpg"/>
          <p:cNvPicPr>
            <a:picLocks noChangeAspect="1"/>
          </p:cNvPicPr>
          <p:nvPr/>
        </p:nvPicPr>
        <p:blipFill>
          <a:blip r:embed="rId2" cstate="print">
            <a:clrChange>
              <a:clrFrom>
                <a:srgbClr val="FFFFFF"/>
              </a:clrFrom>
              <a:clrTo>
                <a:srgbClr val="FFFFFF">
                  <a:alpha val="0"/>
                </a:srgbClr>
              </a:clrTo>
            </a:clrChange>
          </a:blip>
          <a:srcRect l="11458" t="12500" r="11458" b="11458"/>
          <a:stretch>
            <a:fillRect/>
          </a:stretch>
        </p:blipFill>
        <p:spPr>
          <a:xfrm>
            <a:off x="6881818" y="1643050"/>
            <a:ext cx="4536000" cy="4474701"/>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sp>
        <p:nvSpPr>
          <p:cNvPr id="3" name="îṣļîḑé-Rectangle 70"/>
          <p:cNvSpPr/>
          <p:nvPr/>
        </p:nvSpPr>
        <p:spPr>
          <a:xfrm>
            <a:off x="1930875" y="1408567"/>
            <a:ext cx="7538630" cy="369332"/>
          </a:xfrm>
          <a:prstGeom prst="rect">
            <a:avLst/>
          </a:prstGeom>
        </p:spPr>
        <p:txBody>
          <a:bodyPr wrap="none" lIns="144000" tIns="0" rIns="144000" bIns="0">
            <a:spAutoFit/>
          </a:bodyPr>
          <a:lstStyle/>
          <a:p>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波分多路复用（</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Wave Division Multiplexing</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WDM</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4" name="组合 7"/>
          <p:cNvGrpSpPr>
            <a:grpSpLocks noChangeAspect="1"/>
          </p:cNvGrpSpPr>
          <p:nvPr/>
        </p:nvGrpSpPr>
        <p:grpSpPr>
          <a:xfrm>
            <a:off x="1023902" y="1214422"/>
            <a:ext cx="756000" cy="756002"/>
            <a:chOff x="2804323" y="3859118"/>
            <a:chExt cx="900000" cy="900002"/>
          </a:xfrm>
        </p:grpSpPr>
        <p:sp>
          <p:nvSpPr>
            <p:cNvPr id="5" name="椭圆 4"/>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6"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3</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7" name="矩形 6"/>
          <p:cNvSpPr/>
          <p:nvPr/>
        </p:nvSpPr>
        <p:spPr>
          <a:xfrm>
            <a:off x="952464" y="2143116"/>
            <a:ext cx="10644262" cy="432426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波分多路复用技术是频率分割技术在光纤媒体中的应用，主要用于全光纤网组成的通信系统中。所谓波分多路复用是指在一根光纤上能同时传送多个波长不同的光载波的复用技术，它实质上是利用了光具有不同波长的特征。</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WDM</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技术的原理与</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FDM</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十分类似，不同的是它利用波分复用设备将不同信道的信号调制成不同波长的光，并复用到光纤信道上；在接收端，又采用波分设备分离不同波长的光。用于波分复用的设备，在通信系统的发送端和接收端分别称为分波器和合波器。</a:t>
            </a:r>
          </a:p>
          <a:p>
            <a:pPr indent="457200" algn="just">
              <a:lnSpc>
                <a:spcPct val="125000"/>
              </a:lnSpc>
            </a:pP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WDM</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技术使得光纤的传输能力成倍增加，也可以利用不同波长沿不同方向传输来实现单根光纤的双向传输。除</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WDM</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外，还有光频分多路复用（</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OFDM</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）、密集波分多路复用（</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DWDM</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）、光时分多路复用（</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OTDM</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）、光码分多路服用（</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OCDM</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）技术等。光纤的密集波分技术可极大地增加光纤信道的数量，从而充分利用光纤的潜在带宽，是今后计算机网络系统使用的重要技术。</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4"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sp>
        <p:nvSpPr>
          <p:cNvPr id="3" name="îṣļîḑé-Rectangle 70"/>
          <p:cNvSpPr/>
          <p:nvPr/>
        </p:nvSpPr>
        <p:spPr>
          <a:xfrm>
            <a:off x="1930875" y="1408567"/>
            <a:ext cx="7357875" cy="369332"/>
          </a:xfrm>
          <a:prstGeom prst="rect">
            <a:avLst/>
          </a:prstGeom>
        </p:spPr>
        <p:txBody>
          <a:bodyPr wrap="none" lIns="144000" tIns="0" rIns="144000" bIns="0">
            <a:spAutoFit/>
          </a:bodyPr>
          <a:lstStyle/>
          <a:p>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码分多路复用（</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Code Division Multiplexing</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CDM</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4" name="组合 7"/>
          <p:cNvGrpSpPr>
            <a:grpSpLocks noChangeAspect="1"/>
          </p:cNvGrpSpPr>
          <p:nvPr/>
        </p:nvGrpSpPr>
        <p:grpSpPr>
          <a:xfrm>
            <a:off x="1023902" y="1214422"/>
            <a:ext cx="756000" cy="756002"/>
            <a:chOff x="2804323" y="3859118"/>
            <a:chExt cx="900000" cy="900002"/>
          </a:xfrm>
        </p:grpSpPr>
        <p:sp>
          <p:nvSpPr>
            <p:cNvPr id="5" name="椭圆 4"/>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6"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4</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7" name="矩形 6"/>
          <p:cNvSpPr/>
          <p:nvPr/>
        </p:nvSpPr>
        <p:spPr>
          <a:xfrm>
            <a:off x="1523968" y="2500306"/>
            <a:ext cx="9286940" cy="31700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wrap="square">
            <a:spAutoFit/>
          </a:bodyPr>
          <a:lstStyle/>
          <a:p>
            <a:pPr indent="457200" algn="just">
              <a:lnSpc>
                <a:spcPct val="125000"/>
              </a:lnSpc>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CDM</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技术是一种用于移动通信系统的新技术，它的实现基础是微波扩频通信。扩频通信的特征是使用比发送的数据速率高许多倍的伪随机码对载荷数据的基带信号的频谱进行扩展，形成宽带低功率频谱密度的信号来发射。</a:t>
            </a:r>
          </a:p>
          <a:p>
            <a:pPr indent="457200" algn="just">
              <a:lnSpc>
                <a:spcPct val="125000"/>
              </a:lnSpc>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CDM</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利用扩频通信中不同码型的扩频码之间的相关性为每个用户分配一个扩频编码，以区别不同的用户信号。发送端可用不同的扩频编码，分别向不同的接收端发送数据；同样，接收端进行相应的解码就可得到不同发送端送来的数据。</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CDM</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的特点是频率和时间资源均为共享。因此，在频率和时间资源紧缺的情况下，</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CDM</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技术将独具魅力，这也是</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CDM</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受到人们普遍关注的原因。</a:t>
            </a: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4"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数据传输技术</a:t>
            </a:r>
          </a:p>
        </p:txBody>
      </p:sp>
      <p:grpSp>
        <p:nvGrpSpPr>
          <p:cNvPr id="3" name="组合 2"/>
          <p:cNvGrpSpPr/>
          <p:nvPr/>
        </p:nvGrpSpPr>
        <p:grpSpPr>
          <a:xfrm>
            <a:off x="7810512" y="857232"/>
            <a:ext cx="3456000" cy="2433761"/>
            <a:chOff x="7167570" y="3786191"/>
            <a:chExt cx="3456000" cy="2433761"/>
          </a:xfrm>
        </p:grpSpPr>
        <p:pic>
          <p:nvPicPr>
            <p:cNvPr id="4" name="图片 3" descr="timg (23).jpg"/>
            <p:cNvPicPr>
              <a:picLocks noChangeAspect="1"/>
            </p:cNvPicPr>
            <p:nvPr/>
          </p:nvPicPr>
          <p:blipFill>
            <a:blip r:embed="rId2" cstate="print">
              <a:clrChange>
                <a:clrFrom>
                  <a:srgbClr val="FFFFFF"/>
                </a:clrFrom>
                <a:clrTo>
                  <a:srgbClr val="FFFFFF">
                    <a:alpha val="0"/>
                  </a:srgbClr>
                </a:clrTo>
              </a:clrChange>
            </a:blip>
            <a:srcRect b="6105"/>
            <a:stretch>
              <a:fillRect/>
            </a:stretch>
          </p:blipFill>
          <p:spPr>
            <a:xfrm>
              <a:off x="7167570" y="3786191"/>
              <a:ext cx="3456000" cy="2433761"/>
            </a:xfrm>
            <a:prstGeom prst="rect">
              <a:avLst/>
            </a:prstGeom>
          </p:spPr>
        </p:pic>
        <p:sp>
          <p:nvSpPr>
            <p:cNvPr id="5" name="TextBox 4"/>
            <p:cNvSpPr txBox="1"/>
            <p:nvPr/>
          </p:nvSpPr>
          <p:spPr>
            <a:xfrm>
              <a:off x="7881950" y="5214950"/>
              <a:ext cx="1500198" cy="584775"/>
            </a:xfrm>
            <a:prstGeom prst="rect">
              <a:avLst/>
            </a:prstGeom>
            <a:noFill/>
          </p:spPr>
          <p:txBody>
            <a:bodyPr wrap="square" rtlCol="0">
              <a:spAutoFit/>
            </a:bodyPr>
            <a:lstStyle/>
            <a:p>
              <a:r>
                <a:rPr lang="zh-CN" altLang="en-US" sz="3200" b="1" dirty="0" smtClean="0">
                  <a:solidFill>
                    <a:srgbClr val="FF0000"/>
                  </a:solidFill>
                  <a:latin typeface="微软雅黑" panose="020B0503020204020204" pitchFamily="34" charset="-122"/>
                  <a:ea typeface="微软雅黑" panose="020B0503020204020204" pitchFamily="34" charset="-122"/>
                </a:rPr>
                <a:t>提  示</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grpSp>
      <p:sp>
        <p:nvSpPr>
          <p:cNvPr id="6" name="椭圆 5"/>
          <p:cNvSpPr/>
          <p:nvPr/>
        </p:nvSpPr>
        <p:spPr>
          <a:xfrm>
            <a:off x="881026" y="1714488"/>
            <a:ext cx="6429420" cy="2834789"/>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wrap="square">
            <a:spAutoFit/>
          </a:bodyPr>
          <a:lstStyle/>
          <a:p>
            <a:pPr indent="457200" algn="just">
              <a:lnSpc>
                <a:spcPct val="125000"/>
              </a:lnSpc>
            </a:pP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FDM</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WDM</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技术是以频段的不同来区分地址的，其特点是独占频段而共享时间。</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TDM</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则是共享频段而独占时间，相当于在同一频段内不同的相位上发送和接收信息，而频率资源共享。</a:t>
            </a:r>
          </a:p>
        </p:txBody>
      </p:sp>
      <p:pic>
        <p:nvPicPr>
          <p:cNvPr id="7" name="图片 6" descr="timg (10).jpg"/>
          <p:cNvPicPr>
            <a:picLocks noChangeAspect="1"/>
          </p:cNvPicPr>
          <p:nvPr/>
        </p:nvPicPr>
        <p:blipFill>
          <a:blip r:embed="rId3" cstate="print">
            <a:clrChange>
              <a:clrFrom>
                <a:srgbClr val="FFFFFF"/>
              </a:clrFrom>
              <a:clrTo>
                <a:srgbClr val="FFFFFF">
                  <a:alpha val="0"/>
                </a:srgbClr>
              </a:clrTo>
            </a:clrChange>
          </a:blip>
          <a:stretch>
            <a:fillRect/>
          </a:stretch>
        </p:blipFill>
        <p:spPr>
          <a:xfrm>
            <a:off x="5142118" y="4857736"/>
            <a:ext cx="7049882" cy="2000264"/>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数据交换技术</a:t>
            </a:r>
          </a:p>
        </p:txBody>
      </p:sp>
      <p:sp>
        <p:nvSpPr>
          <p:cNvPr id="3" name="矩形 2"/>
          <p:cNvSpPr/>
          <p:nvPr/>
        </p:nvSpPr>
        <p:spPr>
          <a:xfrm>
            <a:off x="1095340" y="1055874"/>
            <a:ext cx="10001320" cy="2015936"/>
          </a:xfrm>
          <a:prstGeom prst="rect">
            <a:avLst/>
          </a:prstGeom>
          <a:noFill/>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实际网络中，节点通常采用部分连接的方式，不相邻节点之间的通信只能通过中转节点的转接来实现。这些中转的节点称为交换节点，它们并不处理流经的数据，只是简单地将数据从一个节点传送给另一个节点，直至到达目的地。数据交换技术就是用来解决资源子网中的节点如何通过通信子网实现数据交换问题的。</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通常使用的数据交换技术有</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种：电路（线路）交换、报文交换和分组交换。</a:t>
            </a:r>
          </a:p>
        </p:txBody>
      </p:sp>
      <p:sp>
        <p:nvSpPr>
          <p:cNvPr id="4" name="矩形 3"/>
          <p:cNvSpPr/>
          <p:nvPr/>
        </p:nvSpPr>
        <p:spPr>
          <a:xfrm>
            <a:off x="2430588" y="3610072"/>
            <a:ext cx="2518638"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2.4.1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电路交换</a:t>
            </a:r>
          </a:p>
        </p:txBody>
      </p:sp>
      <p:grpSp>
        <p:nvGrpSpPr>
          <p:cNvPr id="5" name="组合 4"/>
          <p:cNvGrpSpPr/>
          <p:nvPr/>
        </p:nvGrpSpPr>
        <p:grpSpPr>
          <a:xfrm>
            <a:off x="930390" y="3252882"/>
            <a:ext cx="1428760" cy="1152000"/>
            <a:chOff x="1166778" y="1571612"/>
            <a:chExt cx="1428760" cy="1152000"/>
          </a:xfrm>
        </p:grpSpPr>
        <p:sp>
          <p:nvSpPr>
            <p:cNvPr id="6" name="菱形 5"/>
            <p:cNvSpPr/>
            <p:nvPr/>
          </p:nvSpPr>
          <p:spPr>
            <a:xfrm>
              <a:off x="1166778" y="1571612"/>
              <a:ext cx="1152000" cy="1152000"/>
            </a:xfrm>
            <a:prstGeom prst="diamond">
              <a:avLst/>
            </a:prstGeom>
            <a:blipFill dpi="0" rotWithShape="1">
              <a:blip r:embed="rId2"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菱形 6"/>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8" name="Rectangle 1"/>
          <p:cNvSpPr>
            <a:spLocks noChangeArrowheads="1"/>
          </p:cNvSpPr>
          <p:nvPr/>
        </p:nvSpPr>
        <p:spPr bwMode="auto">
          <a:xfrm>
            <a:off x="1023902" y="4619196"/>
            <a:ext cx="10501386" cy="15958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ln>
          <a:effectLst/>
        </p:spPr>
        <p:txBody>
          <a:bodyPr vert="horz" wrap="square" lIns="91440" tIns="45720" rIns="91440" bIns="45720" numCol="1" anchor="ctr" anchorCtr="0" compatLnSpc="1">
            <a:spAutoFit/>
          </a:bodyPr>
          <a:lstStyle/>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在电话系统中，当用户进行拨号时，电话系统中的交换机（</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Telephone Switch</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）在呼叫者的电话与接收者的电话之间建立了一条实际的物理线路，通话便建立起来；此后两端的电话一直使用该专用线路，直到通话结束才能拆除该线路。电话系统中用到的这种交换方式叫做电路交换（</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Circuit Switching</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）技术。</a:t>
            </a: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 calcmode="lin" valueType="num">
                                      <p:cBhvr>
                                        <p:cTn id="13" dur="500" fill="hold"/>
                                        <p:tgtEl>
                                          <p:spTgt spid="5"/>
                                        </p:tgtEl>
                                        <p:attrNameLst>
                                          <p:attrName>style.rotation</p:attrName>
                                        </p:attrNameLst>
                                      </p:cBhvr>
                                      <p:tavLst>
                                        <p:tav tm="0">
                                          <p:val>
                                            <p:fltVal val="360"/>
                                          </p:val>
                                        </p:tav>
                                        <p:tav tm="100000">
                                          <p:val>
                                            <p:fltVal val="0"/>
                                          </p:val>
                                        </p:tav>
                                      </p:tavLst>
                                    </p:anim>
                                    <p:animEffect transition="in" filter="fade">
                                      <p:cBhvr>
                                        <p:cTn id="14" dur="500"/>
                                        <p:tgtEl>
                                          <p:spTgt spid="5"/>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lide(fromBottom)">
                                      <p:cBhvr>
                                        <p:cTn id="18" dur="500"/>
                                        <p:tgtEl>
                                          <p:spTgt spid="4"/>
                                        </p:tgtEl>
                                      </p:cBhvr>
                                    </p:animEffect>
                                  </p:childTnLst>
                                </p:cTn>
                              </p:par>
                            </p:childTnLst>
                          </p:cTn>
                        </p:par>
                        <p:par>
                          <p:cTn id="19" fill="hold">
                            <p:stCondLst>
                              <p:cond delay="1500"/>
                            </p:stCondLst>
                            <p:childTnLst>
                              <p:par>
                                <p:cTn id="20" presetID="9"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数据交换技术</a:t>
            </a:r>
          </a:p>
        </p:txBody>
      </p:sp>
      <p:sp>
        <p:nvSpPr>
          <p:cNvPr id="7" name="Rectangle 1"/>
          <p:cNvSpPr>
            <a:spLocks noChangeArrowheads="1"/>
          </p:cNvSpPr>
          <p:nvPr/>
        </p:nvSpPr>
        <p:spPr bwMode="auto">
          <a:xfrm>
            <a:off x="952464" y="1071546"/>
            <a:ext cx="6500858" cy="547842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ln>
          <a:effectLst/>
        </p:spPr>
        <p:txBody>
          <a:bodyPr vert="horz" wrap="square" lIns="91440" tIns="45720" rIns="91440" bIns="45720" numCol="1" anchor="ctr" anchorCtr="0" compatLnSpc="1">
            <a:spAutoFit/>
          </a:bodyPr>
          <a:lstStyle/>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电路交换技术的通信过程包括线路建立、数据传输和线路释放</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个过程。在数据开始传输之前，呼叫信号必须经过若干个交换机，得到各交换机的认可，并最终传到被呼叫方。这个过程常常需要</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秒甚至更长的时间。对于许多应用（如商店信用卡确认）来说，过长的电路建立时间是不合适的。另外，在电路交换系统中，物理线路的带宽是预先分配好的。对于已经预先分配好的线路，即使通信双方都没有数据要交换，线路带宽也不能为其他用户所使用，从而造成带宽的浪费。</a:t>
            </a:r>
          </a:p>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虽然电路交换技术存在上述缺点，但它有两个明显的优点，第一是传输延迟小，唯一的延迟是物理信号的传播延迟，因为一旦建立物理连接，便不再需要交换开销；第二是一旦线路建立，通信双方便独享该物理线路，不会与其他通信发生冲突。</a:t>
            </a:r>
          </a:p>
        </p:txBody>
      </p:sp>
      <p:pic>
        <p:nvPicPr>
          <p:cNvPr id="9" name="图片 8" descr="u=759736411,2551317752&amp;fm=27&amp;gp=0.jpg"/>
          <p:cNvPicPr>
            <a:picLocks noChangeAspect="1"/>
          </p:cNvPicPr>
          <p:nvPr/>
        </p:nvPicPr>
        <p:blipFill>
          <a:blip r:embed="rId2" cstate="print">
            <a:clrChange>
              <a:clrFrom>
                <a:srgbClr val="FDFDFD"/>
              </a:clrFrom>
              <a:clrTo>
                <a:srgbClr val="FDFDFD">
                  <a:alpha val="0"/>
                </a:srgbClr>
              </a:clrTo>
            </a:clrChange>
          </a:blip>
          <a:srcRect b="6542"/>
          <a:stretch>
            <a:fillRect/>
          </a:stretch>
        </p:blipFill>
        <p:spPr>
          <a:xfrm>
            <a:off x="7429500" y="1857364"/>
            <a:ext cx="4762500" cy="4762516"/>
          </a:xfrm>
          <a:prstGeom prst="rect">
            <a:avLst/>
          </a:prstGeom>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数据交换技术</a:t>
            </a:r>
          </a:p>
        </p:txBody>
      </p:sp>
      <p:sp>
        <p:nvSpPr>
          <p:cNvPr id="3" name="矩形 2"/>
          <p:cNvSpPr/>
          <p:nvPr/>
        </p:nvSpPr>
        <p:spPr>
          <a:xfrm>
            <a:off x="2430588" y="1500174"/>
            <a:ext cx="2531462"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2.4.2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报文交换</a:t>
            </a:r>
          </a:p>
        </p:txBody>
      </p:sp>
      <p:grpSp>
        <p:nvGrpSpPr>
          <p:cNvPr id="4" name="组合 3"/>
          <p:cNvGrpSpPr/>
          <p:nvPr/>
        </p:nvGrpSpPr>
        <p:grpSpPr>
          <a:xfrm>
            <a:off x="930390" y="1142984"/>
            <a:ext cx="1428760" cy="1152000"/>
            <a:chOff x="1166778" y="1571612"/>
            <a:chExt cx="1428760" cy="1152000"/>
          </a:xfrm>
        </p:grpSpPr>
        <p:sp>
          <p:nvSpPr>
            <p:cNvPr id="5" name="菱形 4"/>
            <p:cNvSpPr/>
            <p:nvPr/>
          </p:nvSpPr>
          <p:spPr>
            <a:xfrm>
              <a:off x="1166778" y="1571612"/>
              <a:ext cx="1152000" cy="1152000"/>
            </a:xfrm>
            <a:prstGeom prst="diamond">
              <a:avLst/>
            </a:prstGeom>
            <a:blipFill dpi="0" rotWithShape="1">
              <a:blip r:embed="rId2"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菱形 5"/>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7" name="Rectangle 1"/>
          <p:cNvSpPr>
            <a:spLocks noChangeArrowheads="1"/>
          </p:cNvSpPr>
          <p:nvPr/>
        </p:nvSpPr>
        <p:spPr bwMode="auto">
          <a:xfrm>
            <a:off x="1023902" y="2509298"/>
            <a:ext cx="10501386" cy="351949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ln>
          <a:effectLst/>
        </p:spPr>
        <p:txBody>
          <a:bodyPr vert="horz" wrap="square" lIns="91440" tIns="45720" rIns="91440" bIns="45720" numCol="1" anchor="ctr" anchorCtr="0" compatLnSpc="1">
            <a:spAutoFit/>
          </a:bodyPr>
          <a:lstStyle/>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报文交换（</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Message Switching</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属于存储转发式交换，事先并不建立物理电路，当发送方有数据要发送时，它将要发送的数据当做一个整体交给中间交换设备，中间交换设备先将报文存储起来，然后选择一条合适的空闲输出线将数据转发给下一个交换设备，如此循环往复直至将数据发送到目的节点。采用这种技术的网络就是存储转发网络。</a:t>
            </a:r>
          </a:p>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报文交换中，一般不限制报文的大小，这就要求网络中的各个中间节点必须使用磁盘等外设来缓存较大的数据块。同时某一块数据可能会长时间占用线路，导致报文在中间结点的延迟非常大（一个报文在每个节点的延迟时间等于接收整个报文的时间加上该报文在结点等待输出线路所需的排队延迟时间），这使得报文交换不适合交互式数据通信。为了解决上述问题又引入了分组交换技术。</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lide(fromBottom)">
                                      <p:cBhvr>
                                        <p:cTn id="14" dur="500"/>
                                        <p:tgtEl>
                                          <p:spTgt spid="3"/>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数据交换技术</a:t>
            </a:r>
          </a:p>
        </p:txBody>
      </p:sp>
      <p:sp>
        <p:nvSpPr>
          <p:cNvPr id="3" name="矩形 2"/>
          <p:cNvSpPr/>
          <p:nvPr/>
        </p:nvSpPr>
        <p:spPr>
          <a:xfrm>
            <a:off x="2430588" y="1500174"/>
            <a:ext cx="2531462"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2.4.3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分组交换</a:t>
            </a:r>
          </a:p>
        </p:txBody>
      </p:sp>
      <p:grpSp>
        <p:nvGrpSpPr>
          <p:cNvPr id="4" name="组合 3"/>
          <p:cNvGrpSpPr/>
          <p:nvPr/>
        </p:nvGrpSpPr>
        <p:grpSpPr>
          <a:xfrm>
            <a:off x="930390" y="1142984"/>
            <a:ext cx="1428760" cy="1152000"/>
            <a:chOff x="1166778" y="1571612"/>
            <a:chExt cx="1428760" cy="1152000"/>
          </a:xfrm>
        </p:grpSpPr>
        <p:sp>
          <p:nvSpPr>
            <p:cNvPr id="5" name="菱形 4"/>
            <p:cNvSpPr/>
            <p:nvPr/>
          </p:nvSpPr>
          <p:spPr>
            <a:xfrm>
              <a:off x="1166778" y="1571612"/>
              <a:ext cx="1152000" cy="1152000"/>
            </a:xfrm>
            <a:prstGeom prst="diamond">
              <a:avLst/>
            </a:prstGeom>
            <a:blipFill dpi="0" rotWithShape="1">
              <a:blip r:embed="rId2"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菱形 5"/>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7" name="Rectangle 1"/>
          <p:cNvSpPr>
            <a:spLocks noChangeArrowheads="1"/>
          </p:cNvSpPr>
          <p:nvPr/>
        </p:nvSpPr>
        <p:spPr bwMode="auto">
          <a:xfrm>
            <a:off x="1095340" y="2571744"/>
            <a:ext cx="10501386" cy="275004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ln>
          <a:effectLst/>
        </p:spPr>
        <p:txBody>
          <a:bodyPr vert="horz" wrap="square" lIns="91440" tIns="45720" rIns="91440" bIns="45720" numCol="1" anchor="ctr" anchorCtr="0" compatLnSpc="1">
            <a:spAutoFit/>
          </a:bodyPr>
          <a:lstStyle/>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分组交换（</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Packet Switching</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）又称为包交换，是报文交换技术的改进，与报文交换同属于存储转发式交换。在分组交换中，用户的数据被划分成一个个大小相同的分组（</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packet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这些分组被称为“包”。这些“包”可以被缓存在交换设备的内存而不是磁盘中，通过不同的线路到达同一目的地。由于分组交换能够保证任何用户都不能长时间独占传输线路，因而它非常适合于交互式通信。</a:t>
            </a:r>
          </a:p>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在分组交换中，根据传输控制协议和传输路径不同，可将其分为两种方式：数据报分组交换和虚电路分组交换。</a:t>
            </a:r>
          </a:p>
        </p:txBody>
      </p:sp>
      <p:pic>
        <p:nvPicPr>
          <p:cNvPr id="8" name="图片 7" descr="timg (4).jpg"/>
          <p:cNvPicPr>
            <a:picLocks noChangeAspect="1"/>
          </p:cNvPicPr>
          <p:nvPr/>
        </p:nvPicPr>
        <p:blipFill>
          <a:blip r:embed="rId3" cstate="print">
            <a:clrChange>
              <a:clrFrom>
                <a:srgbClr val="FFFFFF"/>
              </a:clrFrom>
              <a:clrTo>
                <a:srgbClr val="FFFFFF">
                  <a:alpha val="0"/>
                </a:srgbClr>
              </a:clrTo>
            </a:clrChange>
          </a:blip>
          <a:stretch>
            <a:fillRect/>
          </a:stretch>
        </p:blipFill>
        <p:spPr>
          <a:xfrm>
            <a:off x="7112000" y="4143380"/>
            <a:ext cx="5080000" cy="381000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lide(fromBottom)">
                                      <p:cBhvr>
                                        <p:cTn id="14" dur="500"/>
                                        <p:tgtEl>
                                          <p:spTgt spid="3"/>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数据交换技术</a:t>
            </a:r>
          </a:p>
        </p:txBody>
      </p:sp>
      <p:sp>
        <p:nvSpPr>
          <p:cNvPr id="3" name="îṣļîḑé-Rectangle 70"/>
          <p:cNvSpPr/>
          <p:nvPr/>
        </p:nvSpPr>
        <p:spPr>
          <a:xfrm>
            <a:off x="1930875" y="1224069"/>
            <a:ext cx="2445248" cy="369332"/>
          </a:xfrm>
          <a:prstGeom prst="rect">
            <a:avLst/>
          </a:prstGeom>
        </p:spPr>
        <p:txBody>
          <a:bodyPr wrap="none" lIns="144000" tIns="0" rIns="144000" bIns="0">
            <a:spAutoFit/>
          </a:bodyPr>
          <a:lstStyle/>
          <a:p>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数据报分组交换</a:t>
            </a:r>
          </a:p>
        </p:txBody>
      </p:sp>
      <p:grpSp>
        <p:nvGrpSpPr>
          <p:cNvPr id="4" name="组合 7"/>
          <p:cNvGrpSpPr>
            <a:grpSpLocks noChangeAspect="1"/>
          </p:cNvGrpSpPr>
          <p:nvPr/>
        </p:nvGrpSpPr>
        <p:grpSpPr>
          <a:xfrm>
            <a:off x="1023902" y="1029924"/>
            <a:ext cx="756000" cy="756002"/>
            <a:chOff x="2804323" y="3859118"/>
            <a:chExt cx="900000" cy="900002"/>
          </a:xfrm>
        </p:grpSpPr>
        <p:sp>
          <p:nvSpPr>
            <p:cNvPr id="5" name="椭圆 4"/>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6"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1</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7" name="矩形 6"/>
          <p:cNvSpPr/>
          <p:nvPr/>
        </p:nvSpPr>
        <p:spPr>
          <a:xfrm>
            <a:off x="1023902" y="1928802"/>
            <a:ext cx="10501386" cy="1246495"/>
          </a:xfrm>
          <a:prstGeom prst="rect">
            <a:avLst/>
          </a:prstGeom>
          <a:noFill/>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该方式中，每个数据分组又称为数据报。发送方将数据报按顺序发送，每个数据报在传输过程中按照不同的路径到达目的地，因此接收方接到的数据报的顺序与发送顺序是不同的，接收方还需要按照报文的分组顺序将这些数据报组合成完整的数据。</a:t>
            </a:r>
          </a:p>
        </p:txBody>
      </p:sp>
      <p:sp>
        <p:nvSpPr>
          <p:cNvPr id="8" name="îṣļîḑé-Rectangle 70"/>
          <p:cNvSpPr/>
          <p:nvPr/>
        </p:nvSpPr>
        <p:spPr>
          <a:xfrm>
            <a:off x="1930875" y="3408831"/>
            <a:ext cx="2445248" cy="369332"/>
          </a:xfrm>
          <a:prstGeom prst="rect">
            <a:avLst/>
          </a:prstGeom>
        </p:spPr>
        <p:txBody>
          <a:bodyPr wrap="none" lIns="144000" tIns="0" rIns="144000" bIns="0">
            <a:spAutoFit/>
          </a:bodyPr>
          <a:lstStyle/>
          <a:p>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虚电路分组交换</a:t>
            </a:r>
          </a:p>
        </p:txBody>
      </p:sp>
      <p:grpSp>
        <p:nvGrpSpPr>
          <p:cNvPr id="9" name="组合 7"/>
          <p:cNvGrpSpPr>
            <a:grpSpLocks noChangeAspect="1"/>
          </p:cNvGrpSpPr>
          <p:nvPr/>
        </p:nvGrpSpPr>
        <p:grpSpPr>
          <a:xfrm>
            <a:off x="1023902" y="3214686"/>
            <a:ext cx="756000" cy="756002"/>
            <a:chOff x="2804323" y="3859118"/>
            <a:chExt cx="900000" cy="900002"/>
          </a:xfrm>
        </p:grpSpPr>
        <p:sp>
          <p:nvSpPr>
            <p:cNvPr id="10" name="椭圆 9"/>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11"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2</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12" name="矩形 11"/>
          <p:cNvSpPr/>
          <p:nvPr/>
        </p:nvSpPr>
        <p:spPr>
          <a:xfrm>
            <a:off x="1023902" y="4113564"/>
            <a:ext cx="10501386" cy="2365328"/>
          </a:xfrm>
          <a:prstGeom prst="rect">
            <a:avLst/>
          </a:prstGeom>
          <a:noFill/>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虚电路方式是将数据报方式与电路交换方式结合起来，在发送数据分组之前，首先在发送方和接收方之间建立一条通路。通路建立后，数据分组将依次沿此路径进行传输。因此，接收方接到的数据分组的顺序与发送顺序是相同的。</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但是与电路交换不同的是，虚电路方式建立的通路不是一条专用的物理线路，而只是一条路径，因此被称为“虚电路”。数据分组经过时，路径中的每个结点还是需要存储数据并等待列队输出。</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4"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 calcmode="lin" valueType="num">
                                      <p:cBhvr>
                                        <p:cTn id="24" dur="500" fill="hold"/>
                                        <p:tgtEl>
                                          <p:spTgt spid="9"/>
                                        </p:tgtEl>
                                        <p:attrNameLst>
                                          <p:attrName>style.rotation</p:attrName>
                                        </p:attrNameLst>
                                      </p:cBhvr>
                                      <p:tavLst>
                                        <p:tav tm="0">
                                          <p:val>
                                            <p:fltVal val="360"/>
                                          </p:val>
                                        </p:tav>
                                        <p:tav tm="100000">
                                          <p:val>
                                            <p:fltVal val="0"/>
                                          </p:val>
                                        </p:tav>
                                      </p:tavLst>
                                    </p:anim>
                                    <p:animEffect transition="in" filter="fade">
                                      <p:cBhvr>
                                        <p:cTn id="25" dur="500"/>
                                        <p:tgtEl>
                                          <p:spTgt spid="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500"/>
                            </p:stCondLst>
                            <p:childTnLst>
                              <p:par>
                                <p:cTn id="31" presetID="4" presetClass="entr" presetSubtype="16"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ox(in)">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数据交换技术</a:t>
            </a:r>
          </a:p>
        </p:txBody>
      </p:sp>
      <p:sp>
        <p:nvSpPr>
          <p:cNvPr id="3" name="矩形 2"/>
          <p:cNvSpPr/>
          <p:nvPr/>
        </p:nvSpPr>
        <p:spPr>
          <a:xfrm>
            <a:off x="2430588" y="1500174"/>
            <a:ext cx="4314001"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2.4.4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三种交换技术的比较</a:t>
            </a:r>
          </a:p>
        </p:txBody>
      </p:sp>
      <p:grpSp>
        <p:nvGrpSpPr>
          <p:cNvPr id="4" name="组合 3"/>
          <p:cNvGrpSpPr/>
          <p:nvPr/>
        </p:nvGrpSpPr>
        <p:grpSpPr>
          <a:xfrm>
            <a:off x="930390" y="1142984"/>
            <a:ext cx="1428760" cy="1152000"/>
            <a:chOff x="1166778" y="1571612"/>
            <a:chExt cx="1428760" cy="1152000"/>
          </a:xfrm>
        </p:grpSpPr>
        <p:sp>
          <p:nvSpPr>
            <p:cNvPr id="5" name="菱形 4"/>
            <p:cNvSpPr/>
            <p:nvPr/>
          </p:nvSpPr>
          <p:spPr>
            <a:xfrm>
              <a:off x="1166778" y="1571612"/>
              <a:ext cx="1152000" cy="1152000"/>
            </a:xfrm>
            <a:prstGeom prst="diamond">
              <a:avLst/>
            </a:prstGeom>
            <a:blipFill dpi="0" rotWithShape="1">
              <a:blip r:embed="rId3"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菱形 5"/>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7" name="Rectangle 1"/>
          <p:cNvSpPr>
            <a:spLocks noChangeArrowheads="1"/>
          </p:cNvSpPr>
          <p:nvPr/>
        </p:nvSpPr>
        <p:spPr bwMode="auto">
          <a:xfrm>
            <a:off x="1023902" y="2509298"/>
            <a:ext cx="3000396" cy="1246495"/>
          </a:xfrm>
          <a:prstGeom prst="rect">
            <a:avLst/>
          </a:prstGeom>
          <a:noFill/>
          <a:ln w="9525">
            <a:noFill/>
            <a:miter lim="800000"/>
          </a:ln>
          <a:effectLst/>
        </p:spPr>
        <p:txBody>
          <a:bodyPr vert="horz" wrap="square" lIns="91440" tIns="45720" rIns="91440" bIns="45720" numCol="1" anchor="ctr" anchorCtr="0" compatLnSpc="1">
            <a:spAutoFit/>
          </a:bodyPr>
          <a:lstStyle/>
          <a:p>
            <a:pPr lvl="0" indent="457200" algn="just" fontAlgn="base">
              <a:lnSpc>
                <a:spcPct val="125000"/>
              </a:lnSpc>
              <a:spcBef>
                <a:spcPct val="0"/>
              </a:spcBef>
              <a:spcAft>
                <a:spcPct val="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电路交换技术、报文交换技术和分组交换技术的比较如图</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2-14</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所示。</a:t>
            </a:r>
          </a:p>
        </p:txBody>
      </p:sp>
      <p:sp>
        <p:nvSpPr>
          <p:cNvPr id="84994"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1" name="组合 10"/>
          <p:cNvGrpSpPr/>
          <p:nvPr/>
        </p:nvGrpSpPr>
        <p:grpSpPr>
          <a:xfrm>
            <a:off x="4381488" y="2000240"/>
            <a:ext cx="7119966" cy="4857760"/>
            <a:chOff x="4381488" y="2000240"/>
            <a:chExt cx="7119966" cy="4857760"/>
          </a:xfrm>
        </p:grpSpPr>
        <p:graphicFrame>
          <p:nvGraphicFramePr>
            <p:cNvPr id="84993" name="Object 1"/>
            <p:cNvGraphicFramePr>
              <a:graphicFrameLocks noChangeAspect="1"/>
            </p:cNvGraphicFramePr>
            <p:nvPr/>
          </p:nvGraphicFramePr>
          <p:xfrm>
            <a:off x="4381488" y="2000240"/>
            <a:ext cx="6858048" cy="4286280"/>
          </p:xfrm>
          <a:graphic>
            <a:graphicData uri="http://schemas.openxmlformats.org/presentationml/2006/ole">
              <p:oleObj spid="_x0000_s60417" r:id="rId4" imgW="4720573" imgH="2950290" progId="Visio.Drawing.11">
                <p:embed/>
              </p:oleObj>
            </a:graphicData>
          </a:graphic>
        </p:graphicFrame>
        <p:sp>
          <p:nvSpPr>
            <p:cNvPr id="10" name="矩形 9"/>
            <p:cNvSpPr/>
            <p:nvPr/>
          </p:nvSpPr>
          <p:spPr>
            <a:xfrm>
              <a:off x="4595802" y="6211669"/>
              <a:ext cx="6905652" cy="646331"/>
            </a:xfrm>
            <a:prstGeom prst="rect">
              <a:avLst/>
            </a:prstGeom>
          </p:spPr>
          <p:txBody>
            <a:bodyPr wrap="square">
              <a:spAutoFit/>
            </a:bodyPr>
            <a:lstStyle/>
            <a:p>
              <a:pPr algn="ct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）电路交换</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）报文交换</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）分组交换</a:t>
              </a:r>
            </a:p>
            <a:p>
              <a:pPr algn="ct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2-14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三种交换技术的比较</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2" name="图片 11" descr="u=856498140,743632590&amp;fm=27&amp;gp=0.jpg"/>
          <p:cNvPicPr>
            <a:picLocks noChangeAspect="1"/>
          </p:cNvPicPr>
          <p:nvPr/>
        </p:nvPicPr>
        <p:blipFill>
          <a:blip r:embed="rId5" cstate="print">
            <a:clrChange>
              <a:clrFrom>
                <a:srgbClr val="00A9EC"/>
              </a:clrFrom>
              <a:clrTo>
                <a:srgbClr val="00A9EC">
                  <a:alpha val="0"/>
                </a:srgbClr>
              </a:clrTo>
            </a:clrChange>
            <a:duotone>
              <a:prstClr val="black"/>
              <a:schemeClr val="accent1">
                <a:tint val="45000"/>
                <a:satMod val="400000"/>
              </a:schemeClr>
            </a:duotone>
          </a:blip>
          <a:stretch>
            <a:fillRect/>
          </a:stretch>
        </p:blipFill>
        <p:spPr>
          <a:xfrm>
            <a:off x="881026" y="3726000"/>
            <a:ext cx="3132000" cy="3132000"/>
          </a:xfrm>
          <a:prstGeom prst="rect">
            <a:avLst/>
          </a:prstGeom>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lide(fromBottom)">
                                      <p:cBhvr>
                                        <p:cTn id="14" dur="500"/>
                                        <p:tgtEl>
                                          <p:spTgt spid="3"/>
                                        </p:tgtEl>
                                      </p:cBhvr>
                                    </p:animEffect>
                                  </p:childTnLst>
                                </p:cTn>
                              </p:par>
                            </p:childTnLst>
                          </p:cTn>
                        </p:par>
                        <p:par>
                          <p:cTn id="15" fill="hold">
                            <p:stCondLst>
                              <p:cond delay="1000"/>
                            </p:stCondLst>
                            <p:childTnLst>
                              <p:par>
                                <p:cTn id="16" presetID="17"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9"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数据交换技术</a:t>
            </a:r>
          </a:p>
        </p:txBody>
      </p:sp>
      <p:sp>
        <p:nvSpPr>
          <p:cNvPr id="3" name="矩形 2"/>
          <p:cNvSpPr/>
          <p:nvPr/>
        </p:nvSpPr>
        <p:spPr>
          <a:xfrm>
            <a:off x="1809720" y="1857364"/>
            <a:ext cx="6096000" cy="393954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比较图</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2-14</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）和图</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2-14</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可以看到：在具有多个分组的报文中，分组交换中的中间交换设备在接收第二个分组之前，就可以转发已经接收到的第一个分组，即各个分组可以同时在各个结点对之间传送，这样就减少了传输延迟，提高了网络的吞吐量。</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分组交换除吞吐量较高外，还提供了一定程度的差错检测和代码转换能力。因此，计算机网络常常使用分组交换技术，偶尔才使用电路交换技术，但决不会使用报文交换技术。当然，分组交换也存在许多问题，比如拥塞、报文分片和重组。</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descr="timg (11).jpg"/>
          <p:cNvPicPr>
            <a:picLocks noChangeAspect="1"/>
          </p:cNvPicPr>
          <p:nvPr/>
        </p:nvPicPr>
        <p:blipFill>
          <a:blip r:embed="rId2" cstate="print">
            <a:clrChange>
              <a:clrFrom>
                <a:srgbClr val="EBEEF5"/>
              </a:clrFrom>
              <a:clrTo>
                <a:srgbClr val="EBEEF5">
                  <a:alpha val="0"/>
                </a:srgbClr>
              </a:clrTo>
            </a:clrChange>
          </a:blip>
          <a:srcRect b="6054"/>
          <a:stretch>
            <a:fillRect/>
          </a:stretch>
        </p:blipFill>
        <p:spPr>
          <a:xfrm>
            <a:off x="8290560" y="2643182"/>
            <a:ext cx="3901440" cy="3665232"/>
          </a:xfrm>
          <a:prstGeom prst="rect">
            <a:avLst/>
          </a:prstGeom>
        </p:spPr>
      </p:pic>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数据通信系统</a:t>
            </a:r>
          </a:p>
        </p:txBody>
      </p:sp>
      <p:sp>
        <p:nvSpPr>
          <p:cNvPr id="3" name="矩形 2"/>
          <p:cNvSpPr/>
          <p:nvPr/>
        </p:nvSpPr>
        <p:spPr>
          <a:xfrm>
            <a:off x="2095472" y="1500174"/>
            <a:ext cx="4314001"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2.1.1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数据通信的基本概念</a:t>
            </a:r>
          </a:p>
        </p:txBody>
      </p:sp>
      <p:grpSp>
        <p:nvGrpSpPr>
          <p:cNvPr id="4" name="组合 3"/>
          <p:cNvGrpSpPr/>
          <p:nvPr/>
        </p:nvGrpSpPr>
        <p:grpSpPr>
          <a:xfrm>
            <a:off x="595274" y="1142984"/>
            <a:ext cx="1428760" cy="1152000"/>
            <a:chOff x="1166778" y="1571612"/>
            <a:chExt cx="1428760" cy="1152000"/>
          </a:xfrm>
        </p:grpSpPr>
        <p:sp>
          <p:nvSpPr>
            <p:cNvPr id="5" name="菱形 4"/>
            <p:cNvSpPr/>
            <p:nvPr/>
          </p:nvSpPr>
          <p:spPr>
            <a:xfrm>
              <a:off x="1166778" y="1571612"/>
              <a:ext cx="1152000" cy="1152000"/>
            </a:xfrm>
            <a:prstGeom prst="diamond">
              <a:avLst/>
            </a:prstGeom>
            <a:blipFill dpi="0" rotWithShape="1">
              <a:blip r:embed="rId2"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菱形 5"/>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7" name="矩形 6"/>
          <p:cNvSpPr/>
          <p:nvPr/>
        </p:nvSpPr>
        <p:spPr>
          <a:xfrm>
            <a:off x="1309654" y="2672998"/>
            <a:ext cx="7429552" cy="510717"/>
          </a:xfrm>
          <a:prstGeom prst="rect">
            <a:avLst/>
          </a:prstGeom>
        </p:spPr>
        <p:txBody>
          <a:bodyPr wrap="square">
            <a:spAutoFit/>
          </a:bodyPr>
          <a:lstStyle/>
          <a:p>
            <a:pPr indent="457200" algn="just">
              <a:lnSpc>
                <a:spcPct val="125000"/>
              </a:lnSpc>
            </a:pP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信息</a:t>
            </a:r>
          </a:p>
        </p:txBody>
      </p:sp>
      <p:grpSp>
        <p:nvGrpSpPr>
          <p:cNvPr id="8" name="组合 7"/>
          <p:cNvGrpSpPr>
            <a:grpSpLocks noChangeAspect="1"/>
          </p:cNvGrpSpPr>
          <p:nvPr/>
        </p:nvGrpSpPr>
        <p:grpSpPr>
          <a:xfrm>
            <a:off x="952464" y="2530122"/>
            <a:ext cx="756000" cy="756002"/>
            <a:chOff x="2804323" y="3859118"/>
            <a:chExt cx="900000" cy="900002"/>
          </a:xfrm>
        </p:grpSpPr>
        <p:sp>
          <p:nvSpPr>
            <p:cNvPr id="9" name="椭圆 8"/>
            <p:cNvSpPr/>
            <p:nvPr/>
          </p:nvSpPr>
          <p:spPr>
            <a:xfrm>
              <a:off x="2804323" y="3859118"/>
              <a:ext cx="900000" cy="900000"/>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10"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a:solidFill>
                    <a:schemeClr val="bg1"/>
                  </a:solidFill>
                  <a:latin typeface="Impact" panose="020B0806030902050204" pitchFamily="34" charset="0"/>
                  <a:ea typeface="Adobe Gothic Std B" panose="020B0800000000000000" pitchFamily="34" charset="-128"/>
                  <a:cs typeface="+mn-ea"/>
                  <a:sym typeface="+mn-lt"/>
                </a:rPr>
                <a:t>1</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11" name="矩形 10"/>
          <p:cNvSpPr/>
          <p:nvPr/>
        </p:nvSpPr>
        <p:spPr>
          <a:xfrm>
            <a:off x="1595406" y="3286124"/>
            <a:ext cx="6000792" cy="2400657"/>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信息是对客观事物的运动状态和存在形式的反映，可以是客观事物的形态、大小、结构、性能等描述，也可以是客观事物与外部之间的联系。信息的载体可以是数字、文字、语音、图形和图像等。计算机及其外围设备产生和交换的信息都是由二进制代码表示的字母、数字或控制符号的组合。</a:t>
            </a:r>
          </a:p>
        </p:txBody>
      </p:sp>
      <p:pic>
        <p:nvPicPr>
          <p:cNvPr id="14" name="图片 13" descr="u=183081915,4018997975&amp;fm=200&amp;gp=0.jpg"/>
          <p:cNvPicPr>
            <a:picLocks noChangeAspect="1"/>
          </p:cNvPicPr>
          <p:nvPr/>
        </p:nvPicPr>
        <p:blipFill>
          <a:blip r:embed="rId4" cstate="print"/>
          <a:stretch>
            <a:fillRect/>
          </a:stretch>
        </p:blipFill>
        <p:spPr>
          <a:xfrm>
            <a:off x="7810512" y="2428868"/>
            <a:ext cx="3672000" cy="367200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lide(fromBottom)">
                                      <p:cBhvr>
                                        <p:cTn id="14" dur="500"/>
                                        <p:tgtEl>
                                          <p:spTgt spid="3"/>
                                        </p:tgtEl>
                                      </p:cBhvr>
                                    </p:animEffect>
                                  </p:childTnLst>
                                </p:cTn>
                              </p:par>
                            </p:childTnLst>
                          </p:cTn>
                        </p:par>
                        <p:par>
                          <p:cTn id="15" fill="hold">
                            <p:stCondLst>
                              <p:cond delay="1000"/>
                            </p:stCondLst>
                            <p:childTnLst>
                              <p:par>
                                <p:cTn id="16" presetID="49" presetClass="entr" presetSubtype="0" decel="10000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 calcmode="lin" valueType="num">
                                      <p:cBhvr>
                                        <p:cTn id="20" dur="500" fill="hold"/>
                                        <p:tgtEl>
                                          <p:spTgt spid="8"/>
                                        </p:tgtEl>
                                        <p:attrNameLst>
                                          <p:attrName>style.rotation</p:attrName>
                                        </p:attrNameLst>
                                      </p:cBhvr>
                                      <p:tavLst>
                                        <p:tav tm="0">
                                          <p:val>
                                            <p:fltVal val="360"/>
                                          </p:val>
                                        </p:tav>
                                        <p:tav tm="100000">
                                          <p:val>
                                            <p:fltVal val="0"/>
                                          </p:val>
                                        </p:tav>
                                      </p:tavLst>
                                    </p:anim>
                                    <p:animEffect transition="in" filter="fade">
                                      <p:cBhvr>
                                        <p:cTn id="21" dur="500"/>
                                        <p:tgtEl>
                                          <p:spTgt spid="8"/>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2000"/>
                            </p:stCondLst>
                            <p:childTnLst>
                              <p:par>
                                <p:cTn id="27" presetID="17" presetClass="entr" presetSubtype="1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strVal val="#ppt_h"/>
                                          </p:val>
                                        </p:tav>
                                        <p:tav tm="100000">
                                          <p:val>
                                            <p:strVal val="#ppt_h"/>
                                          </p:val>
                                        </p:tav>
                                      </p:tavLst>
                                    </p:anim>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数据交换技术</a:t>
            </a:r>
          </a:p>
        </p:txBody>
      </p:sp>
      <p:sp>
        <p:nvSpPr>
          <p:cNvPr id="3" name="矩形 2"/>
          <p:cNvSpPr/>
          <p:nvPr/>
        </p:nvSpPr>
        <p:spPr>
          <a:xfrm>
            <a:off x="452398" y="1000108"/>
            <a:ext cx="10001320" cy="477054"/>
          </a:xfrm>
          <a:prstGeom prst="rect">
            <a:avLst/>
          </a:prstGeom>
          <a:noFill/>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电路交换和分组交换两种技术有许多不同之处，主要体现在以下</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个方面：</a:t>
            </a:r>
          </a:p>
        </p:txBody>
      </p:sp>
      <p:sp>
        <p:nvSpPr>
          <p:cNvPr id="5" name="六边形 4"/>
          <p:cNvSpPr/>
          <p:nvPr/>
        </p:nvSpPr>
        <p:spPr>
          <a:xfrm>
            <a:off x="666712" y="1583414"/>
            <a:ext cx="1857388" cy="15120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zh-CN" altLang="en-US" sz="2000" dirty="0" smtClean="0">
                <a:latin typeface="微软雅黑" panose="020B0503020204020204" pitchFamily="34" charset="-122"/>
                <a:ea typeface="微软雅黑" panose="020B0503020204020204" pitchFamily="34" charset="-122"/>
              </a:rPr>
              <a:t>信道带宽的分配方式不同</a:t>
            </a:r>
            <a:endParaRPr lang="zh-CN" altLang="en-US" sz="2000" dirty="0">
              <a:latin typeface="微软雅黑" panose="020B0503020204020204" pitchFamily="34" charset="-122"/>
              <a:ea typeface="微软雅黑" panose="020B0503020204020204" pitchFamily="34" charset="-122"/>
            </a:endParaRPr>
          </a:p>
        </p:txBody>
      </p:sp>
      <p:sp>
        <p:nvSpPr>
          <p:cNvPr id="6" name="燕尾形 5"/>
          <p:cNvSpPr/>
          <p:nvPr/>
        </p:nvSpPr>
        <p:spPr>
          <a:xfrm>
            <a:off x="2286016" y="1571612"/>
            <a:ext cx="7429552" cy="1512000"/>
          </a:xfrm>
          <a:prstGeom prst="chevron">
            <a:avLst>
              <a:gd name="adj" fmla="val 239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just">
              <a:lnSpc>
                <a:spcPct val="110000"/>
              </a:lnSpc>
            </a:pPr>
            <a:endPar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10000"/>
              </a:lnSpc>
            </a:pP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电路交换中信道带宽是静态分配的，而分组交换中信道带宽是动态分配的。在电路交换中已分配的信道带宽未使用时都会被浪费掉。而在分组交换中，这些未使用的信道带宽可以被其他分组所利用，从而提高了信道的利用率。</a:t>
            </a:r>
          </a:p>
          <a:p>
            <a:pPr algn="just"/>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六边形 6"/>
          <p:cNvSpPr/>
          <p:nvPr/>
        </p:nvSpPr>
        <p:spPr>
          <a:xfrm>
            <a:off x="666712" y="3369364"/>
            <a:ext cx="1857388" cy="1512000"/>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25000"/>
              </a:lnSpc>
            </a:pPr>
            <a:r>
              <a:rPr lang="zh-CN" altLang="en-US" sz="2000" dirty="0" smtClean="0">
                <a:latin typeface="微软雅黑" panose="020B0503020204020204" pitchFamily="34" charset="-122"/>
                <a:ea typeface="微软雅黑" panose="020B0503020204020204" pitchFamily="34" charset="-122"/>
              </a:rPr>
              <a:t>收发双方的传输要求不同</a:t>
            </a:r>
            <a:endParaRPr lang="zh-CN" altLang="en-US" sz="2000" dirty="0">
              <a:latin typeface="微软雅黑" panose="020B0503020204020204" pitchFamily="34" charset="-122"/>
              <a:ea typeface="微软雅黑" panose="020B0503020204020204" pitchFamily="34" charset="-122"/>
            </a:endParaRPr>
          </a:p>
        </p:txBody>
      </p:sp>
      <p:sp>
        <p:nvSpPr>
          <p:cNvPr id="8" name="燕尾形 7"/>
          <p:cNvSpPr/>
          <p:nvPr/>
        </p:nvSpPr>
        <p:spPr>
          <a:xfrm>
            <a:off x="2286016" y="3357562"/>
            <a:ext cx="7429552" cy="1512000"/>
          </a:xfrm>
          <a:prstGeom prst="chevron">
            <a:avLst>
              <a:gd name="adj" fmla="val 23933"/>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nchorCtr="0">
            <a:noAutofit/>
          </a:bodyPr>
          <a:lstStyle/>
          <a:p>
            <a:pPr algn="just">
              <a:lnSpc>
                <a:spcPct val="110000"/>
              </a:lnSpc>
            </a:pPr>
            <a:endPar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10000"/>
              </a:lnSpc>
            </a:pP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电路交换是完全透明的，发送方和接收方可以使用物理线路支持范围内的任何速率、任意帧格式来进行数据通信。而在分组交换中，发送方和接收方必须按一定的数据速率和帧格式进行通信。</a:t>
            </a:r>
          </a:p>
          <a:p>
            <a:pPr algn="just"/>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六边形 8"/>
          <p:cNvSpPr/>
          <p:nvPr/>
        </p:nvSpPr>
        <p:spPr>
          <a:xfrm>
            <a:off x="666712" y="5155314"/>
            <a:ext cx="1872000" cy="1512000"/>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125000"/>
              </a:lnSpc>
            </a:pPr>
            <a:r>
              <a:rPr lang="zh-CN" altLang="en-US" sz="2000" dirty="0" smtClean="0">
                <a:solidFill>
                  <a:schemeClr val="tx1"/>
                </a:solidFill>
                <a:latin typeface="微软雅黑" panose="020B0503020204020204" pitchFamily="34" charset="-122"/>
                <a:ea typeface="微软雅黑" panose="020B0503020204020204" pitchFamily="34" charset="-122"/>
              </a:rPr>
              <a:t>计费方法</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algn="ctr">
              <a:lnSpc>
                <a:spcPct val="125000"/>
              </a:lnSpc>
            </a:pPr>
            <a:r>
              <a:rPr lang="zh-CN" altLang="en-US" sz="2000" dirty="0" smtClean="0">
                <a:solidFill>
                  <a:schemeClr val="tx1"/>
                </a:solidFill>
                <a:latin typeface="微软雅黑" panose="020B0503020204020204" pitchFamily="34" charset="-122"/>
                <a:ea typeface="微软雅黑" panose="020B0503020204020204" pitchFamily="34" charset="-122"/>
              </a:rPr>
              <a:t>不同</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0" name="燕尾形 9"/>
          <p:cNvSpPr/>
          <p:nvPr/>
        </p:nvSpPr>
        <p:spPr>
          <a:xfrm>
            <a:off x="2286016" y="5143512"/>
            <a:ext cx="9310710" cy="1512000"/>
          </a:xfrm>
          <a:prstGeom prst="chevron">
            <a:avLst>
              <a:gd name="adj" fmla="val 23933"/>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nchorCtr="0">
            <a:noAutofit/>
          </a:bodyPr>
          <a:lstStyle/>
          <a:p>
            <a:pPr algn="just">
              <a:lnSpc>
                <a:spcPct val="110000"/>
              </a:lnSpc>
            </a:pP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在电路交换中，通信双方是独占信道带宽的，因此通信费用取决于通话时间和距离，而与通话量无关。而在分组交换中，通信费用主要按通信流量（如字节数）来计算，适当考虑通话时间和距离。因特网电话（</a:t>
            </a: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Internet Phone</a:t>
            </a: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）就是使用分组交换技术的一种新型通信方式，它的通话费远远低于传统电话。</a:t>
            </a:r>
          </a:p>
        </p:txBody>
      </p:sp>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22" presetClass="entr" presetSubtype="8" fill="hold" grpId="1"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8" grpId="1" animBg="1"/>
      <p:bldP spid="9" grpId="0"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u=2969503185,3578805203&amp;fm=27&amp;gp=0.jpg"/>
          <p:cNvPicPr>
            <a:picLocks noChangeAspect="1"/>
          </p:cNvPicPr>
          <p:nvPr/>
        </p:nvPicPr>
        <p:blipFill>
          <a:blip r:embed="rId2" cstate="print">
            <a:clrChange>
              <a:clrFrom>
                <a:srgbClr val="FFFFFF"/>
              </a:clrFrom>
              <a:clrTo>
                <a:srgbClr val="FFFFFF">
                  <a:alpha val="0"/>
                </a:srgbClr>
              </a:clrTo>
            </a:clrChange>
          </a:blip>
          <a:stretch>
            <a:fillRect/>
          </a:stretch>
        </p:blipFill>
        <p:spPr>
          <a:xfrm>
            <a:off x="0" y="4727304"/>
            <a:ext cx="3636000" cy="2130696"/>
          </a:xfrm>
          <a:prstGeom prst="rect">
            <a:avLst/>
          </a:prstGeom>
        </p:spPr>
      </p:pic>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2.5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差错控制技术</a:t>
            </a:r>
          </a:p>
        </p:txBody>
      </p:sp>
      <p:sp>
        <p:nvSpPr>
          <p:cNvPr id="3" name="矩形 2"/>
          <p:cNvSpPr/>
          <p:nvPr/>
        </p:nvSpPr>
        <p:spPr>
          <a:xfrm>
            <a:off x="1381092" y="1253811"/>
            <a:ext cx="10072758" cy="1246495"/>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数据在信道上传输的过程中，由于线路热噪声的影响、信号的衰减、相邻线路间的串扰和外界的干扰等各种原因，不可避免地会造成接收的数据和发送的数据不一致，这种现象称为传输差错，简称差错。</a:t>
            </a:r>
          </a:p>
        </p:txBody>
      </p:sp>
      <p:sp>
        <p:nvSpPr>
          <p:cNvPr id="4" name="矩形 3"/>
          <p:cNvSpPr/>
          <p:nvPr/>
        </p:nvSpPr>
        <p:spPr>
          <a:xfrm>
            <a:off x="2430588" y="2991380"/>
            <a:ext cx="3595856"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2.5.1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产生差错的原因</a:t>
            </a:r>
          </a:p>
        </p:txBody>
      </p:sp>
      <p:grpSp>
        <p:nvGrpSpPr>
          <p:cNvPr id="5" name="组合 4"/>
          <p:cNvGrpSpPr/>
          <p:nvPr/>
        </p:nvGrpSpPr>
        <p:grpSpPr>
          <a:xfrm>
            <a:off x="930390" y="2634190"/>
            <a:ext cx="1428760" cy="1152000"/>
            <a:chOff x="1166778" y="1571612"/>
            <a:chExt cx="1428760" cy="1152000"/>
          </a:xfrm>
        </p:grpSpPr>
        <p:sp>
          <p:nvSpPr>
            <p:cNvPr id="6" name="菱形 5"/>
            <p:cNvSpPr/>
            <p:nvPr/>
          </p:nvSpPr>
          <p:spPr>
            <a:xfrm>
              <a:off x="1166778" y="1571612"/>
              <a:ext cx="1152000" cy="1152000"/>
            </a:xfrm>
            <a:prstGeom prst="diamond">
              <a:avLst/>
            </a:prstGeom>
            <a:blipFill dpi="0" rotWithShape="1">
              <a:blip r:embed="rId3"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菱形 6"/>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8" name="矩形 7"/>
          <p:cNvSpPr/>
          <p:nvPr/>
        </p:nvSpPr>
        <p:spPr>
          <a:xfrm>
            <a:off x="2238348" y="3857628"/>
            <a:ext cx="9001188" cy="2015936"/>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差错主要是由外界的干扰引起的。外界的干扰也称为噪声干扰，噪声主要有热噪声和冲击噪声两种。</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）热噪声是传输电路中的电子热运动产生的，它的特点是：持续存在，幅值较小，幅度较均匀且与频率无关，但频带很宽，具有随机性。由热噪声引起的差错是随机差错。</a:t>
            </a:r>
          </a:p>
        </p:txBody>
      </p:sp>
    </p:spTree>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 calcmode="lin" valueType="num">
                                      <p:cBhvr>
                                        <p:cTn id="14" dur="500" fill="hold"/>
                                        <p:tgtEl>
                                          <p:spTgt spid="5"/>
                                        </p:tgtEl>
                                        <p:attrNameLst>
                                          <p:attrName>style.rotation</p:attrName>
                                        </p:attrNameLst>
                                      </p:cBhvr>
                                      <p:tavLst>
                                        <p:tav tm="0">
                                          <p:val>
                                            <p:fltVal val="360"/>
                                          </p:val>
                                        </p:tav>
                                        <p:tav tm="100000">
                                          <p:val>
                                            <p:fltVal val="0"/>
                                          </p:val>
                                        </p:tav>
                                      </p:tavLst>
                                    </p:anim>
                                    <p:animEffect transition="in" filter="fade">
                                      <p:cBhvr>
                                        <p:cTn id="15" dur="500"/>
                                        <p:tgtEl>
                                          <p:spTgt spid="5"/>
                                        </p:tgtEl>
                                      </p:cBhvr>
                                    </p:animEffect>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slide(fromBottom)">
                                      <p:cBhvr>
                                        <p:cTn id="19" dur="500"/>
                                        <p:tgtEl>
                                          <p:spTgt spid="4"/>
                                        </p:tgtEl>
                                      </p:cBhvr>
                                    </p:animEffect>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2.5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差错控制技术</a:t>
            </a:r>
          </a:p>
        </p:txBody>
      </p:sp>
      <p:sp>
        <p:nvSpPr>
          <p:cNvPr id="8" name="矩形 7"/>
          <p:cNvSpPr/>
          <p:nvPr/>
        </p:nvSpPr>
        <p:spPr>
          <a:xfrm>
            <a:off x="4381488" y="2285992"/>
            <a:ext cx="6286544" cy="3170099"/>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冲击噪声是由外界干扰造成的。与热噪声相比，冲击噪声的幅度很大，持续时间短。这类噪声可以搏击相邻的多位数据位，从而导致更多的差错。冲击噪声是网络数据传输中引起传输差错的主要原因。由冲击噪声引起的传输差错是突发差错。</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在通信过程中产生的差错是由随机差错和突发差错共同构成的。此外，信号的幅度衰减、传播的速率改变、相邻两通条线路的串音等因素也会引起传输差错。</a:t>
            </a:r>
          </a:p>
        </p:txBody>
      </p:sp>
      <p:pic>
        <p:nvPicPr>
          <p:cNvPr id="9" name="图片 8" descr="u=500822698,3464785167&amp;fm=200&amp;gp=0.jpg"/>
          <p:cNvPicPr>
            <a:picLocks noChangeAspect="1"/>
          </p:cNvPicPr>
          <p:nvPr/>
        </p:nvPicPr>
        <p:blipFill>
          <a:blip r:embed="rId2" cstate="print">
            <a:clrChange>
              <a:clrFrom>
                <a:srgbClr val="FFFFFF"/>
              </a:clrFrom>
              <a:clrTo>
                <a:srgbClr val="FFFFFF">
                  <a:alpha val="0"/>
                </a:srgbClr>
              </a:clrTo>
            </a:clrChange>
          </a:blip>
          <a:stretch>
            <a:fillRect/>
          </a:stretch>
        </p:blipFill>
        <p:spPr>
          <a:xfrm>
            <a:off x="380960" y="970842"/>
            <a:ext cx="3898780" cy="5887158"/>
          </a:xfrm>
          <a:prstGeom prst="rect">
            <a:avLst/>
          </a:prstGeom>
        </p:spPr>
      </p:pic>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2.5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差错控制技术</a:t>
            </a:r>
          </a:p>
        </p:txBody>
      </p:sp>
      <p:sp>
        <p:nvSpPr>
          <p:cNvPr id="8" name="矩形 7"/>
          <p:cNvSpPr/>
          <p:nvPr/>
        </p:nvSpPr>
        <p:spPr>
          <a:xfrm>
            <a:off x="1881158" y="2786058"/>
            <a:ext cx="4929222" cy="3170099"/>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要提高传输质量，一是要改善传输信道的传输特性；二是采取差错控制技术，检测和纠正数据通信中可能出现的差错，以保证数据传输的正确性。</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最常用的差错控制方法是差错控制编码，即在发送的报文中附加校验码，接收方检测到有差错的报文后进行纠错。常用的校验码有奇偶校验码和循环冗余码。</a:t>
            </a:r>
          </a:p>
        </p:txBody>
      </p:sp>
      <p:sp>
        <p:nvSpPr>
          <p:cNvPr id="5" name="矩形 4"/>
          <p:cNvSpPr/>
          <p:nvPr/>
        </p:nvSpPr>
        <p:spPr>
          <a:xfrm>
            <a:off x="2430588" y="1571612"/>
            <a:ext cx="3236784"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2.5.2  </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差错控制编码</a:t>
            </a:r>
          </a:p>
        </p:txBody>
      </p:sp>
      <p:grpSp>
        <p:nvGrpSpPr>
          <p:cNvPr id="6" name="组合 5"/>
          <p:cNvGrpSpPr/>
          <p:nvPr/>
        </p:nvGrpSpPr>
        <p:grpSpPr>
          <a:xfrm>
            <a:off x="930390" y="1214422"/>
            <a:ext cx="1428760" cy="1152000"/>
            <a:chOff x="1166778" y="1571612"/>
            <a:chExt cx="1428760" cy="1152000"/>
          </a:xfrm>
        </p:grpSpPr>
        <p:sp>
          <p:nvSpPr>
            <p:cNvPr id="7" name="菱形 6"/>
            <p:cNvSpPr/>
            <p:nvPr/>
          </p:nvSpPr>
          <p:spPr>
            <a:xfrm>
              <a:off x="1166778" y="1571612"/>
              <a:ext cx="1152000" cy="1152000"/>
            </a:xfrm>
            <a:prstGeom prst="diamond">
              <a:avLst/>
            </a:prstGeom>
            <a:blipFill dpi="0" rotWithShape="1">
              <a:blip r:embed="rId2"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菱形 9"/>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pic>
        <p:nvPicPr>
          <p:cNvPr id="11" name="图片 10" descr="u=3395250488,1229850719&amp;fm=200&amp;gp=0.jpg"/>
          <p:cNvPicPr>
            <a:picLocks noChangeAspect="1"/>
          </p:cNvPicPr>
          <p:nvPr/>
        </p:nvPicPr>
        <p:blipFill>
          <a:blip r:embed="rId3" cstate="print">
            <a:clrChange>
              <a:clrFrom>
                <a:srgbClr val="FFFFFF"/>
              </a:clrFrom>
              <a:clrTo>
                <a:srgbClr val="FFFFFF">
                  <a:alpha val="0"/>
                </a:srgbClr>
              </a:clrTo>
            </a:clrChange>
          </a:blip>
          <a:srcRect b="4374"/>
          <a:stretch>
            <a:fillRect/>
          </a:stretch>
        </p:blipFill>
        <p:spPr>
          <a:xfrm>
            <a:off x="7429500" y="2786058"/>
            <a:ext cx="4762500" cy="3643338"/>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slide(fromBottom)">
                                      <p:cBhvr>
                                        <p:cTn id="14" dur="500"/>
                                        <p:tgtEl>
                                          <p:spTgt spid="5"/>
                                        </p:tgtEl>
                                      </p:cBhvr>
                                    </p:animEffect>
                                  </p:childTnLst>
                                </p:cTn>
                              </p:par>
                            </p:childTnLst>
                          </p:cTn>
                        </p:par>
                        <p:par>
                          <p:cTn id="15" fill="hold">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heckerboard(across)">
                                      <p:cBhvr>
                                        <p:cTn id="18" dur="500"/>
                                        <p:tgtEl>
                                          <p:spTgt spid="8"/>
                                        </p:tgtEl>
                                      </p:cBhvr>
                                    </p:animEffect>
                                  </p:childTnLst>
                                </p:cTn>
                              </p:par>
                            </p:childTnLst>
                          </p:cTn>
                        </p:par>
                        <p:par>
                          <p:cTn id="19" fill="hold">
                            <p:stCondLst>
                              <p:cond delay="1500"/>
                            </p:stCondLst>
                            <p:childTnLst>
                              <p:par>
                                <p:cTn id="20" presetID="17" presetClass="entr" presetSubtype="1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2.5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差错控制技术</a:t>
            </a:r>
          </a:p>
        </p:txBody>
      </p:sp>
      <p:sp>
        <p:nvSpPr>
          <p:cNvPr id="3" name="îṣļîḑé-Rectangle 70"/>
          <p:cNvSpPr/>
          <p:nvPr/>
        </p:nvSpPr>
        <p:spPr>
          <a:xfrm>
            <a:off x="1930875" y="1224069"/>
            <a:ext cx="1829695" cy="369332"/>
          </a:xfrm>
          <a:prstGeom prst="rect">
            <a:avLst/>
          </a:prstGeom>
        </p:spPr>
        <p:txBody>
          <a:bodyPr wrap="none" lIns="144000" tIns="0" rIns="144000" bIns="0">
            <a:spAutoFit/>
          </a:bodyPr>
          <a:lstStyle/>
          <a:p>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奇偶校验码</a:t>
            </a:r>
          </a:p>
        </p:txBody>
      </p:sp>
      <p:grpSp>
        <p:nvGrpSpPr>
          <p:cNvPr id="4" name="组合 7"/>
          <p:cNvGrpSpPr>
            <a:grpSpLocks noChangeAspect="1"/>
          </p:cNvGrpSpPr>
          <p:nvPr/>
        </p:nvGrpSpPr>
        <p:grpSpPr>
          <a:xfrm>
            <a:off x="1023902" y="1029924"/>
            <a:ext cx="756000" cy="756002"/>
            <a:chOff x="2804323" y="3859118"/>
            <a:chExt cx="900000" cy="900002"/>
          </a:xfrm>
        </p:grpSpPr>
        <p:sp>
          <p:nvSpPr>
            <p:cNvPr id="5" name="椭圆 4"/>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6"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1</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7" name="矩形 6"/>
          <p:cNvSpPr/>
          <p:nvPr/>
        </p:nvSpPr>
        <p:spPr>
          <a:xfrm>
            <a:off x="1023902" y="1997589"/>
            <a:ext cx="10501386" cy="4288931"/>
          </a:xfrm>
          <a:prstGeom prst="rect">
            <a:avLst/>
          </a:prstGeom>
          <a:noFill/>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奇偶校验码是最简单的校验码，其编码规则是：先将要传送的数据码元分组，并在每组数据后面附加一位冗余位，即校验位，使分组中包括冗余位在内的数据码元中“</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的个数保持为奇数（奇校验）或偶数（偶校验）。在接收端按照同样的规则进行检查，只有“</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的个数仍符合原定的规则才认为传输正确，否则认为传输出错。</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例如，传输数据为“</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1010010</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，采用奇校验时附加位为“</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，因此传输数据变为“</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10100100</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。如果接收端收到的数据中有一位出错（如</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10110100</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），此时奇校验就可以检查出错误。但是若接收到收到的数据中有两位出错（如</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01100100</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），此时奇校验就无法检查出错误。因此，奇偶校验一般只能用于通信要求较低的环境，且只能检测错误，无法确认错误位置及纠正错误。</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在实际数据传输中，所采用的奇偶校验码分为垂直奇偶校验、水平奇偶校验和水平垂直奇偶校验</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种。</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4"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2.5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差错控制技术</a:t>
            </a:r>
          </a:p>
        </p:txBody>
      </p:sp>
      <p:sp>
        <p:nvSpPr>
          <p:cNvPr id="3" name="îṣļîḑé-Rectangle 70"/>
          <p:cNvSpPr/>
          <p:nvPr/>
        </p:nvSpPr>
        <p:spPr>
          <a:xfrm>
            <a:off x="1930875" y="1224069"/>
            <a:ext cx="6739694" cy="369332"/>
          </a:xfrm>
          <a:prstGeom prst="rect">
            <a:avLst/>
          </a:prstGeom>
        </p:spPr>
        <p:txBody>
          <a:bodyPr wrap="none" lIns="144000" tIns="0" rIns="144000" bIns="0">
            <a:spAutoFit/>
          </a:bodyPr>
          <a:lstStyle/>
          <a:p>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循环冗余码（</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Cyclic Redundancy Code</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CRC</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4" name="组合 7"/>
          <p:cNvGrpSpPr>
            <a:grpSpLocks noChangeAspect="1"/>
          </p:cNvGrpSpPr>
          <p:nvPr/>
        </p:nvGrpSpPr>
        <p:grpSpPr>
          <a:xfrm>
            <a:off x="1023902" y="1029924"/>
            <a:ext cx="756000" cy="756002"/>
            <a:chOff x="2804323" y="3859118"/>
            <a:chExt cx="900000" cy="900002"/>
          </a:xfrm>
        </p:grpSpPr>
        <p:sp>
          <p:nvSpPr>
            <p:cNvPr id="5" name="椭圆 4"/>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6"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2</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7" name="矩形 6"/>
          <p:cNvSpPr/>
          <p:nvPr/>
        </p:nvSpPr>
        <p:spPr>
          <a:xfrm>
            <a:off x="1452530" y="2000240"/>
            <a:ext cx="8643998" cy="3554819"/>
          </a:xfrm>
          <a:prstGeom prst="rect">
            <a:avLst/>
          </a:prstGeom>
          <a:noFill/>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循环冗余码（</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Cyclic Redundancy Code</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CRC</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），又称为多项式码，是使用最广泛且检错能力很强的一种检错码。</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CRC</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的工作方法是在发送端产生一个冗余码，附加在信息位后面一起发送到接收端，接收端收到信息后按照与发送端形成循环冗余码同样的算法进行校验，如果发现错误，则通知发送端重发。</a:t>
            </a:r>
          </a:p>
          <a:p>
            <a:pPr indent="457200" algn="just">
              <a:lnSpc>
                <a:spcPct val="125000"/>
              </a:lnSpc>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CRC</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将整个数据块当做一串连续的二进制数据，把各位看成是一个多项式的系数，则该数据块就和一个</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次多项式</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M(X)</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相对应。例如，信息码</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1101</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表示为多项式为</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indent="457200" algn="ctr">
              <a:lnSpc>
                <a:spcPct val="125000"/>
              </a:lnSpc>
            </a:pP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X </a:t>
            </a:r>
            <a:r>
              <a:rPr lang="en-US" altLang="zh-CN" sz="2000" baseline="300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aseline="30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aseline="30000" dirty="0" smtClean="0">
                <a:latin typeface="Times New Roman" panose="02020603050405020304" pitchFamily="18" charset="0"/>
                <a:ea typeface="微软雅黑" panose="020B0503020204020204" pitchFamily="34" charset="-122"/>
                <a:cs typeface="Times New Roman" panose="02020603050405020304" pitchFamily="18" charset="0"/>
              </a:rPr>
              <a:t> 0</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8" name="图片 7" descr="timg (12).jpg"/>
          <p:cNvPicPr>
            <a:picLocks noChangeAspect="1"/>
          </p:cNvPicPr>
          <p:nvPr/>
        </p:nvPicPr>
        <p:blipFill>
          <a:blip r:embed="rId3" cstate="print">
            <a:clrChange>
              <a:clrFrom>
                <a:srgbClr val="FFFFFF"/>
              </a:clrFrom>
              <a:clrTo>
                <a:srgbClr val="FFFFFF">
                  <a:alpha val="0"/>
                </a:srgbClr>
              </a:clrTo>
            </a:clrChange>
          </a:blip>
          <a:stretch>
            <a:fillRect/>
          </a:stretch>
        </p:blipFill>
        <p:spPr>
          <a:xfrm>
            <a:off x="9017000" y="3429000"/>
            <a:ext cx="3175000" cy="3810000"/>
          </a:xfrm>
          <a:prstGeom prst="rect">
            <a:avLst/>
          </a:prstGeom>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4"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2.5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差错控制技术</a:t>
            </a:r>
          </a:p>
        </p:txBody>
      </p:sp>
      <p:sp>
        <p:nvSpPr>
          <p:cNvPr id="7" name="矩形 6"/>
          <p:cNvSpPr/>
          <p:nvPr/>
        </p:nvSpPr>
        <p:spPr>
          <a:xfrm>
            <a:off x="1166778" y="1500174"/>
            <a:ext cx="10072758" cy="861774"/>
          </a:xfrm>
          <a:prstGeom prst="rect">
            <a:avLst/>
          </a:prstGeom>
          <a:noFill/>
        </p:spPr>
        <p:txBody>
          <a:bodyPr wrap="square">
            <a:spAutoFit/>
          </a:bodyPr>
          <a:lstStyle/>
          <a:p>
            <a:pPr indent="457200" algn="just">
              <a:lnSpc>
                <a:spcPct val="125000"/>
              </a:lnSpc>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CRC</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在发送端编码和接收端校验时，可以利用事先约定的生成多项式</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G(X)</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来计算冗余码。</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CRC</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中使用的生成多项式由协议规定，目前国际标准中常用的</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G(X)</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包括以下几种：</a:t>
            </a:r>
          </a:p>
        </p:txBody>
      </p:sp>
      <p:sp>
        <p:nvSpPr>
          <p:cNvPr id="9" name="矩形 8"/>
          <p:cNvSpPr/>
          <p:nvPr/>
        </p:nvSpPr>
        <p:spPr>
          <a:xfrm>
            <a:off x="1523968" y="2714620"/>
            <a:ext cx="6643734" cy="400110"/>
          </a:xfrm>
          <a:prstGeom prst="rect">
            <a:avLst/>
          </a:prstGeom>
        </p:spPr>
        <p:txBody>
          <a:bodyPr wrap="square">
            <a:spAutoFit/>
          </a:bodyPr>
          <a:lstStyle/>
          <a:p>
            <a:pPr>
              <a:buFont typeface="Wingdings" panose="05000000000000000000" pitchFamily="2" charset="2"/>
              <a:buChar char="u"/>
            </a:pPr>
            <a:r>
              <a:rPr lang="en-US" sz="2000" dirty="0" smtClean="0">
                <a:solidFill>
                  <a:srgbClr val="FF0000"/>
                </a:solidFill>
                <a:latin typeface="Times New Roman" panose="02020603050405020304" pitchFamily="18" charset="0"/>
                <a:cs typeface="Times New Roman" panose="02020603050405020304" pitchFamily="18" charset="0"/>
              </a:rPr>
              <a:t>    CRC-12</a:t>
            </a:r>
            <a:r>
              <a:rPr lang="zh-CN" altLang="en-US" sz="2000" dirty="0" smtClean="0">
                <a:solidFill>
                  <a:srgbClr val="FF0000"/>
                </a:solidFill>
                <a:latin typeface="Times New Roman" panose="02020603050405020304" pitchFamily="18" charset="0"/>
                <a:cs typeface="Times New Roman" panose="02020603050405020304" pitchFamily="18" charset="0"/>
              </a:rPr>
              <a:t>：    </a:t>
            </a:r>
            <a:r>
              <a:rPr lang="en-US" altLang="zh-CN" sz="2000" dirty="0" smtClean="0">
                <a:solidFill>
                  <a:srgbClr val="FF0000"/>
                </a:solidFill>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G</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12</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11</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3</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2</a:t>
            </a:r>
            <a:r>
              <a:rPr lang="en-US" sz="2000" i="1"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p:txBody>
      </p:sp>
      <p:sp>
        <p:nvSpPr>
          <p:cNvPr id="10" name="矩形 9"/>
          <p:cNvSpPr/>
          <p:nvPr/>
        </p:nvSpPr>
        <p:spPr>
          <a:xfrm>
            <a:off x="1523968" y="3367068"/>
            <a:ext cx="6643734" cy="400110"/>
          </a:xfrm>
          <a:prstGeom prst="rect">
            <a:avLst/>
          </a:prstGeom>
        </p:spPr>
        <p:txBody>
          <a:bodyPr wrap="square">
            <a:spAutoFit/>
          </a:bodyPr>
          <a:lstStyle/>
          <a:p>
            <a:pPr>
              <a:buFont typeface="Wingdings" panose="05000000000000000000" pitchFamily="2" charset="2"/>
              <a:buChar char="u"/>
            </a:pPr>
            <a:r>
              <a:rPr lang="en-US" sz="2000" dirty="0" smtClean="0">
                <a:solidFill>
                  <a:srgbClr val="FF0000"/>
                </a:solidFill>
                <a:latin typeface="Times New Roman" panose="02020603050405020304" pitchFamily="18" charset="0"/>
                <a:cs typeface="Times New Roman" panose="02020603050405020304" pitchFamily="18" charset="0"/>
              </a:rPr>
              <a:t>    CRC-16</a:t>
            </a:r>
            <a:r>
              <a:rPr lang="zh-CN" altLang="en-US" sz="2000" dirty="0" smtClean="0">
                <a:solidFill>
                  <a:srgbClr val="FF0000"/>
                </a:solidFill>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G</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16</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15</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2</a:t>
            </a:r>
            <a:r>
              <a:rPr lang="en-US" sz="2000" i="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p:txBody>
      </p:sp>
      <p:sp>
        <p:nvSpPr>
          <p:cNvPr id="12" name="矩形 11"/>
          <p:cNvSpPr/>
          <p:nvPr/>
        </p:nvSpPr>
        <p:spPr>
          <a:xfrm>
            <a:off x="1523968" y="4019516"/>
            <a:ext cx="6643734" cy="400110"/>
          </a:xfrm>
          <a:prstGeom prst="rect">
            <a:avLst/>
          </a:prstGeom>
        </p:spPr>
        <p:txBody>
          <a:bodyPr wrap="square">
            <a:spAutoFit/>
          </a:bodyPr>
          <a:lstStyle/>
          <a:p>
            <a:pPr>
              <a:buFont typeface="Wingdings" panose="05000000000000000000" pitchFamily="2" charset="2"/>
              <a:buChar char="u"/>
            </a:pPr>
            <a:r>
              <a:rPr lang="en-US" sz="2000" dirty="0" smtClean="0">
                <a:solidFill>
                  <a:srgbClr val="FF0000"/>
                </a:solidFill>
                <a:latin typeface="Times New Roman" panose="02020603050405020304" pitchFamily="18" charset="0"/>
                <a:cs typeface="Times New Roman" panose="02020603050405020304" pitchFamily="18" charset="0"/>
              </a:rPr>
              <a:t>    CRC-CCITT </a:t>
            </a:r>
            <a:r>
              <a:rPr lang="zh-CN" altLang="en-US" sz="2000" dirty="0" smtClean="0">
                <a:solidFill>
                  <a:srgbClr val="FF0000"/>
                </a:solidFill>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G</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16</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12</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5</a:t>
            </a:r>
            <a:r>
              <a:rPr lang="en-US" sz="2000" i="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p:txBody>
      </p:sp>
      <p:sp>
        <p:nvSpPr>
          <p:cNvPr id="13" name="矩形 12"/>
          <p:cNvSpPr/>
          <p:nvPr/>
        </p:nvSpPr>
        <p:spPr>
          <a:xfrm>
            <a:off x="1523968" y="4671964"/>
            <a:ext cx="10668032" cy="400110"/>
          </a:xfrm>
          <a:prstGeom prst="rect">
            <a:avLst/>
          </a:prstGeom>
        </p:spPr>
        <p:txBody>
          <a:bodyPr wrap="square">
            <a:spAutoFit/>
          </a:bodyPr>
          <a:lstStyle/>
          <a:p>
            <a:pPr>
              <a:buFont typeface="Wingdings" panose="05000000000000000000" pitchFamily="2" charset="2"/>
              <a:buChar char="u"/>
            </a:pPr>
            <a:r>
              <a:rPr lang="en-US" sz="2000" dirty="0" smtClean="0">
                <a:solidFill>
                  <a:srgbClr val="FF0000"/>
                </a:solidFill>
                <a:latin typeface="Times New Roman" panose="02020603050405020304" pitchFamily="18" charset="0"/>
                <a:cs typeface="Times New Roman" panose="02020603050405020304" pitchFamily="18" charset="0"/>
              </a:rPr>
              <a:t>    CRC-32 </a:t>
            </a:r>
            <a:r>
              <a:rPr lang="zh-CN" altLang="en-US" sz="2000" dirty="0" smtClean="0">
                <a:solidFill>
                  <a:srgbClr val="FF0000"/>
                </a:solidFill>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  G</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32</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26</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22</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16</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12</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11</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10</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8</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7</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4</a:t>
            </a:r>
            <a:r>
              <a:rPr lang="en-US" sz="2000" i="1" dirty="0" smtClean="0">
                <a:latin typeface="Times New Roman" panose="02020603050405020304" pitchFamily="18" charset="0"/>
                <a:cs typeface="Times New Roman" panose="02020603050405020304" pitchFamily="18" charset="0"/>
              </a:rPr>
              <a:t>+X </a:t>
            </a:r>
            <a:r>
              <a:rPr lang="en-US" sz="2000" baseline="30000" dirty="0" smtClean="0">
                <a:latin typeface="Times New Roman" panose="02020603050405020304" pitchFamily="18" charset="0"/>
                <a:cs typeface="Times New Roman" panose="02020603050405020304" pitchFamily="18" charset="0"/>
              </a:rPr>
              <a:t>2</a:t>
            </a:r>
            <a:r>
              <a:rPr lang="en-US" sz="2000" i="1"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p:txBody>
      </p:sp>
      <p:pic>
        <p:nvPicPr>
          <p:cNvPr id="14" name="图片 13" descr="u=2603421199,1511955809&amp;fm=27&amp;gp=0.jpg"/>
          <p:cNvPicPr>
            <a:picLocks noChangeAspect="1"/>
          </p:cNvPicPr>
          <p:nvPr/>
        </p:nvPicPr>
        <p:blipFill>
          <a:blip r:embed="rId2" cstate="print">
            <a:clrChange>
              <a:clrFrom>
                <a:srgbClr val="FFFFFF"/>
              </a:clrFrom>
              <a:clrTo>
                <a:srgbClr val="FFFFFF">
                  <a:alpha val="0"/>
                </a:srgbClr>
              </a:clrTo>
            </a:clrChange>
          </a:blip>
          <a:stretch>
            <a:fillRect/>
          </a:stretch>
        </p:blipFill>
        <p:spPr>
          <a:xfrm>
            <a:off x="8334375" y="4714884"/>
            <a:ext cx="3857625" cy="2571750"/>
          </a:xfrm>
          <a:prstGeom prst="rect">
            <a:avLst/>
          </a:prstGeom>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lide(fromBottom)">
                                      <p:cBhvr>
                                        <p:cTn id="11" dur="500"/>
                                        <p:tgtEl>
                                          <p:spTgt spid="9"/>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Bottom)">
                                      <p:cBhvr>
                                        <p:cTn id="15" dur="500"/>
                                        <p:tgtEl>
                                          <p:spTgt spid="10"/>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lide(fromBottom)">
                                      <p:cBhvr>
                                        <p:cTn id="19" dur="500"/>
                                        <p:tgtEl>
                                          <p:spTgt spid="12"/>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P spid="1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2.5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差错控制技术</a:t>
            </a:r>
          </a:p>
        </p:txBody>
      </p:sp>
      <p:sp>
        <p:nvSpPr>
          <p:cNvPr id="7" name="矩形 6"/>
          <p:cNvSpPr/>
          <p:nvPr/>
        </p:nvSpPr>
        <p:spPr>
          <a:xfrm>
            <a:off x="1238216" y="1237434"/>
            <a:ext cx="10072758" cy="477054"/>
          </a:xfrm>
          <a:prstGeom prst="rect">
            <a:avLst/>
          </a:prstGeom>
          <a:noFill/>
        </p:spPr>
        <p:txBody>
          <a:bodyPr wrap="square">
            <a:spAutoFit/>
          </a:bodyPr>
          <a:lstStyle/>
          <a:p>
            <a:pPr indent="457200" algn="just">
              <a:lnSpc>
                <a:spcPct val="125000"/>
              </a:lnSpc>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CRC</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编码步骤如下：（设</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为生成多项式</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的阶）</a:t>
            </a:r>
          </a:p>
        </p:txBody>
      </p:sp>
      <p:pic>
        <p:nvPicPr>
          <p:cNvPr id="14" name="图片 13" descr="u=2603421199,1511955809&amp;fm=27&amp;gp=0.jpg"/>
          <p:cNvPicPr>
            <a:picLocks noChangeAspect="1"/>
          </p:cNvPicPr>
          <p:nvPr/>
        </p:nvPicPr>
        <p:blipFill>
          <a:blip r:embed="rId2" cstate="print">
            <a:clrChange>
              <a:clrFrom>
                <a:srgbClr val="FFFFFF"/>
              </a:clrFrom>
              <a:clrTo>
                <a:srgbClr val="FFFFFF">
                  <a:alpha val="0"/>
                </a:srgbClr>
              </a:clrTo>
            </a:clrChange>
          </a:blip>
          <a:stretch>
            <a:fillRect/>
          </a:stretch>
        </p:blipFill>
        <p:spPr>
          <a:xfrm>
            <a:off x="8334375" y="4714884"/>
            <a:ext cx="3857625" cy="2571750"/>
          </a:xfrm>
          <a:prstGeom prst="rect">
            <a:avLst/>
          </a:prstGeom>
        </p:spPr>
      </p:pic>
      <p:graphicFrame>
        <p:nvGraphicFramePr>
          <p:cNvPr id="11" name="图示 10"/>
          <p:cNvGraphicFramePr/>
          <p:nvPr/>
        </p:nvGraphicFramePr>
        <p:xfrm>
          <a:off x="1809720" y="85723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11" grpId="0">
        <p:bldAsOne/>
      </p:bldGraphic>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2.5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差错控制技术</a:t>
            </a:r>
          </a:p>
        </p:txBody>
      </p:sp>
      <p:sp>
        <p:nvSpPr>
          <p:cNvPr id="7" name="矩形 6"/>
          <p:cNvSpPr/>
          <p:nvPr/>
        </p:nvSpPr>
        <p:spPr>
          <a:xfrm>
            <a:off x="1238216" y="1237434"/>
            <a:ext cx="10072758" cy="826445"/>
          </a:xfrm>
          <a:prstGeom prst="rect">
            <a:avLst/>
          </a:prstGeom>
          <a:noFill/>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例如，假设准备发送的数据信息码为</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1101</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，生成多项式采用</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aseline="30000"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，计算使用</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CRC</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后最终发送的信息码。</a:t>
            </a:r>
          </a:p>
        </p:txBody>
      </p:sp>
      <p:sp>
        <p:nvSpPr>
          <p:cNvPr id="8" name="矩形 7"/>
          <p:cNvSpPr/>
          <p:nvPr/>
        </p:nvSpPr>
        <p:spPr>
          <a:xfrm>
            <a:off x="2119242" y="2571744"/>
            <a:ext cx="8548790" cy="477054"/>
          </a:xfrm>
          <a:prstGeom prst="rect">
            <a:avLst/>
          </a:prstGeom>
          <a:noFill/>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）将原信息码转化为多项式</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M</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)=1101</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r</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，因此</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M’</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)=11010000</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 name="云形标注 8"/>
          <p:cNvSpPr/>
          <p:nvPr/>
        </p:nvSpPr>
        <p:spPr>
          <a:xfrm>
            <a:off x="1095340" y="2357430"/>
            <a:ext cx="1143008" cy="1000132"/>
          </a:xfrm>
          <a:prstGeom prst="cloudCallou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解</a:t>
            </a:r>
            <a:endParaRPr lang="zh-CN" altLang="en-US" sz="2000" b="1" dirty="0">
              <a:latin typeface="微软雅黑" panose="020B0503020204020204" pitchFamily="34" charset="-122"/>
              <a:ea typeface="微软雅黑" panose="020B0503020204020204" pitchFamily="34" charset="-122"/>
            </a:endParaRPr>
          </a:p>
        </p:txBody>
      </p:sp>
      <p:sp>
        <p:nvSpPr>
          <p:cNvPr id="10" name="矩形 9"/>
          <p:cNvSpPr/>
          <p:nvPr/>
        </p:nvSpPr>
        <p:spPr>
          <a:xfrm>
            <a:off x="2595538" y="3929066"/>
            <a:ext cx="8548790" cy="400110"/>
          </a:xfrm>
          <a:prstGeom prst="rect">
            <a:avLst/>
          </a:prstGeom>
          <a:noFill/>
        </p:spPr>
        <p:txBody>
          <a:bodyPr wrap="square">
            <a:spAutoFit/>
          </a:bodyPr>
          <a:lstStyle/>
          <a:p>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G</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)=10011</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，用模</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除法求</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M’</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 G</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的余数（即冗余码）为：</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4210" name="Picture 2" descr="计算题"/>
          <p:cNvPicPr>
            <a:picLocks noChangeAspect="1" noChangeArrowheads="1"/>
          </p:cNvPicPr>
          <p:nvPr/>
        </p:nvPicPr>
        <p:blipFill>
          <a:blip r:embed="rId2" cstate="print"/>
          <a:srcRect/>
          <a:stretch>
            <a:fillRect/>
          </a:stretch>
        </p:blipFill>
        <p:spPr bwMode="auto">
          <a:xfrm>
            <a:off x="5095868" y="4429132"/>
            <a:ext cx="1383976" cy="1836000"/>
          </a:xfrm>
          <a:prstGeom prst="rect">
            <a:avLst/>
          </a:prstGeom>
          <a:noFill/>
          <a:ln w="9525">
            <a:noFill/>
            <a:miter lim="800000"/>
            <a:headEnd/>
            <a:tailEnd/>
          </a:ln>
        </p:spPr>
      </p:pic>
      <p:sp>
        <p:nvSpPr>
          <p:cNvPr id="12" name="下箭头 11"/>
          <p:cNvSpPr/>
          <p:nvPr/>
        </p:nvSpPr>
        <p:spPr>
          <a:xfrm>
            <a:off x="5738810" y="3143248"/>
            <a:ext cx="428628" cy="78581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13" name="图片 12" descr="timg (12).jpg"/>
          <p:cNvPicPr>
            <a:picLocks noChangeAspect="1"/>
          </p:cNvPicPr>
          <p:nvPr/>
        </p:nvPicPr>
        <p:blipFill>
          <a:blip r:embed="rId3" cstate="print">
            <a:clrChange>
              <a:clrFrom>
                <a:srgbClr val="FFFFFF"/>
              </a:clrFrom>
              <a:clrTo>
                <a:srgbClr val="FFFFFF">
                  <a:alpha val="0"/>
                </a:srgbClr>
              </a:clrTo>
            </a:clrChange>
          </a:blip>
          <a:stretch>
            <a:fillRect/>
          </a:stretch>
        </p:blipFill>
        <p:spPr>
          <a:xfrm>
            <a:off x="9017000" y="3429000"/>
            <a:ext cx="3175000" cy="3810000"/>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 calcmode="lin" valueType="num">
                                      <p:cBhvr>
                                        <p:cTn id="13" dur="500" fill="hold"/>
                                        <p:tgtEl>
                                          <p:spTgt spid="9"/>
                                        </p:tgtEl>
                                        <p:attrNameLst>
                                          <p:attrName>style.rotation</p:attrName>
                                        </p:attrNameLst>
                                      </p:cBhvr>
                                      <p:tavLst>
                                        <p:tav tm="0">
                                          <p:val>
                                            <p:fltVal val="360"/>
                                          </p:val>
                                        </p:tav>
                                        <p:tav tm="100000">
                                          <p:val>
                                            <p:fltVal val="0"/>
                                          </p:val>
                                        </p:tav>
                                      </p:tavLst>
                                    </p:anim>
                                    <p:animEffect transition="in" filter="fade">
                                      <p:cBhvr>
                                        <p:cTn id="14" dur="500"/>
                                        <p:tgtEl>
                                          <p:spTgt spid="9"/>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Bottom)">
                                      <p:cBhvr>
                                        <p:cTn id="18" dur="500"/>
                                        <p:tgtEl>
                                          <p:spTgt spid="8"/>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par>
                          <p:cTn id="23" fill="hold">
                            <p:stCondLst>
                              <p:cond delay="2000"/>
                            </p:stCondLst>
                            <p:childTnLst>
                              <p:par>
                                <p:cTn id="24" presetID="12" presetClass="entr" presetSubtype="4" fill="hold" grpId="1"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lide(fromBottom)">
                                      <p:cBhvr>
                                        <p:cTn id="26" dur="500"/>
                                        <p:tgtEl>
                                          <p:spTgt spid="10"/>
                                        </p:tgtEl>
                                      </p:cBhvr>
                                    </p:animEffect>
                                  </p:childTnLst>
                                </p:cTn>
                              </p:par>
                            </p:childTnLst>
                          </p:cTn>
                        </p:par>
                        <p:par>
                          <p:cTn id="27" fill="hold">
                            <p:stCondLst>
                              <p:cond delay="2500"/>
                            </p:stCondLst>
                            <p:childTnLst>
                              <p:par>
                                <p:cTn id="28" presetID="17" presetClass="entr" presetSubtype="10" fill="hold" nodeType="afterEffect">
                                  <p:stCondLst>
                                    <p:cond delay="0"/>
                                  </p:stCondLst>
                                  <p:childTnLst>
                                    <p:set>
                                      <p:cBhvr>
                                        <p:cTn id="29" dur="1" fill="hold">
                                          <p:stCondLst>
                                            <p:cond delay="0"/>
                                          </p:stCondLst>
                                        </p:cTn>
                                        <p:tgtEl>
                                          <p:spTgt spid="94210"/>
                                        </p:tgtEl>
                                        <p:attrNameLst>
                                          <p:attrName>style.visibility</p:attrName>
                                        </p:attrNameLst>
                                      </p:cBhvr>
                                      <p:to>
                                        <p:strVal val="visible"/>
                                      </p:to>
                                    </p:set>
                                    <p:anim calcmode="lin" valueType="num">
                                      <p:cBhvr>
                                        <p:cTn id="30" dur="500" fill="hold"/>
                                        <p:tgtEl>
                                          <p:spTgt spid="94210"/>
                                        </p:tgtEl>
                                        <p:attrNameLst>
                                          <p:attrName>ppt_w</p:attrName>
                                        </p:attrNameLst>
                                      </p:cBhvr>
                                      <p:tavLst>
                                        <p:tav tm="0">
                                          <p:val>
                                            <p:fltVal val="0"/>
                                          </p:val>
                                        </p:tav>
                                        <p:tav tm="100000">
                                          <p:val>
                                            <p:strVal val="#ppt_w"/>
                                          </p:val>
                                        </p:tav>
                                      </p:tavLst>
                                    </p:anim>
                                    <p:anim calcmode="lin" valueType="num">
                                      <p:cBhvr>
                                        <p:cTn id="31" dur="500" fill="hold"/>
                                        <p:tgtEl>
                                          <p:spTgt spid="94210"/>
                                        </p:tgtEl>
                                        <p:attrNameLst>
                                          <p:attrName>ppt_h</p:attrName>
                                        </p:attrNameLst>
                                      </p:cBhvr>
                                      <p:tavLst>
                                        <p:tav tm="0">
                                          <p:val>
                                            <p:strVal val="#ppt_h"/>
                                          </p:val>
                                        </p:tav>
                                        <p:tav tm="100000">
                                          <p:val>
                                            <p:strVal val="#ppt_h"/>
                                          </p:val>
                                        </p:tav>
                                      </p:tavLst>
                                    </p:anim>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095340" y="2786082"/>
            <a:ext cx="7286676" cy="32146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2.5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差错控制技术</a:t>
            </a:r>
          </a:p>
        </p:txBody>
      </p:sp>
      <p:sp>
        <p:nvSpPr>
          <p:cNvPr id="9" name="云形标注 8"/>
          <p:cNvSpPr/>
          <p:nvPr/>
        </p:nvSpPr>
        <p:spPr>
          <a:xfrm>
            <a:off x="952464" y="1142984"/>
            <a:ext cx="1143008" cy="1000132"/>
          </a:xfrm>
          <a:prstGeom prst="cloudCallou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解</a:t>
            </a:r>
            <a:endParaRPr lang="zh-CN" altLang="en-US" sz="2000" b="1" dirty="0">
              <a:latin typeface="微软雅黑" panose="020B0503020204020204" pitchFamily="34" charset="-122"/>
              <a:ea typeface="微软雅黑" panose="020B0503020204020204" pitchFamily="34" charset="-122"/>
            </a:endParaRPr>
          </a:p>
        </p:txBody>
      </p:sp>
      <p:sp>
        <p:nvSpPr>
          <p:cNvPr id="10" name="矩形 9"/>
          <p:cNvSpPr/>
          <p:nvPr/>
        </p:nvSpPr>
        <p:spPr>
          <a:xfrm>
            <a:off x="2381224" y="1357298"/>
            <a:ext cx="8715436" cy="861774"/>
          </a:xfrm>
          <a:prstGeom prst="rect">
            <a:avLst/>
          </a:prstGeom>
          <a:noFill/>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）将冗余码</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0100</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直接附加在</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M(X)</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后面，可得到最终要发送的信息码为</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11010100</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11" name="组合 10"/>
          <p:cNvGrpSpPr/>
          <p:nvPr/>
        </p:nvGrpSpPr>
        <p:grpSpPr>
          <a:xfrm>
            <a:off x="8453454" y="2285992"/>
            <a:ext cx="3456000" cy="2433761"/>
            <a:chOff x="7167570" y="3786191"/>
            <a:chExt cx="3456000" cy="2433761"/>
          </a:xfrm>
        </p:grpSpPr>
        <p:pic>
          <p:nvPicPr>
            <p:cNvPr id="14" name="图片 13" descr="timg (23).jpg"/>
            <p:cNvPicPr>
              <a:picLocks noChangeAspect="1"/>
            </p:cNvPicPr>
            <p:nvPr/>
          </p:nvPicPr>
          <p:blipFill>
            <a:blip r:embed="rId2" cstate="print">
              <a:clrChange>
                <a:clrFrom>
                  <a:srgbClr val="FFFFFF"/>
                </a:clrFrom>
                <a:clrTo>
                  <a:srgbClr val="FFFFFF">
                    <a:alpha val="0"/>
                  </a:srgbClr>
                </a:clrTo>
              </a:clrChange>
            </a:blip>
            <a:srcRect b="6105"/>
            <a:stretch>
              <a:fillRect/>
            </a:stretch>
          </p:blipFill>
          <p:spPr>
            <a:xfrm>
              <a:off x="7167570" y="3786191"/>
              <a:ext cx="3456000" cy="2433761"/>
            </a:xfrm>
            <a:prstGeom prst="rect">
              <a:avLst/>
            </a:prstGeom>
          </p:spPr>
        </p:pic>
        <p:sp>
          <p:nvSpPr>
            <p:cNvPr id="15" name="TextBox 14"/>
            <p:cNvSpPr txBox="1"/>
            <p:nvPr/>
          </p:nvSpPr>
          <p:spPr>
            <a:xfrm>
              <a:off x="7810512" y="5214950"/>
              <a:ext cx="1500198" cy="584775"/>
            </a:xfrm>
            <a:prstGeom prst="rect">
              <a:avLst/>
            </a:prstGeom>
            <a:noFill/>
          </p:spPr>
          <p:txBody>
            <a:bodyPr wrap="square" rtlCol="0">
              <a:spAutoFit/>
            </a:bodyPr>
            <a:lstStyle/>
            <a:p>
              <a:r>
                <a:rPr lang="zh-CN" altLang="en-US" sz="3200" b="1" dirty="0" smtClean="0">
                  <a:solidFill>
                    <a:srgbClr val="FF0000"/>
                  </a:solidFill>
                  <a:latin typeface="微软雅黑" panose="020B0503020204020204" pitchFamily="34" charset="-122"/>
                  <a:ea typeface="微软雅黑" panose="020B0503020204020204" pitchFamily="34" charset="-122"/>
                </a:rPr>
                <a:t>知识库</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grpSp>
      <p:sp>
        <p:nvSpPr>
          <p:cNvPr id="16" name="矩形 15"/>
          <p:cNvSpPr/>
          <p:nvPr/>
        </p:nvSpPr>
        <p:spPr>
          <a:xfrm>
            <a:off x="1238216" y="2857520"/>
            <a:ext cx="4929222" cy="3170099"/>
          </a:xfrm>
          <a:prstGeom prst="rect">
            <a:avLst/>
          </a:prstGeom>
          <a:noFill/>
        </p:spPr>
        <p:txBody>
          <a:bodyPr wrap="square">
            <a:spAutoFit/>
          </a:bodyPr>
          <a:lstStyle/>
          <a:p>
            <a:pPr indent="457200" algn="just">
              <a:lnSpc>
                <a:spcPct val="125000"/>
              </a:lnSpc>
            </a:pP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模</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运算是指按位模</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加减为基础的四则运算，包括模</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加、模</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减、模</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乘、模</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除。模</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运算中每一位计算的结果不影响其他位，即“加不进位，减不借位”。模</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加减的运算规则是：两数相同则结果为</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，两数不同则结果为</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，等同于“异或”运算。模</a:t>
            </a:r>
            <a:r>
              <a:rPr lang="en-US" altLang="zh-CN"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除与算数除法类似，但每一位除的结果不影响其他位，例如：</a:t>
            </a:r>
          </a:p>
        </p:txBody>
      </p:sp>
      <p:pic>
        <p:nvPicPr>
          <p:cNvPr id="17" name="Picture 2" descr="知识库"/>
          <p:cNvPicPr>
            <a:picLocks noChangeAspect="1" noChangeArrowheads="1"/>
          </p:cNvPicPr>
          <p:nvPr/>
        </p:nvPicPr>
        <p:blipFill>
          <a:blip r:embed="rId3" cstate="print"/>
          <a:srcRect/>
          <a:stretch>
            <a:fillRect/>
          </a:stretch>
        </p:blipFill>
        <p:spPr bwMode="auto">
          <a:xfrm>
            <a:off x="6310314" y="3286124"/>
            <a:ext cx="1740340" cy="239411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36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slide(fromBottom)">
                                      <p:cBhvr>
                                        <p:cTn id="14" dur="500"/>
                                        <p:tgtEl>
                                          <p:spTgt spid="1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par>
                          <p:cTn id="26" fill="hold">
                            <p:stCondLst>
                              <p:cond delay="2000"/>
                            </p:stCondLst>
                            <p:childTnLst>
                              <p:par>
                                <p:cTn id="27" presetID="17" presetClass="entr" presetSubtype="1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9" grpId="0" animBg="1"/>
      <p:bldP spid="10"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数据通信系统</a:t>
            </a:r>
          </a:p>
        </p:txBody>
      </p:sp>
      <p:sp>
        <p:nvSpPr>
          <p:cNvPr id="3" name="矩形 2"/>
          <p:cNvSpPr/>
          <p:nvPr/>
        </p:nvSpPr>
        <p:spPr>
          <a:xfrm>
            <a:off x="1309654" y="1714488"/>
            <a:ext cx="7429552" cy="510717"/>
          </a:xfrm>
          <a:prstGeom prst="rect">
            <a:avLst/>
          </a:prstGeom>
        </p:spPr>
        <p:txBody>
          <a:bodyPr wrap="square">
            <a:spAutoFit/>
          </a:bodyPr>
          <a:lstStyle/>
          <a:p>
            <a:pPr indent="457200" algn="just">
              <a:lnSpc>
                <a:spcPct val="125000"/>
              </a:lnSpc>
            </a:pP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数据</a:t>
            </a:r>
          </a:p>
        </p:txBody>
      </p:sp>
      <p:grpSp>
        <p:nvGrpSpPr>
          <p:cNvPr id="4" name="组合 3"/>
          <p:cNvGrpSpPr>
            <a:grpSpLocks noChangeAspect="1"/>
          </p:cNvGrpSpPr>
          <p:nvPr/>
        </p:nvGrpSpPr>
        <p:grpSpPr>
          <a:xfrm>
            <a:off x="952464" y="1571612"/>
            <a:ext cx="756000" cy="756002"/>
            <a:chOff x="2804323" y="3859118"/>
            <a:chExt cx="900000" cy="900002"/>
          </a:xfrm>
        </p:grpSpPr>
        <p:sp>
          <p:nvSpPr>
            <p:cNvPr id="5" name="椭圆 4"/>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6"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2</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7" name="矩形 6"/>
          <p:cNvSpPr/>
          <p:nvPr/>
        </p:nvSpPr>
        <p:spPr>
          <a:xfrm>
            <a:off x="1595406" y="2327614"/>
            <a:ext cx="9501254" cy="1246495"/>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数据是传递信息的实体，是信息的一种表现形式。在计算机网络中，数据分为模拟数据和数字数据两种。其中，用于描述连续变化量的数据称为模拟数据，如声音、温度等；用于描述不连续变化量的数据称为数字数据，如文本信息、整数等。</a:t>
            </a:r>
          </a:p>
        </p:txBody>
      </p:sp>
      <p:grpSp>
        <p:nvGrpSpPr>
          <p:cNvPr id="14" name="组合 13"/>
          <p:cNvGrpSpPr/>
          <p:nvPr/>
        </p:nvGrpSpPr>
        <p:grpSpPr>
          <a:xfrm>
            <a:off x="7667636" y="3714752"/>
            <a:ext cx="3456000" cy="2433761"/>
            <a:chOff x="7167570" y="3786191"/>
            <a:chExt cx="3456000" cy="2433761"/>
          </a:xfrm>
        </p:grpSpPr>
        <p:pic>
          <p:nvPicPr>
            <p:cNvPr id="13" name="图片 12" descr="timg (23).jpg"/>
            <p:cNvPicPr>
              <a:picLocks noChangeAspect="1"/>
            </p:cNvPicPr>
            <p:nvPr/>
          </p:nvPicPr>
          <p:blipFill>
            <a:blip r:embed="rId3" cstate="print">
              <a:clrChange>
                <a:clrFrom>
                  <a:srgbClr val="FFFFFF"/>
                </a:clrFrom>
                <a:clrTo>
                  <a:srgbClr val="FFFFFF">
                    <a:alpha val="0"/>
                  </a:srgbClr>
                </a:clrTo>
              </a:clrChange>
            </a:blip>
            <a:srcRect b="6105"/>
            <a:stretch>
              <a:fillRect/>
            </a:stretch>
          </p:blipFill>
          <p:spPr>
            <a:xfrm>
              <a:off x="7167570" y="3786191"/>
              <a:ext cx="3456000" cy="2433761"/>
            </a:xfrm>
            <a:prstGeom prst="rect">
              <a:avLst/>
            </a:prstGeom>
          </p:spPr>
        </p:pic>
        <p:sp>
          <p:nvSpPr>
            <p:cNvPr id="9" name="TextBox 8"/>
            <p:cNvSpPr txBox="1"/>
            <p:nvPr/>
          </p:nvSpPr>
          <p:spPr>
            <a:xfrm>
              <a:off x="7881950" y="5214950"/>
              <a:ext cx="1500198" cy="584775"/>
            </a:xfrm>
            <a:prstGeom prst="rect">
              <a:avLst/>
            </a:prstGeom>
            <a:noFill/>
          </p:spPr>
          <p:txBody>
            <a:bodyPr wrap="square" rtlCol="0">
              <a:spAutoFit/>
            </a:bodyPr>
            <a:lstStyle/>
            <a:p>
              <a:r>
                <a:rPr lang="zh-CN" altLang="en-US" sz="3200" b="1" dirty="0" smtClean="0">
                  <a:solidFill>
                    <a:srgbClr val="FF0000"/>
                  </a:solidFill>
                  <a:latin typeface="微软雅黑" panose="020B0503020204020204" pitchFamily="34" charset="-122"/>
                  <a:ea typeface="微软雅黑" panose="020B0503020204020204" pitchFamily="34" charset="-122"/>
                </a:rPr>
                <a:t>提  示</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grpSp>
      <p:grpSp>
        <p:nvGrpSpPr>
          <p:cNvPr id="15" name="组合 14"/>
          <p:cNvGrpSpPr>
            <a:grpSpLocks noChangeAspect="1"/>
          </p:cNvGrpSpPr>
          <p:nvPr/>
        </p:nvGrpSpPr>
        <p:grpSpPr>
          <a:xfrm>
            <a:off x="1881158" y="4286256"/>
            <a:ext cx="5072098" cy="1785950"/>
            <a:chOff x="1077992" y="1125422"/>
            <a:chExt cx="10036017" cy="4895866"/>
          </a:xfrm>
        </p:grpSpPr>
        <p:grpSp>
          <p:nvGrpSpPr>
            <p:cNvPr id="16" name="组合 1"/>
            <p:cNvGrpSpPr/>
            <p:nvPr/>
          </p:nvGrpSpPr>
          <p:grpSpPr>
            <a:xfrm>
              <a:off x="1077992" y="1556792"/>
              <a:ext cx="10036017" cy="4464496"/>
              <a:chOff x="1077992" y="1556792"/>
              <a:chExt cx="10036017" cy="4464496"/>
            </a:xfrm>
          </p:grpSpPr>
          <p:sp>
            <p:nvSpPr>
              <p:cNvPr id="18" name="矩形 2"/>
              <p:cNvSpPr/>
              <p:nvPr/>
            </p:nvSpPr>
            <p:spPr bwMode="auto">
              <a:xfrm>
                <a:off x="1321830" y="1556792"/>
                <a:ext cx="9548340" cy="4464496"/>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grpSp>
            <p:nvGrpSpPr>
              <p:cNvPr id="19" name="组合 2"/>
              <p:cNvGrpSpPr/>
              <p:nvPr/>
            </p:nvGrpSpPr>
            <p:grpSpPr>
              <a:xfrm>
                <a:off x="1077992" y="5717702"/>
                <a:ext cx="10036017" cy="303586"/>
                <a:chOff x="1077992" y="5800118"/>
                <a:chExt cx="10036017" cy="188544"/>
              </a:xfrm>
            </p:grpSpPr>
            <p:sp>
              <p:nvSpPr>
                <p:cNvPr id="21" name="直角三角形 20"/>
                <p:cNvSpPr/>
                <p:nvPr/>
              </p:nvSpPr>
              <p:spPr>
                <a:xfrm rot="16200000" flipH="1">
                  <a:off x="1102464" y="5775646"/>
                  <a:ext cx="188544"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直角三角形 21"/>
                <p:cNvSpPr/>
                <p:nvPr/>
              </p:nvSpPr>
              <p:spPr>
                <a:xfrm rot="5400000">
                  <a:off x="10900993" y="5775646"/>
                  <a:ext cx="188544"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0" name="圆角矩形 5"/>
              <p:cNvSpPr/>
              <p:nvPr/>
            </p:nvSpPr>
            <p:spPr>
              <a:xfrm>
                <a:off x="1883532" y="2013621"/>
                <a:ext cx="8424935" cy="3414890"/>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sz="2000" b="1"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很多时候，数据和信息的概念并不加以区分，可认为是同一个概念。</a:t>
                </a:r>
              </a:p>
            </p:txBody>
          </p:sp>
        </p:grpSp>
        <p:sp>
          <p:nvSpPr>
            <p:cNvPr id="17" name="六边形 16"/>
            <p:cNvSpPr/>
            <p:nvPr/>
          </p:nvSpPr>
          <p:spPr>
            <a:xfrm>
              <a:off x="1675683" y="1125422"/>
              <a:ext cx="2520282" cy="701724"/>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5"/>
            </a:p>
          </p:txBody>
        </p:sp>
      </p:gr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7"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2.5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差错控制技术</a:t>
            </a:r>
          </a:p>
        </p:txBody>
      </p:sp>
      <p:grpSp>
        <p:nvGrpSpPr>
          <p:cNvPr id="3" name="组合 4"/>
          <p:cNvGrpSpPr/>
          <p:nvPr/>
        </p:nvGrpSpPr>
        <p:grpSpPr>
          <a:xfrm>
            <a:off x="1023902" y="2143116"/>
            <a:ext cx="2258986" cy="3309450"/>
            <a:chOff x="816314" y="2666077"/>
            <a:chExt cx="2258986" cy="3309450"/>
          </a:xfrm>
        </p:grpSpPr>
        <p:sp>
          <p:nvSpPr>
            <p:cNvPr id="4" name="双括号 3"/>
            <p:cNvSpPr/>
            <p:nvPr/>
          </p:nvSpPr>
          <p:spPr>
            <a:xfrm>
              <a:off x="816314" y="2839425"/>
              <a:ext cx="2258986" cy="2286000"/>
            </a:xfrm>
            <a:prstGeom prst="bracketPair">
              <a:avLst/>
            </a:prstGeom>
            <a:ln w="19050">
              <a:solidFill>
                <a:schemeClr val="bg1">
                  <a:lumMod val="65000"/>
                </a:schemeClr>
              </a:solidFill>
              <a:prstDash val="sysDash"/>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5" name="圆角矩形 4"/>
            <p:cNvSpPr/>
            <p:nvPr/>
          </p:nvSpPr>
          <p:spPr>
            <a:xfrm>
              <a:off x="1164853" y="2675734"/>
              <a:ext cx="1532270" cy="360040"/>
            </a:xfrm>
            <a:prstGeom prst="roundRect">
              <a:avLst>
                <a:gd name="adj" fmla="val 50000"/>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矩形 5"/>
            <p:cNvSpPr>
              <a:spLocks noChangeArrowheads="1"/>
            </p:cNvSpPr>
            <p:nvPr/>
          </p:nvSpPr>
          <p:spPr bwMode="auto">
            <a:xfrm>
              <a:off x="1164853" y="2666077"/>
              <a:ext cx="1532270"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0"/>
                </a:spcBef>
                <a:buNone/>
                <a:defRPr/>
              </a:pP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a:spLocks noChangeArrowheads="1"/>
            </p:cNvSpPr>
            <p:nvPr/>
          </p:nvSpPr>
          <p:spPr bwMode="auto">
            <a:xfrm>
              <a:off x="1054844" y="3143248"/>
              <a:ext cx="1781926" cy="1069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spcBef>
                  <a:spcPts val="0"/>
                </a:spcBef>
                <a:buNone/>
                <a:defRPr/>
              </a:pPr>
              <a:r>
                <a:rPr lang="zh-CN" altLang="en-US" sz="4800" b="1" dirty="0" smtClean="0">
                  <a:solidFill>
                    <a:schemeClr val="tx1">
                      <a:lumMod val="65000"/>
                      <a:lumOff val="35000"/>
                    </a:schemeClr>
                  </a:solidFill>
                  <a:latin typeface="微软雅黑" panose="020B0503020204020204" pitchFamily="34" charset="-122"/>
                  <a:ea typeface="微软雅黑" panose="020B0503020204020204" pitchFamily="34" charset="-122"/>
                </a:rPr>
                <a:t>小结</a:t>
              </a:r>
              <a:endParaRPr lang="en-US" altLang="zh-CN" sz="4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8" name="图表 7"/>
            <p:cNvGraphicFramePr/>
            <p:nvPr/>
          </p:nvGraphicFramePr>
          <p:xfrm>
            <a:off x="1033293" y="4483366"/>
            <a:ext cx="1825697" cy="1217131"/>
          </p:xfrm>
          <a:graphic>
            <a:graphicData uri="http://schemas.openxmlformats.org/drawingml/2006/chart">
              <c:chart xmlns:c="http://schemas.openxmlformats.org/drawingml/2006/chart" xmlns:r="http://schemas.openxmlformats.org/officeDocument/2006/relationships" r:id="rId2"/>
            </a:graphicData>
          </a:graphic>
        </p:graphicFrame>
        <p:sp>
          <p:nvSpPr>
            <p:cNvPr id="9" name="椭圆 8"/>
            <p:cNvSpPr/>
            <p:nvPr/>
          </p:nvSpPr>
          <p:spPr>
            <a:xfrm>
              <a:off x="1642956" y="5883245"/>
              <a:ext cx="576064" cy="9228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3738546" y="1785926"/>
            <a:ext cx="7858180" cy="3939540"/>
          </a:xfrm>
          <a:prstGeom prst="rect">
            <a:avLst/>
          </a:prstGeom>
          <a:noFill/>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数据通信技术是计算机网络的基础，而数据通信是指在不同的计算机之间传送表示字符、数字、语音、图像的二进制代码的过程。数据通信是通过数据通信系统来实现的，一个完整的数据通信系统一般由信源、信号变换器、通信信道、信宿等构成。数据通信系统的主要技术指标包括信道带宽、波特率、比特率、误码率等。</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数据通信可分为并行传输和串行传输；还可以按照信号传送方向与时间的关系分为</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种：单工通信、半双工通信和全双工通信。在单工通信方式中，信号只能向一个方向传输；在半双工通信中，信号可以双向传送，但是同一时间只能向一个方向传送；在全双工方式中，信号可以同时双向传送。</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timg (24).jpg"/>
          <p:cNvPicPr>
            <a:picLocks noChangeAspect="1"/>
          </p:cNvPicPr>
          <p:nvPr/>
        </p:nvPicPr>
        <p:blipFill>
          <a:blip r:embed="rId2" cstate="print">
            <a:clrChange>
              <a:clrFrom>
                <a:srgbClr val="EBEEF5"/>
              </a:clrFrom>
              <a:clrTo>
                <a:srgbClr val="EBEEF5">
                  <a:alpha val="0"/>
                </a:srgbClr>
              </a:clrTo>
            </a:clrChange>
          </a:blip>
          <a:srcRect b="9717"/>
          <a:stretch>
            <a:fillRect/>
          </a:stretch>
        </p:blipFill>
        <p:spPr>
          <a:xfrm>
            <a:off x="10167966" y="4786322"/>
            <a:ext cx="2294636" cy="2071678"/>
          </a:xfrm>
          <a:prstGeom prst="rect">
            <a:avLst/>
          </a:prstGeom>
        </p:spPr>
      </p:pic>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2.5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差错控制技术</a:t>
            </a:r>
          </a:p>
        </p:txBody>
      </p:sp>
      <p:sp>
        <p:nvSpPr>
          <p:cNvPr id="10" name="矩形 9"/>
          <p:cNvSpPr/>
          <p:nvPr/>
        </p:nvSpPr>
        <p:spPr>
          <a:xfrm>
            <a:off x="1023902" y="1363225"/>
            <a:ext cx="9715568" cy="4708981"/>
          </a:xfrm>
          <a:prstGeom prst="rect">
            <a:avLst/>
          </a:prstGeom>
          <a:noFill/>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数据通信中同步技术是解决通信的收发双方在时间基准上保持一致的问题。数据通信的同步主要包括异步传输和同步传输，同步传输又分为面向字符的同步和面向位的同步。</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数字信号在信道中的传输技术分为基带传输和频带传输两种。在基带传输中，常采用非归零编码、曼彻斯特编码和差分曼彻斯特编码方式；在频带传输中，常采用振幅键控、移频键控、移相键控来实现对数字数据的模拟信号编码。</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为了充分利用通信线路的带宽，提高通信介质利用率，可采用多路复用技术。最常用的复用技术是频分多路复用和时分多路复用。</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数据交换技术是用来解决资源子网中的两台计算机如何通过通信子网实现数据交换问题的。通常使用的数据交换技术有</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种：电路交换、报文交换和分组交换。</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差错的控制方法是在发送的报文中附加校验码，接收方检测到有差错的报文后进行丢弃或纠错。常用的校验码有奇偶校验码和循环冗余码。</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 calcmode="lin" valueType="num">
                                      <p:cBhvr>
                                        <p:cTn id="13" dur="500" fill="hold"/>
                                        <p:tgtEl>
                                          <p:spTgt spid="11"/>
                                        </p:tgtEl>
                                        <p:attrNameLst>
                                          <p:attrName>style.rotation</p:attrName>
                                        </p:attrNameLst>
                                      </p:cBhvr>
                                      <p:tavLst>
                                        <p:tav tm="0">
                                          <p:val>
                                            <p:fltVal val="360"/>
                                          </p:val>
                                        </p:tav>
                                        <p:tav tm="100000">
                                          <p:val>
                                            <p:fltVal val="0"/>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13.jpg"/>
          <p:cNvPicPr>
            <a:picLocks noChangeAspect="1"/>
          </p:cNvPicPr>
          <p:nvPr/>
        </p:nvPicPr>
        <p:blipFill>
          <a:blip r:embed="rId2" cstate="print"/>
          <a:srcRect b="9375"/>
          <a:stretch>
            <a:fillRect/>
          </a:stretch>
        </p:blipFill>
        <p:spPr>
          <a:xfrm>
            <a:off x="0" y="0"/>
            <a:ext cx="12192000" cy="6215082"/>
          </a:xfrm>
          <a:prstGeom prst="rect">
            <a:avLst/>
          </a:prstGeom>
        </p:spPr>
      </p:pic>
      <p:sp>
        <p:nvSpPr>
          <p:cNvPr id="6" name="矩形 5"/>
          <p:cNvSpPr/>
          <p:nvPr/>
        </p:nvSpPr>
        <p:spPr>
          <a:xfrm>
            <a:off x="0" y="4385816"/>
            <a:ext cx="12192000" cy="2472185"/>
          </a:xfrm>
          <a:prstGeom prst="rect">
            <a:avLst/>
          </a:prstGeom>
          <a:solidFill>
            <a:srgbClr val="0C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endParaRPr>
          </a:p>
        </p:txBody>
      </p:sp>
      <p:grpSp>
        <p:nvGrpSpPr>
          <p:cNvPr id="2" name="组合 24"/>
          <p:cNvGrpSpPr>
            <a:grpSpLocks noChangeAspect="1"/>
          </p:cNvGrpSpPr>
          <p:nvPr/>
        </p:nvGrpSpPr>
        <p:grpSpPr>
          <a:xfrm>
            <a:off x="623392" y="4060702"/>
            <a:ext cx="4744808" cy="1440000"/>
            <a:chOff x="623392" y="4184770"/>
            <a:chExt cx="2232248" cy="888532"/>
          </a:xfrm>
        </p:grpSpPr>
        <p:grpSp>
          <p:nvGrpSpPr>
            <p:cNvPr id="3" name="组合 15"/>
            <p:cNvGrpSpPr/>
            <p:nvPr/>
          </p:nvGrpSpPr>
          <p:grpSpPr>
            <a:xfrm>
              <a:off x="677381" y="4184771"/>
              <a:ext cx="2106251" cy="888531"/>
              <a:chOff x="677381" y="4384675"/>
              <a:chExt cx="2106251" cy="888531"/>
            </a:xfrm>
          </p:grpSpPr>
          <p:sp>
            <p:nvSpPr>
              <p:cNvPr id="12" name="矩形 11"/>
              <p:cNvSpPr/>
              <p:nvPr/>
            </p:nvSpPr>
            <p:spPr>
              <a:xfrm>
                <a:off x="695400" y="4384675"/>
                <a:ext cx="2088232" cy="888531"/>
              </a:xfrm>
              <a:prstGeom prst="rect">
                <a:avLst/>
              </a:prstGeom>
              <a:solidFill>
                <a:srgbClr val="3C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文本框 25"/>
              <p:cNvSpPr txBox="1"/>
              <p:nvPr/>
            </p:nvSpPr>
            <p:spPr>
              <a:xfrm>
                <a:off x="677381" y="4470186"/>
                <a:ext cx="2092959" cy="74064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200" dirty="0" smtClean="0">
                    <a:solidFill>
                      <a:schemeClr val="bg1"/>
                    </a:solidFill>
                    <a:latin typeface="Impact" panose="020B0806030902050204" pitchFamily="34" charset="0"/>
                  </a:rPr>
                  <a:t>THANKS</a:t>
                </a:r>
                <a:endParaRPr lang="zh-CN" altLang="en-US" sz="5400" dirty="0">
                  <a:solidFill>
                    <a:schemeClr val="bg1"/>
                  </a:solidFill>
                  <a:latin typeface="Impact" panose="020B0806030902050204" pitchFamily="34" charset="0"/>
                </a:endParaRPr>
              </a:p>
            </p:txBody>
          </p:sp>
        </p:grpSp>
        <p:grpSp>
          <p:nvGrpSpPr>
            <p:cNvPr id="4" name="组合 18"/>
            <p:cNvGrpSpPr/>
            <p:nvPr/>
          </p:nvGrpSpPr>
          <p:grpSpPr>
            <a:xfrm>
              <a:off x="623392" y="4184770"/>
              <a:ext cx="2232248" cy="201045"/>
              <a:chOff x="623392" y="4184770"/>
              <a:chExt cx="2232248" cy="201045"/>
            </a:xfrm>
          </p:grpSpPr>
          <p:sp>
            <p:nvSpPr>
              <p:cNvPr id="17" name="直角三角形 16"/>
              <p:cNvSpPr/>
              <p:nvPr/>
            </p:nvSpPr>
            <p:spPr>
              <a:xfrm>
                <a:off x="2783632" y="4184770"/>
                <a:ext cx="72008" cy="201045"/>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flipH="1">
                <a:off x="623392" y="4184770"/>
                <a:ext cx="72008" cy="201045"/>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0" name="椭圆 19"/>
          <p:cNvSpPr/>
          <p:nvPr/>
        </p:nvSpPr>
        <p:spPr>
          <a:xfrm>
            <a:off x="9768825" y="4015923"/>
            <a:ext cx="807720" cy="807720"/>
          </a:xfrm>
          <a:prstGeom prst="ellipse">
            <a:avLst/>
          </a:prstGeom>
          <a:solidFill>
            <a:srgbClr val="3C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椭圆 20"/>
          <p:cNvSpPr/>
          <p:nvPr/>
        </p:nvSpPr>
        <p:spPr>
          <a:xfrm>
            <a:off x="10904904" y="4015923"/>
            <a:ext cx="807720" cy="807720"/>
          </a:xfrm>
          <a:prstGeom prst="ellipse">
            <a:avLst/>
          </a:prstGeom>
          <a:solidFill>
            <a:srgbClr val="3C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椭圆 21"/>
          <p:cNvSpPr/>
          <p:nvPr/>
        </p:nvSpPr>
        <p:spPr>
          <a:xfrm>
            <a:off x="8619634" y="4015923"/>
            <a:ext cx="807720" cy="807720"/>
          </a:xfrm>
          <a:prstGeom prst="ellipse">
            <a:avLst/>
          </a:prstGeom>
          <a:solidFill>
            <a:srgbClr val="3C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KSO_Shape"/>
          <p:cNvSpPr>
            <a:spLocks/>
          </p:cNvSpPr>
          <p:nvPr/>
        </p:nvSpPr>
        <p:spPr bwMode="auto">
          <a:xfrm>
            <a:off x="10008538" y="4188747"/>
            <a:ext cx="328295" cy="447675"/>
          </a:xfrm>
          <a:custGeom>
            <a:avLst/>
            <a:gdLst>
              <a:gd name="T0" fmla="*/ 690912 w 1387475"/>
              <a:gd name="T1" fmla="*/ 1460893 h 1890713"/>
              <a:gd name="T2" fmla="*/ 273569 w 1387475"/>
              <a:gd name="T3" fmla="*/ 1342172 h 1890713"/>
              <a:gd name="T4" fmla="*/ 1125427 w 1387475"/>
              <a:gd name="T5" fmla="*/ 1107527 h 1890713"/>
              <a:gd name="T6" fmla="*/ 1132217 w 1387475"/>
              <a:gd name="T7" fmla="*/ 1123117 h 1890713"/>
              <a:gd name="T8" fmla="*/ 1000025 w 1387475"/>
              <a:gd name="T9" fmla="*/ 749763 h 1890713"/>
              <a:gd name="T10" fmla="*/ 1159374 w 1387475"/>
              <a:gd name="T11" fmla="*/ 788538 h 1890713"/>
              <a:gd name="T12" fmla="*/ 1296359 w 1387475"/>
              <a:gd name="T13" fmla="*/ 860090 h 1890713"/>
              <a:gd name="T14" fmla="*/ 1380227 w 1387475"/>
              <a:gd name="T15" fmla="*/ 938838 h 1890713"/>
              <a:gd name="T16" fmla="*/ 1395402 w 1387475"/>
              <a:gd name="T17" fmla="*/ 983609 h 1890713"/>
              <a:gd name="T18" fmla="*/ 1388613 w 1387475"/>
              <a:gd name="T19" fmla="*/ 1092736 h 1890713"/>
              <a:gd name="T20" fmla="*/ 1337095 w 1387475"/>
              <a:gd name="T21" fmla="*/ 1277414 h 1890713"/>
              <a:gd name="T22" fmla="*/ 1108654 w 1387475"/>
              <a:gd name="T23" fmla="*/ 1651167 h 1890713"/>
              <a:gd name="T24" fmla="*/ 234430 w 1387475"/>
              <a:gd name="T25" fmla="*/ 1588809 h 1890713"/>
              <a:gd name="T26" fmla="*/ 132192 w 1387475"/>
              <a:gd name="T27" fmla="*/ 1603999 h 1890713"/>
              <a:gd name="T28" fmla="*/ 75082 w 1387475"/>
              <a:gd name="T29" fmla="*/ 1526850 h 1890713"/>
              <a:gd name="T30" fmla="*/ 9585 w 1387475"/>
              <a:gd name="T31" fmla="*/ 1125115 h 1890713"/>
              <a:gd name="T32" fmla="*/ 1198 w 1387475"/>
              <a:gd name="T33" fmla="*/ 986407 h 1890713"/>
              <a:gd name="T34" fmla="*/ 15176 w 1387475"/>
              <a:gd name="T35" fmla="*/ 938039 h 1890713"/>
              <a:gd name="T36" fmla="*/ 60305 w 1387475"/>
              <a:gd name="T37" fmla="*/ 885673 h 1890713"/>
              <a:gd name="T38" fmla="*/ 179717 w 1387475"/>
              <a:gd name="T39" fmla="*/ 820917 h 1890713"/>
              <a:gd name="T40" fmla="*/ 333475 w 1387475"/>
              <a:gd name="T41" fmla="*/ 775746 h 1890713"/>
              <a:gd name="T42" fmla="*/ 492025 w 1387475"/>
              <a:gd name="T43" fmla="*/ 750962 h 1890713"/>
              <a:gd name="T44" fmla="*/ 748422 w 1387475"/>
              <a:gd name="T45" fmla="*/ 882076 h 1890713"/>
              <a:gd name="T46" fmla="*/ 930934 w 1387475"/>
              <a:gd name="T47" fmla="*/ 750163 h 1890713"/>
              <a:gd name="T48" fmla="*/ 763236 w 1387475"/>
              <a:gd name="T49" fmla="*/ 2000 h 1890713"/>
              <a:gd name="T50" fmla="*/ 882716 w 1387475"/>
              <a:gd name="T51" fmla="*/ 31207 h 1890713"/>
              <a:gd name="T52" fmla="*/ 976222 w 1387475"/>
              <a:gd name="T53" fmla="*/ 84818 h 1890713"/>
              <a:gd name="T54" fmla="*/ 983815 w 1387475"/>
              <a:gd name="T55" fmla="*/ 140830 h 1890713"/>
              <a:gd name="T56" fmla="*/ 937461 w 1387475"/>
              <a:gd name="T57" fmla="*/ 183639 h 1890713"/>
              <a:gd name="T58" fmla="*/ 861137 w 1387475"/>
              <a:gd name="T59" fmla="*/ 203243 h 1890713"/>
              <a:gd name="T60" fmla="*/ 748450 w 1387475"/>
              <a:gd name="T61" fmla="*/ 166435 h 1890713"/>
              <a:gd name="T62" fmla="*/ 909489 w 1387475"/>
              <a:gd name="T63" fmla="*/ 231649 h 1890713"/>
              <a:gd name="T64" fmla="*/ 958240 w 1387475"/>
              <a:gd name="T65" fmla="*/ 231649 h 1890713"/>
              <a:gd name="T66" fmla="*/ 981018 w 1387475"/>
              <a:gd name="T67" fmla="*/ 265256 h 1890713"/>
              <a:gd name="T68" fmla="*/ 989409 w 1387475"/>
              <a:gd name="T69" fmla="*/ 299663 h 1890713"/>
              <a:gd name="T70" fmla="*/ 1005793 w 1387475"/>
              <a:gd name="T71" fmla="*/ 334471 h 1890713"/>
              <a:gd name="T72" fmla="*/ 1011387 w 1387475"/>
              <a:gd name="T73" fmla="*/ 406487 h 1890713"/>
              <a:gd name="T74" fmla="*/ 1002596 w 1387475"/>
              <a:gd name="T75" fmla="*/ 470900 h 1890713"/>
              <a:gd name="T76" fmla="*/ 985413 w 1387475"/>
              <a:gd name="T77" fmla="*/ 493305 h 1890713"/>
              <a:gd name="T78" fmla="*/ 969029 w 1387475"/>
              <a:gd name="T79" fmla="*/ 462499 h 1890713"/>
              <a:gd name="T80" fmla="*/ 933466 w 1387475"/>
              <a:gd name="T81" fmla="*/ 585725 h 1890713"/>
              <a:gd name="T82" fmla="*/ 867131 w 1387475"/>
              <a:gd name="T83" fmla="*/ 678944 h 1890713"/>
              <a:gd name="T84" fmla="*/ 785613 w 1387475"/>
              <a:gd name="T85" fmla="*/ 737757 h 1890713"/>
              <a:gd name="T86" fmla="*/ 703695 w 1387475"/>
              <a:gd name="T87" fmla="*/ 758161 h 1890713"/>
              <a:gd name="T88" fmla="*/ 632567 w 1387475"/>
              <a:gd name="T89" fmla="*/ 736957 h 1890713"/>
              <a:gd name="T90" fmla="*/ 552247 w 1387475"/>
              <a:gd name="T91" fmla="*/ 676944 h 1890713"/>
              <a:gd name="T92" fmla="*/ 479121 w 1387475"/>
              <a:gd name="T93" fmla="*/ 586925 h 1890713"/>
              <a:gd name="T94" fmla="*/ 429170 w 1387475"/>
              <a:gd name="T95" fmla="*/ 473701 h 1890713"/>
              <a:gd name="T96" fmla="*/ 413186 w 1387475"/>
              <a:gd name="T97" fmla="*/ 497706 h 1890713"/>
              <a:gd name="T98" fmla="*/ 395604 w 1387475"/>
              <a:gd name="T99" fmla="*/ 469300 h 1890713"/>
              <a:gd name="T100" fmla="*/ 388411 w 1387475"/>
              <a:gd name="T101" fmla="*/ 400886 h 1890713"/>
              <a:gd name="T102" fmla="*/ 395604 w 1387475"/>
              <a:gd name="T103" fmla="*/ 332470 h 1890713"/>
              <a:gd name="T104" fmla="*/ 413186 w 1387475"/>
              <a:gd name="T105" fmla="*/ 304064 h 1890713"/>
              <a:gd name="T106" fmla="*/ 418780 w 1387475"/>
              <a:gd name="T107" fmla="*/ 231249 h 1890713"/>
              <a:gd name="T108" fmla="*/ 433966 w 1387475"/>
              <a:gd name="T109" fmla="*/ 153632 h 1890713"/>
              <a:gd name="T110" fmla="*/ 415983 w 1387475"/>
              <a:gd name="T111" fmla="*/ 121626 h 1890713"/>
              <a:gd name="T112" fmla="*/ 474725 w 1387475"/>
              <a:gd name="T113" fmla="*/ 72015 h 1890713"/>
              <a:gd name="T114" fmla="*/ 567432 w 1387475"/>
              <a:gd name="T115" fmla="*/ 28006 h 1890713"/>
              <a:gd name="T116" fmla="*/ 671328 w 1387475"/>
              <a:gd name="T117" fmla="*/ 3601 h 18907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87475" h="1890713">
                <a:moveTo>
                  <a:pt x="1185185" y="1355117"/>
                </a:moveTo>
                <a:lnTo>
                  <a:pt x="1112995" y="1364242"/>
                </a:lnTo>
                <a:lnTo>
                  <a:pt x="719520" y="1412247"/>
                </a:lnTo>
                <a:lnTo>
                  <a:pt x="699687" y="1419785"/>
                </a:lnTo>
                <a:lnTo>
                  <a:pt x="661609" y="1434464"/>
                </a:lnTo>
                <a:lnTo>
                  <a:pt x="591006" y="1461839"/>
                </a:lnTo>
                <a:lnTo>
                  <a:pt x="656849" y="1453905"/>
                </a:lnTo>
                <a:lnTo>
                  <a:pt x="686201" y="1449937"/>
                </a:lnTo>
                <a:lnTo>
                  <a:pt x="1212950" y="1385269"/>
                </a:lnTo>
                <a:lnTo>
                  <a:pt x="1207397" y="1379318"/>
                </a:lnTo>
                <a:lnTo>
                  <a:pt x="1185185" y="1355117"/>
                </a:lnTo>
                <a:close/>
                <a:moveTo>
                  <a:pt x="882939" y="1288862"/>
                </a:moveTo>
                <a:lnTo>
                  <a:pt x="692944" y="1297987"/>
                </a:lnTo>
                <a:lnTo>
                  <a:pt x="638207" y="1300764"/>
                </a:lnTo>
                <a:lnTo>
                  <a:pt x="608855" y="1302351"/>
                </a:lnTo>
                <a:lnTo>
                  <a:pt x="271704" y="1332106"/>
                </a:lnTo>
                <a:lnTo>
                  <a:pt x="253855" y="1342421"/>
                </a:lnTo>
                <a:lnTo>
                  <a:pt x="152313" y="1399948"/>
                </a:lnTo>
                <a:lnTo>
                  <a:pt x="688581" y="1318617"/>
                </a:lnTo>
                <a:lnTo>
                  <a:pt x="749665" y="1309492"/>
                </a:lnTo>
                <a:lnTo>
                  <a:pt x="761564" y="1307112"/>
                </a:lnTo>
                <a:lnTo>
                  <a:pt x="882939" y="1288862"/>
                </a:lnTo>
                <a:close/>
                <a:moveTo>
                  <a:pt x="1118944" y="1098824"/>
                </a:moveTo>
                <a:lnTo>
                  <a:pt x="1117754" y="1099221"/>
                </a:lnTo>
                <a:lnTo>
                  <a:pt x="1116168" y="1100808"/>
                </a:lnTo>
                <a:lnTo>
                  <a:pt x="1115374" y="1102395"/>
                </a:lnTo>
                <a:lnTo>
                  <a:pt x="1114978" y="1103585"/>
                </a:lnTo>
                <a:lnTo>
                  <a:pt x="1115771" y="1105569"/>
                </a:lnTo>
                <a:lnTo>
                  <a:pt x="1116564" y="1107156"/>
                </a:lnTo>
                <a:lnTo>
                  <a:pt x="1118151" y="1109139"/>
                </a:lnTo>
                <a:lnTo>
                  <a:pt x="1119737" y="1110726"/>
                </a:lnTo>
                <a:lnTo>
                  <a:pt x="1124497" y="1114694"/>
                </a:lnTo>
                <a:lnTo>
                  <a:pt x="1123307" y="1106362"/>
                </a:lnTo>
                <a:lnTo>
                  <a:pt x="1122514" y="1102791"/>
                </a:lnTo>
                <a:lnTo>
                  <a:pt x="1121721" y="1100808"/>
                </a:lnTo>
                <a:lnTo>
                  <a:pt x="1120134" y="1099221"/>
                </a:lnTo>
                <a:lnTo>
                  <a:pt x="1118944" y="1098824"/>
                </a:lnTo>
                <a:close/>
                <a:moveTo>
                  <a:pt x="953542" y="742950"/>
                </a:moveTo>
                <a:lnTo>
                  <a:pt x="973374" y="743347"/>
                </a:lnTo>
                <a:lnTo>
                  <a:pt x="993207" y="744140"/>
                </a:lnTo>
                <a:lnTo>
                  <a:pt x="1013436" y="746124"/>
                </a:lnTo>
                <a:lnTo>
                  <a:pt x="1033268" y="749298"/>
                </a:lnTo>
                <a:lnTo>
                  <a:pt x="1053497" y="752868"/>
                </a:lnTo>
                <a:lnTo>
                  <a:pt x="1072933" y="757629"/>
                </a:lnTo>
                <a:lnTo>
                  <a:pt x="1093162" y="762787"/>
                </a:lnTo>
                <a:lnTo>
                  <a:pt x="1112598" y="768738"/>
                </a:lnTo>
                <a:lnTo>
                  <a:pt x="1132430" y="775483"/>
                </a:lnTo>
                <a:lnTo>
                  <a:pt x="1151469" y="782624"/>
                </a:lnTo>
                <a:lnTo>
                  <a:pt x="1170509" y="790162"/>
                </a:lnTo>
                <a:lnTo>
                  <a:pt x="1188754" y="798097"/>
                </a:lnTo>
                <a:lnTo>
                  <a:pt x="1206603" y="806428"/>
                </a:lnTo>
                <a:lnTo>
                  <a:pt x="1224056" y="815553"/>
                </a:lnTo>
                <a:lnTo>
                  <a:pt x="1240715" y="824678"/>
                </a:lnTo>
                <a:lnTo>
                  <a:pt x="1257374" y="833803"/>
                </a:lnTo>
                <a:lnTo>
                  <a:pt x="1272844" y="843722"/>
                </a:lnTo>
                <a:lnTo>
                  <a:pt x="1287520" y="853640"/>
                </a:lnTo>
                <a:lnTo>
                  <a:pt x="1301402" y="863558"/>
                </a:lnTo>
                <a:lnTo>
                  <a:pt x="1314492" y="873477"/>
                </a:lnTo>
                <a:lnTo>
                  <a:pt x="1326391" y="883395"/>
                </a:lnTo>
                <a:lnTo>
                  <a:pt x="1337894" y="893314"/>
                </a:lnTo>
                <a:lnTo>
                  <a:pt x="1347810" y="903232"/>
                </a:lnTo>
                <a:lnTo>
                  <a:pt x="1356537" y="912754"/>
                </a:lnTo>
                <a:lnTo>
                  <a:pt x="1364866" y="922672"/>
                </a:lnTo>
                <a:lnTo>
                  <a:pt x="1370816" y="931797"/>
                </a:lnTo>
                <a:lnTo>
                  <a:pt x="1376369" y="940526"/>
                </a:lnTo>
                <a:lnTo>
                  <a:pt x="1378749" y="944890"/>
                </a:lnTo>
                <a:lnTo>
                  <a:pt x="1380732" y="948857"/>
                </a:lnTo>
                <a:lnTo>
                  <a:pt x="1381922" y="953221"/>
                </a:lnTo>
                <a:lnTo>
                  <a:pt x="1383112" y="957585"/>
                </a:lnTo>
                <a:lnTo>
                  <a:pt x="1383905" y="961156"/>
                </a:lnTo>
                <a:lnTo>
                  <a:pt x="1384302" y="965123"/>
                </a:lnTo>
                <a:lnTo>
                  <a:pt x="1385888" y="976232"/>
                </a:lnTo>
                <a:lnTo>
                  <a:pt x="1387078" y="988134"/>
                </a:lnTo>
                <a:lnTo>
                  <a:pt x="1387475" y="1000830"/>
                </a:lnTo>
                <a:lnTo>
                  <a:pt x="1387475" y="1013922"/>
                </a:lnTo>
                <a:lnTo>
                  <a:pt x="1386682" y="1027014"/>
                </a:lnTo>
                <a:lnTo>
                  <a:pt x="1385492" y="1040900"/>
                </a:lnTo>
                <a:lnTo>
                  <a:pt x="1383509" y="1055183"/>
                </a:lnTo>
                <a:lnTo>
                  <a:pt x="1381525" y="1069465"/>
                </a:lnTo>
                <a:lnTo>
                  <a:pt x="1379145" y="1084541"/>
                </a:lnTo>
                <a:lnTo>
                  <a:pt x="1375972" y="1100014"/>
                </a:lnTo>
                <a:lnTo>
                  <a:pt x="1372799" y="1115487"/>
                </a:lnTo>
                <a:lnTo>
                  <a:pt x="1369229" y="1131357"/>
                </a:lnTo>
                <a:lnTo>
                  <a:pt x="1365263" y="1148020"/>
                </a:lnTo>
                <a:lnTo>
                  <a:pt x="1360503" y="1164286"/>
                </a:lnTo>
                <a:lnTo>
                  <a:pt x="1350983" y="1198009"/>
                </a:lnTo>
                <a:lnTo>
                  <a:pt x="1339877" y="1232525"/>
                </a:lnTo>
                <a:lnTo>
                  <a:pt x="1327978" y="1267834"/>
                </a:lnTo>
                <a:lnTo>
                  <a:pt x="1315285" y="1303541"/>
                </a:lnTo>
                <a:lnTo>
                  <a:pt x="1302196" y="1339247"/>
                </a:lnTo>
                <a:lnTo>
                  <a:pt x="1288710" y="1374954"/>
                </a:lnTo>
                <a:lnTo>
                  <a:pt x="1274827" y="1411057"/>
                </a:lnTo>
                <a:lnTo>
                  <a:pt x="1246665" y="1482073"/>
                </a:lnTo>
                <a:lnTo>
                  <a:pt x="1212950" y="1581654"/>
                </a:lnTo>
                <a:lnTo>
                  <a:pt x="1106251" y="1559437"/>
                </a:lnTo>
                <a:lnTo>
                  <a:pt x="1101095" y="1638784"/>
                </a:lnTo>
                <a:lnTo>
                  <a:pt x="1092369" y="1729241"/>
                </a:lnTo>
                <a:lnTo>
                  <a:pt x="1085229" y="1803431"/>
                </a:lnTo>
                <a:lnTo>
                  <a:pt x="1076503" y="1890713"/>
                </a:lnTo>
                <a:lnTo>
                  <a:pt x="285190" y="1890713"/>
                </a:lnTo>
                <a:lnTo>
                  <a:pt x="274084" y="1780023"/>
                </a:lnTo>
                <a:lnTo>
                  <a:pt x="265358" y="1685203"/>
                </a:lnTo>
                <a:lnTo>
                  <a:pt x="255441" y="1570546"/>
                </a:lnTo>
                <a:lnTo>
                  <a:pt x="232832" y="1576893"/>
                </a:lnTo>
                <a:lnTo>
                  <a:pt x="209827" y="1582448"/>
                </a:lnTo>
                <a:lnTo>
                  <a:pt x="197927" y="1584828"/>
                </a:lnTo>
                <a:lnTo>
                  <a:pt x="186821" y="1587605"/>
                </a:lnTo>
                <a:lnTo>
                  <a:pt x="174922" y="1589192"/>
                </a:lnTo>
                <a:lnTo>
                  <a:pt x="163816" y="1590779"/>
                </a:lnTo>
                <a:lnTo>
                  <a:pt x="152313" y="1591573"/>
                </a:lnTo>
                <a:lnTo>
                  <a:pt x="142000" y="1591969"/>
                </a:lnTo>
                <a:lnTo>
                  <a:pt x="131291" y="1591969"/>
                </a:lnTo>
                <a:lnTo>
                  <a:pt x="121374" y="1591573"/>
                </a:lnTo>
                <a:lnTo>
                  <a:pt x="112251" y="1590382"/>
                </a:lnTo>
                <a:lnTo>
                  <a:pt x="103129" y="1588399"/>
                </a:lnTo>
                <a:lnTo>
                  <a:pt x="99162" y="1587209"/>
                </a:lnTo>
                <a:lnTo>
                  <a:pt x="95196" y="1585225"/>
                </a:lnTo>
                <a:lnTo>
                  <a:pt x="91229" y="1583638"/>
                </a:lnTo>
                <a:lnTo>
                  <a:pt x="87659" y="1581654"/>
                </a:lnTo>
                <a:lnTo>
                  <a:pt x="74570" y="1515399"/>
                </a:lnTo>
                <a:lnTo>
                  <a:pt x="59497" y="1433274"/>
                </a:lnTo>
                <a:lnTo>
                  <a:pt x="51564" y="1388046"/>
                </a:lnTo>
                <a:lnTo>
                  <a:pt x="43235" y="1341628"/>
                </a:lnTo>
                <a:lnTo>
                  <a:pt x="35698" y="1295209"/>
                </a:lnTo>
                <a:lnTo>
                  <a:pt x="28162" y="1247998"/>
                </a:lnTo>
                <a:lnTo>
                  <a:pt x="21022" y="1202373"/>
                </a:lnTo>
                <a:lnTo>
                  <a:pt x="14676" y="1157938"/>
                </a:lnTo>
                <a:lnTo>
                  <a:pt x="9520" y="1116677"/>
                </a:lnTo>
                <a:lnTo>
                  <a:pt x="5156" y="1078987"/>
                </a:lnTo>
                <a:lnTo>
                  <a:pt x="1983" y="1045264"/>
                </a:lnTo>
                <a:lnTo>
                  <a:pt x="793" y="1030188"/>
                </a:lnTo>
                <a:lnTo>
                  <a:pt x="0" y="1016699"/>
                </a:lnTo>
                <a:lnTo>
                  <a:pt x="0" y="1004797"/>
                </a:lnTo>
                <a:lnTo>
                  <a:pt x="0" y="994482"/>
                </a:lnTo>
                <a:lnTo>
                  <a:pt x="397" y="985754"/>
                </a:lnTo>
                <a:lnTo>
                  <a:pt x="1190" y="979009"/>
                </a:lnTo>
                <a:lnTo>
                  <a:pt x="1587" y="972661"/>
                </a:lnTo>
                <a:lnTo>
                  <a:pt x="2380" y="966314"/>
                </a:lnTo>
                <a:lnTo>
                  <a:pt x="3966" y="959966"/>
                </a:lnTo>
                <a:lnTo>
                  <a:pt x="5553" y="954015"/>
                </a:lnTo>
                <a:lnTo>
                  <a:pt x="7536" y="948064"/>
                </a:lnTo>
                <a:lnTo>
                  <a:pt x="9520" y="942113"/>
                </a:lnTo>
                <a:lnTo>
                  <a:pt x="12296" y="936558"/>
                </a:lnTo>
                <a:lnTo>
                  <a:pt x="15073" y="931004"/>
                </a:lnTo>
                <a:lnTo>
                  <a:pt x="18246" y="925053"/>
                </a:lnTo>
                <a:lnTo>
                  <a:pt x="21816" y="919498"/>
                </a:lnTo>
                <a:lnTo>
                  <a:pt x="25782" y="914341"/>
                </a:lnTo>
                <a:lnTo>
                  <a:pt x="29352" y="909183"/>
                </a:lnTo>
                <a:lnTo>
                  <a:pt x="34112" y="904026"/>
                </a:lnTo>
                <a:lnTo>
                  <a:pt x="38872" y="898471"/>
                </a:lnTo>
                <a:lnTo>
                  <a:pt x="48391" y="888950"/>
                </a:lnTo>
                <a:lnTo>
                  <a:pt x="59894" y="879031"/>
                </a:lnTo>
                <a:lnTo>
                  <a:pt x="71793" y="869906"/>
                </a:lnTo>
                <a:lnTo>
                  <a:pt x="84486" y="860781"/>
                </a:lnTo>
                <a:lnTo>
                  <a:pt x="98765" y="852450"/>
                </a:lnTo>
                <a:lnTo>
                  <a:pt x="113441" y="844118"/>
                </a:lnTo>
                <a:lnTo>
                  <a:pt x="128514" y="836183"/>
                </a:lnTo>
                <a:lnTo>
                  <a:pt x="144380" y="828645"/>
                </a:lnTo>
                <a:lnTo>
                  <a:pt x="161436" y="821504"/>
                </a:lnTo>
                <a:lnTo>
                  <a:pt x="178492" y="814760"/>
                </a:lnTo>
                <a:lnTo>
                  <a:pt x="196341" y="808015"/>
                </a:lnTo>
                <a:lnTo>
                  <a:pt x="214587" y="801667"/>
                </a:lnTo>
                <a:lnTo>
                  <a:pt x="233229" y="795716"/>
                </a:lnTo>
                <a:lnTo>
                  <a:pt x="252268" y="790162"/>
                </a:lnTo>
                <a:lnTo>
                  <a:pt x="271704" y="784608"/>
                </a:lnTo>
                <a:lnTo>
                  <a:pt x="291140" y="779450"/>
                </a:lnTo>
                <a:lnTo>
                  <a:pt x="310972" y="774689"/>
                </a:lnTo>
                <a:lnTo>
                  <a:pt x="331201" y="769928"/>
                </a:lnTo>
                <a:lnTo>
                  <a:pt x="351034" y="765564"/>
                </a:lnTo>
                <a:lnTo>
                  <a:pt x="371263" y="761994"/>
                </a:lnTo>
                <a:lnTo>
                  <a:pt x="391492" y="758026"/>
                </a:lnTo>
                <a:lnTo>
                  <a:pt x="431156" y="751282"/>
                </a:lnTo>
                <a:lnTo>
                  <a:pt x="470028" y="745727"/>
                </a:lnTo>
                <a:lnTo>
                  <a:pt x="474788" y="745330"/>
                </a:lnTo>
                <a:lnTo>
                  <a:pt x="479548" y="744934"/>
                </a:lnTo>
                <a:lnTo>
                  <a:pt x="488670" y="745330"/>
                </a:lnTo>
                <a:lnTo>
                  <a:pt x="616391" y="1197215"/>
                </a:lnTo>
                <a:lnTo>
                  <a:pt x="618771" y="1179759"/>
                </a:lnTo>
                <a:lnTo>
                  <a:pt x="663196" y="869509"/>
                </a:lnTo>
                <a:lnTo>
                  <a:pt x="650503" y="838961"/>
                </a:lnTo>
                <a:lnTo>
                  <a:pt x="675095" y="798493"/>
                </a:lnTo>
                <a:lnTo>
                  <a:pt x="731022" y="798097"/>
                </a:lnTo>
                <a:lnTo>
                  <a:pt x="754028" y="838961"/>
                </a:lnTo>
                <a:lnTo>
                  <a:pt x="743319" y="875461"/>
                </a:lnTo>
                <a:lnTo>
                  <a:pt x="782983" y="1202373"/>
                </a:lnTo>
                <a:lnTo>
                  <a:pt x="887302" y="760407"/>
                </a:lnTo>
                <a:lnTo>
                  <a:pt x="899201" y="754852"/>
                </a:lnTo>
                <a:lnTo>
                  <a:pt x="907927" y="750488"/>
                </a:lnTo>
                <a:lnTo>
                  <a:pt x="913481" y="747314"/>
                </a:lnTo>
                <a:lnTo>
                  <a:pt x="914671" y="746124"/>
                </a:lnTo>
                <a:lnTo>
                  <a:pt x="914671" y="745727"/>
                </a:lnTo>
                <a:lnTo>
                  <a:pt x="924587" y="744537"/>
                </a:lnTo>
                <a:lnTo>
                  <a:pt x="934106" y="743744"/>
                </a:lnTo>
                <a:lnTo>
                  <a:pt x="943626" y="743347"/>
                </a:lnTo>
                <a:lnTo>
                  <a:pt x="953542" y="742950"/>
                </a:lnTo>
                <a:close/>
                <a:moveTo>
                  <a:pt x="713979" y="0"/>
                </a:moveTo>
                <a:lnTo>
                  <a:pt x="725091" y="0"/>
                </a:lnTo>
                <a:lnTo>
                  <a:pt x="736601" y="397"/>
                </a:lnTo>
                <a:lnTo>
                  <a:pt x="746919" y="794"/>
                </a:lnTo>
                <a:lnTo>
                  <a:pt x="758032" y="1985"/>
                </a:lnTo>
                <a:lnTo>
                  <a:pt x="768351" y="3177"/>
                </a:lnTo>
                <a:lnTo>
                  <a:pt x="778669" y="4368"/>
                </a:lnTo>
                <a:lnTo>
                  <a:pt x="788591" y="5956"/>
                </a:lnTo>
                <a:lnTo>
                  <a:pt x="808038" y="9530"/>
                </a:lnTo>
                <a:lnTo>
                  <a:pt x="826691" y="13898"/>
                </a:lnTo>
                <a:lnTo>
                  <a:pt x="844551" y="19060"/>
                </a:lnTo>
                <a:lnTo>
                  <a:pt x="860822" y="25016"/>
                </a:lnTo>
                <a:lnTo>
                  <a:pt x="876697" y="30973"/>
                </a:lnTo>
                <a:lnTo>
                  <a:pt x="891779" y="37723"/>
                </a:lnTo>
                <a:lnTo>
                  <a:pt x="906066" y="44076"/>
                </a:lnTo>
                <a:lnTo>
                  <a:pt x="919163" y="51224"/>
                </a:lnTo>
                <a:lnTo>
                  <a:pt x="930672" y="57974"/>
                </a:lnTo>
                <a:lnTo>
                  <a:pt x="942182" y="64725"/>
                </a:lnTo>
                <a:lnTo>
                  <a:pt x="952501" y="71475"/>
                </a:lnTo>
                <a:lnTo>
                  <a:pt x="961232" y="77829"/>
                </a:lnTo>
                <a:lnTo>
                  <a:pt x="969566" y="84182"/>
                </a:lnTo>
                <a:lnTo>
                  <a:pt x="976313" y="89344"/>
                </a:lnTo>
                <a:lnTo>
                  <a:pt x="987822" y="98874"/>
                </a:lnTo>
                <a:lnTo>
                  <a:pt x="994172" y="105227"/>
                </a:lnTo>
                <a:lnTo>
                  <a:pt x="996554" y="107213"/>
                </a:lnTo>
                <a:lnTo>
                  <a:pt x="993775" y="113566"/>
                </a:lnTo>
                <a:lnTo>
                  <a:pt x="989410" y="120317"/>
                </a:lnTo>
                <a:lnTo>
                  <a:pt x="984251" y="129450"/>
                </a:lnTo>
                <a:lnTo>
                  <a:pt x="977107" y="139774"/>
                </a:lnTo>
                <a:lnTo>
                  <a:pt x="973138" y="144936"/>
                </a:lnTo>
                <a:lnTo>
                  <a:pt x="968375" y="150495"/>
                </a:lnTo>
                <a:lnTo>
                  <a:pt x="963216" y="156054"/>
                </a:lnTo>
                <a:lnTo>
                  <a:pt x="957660" y="161613"/>
                </a:lnTo>
                <a:lnTo>
                  <a:pt x="951707" y="167173"/>
                </a:lnTo>
                <a:lnTo>
                  <a:pt x="945754" y="172732"/>
                </a:lnTo>
                <a:lnTo>
                  <a:pt x="938610" y="177497"/>
                </a:lnTo>
                <a:lnTo>
                  <a:pt x="931069" y="182262"/>
                </a:lnTo>
                <a:lnTo>
                  <a:pt x="923529" y="186630"/>
                </a:lnTo>
                <a:lnTo>
                  <a:pt x="915194" y="190601"/>
                </a:lnTo>
                <a:lnTo>
                  <a:pt x="906463" y="194174"/>
                </a:lnTo>
                <a:lnTo>
                  <a:pt x="896938" y="196954"/>
                </a:lnTo>
                <a:lnTo>
                  <a:pt x="887413" y="199733"/>
                </a:lnTo>
                <a:lnTo>
                  <a:pt x="877094" y="200925"/>
                </a:lnTo>
                <a:lnTo>
                  <a:pt x="866775" y="201719"/>
                </a:lnTo>
                <a:lnTo>
                  <a:pt x="855266" y="201719"/>
                </a:lnTo>
                <a:lnTo>
                  <a:pt x="843360" y="200925"/>
                </a:lnTo>
                <a:lnTo>
                  <a:pt x="831454" y="198939"/>
                </a:lnTo>
                <a:lnTo>
                  <a:pt x="818357" y="195763"/>
                </a:lnTo>
                <a:lnTo>
                  <a:pt x="805260" y="191792"/>
                </a:lnTo>
                <a:lnTo>
                  <a:pt x="791369" y="186233"/>
                </a:lnTo>
                <a:lnTo>
                  <a:pt x="777082" y="179879"/>
                </a:lnTo>
                <a:lnTo>
                  <a:pt x="760016" y="171938"/>
                </a:lnTo>
                <a:lnTo>
                  <a:pt x="743347" y="165187"/>
                </a:lnTo>
                <a:lnTo>
                  <a:pt x="778272" y="181468"/>
                </a:lnTo>
                <a:lnTo>
                  <a:pt x="812007" y="196954"/>
                </a:lnTo>
                <a:lnTo>
                  <a:pt x="828279" y="204101"/>
                </a:lnTo>
                <a:lnTo>
                  <a:pt x="844551" y="210852"/>
                </a:lnTo>
                <a:lnTo>
                  <a:pt x="860029" y="217205"/>
                </a:lnTo>
                <a:lnTo>
                  <a:pt x="875110" y="222367"/>
                </a:lnTo>
                <a:lnTo>
                  <a:pt x="889397" y="226735"/>
                </a:lnTo>
                <a:lnTo>
                  <a:pt x="903288" y="229912"/>
                </a:lnTo>
                <a:lnTo>
                  <a:pt x="910035" y="231103"/>
                </a:lnTo>
                <a:lnTo>
                  <a:pt x="916385" y="232294"/>
                </a:lnTo>
                <a:lnTo>
                  <a:pt x="922735" y="232691"/>
                </a:lnTo>
                <a:lnTo>
                  <a:pt x="929085" y="233089"/>
                </a:lnTo>
                <a:lnTo>
                  <a:pt x="935038" y="233089"/>
                </a:lnTo>
                <a:lnTo>
                  <a:pt x="940991" y="232294"/>
                </a:lnTo>
                <a:lnTo>
                  <a:pt x="946547" y="231103"/>
                </a:lnTo>
                <a:lnTo>
                  <a:pt x="951707" y="229912"/>
                </a:lnTo>
                <a:lnTo>
                  <a:pt x="956866" y="228324"/>
                </a:lnTo>
                <a:lnTo>
                  <a:pt x="961629" y="226338"/>
                </a:lnTo>
                <a:lnTo>
                  <a:pt x="966788" y="223161"/>
                </a:lnTo>
                <a:lnTo>
                  <a:pt x="970757" y="220382"/>
                </a:lnTo>
                <a:lnTo>
                  <a:pt x="972741" y="231500"/>
                </a:lnTo>
                <a:lnTo>
                  <a:pt x="973535" y="242619"/>
                </a:lnTo>
                <a:lnTo>
                  <a:pt x="973932" y="253340"/>
                </a:lnTo>
                <a:lnTo>
                  <a:pt x="974329" y="263267"/>
                </a:lnTo>
                <a:lnTo>
                  <a:pt x="974329" y="273591"/>
                </a:lnTo>
                <a:lnTo>
                  <a:pt x="973932" y="283121"/>
                </a:lnTo>
                <a:lnTo>
                  <a:pt x="973138" y="302181"/>
                </a:lnTo>
                <a:lnTo>
                  <a:pt x="974725" y="300196"/>
                </a:lnTo>
                <a:lnTo>
                  <a:pt x="976710" y="298210"/>
                </a:lnTo>
                <a:lnTo>
                  <a:pt x="978297" y="297416"/>
                </a:lnTo>
                <a:lnTo>
                  <a:pt x="980282" y="297019"/>
                </a:lnTo>
                <a:lnTo>
                  <a:pt x="982663" y="297416"/>
                </a:lnTo>
                <a:lnTo>
                  <a:pt x="985044" y="299005"/>
                </a:lnTo>
                <a:lnTo>
                  <a:pt x="987822" y="301784"/>
                </a:lnTo>
                <a:lnTo>
                  <a:pt x="989807" y="304564"/>
                </a:lnTo>
                <a:lnTo>
                  <a:pt x="991791" y="308932"/>
                </a:lnTo>
                <a:lnTo>
                  <a:pt x="994172" y="313697"/>
                </a:lnTo>
                <a:lnTo>
                  <a:pt x="995760" y="318859"/>
                </a:lnTo>
                <a:lnTo>
                  <a:pt x="997744" y="325212"/>
                </a:lnTo>
                <a:lnTo>
                  <a:pt x="998935" y="331963"/>
                </a:lnTo>
                <a:lnTo>
                  <a:pt x="1000919" y="339507"/>
                </a:lnTo>
                <a:lnTo>
                  <a:pt x="1002110" y="347846"/>
                </a:lnTo>
                <a:lnTo>
                  <a:pt x="1002904" y="356185"/>
                </a:lnTo>
                <a:lnTo>
                  <a:pt x="1003697" y="364523"/>
                </a:lnTo>
                <a:lnTo>
                  <a:pt x="1004094" y="373656"/>
                </a:lnTo>
                <a:lnTo>
                  <a:pt x="1004491" y="383584"/>
                </a:lnTo>
                <a:lnTo>
                  <a:pt x="1004888" y="393114"/>
                </a:lnTo>
                <a:lnTo>
                  <a:pt x="1004491" y="403438"/>
                </a:lnTo>
                <a:lnTo>
                  <a:pt x="1004094" y="412571"/>
                </a:lnTo>
                <a:lnTo>
                  <a:pt x="1003697" y="422101"/>
                </a:lnTo>
                <a:lnTo>
                  <a:pt x="1002904" y="430837"/>
                </a:lnTo>
                <a:lnTo>
                  <a:pt x="1002110" y="439175"/>
                </a:lnTo>
                <a:lnTo>
                  <a:pt x="1000919" y="447117"/>
                </a:lnTo>
                <a:lnTo>
                  <a:pt x="998935" y="454265"/>
                </a:lnTo>
                <a:lnTo>
                  <a:pt x="997744" y="461015"/>
                </a:lnTo>
                <a:lnTo>
                  <a:pt x="995760" y="467368"/>
                </a:lnTo>
                <a:lnTo>
                  <a:pt x="994172" y="472928"/>
                </a:lnTo>
                <a:lnTo>
                  <a:pt x="991791" y="478090"/>
                </a:lnTo>
                <a:lnTo>
                  <a:pt x="989807" y="481663"/>
                </a:lnTo>
                <a:lnTo>
                  <a:pt x="987822" y="485237"/>
                </a:lnTo>
                <a:lnTo>
                  <a:pt x="985044" y="487620"/>
                </a:lnTo>
                <a:lnTo>
                  <a:pt x="982663" y="488811"/>
                </a:lnTo>
                <a:lnTo>
                  <a:pt x="980282" y="489605"/>
                </a:lnTo>
                <a:lnTo>
                  <a:pt x="978694" y="489605"/>
                </a:lnTo>
                <a:lnTo>
                  <a:pt x="977504" y="488811"/>
                </a:lnTo>
                <a:lnTo>
                  <a:pt x="975122" y="487223"/>
                </a:lnTo>
                <a:lnTo>
                  <a:pt x="972741" y="484840"/>
                </a:lnTo>
                <a:lnTo>
                  <a:pt x="970360" y="481266"/>
                </a:lnTo>
                <a:lnTo>
                  <a:pt x="968375" y="476898"/>
                </a:lnTo>
                <a:lnTo>
                  <a:pt x="966391" y="471736"/>
                </a:lnTo>
                <a:lnTo>
                  <a:pt x="964010" y="465780"/>
                </a:lnTo>
                <a:lnTo>
                  <a:pt x="962422" y="459030"/>
                </a:lnTo>
                <a:lnTo>
                  <a:pt x="960438" y="476104"/>
                </a:lnTo>
                <a:lnTo>
                  <a:pt x="957263" y="491988"/>
                </a:lnTo>
                <a:lnTo>
                  <a:pt x="953691" y="507871"/>
                </a:lnTo>
                <a:lnTo>
                  <a:pt x="949325" y="523754"/>
                </a:lnTo>
                <a:lnTo>
                  <a:pt x="944563" y="538844"/>
                </a:lnTo>
                <a:lnTo>
                  <a:pt x="939404" y="553536"/>
                </a:lnTo>
                <a:lnTo>
                  <a:pt x="933451" y="567434"/>
                </a:lnTo>
                <a:lnTo>
                  <a:pt x="927101" y="581332"/>
                </a:lnTo>
                <a:lnTo>
                  <a:pt x="920354" y="594435"/>
                </a:lnTo>
                <a:lnTo>
                  <a:pt x="912813" y="607539"/>
                </a:lnTo>
                <a:lnTo>
                  <a:pt x="905272" y="619849"/>
                </a:lnTo>
                <a:lnTo>
                  <a:pt x="896938" y="631364"/>
                </a:lnTo>
                <a:lnTo>
                  <a:pt x="888604" y="642880"/>
                </a:lnTo>
                <a:lnTo>
                  <a:pt x="879872" y="653601"/>
                </a:lnTo>
                <a:lnTo>
                  <a:pt x="870347" y="663925"/>
                </a:lnTo>
                <a:lnTo>
                  <a:pt x="861219" y="673852"/>
                </a:lnTo>
                <a:lnTo>
                  <a:pt x="851694" y="682985"/>
                </a:lnTo>
                <a:lnTo>
                  <a:pt x="841772" y="691721"/>
                </a:lnTo>
                <a:lnTo>
                  <a:pt x="831851" y="700060"/>
                </a:lnTo>
                <a:lnTo>
                  <a:pt x="821532" y="707604"/>
                </a:lnTo>
                <a:lnTo>
                  <a:pt x="811610" y="714752"/>
                </a:lnTo>
                <a:lnTo>
                  <a:pt x="801291" y="721105"/>
                </a:lnTo>
                <a:lnTo>
                  <a:pt x="790972" y="727062"/>
                </a:lnTo>
                <a:lnTo>
                  <a:pt x="780257" y="732224"/>
                </a:lnTo>
                <a:lnTo>
                  <a:pt x="769938" y="736989"/>
                </a:lnTo>
                <a:lnTo>
                  <a:pt x="759619" y="741357"/>
                </a:lnTo>
                <a:lnTo>
                  <a:pt x="749301" y="744533"/>
                </a:lnTo>
                <a:lnTo>
                  <a:pt x="738585" y="747710"/>
                </a:lnTo>
                <a:lnTo>
                  <a:pt x="728663" y="750093"/>
                </a:lnTo>
                <a:lnTo>
                  <a:pt x="718344" y="751284"/>
                </a:lnTo>
                <a:lnTo>
                  <a:pt x="708819" y="752475"/>
                </a:lnTo>
                <a:lnTo>
                  <a:pt x="698897" y="752475"/>
                </a:lnTo>
                <a:lnTo>
                  <a:pt x="690960" y="752475"/>
                </a:lnTo>
                <a:lnTo>
                  <a:pt x="683022" y="751284"/>
                </a:lnTo>
                <a:lnTo>
                  <a:pt x="674688" y="749695"/>
                </a:lnTo>
                <a:lnTo>
                  <a:pt x="665560" y="747313"/>
                </a:lnTo>
                <a:lnTo>
                  <a:pt x="656432" y="744136"/>
                </a:lnTo>
                <a:lnTo>
                  <a:pt x="646907" y="740960"/>
                </a:lnTo>
                <a:lnTo>
                  <a:pt x="637779" y="736195"/>
                </a:lnTo>
                <a:lnTo>
                  <a:pt x="628254" y="731430"/>
                </a:lnTo>
                <a:lnTo>
                  <a:pt x="617935" y="725870"/>
                </a:lnTo>
                <a:lnTo>
                  <a:pt x="608410" y="719914"/>
                </a:lnTo>
                <a:lnTo>
                  <a:pt x="598091" y="713561"/>
                </a:lnTo>
                <a:lnTo>
                  <a:pt x="588169" y="706413"/>
                </a:lnTo>
                <a:lnTo>
                  <a:pt x="578247" y="698471"/>
                </a:lnTo>
                <a:lnTo>
                  <a:pt x="568325" y="690133"/>
                </a:lnTo>
                <a:lnTo>
                  <a:pt x="558007" y="681397"/>
                </a:lnTo>
                <a:lnTo>
                  <a:pt x="548482" y="671867"/>
                </a:lnTo>
                <a:lnTo>
                  <a:pt x="538560" y="662734"/>
                </a:lnTo>
                <a:lnTo>
                  <a:pt x="529035" y="652410"/>
                </a:lnTo>
                <a:lnTo>
                  <a:pt x="519510" y="641688"/>
                </a:lnTo>
                <a:lnTo>
                  <a:pt x="509985" y="630570"/>
                </a:lnTo>
                <a:lnTo>
                  <a:pt x="501254" y="619452"/>
                </a:lnTo>
                <a:lnTo>
                  <a:pt x="492522" y="607539"/>
                </a:lnTo>
                <a:lnTo>
                  <a:pt x="483791" y="595230"/>
                </a:lnTo>
                <a:lnTo>
                  <a:pt x="475854" y="582523"/>
                </a:lnTo>
                <a:lnTo>
                  <a:pt x="467916" y="569419"/>
                </a:lnTo>
                <a:lnTo>
                  <a:pt x="460772" y="556315"/>
                </a:lnTo>
                <a:lnTo>
                  <a:pt x="453629" y="542417"/>
                </a:lnTo>
                <a:lnTo>
                  <a:pt x="447279" y="528519"/>
                </a:lnTo>
                <a:lnTo>
                  <a:pt x="441325" y="514224"/>
                </a:lnTo>
                <a:lnTo>
                  <a:pt x="435769" y="499929"/>
                </a:lnTo>
                <a:lnTo>
                  <a:pt x="431007" y="485237"/>
                </a:lnTo>
                <a:lnTo>
                  <a:pt x="426244" y="470148"/>
                </a:lnTo>
                <a:lnTo>
                  <a:pt x="424657" y="474913"/>
                </a:lnTo>
                <a:lnTo>
                  <a:pt x="422672" y="480075"/>
                </a:lnTo>
                <a:lnTo>
                  <a:pt x="421085" y="484046"/>
                </a:lnTo>
                <a:lnTo>
                  <a:pt x="419101" y="487620"/>
                </a:lnTo>
                <a:lnTo>
                  <a:pt x="417116" y="490399"/>
                </a:lnTo>
                <a:lnTo>
                  <a:pt x="414735" y="492385"/>
                </a:lnTo>
                <a:lnTo>
                  <a:pt x="412354" y="493576"/>
                </a:lnTo>
                <a:lnTo>
                  <a:pt x="410369" y="493973"/>
                </a:lnTo>
                <a:lnTo>
                  <a:pt x="407591" y="493576"/>
                </a:lnTo>
                <a:lnTo>
                  <a:pt x="405210" y="491988"/>
                </a:lnTo>
                <a:lnTo>
                  <a:pt x="402829" y="490002"/>
                </a:lnTo>
                <a:lnTo>
                  <a:pt x="400447" y="486428"/>
                </a:lnTo>
                <a:lnTo>
                  <a:pt x="398463" y="482855"/>
                </a:lnTo>
                <a:lnTo>
                  <a:pt x="396082" y="477693"/>
                </a:lnTo>
                <a:lnTo>
                  <a:pt x="394494" y="472133"/>
                </a:lnTo>
                <a:lnTo>
                  <a:pt x="392907" y="465780"/>
                </a:lnTo>
                <a:lnTo>
                  <a:pt x="391319" y="459030"/>
                </a:lnTo>
                <a:lnTo>
                  <a:pt x="390129" y="451882"/>
                </a:lnTo>
                <a:lnTo>
                  <a:pt x="388541" y="443940"/>
                </a:lnTo>
                <a:lnTo>
                  <a:pt x="387351" y="435602"/>
                </a:lnTo>
                <a:lnTo>
                  <a:pt x="386557" y="426469"/>
                </a:lnTo>
                <a:lnTo>
                  <a:pt x="386160" y="417336"/>
                </a:lnTo>
                <a:lnTo>
                  <a:pt x="385763" y="407409"/>
                </a:lnTo>
                <a:lnTo>
                  <a:pt x="385763" y="397879"/>
                </a:lnTo>
                <a:lnTo>
                  <a:pt x="385763" y="388349"/>
                </a:lnTo>
                <a:lnTo>
                  <a:pt x="386160" y="378421"/>
                </a:lnTo>
                <a:lnTo>
                  <a:pt x="386557" y="369288"/>
                </a:lnTo>
                <a:lnTo>
                  <a:pt x="387351" y="360156"/>
                </a:lnTo>
                <a:lnTo>
                  <a:pt x="388541" y="351817"/>
                </a:lnTo>
                <a:lnTo>
                  <a:pt x="390129" y="344272"/>
                </a:lnTo>
                <a:lnTo>
                  <a:pt x="391319" y="336728"/>
                </a:lnTo>
                <a:lnTo>
                  <a:pt x="392907" y="329977"/>
                </a:lnTo>
                <a:lnTo>
                  <a:pt x="394494" y="323624"/>
                </a:lnTo>
                <a:lnTo>
                  <a:pt x="396082" y="318065"/>
                </a:lnTo>
                <a:lnTo>
                  <a:pt x="398463" y="313697"/>
                </a:lnTo>
                <a:lnTo>
                  <a:pt x="400447" y="309329"/>
                </a:lnTo>
                <a:lnTo>
                  <a:pt x="402829" y="305755"/>
                </a:lnTo>
                <a:lnTo>
                  <a:pt x="405210" y="303770"/>
                </a:lnTo>
                <a:lnTo>
                  <a:pt x="407591" y="302181"/>
                </a:lnTo>
                <a:lnTo>
                  <a:pt x="410369" y="301784"/>
                </a:lnTo>
                <a:lnTo>
                  <a:pt x="411560" y="302181"/>
                </a:lnTo>
                <a:lnTo>
                  <a:pt x="413147" y="302975"/>
                </a:lnTo>
                <a:lnTo>
                  <a:pt x="413544" y="289872"/>
                </a:lnTo>
                <a:lnTo>
                  <a:pt x="414338" y="277562"/>
                </a:lnTo>
                <a:lnTo>
                  <a:pt x="415925" y="266444"/>
                </a:lnTo>
                <a:lnTo>
                  <a:pt x="418307" y="255722"/>
                </a:lnTo>
                <a:lnTo>
                  <a:pt x="417116" y="242222"/>
                </a:lnTo>
                <a:lnTo>
                  <a:pt x="415925" y="229515"/>
                </a:lnTo>
                <a:lnTo>
                  <a:pt x="415925" y="217205"/>
                </a:lnTo>
                <a:lnTo>
                  <a:pt x="416322" y="206484"/>
                </a:lnTo>
                <a:lnTo>
                  <a:pt x="417910" y="195763"/>
                </a:lnTo>
                <a:lnTo>
                  <a:pt x="419497" y="185835"/>
                </a:lnTo>
                <a:lnTo>
                  <a:pt x="421482" y="176305"/>
                </a:lnTo>
                <a:lnTo>
                  <a:pt x="424260" y="167570"/>
                </a:lnTo>
                <a:lnTo>
                  <a:pt x="427435" y="159628"/>
                </a:lnTo>
                <a:lnTo>
                  <a:pt x="431007" y="152480"/>
                </a:lnTo>
                <a:lnTo>
                  <a:pt x="434975" y="145730"/>
                </a:lnTo>
                <a:lnTo>
                  <a:pt x="439341" y="139377"/>
                </a:lnTo>
                <a:lnTo>
                  <a:pt x="444501" y="133420"/>
                </a:lnTo>
                <a:lnTo>
                  <a:pt x="449660" y="128258"/>
                </a:lnTo>
                <a:lnTo>
                  <a:pt x="455613" y="123890"/>
                </a:lnTo>
                <a:lnTo>
                  <a:pt x="461566" y="119522"/>
                </a:lnTo>
                <a:lnTo>
                  <a:pt x="434182" y="119919"/>
                </a:lnTo>
                <a:lnTo>
                  <a:pt x="413147" y="120714"/>
                </a:lnTo>
                <a:lnTo>
                  <a:pt x="394891" y="121508"/>
                </a:lnTo>
                <a:lnTo>
                  <a:pt x="401241" y="118728"/>
                </a:lnTo>
                <a:lnTo>
                  <a:pt x="407591" y="115154"/>
                </a:lnTo>
                <a:lnTo>
                  <a:pt x="420291" y="107213"/>
                </a:lnTo>
                <a:lnTo>
                  <a:pt x="433388" y="98477"/>
                </a:lnTo>
                <a:lnTo>
                  <a:pt x="446485" y="88947"/>
                </a:lnTo>
                <a:lnTo>
                  <a:pt x="459185" y="79814"/>
                </a:lnTo>
                <a:lnTo>
                  <a:pt x="471488" y="71475"/>
                </a:lnTo>
                <a:lnTo>
                  <a:pt x="482601" y="63931"/>
                </a:lnTo>
                <a:lnTo>
                  <a:pt x="488157" y="60357"/>
                </a:lnTo>
                <a:lnTo>
                  <a:pt x="493316" y="57577"/>
                </a:lnTo>
                <a:lnTo>
                  <a:pt x="507604" y="50827"/>
                </a:lnTo>
                <a:lnTo>
                  <a:pt x="521891" y="44473"/>
                </a:lnTo>
                <a:lnTo>
                  <a:pt x="536179" y="38517"/>
                </a:lnTo>
                <a:lnTo>
                  <a:pt x="550069" y="32958"/>
                </a:lnTo>
                <a:lnTo>
                  <a:pt x="563563" y="27796"/>
                </a:lnTo>
                <a:lnTo>
                  <a:pt x="577057" y="23428"/>
                </a:lnTo>
                <a:lnTo>
                  <a:pt x="590551" y="19457"/>
                </a:lnTo>
                <a:lnTo>
                  <a:pt x="603647" y="15883"/>
                </a:lnTo>
                <a:lnTo>
                  <a:pt x="616744" y="12310"/>
                </a:lnTo>
                <a:lnTo>
                  <a:pt x="629841" y="9927"/>
                </a:lnTo>
                <a:lnTo>
                  <a:pt x="642541" y="7148"/>
                </a:lnTo>
                <a:lnTo>
                  <a:pt x="654844" y="5162"/>
                </a:lnTo>
                <a:lnTo>
                  <a:pt x="666751" y="3574"/>
                </a:lnTo>
                <a:lnTo>
                  <a:pt x="679054" y="2382"/>
                </a:lnTo>
                <a:lnTo>
                  <a:pt x="690960" y="1191"/>
                </a:lnTo>
                <a:lnTo>
                  <a:pt x="702866" y="397"/>
                </a:lnTo>
                <a:lnTo>
                  <a:pt x="713979"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solidFill>
                <a:srgbClr val="FFFFFF"/>
              </a:solidFill>
            </a:endParaRPr>
          </a:p>
        </p:txBody>
      </p:sp>
      <p:sp>
        <p:nvSpPr>
          <p:cNvPr id="28" name="Shape 518"/>
          <p:cNvSpPr/>
          <p:nvPr/>
        </p:nvSpPr>
        <p:spPr>
          <a:xfrm>
            <a:off x="11128764" y="4239783"/>
            <a:ext cx="360000" cy="36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0"/>
                  <a:pt x="0" y="0"/>
                  <a:pt x="0" y="0"/>
                </a:cubicBezTo>
                <a:cubicBezTo>
                  <a:pt x="2181" y="0"/>
                  <a:pt x="2181" y="0"/>
                  <a:pt x="2181" y="0"/>
                </a:cubicBezTo>
                <a:cubicBezTo>
                  <a:pt x="2181" y="19419"/>
                  <a:pt x="2181" y="19419"/>
                  <a:pt x="2181" y="19419"/>
                </a:cubicBezTo>
                <a:cubicBezTo>
                  <a:pt x="21600" y="19419"/>
                  <a:pt x="21600" y="19419"/>
                  <a:pt x="21600" y="19419"/>
                </a:cubicBezTo>
                <a:cubicBezTo>
                  <a:pt x="21600" y="21600"/>
                  <a:pt x="21600" y="21600"/>
                  <a:pt x="21600" y="21600"/>
                </a:cubicBezTo>
                <a:lnTo>
                  <a:pt x="0" y="21600"/>
                </a:lnTo>
                <a:close/>
                <a:moveTo>
                  <a:pt x="3012" y="2388"/>
                </a:moveTo>
                <a:cubicBezTo>
                  <a:pt x="3012" y="2181"/>
                  <a:pt x="3012" y="2181"/>
                  <a:pt x="3012" y="2181"/>
                </a:cubicBezTo>
                <a:cubicBezTo>
                  <a:pt x="3323" y="2181"/>
                  <a:pt x="3323" y="2181"/>
                  <a:pt x="3323" y="2181"/>
                </a:cubicBezTo>
                <a:cubicBezTo>
                  <a:pt x="3323" y="2388"/>
                  <a:pt x="3323" y="2388"/>
                  <a:pt x="3323" y="2388"/>
                </a:cubicBezTo>
                <a:lnTo>
                  <a:pt x="3012" y="2388"/>
                </a:lnTo>
                <a:close/>
                <a:moveTo>
                  <a:pt x="3012" y="6750"/>
                </a:moveTo>
                <a:cubicBezTo>
                  <a:pt x="3012" y="6438"/>
                  <a:pt x="3012" y="6438"/>
                  <a:pt x="3012" y="6438"/>
                </a:cubicBezTo>
                <a:cubicBezTo>
                  <a:pt x="3323" y="6438"/>
                  <a:pt x="3323" y="6438"/>
                  <a:pt x="3323" y="6438"/>
                </a:cubicBezTo>
                <a:cubicBezTo>
                  <a:pt x="3323" y="6750"/>
                  <a:pt x="3323" y="6750"/>
                  <a:pt x="3323" y="6750"/>
                </a:cubicBezTo>
                <a:lnTo>
                  <a:pt x="3012" y="6750"/>
                </a:lnTo>
                <a:close/>
                <a:moveTo>
                  <a:pt x="3012" y="11008"/>
                </a:moveTo>
                <a:cubicBezTo>
                  <a:pt x="3012" y="10800"/>
                  <a:pt x="3012" y="10800"/>
                  <a:pt x="3012" y="10800"/>
                </a:cubicBezTo>
                <a:cubicBezTo>
                  <a:pt x="3323" y="10800"/>
                  <a:pt x="3323" y="10800"/>
                  <a:pt x="3323" y="10800"/>
                </a:cubicBezTo>
                <a:cubicBezTo>
                  <a:pt x="3323" y="11008"/>
                  <a:pt x="3323" y="11008"/>
                  <a:pt x="3323" y="11008"/>
                </a:cubicBezTo>
                <a:lnTo>
                  <a:pt x="3012" y="11008"/>
                </a:lnTo>
                <a:close/>
                <a:moveTo>
                  <a:pt x="3323" y="18277"/>
                </a:moveTo>
                <a:cubicBezTo>
                  <a:pt x="3323" y="13812"/>
                  <a:pt x="3323" y="13812"/>
                  <a:pt x="3323" y="13812"/>
                </a:cubicBezTo>
                <a:cubicBezTo>
                  <a:pt x="3323" y="13500"/>
                  <a:pt x="3427" y="13292"/>
                  <a:pt x="3635" y="13188"/>
                </a:cubicBezTo>
                <a:cubicBezTo>
                  <a:pt x="8619" y="8204"/>
                  <a:pt x="8619" y="8204"/>
                  <a:pt x="8619" y="8204"/>
                </a:cubicBezTo>
                <a:cubicBezTo>
                  <a:pt x="8723" y="7996"/>
                  <a:pt x="8931" y="7788"/>
                  <a:pt x="9242" y="7788"/>
                </a:cubicBezTo>
                <a:cubicBezTo>
                  <a:pt x="9450" y="7788"/>
                  <a:pt x="9658" y="7892"/>
                  <a:pt x="9865" y="8100"/>
                </a:cubicBezTo>
                <a:cubicBezTo>
                  <a:pt x="10592" y="8827"/>
                  <a:pt x="10592" y="8827"/>
                  <a:pt x="10592" y="8827"/>
                </a:cubicBezTo>
                <a:cubicBezTo>
                  <a:pt x="10592" y="8619"/>
                  <a:pt x="10592" y="8619"/>
                  <a:pt x="10592" y="8619"/>
                </a:cubicBezTo>
                <a:cubicBezTo>
                  <a:pt x="10800" y="8619"/>
                  <a:pt x="10800" y="8619"/>
                  <a:pt x="10800" y="8619"/>
                </a:cubicBezTo>
                <a:cubicBezTo>
                  <a:pt x="10800" y="8827"/>
                  <a:pt x="10800" y="8827"/>
                  <a:pt x="10800" y="8827"/>
                </a:cubicBezTo>
                <a:cubicBezTo>
                  <a:pt x="10592" y="8827"/>
                  <a:pt x="10592" y="8827"/>
                  <a:pt x="10592" y="8827"/>
                </a:cubicBezTo>
                <a:cubicBezTo>
                  <a:pt x="12773" y="11008"/>
                  <a:pt x="12773" y="11008"/>
                  <a:pt x="12773" y="11008"/>
                </a:cubicBezTo>
                <a:cubicBezTo>
                  <a:pt x="12773" y="10800"/>
                  <a:pt x="12773" y="10800"/>
                  <a:pt x="12773" y="10800"/>
                </a:cubicBezTo>
                <a:cubicBezTo>
                  <a:pt x="12981" y="10800"/>
                  <a:pt x="12981" y="10800"/>
                  <a:pt x="12981" y="10800"/>
                </a:cubicBezTo>
                <a:cubicBezTo>
                  <a:pt x="12981" y="11008"/>
                  <a:pt x="12981" y="11008"/>
                  <a:pt x="12981" y="11008"/>
                </a:cubicBezTo>
                <a:cubicBezTo>
                  <a:pt x="12773" y="11008"/>
                  <a:pt x="12773" y="11008"/>
                  <a:pt x="12773" y="11008"/>
                </a:cubicBezTo>
                <a:cubicBezTo>
                  <a:pt x="12981" y="11319"/>
                  <a:pt x="12981" y="11319"/>
                  <a:pt x="12981" y="11319"/>
                </a:cubicBezTo>
                <a:cubicBezTo>
                  <a:pt x="20354" y="3946"/>
                  <a:pt x="20354" y="3946"/>
                  <a:pt x="20354" y="3946"/>
                </a:cubicBezTo>
                <a:cubicBezTo>
                  <a:pt x="20458" y="3842"/>
                  <a:pt x="20562" y="3738"/>
                  <a:pt x="20769" y="3738"/>
                </a:cubicBezTo>
                <a:cubicBezTo>
                  <a:pt x="20873" y="3738"/>
                  <a:pt x="21081" y="3738"/>
                  <a:pt x="21185" y="3738"/>
                </a:cubicBezTo>
                <a:cubicBezTo>
                  <a:pt x="21288" y="3842"/>
                  <a:pt x="21392" y="3946"/>
                  <a:pt x="21496" y="4050"/>
                </a:cubicBezTo>
                <a:cubicBezTo>
                  <a:pt x="21600" y="4154"/>
                  <a:pt x="21600" y="4258"/>
                  <a:pt x="21600" y="4465"/>
                </a:cubicBezTo>
                <a:cubicBezTo>
                  <a:pt x="21600" y="4465"/>
                  <a:pt x="21600" y="4465"/>
                  <a:pt x="21600" y="4465"/>
                </a:cubicBezTo>
                <a:cubicBezTo>
                  <a:pt x="21600" y="18277"/>
                  <a:pt x="21600" y="18277"/>
                  <a:pt x="21600" y="18277"/>
                </a:cubicBezTo>
                <a:lnTo>
                  <a:pt x="3323" y="18277"/>
                </a:lnTo>
                <a:close/>
                <a:moveTo>
                  <a:pt x="4154" y="2388"/>
                </a:moveTo>
                <a:cubicBezTo>
                  <a:pt x="4154" y="2181"/>
                  <a:pt x="4154" y="2181"/>
                  <a:pt x="4154" y="2181"/>
                </a:cubicBezTo>
                <a:cubicBezTo>
                  <a:pt x="4362" y="2181"/>
                  <a:pt x="4362" y="2181"/>
                  <a:pt x="4362" y="2181"/>
                </a:cubicBezTo>
                <a:cubicBezTo>
                  <a:pt x="4362" y="2388"/>
                  <a:pt x="4362" y="2388"/>
                  <a:pt x="4362" y="2388"/>
                </a:cubicBezTo>
                <a:lnTo>
                  <a:pt x="4154" y="2388"/>
                </a:lnTo>
                <a:close/>
                <a:moveTo>
                  <a:pt x="4154" y="6750"/>
                </a:moveTo>
                <a:cubicBezTo>
                  <a:pt x="4154" y="6438"/>
                  <a:pt x="4154" y="6438"/>
                  <a:pt x="4154" y="6438"/>
                </a:cubicBezTo>
                <a:cubicBezTo>
                  <a:pt x="4362" y="6438"/>
                  <a:pt x="4362" y="6438"/>
                  <a:pt x="4362" y="6438"/>
                </a:cubicBezTo>
                <a:cubicBezTo>
                  <a:pt x="4362" y="6750"/>
                  <a:pt x="4362" y="6750"/>
                  <a:pt x="4362" y="6750"/>
                </a:cubicBezTo>
                <a:lnTo>
                  <a:pt x="4154" y="6750"/>
                </a:lnTo>
                <a:close/>
                <a:moveTo>
                  <a:pt x="4154" y="11008"/>
                </a:moveTo>
                <a:cubicBezTo>
                  <a:pt x="4154" y="10800"/>
                  <a:pt x="4154" y="10800"/>
                  <a:pt x="4154" y="10800"/>
                </a:cubicBezTo>
                <a:cubicBezTo>
                  <a:pt x="4362" y="10800"/>
                  <a:pt x="4362" y="10800"/>
                  <a:pt x="4362" y="10800"/>
                </a:cubicBezTo>
                <a:cubicBezTo>
                  <a:pt x="4362" y="11008"/>
                  <a:pt x="4362" y="11008"/>
                  <a:pt x="4362" y="11008"/>
                </a:cubicBezTo>
                <a:lnTo>
                  <a:pt x="4154" y="11008"/>
                </a:lnTo>
                <a:close/>
                <a:moveTo>
                  <a:pt x="5192" y="2388"/>
                </a:moveTo>
                <a:cubicBezTo>
                  <a:pt x="5192" y="2181"/>
                  <a:pt x="5192" y="2181"/>
                  <a:pt x="5192" y="2181"/>
                </a:cubicBezTo>
                <a:cubicBezTo>
                  <a:pt x="5400" y="2181"/>
                  <a:pt x="5400" y="2181"/>
                  <a:pt x="5400" y="2181"/>
                </a:cubicBezTo>
                <a:cubicBezTo>
                  <a:pt x="5400" y="2388"/>
                  <a:pt x="5400" y="2388"/>
                  <a:pt x="5400" y="2388"/>
                </a:cubicBezTo>
                <a:lnTo>
                  <a:pt x="5192" y="2388"/>
                </a:lnTo>
                <a:close/>
                <a:moveTo>
                  <a:pt x="5192" y="6750"/>
                </a:moveTo>
                <a:cubicBezTo>
                  <a:pt x="5192" y="6438"/>
                  <a:pt x="5192" y="6438"/>
                  <a:pt x="5192" y="6438"/>
                </a:cubicBezTo>
                <a:cubicBezTo>
                  <a:pt x="5400" y="6438"/>
                  <a:pt x="5400" y="6438"/>
                  <a:pt x="5400" y="6438"/>
                </a:cubicBezTo>
                <a:cubicBezTo>
                  <a:pt x="5400" y="6750"/>
                  <a:pt x="5400" y="6750"/>
                  <a:pt x="5400" y="6750"/>
                </a:cubicBezTo>
                <a:lnTo>
                  <a:pt x="5192" y="6750"/>
                </a:lnTo>
                <a:close/>
                <a:moveTo>
                  <a:pt x="5192" y="11008"/>
                </a:moveTo>
                <a:cubicBezTo>
                  <a:pt x="5192" y="10800"/>
                  <a:pt x="5192" y="10800"/>
                  <a:pt x="5192" y="10800"/>
                </a:cubicBezTo>
                <a:cubicBezTo>
                  <a:pt x="5400" y="10800"/>
                  <a:pt x="5400" y="10800"/>
                  <a:pt x="5400" y="10800"/>
                </a:cubicBezTo>
                <a:cubicBezTo>
                  <a:pt x="5400" y="11008"/>
                  <a:pt x="5400" y="11008"/>
                  <a:pt x="5400" y="11008"/>
                </a:cubicBezTo>
                <a:lnTo>
                  <a:pt x="5192" y="11008"/>
                </a:lnTo>
                <a:close/>
                <a:moveTo>
                  <a:pt x="6231" y="1350"/>
                </a:moveTo>
                <a:cubicBezTo>
                  <a:pt x="6231" y="1038"/>
                  <a:pt x="6231" y="1038"/>
                  <a:pt x="6231" y="1038"/>
                </a:cubicBezTo>
                <a:cubicBezTo>
                  <a:pt x="6542" y="1038"/>
                  <a:pt x="6542" y="1038"/>
                  <a:pt x="6542" y="1038"/>
                </a:cubicBezTo>
                <a:cubicBezTo>
                  <a:pt x="6542" y="1350"/>
                  <a:pt x="6542" y="1350"/>
                  <a:pt x="6542" y="1350"/>
                </a:cubicBezTo>
                <a:lnTo>
                  <a:pt x="6231" y="1350"/>
                </a:lnTo>
                <a:close/>
                <a:moveTo>
                  <a:pt x="6231" y="2388"/>
                </a:moveTo>
                <a:cubicBezTo>
                  <a:pt x="6231" y="2181"/>
                  <a:pt x="6231" y="2181"/>
                  <a:pt x="6231" y="2181"/>
                </a:cubicBezTo>
                <a:cubicBezTo>
                  <a:pt x="6542" y="2181"/>
                  <a:pt x="6542" y="2181"/>
                  <a:pt x="6542" y="2181"/>
                </a:cubicBezTo>
                <a:cubicBezTo>
                  <a:pt x="6542" y="2388"/>
                  <a:pt x="6542" y="2388"/>
                  <a:pt x="6542" y="2388"/>
                </a:cubicBezTo>
                <a:lnTo>
                  <a:pt x="6231" y="2388"/>
                </a:lnTo>
                <a:close/>
                <a:moveTo>
                  <a:pt x="6231" y="3531"/>
                </a:moveTo>
                <a:cubicBezTo>
                  <a:pt x="6231" y="3219"/>
                  <a:pt x="6231" y="3219"/>
                  <a:pt x="6231" y="3219"/>
                </a:cubicBezTo>
                <a:cubicBezTo>
                  <a:pt x="6542" y="3219"/>
                  <a:pt x="6542" y="3219"/>
                  <a:pt x="6542" y="3219"/>
                </a:cubicBezTo>
                <a:cubicBezTo>
                  <a:pt x="6542" y="3531"/>
                  <a:pt x="6542" y="3531"/>
                  <a:pt x="6542" y="3531"/>
                </a:cubicBezTo>
                <a:lnTo>
                  <a:pt x="6231" y="3531"/>
                </a:lnTo>
                <a:close/>
                <a:moveTo>
                  <a:pt x="6231" y="4569"/>
                </a:moveTo>
                <a:cubicBezTo>
                  <a:pt x="6231" y="4258"/>
                  <a:pt x="6231" y="4258"/>
                  <a:pt x="6231" y="4258"/>
                </a:cubicBezTo>
                <a:cubicBezTo>
                  <a:pt x="6542" y="4258"/>
                  <a:pt x="6542" y="4258"/>
                  <a:pt x="6542" y="4258"/>
                </a:cubicBezTo>
                <a:cubicBezTo>
                  <a:pt x="6542" y="4569"/>
                  <a:pt x="6542" y="4569"/>
                  <a:pt x="6542" y="4569"/>
                </a:cubicBezTo>
                <a:lnTo>
                  <a:pt x="6231" y="4569"/>
                </a:lnTo>
                <a:close/>
                <a:moveTo>
                  <a:pt x="6231" y="5608"/>
                </a:moveTo>
                <a:cubicBezTo>
                  <a:pt x="6231" y="5400"/>
                  <a:pt x="6231" y="5400"/>
                  <a:pt x="6231" y="5400"/>
                </a:cubicBezTo>
                <a:cubicBezTo>
                  <a:pt x="6542" y="5400"/>
                  <a:pt x="6542" y="5400"/>
                  <a:pt x="6542" y="5400"/>
                </a:cubicBezTo>
                <a:cubicBezTo>
                  <a:pt x="6542" y="5608"/>
                  <a:pt x="6542" y="5608"/>
                  <a:pt x="6542" y="5608"/>
                </a:cubicBezTo>
                <a:lnTo>
                  <a:pt x="6231" y="5608"/>
                </a:lnTo>
                <a:close/>
                <a:moveTo>
                  <a:pt x="6231" y="6750"/>
                </a:moveTo>
                <a:cubicBezTo>
                  <a:pt x="6231" y="6438"/>
                  <a:pt x="6231" y="6438"/>
                  <a:pt x="6231" y="6438"/>
                </a:cubicBezTo>
                <a:cubicBezTo>
                  <a:pt x="6542" y="6438"/>
                  <a:pt x="6542" y="6438"/>
                  <a:pt x="6542" y="6438"/>
                </a:cubicBezTo>
                <a:cubicBezTo>
                  <a:pt x="6542" y="6750"/>
                  <a:pt x="6542" y="6750"/>
                  <a:pt x="6542" y="6750"/>
                </a:cubicBezTo>
                <a:lnTo>
                  <a:pt x="6231" y="6750"/>
                </a:lnTo>
                <a:close/>
                <a:moveTo>
                  <a:pt x="6231" y="7788"/>
                </a:moveTo>
                <a:cubicBezTo>
                  <a:pt x="6231" y="7477"/>
                  <a:pt x="6231" y="7477"/>
                  <a:pt x="6231" y="7477"/>
                </a:cubicBezTo>
                <a:cubicBezTo>
                  <a:pt x="6542" y="7477"/>
                  <a:pt x="6542" y="7477"/>
                  <a:pt x="6542" y="7477"/>
                </a:cubicBezTo>
                <a:cubicBezTo>
                  <a:pt x="6542" y="7788"/>
                  <a:pt x="6542" y="7788"/>
                  <a:pt x="6542" y="7788"/>
                </a:cubicBezTo>
                <a:lnTo>
                  <a:pt x="6231" y="7788"/>
                </a:lnTo>
                <a:close/>
                <a:moveTo>
                  <a:pt x="6231" y="8827"/>
                </a:moveTo>
                <a:cubicBezTo>
                  <a:pt x="6231" y="8619"/>
                  <a:pt x="6231" y="8619"/>
                  <a:pt x="6231" y="8619"/>
                </a:cubicBezTo>
                <a:cubicBezTo>
                  <a:pt x="6542" y="8619"/>
                  <a:pt x="6542" y="8619"/>
                  <a:pt x="6542" y="8619"/>
                </a:cubicBezTo>
                <a:cubicBezTo>
                  <a:pt x="6542" y="8827"/>
                  <a:pt x="6542" y="8827"/>
                  <a:pt x="6542" y="8827"/>
                </a:cubicBezTo>
                <a:lnTo>
                  <a:pt x="6231" y="8827"/>
                </a:lnTo>
                <a:close/>
                <a:moveTo>
                  <a:pt x="6231" y="9969"/>
                </a:moveTo>
                <a:cubicBezTo>
                  <a:pt x="6231" y="9658"/>
                  <a:pt x="6231" y="9658"/>
                  <a:pt x="6231" y="9658"/>
                </a:cubicBezTo>
                <a:cubicBezTo>
                  <a:pt x="6542" y="9658"/>
                  <a:pt x="6542" y="9658"/>
                  <a:pt x="6542" y="9658"/>
                </a:cubicBezTo>
                <a:cubicBezTo>
                  <a:pt x="6542" y="9969"/>
                  <a:pt x="6542" y="9969"/>
                  <a:pt x="6542" y="9969"/>
                </a:cubicBezTo>
                <a:lnTo>
                  <a:pt x="6231" y="9969"/>
                </a:lnTo>
                <a:close/>
                <a:moveTo>
                  <a:pt x="7373" y="2388"/>
                </a:moveTo>
                <a:cubicBezTo>
                  <a:pt x="7373" y="2181"/>
                  <a:pt x="7373" y="2181"/>
                  <a:pt x="7373" y="2181"/>
                </a:cubicBezTo>
                <a:cubicBezTo>
                  <a:pt x="7581" y="2181"/>
                  <a:pt x="7581" y="2181"/>
                  <a:pt x="7581" y="2181"/>
                </a:cubicBezTo>
                <a:cubicBezTo>
                  <a:pt x="7581" y="2388"/>
                  <a:pt x="7581" y="2388"/>
                  <a:pt x="7581" y="2388"/>
                </a:cubicBezTo>
                <a:lnTo>
                  <a:pt x="7373" y="2388"/>
                </a:lnTo>
                <a:close/>
                <a:moveTo>
                  <a:pt x="7373" y="6750"/>
                </a:moveTo>
                <a:cubicBezTo>
                  <a:pt x="7373" y="6438"/>
                  <a:pt x="7373" y="6438"/>
                  <a:pt x="7373" y="6438"/>
                </a:cubicBezTo>
                <a:cubicBezTo>
                  <a:pt x="7581" y="6438"/>
                  <a:pt x="7581" y="6438"/>
                  <a:pt x="7581" y="6438"/>
                </a:cubicBezTo>
                <a:cubicBezTo>
                  <a:pt x="7581" y="6750"/>
                  <a:pt x="7581" y="6750"/>
                  <a:pt x="7581" y="6750"/>
                </a:cubicBezTo>
                <a:lnTo>
                  <a:pt x="7373" y="6750"/>
                </a:lnTo>
                <a:close/>
                <a:moveTo>
                  <a:pt x="8412" y="2388"/>
                </a:moveTo>
                <a:cubicBezTo>
                  <a:pt x="8412" y="2181"/>
                  <a:pt x="8412" y="2181"/>
                  <a:pt x="8412" y="2181"/>
                </a:cubicBezTo>
                <a:cubicBezTo>
                  <a:pt x="8723" y="2181"/>
                  <a:pt x="8723" y="2181"/>
                  <a:pt x="8723" y="2181"/>
                </a:cubicBezTo>
                <a:cubicBezTo>
                  <a:pt x="8723" y="2388"/>
                  <a:pt x="8723" y="2388"/>
                  <a:pt x="8723" y="2388"/>
                </a:cubicBezTo>
                <a:lnTo>
                  <a:pt x="8412" y="2388"/>
                </a:lnTo>
                <a:close/>
                <a:moveTo>
                  <a:pt x="8412" y="6750"/>
                </a:moveTo>
                <a:cubicBezTo>
                  <a:pt x="8412" y="6438"/>
                  <a:pt x="8412" y="6438"/>
                  <a:pt x="8412" y="6438"/>
                </a:cubicBezTo>
                <a:cubicBezTo>
                  <a:pt x="8723" y="6438"/>
                  <a:pt x="8723" y="6438"/>
                  <a:pt x="8723" y="6438"/>
                </a:cubicBezTo>
                <a:cubicBezTo>
                  <a:pt x="8723" y="6750"/>
                  <a:pt x="8723" y="6750"/>
                  <a:pt x="8723" y="6750"/>
                </a:cubicBezTo>
                <a:lnTo>
                  <a:pt x="8412" y="6750"/>
                </a:lnTo>
                <a:close/>
                <a:moveTo>
                  <a:pt x="9450" y="2388"/>
                </a:moveTo>
                <a:cubicBezTo>
                  <a:pt x="9450" y="2181"/>
                  <a:pt x="9450" y="2181"/>
                  <a:pt x="9450" y="2181"/>
                </a:cubicBezTo>
                <a:cubicBezTo>
                  <a:pt x="9762" y="2181"/>
                  <a:pt x="9762" y="2181"/>
                  <a:pt x="9762" y="2181"/>
                </a:cubicBezTo>
                <a:cubicBezTo>
                  <a:pt x="9762" y="2388"/>
                  <a:pt x="9762" y="2388"/>
                  <a:pt x="9762" y="2388"/>
                </a:cubicBezTo>
                <a:lnTo>
                  <a:pt x="9450" y="2388"/>
                </a:lnTo>
                <a:close/>
                <a:moveTo>
                  <a:pt x="9450" y="6750"/>
                </a:moveTo>
                <a:cubicBezTo>
                  <a:pt x="9450" y="6438"/>
                  <a:pt x="9450" y="6438"/>
                  <a:pt x="9450" y="6438"/>
                </a:cubicBezTo>
                <a:cubicBezTo>
                  <a:pt x="9762" y="6438"/>
                  <a:pt x="9762" y="6438"/>
                  <a:pt x="9762" y="6438"/>
                </a:cubicBezTo>
                <a:cubicBezTo>
                  <a:pt x="9762" y="6750"/>
                  <a:pt x="9762" y="6750"/>
                  <a:pt x="9762" y="6750"/>
                </a:cubicBezTo>
                <a:lnTo>
                  <a:pt x="9450" y="6750"/>
                </a:lnTo>
                <a:close/>
                <a:moveTo>
                  <a:pt x="10592" y="1350"/>
                </a:moveTo>
                <a:cubicBezTo>
                  <a:pt x="10592" y="1038"/>
                  <a:pt x="10592" y="1038"/>
                  <a:pt x="10592" y="1038"/>
                </a:cubicBezTo>
                <a:cubicBezTo>
                  <a:pt x="10800" y="1038"/>
                  <a:pt x="10800" y="1038"/>
                  <a:pt x="10800" y="1038"/>
                </a:cubicBezTo>
                <a:cubicBezTo>
                  <a:pt x="10800" y="1350"/>
                  <a:pt x="10800" y="1350"/>
                  <a:pt x="10800" y="1350"/>
                </a:cubicBezTo>
                <a:lnTo>
                  <a:pt x="10592" y="1350"/>
                </a:lnTo>
                <a:close/>
                <a:moveTo>
                  <a:pt x="10592" y="2388"/>
                </a:moveTo>
                <a:cubicBezTo>
                  <a:pt x="10592" y="2181"/>
                  <a:pt x="10592" y="2181"/>
                  <a:pt x="10592" y="2181"/>
                </a:cubicBezTo>
                <a:cubicBezTo>
                  <a:pt x="10800" y="2181"/>
                  <a:pt x="10800" y="2181"/>
                  <a:pt x="10800" y="2181"/>
                </a:cubicBezTo>
                <a:cubicBezTo>
                  <a:pt x="10800" y="2388"/>
                  <a:pt x="10800" y="2388"/>
                  <a:pt x="10800" y="2388"/>
                </a:cubicBezTo>
                <a:lnTo>
                  <a:pt x="10592" y="2388"/>
                </a:lnTo>
                <a:close/>
                <a:moveTo>
                  <a:pt x="10592" y="3531"/>
                </a:moveTo>
                <a:cubicBezTo>
                  <a:pt x="10592" y="3219"/>
                  <a:pt x="10592" y="3219"/>
                  <a:pt x="10592" y="3219"/>
                </a:cubicBezTo>
                <a:cubicBezTo>
                  <a:pt x="10800" y="3219"/>
                  <a:pt x="10800" y="3219"/>
                  <a:pt x="10800" y="3219"/>
                </a:cubicBezTo>
                <a:cubicBezTo>
                  <a:pt x="10800" y="3531"/>
                  <a:pt x="10800" y="3531"/>
                  <a:pt x="10800" y="3531"/>
                </a:cubicBezTo>
                <a:lnTo>
                  <a:pt x="10592" y="3531"/>
                </a:lnTo>
                <a:close/>
                <a:moveTo>
                  <a:pt x="10592" y="4569"/>
                </a:moveTo>
                <a:cubicBezTo>
                  <a:pt x="10592" y="4258"/>
                  <a:pt x="10592" y="4258"/>
                  <a:pt x="10592" y="4258"/>
                </a:cubicBezTo>
                <a:cubicBezTo>
                  <a:pt x="10800" y="4258"/>
                  <a:pt x="10800" y="4258"/>
                  <a:pt x="10800" y="4258"/>
                </a:cubicBezTo>
                <a:cubicBezTo>
                  <a:pt x="10800" y="4569"/>
                  <a:pt x="10800" y="4569"/>
                  <a:pt x="10800" y="4569"/>
                </a:cubicBezTo>
                <a:lnTo>
                  <a:pt x="10592" y="4569"/>
                </a:lnTo>
                <a:close/>
                <a:moveTo>
                  <a:pt x="10592" y="5608"/>
                </a:moveTo>
                <a:cubicBezTo>
                  <a:pt x="10592" y="5400"/>
                  <a:pt x="10592" y="5400"/>
                  <a:pt x="10592" y="5400"/>
                </a:cubicBezTo>
                <a:cubicBezTo>
                  <a:pt x="10800" y="5400"/>
                  <a:pt x="10800" y="5400"/>
                  <a:pt x="10800" y="5400"/>
                </a:cubicBezTo>
                <a:cubicBezTo>
                  <a:pt x="10800" y="5608"/>
                  <a:pt x="10800" y="5608"/>
                  <a:pt x="10800" y="5608"/>
                </a:cubicBezTo>
                <a:lnTo>
                  <a:pt x="10592" y="5608"/>
                </a:lnTo>
                <a:close/>
                <a:moveTo>
                  <a:pt x="10592" y="6750"/>
                </a:moveTo>
                <a:cubicBezTo>
                  <a:pt x="10592" y="6438"/>
                  <a:pt x="10592" y="6438"/>
                  <a:pt x="10592" y="6438"/>
                </a:cubicBezTo>
                <a:cubicBezTo>
                  <a:pt x="10800" y="6438"/>
                  <a:pt x="10800" y="6438"/>
                  <a:pt x="10800" y="6438"/>
                </a:cubicBezTo>
                <a:cubicBezTo>
                  <a:pt x="10800" y="6750"/>
                  <a:pt x="10800" y="6750"/>
                  <a:pt x="10800" y="6750"/>
                </a:cubicBezTo>
                <a:lnTo>
                  <a:pt x="10592" y="6750"/>
                </a:lnTo>
                <a:close/>
                <a:moveTo>
                  <a:pt x="10592" y="7788"/>
                </a:moveTo>
                <a:cubicBezTo>
                  <a:pt x="10592" y="7477"/>
                  <a:pt x="10592" y="7477"/>
                  <a:pt x="10592" y="7477"/>
                </a:cubicBezTo>
                <a:cubicBezTo>
                  <a:pt x="10800" y="7477"/>
                  <a:pt x="10800" y="7477"/>
                  <a:pt x="10800" y="7477"/>
                </a:cubicBezTo>
                <a:cubicBezTo>
                  <a:pt x="10800" y="7788"/>
                  <a:pt x="10800" y="7788"/>
                  <a:pt x="10800" y="7788"/>
                </a:cubicBezTo>
                <a:lnTo>
                  <a:pt x="10592" y="7788"/>
                </a:lnTo>
                <a:close/>
                <a:moveTo>
                  <a:pt x="11631" y="2388"/>
                </a:moveTo>
                <a:cubicBezTo>
                  <a:pt x="11631" y="2181"/>
                  <a:pt x="11631" y="2181"/>
                  <a:pt x="11631" y="2181"/>
                </a:cubicBezTo>
                <a:cubicBezTo>
                  <a:pt x="11942" y="2181"/>
                  <a:pt x="11942" y="2181"/>
                  <a:pt x="11942" y="2181"/>
                </a:cubicBezTo>
                <a:cubicBezTo>
                  <a:pt x="11942" y="2388"/>
                  <a:pt x="11942" y="2388"/>
                  <a:pt x="11942" y="2388"/>
                </a:cubicBezTo>
                <a:lnTo>
                  <a:pt x="11631" y="2388"/>
                </a:lnTo>
                <a:close/>
                <a:moveTo>
                  <a:pt x="11631" y="6750"/>
                </a:moveTo>
                <a:cubicBezTo>
                  <a:pt x="11631" y="6438"/>
                  <a:pt x="11631" y="6438"/>
                  <a:pt x="11631" y="6438"/>
                </a:cubicBezTo>
                <a:cubicBezTo>
                  <a:pt x="11942" y="6438"/>
                  <a:pt x="11942" y="6438"/>
                  <a:pt x="11942" y="6438"/>
                </a:cubicBezTo>
                <a:cubicBezTo>
                  <a:pt x="11942" y="6750"/>
                  <a:pt x="11942" y="6750"/>
                  <a:pt x="11942" y="6750"/>
                </a:cubicBezTo>
                <a:lnTo>
                  <a:pt x="11631" y="6750"/>
                </a:lnTo>
                <a:close/>
                <a:moveTo>
                  <a:pt x="12773" y="2388"/>
                </a:moveTo>
                <a:cubicBezTo>
                  <a:pt x="12773" y="2181"/>
                  <a:pt x="12773" y="2181"/>
                  <a:pt x="12773" y="2181"/>
                </a:cubicBezTo>
                <a:cubicBezTo>
                  <a:pt x="12981" y="2181"/>
                  <a:pt x="12981" y="2181"/>
                  <a:pt x="12981" y="2181"/>
                </a:cubicBezTo>
                <a:cubicBezTo>
                  <a:pt x="12981" y="2388"/>
                  <a:pt x="12981" y="2388"/>
                  <a:pt x="12981" y="2388"/>
                </a:cubicBezTo>
                <a:lnTo>
                  <a:pt x="12773" y="2388"/>
                </a:lnTo>
                <a:close/>
                <a:moveTo>
                  <a:pt x="12773" y="6750"/>
                </a:moveTo>
                <a:cubicBezTo>
                  <a:pt x="12773" y="6438"/>
                  <a:pt x="12773" y="6438"/>
                  <a:pt x="12773" y="6438"/>
                </a:cubicBezTo>
                <a:cubicBezTo>
                  <a:pt x="12981" y="6438"/>
                  <a:pt x="12981" y="6438"/>
                  <a:pt x="12981" y="6438"/>
                </a:cubicBezTo>
                <a:cubicBezTo>
                  <a:pt x="12981" y="6750"/>
                  <a:pt x="12981" y="6750"/>
                  <a:pt x="12981" y="6750"/>
                </a:cubicBezTo>
                <a:lnTo>
                  <a:pt x="12773" y="6750"/>
                </a:lnTo>
                <a:close/>
                <a:moveTo>
                  <a:pt x="13812" y="2388"/>
                </a:moveTo>
                <a:cubicBezTo>
                  <a:pt x="13812" y="2181"/>
                  <a:pt x="13812" y="2181"/>
                  <a:pt x="13812" y="2181"/>
                </a:cubicBezTo>
                <a:cubicBezTo>
                  <a:pt x="14123" y="2181"/>
                  <a:pt x="14123" y="2181"/>
                  <a:pt x="14123" y="2181"/>
                </a:cubicBezTo>
                <a:cubicBezTo>
                  <a:pt x="14123" y="2388"/>
                  <a:pt x="14123" y="2388"/>
                  <a:pt x="14123" y="2388"/>
                </a:cubicBezTo>
                <a:lnTo>
                  <a:pt x="13812" y="2388"/>
                </a:lnTo>
                <a:close/>
                <a:moveTo>
                  <a:pt x="13812" y="6750"/>
                </a:moveTo>
                <a:cubicBezTo>
                  <a:pt x="13812" y="6438"/>
                  <a:pt x="13812" y="6438"/>
                  <a:pt x="13812" y="6438"/>
                </a:cubicBezTo>
                <a:cubicBezTo>
                  <a:pt x="14123" y="6438"/>
                  <a:pt x="14123" y="6438"/>
                  <a:pt x="14123" y="6438"/>
                </a:cubicBezTo>
                <a:cubicBezTo>
                  <a:pt x="14123" y="6750"/>
                  <a:pt x="14123" y="6750"/>
                  <a:pt x="14123" y="6750"/>
                </a:cubicBezTo>
                <a:lnTo>
                  <a:pt x="13812" y="6750"/>
                </a:lnTo>
                <a:close/>
                <a:moveTo>
                  <a:pt x="14850" y="1350"/>
                </a:moveTo>
                <a:cubicBezTo>
                  <a:pt x="14850" y="1038"/>
                  <a:pt x="14850" y="1038"/>
                  <a:pt x="14850" y="1038"/>
                </a:cubicBezTo>
                <a:cubicBezTo>
                  <a:pt x="15162" y="1038"/>
                  <a:pt x="15162" y="1038"/>
                  <a:pt x="15162" y="1038"/>
                </a:cubicBezTo>
                <a:cubicBezTo>
                  <a:pt x="15162" y="1350"/>
                  <a:pt x="15162" y="1350"/>
                  <a:pt x="15162" y="1350"/>
                </a:cubicBezTo>
                <a:lnTo>
                  <a:pt x="14850" y="1350"/>
                </a:lnTo>
                <a:close/>
                <a:moveTo>
                  <a:pt x="14850" y="2388"/>
                </a:moveTo>
                <a:cubicBezTo>
                  <a:pt x="14850" y="2181"/>
                  <a:pt x="14850" y="2181"/>
                  <a:pt x="14850" y="2181"/>
                </a:cubicBezTo>
                <a:cubicBezTo>
                  <a:pt x="15162" y="2181"/>
                  <a:pt x="15162" y="2181"/>
                  <a:pt x="15162" y="2181"/>
                </a:cubicBezTo>
                <a:cubicBezTo>
                  <a:pt x="15162" y="2388"/>
                  <a:pt x="15162" y="2388"/>
                  <a:pt x="15162" y="2388"/>
                </a:cubicBezTo>
                <a:lnTo>
                  <a:pt x="14850" y="2388"/>
                </a:lnTo>
                <a:close/>
                <a:moveTo>
                  <a:pt x="14850" y="3531"/>
                </a:moveTo>
                <a:cubicBezTo>
                  <a:pt x="14850" y="3219"/>
                  <a:pt x="14850" y="3219"/>
                  <a:pt x="14850" y="3219"/>
                </a:cubicBezTo>
                <a:cubicBezTo>
                  <a:pt x="15162" y="3219"/>
                  <a:pt x="15162" y="3219"/>
                  <a:pt x="15162" y="3219"/>
                </a:cubicBezTo>
                <a:cubicBezTo>
                  <a:pt x="15162" y="3531"/>
                  <a:pt x="15162" y="3531"/>
                  <a:pt x="15162" y="3531"/>
                </a:cubicBezTo>
                <a:lnTo>
                  <a:pt x="14850" y="3531"/>
                </a:lnTo>
                <a:close/>
                <a:moveTo>
                  <a:pt x="14850" y="4569"/>
                </a:moveTo>
                <a:cubicBezTo>
                  <a:pt x="14850" y="4258"/>
                  <a:pt x="14850" y="4258"/>
                  <a:pt x="14850" y="4258"/>
                </a:cubicBezTo>
                <a:cubicBezTo>
                  <a:pt x="15162" y="4258"/>
                  <a:pt x="15162" y="4258"/>
                  <a:pt x="15162" y="4258"/>
                </a:cubicBezTo>
                <a:cubicBezTo>
                  <a:pt x="15162" y="4569"/>
                  <a:pt x="15162" y="4569"/>
                  <a:pt x="15162" y="4569"/>
                </a:cubicBezTo>
                <a:lnTo>
                  <a:pt x="14850" y="4569"/>
                </a:lnTo>
                <a:close/>
                <a:moveTo>
                  <a:pt x="14850" y="5608"/>
                </a:moveTo>
                <a:cubicBezTo>
                  <a:pt x="14850" y="5400"/>
                  <a:pt x="14850" y="5400"/>
                  <a:pt x="14850" y="5400"/>
                </a:cubicBezTo>
                <a:cubicBezTo>
                  <a:pt x="15162" y="5400"/>
                  <a:pt x="15162" y="5400"/>
                  <a:pt x="15162" y="5400"/>
                </a:cubicBezTo>
                <a:cubicBezTo>
                  <a:pt x="15162" y="5608"/>
                  <a:pt x="15162" y="5608"/>
                  <a:pt x="15162" y="5608"/>
                </a:cubicBezTo>
                <a:lnTo>
                  <a:pt x="14850" y="5608"/>
                </a:lnTo>
                <a:close/>
                <a:moveTo>
                  <a:pt x="14850" y="6750"/>
                </a:moveTo>
                <a:cubicBezTo>
                  <a:pt x="14850" y="6438"/>
                  <a:pt x="14850" y="6438"/>
                  <a:pt x="14850" y="6438"/>
                </a:cubicBezTo>
                <a:cubicBezTo>
                  <a:pt x="15162" y="6438"/>
                  <a:pt x="15162" y="6438"/>
                  <a:pt x="15162" y="6438"/>
                </a:cubicBezTo>
                <a:cubicBezTo>
                  <a:pt x="15162" y="6750"/>
                  <a:pt x="15162" y="6750"/>
                  <a:pt x="15162" y="6750"/>
                </a:cubicBezTo>
                <a:lnTo>
                  <a:pt x="14850" y="6750"/>
                </a:lnTo>
                <a:close/>
                <a:moveTo>
                  <a:pt x="14850" y="7788"/>
                </a:moveTo>
                <a:cubicBezTo>
                  <a:pt x="14850" y="7477"/>
                  <a:pt x="14850" y="7477"/>
                  <a:pt x="14850" y="7477"/>
                </a:cubicBezTo>
                <a:cubicBezTo>
                  <a:pt x="15162" y="7477"/>
                  <a:pt x="15162" y="7477"/>
                  <a:pt x="15162" y="7477"/>
                </a:cubicBezTo>
                <a:cubicBezTo>
                  <a:pt x="15162" y="7788"/>
                  <a:pt x="15162" y="7788"/>
                  <a:pt x="15162" y="7788"/>
                </a:cubicBezTo>
                <a:lnTo>
                  <a:pt x="14850" y="7788"/>
                </a:lnTo>
                <a:close/>
                <a:moveTo>
                  <a:pt x="14850" y="8827"/>
                </a:moveTo>
                <a:cubicBezTo>
                  <a:pt x="14850" y="8619"/>
                  <a:pt x="14850" y="8619"/>
                  <a:pt x="14850" y="8619"/>
                </a:cubicBezTo>
                <a:cubicBezTo>
                  <a:pt x="15162" y="8619"/>
                  <a:pt x="15162" y="8619"/>
                  <a:pt x="15162" y="8619"/>
                </a:cubicBezTo>
                <a:cubicBezTo>
                  <a:pt x="15162" y="8827"/>
                  <a:pt x="15162" y="8827"/>
                  <a:pt x="15162" y="8827"/>
                </a:cubicBezTo>
                <a:lnTo>
                  <a:pt x="14850" y="8827"/>
                </a:lnTo>
                <a:close/>
                <a:moveTo>
                  <a:pt x="15992" y="2388"/>
                </a:moveTo>
                <a:cubicBezTo>
                  <a:pt x="15992" y="2181"/>
                  <a:pt x="15992" y="2181"/>
                  <a:pt x="15992" y="2181"/>
                </a:cubicBezTo>
                <a:cubicBezTo>
                  <a:pt x="16200" y="2181"/>
                  <a:pt x="16200" y="2181"/>
                  <a:pt x="16200" y="2181"/>
                </a:cubicBezTo>
                <a:cubicBezTo>
                  <a:pt x="16200" y="2388"/>
                  <a:pt x="16200" y="2388"/>
                  <a:pt x="16200" y="2388"/>
                </a:cubicBezTo>
                <a:lnTo>
                  <a:pt x="15992" y="2388"/>
                </a:lnTo>
                <a:close/>
                <a:moveTo>
                  <a:pt x="15992" y="6750"/>
                </a:moveTo>
                <a:cubicBezTo>
                  <a:pt x="15992" y="6438"/>
                  <a:pt x="15992" y="6438"/>
                  <a:pt x="15992" y="6438"/>
                </a:cubicBezTo>
                <a:cubicBezTo>
                  <a:pt x="16200" y="6438"/>
                  <a:pt x="16200" y="6438"/>
                  <a:pt x="16200" y="6438"/>
                </a:cubicBezTo>
                <a:cubicBezTo>
                  <a:pt x="16200" y="6750"/>
                  <a:pt x="16200" y="6750"/>
                  <a:pt x="16200" y="6750"/>
                </a:cubicBezTo>
                <a:lnTo>
                  <a:pt x="15992" y="6750"/>
                </a:lnTo>
                <a:close/>
                <a:moveTo>
                  <a:pt x="17031" y="2388"/>
                </a:moveTo>
                <a:cubicBezTo>
                  <a:pt x="17031" y="2181"/>
                  <a:pt x="17031" y="2181"/>
                  <a:pt x="17031" y="2181"/>
                </a:cubicBezTo>
                <a:cubicBezTo>
                  <a:pt x="17342" y="2181"/>
                  <a:pt x="17342" y="2181"/>
                  <a:pt x="17342" y="2181"/>
                </a:cubicBezTo>
                <a:cubicBezTo>
                  <a:pt x="17342" y="2388"/>
                  <a:pt x="17342" y="2388"/>
                  <a:pt x="17342" y="2388"/>
                </a:cubicBezTo>
                <a:lnTo>
                  <a:pt x="17031" y="2388"/>
                </a:lnTo>
                <a:close/>
                <a:moveTo>
                  <a:pt x="17031" y="6750"/>
                </a:moveTo>
                <a:cubicBezTo>
                  <a:pt x="17031" y="6438"/>
                  <a:pt x="17031" y="6438"/>
                  <a:pt x="17031" y="6438"/>
                </a:cubicBezTo>
                <a:cubicBezTo>
                  <a:pt x="17342" y="6438"/>
                  <a:pt x="17342" y="6438"/>
                  <a:pt x="17342" y="6438"/>
                </a:cubicBezTo>
                <a:cubicBezTo>
                  <a:pt x="17342" y="6750"/>
                  <a:pt x="17342" y="6750"/>
                  <a:pt x="17342" y="6750"/>
                </a:cubicBezTo>
                <a:lnTo>
                  <a:pt x="17031" y="6750"/>
                </a:lnTo>
                <a:close/>
                <a:moveTo>
                  <a:pt x="18069" y="2388"/>
                </a:moveTo>
                <a:cubicBezTo>
                  <a:pt x="18069" y="2181"/>
                  <a:pt x="18069" y="2181"/>
                  <a:pt x="18069" y="2181"/>
                </a:cubicBezTo>
                <a:cubicBezTo>
                  <a:pt x="18381" y="2181"/>
                  <a:pt x="18381" y="2181"/>
                  <a:pt x="18381" y="2181"/>
                </a:cubicBezTo>
                <a:cubicBezTo>
                  <a:pt x="18381" y="2388"/>
                  <a:pt x="18381" y="2388"/>
                  <a:pt x="18381" y="2388"/>
                </a:cubicBezTo>
                <a:lnTo>
                  <a:pt x="18069" y="2388"/>
                </a:lnTo>
                <a:close/>
                <a:moveTo>
                  <a:pt x="19212" y="1350"/>
                </a:moveTo>
                <a:cubicBezTo>
                  <a:pt x="19212" y="1038"/>
                  <a:pt x="19212" y="1038"/>
                  <a:pt x="19212" y="1038"/>
                </a:cubicBezTo>
                <a:cubicBezTo>
                  <a:pt x="19419" y="1038"/>
                  <a:pt x="19419" y="1038"/>
                  <a:pt x="19419" y="1038"/>
                </a:cubicBezTo>
                <a:cubicBezTo>
                  <a:pt x="19419" y="1350"/>
                  <a:pt x="19419" y="1350"/>
                  <a:pt x="19419" y="1350"/>
                </a:cubicBezTo>
                <a:lnTo>
                  <a:pt x="19212" y="1350"/>
                </a:lnTo>
                <a:close/>
                <a:moveTo>
                  <a:pt x="19212" y="2388"/>
                </a:moveTo>
                <a:cubicBezTo>
                  <a:pt x="19212" y="2181"/>
                  <a:pt x="19212" y="2181"/>
                  <a:pt x="19212" y="2181"/>
                </a:cubicBezTo>
                <a:cubicBezTo>
                  <a:pt x="19419" y="2181"/>
                  <a:pt x="19419" y="2181"/>
                  <a:pt x="19419" y="2181"/>
                </a:cubicBezTo>
                <a:cubicBezTo>
                  <a:pt x="19419" y="2388"/>
                  <a:pt x="19419" y="2388"/>
                  <a:pt x="19419" y="2388"/>
                </a:cubicBezTo>
                <a:lnTo>
                  <a:pt x="19212" y="2388"/>
                </a:lnTo>
                <a:close/>
                <a:moveTo>
                  <a:pt x="19212" y="3531"/>
                </a:moveTo>
                <a:cubicBezTo>
                  <a:pt x="19212" y="3219"/>
                  <a:pt x="19212" y="3219"/>
                  <a:pt x="19212" y="3219"/>
                </a:cubicBezTo>
                <a:cubicBezTo>
                  <a:pt x="19419" y="3219"/>
                  <a:pt x="19419" y="3219"/>
                  <a:pt x="19419" y="3219"/>
                </a:cubicBezTo>
                <a:cubicBezTo>
                  <a:pt x="19419" y="3531"/>
                  <a:pt x="19419" y="3531"/>
                  <a:pt x="19419" y="3531"/>
                </a:cubicBezTo>
                <a:lnTo>
                  <a:pt x="19212" y="3531"/>
                </a:lnTo>
                <a:close/>
                <a:moveTo>
                  <a:pt x="19212" y="4569"/>
                </a:moveTo>
                <a:cubicBezTo>
                  <a:pt x="19212" y="4258"/>
                  <a:pt x="19212" y="4258"/>
                  <a:pt x="19212" y="4258"/>
                </a:cubicBezTo>
                <a:cubicBezTo>
                  <a:pt x="19419" y="4258"/>
                  <a:pt x="19419" y="4258"/>
                  <a:pt x="19419" y="4258"/>
                </a:cubicBezTo>
                <a:cubicBezTo>
                  <a:pt x="19419" y="4569"/>
                  <a:pt x="19419" y="4569"/>
                  <a:pt x="19419" y="4569"/>
                </a:cubicBezTo>
                <a:lnTo>
                  <a:pt x="19212" y="4569"/>
                </a:lnTo>
                <a:close/>
                <a:moveTo>
                  <a:pt x="20354" y="2388"/>
                </a:moveTo>
                <a:cubicBezTo>
                  <a:pt x="20354" y="2181"/>
                  <a:pt x="20354" y="2181"/>
                  <a:pt x="20354" y="2181"/>
                </a:cubicBezTo>
                <a:cubicBezTo>
                  <a:pt x="20562" y="2181"/>
                  <a:pt x="20562" y="2181"/>
                  <a:pt x="20562" y="2181"/>
                </a:cubicBezTo>
                <a:cubicBezTo>
                  <a:pt x="20562" y="2388"/>
                  <a:pt x="20562" y="2388"/>
                  <a:pt x="20562" y="2388"/>
                </a:cubicBezTo>
                <a:lnTo>
                  <a:pt x="20354" y="2388"/>
                </a:lnTo>
                <a:close/>
              </a:path>
            </a:pathLst>
          </a:custGeom>
          <a:solidFill>
            <a:srgbClr val="F2F6F7"/>
          </a:solidFill>
          <a:ln w="12700">
            <a:miter lim="400000"/>
          </a:ln>
        </p:spPr>
        <p:txBody>
          <a:bodyPr lIns="45719" rIns="45719"/>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1pPr>
            <a:lvl2pPr marL="0" marR="0" indent="768095"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2pPr>
            <a:lvl3pPr marL="0" marR="0" indent="1536191"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3pPr>
            <a:lvl4pPr marL="0" marR="0" indent="2304288"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4pPr>
            <a:lvl5pPr marL="0" marR="0" indent="3072383"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5pPr>
            <a:lvl6pPr marL="0" marR="0" indent="3840479"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6pPr>
            <a:lvl7pPr marL="0" marR="0" indent="4608576"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7pPr>
            <a:lvl8pPr marL="0" marR="0" indent="5376671"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8pPr>
            <a:lvl9pPr marL="0" marR="0" indent="6144767"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9pPr>
          </a:lstStyle>
          <a:p>
            <a:endParaRPr/>
          </a:p>
        </p:txBody>
      </p:sp>
      <p:sp>
        <p:nvSpPr>
          <p:cNvPr id="29" name="Shape 546"/>
          <p:cNvSpPr/>
          <p:nvPr/>
        </p:nvSpPr>
        <p:spPr>
          <a:xfrm>
            <a:off x="8861494" y="4149080"/>
            <a:ext cx="324000" cy="468000"/>
          </a:xfrm>
          <a:custGeom>
            <a:avLst/>
            <a:gdLst/>
            <a:ahLst/>
            <a:cxnLst>
              <a:cxn ang="0">
                <a:pos x="wd2" y="hd2"/>
              </a:cxn>
              <a:cxn ang="5400000">
                <a:pos x="wd2" y="hd2"/>
              </a:cxn>
              <a:cxn ang="10800000">
                <a:pos x="wd2" y="hd2"/>
              </a:cxn>
              <a:cxn ang="16200000">
                <a:pos x="wd2" y="hd2"/>
              </a:cxn>
            </a:cxnLst>
            <a:rect l="0" t="0" r="r" b="b"/>
            <a:pathLst>
              <a:path w="21600" h="21600" extrusionOk="0">
                <a:moveTo>
                  <a:pt x="0" y="9081"/>
                </a:moveTo>
                <a:cubicBezTo>
                  <a:pt x="0" y="8904"/>
                  <a:pt x="0" y="8816"/>
                  <a:pt x="138" y="8728"/>
                </a:cubicBezTo>
                <a:cubicBezTo>
                  <a:pt x="4403" y="5113"/>
                  <a:pt x="4403" y="5113"/>
                  <a:pt x="4403" y="5113"/>
                </a:cubicBezTo>
                <a:cubicBezTo>
                  <a:pt x="4127" y="4937"/>
                  <a:pt x="4127" y="4761"/>
                  <a:pt x="4127" y="4673"/>
                </a:cubicBezTo>
                <a:cubicBezTo>
                  <a:pt x="4127" y="4584"/>
                  <a:pt x="4127" y="4496"/>
                  <a:pt x="4127" y="4408"/>
                </a:cubicBezTo>
                <a:cubicBezTo>
                  <a:pt x="4127" y="4320"/>
                  <a:pt x="4265" y="4232"/>
                  <a:pt x="4265" y="4232"/>
                </a:cubicBezTo>
                <a:cubicBezTo>
                  <a:pt x="4403" y="4144"/>
                  <a:pt x="4403" y="4144"/>
                  <a:pt x="4403" y="4144"/>
                </a:cubicBezTo>
                <a:cubicBezTo>
                  <a:pt x="5090" y="3703"/>
                  <a:pt x="5778" y="3262"/>
                  <a:pt x="6191" y="2909"/>
                </a:cubicBezTo>
                <a:cubicBezTo>
                  <a:pt x="6604" y="2557"/>
                  <a:pt x="7017" y="2292"/>
                  <a:pt x="7154" y="2116"/>
                </a:cubicBezTo>
                <a:cubicBezTo>
                  <a:pt x="7154" y="0"/>
                  <a:pt x="7154" y="0"/>
                  <a:pt x="7154" y="0"/>
                </a:cubicBezTo>
                <a:cubicBezTo>
                  <a:pt x="7704" y="264"/>
                  <a:pt x="7980" y="441"/>
                  <a:pt x="8255" y="617"/>
                </a:cubicBezTo>
                <a:cubicBezTo>
                  <a:pt x="8530" y="793"/>
                  <a:pt x="8805" y="882"/>
                  <a:pt x="8943" y="1058"/>
                </a:cubicBezTo>
                <a:cubicBezTo>
                  <a:pt x="9080" y="1234"/>
                  <a:pt x="9218" y="1411"/>
                  <a:pt x="9218" y="1499"/>
                </a:cubicBezTo>
                <a:cubicBezTo>
                  <a:pt x="9355" y="1587"/>
                  <a:pt x="9355" y="1675"/>
                  <a:pt x="9355" y="1763"/>
                </a:cubicBezTo>
                <a:cubicBezTo>
                  <a:pt x="9355" y="1851"/>
                  <a:pt x="9355" y="1851"/>
                  <a:pt x="9355" y="1851"/>
                </a:cubicBezTo>
                <a:cubicBezTo>
                  <a:pt x="10456" y="1851"/>
                  <a:pt x="11557" y="1940"/>
                  <a:pt x="12520" y="2204"/>
                </a:cubicBezTo>
                <a:cubicBezTo>
                  <a:pt x="13483" y="2469"/>
                  <a:pt x="14308" y="2733"/>
                  <a:pt x="14996" y="3086"/>
                </a:cubicBezTo>
                <a:cubicBezTo>
                  <a:pt x="15822" y="3438"/>
                  <a:pt x="16372" y="3879"/>
                  <a:pt x="17060" y="4408"/>
                </a:cubicBezTo>
                <a:cubicBezTo>
                  <a:pt x="17610" y="4937"/>
                  <a:pt x="18023" y="5466"/>
                  <a:pt x="18436" y="5995"/>
                </a:cubicBezTo>
                <a:cubicBezTo>
                  <a:pt x="18848" y="6524"/>
                  <a:pt x="19124" y="7053"/>
                  <a:pt x="19399" y="7670"/>
                </a:cubicBezTo>
                <a:cubicBezTo>
                  <a:pt x="19674" y="8199"/>
                  <a:pt x="19811" y="8728"/>
                  <a:pt x="19949" y="9169"/>
                </a:cubicBezTo>
                <a:cubicBezTo>
                  <a:pt x="20087" y="9698"/>
                  <a:pt x="20087" y="10139"/>
                  <a:pt x="20087" y="10580"/>
                </a:cubicBezTo>
                <a:cubicBezTo>
                  <a:pt x="20087" y="15605"/>
                  <a:pt x="20087" y="15605"/>
                  <a:pt x="20087" y="15605"/>
                </a:cubicBezTo>
                <a:cubicBezTo>
                  <a:pt x="16510" y="15605"/>
                  <a:pt x="16510" y="15605"/>
                  <a:pt x="16510" y="15605"/>
                </a:cubicBezTo>
                <a:cubicBezTo>
                  <a:pt x="16234" y="15605"/>
                  <a:pt x="15959" y="15605"/>
                  <a:pt x="15822" y="15693"/>
                </a:cubicBezTo>
                <a:cubicBezTo>
                  <a:pt x="15684" y="15693"/>
                  <a:pt x="15546" y="15693"/>
                  <a:pt x="15409" y="15781"/>
                </a:cubicBezTo>
                <a:cubicBezTo>
                  <a:pt x="15271" y="15781"/>
                  <a:pt x="15271" y="15869"/>
                  <a:pt x="15134" y="15958"/>
                </a:cubicBezTo>
                <a:cubicBezTo>
                  <a:pt x="15134" y="15958"/>
                  <a:pt x="15134" y="15958"/>
                  <a:pt x="15134" y="16046"/>
                </a:cubicBezTo>
                <a:cubicBezTo>
                  <a:pt x="15134" y="16046"/>
                  <a:pt x="15134" y="16046"/>
                  <a:pt x="15134" y="16046"/>
                </a:cubicBezTo>
                <a:cubicBezTo>
                  <a:pt x="15134" y="16134"/>
                  <a:pt x="15134" y="16222"/>
                  <a:pt x="15271" y="16310"/>
                </a:cubicBezTo>
                <a:cubicBezTo>
                  <a:pt x="15409" y="16398"/>
                  <a:pt x="15546" y="16398"/>
                  <a:pt x="15684" y="16487"/>
                </a:cubicBezTo>
                <a:cubicBezTo>
                  <a:pt x="15822" y="16487"/>
                  <a:pt x="16097" y="16575"/>
                  <a:pt x="16510" y="16575"/>
                </a:cubicBezTo>
                <a:cubicBezTo>
                  <a:pt x="16647" y="16575"/>
                  <a:pt x="16785" y="16575"/>
                  <a:pt x="16922" y="16663"/>
                </a:cubicBezTo>
                <a:cubicBezTo>
                  <a:pt x="17060" y="16751"/>
                  <a:pt x="17060" y="16839"/>
                  <a:pt x="17060" y="17016"/>
                </a:cubicBezTo>
                <a:cubicBezTo>
                  <a:pt x="17060" y="17104"/>
                  <a:pt x="17060" y="17192"/>
                  <a:pt x="16922" y="17280"/>
                </a:cubicBezTo>
                <a:cubicBezTo>
                  <a:pt x="16785" y="17456"/>
                  <a:pt x="16647" y="17456"/>
                  <a:pt x="16510" y="17456"/>
                </a:cubicBezTo>
                <a:cubicBezTo>
                  <a:pt x="16234" y="17456"/>
                  <a:pt x="15959" y="17456"/>
                  <a:pt x="15822" y="17544"/>
                </a:cubicBezTo>
                <a:cubicBezTo>
                  <a:pt x="15684" y="17544"/>
                  <a:pt x="15546" y="17544"/>
                  <a:pt x="15409" y="17633"/>
                </a:cubicBezTo>
                <a:cubicBezTo>
                  <a:pt x="15271" y="17633"/>
                  <a:pt x="15271" y="17721"/>
                  <a:pt x="15134" y="17721"/>
                </a:cubicBezTo>
                <a:cubicBezTo>
                  <a:pt x="15134" y="17809"/>
                  <a:pt x="15134" y="17809"/>
                  <a:pt x="15134" y="17897"/>
                </a:cubicBezTo>
                <a:cubicBezTo>
                  <a:pt x="15134" y="17897"/>
                  <a:pt x="15134" y="17897"/>
                  <a:pt x="15134" y="17897"/>
                </a:cubicBezTo>
                <a:cubicBezTo>
                  <a:pt x="15134" y="17985"/>
                  <a:pt x="15134" y="18073"/>
                  <a:pt x="15271" y="18162"/>
                </a:cubicBezTo>
                <a:cubicBezTo>
                  <a:pt x="15409" y="18162"/>
                  <a:pt x="15546" y="18250"/>
                  <a:pt x="15684" y="18338"/>
                </a:cubicBezTo>
                <a:cubicBezTo>
                  <a:pt x="15822" y="18338"/>
                  <a:pt x="16097" y="18338"/>
                  <a:pt x="16510" y="18338"/>
                </a:cubicBezTo>
                <a:cubicBezTo>
                  <a:pt x="19399" y="18338"/>
                  <a:pt x="19399" y="18338"/>
                  <a:pt x="19399" y="18338"/>
                </a:cubicBezTo>
                <a:cubicBezTo>
                  <a:pt x="19399" y="18338"/>
                  <a:pt x="19536" y="18338"/>
                  <a:pt x="19674" y="18338"/>
                </a:cubicBezTo>
                <a:cubicBezTo>
                  <a:pt x="19674" y="18338"/>
                  <a:pt x="19949" y="18426"/>
                  <a:pt x="20087" y="18426"/>
                </a:cubicBezTo>
                <a:cubicBezTo>
                  <a:pt x="20224" y="18514"/>
                  <a:pt x="20499" y="18514"/>
                  <a:pt x="20637" y="18602"/>
                </a:cubicBezTo>
                <a:cubicBezTo>
                  <a:pt x="20775" y="18691"/>
                  <a:pt x="20912" y="18779"/>
                  <a:pt x="21050" y="18867"/>
                </a:cubicBezTo>
                <a:cubicBezTo>
                  <a:pt x="21187" y="18955"/>
                  <a:pt x="21325" y="19043"/>
                  <a:pt x="21462" y="19220"/>
                </a:cubicBezTo>
                <a:cubicBezTo>
                  <a:pt x="21462" y="19396"/>
                  <a:pt x="21600" y="19572"/>
                  <a:pt x="21600" y="19749"/>
                </a:cubicBezTo>
                <a:cubicBezTo>
                  <a:pt x="21600" y="21600"/>
                  <a:pt x="21600" y="21600"/>
                  <a:pt x="21600" y="21600"/>
                </a:cubicBezTo>
                <a:cubicBezTo>
                  <a:pt x="2889" y="21600"/>
                  <a:pt x="2889" y="21600"/>
                  <a:pt x="2889" y="21600"/>
                </a:cubicBezTo>
                <a:cubicBezTo>
                  <a:pt x="2889" y="19749"/>
                  <a:pt x="2889" y="19749"/>
                  <a:pt x="2889" y="19749"/>
                </a:cubicBezTo>
                <a:cubicBezTo>
                  <a:pt x="2889" y="19484"/>
                  <a:pt x="3027" y="19220"/>
                  <a:pt x="3164" y="19043"/>
                </a:cubicBezTo>
                <a:cubicBezTo>
                  <a:pt x="3302" y="18867"/>
                  <a:pt x="3439" y="18779"/>
                  <a:pt x="3715" y="18691"/>
                </a:cubicBezTo>
                <a:cubicBezTo>
                  <a:pt x="3852" y="18602"/>
                  <a:pt x="4127" y="18514"/>
                  <a:pt x="4265" y="18426"/>
                </a:cubicBezTo>
                <a:cubicBezTo>
                  <a:pt x="4540" y="18426"/>
                  <a:pt x="4678" y="18426"/>
                  <a:pt x="4815" y="18338"/>
                </a:cubicBezTo>
                <a:cubicBezTo>
                  <a:pt x="5090" y="18338"/>
                  <a:pt x="5090" y="18338"/>
                  <a:pt x="5090" y="18338"/>
                </a:cubicBezTo>
                <a:cubicBezTo>
                  <a:pt x="7980" y="18338"/>
                  <a:pt x="7980" y="18338"/>
                  <a:pt x="7980" y="18338"/>
                </a:cubicBezTo>
                <a:cubicBezTo>
                  <a:pt x="8255" y="18338"/>
                  <a:pt x="8530" y="18338"/>
                  <a:pt x="8668" y="18338"/>
                </a:cubicBezTo>
                <a:cubicBezTo>
                  <a:pt x="8805" y="18250"/>
                  <a:pt x="8943" y="18250"/>
                  <a:pt x="9080" y="18250"/>
                </a:cubicBezTo>
                <a:cubicBezTo>
                  <a:pt x="9218" y="18162"/>
                  <a:pt x="9218" y="18162"/>
                  <a:pt x="9355" y="18073"/>
                </a:cubicBezTo>
                <a:cubicBezTo>
                  <a:pt x="9355" y="17985"/>
                  <a:pt x="9355" y="17985"/>
                  <a:pt x="9355" y="17985"/>
                </a:cubicBezTo>
                <a:cubicBezTo>
                  <a:pt x="9355" y="17897"/>
                  <a:pt x="9355" y="17897"/>
                  <a:pt x="9355" y="17897"/>
                </a:cubicBezTo>
                <a:cubicBezTo>
                  <a:pt x="9355" y="17809"/>
                  <a:pt x="9355" y="17721"/>
                  <a:pt x="9218" y="17721"/>
                </a:cubicBezTo>
                <a:cubicBezTo>
                  <a:pt x="9080" y="17633"/>
                  <a:pt x="8943" y="17544"/>
                  <a:pt x="8805" y="17544"/>
                </a:cubicBezTo>
                <a:cubicBezTo>
                  <a:pt x="8530" y="17456"/>
                  <a:pt x="8255" y="17456"/>
                  <a:pt x="7980" y="17456"/>
                </a:cubicBezTo>
                <a:cubicBezTo>
                  <a:pt x="7842" y="17456"/>
                  <a:pt x="7704" y="17456"/>
                  <a:pt x="7567" y="17280"/>
                </a:cubicBezTo>
                <a:cubicBezTo>
                  <a:pt x="7429" y="17192"/>
                  <a:pt x="7429" y="17104"/>
                  <a:pt x="7429" y="17016"/>
                </a:cubicBezTo>
                <a:cubicBezTo>
                  <a:pt x="7429" y="16839"/>
                  <a:pt x="7429" y="16751"/>
                  <a:pt x="7567" y="16663"/>
                </a:cubicBezTo>
                <a:cubicBezTo>
                  <a:pt x="7704" y="16575"/>
                  <a:pt x="7842" y="16575"/>
                  <a:pt x="7980" y="16575"/>
                </a:cubicBezTo>
                <a:cubicBezTo>
                  <a:pt x="8255" y="16575"/>
                  <a:pt x="8392" y="16487"/>
                  <a:pt x="8668" y="16487"/>
                </a:cubicBezTo>
                <a:cubicBezTo>
                  <a:pt x="8805" y="16487"/>
                  <a:pt x="8943" y="16398"/>
                  <a:pt x="9080" y="16398"/>
                </a:cubicBezTo>
                <a:cubicBezTo>
                  <a:pt x="9218" y="16310"/>
                  <a:pt x="9218" y="16310"/>
                  <a:pt x="9355" y="16222"/>
                </a:cubicBezTo>
                <a:cubicBezTo>
                  <a:pt x="9355" y="16222"/>
                  <a:pt x="9355" y="16134"/>
                  <a:pt x="9355" y="16134"/>
                </a:cubicBezTo>
                <a:cubicBezTo>
                  <a:pt x="9355" y="16046"/>
                  <a:pt x="9355" y="16046"/>
                  <a:pt x="9355" y="16046"/>
                </a:cubicBezTo>
                <a:cubicBezTo>
                  <a:pt x="9355" y="15958"/>
                  <a:pt x="9355" y="15958"/>
                  <a:pt x="9218" y="15869"/>
                </a:cubicBezTo>
                <a:cubicBezTo>
                  <a:pt x="9080" y="15781"/>
                  <a:pt x="8943" y="15781"/>
                  <a:pt x="8805" y="15693"/>
                </a:cubicBezTo>
                <a:cubicBezTo>
                  <a:pt x="8530" y="15605"/>
                  <a:pt x="8255" y="15605"/>
                  <a:pt x="7980" y="15605"/>
                </a:cubicBezTo>
                <a:cubicBezTo>
                  <a:pt x="5090" y="15605"/>
                  <a:pt x="5090" y="15605"/>
                  <a:pt x="5090" y="15605"/>
                </a:cubicBezTo>
                <a:cubicBezTo>
                  <a:pt x="4678" y="15605"/>
                  <a:pt x="4403" y="15517"/>
                  <a:pt x="4127" y="15252"/>
                </a:cubicBezTo>
                <a:cubicBezTo>
                  <a:pt x="3990" y="15164"/>
                  <a:pt x="3852" y="15076"/>
                  <a:pt x="3852" y="14900"/>
                </a:cubicBezTo>
                <a:cubicBezTo>
                  <a:pt x="3715" y="14811"/>
                  <a:pt x="3715" y="14723"/>
                  <a:pt x="3715" y="14547"/>
                </a:cubicBezTo>
                <a:cubicBezTo>
                  <a:pt x="3715" y="14282"/>
                  <a:pt x="3715" y="14282"/>
                  <a:pt x="3715" y="14282"/>
                </a:cubicBezTo>
                <a:cubicBezTo>
                  <a:pt x="3715" y="14282"/>
                  <a:pt x="3715" y="14194"/>
                  <a:pt x="3715" y="14194"/>
                </a:cubicBezTo>
                <a:cubicBezTo>
                  <a:pt x="3715" y="14194"/>
                  <a:pt x="3715" y="14106"/>
                  <a:pt x="3715" y="14106"/>
                </a:cubicBezTo>
                <a:cubicBezTo>
                  <a:pt x="3715" y="14106"/>
                  <a:pt x="3715" y="14018"/>
                  <a:pt x="3852" y="13930"/>
                </a:cubicBezTo>
                <a:cubicBezTo>
                  <a:pt x="3852" y="13842"/>
                  <a:pt x="3990" y="13753"/>
                  <a:pt x="4127" y="13665"/>
                </a:cubicBezTo>
                <a:cubicBezTo>
                  <a:pt x="4265" y="13489"/>
                  <a:pt x="4403" y="13401"/>
                  <a:pt x="4540" y="13313"/>
                </a:cubicBezTo>
                <a:cubicBezTo>
                  <a:pt x="4678" y="13136"/>
                  <a:pt x="4815" y="12960"/>
                  <a:pt x="5090" y="12872"/>
                </a:cubicBezTo>
                <a:cubicBezTo>
                  <a:pt x="10043" y="9698"/>
                  <a:pt x="10043" y="9698"/>
                  <a:pt x="10043" y="9698"/>
                </a:cubicBezTo>
                <a:cubicBezTo>
                  <a:pt x="10456" y="9433"/>
                  <a:pt x="10594" y="9257"/>
                  <a:pt x="10594" y="8993"/>
                </a:cubicBezTo>
                <a:cubicBezTo>
                  <a:pt x="10594" y="8904"/>
                  <a:pt x="10456" y="8816"/>
                  <a:pt x="10456" y="8640"/>
                </a:cubicBezTo>
                <a:cubicBezTo>
                  <a:pt x="10318" y="8552"/>
                  <a:pt x="10318" y="8464"/>
                  <a:pt x="10181" y="8376"/>
                </a:cubicBezTo>
                <a:cubicBezTo>
                  <a:pt x="10043" y="8287"/>
                  <a:pt x="10043" y="8287"/>
                  <a:pt x="10043" y="8287"/>
                </a:cubicBezTo>
                <a:cubicBezTo>
                  <a:pt x="9906" y="8199"/>
                  <a:pt x="9631" y="8111"/>
                  <a:pt x="9355" y="8111"/>
                </a:cubicBezTo>
                <a:cubicBezTo>
                  <a:pt x="9080" y="8111"/>
                  <a:pt x="8805" y="8199"/>
                  <a:pt x="8668" y="8287"/>
                </a:cubicBezTo>
                <a:cubicBezTo>
                  <a:pt x="4403" y="10580"/>
                  <a:pt x="4403" y="10580"/>
                  <a:pt x="4403" y="10580"/>
                </a:cubicBezTo>
                <a:cubicBezTo>
                  <a:pt x="4265" y="10668"/>
                  <a:pt x="4265" y="10668"/>
                  <a:pt x="4127" y="10668"/>
                </a:cubicBezTo>
                <a:cubicBezTo>
                  <a:pt x="3990" y="10756"/>
                  <a:pt x="3990" y="10756"/>
                  <a:pt x="3852" y="10756"/>
                </a:cubicBezTo>
                <a:cubicBezTo>
                  <a:pt x="3852" y="10756"/>
                  <a:pt x="3852" y="10756"/>
                  <a:pt x="3852" y="10756"/>
                </a:cubicBezTo>
                <a:cubicBezTo>
                  <a:pt x="3715" y="10756"/>
                  <a:pt x="3577" y="10756"/>
                  <a:pt x="3439" y="10668"/>
                </a:cubicBezTo>
                <a:cubicBezTo>
                  <a:pt x="3302" y="10668"/>
                  <a:pt x="3164" y="10668"/>
                  <a:pt x="3164" y="10580"/>
                </a:cubicBezTo>
                <a:cubicBezTo>
                  <a:pt x="3027" y="10580"/>
                  <a:pt x="2889" y="10491"/>
                  <a:pt x="2889" y="10403"/>
                </a:cubicBezTo>
                <a:cubicBezTo>
                  <a:pt x="2752" y="10491"/>
                  <a:pt x="2476" y="10580"/>
                  <a:pt x="2201" y="10580"/>
                </a:cubicBezTo>
                <a:cubicBezTo>
                  <a:pt x="2064" y="10580"/>
                  <a:pt x="1789" y="10580"/>
                  <a:pt x="1513" y="10491"/>
                </a:cubicBezTo>
                <a:cubicBezTo>
                  <a:pt x="1376" y="10403"/>
                  <a:pt x="1101" y="10315"/>
                  <a:pt x="963" y="10227"/>
                </a:cubicBezTo>
                <a:cubicBezTo>
                  <a:pt x="825" y="10139"/>
                  <a:pt x="825" y="10139"/>
                  <a:pt x="825" y="10139"/>
                </a:cubicBezTo>
                <a:cubicBezTo>
                  <a:pt x="275" y="9786"/>
                  <a:pt x="0" y="9433"/>
                  <a:pt x="0" y="9081"/>
                </a:cubicBezTo>
                <a:close/>
              </a:path>
            </a:pathLst>
          </a:custGeom>
          <a:solidFill>
            <a:srgbClr val="F2F6F7"/>
          </a:solidFill>
          <a:ln w="12700">
            <a:miter lim="400000"/>
          </a:ln>
        </p:spPr>
        <p:txBody>
          <a:bodyPr lIns="45719" rIns="45719"/>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1pPr>
            <a:lvl2pPr marL="0" marR="0" indent="768095"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2pPr>
            <a:lvl3pPr marL="0" marR="0" indent="1536191"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3pPr>
            <a:lvl4pPr marL="0" marR="0" indent="2304288"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4pPr>
            <a:lvl5pPr marL="0" marR="0" indent="3072383"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5pPr>
            <a:lvl6pPr marL="0" marR="0" indent="3840479"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6pPr>
            <a:lvl7pPr marL="0" marR="0" indent="4608576"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7pPr>
            <a:lvl8pPr marL="0" marR="0" indent="5376671"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8pPr>
            <a:lvl9pPr marL="0" marR="0" indent="6144767" algn="l" defTabSz="153619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Calibri"/>
              </a:defRPr>
            </a:lvl9pPr>
          </a:lstStyle>
          <a:p>
            <a:endParaRPr/>
          </a:p>
        </p:txBody>
      </p:sp>
    </p:spTree>
    <p:extLst>
      <p:ext uri="{BB962C8B-B14F-4D97-AF65-F5344CB8AC3E}">
        <p14:creationId xmlns:p14="http://schemas.microsoft.com/office/powerpoint/2010/main" xmlns="" val="627261476"/>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数据通信系统</a:t>
            </a:r>
          </a:p>
        </p:txBody>
      </p:sp>
      <p:sp>
        <p:nvSpPr>
          <p:cNvPr id="3" name="矩形 2"/>
          <p:cNvSpPr/>
          <p:nvPr/>
        </p:nvSpPr>
        <p:spPr>
          <a:xfrm>
            <a:off x="1309654" y="1571612"/>
            <a:ext cx="7429552" cy="510717"/>
          </a:xfrm>
          <a:prstGeom prst="rect">
            <a:avLst/>
          </a:prstGeom>
        </p:spPr>
        <p:txBody>
          <a:bodyPr wrap="square">
            <a:spAutoFit/>
          </a:bodyPr>
          <a:lstStyle/>
          <a:p>
            <a:pPr indent="457200" algn="just">
              <a:lnSpc>
                <a:spcPct val="125000"/>
              </a:lnSpc>
            </a:pP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信号</a:t>
            </a:r>
          </a:p>
        </p:txBody>
      </p:sp>
      <p:grpSp>
        <p:nvGrpSpPr>
          <p:cNvPr id="4" name="组合 3"/>
          <p:cNvGrpSpPr>
            <a:grpSpLocks noChangeAspect="1"/>
          </p:cNvGrpSpPr>
          <p:nvPr/>
        </p:nvGrpSpPr>
        <p:grpSpPr>
          <a:xfrm>
            <a:off x="952464" y="1428736"/>
            <a:ext cx="756000" cy="756002"/>
            <a:chOff x="2804323" y="3859118"/>
            <a:chExt cx="900000" cy="900002"/>
          </a:xfrm>
        </p:grpSpPr>
        <p:sp>
          <p:nvSpPr>
            <p:cNvPr id="5" name="椭圆 4"/>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6" name="Oval 6"/>
            <p:cNvSpPr/>
            <p:nvPr/>
          </p:nvSpPr>
          <p:spPr>
            <a:xfrm>
              <a:off x="2804323" y="3861048"/>
              <a:ext cx="898072"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3</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p:nvSpPr>
          <p:cNvPr id="7" name="矩形 6"/>
          <p:cNvSpPr/>
          <p:nvPr/>
        </p:nvSpPr>
        <p:spPr>
          <a:xfrm>
            <a:off x="1595406" y="2184738"/>
            <a:ext cx="9501254" cy="1213024"/>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信号是携带信息的介质，是数据的一种电磁编码。信号一般以时间为自变量，以表示信息（或数据）的某个参量（振幅、频率或相位）为因变量。信号按其因变量的取值是否连续可分为模拟信号和数字信号。</a:t>
            </a:r>
          </a:p>
        </p:txBody>
      </p:sp>
      <p:sp>
        <p:nvSpPr>
          <p:cNvPr id="19" name="矩形 18"/>
          <p:cNvSpPr/>
          <p:nvPr/>
        </p:nvSpPr>
        <p:spPr>
          <a:xfrm>
            <a:off x="1595406" y="3429000"/>
            <a:ext cx="4857784" cy="440955"/>
          </a:xfrm>
          <a:prstGeom prst="rect">
            <a:avLst/>
          </a:prstGeom>
        </p:spPr>
        <p:txBody>
          <a:bodyPr wrap="square">
            <a:spAutoFit/>
          </a:bodyPr>
          <a:lstStyle/>
          <a:p>
            <a:pPr indent="457200" algn="just">
              <a:lnSpc>
                <a:spcPct val="125000"/>
              </a:lnSpc>
            </a:pPr>
            <a:endPar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4" name="组合 23"/>
          <p:cNvGrpSpPr/>
          <p:nvPr/>
        </p:nvGrpSpPr>
        <p:grpSpPr>
          <a:xfrm>
            <a:off x="6096000" y="3429000"/>
            <a:ext cx="6096000" cy="3143272"/>
            <a:chOff x="5786478" y="3500438"/>
            <a:chExt cx="6096000" cy="3143272"/>
          </a:xfrm>
        </p:grpSpPr>
        <p:pic>
          <p:nvPicPr>
            <p:cNvPr id="126978" name="Picture 2"/>
            <p:cNvPicPr>
              <a:picLocks noChangeAspect="1" noChangeArrowheads="1"/>
            </p:cNvPicPr>
            <p:nvPr/>
          </p:nvPicPr>
          <p:blipFill>
            <a:blip r:embed="rId3" cstate="print"/>
            <a:srcRect/>
            <a:stretch>
              <a:fillRect/>
            </a:stretch>
          </p:blipFill>
          <p:spPr bwMode="auto">
            <a:xfrm>
              <a:off x="6836817" y="3500438"/>
              <a:ext cx="3902653" cy="2520000"/>
            </a:xfrm>
            <a:prstGeom prst="rect">
              <a:avLst/>
            </a:prstGeom>
            <a:noFill/>
            <a:ln w="9525">
              <a:noFill/>
              <a:miter lim="800000"/>
              <a:headEnd/>
              <a:tailEnd/>
            </a:ln>
            <a:effectLst/>
          </p:spPr>
        </p:pic>
        <p:sp>
          <p:nvSpPr>
            <p:cNvPr id="23" name="矩形 22"/>
            <p:cNvSpPr/>
            <p:nvPr/>
          </p:nvSpPr>
          <p:spPr>
            <a:xfrm>
              <a:off x="5786478" y="5997379"/>
              <a:ext cx="6096000" cy="646331"/>
            </a:xfrm>
            <a:prstGeom prst="rect">
              <a:avLst/>
            </a:prstGeom>
          </p:spPr>
          <p:txBody>
            <a:bodyPr>
              <a:spAutoFit/>
            </a:bodyPr>
            <a:lstStyle/>
            <a:p>
              <a:pPr algn="ct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）模拟信号</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模拟信号和数字信号</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5" name="组合 24"/>
          <p:cNvGrpSpPr>
            <a:grpSpLocks noChangeAspect="1"/>
          </p:cNvGrpSpPr>
          <p:nvPr/>
        </p:nvGrpSpPr>
        <p:grpSpPr>
          <a:xfrm>
            <a:off x="1095340" y="3429000"/>
            <a:ext cx="5857916" cy="3253496"/>
            <a:chOff x="1077992" y="1277167"/>
            <a:chExt cx="10036017" cy="4744121"/>
          </a:xfrm>
        </p:grpSpPr>
        <p:grpSp>
          <p:nvGrpSpPr>
            <p:cNvPr id="26" name="组合 1"/>
            <p:cNvGrpSpPr/>
            <p:nvPr/>
          </p:nvGrpSpPr>
          <p:grpSpPr>
            <a:xfrm>
              <a:off x="1077992" y="1556792"/>
              <a:ext cx="10036017" cy="4464496"/>
              <a:chOff x="1077992" y="1556792"/>
              <a:chExt cx="10036017" cy="4464496"/>
            </a:xfrm>
          </p:grpSpPr>
          <p:sp>
            <p:nvSpPr>
              <p:cNvPr id="28" name="矩形 2"/>
              <p:cNvSpPr/>
              <p:nvPr/>
            </p:nvSpPr>
            <p:spPr bwMode="auto">
              <a:xfrm>
                <a:off x="1321831" y="1556792"/>
                <a:ext cx="9548340" cy="4464496"/>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grpSp>
            <p:nvGrpSpPr>
              <p:cNvPr id="29" name="组合 2"/>
              <p:cNvGrpSpPr/>
              <p:nvPr/>
            </p:nvGrpSpPr>
            <p:grpSpPr>
              <a:xfrm>
                <a:off x="1077992" y="5717702"/>
                <a:ext cx="10036017" cy="303586"/>
                <a:chOff x="1077992" y="5800118"/>
                <a:chExt cx="10036017" cy="188544"/>
              </a:xfrm>
            </p:grpSpPr>
            <p:sp>
              <p:nvSpPr>
                <p:cNvPr id="31" name="直角三角形 30"/>
                <p:cNvSpPr/>
                <p:nvPr/>
              </p:nvSpPr>
              <p:spPr>
                <a:xfrm rot="16200000" flipH="1">
                  <a:off x="1102464" y="5775646"/>
                  <a:ext cx="188544"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直角三角形 31"/>
                <p:cNvSpPr/>
                <p:nvPr/>
              </p:nvSpPr>
              <p:spPr>
                <a:xfrm rot="5400000">
                  <a:off x="10900993" y="5775646"/>
                  <a:ext cx="188544"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0" name="圆角矩形 5"/>
              <p:cNvSpPr/>
              <p:nvPr/>
            </p:nvSpPr>
            <p:spPr>
              <a:xfrm>
                <a:off x="1883532" y="2013621"/>
                <a:ext cx="8424935" cy="3414890"/>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模拟信号是指信号的因变量完全随连续消息的变化而变化的信号，其因变量一定是连续的，如图</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2-1</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）所示。例如，电视图像信号、语音信号、温度压力传感器的输出信号以及许多遥感遥测信号等都是模拟信号。</a:t>
                </a:r>
              </a:p>
            </p:txBody>
          </p:sp>
        </p:grpSp>
        <p:sp>
          <p:nvSpPr>
            <p:cNvPr id="27" name="六边形 26"/>
            <p:cNvSpPr/>
            <p:nvPr/>
          </p:nvSpPr>
          <p:spPr>
            <a:xfrm>
              <a:off x="1675683" y="1277167"/>
              <a:ext cx="2343713" cy="577432"/>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5"/>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7"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17" presetClass="entr" presetSubtype="10" fill="hold" grpId="0" nodeType="afterEffect" nodePh="1">
                                  <p:stCondLst>
                                    <p:cond delay="0"/>
                                  </p:stCondLst>
                                  <p:endCondLst>
                                    <p:cond evt="begin" delay="0">
                                      <p:tn val="21"/>
                                    </p:cond>
                                  </p:end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strVal val="#ppt_h"/>
                                          </p:val>
                                        </p:tav>
                                        <p:tav tm="100000">
                                          <p:val>
                                            <p:strVal val="#ppt_h"/>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4" presetClass="entr" presetSubtype="16"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ox(in)">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数据通信系统</a:t>
            </a:r>
          </a:p>
        </p:txBody>
      </p:sp>
      <p:grpSp>
        <p:nvGrpSpPr>
          <p:cNvPr id="8" name="组合 7"/>
          <p:cNvGrpSpPr/>
          <p:nvPr/>
        </p:nvGrpSpPr>
        <p:grpSpPr>
          <a:xfrm>
            <a:off x="6000792" y="1211033"/>
            <a:ext cx="6096000" cy="3289537"/>
            <a:chOff x="5810248" y="1500174"/>
            <a:chExt cx="6096000" cy="3289537"/>
          </a:xfrm>
        </p:grpSpPr>
        <p:sp>
          <p:nvSpPr>
            <p:cNvPr id="6" name="矩形 5"/>
            <p:cNvSpPr/>
            <p:nvPr/>
          </p:nvSpPr>
          <p:spPr>
            <a:xfrm>
              <a:off x="5810248" y="4143380"/>
              <a:ext cx="6096000" cy="646331"/>
            </a:xfrm>
            <a:prstGeom prst="rect">
              <a:avLst/>
            </a:prstGeom>
          </p:spPr>
          <p:txBody>
            <a:bodyPr>
              <a:spAutoFit/>
            </a:bodyPr>
            <a:lstStyle/>
            <a:p>
              <a:pPr algn="ct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）数字信号</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图</a:t>
              </a:r>
              <a:r>
                <a:rPr lang="en-US" dirty="0" smtClean="0">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模拟信号和数字信号</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8002" name="Picture 2"/>
            <p:cNvPicPr>
              <a:picLocks noChangeAspect="1" noChangeArrowheads="1"/>
            </p:cNvPicPr>
            <p:nvPr/>
          </p:nvPicPr>
          <p:blipFill>
            <a:blip r:embed="rId2" cstate="print"/>
            <a:srcRect/>
            <a:stretch>
              <a:fillRect/>
            </a:stretch>
          </p:blipFill>
          <p:spPr bwMode="auto">
            <a:xfrm>
              <a:off x="6810380" y="1500174"/>
              <a:ext cx="4095753" cy="2664000"/>
            </a:xfrm>
            <a:prstGeom prst="rect">
              <a:avLst/>
            </a:prstGeom>
            <a:noFill/>
            <a:ln w="9525">
              <a:noFill/>
              <a:miter lim="800000"/>
              <a:headEnd/>
              <a:tailEnd/>
            </a:ln>
            <a:effectLst/>
          </p:spPr>
        </p:pic>
      </p:grpSp>
      <p:sp>
        <p:nvSpPr>
          <p:cNvPr id="9" name="矩形 8"/>
          <p:cNvSpPr/>
          <p:nvPr/>
        </p:nvSpPr>
        <p:spPr>
          <a:xfrm>
            <a:off x="1238216" y="4572008"/>
            <a:ext cx="9787006" cy="2015936"/>
          </a:xfrm>
          <a:prstGeom prst="rect">
            <a:avLst/>
          </a:prstGeom>
        </p:spPr>
        <p:txBody>
          <a:bodyPr wrap="square">
            <a:spAutoFit/>
          </a:bodyPr>
          <a:lstStyle/>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虽然模拟信号与数字信号有着明显的差别，但它们在一定条件下也是可以相互转化的。模拟信号可以通过采样、量化、编码等步骤变成数字信号，而数字信号也可以通过解码、平滑等步骤变换为模拟信号。</a:t>
            </a:r>
          </a:p>
          <a:p>
            <a:pPr indent="457200" algn="just">
              <a:lnSpc>
                <a:spcPct val="125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信息、数据和信号三者的关系是：信息一般用数据来表示，而数据通常需要转变为信号进行传输。</a:t>
            </a:r>
          </a:p>
        </p:txBody>
      </p:sp>
      <p:grpSp>
        <p:nvGrpSpPr>
          <p:cNvPr id="10" name="组合 9"/>
          <p:cNvGrpSpPr>
            <a:grpSpLocks noChangeAspect="1"/>
          </p:cNvGrpSpPr>
          <p:nvPr/>
        </p:nvGrpSpPr>
        <p:grpSpPr>
          <a:xfrm>
            <a:off x="881026" y="1071546"/>
            <a:ext cx="5857916" cy="3253496"/>
            <a:chOff x="1077992" y="1277167"/>
            <a:chExt cx="10036017" cy="4744121"/>
          </a:xfrm>
        </p:grpSpPr>
        <p:grpSp>
          <p:nvGrpSpPr>
            <p:cNvPr id="11" name="组合 1"/>
            <p:cNvGrpSpPr/>
            <p:nvPr/>
          </p:nvGrpSpPr>
          <p:grpSpPr>
            <a:xfrm>
              <a:off x="1077992" y="1556792"/>
              <a:ext cx="10036017" cy="4464496"/>
              <a:chOff x="1077992" y="1556792"/>
              <a:chExt cx="10036017" cy="4464496"/>
            </a:xfrm>
          </p:grpSpPr>
          <p:sp>
            <p:nvSpPr>
              <p:cNvPr id="13" name="矩形 2"/>
              <p:cNvSpPr/>
              <p:nvPr/>
            </p:nvSpPr>
            <p:spPr bwMode="auto">
              <a:xfrm>
                <a:off x="1321831" y="1556792"/>
                <a:ext cx="9548340" cy="4464496"/>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grpSp>
            <p:nvGrpSpPr>
              <p:cNvPr id="14" name="组合 2"/>
              <p:cNvGrpSpPr/>
              <p:nvPr/>
            </p:nvGrpSpPr>
            <p:grpSpPr>
              <a:xfrm>
                <a:off x="1077992" y="5717702"/>
                <a:ext cx="10036017" cy="303586"/>
                <a:chOff x="1077992" y="5800118"/>
                <a:chExt cx="10036017" cy="188544"/>
              </a:xfrm>
            </p:grpSpPr>
            <p:sp>
              <p:nvSpPr>
                <p:cNvPr id="16" name="直角三角形 15"/>
                <p:cNvSpPr/>
                <p:nvPr/>
              </p:nvSpPr>
              <p:spPr>
                <a:xfrm rot="16200000" flipH="1">
                  <a:off x="1102464" y="5775646"/>
                  <a:ext cx="188544"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直角三角形 16"/>
                <p:cNvSpPr/>
                <p:nvPr/>
              </p:nvSpPr>
              <p:spPr>
                <a:xfrm rot="5400000">
                  <a:off x="10900993" y="5775646"/>
                  <a:ext cx="188544" cy="237488"/>
                </a:xfrm>
                <a:prstGeom prst="r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5" name="圆角矩形 5"/>
              <p:cNvSpPr/>
              <p:nvPr/>
            </p:nvSpPr>
            <p:spPr>
              <a:xfrm>
                <a:off x="1883532" y="2013621"/>
                <a:ext cx="8424935" cy="3414890"/>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数字信号是指表示消息的因变量是离散的，其自变量时间的取值也是离散的信号，如图</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2-1</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）所示。数字信号的因变量的状态是有限的，例如计算机数据信号、数字电话信号和数字电视信号等都是数字信号。</a:t>
                </a:r>
              </a:p>
            </p:txBody>
          </p:sp>
        </p:grpSp>
        <p:sp>
          <p:nvSpPr>
            <p:cNvPr id="12" name="六边形 11"/>
            <p:cNvSpPr/>
            <p:nvPr/>
          </p:nvSpPr>
          <p:spPr>
            <a:xfrm>
              <a:off x="1675683" y="1277167"/>
              <a:ext cx="2343713" cy="577432"/>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5"/>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 presetClass="entr" presetSubtype="1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par>
                          <p:cTn id="13" fill="hold">
                            <p:stCondLst>
                              <p:cond delay="1000"/>
                            </p:stCondLst>
                            <p:childTnLst>
                              <p:par>
                                <p:cTn id="14" presetID="17"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7909</Words>
  <Application>Microsoft Office PowerPoint</Application>
  <PresentationFormat>自定义</PresentationFormat>
  <Paragraphs>377</Paragraphs>
  <Slides>72</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72</vt:i4>
      </vt:variant>
    </vt:vector>
  </HeadingPairs>
  <TitlesOfParts>
    <vt:vector size="75" baseType="lpstr">
      <vt:lpstr>Office 主题</vt:lpstr>
      <vt:lpstr>Microsoft Visio 绘图</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hasee</dc:creator>
  <cp:lastModifiedBy>zjz</cp:lastModifiedBy>
  <cp:revision>379</cp:revision>
  <dcterms:created xsi:type="dcterms:W3CDTF">2017-09-23T13:50:00Z</dcterms:created>
  <dcterms:modified xsi:type="dcterms:W3CDTF">2018-02-05T02:38:51Z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