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sldIdLst>
    <p:sldId id="256" r:id="rId2"/>
    <p:sldId id="257" r:id="rId3"/>
    <p:sldId id="258" r:id="rId4"/>
    <p:sldId id="365" r:id="rId5"/>
    <p:sldId id="366" r:id="rId6"/>
    <p:sldId id="259" r:id="rId7"/>
    <p:sldId id="260" r:id="rId8"/>
    <p:sldId id="261" r:id="rId9"/>
    <p:sldId id="263" r:id="rId10"/>
    <p:sldId id="262" r:id="rId11"/>
    <p:sldId id="316" r:id="rId12"/>
    <p:sldId id="265" r:id="rId13"/>
    <p:sldId id="318" r:id="rId14"/>
    <p:sldId id="264" r:id="rId15"/>
    <p:sldId id="358" r:id="rId16"/>
    <p:sldId id="378" r:id="rId17"/>
    <p:sldId id="384" r:id="rId18"/>
    <p:sldId id="361" r:id="rId19"/>
    <p:sldId id="360" r:id="rId20"/>
    <p:sldId id="387" r:id="rId21"/>
    <p:sldId id="363" r:id="rId22"/>
    <p:sldId id="324" r:id="rId23"/>
    <p:sldId id="392" r:id="rId24"/>
    <p:sldId id="325" r:id="rId25"/>
    <p:sldId id="326" r:id="rId26"/>
    <p:sldId id="327" r:id="rId27"/>
    <p:sldId id="393" r:id="rId28"/>
    <p:sldId id="362" r:id="rId29"/>
    <p:sldId id="394" r:id="rId30"/>
    <p:sldId id="395" r:id="rId31"/>
    <p:sldId id="372" r:id="rId32"/>
    <p:sldId id="397" r:id="rId33"/>
    <p:sldId id="374" r:id="rId34"/>
    <p:sldId id="396" r:id="rId35"/>
    <p:sldId id="377" r:id="rId36"/>
    <p:sldId id="391" r:id="rId37"/>
    <p:sldId id="389" r:id="rId38"/>
    <p:sldId id="390" r:id="rId39"/>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5"/>
    <p:restoredTop sz="79753"/>
  </p:normalViewPr>
  <p:slideViewPr>
    <p:cSldViewPr snapToGrid="0" showGuides="1">
      <p:cViewPr varScale="1">
        <p:scale>
          <a:sx n="91" d="100"/>
          <a:sy n="91" d="100"/>
        </p:scale>
        <p:origin x="200" y="4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8.518"/>
    </inkml:context>
    <inkml:brush xml:id="br0">
      <inkml:brushProperty name="width" value="0.035" units="cm"/>
      <inkml:brushProperty name="height" value="0.035" units="cm"/>
    </inkml:brush>
  </inkml:definitions>
  <inkml:trace contextRef="#ctx0" brushRef="#br0">9 1 24575,'-5'0'0,"2"0"0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CAEC9-E69C-0249-838C-187AE17D89F1}" type="datetimeFigureOut">
              <a:rPr lang="en-FR" smtClean="0"/>
              <a:t>15/07/2025</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F83C1-9DC8-1A44-B6DB-54C784E55145}" type="slidenum">
              <a:rPr lang="en-FR" smtClean="0"/>
              <a:t>‹#›</a:t>
            </a:fld>
            <a:endParaRPr lang="en-FR"/>
          </a:p>
        </p:txBody>
      </p:sp>
    </p:spTree>
    <p:extLst>
      <p:ext uri="{BB962C8B-B14F-4D97-AF65-F5344CB8AC3E}">
        <p14:creationId xmlns:p14="http://schemas.microsoft.com/office/powerpoint/2010/main" val="163043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a:t>
            </a:r>
            <a:r>
              <a:rPr lang="en-FR" dirty="0"/>
              <a:t>ood afternoon everyone, thank you for being here and today I would like to welcome everybody and present to you what </a:t>
            </a:r>
            <a:r>
              <a:rPr lang="en-GB" dirty="0"/>
              <a:t>I</a:t>
            </a:r>
            <a:r>
              <a:rPr lang="en-FR" dirty="0"/>
              <a:t> h</a:t>
            </a:r>
            <a:r>
              <a:rPr lang="en-GB" dirty="0" err="1"/>
              <a:t>av</a:t>
            </a:r>
            <a:r>
              <a:rPr lang="en-FR" dirty="0"/>
              <a:t>e been working on, it is about</a:t>
            </a:r>
          </a:p>
        </p:txBody>
      </p:sp>
      <p:sp>
        <p:nvSpPr>
          <p:cNvPr id="4" name="Slide Number Placeholder 3"/>
          <p:cNvSpPr>
            <a:spLocks noGrp="1"/>
          </p:cNvSpPr>
          <p:nvPr>
            <p:ph type="sldNum" sz="quarter" idx="5"/>
          </p:nvPr>
        </p:nvSpPr>
        <p:spPr/>
        <p:txBody>
          <a:bodyPr/>
          <a:lstStyle/>
          <a:p>
            <a:fld id="{2D2F83C1-9DC8-1A44-B6DB-54C784E55145}" type="slidenum">
              <a:rPr lang="en-FR" smtClean="0"/>
              <a:t>1</a:t>
            </a:fld>
            <a:endParaRPr lang="en-FR"/>
          </a:p>
        </p:txBody>
      </p:sp>
    </p:spTree>
    <p:extLst>
      <p:ext uri="{BB962C8B-B14F-4D97-AF65-F5344CB8AC3E}">
        <p14:creationId xmlns:p14="http://schemas.microsoft.com/office/powerpoint/2010/main" val="2950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9C9-9B42-0894-09BE-7E684ACD1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0FA0E7-BDBD-928A-D202-9815A21B83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AFB9F9-A488-A238-7C92-8EB84C9843A4}"/>
              </a:ext>
            </a:extLst>
          </p:cNvPr>
          <p:cNvSpPr>
            <a:spLocks noGrp="1"/>
          </p:cNvSpPr>
          <p:nvPr>
            <p:ph type="body" idx="1"/>
          </p:nvPr>
        </p:nvSpPr>
        <p:spPr/>
        <p:txBody>
          <a:bodyPr/>
          <a:lstStyle/>
          <a:p>
            <a:pPr>
              <a:buNone/>
            </a:pPr>
            <a:r>
              <a:rPr lang="en-GB" dirty="0"/>
              <a:t>Bacterial genome databases are expanding rapidly, as shown in the snapshot on the right. Beyond individual genomes, we now have growing collections of genomes, which are becoming increasingly available and serve as a valuable resource for bacterial research. These collections are curated to ensure uniform processing of genomes, making them particularly useful for large-scale studies.</a:t>
            </a:r>
          </a:p>
          <a:p>
            <a:r>
              <a:rPr lang="en-GB" dirty="0"/>
              <a:t>They are also growing at an impressive rate. For example, in the 661k collection, we have…</a:t>
            </a:r>
            <a:br>
              <a:rPr lang="en-GB" dirty="0"/>
            </a:br>
            <a:r>
              <a:rPr lang="en-GB" dirty="0"/>
              <a:t>All the bacterial…</a:t>
            </a:r>
          </a:p>
          <a:p>
            <a:endParaRPr lang="en-FR" dirty="0"/>
          </a:p>
        </p:txBody>
      </p:sp>
      <p:sp>
        <p:nvSpPr>
          <p:cNvPr id="4" name="Slide Number Placeholder 3">
            <a:extLst>
              <a:ext uri="{FF2B5EF4-FFF2-40B4-BE49-F238E27FC236}">
                <a16:creationId xmlns:a16="http://schemas.microsoft.com/office/drawing/2014/main" id="{B2B4B6B3-3057-255D-1F81-3D6311E806CC}"/>
              </a:ext>
            </a:extLst>
          </p:cNvPr>
          <p:cNvSpPr>
            <a:spLocks noGrp="1"/>
          </p:cNvSpPr>
          <p:nvPr>
            <p:ph type="sldNum" sz="quarter" idx="5"/>
          </p:nvPr>
        </p:nvSpPr>
        <p:spPr/>
        <p:txBody>
          <a:bodyPr/>
          <a:lstStyle/>
          <a:p>
            <a:fld id="{0FD16F24-D355-C54B-9AC9-1E55B4533936}" type="slidenum">
              <a:rPr lang="en-FR" smtClean="0"/>
              <a:t>7</a:t>
            </a:fld>
            <a:endParaRPr lang="en-FR"/>
          </a:p>
        </p:txBody>
      </p:sp>
    </p:spTree>
    <p:extLst>
      <p:ext uri="{BB962C8B-B14F-4D97-AF65-F5344CB8AC3E}">
        <p14:creationId xmlns:p14="http://schemas.microsoft.com/office/powerpoint/2010/main" val="75018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And so we have a  recent innovation, like it has been mentioned here a lot of time before, by Karel Brinda</a:t>
            </a:r>
          </a:p>
          <a:p>
            <a:pPr>
              <a:buNone/>
            </a:pPr>
            <a:endParaRPr lang="en-GB" b="1" dirty="0"/>
          </a:p>
          <a:p>
            <a:pPr>
              <a:buNone/>
            </a:pPr>
            <a:r>
              <a:rPr lang="en-GB" b="1" dirty="0"/>
              <a:t>Challenge:</a:t>
            </a:r>
            <a:r>
              <a:rPr lang="en-GB" dirty="0"/>
              <a:t> Compressing genomes efficiently is difficult/not easy because the data contains a lot of redundancy spread across different regions.</a:t>
            </a:r>
          </a:p>
          <a:p>
            <a:r>
              <a:rPr lang="en-GB" b="1" dirty="0"/>
              <a:t>Key Idea:</a:t>
            </a:r>
            <a:r>
              <a:rPr lang="en-GB" dirty="0"/>
              <a:t> If we reorder genomes based on their evolutionary relationships, we can group similar sequences together, making compression more effective.</a:t>
            </a:r>
          </a:p>
        </p:txBody>
      </p:sp>
      <p:sp>
        <p:nvSpPr>
          <p:cNvPr id="4" name="Slide Number Placeholder 3"/>
          <p:cNvSpPr>
            <a:spLocks noGrp="1"/>
          </p:cNvSpPr>
          <p:nvPr>
            <p:ph type="sldNum" sz="quarter" idx="5"/>
          </p:nvPr>
        </p:nvSpPr>
        <p:spPr/>
        <p:txBody>
          <a:bodyPr/>
          <a:lstStyle/>
          <a:p>
            <a:fld id="{2D2F83C1-9DC8-1A44-B6DB-54C784E55145}" type="slidenum">
              <a:rPr lang="en-FR" smtClean="0"/>
              <a:t>8</a:t>
            </a:fld>
            <a:endParaRPr lang="en-FR"/>
          </a:p>
        </p:txBody>
      </p:sp>
    </p:spTree>
    <p:extLst>
      <p:ext uri="{BB962C8B-B14F-4D97-AF65-F5344CB8AC3E}">
        <p14:creationId xmlns:p14="http://schemas.microsoft.com/office/powerpoint/2010/main" val="2739834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
            </a:r>
            <a:r>
              <a:rPr lang="en-FR" dirty="0"/>
              <a:t>hylogenetic comp reduced it down to respectively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resulting improvement with the use of phylogenetic compression, specifically </a:t>
            </a:r>
            <a:r>
              <a:rPr lang="en-GB" dirty="0" err="1"/>
              <a:t>MiniPhy</a:t>
            </a:r>
            <a:r>
              <a:rPr lang="en-GB" dirty="0"/>
              <a:t>, shows a significant advancement in data compression. This method achieves lossless compression that improves by one to three orders of magnitude compared to the standard protocol, offering a more efficient way to handle large genomic datasets while maintaining data integrity.</a:t>
            </a:r>
            <a:endParaRPr lang="en-FR" dirty="0"/>
          </a:p>
          <a:p>
            <a:endParaRPr lang="en-FR" dirty="0"/>
          </a:p>
        </p:txBody>
      </p:sp>
      <p:sp>
        <p:nvSpPr>
          <p:cNvPr id="4" name="Slide Number Placeholder 3"/>
          <p:cNvSpPr>
            <a:spLocks noGrp="1"/>
          </p:cNvSpPr>
          <p:nvPr>
            <p:ph type="sldNum" sz="quarter" idx="5"/>
          </p:nvPr>
        </p:nvSpPr>
        <p:spPr/>
        <p:txBody>
          <a:bodyPr/>
          <a:lstStyle/>
          <a:p>
            <a:fld id="{2D2F83C1-9DC8-1A44-B6DB-54C784E55145}" type="slidenum">
              <a:rPr lang="en-FR" smtClean="0"/>
              <a:t>9</a:t>
            </a:fld>
            <a:endParaRPr lang="en-FR"/>
          </a:p>
        </p:txBody>
      </p:sp>
    </p:spTree>
    <p:extLst>
      <p:ext uri="{BB962C8B-B14F-4D97-AF65-F5344CB8AC3E}">
        <p14:creationId xmlns:p14="http://schemas.microsoft.com/office/powerpoint/2010/main" val="152417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practice, phylogenetic compression involves two main steps. Step one is </a:t>
            </a:r>
            <a:r>
              <a:rPr lang="en-GB" b="1" dirty="0"/>
              <a:t>phylogenetic batching</a:t>
            </a:r>
            <a:r>
              <a:rPr lang="en-GB" dirty="0"/>
              <a:t>, which serves as the starting point of my PhD. In this step, genomes are grouped based on their phylogenetic relationships to improve the efficiency of compression. Step two is </a:t>
            </a:r>
            <a:r>
              <a:rPr lang="en-GB" b="1" dirty="0"/>
              <a:t>phylogenetic reordering</a:t>
            </a:r>
            <a:r>
              <a:rPr lang="en-GB" dirty="0"/>
              <a:t>, where genomes within each batch are reordered to further enhance the compression process. </a:t>
            </a:r>
            <a:endParaRPr lang="en-FR" dirty="0"/>
          </a:p>
          <a:p>
            <a:endParaRPr lang="en-FR" dirty="0"/>
          </a:p>
        </p:txBody>
      </p:sp>
      <p:sp>
        <p:nvSpPr>
          <p:cNvPr id="4" name="Slide Number Placeholder 3"/>
          <p:cNvSpPr>
            <a:spLocks noGrp="1"/>
          </p:cNvSpPr>
          <p:nvPr>
            <p:ph type="sldNum" sz="quarter" idx="5"/>
          </p:nvPr>
        </p:nvSpPr>
        <p:spPr/>
        <p:txBody>
          <a:bodyPr/>
          <a:lstStyle/>
          <a:p>
            <a:fld id="{2D2F83C1-9DC8-1A44-B6DB-54C784E55145}" type="slidenum">
              <a:rPr lang="en-FR" smtClean="0"/>
              <a:t>10</a:t>
            </a:fld>
            <a:endParaRPr lang="en-FR"/>
          </a:p>
        </p:txBody>
      </p:sp>
    </p:spTree>
    <p:extLst>
      <p:ext uri="{BB962C8B-B14F-4D97-AF65-F5344CB8AC3E}">
        <p14:creationId xmlns:p14="http://schemas.microsoft.com/office/powerpoint/2010/main" val="304756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D2F83C1-9DC8-1A44-B6DB-54C784E55145}" type="slidenum">
              <a:rPr lang="en-FR" smtClean="0"/>
              <a:t>11</a:t>
            </a:fld>
            <a:endParaRPr lang="en-FR"/>
          </a:p>
        </p:txBody>
      </p:sp>
    </p:spTree>
    <p:extLst>
      <p:ext uri="{BB962C8B-B14F-4D97-AF65-F5344CB8AC3E}">
        <p14:creationId xmlns:p14="http://schemas.microsoft.com/office/powerpoint/2010/main" val="94616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D2F83C1-9DC8-1A44-B6DB-54C784E55145}" type="slidenum">
              <a:rPr lang="en-FR" smtClean="0"/>
              <a:t>16</a:t>
            </a:fld>
            <a:endParaRPr lang="en-FR"/>
          </a:p>
        </p:txBody>
      </p:sp>
    </p:spTree>
    <p:extLst>
      <p:ext uri="{BB962C8B-B14F-4D97-AF65-F5344CB8AC3E}">
        <p14:creationId xmlns:p14="http://schemas.microsoft.com/office/powerpoint/2010/main" val="180642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AF61-6314-D3F7-D01A-AB72AE3BED27}"/>
              </a:ext>
            </a:extLst>
          </p:cNvPr>
          <p:cNvSpPr>
            <a:spLocks noGrp="1"/>
          </p:cNvSpPr>
          <p:nvPr>
            <p:ph type="ctrTitle"/>
          </p:nvPr>
        </p:nvSpPr>
        <p:spPr>
          <a:xfrm>
            <a:off x="1524000" y="1122363"/>
            <a:ext cx="9144000" cy="2387600"/>
          </a:xfrm>
        </p:spPr>
        <p:txBody>
          <a:bodyPr anchor="b">
            <a:normAutofit/>
          </a:bodyPr>
          <a:lstStyle>
            <a:lvl1pPr algn="ctr">
              <a:defRPr sz="3600"/>
            </a:lvl1pPr>
          </a:lstStyle>
          <a:p>
            <a:r>
              <a:rPr lang="en-GB" dirty="0"/>
              <a:t>Click to edit Master title style</a:t>
            </a:r>
            <a:endParaRPr lang="en-FR" dirty="0"/>
          </a:p>
        </p:txBody>
      </p:sp>
      <p:sp>
        <p:nvSpPr>
          <p:cNvPr id="3" name="Subtitle 2">
            <a:extLst>
              <a:ext uri="{FF2B5EF4-FFF2-40B4-BE49-F238E27FC236}">
                <a16:creationId xmlns:a16="http://schemas.microsoft.com/office/drawing/2014/main" id="{CC0A4F02-C038-04A5-827B-550CA2BE05AE}"/>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FR" dirty="0"/>
          </a:p>
        </p:txBody>
      </p:sp>
      <p:sp>
        <p:nvSpPr>
          <p:cNvPr id="5" name="Footer Placeholder 4">
            <a:extLst>
              <a:ext uri="{FF2B5EF4-FFF2-40B4-BE49-F238E27FC236}">
                <a16:creationId xmlns:a16="http://schemas.microsoft.com/office/drawing/2014/main" id="{A55407CE-D4F5-B5B6-EF6F-276AF099E5A9}"/>
              </a:ext>
            </a:extLst>
          </p:cNvPr>
          <p:cNvSpPr>
            <a:spLocks noGrp="1"/>
          </p:cNvSpPr>
          <p:nvPr>
            <p:ph type="ftr" sz="quarter" idx="11"/>
          </p:nvPr>
        </p:nvSpPr>
        <p:spPr/>
        <p:txBody>
          <a:bodyPr/>
          <a:lstStyle/>
          <a:p>
            <a:endParaRPr lang="en-FR" dirty="0"/>
          </a:p>
        </p:txBody>
      </p:sp>
      <p:sp>
        <p:nvSpPr>
          <p:cNvPr id="6" name="Slide Number Placeholder 5">
            <a:extLst>
              <a:ext uri="{FF2B5EF4-FFF2-40B4-BE49-F238E27FC236}">
                <a16:creationId xmlns:a16="http://schemas.microsoft.com/office/drawing/2014/main" id="{9E391B7B-5A42-B9AD-91B1-6F1271CA44BD}"/>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3091705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7E7B-9068-0F8E-6219-57879440AA1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7EB01BBD-6665-E482-4521-6F32BFB024F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D59D564E-888A-D8CC-CAE3-5B07ED2F5D26}"/>
              </a:ext>
            </a:extLst>
          </p:cNvPr>
          <p:cNvSpPr>
            <a:spLocks noGrp="1"/>
          </p:cNvSpPr>
          <p:nvPr>
            <p:ph type="dt" sz="half" idx="10"/>
          </p:nvPr>
        </p:nvSpPr>
        <p:spPr>
          <a:xfrm>
            <a:off x="838200" y="6356350"/>
            <a:ext cx="2743200" cy="365125"/>
          </a:xfrm>
          <a:prstGeom prst="rect">
            <a:avLst/>
          </a:prstGeom>
        </p:spPr>
        <p:txBody>
          <a:bodyPr/>
          <a:lstStyle/>
          <a:p>
            <a:fld id="{80773683-CE9E-9440-B0CD-CC27B92D5EED}" type="datetime1">
              <a:rPr lang="fr-FR" smtClean="0"/>
              <a:t>15/07/2025</a:t>
            </a:fld>
            <a:endParaRPr lang="en-FR"/>
          </a:p>
        </p:txBody>
      </p:sp>
      <p:sp>
        <p:nvSpPr>
          <p:cNvPr id="5" name="Footer Placeholder 4">
            <a:extLst>
              <a:ext uri="{FF2B5EF4-FFF2-40B4-BE49-F238E27FC236}">
                <a16:creationId xmlns:a16="http://schemas.microsoft.com/office/drawing/2014/main" id="{D0F917B7-F90D-1845-FC59-885F3D5837A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6295493-394A-BABD-D9E0-1883AD71866C}"/>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293462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C95BE-BA82-7D88-ECCF-643DF6E2DC6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6972DE4B-A0C4-4FFD-13CC-1D96E27448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7FE62D7-E26B-BBCF-F9E4-18C448CD55C9}"/>
              </a:ext>
            </a:extLst>
          </p:cNvPr>
          <p:cNvSpPr>
            <a:spLocks noGrp="1"/>
          </p:cNvSpPr>
          <p:nvPr>
            <p:ph type="dt" sz="half" idx="10"/>
          </p:nvPr>
        </p:nvSpPr>
        <p:spPr>
          <a:xfrm>
            <a:off x="838200" y="6356350"/>
            <a:ext cx="2743200" cy="365125"/>
          </a:xfrm>
          <a:prstGeom prst="rect">
            <a:avLst/>
          </a:prstGeom>
        </p:spPr>
        <p:txBody>
          <a:bodyPr/>
          <a:lstStyle/>
          <a:p>
            <a:fld id="{C6249861-FE7C-7643-9B79-C0398D93D2E9}" type="datetime1">
              <a:rPr lang="fr-FR" smtClean="0"/>
              <a:t>15/07/2025</a:t>
            </a:fld>
            <a:endParaRPr lang="en-FR"/>
          </a:p>
        </p:txBody>
      </p:sp>
      <p:sp>
        <p:nvSpPr>
          <p:cNvPr id="5" name="Footer Placeholder 4">
            <a:extLst>
              <a:ext uri="{FF2B5EF4-FFF2-40B4-BE49-F238E27FC236}">
                <a16:creationId xmlns:a16="http://schemas.microsoft.com/office/drawing/2014/main" id="{60829DB6-FF56-208A-0DB0-37B04112AFE2}"/>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12693A97-B60C-29DE-1E9D-51E9067EF952}"/>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379433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0657-3B85-5E29-FBB8-FAD7ECDF1CA3}"/>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C7DC2153-43E3-CDC8-780A-1C29E9ADB7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770ACE4D-51E4-95ED-C4E9-25E4CAE9F141}"/>
              </a:ext>
            </a:extLst>
          </p:cNvPr>
          <p:cNvSpPr>
            <a:spLocks noGrp="1"/>
          </p:cNvSpPr>
          <p:nvPr>
            <p:ph type="dt" sz="half" idx="10"/>
          </p:nvPr>
        </p:nvSpPr>
        <p:spPr>
          <a:xfrm>
            <a:off x="838200" y="6356350"/>
            <a:ext cx="2743200" cy="365125"/>
          </a:xfrm>
          <a:prstGeom prst="rect">
            <a:avLst/>
          </a:prstGeom>
        </p:spPr>
        <p:txBody>
          <a:bodyPr/>
          <a:lstStyle/>
          <a:p>
            <a:fld id="{67D4336A-5ADC-D049-ACB0-D6FB30969F96}" type="datetime1">
              <a:rPr lang="fr-FR" smtClean="0"/>
              <a:t>15/07/2025</a:t>
            </a:fld>
            <a:endParaRPr lang="en-FR"/>
          </a:p>
        </p:txBody>
      </p:sp>
      <p:sp>
        <p:nvSpPr>
          <p:cNvPr id="5" name="Footer Placeholder 4">
            <a:extLst>
              <a:ext uri="{FF2B5EF4-FFF2-40B4-BE49-F238E27FC236}">
                <a16:creationId xmlns:a16="http://schemas.microsoft.com/office/drawing/2014/main" id="{8368BFEF-3303-ED99-2212-8263035F10C3}"/>
              </a:ext>
            </a:extLst>
          </p:cNvPr>
          <p:cNvSpPr>
            <a:spLocks noGrp="1"/>
          </p:cNvSpPr>
          <p:nvPr>
            <p:ph type="ftr" sz="quarter" idx="11"/>
          </p:nvPr>
        </p:nvSpPr>
        <p:spPr/>
        <p:txBody>
          <a:bodyPr/>
          <a:lstStyle/>
          <a:p>
            <a:endParaRPr lang="en-FR" dirty="0"/>
          </a:p>
        </p:txBody>
      </p:sp>
      <p:sp>
        <p:nvSpPr>
          <p:cNvPr id="6" name="Slide Number Placeholder 5">
            <a:extLst>
              <a:ext uri="{FF2B5EF4-FFF2-40B4-BE49-F238E27FC236}">
                <a16:creationId xmlns:a16="http://schemas.microsoft.com/office/drawing/2014/main" id="{28973C08-D00B-A367-92C1-96BC72B97ECD}"/>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38060427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5C43-C047-5718-2E31-6877DC6CBEC5}"/>
              </a:ext>
            </a:extLst>
          </p:cNvPr>
          <p:cNvSpPr>
            <a:spLocks noGrp="1"/>
          </p:cNvSpPr>
          <p:nvPr>
            <p:ph type="title"/>
          </p:nvPr>
        </p:nvSpPr>
        <p:spPr>
          <a:xfrm>
            <a:off x="831850" y="1709738"/>
            <a:ext cx="10515600" cy="2852737"/>
          </a:xfrm>
        </p:spPr>
        <p:txBody>
          <a:bodyPr anchor="b">
            <a:normAutofit/>
          </a:bodyPr>
          <a:lstStyle>
            <a:lvl1pPr>
              <a:defRPr sz="3200"/>
            </a:lvl1pPr>
          </a:lstStyle>
          <a:p>
            <a:r>
              <a:rPr lang="en-GB" dirty="0"/>
              <a:t>Click to edit Master title style</a:t>
            </a:r>
            <a:endParaRPr lang="en-FR" dirty="0"/>
          </a:p>
        </p:txBody>
      </p:sp>
      <p:sp>
        <p:nvSpPr>
          <p:cNvPr id="3" name="Text Placeholder 2">
            <a:extLst>
              <a:ext uri="{FF2B5EF4-FFF2-40B4-BE49-F238E27FC236}">
                <a16:creationId xmlns:a16="http://schemas.microsoft.com/office/drawing/2014/main" id="{0E2BE262-F5DD-9916-118D-7F5178DA8F2E}"/>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5352D557-D17B-5FF8-E1C0-2FBB7AFEAF79}"/>
              </a:ext>
            </a:extLst>
          </p:cNvPr>
          <p:cNvSpPr>
            <a:spLocks noGrp="1"/>
          </p:cNvSpPr>
          <p:nvPr>
            <p:ph type="dt" sz="half" idx="10"/>
          </p:nvPr>
        </p:nvSpPr>
        <p:spPr>
          <a:xfrm>
            <a:off x="838200" y="6356350"/>
            <a:ext cx="2743200" cy="365125"/>
          </a:xfrm>
          <a:prstGeom prst="rect">
            <a:avLst/>
          </a:prstGeom>
        </p:spPr>
        <p:txBody>
          <a:bodyPr/>
          <a:lstStyle/>
          <a:p>
            <a:fld id="{90A29048-29E6-3E46-95CE-60070CB9B464}" type="datetime1">
              <a:rPr lang="fr-FR" smtClean="0"/>
              <a:t>15/07/2025</a:t>
            </a:fld>
            <a:endParaRPr lang="en-FR"/>
          </a:p>
        </p:txBody>
      </p:sp>
      <p:sp>
        <p:nvSpPr>
          <p:cNvPr id="5" name="Footer Placeholder 4">
            <a:extLst>
              <a:ext uri="{FF2B5EF4-FFF2-40B4-BE49-F238E27FC236}">
                <a16:creationId xmlns:a16="http://schemas.microsoft.com/office/drawing/2014/main" id="{5B0C190F-53CD-83AB-F375-B2F406C9895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2666030-5CA2-CCB1-C889-7E5CBA3E6819}"/>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11799973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EF26-A848-D5CD-86C9-E5F43DFE209F}"/>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6CB73D9-2E85-C7A4-2543-DEFA86E49AD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633A87C-3DD5-B53A-80E6-5C33564089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F9057841-362C-AFE5-855D-D8B66682708E}"/>
              </a:ext>
            </a:extLst>
          </p:cNvPr>
          <p:cNvSpPr>
            <a:spLocks noGrp="1"/>
          </p:cNvSpPr>
          <p:nvPr>
            <p:ph type="dt" sz="half" idx="10"/>
          </p:nvPr>
        </p:nvSpPr>
        <p:spPr>
          <a:xfrm>
            <a:off x="838200" y="6356350"/>
            <a:ext cx="2743200" cy="365125"/>
          </a:xfrm>
          <a:prstGeom prst="rect">
            <a:avLst/>
          </a:prstGeom>
        </p:spPr>
        <p:txBody>
          <a:bodyPr/>
          <a:lstStyle/>
          <a:p>
            <a:fld id="{722E2CEE-D7D8-1C4B-9591-DCE0F8041169}" type="datetime1">
              <a:rPr lang="fr-FR" smtClean="0"/>
              <a:t>15/07/2025</a:t>
            </a:fld>
            <a:endParaRPr lang="en-FR"/>
          </a:p>
        </p:txBody>
      </p:sp>
      <p:sp>
        <p:nvSpPr>
          <p:cNvPr id="6" name="Footer Placeholder 5">
            <a:extLst>
              <a:ext uri="{FF2B5EF4-FFF2-40B4-BE49-F238E27FC236}">
                <a16:creationId xmlns:a16="http://schemas.microsoft.com/office/drawing/2014/main" id="{2AF1F5EB-962C-1C04-5883-AB8E1B6E957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57505B8-DAAE-F4DB-1DB5-2C763BA0AC2C}"/>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193375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2820-D5C7-5E4E-292F-66FB2208BF83}"/>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FC42DFEF-0CF9-28E8-3D00-038DAE228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349BA4-4775-25F6-9C90-EF40073000D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1DF8A5C-B9CC-CC7E-B0FD-DC0A0636F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008EF76-185C-C8C4-C5CE-7464EDBDB3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73D86C90-B6C3-0EE8-61FB-7A5200BC7C78}"/>
              </a:ext>
            </a:extLst>
          </p:cNvPr>
          <p:cNvSpPr>
            <a:spLocks noGrp="1"/>
          </p:cNvSpPr>
          <p:nvPr>
            <p:ph type="dt" sz="half" idx="10"/>
          </p:nvPr>
        </p:nvSpPr>
        <p:spPr>
          <a:xfrm>
            <a:off x="838200" y="6356350"/>
            <a:ext cx="2743200" cy="365125"/>
          </a:xfrm>
          <a:prstGeom prst="rect">
            <a:avLst/>
          </a:prstGeom>
        </p:spPr>
        <p:txBody>
          <a:bodyPr/>
          <a:lstStyle/>
          <a:p>
            <a:fld id="{4DC35461-DF17-0142-8A03-39D2FB645C0B}" type="datetime1">
              <a:rPr lang="fr-FR" smtClean="0"/>
              <a:t>15/07/2025</a:t>
            </a:fld>
            <a:endParaRPr lang="en-FR"/>
          </a:p>
        </p:txBody>
      </p:sp>
      <p:sp>
        <p:nvSpPr>
          <p:cNvPr id="8" name="Footer Placeholder 7">
            <a:extLst>
              <a:ext uri="{FF2B5EF4-FFF2-40B4-BE49-F238E27FC236}">
                <a16:creationId xmlns:a16="http://schemas.microsoft.com/office/drawing/2014/main" id="{46A01D48-F88C-4DC7-4DD0-F9A685F6C56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2BD1C103-273B-B4CE-6689-7B3B4A40B18D}"/>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184676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91D1-F2C8-CD17-488F-88D37C4D4FE9}"/>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24414EAD-837D-D984-408B-196734197558}"/>
              </a:ext>
            </a:extLst>
          </p:cNvPr>
          <p:cNvSpPr>
            <a:spLocks noGrp="1"/>
          </p:cNvSpPr>
          <p:nvPr>
            <p:ph type="dt" sz="half" idx="10"/>
          </p:nvPr>
        </p:nvSpPr>
        <p:spPr>
          <a:xfrm>
            <a:off x="838200" y="6356350"/>
            <a:ext cx="2743200" cy="365125"/>
          </a:xfrm>
          <a:prstGeom prst="rect">
            <a:avLst/>
          </a:prstGeom>
        </p:spPr>
        <p:txBody>
          <a:bodyPr/>
          <a:lstStyle/>
          <a:p>
            <a:fld id="{E686B013-C1D1-ED42-B349-8D7876105FE9}" type="datetime1">
              <a:rPr lang="fr-FR" smtClean="0"/>
              <a:t>15/07/2025</a:t>
            </a:fld>
            <a:endParaRPr lang="en-FR"/>
          </a:p>
        </p:txBody>
      </p:sp>
      <p:sp>
        <p:nvSpPr>
          <p:cNvPr id="4" name="Footer Placeholder 3">
            <a:extLst>
              <a:ext uri="{FF2B5EF4-FFF2-40B4-BE49-F238E27FC236}">
                <a16:creationId xmlns:a16="http://schemas.microsoft.com/office/drawing/2014/main" id="{09AD3EA4-323C-1575-883B-843FA7B408EE}"/>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5300E611-3B46-C2F5-8CFC-BAEFD39464C7}"/>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123650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C5C98-0C49-EA24-B850-2735A795F4B5}"/>
              </a:ext>
            </a:extLst>
          </p:cNvPr>
          <p:cNvSpPr>
            <a:spLocks noGrp="1"/>
          </p:cNvSpPr>
          <p:nvPr>
            <p:ph type="dt" sz="half" idx="10"/>
          </p:nvPr>
        </p:nvSpPr>
        <p:spPr>
          <a:xfrm>
            <a:off x="838200" y="6356350"/>
            <a:ext cx="2743200" cy="365125"/>
          </a:xfrm>
          <a:prstGeom prst="rect">
            <a:avLst/>
          </a:prstGeom>
        </p:spPr>
        <p:txBody>
          <a:bodyPr/>
          <a:lstStyle/>
          <a:p>
            <a:fld id="{0991D952-8D9E-A74D-8464-968A0F21B699}" type="datetime1">
              <a:rPr lang="fr-FR" smtClean="0"/>
              <a:t>15/07/2025</a:t>
            </a:fld>
            <a:endParaRPr lang="en-FR"/>
          </a:p>
        </p:txBody>
      </p:sp>
      <p:sp>
        <p:nvSpPr>
          <p:cNvPr id="3" name="Footer Placeholder 2">
            <a:extLst>
              <a:ext uri="{FF2B5EF4-FFF2-40B4-BE49-F238E27FC236}">
                <a16:creationId xmlns:a16="http://schemas.microsoft.com/office/drawing/2014/main" id="{C9788C70-8704-30D7-B90E-03FB246DC40A}"/>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5CC2ACB2-3F9D-FB26-9F5A-A4173C7D493F}"/>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129308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7270-D01E-5B44-AAF0-06F9072B97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2EE7748F-84BA-DBEF-00D1-75ACBE21D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7DC9F105-8D0A-E847-1561-EB6288CCE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593156-E259-999C-62ED-64F74B4B1E92}"/>
              </a:ext>
            </a:extLst>
          </p:cNvPr>
          <p:cNvSpPr>
            <a:spLocks noGrp="1"/>
          </p:cNvSpPr>
          <p:nvPr>
            <p:ph type="dt" sz="half" idx="10"/>
          </p:nvPr>
        </p:nvSpPr>
        <p:spPr>
          <a:xfrm>
            <a:off x="838200" y="6356350"/>
            <a:ext cx="2743200" cy="365125"/>
          </a:xfrm>
          <a:prstGeom prst="rect">
            <a:avLst/>
          </a:prstGeom>
        </p:spPr>
        <p:txBody>
          <a:bodyPr/>
          <a:lstStyle/>
          <a:p>
            <a:fld id="{EC45FBB0-8CA8-1441-A977-C23CD45F12C7}" type="datetime1">
              <a:rPr lang="fr-FR" smtClean="0"/>
              <a:t>15/07/2025</a:t>
            </a:fld>
            <a:endParaRPr lang="en-FR"/>
          </a:p>
        </p:txBody>
      </p:sp>
      <p:sp>
        <p:nvSpPr>
          <p:cNvPr id="6" name="Footer Placeholder 5">
            <a:extLst>
              <a:ext uri="{FF2B5EF4-FFF2-40B4-BE49-F238E27FC236}">
                <a16:creationId xmlns:a16="http://schemas.microsoft.com/office/drawing/2014/main" id="{01E6BE92-2BFF-8299-17D0-9FEC6FD50CF0}"/>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687892A8-284F-972F-8399-A9B96342E0B1}"/>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329229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F83A-B735-2C66-4222-B12DE6FAB9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8C696F-4C5C-920C-203E-C5C1FAA73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4C4FBEA-E945-E1F9-5ECA-31F46DDD1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DA0A4F-4CC1-454E-DF42-0456939B17B0}"/>
              </a:ext>
            </a:extLst>
          </p:cNvPr>
          <p:cNvSpPr>
            <a:spLocks noGrp="1"/>
          </p:cNvSpPr>
          <p:nvPr>
            <p:ph type="dt" sz="half" idx="10"/>
          </p:nvPr>
        </p:nvSpPr>
        <p:spPr>
          <a:xfrm>
            <a:off x="838200" y="6356350"/>
            <a:ext cx="2743200" cy="365125"/>
          </a:xfrm>
          <a:prstGeom prst="rect">
            <a:avLst/>
          </a:prstGeom>
        </p:spPr>
        <p:txBody>
          <a:bodyPr/>
          <a:lstStyle/>
          <a:p>
            <a:fld id="{599228B8-4BBE-B341-8071-6C77C6CA067D}" type="datetime1">
              <a:rPr lang="fr-FR" smtClean="0"/>
              <a:t>15/07/2025</a:t>
            </a:fld>
            <a:endParaRPr lang="en-FR"/>
          </a:p>
        </p:txBody>
      </p:sp>
      <p:sp>
        <p:nvSpPr>
          <p:cNvPr id="6" name="Footer Placeholder 5">
            <a:extLst>
              <a:ext uri="{FF2B5EF4-FFF2-40B4-BE49-F238E27FC236}">
                <a16:creationId xmlns:a16="http://schemas.microsoft.com/office/drawing/2014/main" id="{0DD6DA05-6728-2024-8DB1-84A4733A423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A6A2FE9-9407-2A9C-321A-FC285BF05DCC}"/>
              </a:ext>
            </a:extLst>
          </p:cNvPr>
          <p:cNvSpPr>
            <a:spLocks noGrp="1"/>
          </p:cNvSpPr>
          <p:nvPr>
            <p:ph type="sldNum" sz="quarter" idx="12"/>
          </p:nvPr>
        </p:nvSpPr>
        <p:spPr/>
        <p:txBody>
          <a:bodyPr/>
          <a:lstStyle/>
          <a:p>
            <a:fld id="{936915B1-0B14-F440-A983-6D958FF44552}" type="slidenum">
              <a:rPr lang="en-FR" smtClean="0"/>
              <a:t>‹#›</a:t>
            </a:fld>
            <a:endParaRPr lang="en-FR"/>
          </a:p>
        </p:txBody>
      </p:sp>
    </p:spTree>
    <p:extLst>
      <p:ext uri="{BB962C8B-B14F-4D97-AF65-F5344CB8AC3E}">
        <p14:creationId xmlns:p14="http://schemas.microsoft.com/office/powerpoint/2010/main" val="73629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D4F8B-2286-4240-0A7D-AE03310BB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FR" dirty="0"/>
          </a:p>
        </p:txBody>
      </p:sp>
      <p:sp>
        <p:nvSpPr>
          <p:cNvPr id="3" name="Text Placeholder 2">
            <a:extLst>
              <a:ext uri="{FF2B5EF4-FFF2-40B4-BE49-F238E27FC236}">
                <a16:creationId xmlns:a16="http://schemas.microsoft.com/office/drawing/2014/main" id="{BA12567E-5F14-35B6-5E79-E5FBDD69D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FR" dirty="0"/>
          </a:p>
        </p:txBody>
      </p:sp>
      <p:sp>
        <p:nvSpPr>
          <p:cNvPr id="5" name="Footer Placeholder 4">
            <a:extLst>
              <a:ext uri="{FF2B5EF4-FFF2-40B4-BE49-F238E27FC236}">
                <a16:creationId xmlns:a16="http://schemas.microsoft.com/office/drawing/2014/main" id="{88622B13-B4EF-F1C8-8E09-65170E7193C5}"/>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ctr">
              <a:defRPr sz="1000">
                <a:solidFill>
                  <a:schemeClr val="bg2">
                    <a:lumMod val="25000"/>
                  </a:schemeClr>
                </a:solidFill>
                <a:latin typeface="Arial" panose="020B0604020202020204" pitchFamily="34" charset="0"/>
                <a:cs typeface="Arial" panose="020B0604020202020204" pitchFamily="34" charset="0"/>
              </a:defRPr>
            </a:lvl1pPr>
          </a:lstStyle>
          <a:p>
            <a:endParaRPr lang="en-FR" dirty="0"/>
          </a:p>
        </p:txBody>
      </p:sp>
      <p:sp>
        <p:nvSpPr>
          <p:cNvPr id="6" name="Slide Number Placeholder 5">
            <a:extLst>
              <a:ext uri="{FF2B5EF4-FFF2-40B4-BE49-F238E27FC236}">
                <a16:creationId xmlns:a16="http://schemas.microsoft.com/office/drawing/2014/main" id="{B9003F3E-04DA-249B-D806-AC0D38100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36915B1-0B14-F440-A983-6D958FF44552}" type="slidenum">
              <a:rPr lang="en-FR" smtClean="0"/>
              <a:pPr/>
              <a:t>‹#›</a:t>
            </a:fld>
            <a:endParaRPr lang="en-FR"/>
          </a:p>
        </p:txBody>
      </p:sp>
    </p:spTree>
    <p:extLst>
      <p:ext uri="{BB962C8B-B14F-4D97-AF65-F5344CB8AC3E}">
        <p14:creationId xmlns:p14="http://schemas.microsoft.com/office/powerpoint/2010/main" val="243545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B1F0-9A32-4F93-DF16-CFBAFD820577}"/>
              </a:ext>
            </a:extLst>
          </p:cNvPr>
          <p:cNvSpPr>
            <a:spLocks noGrp="1"/>
          </p:cNvSpPr>
          <p:nvPr>
            <p:ph type="ctrTitle"/>
          </p:nvPr>
        </p:nvSpPr>
        <p:spPr/>
        <p:txBody>
          <a:bodyPr/>
          <a:lstStyle/>
          <a:p>
            <a:r>
              <a:rPr lang="en-FR" dirty="0"/>
              <a:t>Optimization Framework For Phylogenetic Compression</a:t>
            </a:r>
          </a:p>
        </p:txBody>
      </p:sp>
      <p:sp>
        <p:nvSpPr>
          <p:cNvPr id="3" name="Subtitle 2">
            <a:extLst>
              <a:ext uri="{FF2B5EF4-FFF2-40B4-BE49-F238E27FC236}">
                <a16:creationId xmlns:a16="http://schemas.microsoft.com/office/drawing/2014/main" id="{F84492A5-A751-E75F-EF8B-5419DAB99F38}"/>
              </a:ext>
            </a:extLst>
          </p:cNvPr>
          <p:cNvSpPr>
            <a:spLocks noGrp="1"/>
          </p:cNvSpPr>
          <p:nvPr>
            <p:ph type="subTitle" idx="1"/>
          </p:nvPr>
        </p:nvSpPr>
        <p:spPr>
          <a:xfrm>
            <a:off x="1524000" y="3602037"/>
            <a:ext cx="9144000" cy="2735701"/>
          </a:xfrm>
        </p:spPr>
        <p:txBody>
          <a:bodyPr anchor="b">
            <a:normAutofit fontScale="92500" lnSpcReduction="20000"/>
          </a:bodyPr>
          <a:lstStyle/>
          <a:p>
            <a:r>
              <a:rPr lang="en-GB" b="1" dirty="0" err="1"/>
              <a:t>Comité</a:t>
            </a:r>
            <a:r>
              <a:rPr lang="en-GB" b="1" dirty="0"/>
              <a:t> de </a:t>
            </a:r>
            <a:r>
              <a:rPr lang="en-GB" b="1" dirty="0" err="1"/>
              <a:t>Suivi</a:t>
            </a:r>
            <a:r>
              <a:rPr lang="en-GB" b="1" dirty="0"/>
              <a:t> </a:t>
            </a:r>
            <a:r>
              <a:rPr lang="en-GB" b="1" dirty="0" err="1"/>
              <a:t>Individuelle</a:t>
            </a:r>
            <a:r>
              <a:rPr lang="en-GB" b="1" dirty="0"/>
              <a:t> (1</a:t>
            </a:r>
            <a:r>
              <a:rPr lang="en-GB" b="1" baseline="30000" dirty="0"/>
              <a:t>st</a:t>
            </a:r>
            <a:r>
              <a:rPr lang="en-GB" b="1" dirty="0"/>
              <a:t> year)</a:t>
            </a:r>
          </a:p>
          <a:p>
            <a:r>
              <a:rPr lang="en-GB" dirty="0"/>
              <a:t>25 June 2025</a:t>
            </a:r>
          </a:p>
          <a:p>
            <a:endParaRPr lang="en-GB" dirty="0"/>
          </a:p>
          <a:p>
            <a:r>
              <a:rPr lang="en-GB" dirty="0"/>
              <a:t>Tam Truong</a:t>
            </a:r>
          </a:p>
          <a:p>
            <a:endParaRPr lang="en-GB" dirty="0"/>
          </a:p>
          <a:p>
            <a:r>
              <a:rPr lang="en-GB" dirty="0"/>
              <a:t>Dominique </a:t>
            </a:r>
            <a:r>
              <a:rPr lang="en-GB" dirty="0" err="1"/>
              <a:t>Lavenier</a:t>
            </a:r>
            <a:r>
              <a:rPr lang="en-GB" dirty="0"/>
              <a:t>, Thesis Director</a:t>
            </a:r>
          </a:p>
          <a:p>
            <a:r>
              <a:rPr lang="en-GB" dirty="0"/>
              <a:t>Karel </a:t>
            </a:r>
            <a:r>
              <a:rPr lang="en-GB" dirty="0" err="1"/>
              <a:t>Břinda</a:t>
            </a:r>
            <a:r>
              <a:rPr lang="en-GB" dirty="0"/>
              <a:t>, </a:t>
            </a:r>
            <a:r>
              <a:rPr lang="en-GB" i="1" dirty="0"/>
              <a:t>Principal Scientific Supervisor</a:t>
            </a:r>
          </a:p>
          <a:p>
            <a:r>
              <a:rPr lang="en-GB" dirty="0"/>
              <a:t>Pierre </a:t>
            </a:r>
            <a:r>
              <a:rPr lang="en-GB" dirty="0" err="1"/>
              <a:t>Peterlongo</a:t>
            </a:r>
            <a:r>
              <a:rPr lang="en-GB" dirty="0"/>
              <a:t>, </a:t>
            </a:r>
            <a:r>
              <a:rPr lang="en-GB" i="1" dirty="0"/>
              <a:t>Scientific Supervisor</a:t>
            </a:r>
          </a:p>
        </p:txBody>
      </p:sp>
      <p:grpSp>
        <p:nvGrpSpPr>
          <p:cNvPr id="4" name="Group 3">
            <a:extLst>
              <a:ext uri="{FF2B5EF4-FFF2-40B4-BE49-F238E27FC236}">
                <a16:creationId xmlns:a16="http://schemas.microsoft.com/office/drawing/2014/main" id="{B92D6985-E8F5-2253-F05B-AE5F3136875B}"/>
              </a:ext>
            </a:extLst>
          </p:cNvPr>
          <p:cNvGrpSpPr/>
          <p:nvPr/>
        </p:nvGrpSpPr>
        <p:grpSpPr>
          <a:xfrm>
            <a:off x="2182141" y="742674"/>
            <a:ext cx="7827718" cy="857526"/>
            <a:chOff x="2472084" y="4700399"/>
            <a:chExt cx="9397882" cy="1021735"/>
          </a:xfrm>
        </p:grpSpPr>
        <p:pic>
          <p:nvPicPr>
            <p:cNvPr id="5" name="Picture 4">
              <a:extLst>
                <a:ext uri="{FF2B5EF4-FFF2-40B4-BE49-F238E27FC236}">
                  <a16:creationId xmlns:a16="http://schemas.microsoft.com/office/drawing/2014/main" id="{7AE697BE-AC97-F0BE-EE4C-B608CC7C8D01}"/>
                </a:ext>
              </a:extLst>
            </p:cNvPr>
            <p:cNvPicPr>
              <a:picLocks noChangeAspect="1"/>
            </p:cNvPicPr>
            <p:nvPr/>
          </p:nvPicPr>
          <p:blipFill>
            <a:blip r:embed="rId3"/>
            <a:stretch>
              <a:fillRect/>
            </a:stretch>
          </p:blipFill>
          <p:spPr>
            <a:xfrm>
              <a:off x="9609582" y="4704078"/>
              <a:ext cx="2260384" cy="1014377"/>
            </a:xfrm>
            <a:prstGeom prst="rect">
              <a:avLst/>
            </a:prstGeom>
          </p:spPr>
        </p:pic>
        <p:pic>
          <p:nvPicPr>
            <p:cNvPr id="6" name="Graphic 5">
              <a:extLst>
                <a:ext uri="{FF2B5EF4-FFF2-40B4-BE49-F238E27FC236}">
                  <a16:creationId xmlns:a16="http://schemas.microsoft.com/office/drawing/2014/main" id="{E27D2B1A-D4CF-D5DE-80EC-5FE16C91D3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9454" y="4855666"/>
              <a:ext cx="1409700" cy="711200"/>
            </a:xfrm>
            <a:prstGeom prst="rect">
              <a:avLst/>
            </a:prstGeom>
          </p:spPr>
        </p:pic>
        <p:pic>
          <p:nvPicPr>
            <p:cNvPr id="7" name="Picture 6">
              <a:extLst>
                <a:ext uri="{FF2B5EF4-FFF2-40B4-BE49-F238E27FC236}">
                  <a16:creationId xmlns:a16="http://schemas.microsoft.com/office/drawing/2014/main" id="{1BB4EE05-0A2B-9309-1234-87D1397B8245}"/>
                </a:ext>
              </a:extLst>
            </p:cNvPr>
            <p:cNvPicPr>
              <a:picLocks noChangeAspect="1"/>
            </p:cNvPicPr>
            <p:nvPr/>
          </p:nvPicPr>
          <p:blipFill>
            <a:blip r:embed="rId6"/>
            <a:stretch>
              <a:fillRect/>
            </a:stretch>
          </p:blipFill>
          <p:spPr>
            <a:xfrm>
              <a:off x="4470908" y="4779945"/>
              <a:ext cx="2468118" cy="862643"/>
            </a:xfrm>
            <a:prstGeom prst="rect">
              <a:avLst/>
            </a:prstGeom>
          </p:spPr>
        </p:pic>
        <p:pic>
          <p:nvPicPr>
            <p:cNvPr id="8" name="Picture 2">
              <a:extLst>
                <a:ext uri="{FF2B5EF4-FFF2-40B4-BE49-F238E27FC236}">
                  <a16:creationId xmlns:a16="http://schemas.microsoft.com/office/drawing/2014/main" id="{CA3D9AC5-8129-E2BF-41F0-1EA71375C5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084" y="4700399"/>
              <a:ext cx="1368396" cy="10217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4826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90F0-BA4D-099D-3B52-EEC30635EB3D}"/>
              </a:ext>
            </a:extLst>
          </p:cNvPr>
          <p:cNvSpPr>
            <a:spLocks noGrp="1"/>
          </p:cNvSpPr>
          <p:nvPr>
            <p:ph type="title"/>
          </p:nvPr>
        </p:nvSpPr>
        <p:spPr>
          <a:xfrm>
            <a:off x="838200" y="365125"/>
            <a:ext cx="10795000" cy="1325563"/>
          </a:xfrm>
        </p:spPr>
        <p:txBody>
          <a:bodyPr/>
          <a:lstStyle/>
          <a:p>
            <a:r>
              <a:rPr lang="en-FR" b="1" dirty="0"/>
              <a:t>Phylogenetic compression intrinsics</a:t>
            </a:r>
            <a:r>
              <a:rPr lang="en-FR" dirty="0"/>
              <a:t>: Two steps of reordering in Phylogetic Compression</a:t>
            </a:r>
          </a:p>
        </p:txBody>
      </p:sp>
      <p:sp>
        <p:nvSpPr>
          <p:cNvPr id="4" name="Footer Placeholder 3">
            <a:extLst>
              <a:ext uri="{FF2B5EF4-FFF2-40B4-BE49-F238E27FC236}">
                <a16:creationId xmlns:a16="http://schemas.microsoft.com/office/drawing/2014/main" id="{E85F9B00-B7F4-E8BA-7808-6A21792D6834}"/>
              </a:ext>
            </a:extLst>
          </p:cNvPr>
          <p:cNvSpPr>
            <a:spLocks noGrp="1"/>
          </p:cNvSpPr>
          <p:nvPr>
            <p:ph type="ftr" sz="quarter" idx="11"/>
          </p:nvPr>
        </p:nvSpPr>
        <p:spPr/>
        <p:txBody>
          <a:bodyPr/>
          <a:lstStyle/>
          <a:p>
            <a:pPr algn="l"/>
            <a:r>
              <a:rPr lang="en-GB" sz="1050" dirty="0">
                <a:solidFill>
                  <a:srgbClr val="000000"/>
                </a:solidFill>
              </a:rPr>
              <a:t>[</a:t>
            </a:r>
            <a:r>
              <a:rPr lang="en-GB" sz="1050" dirty="0" err="1">
                <a:solidFill>
                  <a:srgbClr val="000000"/>
                </a:solidFill>
              </a:rPr>
              <a:t>Břinda</a:t>
            </a:r>
            <a:r>
              <a:rPr lang="en-GB" sz="1050" dirty="0">
                <a:solidFill>
                  <a:srgbClr val="000000"/>
                </a:solidFill>
              </a:rPr>
              <a:t> et al. 2025. “Efficient and Robust Search of Microbial Genomes via Phylogenetic Compression.” Nature Methods </a:t>
            </a:r>
          </a:p>
        </p:txBody>
      </p:sp>
      <p:sp>
        <p:nvSpPr>
          <p:cNvPr id="5" name="Slide Number Placeholder 4">
            <a:extLst>
              <a:ext uri="{FF2B5EF4-FFF2-40B4-BE49-F238E27FC236}">
                <a16:creationId xmlns:a16="http://schemas.microsoft.com/office/drawing/2014/main" id="{AE38D3CC-EB72-6186-BBE3-A317C73030B5}"/>
              </a:ext>
            </a:extLst>
          </p:cNvPr>
          <p:cNvSpPr>
            <a:spLocks noGrp="1"/>
          </p:cNvSpPr>
          <p:nvPr>
            <p:ph type="sldNum" sz="quarter" idx="12"/>
          </p:nvPr>
        </p:nvSpPr>
        <p:spPr/>
        <p:txBody>
          <a:bodyPr/>
          <a:lstStyle/>
          <a:p>
            <a:fld id="{E308F893-25B2-374C-86EA-E8824AD84C24}" type="slidenum">
              <a:rPr lang="en-FR" smtClean="0"/>
              <a:t>10</a:t>
            </a:fld>
            <a:endParaRPr lang="en-FR"/>
          </a:p>
        </p:txBody>
      </p:sp>
      <p:grpSp>
        <p:nvGrpSpPr>
          <p:cNvPr id="6" name="Group 5">
            <a:extLst>
              <a:ext uri="{FF2B5EF4-FFF2-40B4-BE49-F238E27FC236}">
                <a16:creationId xmlns:a16="http://schemas.microsoft.com/office/drawing/2014/main" id="{7DF03CAF-9ECE-B5FC-825A-85D38F28A5A9}"/>
              </a:ext>
            </a:extLst>
          </p:cNvPr>
          <p:cNvGrpSpPr/>
          <p:nvPr/>
        </p:nvGrpSpPr>
        <p:grpSpPr>
          <a:xfrm>
            <a:off x="7439313" y="2713306"/>
            <a:ext cx="2686753" cy="1728877"/>
            <a:chOff x="2880555" y="1894048"/>
            <a:chExt cx="2758240" cy="1569476"/>
          </a:xfrm>
        </p:grpSpPr>
        <p:pic>
          <p:nvPicPr>
            <p:cNvPr id="7" name="Google Shape;85;p16">
              <a:extLst>
                <a:ext uri="{FF2B5EF4-FFF2-40B4-BE49-F238E27FC236}">
                  <a16:creationId xmlns:a16="http://schemas.microsoft.com/office/drawing/2014/main" id="{55215B83-A565-9EFF-C8F2-3FE95C6717CE}"/>
                </a:ext>
              </a:extLst>
            </p:cNvPr>
            <p:cNvPicPr preferRelativeResize="0"/>
            <p:nvPr/>
          </p:nvPicPr>
          <p:blipFill rotWithShape="1">
            <a:blip r:embed="rId3">
              <a:alphaModFix/>
            </a:blip>
            <a:srcRect l="-2659" r="54752" b="43376"/>
            <a:stretch/>
          </p:blipFill>
          <p:spPr>
            <a:xfrm rot="5400000">
              <a:off x="3474937" y="1299666"/>
              <a:ext cx="1569476" cy="2758240"/>
            </a:xfrm>
            <a:prstGeom prst="rect">
              <a:avLst/>
            </a:prstGeom>
            <a:noFill/>
            <a:ln w="9525" cap="flat" cmpd="sng">
              <a:solidFill>
                <a:schemeClr val="tx1"/>
              </a:solidFill>
              <a:prstDash val="solid"/>
              <a:round/>
              <a:headEnd type="none" w="sm" len="sm"/>
              <a:tailEnd type="none" w="sm" len="sm"/>
            </a:ln>
          </p:spPr>
        </p:pic>
        <p:sp>
          <p:nvSpPr>
            <p:cNvPr id="8" name="Google Shape;86;p16">
              <a:extLst>
                <a:ext uri="{FF2B5EF4-FFF2-40B4-BE49-F238E27FC236}">
                  <a16:creationId xmlns:a16="http://schemas.microsoft.com/office/drawing/2014/main" id="{30E19F25-4F0E-9EE2-444C-2F58BA4AE183}"/>
                </a:ext>
              </a:extLst>
            </p:cNvPr>
            <p:cNvSpPr txBox="1"/>
            <p:nvPr/>
          </p:nvSpPr>
          <p:spPr>
            <a:xfrm>
              <a:off x="2880559" y="2629909"/>
              <a:ext cx="623233" cy="4190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FR" sz="1800" dirty="0">
                <a:solidFill>
                  <a:srgbClr val="595959"/>
                </a:solidFill>
                <a:latin typeface="Arial" panose="020B0604020202020204" pitchFamily="34" charset="0"/>
                <a:cs typeface="Arial" panose="020B0604020202020204" pitchFamily="34" charset="0"/>
              </a:endParaRPr>
            </a:p>
          </p:txBody>
        </p:sp>
        <p:sp>
          <p:nvSpPr>
            <p:cNvPr id="9" name="Google Shape;87;p16">
              <a:extLst>
                <a:ext uri="{FF2B5EF4-FFF2-40B4-BE49-F238E27FC236}">
                  <a16:creationId xmlns:a16="http://schemas.microsoft.com/office/drawing/2014/main" id="{34FDE975-68AD-ED51-0019-88BFF5EEF70D}"/>
                </a:ext>
              </a:extLst>
            </p:cNvPr>
            <p:cNvSpPr txBox="1"/>
            <p:nvPr/>
          </p:nvSpPr>
          <p:spPr>
            <a:xfrm>
              <a:off x="4743578" y="2855191"/>
              <a:ext cx="623233" cy="4190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FR" sz="1800" dirty="0">
                <a:solidFill>
                  <a:srgbClr val="595959"/>
                </a:solidFill>
                <a:latin typeface="Arial" panose="020B0604020202020204" pitchFamily="34" charset="0"/>
                <a:cs typeface="Arial" panose="020B0604020202020204" pitchFamily="34" charset="0"/>
              </a:endParaRPr>
            </a:p>
          </p:txBody>
        </p:sp>
        <p:cxnSp>
          <p:nvCxnSpPr>
            <p:cNvPr id="10" name="Google Shape;88;p16">
              <a:extLst>
                <a:ext uri="{FF2B5EF4-FFF2-40B4-BE49-F238E27FC236}">
                  <a16:creationId xmlns:a16="http://schemas.microsoft.com/office/drawing/2014/main" id="{0611F57E-3376-B757-FD50-8ADAD8E11C7C}"/>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grpSp>
      <p:grpSp>
        <p:nvGrpSpPr>
          <p:cNvPr id="11" name="Group 10">
            <a:extLst>
              <a:ext uri="{FF2B5EF4-FFF2-40B4-BE49-F238E27FC236}">
                <a16:creationId xmlns:a16="http://schemas.microsoft.com/office/drawing/2014/main" id="{762907A9-00C1-D552-D191-14F6C8A81267}"/>
              </a:ext>
            </a:extLst>
          </p:cNvPr>
          <p:cNvGrpSpPr/>
          <p:nvPr/>
        </p:nvGrpSpPr>
        <p:grpSpPr>
          <a:xfrm>
            <a:off x="1946103" y="2579820"/>
            <a:ext cx="4233334" cy="2065867"/>
            <a:chOff x="474133" y="2302933"/>
            <a:chExt cx="4233334" cy="2065867"/>
          </a:xfrm>
        </p:grpSpPr>
        <p:grpSp>
          <p:nvGrpSpPr>
            <p:cNvPr id="12" name="Group 11">
              <a:extLst>
                <a:ext uri="{FF2B5EF4-FFF2-40B4-BE49-F238E27FC236}">
                  <a16:creationId xmlns:a16="http://schemas.microsoft.com/office/drawing/2014/main" id="{9AB6B826-1219-6103-BF15-0F67C3CD9CB1}"/>
                </a:ext>
              </a:extLst>
            </p:cNvPr>
            <p:cNvGrpSpPr/>
            <p:nvPr/>
          </p:nvGrpSpPr>
          <p:grpSpPr>
            <a:xfrm>
              <a:off x="3143124" y="2734614"/>
              <a:ext cx="1214388" cy="1354245"/>
              <a:chOff x="4500034" y="2986654"/>
              <a:chExt cx="907785" cy="1007997"/>
            </a:xfrm>
          </p:grpSpPr>
          <p:sp>
            <p:nvSpPr>
              <p:cNvPr id="16" name="Rounded Rectangle 15">
                <a:extLst>
                  <a:ext uri="{FF2B5EF4-FFF2-40B4-BE49-F238E27FC236}">
                    <a16:creationId xmlns:a16="http://schemas.microsoft.com/office/drawing/2014/main" id="{22A00B20-E39B-7A7B-389F-A66D2D96E420}"/>
                  </a:ext>
                </a:extLst>
              </p:cNvPr>
              <p:cNvSpPr/>
              <p:nvPr/>
            </p:nvSpPr>
            <p:spPr>
              <a:xfrm>
                <a:off x="4500034" y="2986654"/>
                <a:ext cx="280845" cy="311814"/>
              </a:xfrm>
              <a:prstGeom prst="roundRect">
                <a:avLst/>
              </a:prstGeom>
              <a:solidFill>
                <a:schemeClr val="accent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17" name="Rounded Rectangle 16">
                <a:extLst>
                  <a:ext uri="{FF2B5EF4-FFF2-40B4-BE49-F238E27FC236}">
                    <a16:creationId xmlns:a16="http://schemas.microsoft.com/office/drawing/2014/main" id="{530C57F2-857C-DB89-20B3-C6E99FA1A5EA}"/>
                  </a:ext>
                </a:extLst>
              </p:cNvPr>
              <p:cNvSpPr/>
              <p:nvPr/>
            </p:nvSpPr>
            <p:spPr>
              <a:xfrm>
                <a:off x="4500034" y="3344750"/>
                <a:ext cx="280845" cy="311814"/>
              </a:xfrm>
              <a:prstGeom prst="roundRect">
                <a:avLst/>
              </a:prstGeom>
              <a:solidFill>
                <a:schemeClr val="accent2"/>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18" name="Rounded Rectangle 17">
                <a:extLst>
                  <a:ext uri="{FF2B5EF4-FFF2-40B4-BE49-F238E27FC236}">
                    <a16:creationId xmlns:a16="http://schemas.microsoft.com/office/drawing/2014/main" id="{2780CC1F-CB5A-F640-DD4D-C00CC29C3E45}"/>
                  </a:ext>
                </a:extLst>
              </p:cNvPr>
              <p:cNvSpPr/>
              <p:nvPr/>
            </p:nvSpPr>
            <p:spPr>
              <a:xfrm>
                <a:off x="4808500" y="2991643"/>
                <a:ext cx="280845" cy="311814"/>
              </a:xfrm>
              <a:prstGeom prst="roundRect">
                <a:avLst/>
              </a:prstGeom>
              <a:solidFill>
                <a:schemeClr val="accent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19" name="Rounded Rectangle 18">
                <a:extLst>
                  <a:ext uri="{FF2B5EF4-FFF2-40B4-BE49-F238E27FC236}">
                    <a16:creationId xmlns:a16="http://schemas.microsoft.com/office/drawing/2014/main" id="{5F638A21-F3A0-FDA8-49F2-D65EB485A289}"/>
                  </a:ext>
                </a:extLst>
              </p:cNvPr>
              <p:cNvSpPr/>
              <p:nvPr/>
            </p:nvSpPr>
            <p:spPr>
              <a:xfrm>
                <a:off x="5126974" y="2991643"/>
                <a:ext cx="280845" cy="311814"/>
              </a:xfrm>
              <a:prstGeom prst="roundRect">
                <a:avLst/>
              </a:prstGeom>
              <a:solidFill>
                <a:schemeClr val="accent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20" name="Rounded Rectangle 19">
                <a:extLst>
                  <a:ext uri="{FF2B5EF4-FFF2-40B4-BE49-F238E27FC236}">
                    <a16:creationId xmlns:a16="http://schemas.microsoft.com/office/drawing/2014/main" id="{2443FB15-1CED-4E7E-0027-447DF7E12BE4}"/>
                  </a:ext>
                </a:extLst>
              </p:cNvPr>
              <p:cNvSpPr/>
              <p:nvPr/>
            </p:nvSpPr>
            <p:spPr>
              <a:xfrm>
                <a:off x="4813210" y="3344750"/>
                <a:ext cx="280845" cy="311814"/>
              </a:xfrm>
              <a:prstGeom prst="roundRect">
                <a:avLst/>
              </a:prstGeom>
              <a:solidFill>
                <a:schemeClr val="accent2"/>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21" name="Rounded Rectangle 20">
                <a:extLst>
                  <a:ext uri="{FF2B5EF4-FFF2-40B4-BE49-F238E27FC236}">
                    <a16:creationId xmlns:a16="http://schemas.microsoft.com/office/drawing/2014/main" id="{8B9BB456-20FA-CFB9-37C2-484762149739}"/>
                  </a:ext>
                </a:extLst>
              </p:cNvPr>
              <p:cNvSpPr/>
              <p:nvPr/>
            </p:nvSpPr>
            <p:spPr>
              <a:xfrm>
                <a:off x="5126386" y="3355282"/>
                <a:ext cx="280845" cy="311814"/>
              </a:xfrm>
              <a:prstGeom prst="roundRect">
                <a:avLst/>
              </a:prstGeom>
              <a:solidFill>
                <a:srgbClr val="C0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A68AB56-2299-DB53-EAB9-96E5FC5585C6}"/>
                  </a:ext>
                </a:extLst>
              </p:cNvPr>
              <p:cNvGrpSpPr/>
              <p:nvPr/>
            </p:nvGrpSpPr>
            <p:grpSpPr>
              <a:xfrm>
                <a:off x="4546601" y="3754585"/>
                <a:ext cx="187709" cy="234543"/>
                <a:chOff x="8959680" y="3891082"/>
                <a:chExt cx="362913" cy="412517"/>
              </a:xfrm>
            </p:grpSpPr>
            <p:sp>
              <p:nvSpPr>
                <p:cNvPr id="26" name="Rounded Rectangle 25">
                  <a:extLst>
                    <a:ext uri="{FF2B5EF4-FFF2-40B4-BE49-F238E27FC236}">
                      <a16:creationId xmlns:a16="http://schemas.microsoft.com/office/drawing/2014/main" id="{DDCCBDB9-96B3-38D0-1762-CADD53CCC5C6}"/>
                    </a:ext>
                  </a:extLst>
                </p:cNvPr>
                <p:cNvSpPr/>
                <p:nvPr/>
              </p:nvSpPr>
              <p:spPr>
                <a:xfrm flipH="1">
                  <a:off x="9137403" y="4164656"/>
                  <a:ext cx="127692" cy="130243"/>
                </a:xfrm>
                <a:prstGeom prst="roundRect">
                  <a:avLst/>
                </a:prstGeom>
                <a:solidFill>
                  <a:srgbClr val="7030A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27" name="Rounded Rectangle 26">
                  <a:extLst>
                    <a:ext uri="{FF2B5EF4-FFF2-40B4-BE49-F238E27FC236}">
                      <a16:creationId xmlns:a16="http://schemas.microsoft.com/office/drawing/2014/main" id="{587F11FA-A246-32E9-C3FE-3AA9E4577926}"/>
                    </a:ext>
                  </a:extLst>
                </p:cNvPr>
                <p:cNvSpPr/>
                <p:nvPr/>
              </p:nvSpPr>
              <p:spPr>
                <a:xfrm flipH="1">
                  <a:off x="8959680" y="3897313"/>
                  <a:ext cx="305414" cy="281430"/>
                </a:xfrm>
                <a:prstGeom prst="roundRect">
                  <a:avLst/>
                </a:prstGeom>
                <a:solidFill>
                  <a:schemeClr val="accent4">
                    <a:lumMod val="60000"/>
                    <a:lumOff val="4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28" name="Rounded Rectangle 27">
                  <a:extLst>
                    <a:ext uri="{FF2B5EF4-FFF2-40B4-BE49-F238E27FC236}">
                      <a16:creationId xmlns:a16="http://schemas.microsoft.com/office/drawing/2014/main" id="{6656F2E3-FF80-D183-3A82-5590C721D71A}"/>
                    </a:ext>
                  </a:extLst>
                </p:cNvPr>
                <p:cNvSpPr/>
                <p:nvPr/>
              </p:nvSpPr>
              <p:spPr>
                <a:xfrm>
                  <a:off x="8959683" y="3891082"/>
                  <a:ext cx="362910" cy="412517"/>
                </a:xfrm>
                <a:prstGeom prst="round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grpSp>
          <p:sp>
            <p:nvSpPr>
              <p:cNvPr id="23" name="Rounded Rectangle 22">
                <a:extLst>
                  <a:ext uri="{FF2B5EF4-FFF2-40B4-BE49-F238E27FC236}">
                    <a16:creationId xmlns:a16="http://schemas.microsoft.com/office/drawing/2014/main" id="{6A0D8CD3-04B6-ED12-06D0-3CC0ABB73E09}"/>
                  </a:ext>
                </a:extLst>
              </p:cNvPr>
              <p:cNvSpPr/>
              <p:nvPr/>
            </p:nvSpPr>
            <p:spPr>
              <a:xfrm flipH="1">
                <a:off x="4859779" y="3765076"/>
                <a:ext cx="123172" cy="142984"/>
              </a:xfrm>
              <a:prstGeom prst="roundRect">
                <a:avLst/>
              </a:prstGeom>
              <a:solidFill>
                <a:schemeClr val="accent6">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24" name="Rounded Rectangle 23">
                <a:extLst>
                  <a:ext uri="{FF2B5EF4-FFF2-40B4-BE49-F238E27FC236}">
                    <a16:creationId xmlns:a16="http://schemas.microsoft.com/office/drawing/2014/main" id="{57FE017D-FE09-E198-C66F-34024DB2820A}"/>
                  </a:ext>
                </a:extLst>
              </p:cNvPr>
              <p:cNvSpPr/>
              <p:nvPr/>
            </p:nvSpPr>
            <p:spPr>
              <a:xfrm>
                <a:off x="4859779" y="3760108"/>
                <a:ext cx="187707" cy="234543"/>
              </a:xfrm>
              <a:prstGeom prst="round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25" name="Rounded Rectangle 24">
                <a:extLst>
                  <a:ext uri="{FF2B5EF4-FFF2-40B4-BE49-F238E27FC236}">
                    <a16:creationId xmlns:a16="http://schemas.microsoft.com/office/drawing/2014/main" id="{09014F1B-46B2-15DC-37E8-F3667C9FE6A9}"/>
                  </a:ext>
                </a:extLst>
              </p:cNvPr>
              <p:cNvSpPr/>
              <p:nvPr/>
            </p:nvSpPr>
            <p:spPr>
              <a:xfrm flipH="1">
                <a:off x="4925709" y="3877379"/>
                <a:ext cx="107777" cy="108996"/>
              </a:xfrm>
              <a:prstGeom prst="roundRect">
                <a:avLst/>
              </a:prstGeom>
              <a:solidFill>
                <a:schemeClr val="bg2">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latin typeface="Arial" panose="020B0604020202020204" pitchFamily="34" charset="0"/>
                  <a:cs typeface="Arial" panose="020B0604020202020204" pitchFamily="34" charset="0"/>
                </a:endParaRPr>
              </a:p>
            </p:txBody>
          </p:sp>
        </p:grpSp>
        <p:sp>
          <p:nvSpPr>
            <p:cNvPr id="13" name="Rounded Rectangle 12">
              <a:extLst>
                <a:ext uri="{FF2B5EF4-FFF2-40B4-BE49-F238E27FC236}">
                  <a16:creationId xmlns:a16="http://schemas.microsoft.com/office/drawing/2014/main" id="{6FE01972-1A3C-FBC7-B96A-486B801733A5}"/>
                </a:ext>
              </a:extLst>
            </p:cNvPr>
            <p:cNvSpPr/>
            <p:nvPr/>
          </p:nvSpPr>
          <p:spPr>
            <a:xfrm>
              <a:off x="892445" y="2653463"/>
              <a:ext cx="1164151" cy="1250240"/>
            </a:xfrm>
            <a:prstGeom prst="roundRect">
              <a:avLst>
                <a:gd name="adj" fmla="val 7223"/>
              </a:avLst>
            </a:prstGeom>
            <a:solidFill>
              <a:schemeClr val="bg1">
                <a:lumMod val="6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latin typeface="Arial" panose="020B0604020202020204" pitchFamily="34" charset="0"/>
                  <a:cs typeface="Arial" panose="020B0604020202020204" pitchFamily="34" charset="0"/>
                </a:rPr>
                <a:t>Collection of genomes</a:t>
              </a:r>
            </a:p>
          </p:txBody>
        </p:sp>
        <p:sp>
          <p:nvSpPr>
            <p:cNvPr id="14" name="Right Arrow 13">
              <a:extLst>
                <a:ext uri="{FF2B5EF4-FFF2-40B4-BE49-F238E27FC236}">
                  <a16:creationId xmlns:a16="http://schemas.microsoft.com/office/drawing/2014/main" id="{C7E1FF89-1F4F-18F5-AB69-B6DDD82EE87E}"/>
                </a:ext>
              </a:extLst>
            </p:cNvPr>
            <p:cNvSpPr/>
            <p:nvPr/>
          </p:nvSpPr>
          <p:spPr>
            <a:xfrm>
              <a:off x="2106934" y="2939618"/>
              <a:ext cx="934039" cy="693177"/>
            </a:xfrm>
            <a:prstGeom prst="right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cs typeface="Arial" panose="020B0604020202020204" pitchFamily="34" charset="0"/>
                </a:rPr>
                <a:t>Species clustering</a:t>
              </a:r>
            </a:p>
          </p:txBody>
        </p:sp>
        <p:sp>
          <p:nvSpPr>
            <p:cNvPr id="15" name="Rectangle 14">
              <a:extLst>
                <a:ext uri="{FF2B5EF4-FFF2-40B4-BE49-F238E27FC236}">
                  <a16:creationId xmlns:a16="http://schemas.microsoft.com/office/drawing/2014/main" id="{F8336672-3AA5-4B71-AEE5-D1DB2DA56880}"/>
                </a:ext>
              </a:extLst>
            </p:cNvPr>
            <p:cNvSpPr/>
            <p:nvPr/>
          </p:nvSpPr>
          <p:spPr>
            <a:xfrm>
              <a:off x="474133" y="2302933"/>
              <a:ext cx="4233334" cy="206586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dirty="0">
                <a:latin typeface="Arial" panose="020B0604020202020204" pitchFamily="34" charset="0"/>
                <a:cs typeface="Arial" panose="020B0604020202020204" pitchFamily="34" charset="0"/>
              </a:endParaRPr>
            </a:p>
          </p:txBody>
        </p:sp>
      </p:grpSp>
      <p:sp>
        <p:nvSpPr>
          <p:cNvPr id="29" name="TextBox 28">
            <a:extLst>
              <a:ext uri="{FF2B5EF4-FFF2-40B4-BE49-F238E27FC236}">
                <a16:creationId xmlns:a16="http://schemas.microsoft.com/office/drawing/2014/main" id="{05BE198C-8E9B-B2EC-914E-3AC54A639F4D}"/>
              </a:ext>
            </a:extLst>
          </p:cNvPr>
          <p:cNvSpPr txBox="1"/>
          <p:nvPr/>
        </p:nvSpPr>
        <p:spPr>
          <a:xfrm>
            <a:off x="1692839" y="1993212"/>
            <a:ext cx="5044292" cy="338554"/>
          </a:xfrm>
          <a:prstGeom prst="rect">
            <a:avLst/>
          </a:prstGeom>
          <a:solidFill>
            <a:schemeClr val="bg1"/>
          </a:solidFill>
          <a:ln>
            <a:noFill/>
          </a:ln>
        </p:spPr>
        <p:txBody>
          <a:bodyPr wrap="square">
            <a:spAutoFit/>
          </a:bodyPr>
          <a:lstStyle/>
          <a:p>
            <a:pPr algn="ctr"/>
            <a:r>
              <a:rPr lang="en-GB" sz="1600" dirty="0">
                <a:latin typeface="Arial" panose="020B0604020202020204" pitchFamily="34" charset="0"/>
                <a:cs typeface="Arial" panose="020B0604020202020204" pitchFamily="34" charset="0"/>
              </a:rPr>
              <a:t>Level 1 : Preordering via Species-based batching</a:t>
            </a:r>
          </a:p>
        </p:txBody>
      </p:sp>
      <p:sp>
        <p:nvSpPr>
          <p:cNvPr id="30" name="TextBox 29">
            <a:extLst>
              <a:ext uri="{FF2B5EF4-FFF2-40B4-BE49-F238E27FC236}">
                <a16:creationId xmlns:a16="http://schemas.microsoft.com/office/drawing/2014/main" id="{5E529D51-1291-B4C0-846E-2E0BA03B6E85}"/>
              </a:ext>
            </a:extLst>
          </p:cNvPr>
          <p:cNvSpPr txBox="1"/>
          <p:nvPr/>
        </p:nvSpPr>
        <p:spPr>
          <a:xfrm>
            <a:off x="6578714" y="1908537"/>
            <a:ext cx="4775086" cy="584775"/>
          </a:xfrm>
          <a:prstGeom prst="rect">
            <a:avLst/>
          </a:prstGeom>
          <a:noFill/>
          <a:ln>
            <a:noFill/>
          </a:ln>
        </p:spPr>
        <p:txBody>
          <a:bodyPr wrap="square">
            <a:spAutoFit/>
          </a:bodyPr>
          <a:lstStyle/>
          <a:p>
            <a:pPr algn="ctr"/>
            <a:r>
              <a:rPr lang="en-GB" sz="1600" dirty="0">
                <a:latin typeface="Arial" panose="020B0604020202020204" pitchFamily="34" charset="0"/>
                <a:cs typeface="Arial" panose="020B0604020202020204" pitchFamily="34" charset="0"/>
              </a:rPr>
              <a:t>Level 2 : Within-batch tree-based ordering</a:t>
            </a:r>
          </a:p>
          <a:p>
            <a:pPr algn="ctr"/>
            <a:r>
              <a:rPr lang="en-GB" sz="1600" dirty="0">
                <a:latin typeface="Arial" panose="020B0604020202020204" pitchFamily="34" charset="0"/>
                <a:cs typeface="Arial" panose="020B0604020202020204" pitchFamily="34" charset="0"/>
              </a:rPr>
              <a:t>(left to right according to a phylogeny)</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E7CC9D62-9556-C7E5-37BC-FE00B415B814}"/>
                  </a:ext>
                </a:extLst>
              </p14:cNvPr>
              <p14:cNvContentPartPr/>
              <p14:nvPr/>
            </p14:nvContentPartPr>
            <p14:xfrm>
              <a:off x="8203004" y="1206556"/>
              <a:ext cx="3240" cy="360"/>
            </p14:xfrm>
          </p:contentPart>
        </mc:Choice>
        <mc:Fallback xmlns="">
          <p:pic>
            <p:nvPicPr>
              <p:cNvPr id="31" name="Ink 30">
                <a:extLst>
                  <a:ext uri="{FF2B5EF4-FFF2-40B4-BE49-F238E27FC236}">
                    <a16:creationId xmlns:a16="http://schemas.microsoft.com/office/drawing/2014/main" id="{E7CC9D62-9556-C7E5-37BC-FE00B415B814}"/>
                  </a:ext>
                </a:extLst>
              </p:cNvPr>
              <p:cNvPicPr/>
              <p:nvPr/>
            </p:nvPicPr>
            <p:blipFill>
              <a:blip r:embed="rId5"/>
              <a:stretch>
                <a:fillRect/>
              </a:stretch>
            </p:blipFill>
            <p:spPr>
              <a:xfrm>
                <a:off x="8196884" y="1200436"/>
                <a:ext cx="15480" cy="12600"/>
              </a:xfrm>
              <a:prstGeom prst="rect">
                <a:avLst/>
              </a:prstGeom>
            </p:spPr>
          </p:pic>
        </mc:Fallback>
      </mc:AlternateContent>
      <p:sp>
        <p:nvSpPr>
          <p:cNvPr id="40" name="TextBox 39">
            <a:extLst>
              <a:ext uri="{FF2B5EF4-FFF2-40B4-BE49-F238E27FC236}">
                <a16:creationId xmlns:a16="http://schemas.microsoft.com/office/drawing/2014/main" id="{18567D38-EBDA-7496-BAF3-B438C4A7316D}"/>
              </a:ext>
            </a:extLst>
          </p:cNvPr>
          <p:cNvSpPr txBox="1"/>
          <p:nvPr/>
        </p:nvSpPr>
        <p:spPr>
          <a:xfrm>
            <a:off x="1882025" y="5208631"/>
            <a:ext cx="7477117" cy="584775"/>
          </a:xfrm>
          <a:prstGeom prst="rect">
            <a:avLst/>
          </a:prstGeom>
          <a:solidFill>
            <a:schemeClr val="bg1"/>
          </a:solidFill>
          <a:ln>
            <a:noFill/>
          </a:ln>
        </p:spPr>
        <p:txBody>
          <a:bodyPr wrap="square">
            <a:spAutoFit/>
          </a:bodyPr>
          <a:lstStyle/>
          <a:p>
            <a:r>
              <a:rPr lang="en-GB" sz="1600" dirty="0">
                <a:latin typeface="Arial" panose="020B0604020202020204" pitchFamily="34" charset="0"/>
                <a:cs typeface="Arial" panose="020B0604020202020204" pitchFamily="34" charset="0"/>
              </a:rPr>
              <a:t>Followed by compression using a low-level tool using </a:t>
            </a:r>
            <a:r>
              <a:rPr lang="en-GB" sz="1600" dirty="0" err="1">
                <a:latin typeface="Arial" panose="020B0604020202020204" pitchFamily="34" charset="0"/>
                <a:cs typeface="Arial" panose="020B0604020202020204" pitchFamily="34" charset="0"/>
              </a:rPr>
              <a:t>xz</a:t>
            </a:r>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Implemented in </a:t>
            </a:r>
            <a:r>
              <a:rPr lang="en-GB" sz="1600" dirty="0" err="1">
                <a:latin typeface="Arial" panose="020B0604020202020204" pitchFamily="34" charset="0"/>
                <a:cs typeface="Arial" panose="020B0604020202020204" pitchFamily="34" charset="0"/>
              </a:rPr>
              <a:t>MiniPhy</a:t>
            </a:r>
            <a:r>
              <a:rPr lang="en-GB" sz="1600" dirty="0">
                <a:latin typeface="Arial" panose="020B0604020202020204" pitchFamily="34" charset="0"/>
                <a:cs typeface="Arial" panose="020B0604020202020204" pitchFamily="34" charset="0"/>
              </a:rPr>
              <a:t> </a:t>
            </a:r>
            <a:r>
              <a:rPr lang="en-GB" sz="1600" baseline="-25000" dirty="0">
                <a:latin typeface="Arial" panose="020B0604020202020204" pitchFamily="34" charset="0"/>
                <a:cs typeface="Arial" panose="020B0604020202020204" pitchFamily="34" charset="0"/>
              </a:rPr>
              <a:t>(</a:t>
            </a:r>
            <a:r>
              <a:rPr lang="en-GB" sz="1600" baseline="-25000" dirty="0" err="1">
                <a:latin typeface="Arial" panose="020B0604020202020204" pitchFamily="34" charset="0"/>
                <a:cs typeface="Arial" panose="020B0604020202020204" pitchFamily="34" charset="0"/>
              </a:rPr>
              <a:t>github.com</a:t>
            </a:r>
            <a:r>
              <a:rPr lang="en-GB" sz="1600" baseline="-25000" dirty="0">
                <a:latin typeface="Arial" panose="020B0604020202020204" pitchFamily="34" charset="0"/>
                <a:cs typeface="Arial" panose="020B0604020202020204" pitchFamily="34" charset="0"/>
              </a:rPr>
              <a:t>/</a:t>
            </a:r>
            <a:r>
              <a:rPr lang="en-GB" sz="1600" baseline="-25000" dirty="0" err="1">
                <a:latin typeface="Arial" panose="020B0604020202020204" pitchFamily="34" charset="0"/>
                <a:cs typeface="Arial" panose="020B0604020202020204" pitchFamily="34" charset="0"/>
              </a:rPr>
              <a:t>karel-brinda</a:t>
            </a:r>
            <a:r>
              <a:rPr lang="en-GB" sz="1600" baseline="-25000" dirty="0">
                <a:latin typeface="Arial" panose="020B0604020202020204" pitchFamily="34" charset="0"/>
                <a:cs typeface="Arial" panose="020B0604020202020204" pitchFamily="34" charset="0"/>
              </a:rPr>
              <a:t>/</a:t>
            </a:r>
            <a:r>
              <a:rPr lang="en-GB" sz="1600" baseline="-25000" dirty="0" err="1">
                <a:latin typeface="Arial" panose="020B0604020202020204" pitchFamily="34" charset="0"/>
                <a:cs typeface="Arial" panose="020B0604020202020204" pitchFamily="34" charset="0"/>
              </a:rPr>
              <a:t>miniphy</a:t>
            </a:r>
            <a:r>
              <a:rPr lang="en-GB" sz="1600" baseline="-25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9050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6A318-8215-DDDC-6AFB-F1B63D788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1576A-DEFF-9F31-B699-A731E732EAC8}"/>
              </a:ext>
            </a:extLst>
          </p:cNvPr>
          <p:cNvSpPr>
            <a:spLocks noGrp="1"/>
          </p:cNvSpPr>
          <p:nvPr>
            <p:ph type="title"/>
          </p:nvPr>
        </p:nvSpPr>
        <p:spPr/>
        <p:txBody>
          <a:bodyPr/>
          <a:lstStyle/>
          <a:p>
            <a:r>
              <a:rPr lang="en-GB" sz="2000" b="1" dirty="0"/>
              <a:t>Level 1 : Batching </a:t>
            </a:r>
            <a:r>
              <a:rPr lang="en-GB" sz="2000" dirty="0"/>
              <a:t>(current state of the art via species &amp; accessions)</a:t>
            </a:r>
          </a:p>
        </p:txBody>
      </p:sp>
      <p:sp>
        <p:nvSpPr>
          <p:cNvPr id="4" name="Slide Number Placeholder 3">
            <a:extLst>
              <a:ext uri="{FF2B5EF4-FFF2-40B4-BE49-F238E27FC236}">
                <a16:creationId xmlns:a16="http://schemas.microsoft.com/office/drawing/2014/main" id="{8711013C-272F-BF67-3D57-AB0F67BF72CB}"/>
              </a:ext>
            </a:extLst>
          </p:cNvPr>
          <p:cNvSpPr>
            <a:spLocks noGrp="1"/>
          </p:cNvSpPr>
          <p:nvPr>
            <p:ph type="sldNum" sz="quarter" idx="12"/>
          </p:nvPr>
        </p:nvSpPr>
        <p:spPr/>
        <p:txBody>
          <a:bodyPr/>
          <a:lstStyle/>
          <a:p>
            <a:fld id="{8B238E09-9D24-494B-92D5-4BBC628DD305}" type="slidenum">
              <a:rPr lang="en-FR" sz="1100" smtClean="0"/>
              <a:t>11</a:t>
            </a:fld>
            <a:endParaRPr lang="en-FR" sz="1100" dirty="0"/>
          </a:p>
        </p:txBody>
      </p:sp>
      <p:sp>
        <p:nvSpPr>
          <p:cNvPr id="3" name="Rounded Rectangle 2">
            <a:extLst>
              <a:ext uri="{FF2B5EF4-FFF2-40B4-BE49-F238E27FC236}">
                <a16:creationId xmlns:a16="http://schemas.microsoft.com/office/drawing/2014/main" id="{CC120ABC-48FC-31EA-22D2-55CA81333E32}"/>
              </a:ext>
            </a:extLst>
          </p:cNvPr>
          <p:cNvSpPr/>
          <p:nvPr/>
        </p:nvSpPr>
        <p:spPr>
          <a:xfrm>
            <a:off x="607215" y="2203548"/>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INPUT:</a:t>
            </a:r>
          </a:p>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Collection of genomes</a:t>
            </a:r>
          </a:p>
        </p:txBody>
      </p:sp>
      <p:sp>
        <p:nvSpPr>
          <p:cNvPr id="13" name="Content Placeholder 2">
            <a:extLst>
              <a:ext uri="{FF2B5EF4-FFF2-40B4-BE49-F238E27FC236}">
                <a16:creationId xmlns:a16="http://schemas.microsoft.com/office/drawing/2014/main" id="{3B5E67E1-C32A-BB06-D5CC-A2A67D0E2A13}"/>
              </a:ext>
            </a:extLst>
          </p:cNvPr>
          <p:cNvSpPr txBox="1">
            <a:spLocks/>
          </p:cNvSpPr>
          <p:nvPr/>
        </p:nvSpPr>
        <p:spPr>
          <a:xfrm>
            <a:off x="3391034" y="1664387"/>
            <a:ext cx="5409931" cy="3224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100" dirty="0" err="1">
                <a:solidFill>
                  <a:srgbClr val="000000"/>
                </a:solidFill>
                <a:latin typeface="Arial" panose="020B0604020202020204" pitchFamily="34" charset="0"/>
                <a:cs typeface="Arial" panose="020B0604020202020204" pitchFamily="34" charset="0"/>
              </a:rPr>
              <a:t>MiniPhy’s</a:t>
            </a:r>
            <a:r>
              <a:rPr lang="en-GB" sz="1100" dirty="0">
                <a:solidFill>
                  <a:srgbClr val="000000"/>
                </a:solidFill>
                <a:latin typeface="Arial" panose="020B0604020202020204" pitchFamily="34" charset="0"/>
                <a:cs typeface="Arial" panose="020B0604020202020204" pitchFamily="34" charset="0"/>
              </a:rPr>
              <a:t> default strategy: sort by submission time (</a:t>
            </a:r>
            <a:r>
              <a:rPr lang="en-GB" sz="1100" b="1" dirty="0">
                <a:solidFill>
                  <a:srgbClr val="000000"/>
                </a:solidFill>
                <a:latin typeface="Arial" panose="020B0604020202020204" pitchFamily="34" charset="0"/>
                <a:cs typeface="Arial" panose="020B0604020202020204" pitchFamily="34" charset="0"/>
              </a:rPr>
              <a:t>accession number</a:t>
            </a:r>
            <a:r>
              <a:rPr lang="en-GB" sz="1100" dirty="0">
                <a:solidFill>
                  <a:srgbClr val="000000"/>
                </a:solidFill>
                <a:latin typeface="Arial" panose="020B0604020202020204" pitchFamily="34" charset="0"/>
                <a:cs typeface="Arial" panose="020B0604020202020204" pitchFamily="34" charset="0"/>
              </a:rPr>
              <a:t>)</a:t>
            </a:r>
          </a:p>
        </p:txBody>
      </p:sp>
      <p:sp>
        <p:nvSpPr>
          <p:cNvPr id="19" name="Right Arrow 18">
            <a:extLst>
              <a:ext uri="{FF2B5EF4-FFF2-40B4-BE49-F238E27FC236}">
                <a16:creationId xmlns:a16="http://schemas.microsoft.com/office/drawing/2014/main" id="{15429F87-9433-C1BF-1A2D-BF9E78393356}"/>
              </a:ext>
            </a:extLst>
          </p:cNvPr>
          <p:cNvSpPr/>
          <p:nvPr/>
        </p:nvSpPr>
        <p:spPr>
          <a:xfrm>
            <a:off x="2523256" y="2765418"/>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900" dirty="0">
                <a:solidFill>
                  <a:srgbClr val="000000"/>
                </a:solidFill>
                <a:latin typeface="Arial" panose="020B0604020202020204" pitchFamily="34" charset="0"/>
                <a:cs typeface="Arial" panose="020B0604020202020204" pitchFamily="34" charset="0"/>
              </a:rPr>
              <a:t>Species clustering</a:t>
            </a:r>
          </a:p>
        </p:txBody>
      </p:sp>
      <p:sp>
        <p:nvSpPr>
          <p:cNvPr id="33" name="Rounded Rectangle 32">
            <a:extLst>
              <a:ext uri="{FF2B5EF4-FFF2-40B4-BE49-F238E27FC236}">
                <a16:creationId xmlns:a16="http://schemas.microsoft.com/office/drawing/2014/main" id="{2F18C366-E9DC-5717-AA7A-DEFCC0D19F83}"/>
              </a:ext>
            </a:extLst>
          </p:cNvPr>
          <p:cNvSpPr/>
          <p:nvPr/>
        </p:nvSpPr>
        <p:spPr>
          <a:xfrm>
            <a:off x="4020995" y="2103987"/>
            <a:ext cx="1549001" cy="144654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Species cluster 1</a:t>
            </a:r>
          </a:p>
        </p:txBody>
      </p:sp>
      <p:sp>
        <p:nvSpPr>
          <p:cNvPr id="34" name="Rounded Rectangle 33">
            <a:extLst>
              <a:ext uri="{FF2B5EF4-FFF2-40B4-BE49-F238E27FC236}">
                <a16:creationId xmlns:a16="http://schemas.microsoft.com/office/drawing/2014/main" id="{87F8B245-C22E-6561-BAE9-F50255E594C6}"/>
              </a:ext>
            </a:extLst>
          </p:cNvPr>
          <p:cNvSpPr/>
          <p:nvPr/>
        </p:nvSpPr>
        <p:spPr>
          <a:xfrm>
            <a:off x="4076169" y="3602378"/>
            <a:ext cx="1022530" cy="10577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S2</a:t>
            </a:r>
          </a:p>
        </p:txBody>
      </p:sp>
      <p:sp>
        <p:nvSpPr>
          <p:cNvPr id="35" name="Rounded Rectangle 34">
            <a:extLst>
              <a:ext uri="{FF2B5EF4-FFF2-40B4-BE49-F238E27FC236}">
                <a16:creationId xmlns:a16="http://schemas.microsoft.com/office/drawing/2014/main" id="{F2F2AC13-81E0-7504-5A8C-11D03D31BEEE}"/>
              </a:ext>
            </a:extLst>
          </p:cNvPr>
          <p:cNvSpPr/>
          <p:nvPr/>
        </p:nvSpPr>
        <p:spPr>
          <a:xfrm>
            <a:off x="5338414" y="3700131"/>
            <a:ext cx="639216" cy="64067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S3</a:t>
            </a:r>
          </a:p>
        </p:txBody>
      </p:sp>
      <p:sp>
        <p:nvSpPr>
          <p:cNvPr id="36" name="Rounded Rectangle 35">
            <a:extLst>
              <a:ext uri="{FF2B5EF4-FFF2-40B4-BE49-F238E27FC236}">
                <a16:creationId xmlns:a16="http://schemas.microsoft.com/office/drawing/2014/main" id="{4027E43E-BE67-C00E-0805-73AA7A632F60}"/>
              </a:ext>
            </a:extLst>
          </p:cNvPr>
          <p:cNvSpPr/>
          <p:nvPr/>
        </p:nvSpPr>
        <p:spPr>
          <a:xfrm flipH="1">
            <a:off x="5809596" y="2174435"/>
            <a:ext cx="264863" cy="258189"/>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37" name="Rounded Rectangle 36">
            <a:extLst>
              <a:ext uri="{FF2B5EF4-FFF2-40B4-BE49-F238E27FC236}">
                <a16:creationId xmlns:a16="http://schemas.microsoft.com/office/drawing/2014/main" id="{4A05693E-B4F6-6310-3939-57DCE485E943}"/>
              </a:ext>
            </a:extLst>
          </p:cNvPr>
          <p:cNvSpPr/>
          <p:nvPr/>
        </p:nvSpPr>
        <p:spPr>
          <a:xfrm flipH="1">
            <a:off x="5775033" y="2530033"/>
            <a:ext cx="340804" cy="352081"/>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38" name="Rounded Rectangle 37">
            <a:extLst>
              <a:ext uri="{FF2B5EF4-FFF2-40B4-BE49-F238E27FC236}">
                <a16:creationId xmlns:a16="http://schemas.microsoft.com/office/drawing/2014/main" id="{0178BBD8-CBB8-FC62-BF1D-BF959B0B70D9}"/>
              </a:ext>
            </a:extLst>
          </p:cNvPr>
          <p:cNvSpPr/>
          <p:nvPr/>
        </p:nvSpPr>
        <p:spPr>
          <a:xfrm flipH="1">
            <a:off x="5836566" y="300802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32" name="Rounded Rectangle 31">
            <a:extLst>
              <a:ext uri="{FF2B5EF4-FFF2-40B4-BE49-F238E27FC236}">
                <a16:creationId xmlns:a16="http://schemas.microsoft.com/office/drawing/2014/main" id="{863ECA80-7918-4124-CB48-6FA5748E1255}"/>
              </a:ext>
            </a:extLst>
          </p:cNvPr>
          <p:cNvSpPr/>
          <p:nvPr/>
        </p:nvSpPr>
        <p:spPr>
          <a:xfrm flipH="1">
            <a:off x="5977492" y="3279883"/>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rgbClr val="7030A0"/>
              </a:solidFill>
              <a:latin typeface="Arial" panose="020B0604020202020204" pitchFamily="34" charset="0"/>
              <a:cs typeface="Arial" panose="020B0604020202020204" pitchFamily="34" charset="0"/>
            </a:endParaRPr>
          </a:p>
        </p:txBody>
      </p:sp>
      <p:sp>
        <p:nvSpPr>
          <p:cNvPr id="39" name="Rectangular Callout 38">
            <a:extLst>
              <a:ext uri="{FF2B5EF4-FFF2-40B4-BE49-F238E27FC236}">
                <a16:creationId xmlns:a16="http://schemas.microsoft.com/office/drawing/2014/main" id="{F0BFCE89-F91A-2E3D-9B62-3AEB2D02E842}"/>
              </a:ext>
            </a:extLst>
          </p:cNvPr>
          <p:cNvSpPr/>
          <p:nvPr/>
        </p:nvSpPr>
        <p:spPr>
          <a:xfrm>
            <a:off x="4319147" y="4602999"/>
            <a:ext cx="1434588" cy="2064542"/>
          </a:xfrm>
          <a:prstGeom prst="wedgeRectCallout">
            <a:avLst>
              <a:gd name="adj1" fmla="val -19820"/>
              <a:gd name="adj2" fmla="val -60971"/>
            </a:avLst>
          </a:prstGeom>
          <a:solidFill>
            <a:schemeClr val="accent2">
              <a:lumMod val="20000"/>
              <a:lumOff val="8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9DCD57EE-0216-C4F1-A091-BFB39C9854AB}"/>
              </a:ext>
            </a:extLst>
          </p:cNvPr>
          <p:cNvGrpSpPr/>
          <p:nvPr/>
        </p:nvGrpSpPr>
        <p:grpSpPr>
          <a:xfrm>
            <a:off x="4321980" y="4734494"/>
            <a:ext cx="1874960" cy="1814391"/>
            <a:chOff x="4321980" y="4734494"/>
            <a:chExt cx="1874960" cy="1814391"/>
          </a:xfrm>
        </p:grpSpPr>
        <p:sp>
          <p:nvSpPr>
            <p:cNvPr id="40" name="TextBox 39">
              <a:extLst>
                <a:ext uri="{FF2B5EF4-FFF2-40B4-BE49-F238E27FC236}">
                  <a16:creationId xmlns:a16="http://schemas.microsoft.com/office/drawing/2014/main" id="{7102877F-06A2-BA7A-60FF-AE6A2EA4A43F}"/>
                </a:ext>
              </a:extLst>
            </p:cNvPr>
            <p:cNvSpPr txBox="1"/>
            <p:nvPr/>
          </p:nvSpPr>
          <p:spPr>
            <a:xfrm>
              <a:off x="4321980" y="4939312"/>
              <a:ext cx="1874960" cy="1384995"/>
            </a:xfrm>
            <a:prstGeom prst="rect">
              <a:avLst/>
            </a:prstGeom>
            <a:noFill/>
          </p:spPr>
          <p:txBody>
            <a:bodyPr wrap="square" rtlCol="0">
              <a:spAutoFit/>
            </a:bodyPr>
            <a:lstStyle/>
            <a:p>
              <a:r>
                <a:rPr lang="en-FR" sz="1050" dirty="0">
                  <a:latin typeface="Arial" panose="020B0604020202020204" pitchFamily="34" charset="0"/>
                  <a:cs typeface="Arial" panose="020B0604020202020204" pitchFamily="34" charset="0"/>
                </a:rPr>
                <a:t>1       –  </a:t>
              </a:r>
              <a:r>
                <a:rPr lang="en-GB" sz="1050" i="1" dirty="0">
                  <a:solidFill>
                    <a:srgbClr val="000000"/>
                  </a:solidFill>
                  <a:effectLst/>
                  <a:latin typeface="Arial" panose="020B0604020202020204" pitchFamily="34" charset="0"/>
                  <a:cs typeface="Arial" panose="020B0604020202020204" pitchFamily="34" charset="0"/>
                </a:rPr>
                <a:t>SAM029385</a:t>
              </a:r>
              <a:endParaRPr lang="en-FR" sz="1050" dirty="0">
                <a:latin typeface="Arial" panose="020B0604020202020204" pitchFamily="34" charset="0"/>
                <a:cs typeface="Arial" panose="020B0604020202020204" pitchFamily="34" charset="0"/>
              </a:endParaRPr>
            </a:p>
            <a:p>
              <a:r>
                <a:rPr lang="en-FR" sz="1050" dirty="0">
                  <a:latin typeface="Arial" panose="020B0604020202020204" pitchFamily="34" charset="0"/>
                  <a:cs typeface="Arial" panose="020B0604020202020204" pitchFamily="34" charset="0"/>
                </a:rPr>
                <a:t>2       –  </a:t>
              </a:r>
              <a:r>
                <a:rPr lang="en-GB" sz="1050" i="1" dirty="0">
                  <a:solidFill>
                    <a:srgbClr val="000000"/>
                  </a:solidFill>
                  <a:effectLst/>
                  <a:latin typeface="Arial" panose="020B0604020202020204" pitchFamily="34" charset="0"/>
                  <a:cs typeface="Arial" panose="020B0604020202020204" pitchFamily="34" charset="0"/>
                </a:rPr>
                <a:t>SAM029386</a:t>
              </a:r>
              <a:endParaRPr lang="en-FR" sz="1050" dirty="0">
                <a:latin typeface="Arial" panose="020B0604020202020204" pitchFamily="34" charset="0"/>
                <a:cs typeface="Arial" panose="020B0604020202020204" pitchFamily="34" charset="0"/>
              </a:endParaRPr>
            </a:p>
            <a:p>
              <a:r>
                <a:rPr lang="en-FR" sz="1050" dirty="0">
                  <a:latin typeface="Arial" panose="020B0604020202020204" pitchFamily="34" charset="0"/>
                  <a:cs typeface="Arial" panose="020B0604020202020204" pitchFamily="34" charset="0"/>
                </a:rPr>
                <a:t>3       –  </a:t>
              </a:r>
              <a:r>
                <a:rPr lang="en-GB" sz="1050" i="1" dirty="0">
                  <a:solidFill>
                    <a:srgbClr val="000000"/>
                  </a:solidFill>
                  <a:effectLst/>
                  <a:latin typeface="Arial" panose="020B0604020202020204" pitchFamily="34" charset="0"/>
                  <a:cs typeface="Arial" panose="020B0604020202020204" pitchFamily="34" charset="0"/>
                </a:rPr>
                <a:t>SAM029387</a:t>
              </a:r>
              <a:endParaRPr lang="en-FR" sz="1050" dirty="0">
                <a:latin typeface="Arial" panose="020B0604020202020204" pitchFamily="34" charset="0"/>
                <a:cs typeface="Arial" panose="020B0604020202020204" pitchFamily="34" charset="0"/>
              </a:endParaRPr>
            </a:p>
            <a:p>
              <a:r>
                <a:rPr lang="en-FR" sz="1050" dirty="0">
                  <a:latin typeface="Arial" panose="020B0604020202020204" pitchFamily="34" charset="0"/>
                  <a:cs typeface="Arial" panose="020B0604020202020204" pitchFamily="34" charset="0"/>
                </a:rPr>
                <a:t>	…</a:t>
              </a:r>
            </a:p>
            <a:p>
              <a:r>
                <a:rPr lang="en-FR" sz="1050" dirty="0">
                  <a:latin typeface="Arial" panose="020B0604020202020204" pitchFamily="34" charset="0"/>
                  <a:cs typeface="Arial" panose="020B0604020202020204" pitchFamily="34" charset="0"/>
                </a:rPr>
                <a:t>3999 –  </a:t>
              </a:r>
              <a:r>
                <a:rPr lang="en-GB" sz="1050" i="1" dirty="0">
                  <a:solidFill>
                    <a:srgbClr val="000000"/>
                  </a:solidFill>
                  <a:effectLst/>
                  <a:latin typeface="Arial" panose="020B0604020202020204" pitchFamily="34" charset="0"/>
                  <a:cs typeface="Arial" panose="020B0604020202020204" pitchFamily="34" charset="0"/>
                </a:rPr>
                <a:t>SAM033384</a:t>
              </a:r>
              <a:endParaRPr lang="en-FR" sz="1050" dirty="0">
                <a:latin typeface="Arial" panose="020B0604020202020204" pitchFamily="34" charset="0"/>
                <a:cs typeface="Arial" panose="020B0604020202020204" pitchFamily="34" charset="0"/>
              </a:endParaRPr>
            </a:p>
            <a:p>
              <a:r>
                <a:rPr lang="en-FR" sz="1050" dirty="0">
                  <a:latin typeface="Arial" panose="020B0604020202020204" pitchFamily="34" charset="0"/>
                  <a:cs typeface="Arial" panose="020B0604020202020204" pitchFamily="34" charset="0"/>
                </a:rPr>
                <a:t>4000 –  </a:t>
              </a:r>
              <a:r>
                <a:rPr lang="en-GB" sz="1050" i="1" dirty="0">
                  <a:solidFill>
                    <a:srgbClr val="000000"/>
                  </a:solidFill>
                  <a:effectLst/>
                  <a:latin typeface="Arial" panose="020B0604020202020204" pitchFamily="34" charset="0"/>
                  <a:cs typeface="Arial" panose="020B0604020202020204" pitchFamily="34" charset="0"/>
                </a:rPr>
                <a:t>SAM033385</a:t>
              </a:r>
              <a:endParaRPr lang="en-FR" sz="1050" dirty="0">
                <a:latin typeface="Arial" panose="020B0604020202020204" pitchFamily="34" charset="0"/>
                <a:cs typeface="Arial" panose="020B0604020202020204" pitchFamily="34" charset="0"/>
              </a:endParaRPr>
            </a:p>
            <a:p>
              <a:r>
                <a:rPr lang="en-FR" sz="1050" dirty="0">
                  <a:latin typeface="Arial" panose="020B0604020202020204" pitchFamily="34" charset="0"/>
                  <a:cs typeface="Arial" panose="020B0604020202020204" pitchFamily="34" charset="0"/>
                </a:rPr>
                <a:t>4001 –  </a:t>
              </a:r>
              <a:r>
                <a:rPr lang="en-GB" sz="1050" i="1" dirty="0">
                  <a:solidFill>
                    <a:srgbClr val="000000"/>
                  </a:solidFill>
                  <a:effectLst/>
                  <a:latin typeface="Arial" panose="020B0604020202020204" pitchFamily="34" charset="0"/>
                  <a:cs typeface="Arial" panose="020B0604020202020204" pitchFamily="34" charset="0"/>
                </a:rPr>
                <a:t>SAM033386</a:t>
              </a:r>
              <a:endParaRPr lang="en-FR" sz="1050" dirty="0">
                <a:latin typeface="Arial" panose="020B0604020202020204" pitchFamily="34" charset="0"/>
                <a:cs typeface="Arial" panose="020B0604020202020204" pitchFamily="34" charset="0"/>
              </a:endParaRPr>
            </a:p>
            <a:p>
              <a:r>
                <a:rPr lang="en-FR" sz="1050" dirty="0">
                  <a:latin typeface="Arial" panose="020B0604020202020204" pitchFamily="34" charset="0"/>
                  <a:cs typeface="Arial" panose="020B0604020202020204" pitchFamily="34" charset="0"/>
                </a:rPr>
                <a:t>	…</a:t>
              </a:r>
            </a:p>
          </p:txBody>
        </p:sp>
        <p:cxnSp>
          <p:nvCxnSpPr>
            <p:cNvPr id="41" name="Straight Arrow Connector 40">
              <a:extLst>
                <a:ext uri="{FF2B5EF4-FFF2-40B4-BE49-F238E27FC236}">
                  <a16:creationId xmlns:a16="http://schemas.microsoft.com/office/drawing/2014/main" id="{03348930-D757-C7E9-4E79-2F4A53767F16}"/>
                </a:ext>
              </a:extLst>
            </p:cNvPr>
            <p:cNvCxnSpPr>
              <a:cxnSpLocks/>
            </p:cNvCxnSpPr>
            <p:nvPr/>
          </p:nvCxnSpPr>
          <p:spPr>
            <a:xfrm>
              <a:off x="4764351" y="4734494"/>
              <a:ext cx="0" cy="18143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5" name="Rounded Rectangle 4">
            <a:extLst>
              <a:ext uri="{FF2B5EF4-FFF2-40B4-BE49-F238E27FC236}">
                <a16:creationId xmlns:a16="http://schemas.microsoft.com/office/drawing/2014/main" id="{260986FE-1A1D-892A-9070-9E67046A6618}"/>
              </a:ext>
            </a:extLst>
          </p:cNvPr>
          <p:cNvSpPr/>
          <p:nvPr/>
        </p:nvSpPr>
        <p:spPr>
          <a:xfrm>
            <a:off x="9527792" y="2103988"/>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S1</a:t>
            </a:r>
          </a:p>
        </p:txBody>
      </p:sp>
      <p:sp>
        <p:nvSpPr>
          <p:cNvPr id="6" name="Rounded Rectangle 5">
            <a:extLst>
              <a:ext uri="{FF2B5EF4-FFF2-40B4-BE49-F238E27FC236}">
                <a16:creationId xmlns:a16="http://schemas.microsoft.com/office/drawing/2014/main" id="{E679F899-39A6-AC35-68DD-8A95525BBB90}"/>
              </a:ext>
            </a:extLst>
          </p:cNvPr>
          <p:cNvSpPr/>
          <p:nvPr/>
        </p:nvSpPr>
        <p:spPr>
          <a:xfrm>
            <a:off x="9527792" y="2733813"/>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S2</a:t>
            </a:r>
          </a:p>
        </p:txBody>
      </p:sp>
      <p:sp>
        <p:nvSpPr>
          <p:cNvPr id="7" name="Rounded Rectangle 6">
            <a:extLst>
              <a:ext uri="{FF2B5EF4-FFF2-40B4-BE49-F238E27FC236}">
                <a16:creationId xmlns:a16="http://schemas.microsoft.com/office/drawing/2014/main" id="{19D7BB11-56E6-BEDA-B251-EB6148275EDF}"/>
              </a:ext>
            </a:extLst>
          </p:cNvPr>
          <p:cNvSpPr/>
          <p:nvPr/>
        </p:nvSpPr>
        <p:spPr>
          <a:xfrm>
            <a:off x="10124175" y="2112763"/>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S1</a:t>
            </a:r>
          </a:p>
        </p:txBody>
      </p:sp>
      <p:sp>
        <p:nvSpPr>
          <p:cNvPr id="8" name="Rounded Rectangle 7">
            <a:extLst>
              <a:ext uri="{FF2B5EF4-FFF2-40B4-BE49-F238E27FC236}">
                <a16:creationId xmlns:a16="http://schemas.microsoft.com/office/drawing/2014/main" id="{C79E3EEA-2E02-75CC-B14D-1BE46266A957}"/>
              </a:ext>
            </a:extLst>
          </p:cNvPr>
          <p:cNvSpPr/>
          <p:nvPr/>
        </p:nvSpPr>
        <p:spPr>
          <a:xfrm>
            <a:off x="10739907" y="2112763"/>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S1</a:t>
            </a:r>
          </a:p>
        </p:txBody>
      </p:sp>
      <p:sp>
        <p:nvSpPr>
          <p:cNvPr id="9" name="Rounded Rectangle 8">
            <a:extLst>
              <a:ext uri="{FF2B5EF4-FFF2-40B4-BE49-F238E27FC236}">
                <a16:creationId xmlns:a16="http://schemas.microsoft.com/office/drawing/2014/main" id="{E91B1A0D-E559-899C-A7FC-61C407910CA0}"/>
              </a:ext>
            </a:extLst>
          </p:cNvPr>
          <p:cNvSpPr/>
          <p:nvPr/>
        </p:nvSpPr>
        <p:spPr>
          <a:xfrm>
            <a:off x="10133281" y="2733813"/>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S2</a:t>
            </a:r>
          </a:p>
        </p:txBody>
      </p:sp>
      <p:sp>
        <p:nvSpPr>
          <p:cNvPr id="10" name="Rounded Rectangle 9">
            <a:extLst>
              <a:ext uri="{FF2B5EF4-FFF2-40B4-BE49-F238E27FC236}">
                <a16:creationId xmlns:a16="http://schemas.microsoft.com/office/drawing/2014/main" id="{561EE114-D877-6668-598F-50038C9DF121}"/>
              </a:ext>
            </a:extLst>
          </p:cNvPr>
          <p:cNvSpPr/>
          <p:nvPr/>
        </p:nvSpPr>
        <p:spPr>
          <a:xfrm>
            <a:off x="10738770" y="2752337"/>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S3</a:t>
            </a:r>
          </a:p>
        </p:txBody>
      </p:sp>
      <p:sp>
        <p:nvSpPr>
          <p:cNvPr id="20" name="Right Arrow 19">
            <a:extLst>
              <a:ext uri="{FF2B5EF4-FFF2-40B4-BE49-F238E27FC236}">
                <a16:creationId xmlns:a16="http://schemas.microsoft.com/office/drawing/2014/main" id="{BD8993DE-82DA-3DCB-8A08-44C4A7FCD0CB}"/>
              </a:ext>
            </a:extLst>
          </p:cNvPr>
          <p:cNvSpPr/>
          <p:nvPr/>
        </p:nvSpPr>
        <p:spPr>
          <a:xfrm>
            <a:off x="8201859" y="2628439"/>
            <a:ext cx="848877"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900" dirty="0">
                <a:solidFill>
                  <a:srgbClr val="000000"/>
                </a:solidFill>
                <a:latin typeface="Arial" panose="020B0604020202020204" pitchFamily="34" charset="0"/>
                <a:cs typeface="Arial" panose="020B0604020202020204" pitchFamily="34" charset="0"/>
              </a:rPr>
              <a:t>Batching</a:t>
            </a:r>
          </a:p>
        </p:txBody>
      </p:sp>
      <p:sp>
        <p:nvSpPr>
          <p:cNvPr id="23" name="Content Placeholder 2">
            <a:extLst>
              <a:ext uri="{FF2B5EF4-FFF2-40B4-BE49-F238E27FC236}">
                <a16:creationId xmlns:a16="http://schemas.microsoft.com/office/drawing/2014/main" id="{4A7CA27B-CA3E-E1AE-1E68-4A55B2941F35}"/>
              </a:ext>
            </a:extLst>
          </p:cNvPr>
          <p:cNvSpPr txBox="1">
            <a:spLocks/>
          </p:cNvSpPr>
          <p:nvPr/>
        </p:nvSpPr>
        <p:spPr>
          <a:xfrm>
            <a:off x="9598055" y="3222505"/>
            <a:ext cx="2076433"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900" dirty="0">
                <a:solidFill>
                  <a:srgbClr val="000000"/>
                </a:solidFill>
                <a:latin typeface="Arial" panose="020B0604020202020204" pitchFamily="34" charset="0"/>
                <a:cs typeface="Arial" panose="020B0604020202020204" pitchFamily="34" charset="0"/>
              </a:rPr>
              <a:t>Split </a:t>
            </a:r>
            <a:r>
              <a:rPr lang="en-GB" sz="900" b="1" i="1" dirty="0">
                <a:solidFill>
                  <a:srgbClr val="000000"/>
                </a:solidFill>
                <a:latin typeface="Arial" panose="020B0604020202020204" pitchFamily="34" charset="0"/>
                <a:cs typeface="Arial" panose="020B0604020202020204" pitchFamily="34" charset="0"/>
              </a:rPr>
              <a:t>big clusters</a:t>
            </a:r>
            <a:r>
              <a:rPr lang="en-GB" sz="900" dirty="0">
                <a:solidFill>
                  <a:srgbClr val="000000"/>
                </a:solidFill>
                <a:latin typeface="Arial" panose="020B0604020202020204" pitchFamily="34" charset="0"/>
                <a:cs typeface="Arial" panose="020B0604020202020204" pitchFamily="34" charset="0"/>
              </a:rPr>
              <a:t> into </a:t>
            </a:r>
            <a:r>
              <a:rPr lang="en-GB" sz="900" b="1" i="1" dirty="0">
                <a:solidFill>
                  <a:srgbClr val="000000"/>
                </a:solidFill>
                <a:latin typeface="Arial" panose="020B0604020202020204" pitchFamily="34" charset="0"/>
                <a:cs typeface="Arial" panose="020B0604020202020204" pitchFamily="34" charset="0"/>
              </a:rPr>
              <a:t>batches</a:t>
            </a:r>
          </a:p>
        </p:txBody>
      </p: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12E32236-A8E8-6DA5-40C9-677EB12F3E45}"/>
                  </a:ext>
                </a:extLst>
              </p:cNvPr>
              <p:cNvSpPr txBox="1">
                <a:spLocks/>
              </p:cNvSpPr>
              <p:nvPr/>
            </p:nvSpPr>
            <p:spPr>
              <a:xfrm>
                <a:off x="9848345" y="3445682"/>
                <a:ext cx="1455466" cy="291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14:m>
                  <m:oMath xmlns:m="http://schemas.openxmlformats.org/officeDocument/2006/math">
                    <m:r>
                      <a:rPr lang="en-GB" sz="800" i="1">
                        <a:solidFill>
                          <a:srgbClr val="000000"/>
                        </a:solidFill>
                        <a:latin typeface="Cambria Math" panose="02040503050406030204" pitchFamily="18" charset="0"/>
                        <a:ea typeface="Cambria Math" panose="02040503050406030204" pitchFamily="18" charset="0"/>
                      </a:rPr>
                      <m:t>≈ </m:t>
                    </m:r>
                  </m:oMath>
                </a14:m>
                <a:r>
                  <a:rPr lang="en-GB" sz="800" dirty="0">
                    <a:solidFill>
                      <a:srgbClr val="000000"/>
                    </a:solidFill>
                    <a:latin typeface="Arial" panose="020B0604020202020204" pitchFamily="34" charset="0"/>
                    <a:cs typeface="Arial" panose="020B0604020202020204" pitchFamily="34" charset="0"/>
                  </a:rPr>
                  <a:t>4000 genomes/batch</a:t>
                </a:r>
              </a:p>
            </p:txBody>
          </p:sp>
        </mc:Choice>
        <mc:Fallback xmlns="">
          <p:sp>
            <p:nvSpPr>
              <p:cNvPr id="24" name="Content Placeholder 2">
                <a:extLst>
                  <a:ext uri="{FF2B5EF4-FFF2-40B4-BE49-F238E27FC236}">
                    <a16:creationId xmlns:a16="http://schemas.microsoft.com/office/drawing/2014/main" id="{12E32236-A8E8-6DA5-40C9-677EB12F3E45}"/>
                  </a:ext>
                </a:extLst>
              </p:cNvPr>
              <p:cNvSpPr txBox="1">
                <a:spLocks noRot="1" noChangeAspect="1" noMove="1" noResize="1" noEditPoints="1" noAdjustHandles="1" noChangeArrowheads="1" noChangeShapeType="1" noTextEdit="1"/>
              </p:cNvSpPr>
              <p:nvPr/>
            </p:nvSpPr>
            <p:spPr>
              <a:xfrm>
                <a:off x="9848345" y="3445682"/>
                <a:ext cx="1455466" cy="291059"/>
              </a:xfrm>
              <a:prstGeom prst="rect">
                <a:avLst/>
              </a:prstGeom>
              <a:blipFill>
                <a:blip r:embed="rId3"/>
                <a:stretch>
                  <a:fillRect/>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6A8A34C-6C53-D67A-7D34-267FB4CD2A11}"/>
                  </a:ext>
                </a:extLst>
              </p:cNvPr>
              <p:cNvSpPr txBox="1">
                <a:spLocks/>
              </p:cNvSpPr>
              <p:nvPr/>
            </p:nvSpPr>
            <p:spPr>
              <a:xfrm>
                <a:off x="9697444" y="4703130"/>
                <a:ext cx="1511219" cy="350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14:m>
                  <m:oMath xmlns:m="http://schemas.openxmlformats.org/officeDocument/2006/math">
                    <m:r>
                      <a:rPr lang="en-GB" sz="800" i="1">
                        <a:solidFill>
                          <a:srgbClr val="000000"/>
                        </a:solidFill>
                        <a:latin typeface="Cambria Math" panose="02040503050406030204" pitchFamily="18" charset="0"/>
                        <a:ea typeface="Cambria Math" panose="02040503050406030204" pitchFamily="18" charset="0"/>
                      </a:rPr>
                      <m:t>≈ </m:t>
                    </m:r>
                  </m:oMath>
                </a14:m>
                <a:r>
                  <a:rPr lang="en-GB" sz="800" dirty="0">
                    <a:solidFill>
                      <a:srgbClr val="000000"/>
                    </a:solidFill>
                    <a:latin typeface="Arial" panose="020B0604020202020204" pitchFamily="34" charset="0"/>
                    <a:cs typeface="Arial" panose="020B0604020202020204" pitchFamily="34" charset="0"/>
                  </a:rPr>
                  <a:t>1000 genomes/batch</a:t>
                </a:r>
              </a:p>
            </p:txBody>
          </p:sp>
        </mc:Choice>
        <mc:Fallback xmlns="">
          <p:sp>
            <p:nvSpPr>
              <p:cNvPr id="25" name="Content Placeholder 2">
                <a:extLst>
                  <a:ext uri="{FF2B5EF4-FFF2-40B4-BE49-F238E27FC236}">
                    <a16:creationId xmlns:a16="http://schemas.microsoft.com/office/drawing/2014/main" id="{B6A8A34C-6C53-D67A-7D34-267FB4CD2A11}"/>
                  </a:ext>
                </a:extLst>
              </p:cNvPr>
              <p:cNvSpPr txBox="1">
                <a:spLocks noRot="1" noChangeAspect="1" noMove="1" noResize="1" noEditPoints="1" noAdjustHandles="1" noChangeArrowheads="1" noChangeShapeType="1" noTextEdit="1"/>
              </p:cNvSpPr>
              <p:nvPr/>
            </p:nvSpPr>
            <p:spPr>
              <a:xfrm>
                <a:off x="9697444" y="4703130"/>
                <a:ext cx="1511219" cy="350374"/>
              </a:xfrm>
              <a:prstGeom prst="rect">
                <a:avLst/>
              </a:prstGeom>
              <a:blipFill>
                <a:blip r:embed="rId4"/>
                <a:stretch>
                  <a:fillRect/>
                </a:stretch>
              </a:blipFill>
            </p:spPr>
            <p:txBody>
              <a:bodyPr/>
              <a:lstStyle/>
              <a:p>
                <a:r>
                  <a:rPr lang="en-FR">
                    <a:noFill/>
                  </a:rPr>
                  <a:t> </a:t>
                </a:r>
              </a:p>
            </p:txBody>
          </p:sp>
        </mc:Fallback>
      </mc:AlternateContent>
      <p:sp>
        <p:nvSpPr>
          <p:cNvPr id="27" name="Footer Placeholder 26">
            <a:extLst>
              <a:ext uri="{FF2B5EF4-FFF2-40B4-BE49-F238E27FC236}">
                <a16:creationId xmlns:a16="http://schemas.microsoft.com/office/drawing/2014/main" id="{8510B35E-F119-68E3-28A8-E770938AB065}"/>
              </a:ext>
            </a:extLst>
          </p:cNvPr>
          <p:cNvSpPr>
            <a:spLocks noGrp="1"/>
          </p:cNvSpPr>
          <p:nvPr>
            <p:ph type="ftr" sz="quarter" idx="11"/>
          </p:nvPr>
        </p:nvSpPr>
        <p:spPr/>
        <p:txBody>
          <a:bodyPr/>
          <a:lstStyle/>
          <a:p>
            <a:pPr algn="l"/>
            <a:r>
              <a:rPr lang="en-GB" sz="900" dirty="0" err="1"/>
              <a:t>MiniPhy</a:t>
            </a:r>
            <a:r>
              <a:rPr lang="en-GB" sz="900" dirty="0"/>
              <a:t>: </a:t>
            </a:r>
            <a:r>
              <a:rPr lang="en-GB" sz="900" dirty="0" err="1"/>
              <a:t>github.com</a:t>
            </a:r>
            <a:r>
              <a:rPr lang="en-GB" sz="900" dirty="0"/>
              <a:t>/</a:t>
            </a:r>
            <a:r>
              <a:rPr lang="en-GB" sz="900" dirty="0" err="1"/>
              <a:t>karel-brinda</a:t>
            </a:r>
            <a:r>
              <a:rPr lang="en-GB" sz="900" dirty="0"/>
              <a:t>/</a:t>
            </a:r>
            <a:r>
              <a:rPr lang="en-GB" sz="900" dirty="0" err="1"/>
              <a:t>miniphy</a:t>
            </a:r>
            <a:endParaRPr lang="en-GB" sz="900" dirty="0"/>
          </a:p>
        </p:txBody>
      </p:sp>
      <p:cxnSp>
        <p:nvCxnSpPr>
          <p:cNvPr id="42" name="Straight Connector 41">
            <a:extLst>
              <a:ext uri="{FF2B5EF4-FFF2-40B4-BE49-F238E27FC236}">
                <a16:creationId xmlns:a16="http://schemas.microsoft.com/office/drawing/2014/main" id="{9C0D1034-B9C9-21F3-28D6-795824260996}"/>
              </a:ext>
            </a:extLst>
          </p:cNvPr>
          <p:cNvCxnSpPr>
            <a:cxnSpLocks/>
          </p:cNvCxnSpPr>
          <p:nvPr/>
        </p:nvCxnSpPr>
        <p:spPr>
          <a:xfrm>
            <a:off x="4293410" y="5821100"/>
            <a:ext cx="1692110" cy="18154"/>
          </a:xfrm>
          <a:prstGeom prst="line">
            <a:avLst/>
          </a:prstGeom>
          <a:ln w="19050">
            <a:solidFill>
              <a:srgbClr val="C00000"/>
            </a:solidFill>
            <a:prstDash val="dashDot"/>
          </a:ln>
        </p:spPr>
        <p:style>
          <a:lnRef idx="1">
            <a:schemeClr val="dk1"/>
          </a:lnRef>
          <a:fillRef idx="0">
            <a:schemeClr val="dk1"/>
          </a:fillRef>
          <a:effectRef idx="0">
            <a:schemeClr val="dk1"/>
          </a:effectRef>
          <a:fontRef idx="minor">
            <a:schemeClr val="tx1"/>
          </a:fontRef>
        </p:style>
      </p:cxnSp>
      <p:pic>
        <p:nvPicPr>
          <p:cNvPr id="46" name="Picture 45">
            <a:extLst>
              <a:ext uri="{FF2B5EF4-FFF2-40B4-BE49-F238E27FC236}">
                <a16:creationId xmlns:a16="http://schemas.microsoft.com/office/drawing/2014/main" id="{75E2176E-65F8-2E83-2196-07284314EC72}"/>
              </a:ext>
            </a:extLst>
          </p:cNvPr>
          <p:cNvPicPr>
            <a:picLocks noChangeAspect="1"/>
          </p:cNvPicPr>
          <p:nvPr/>
        </p:nvPicPr>
        <p:blipFill>
          <a:blip r:embed="rId5"/>
          <a:stretch>
            <a:fillRect/>
          </a:stretch>
        </p:blipFill>
        <p:spPr>
          <a:xfrm flipH="1">
            <a:off x="5653952" y="5736638"/>
            <a:ext cx="205232" cy="205232"/>
          </a:xfrm>
          <a:prstGeom prst="rect">
            <a:avLst/>
          </a:prstGeom>
        </p:spPr>
      </p:pic>
      <p:sp>
        <p:nvSpPr>
          <p:cNvPr id="48" name="Content Placeholder 2">
            <a:extLst>
              <a:ext uri="{FF2B5EF4-FFF2-40B4-BE49-F238E27FC236}">
                <a16:creationId xmlns:a16="http://schemas.microsoft.com/office/drawing/2014/main" id="{D0C768DF-D4C4-F622-BC44-CE09D18CCFB9}"/>
              </a:ext>
            </a:extLst>
          </p:cNvPr>
          <p:cNvSpPr txBox="1">
            <a:spLocks/>
          </p:cNvSpPr>
          <p:nvPr/>
        </p:nvSpPr>
        <p:spPr>
          <a:xfrm>
            <a:off x="9174223" y="5255010"/>
            <a:ext cx="2709947" cy="770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buFont typeface="Arial" panose="020B0604020202020204" pitchFamily="34" charset="0"/>
              <a:buNone/>
            </a:pPr>
            <a:r>
              <a:rPr lang="en-GB" sz="1050" b="1" dirty="0">
                <a:solidFill>
                  <a:srgbClr val="000000"/>
                </a:solidFill>
                <a:latin typeface="Arial" panose="020B0604020202020204" pitchFamily="34" charset="0"/>
                <a:cs typeface="Arial" panose="020B0604020202020204" pitchFamily="34" charset="0"/>
              </a:rPr>
              <a:t>Parameters (Constraints):</a:t>
            </a:r>
            <a:endParaRPr lang="en-GB" sz="1050" b="1" i="1" dirty="0">
              <a:solidFill>
                <a:srgbClr val="000000"/>
              </a:solidFill>
              <a:latin typeface="Arial" panose="020B0604020202020204" pitchFamily="34" charset="0"/>
              <a:cs typeface="Arial" panose="020B0604020202020204" pitchFamily="34" charset="0"/>
            </a:endParaRPr>
          </a:p>
          <a:p>
            <a:pPr algn="ctr">
              <a:lnSpc>
                <a:spcPct val="100000"/>
              </a:lnSpc>
              <a:spcBef>
                <a:spcPts val="0"/>
              </a:spcBef>
              <a:buFont typeface="Arial" panose="020B0604020202020204" pitchFamily="34" charset="0"/>
              <a:buNone/>
            </a:pPr>
            <a:r>
              <a:rPr lang="en-GB" sz="1050" dirty="0">
                <a:solidFill>
                  <a:srgbClr val="000000"/>
                </a:solidFill>
                <a:latin typeface="Arial" panose="020B0604020202020204" pitchFamily="34" charset="0"/>
                <a:cs typeface="Arial" panose="020B0604020202020204" pitchFamily="34" charset="0"/>
              </a:rPr>
              <a:t>Max batch size</a:t>
            </a:r>
          </a:p>
          <a:p>
            <a:pPr algn="ctr">
              <a:lnSpc>
                <a:spcPct val="100000"/>
              </a:lnSpc>
              <a:spcBef>
                <a:spcPts val="0"/>
              </a:spcBef>
              <a:buFont typeface="Arial" panose="020B0604020202020204" pitchFamily="34" charset="0"/>
              <a:buNone/>
            </a:pPr>
            <a:r>
              <a:rPr lang="en-GB" sz="1050" dirty="0">
                <a:solidFill>
                  <a:srgbClr val="000000"/>
                </a:solidFill>
                <a:latin typeface="Arial" panose="020B0604020202020204" pitchFamily="34" charset="0"/>
                <a:cs typeface="Arial" panose="020B0604020202020204" pitchFamily="34" charset="0"/>
              </a:rPr>
              <a:t>Max dustbin size</a:t>
            </a:r>
          </a:p>
          <a:p>
            <a:pPr algn="ctr">
              <a:lnSpc>
                <a:spcPct val="100000"/>
              </a:lnSpc>
              <a:spcBef>
                <a:spcPts val="0"/>
              </a:spcBef>
              <a:buFont typeface="Arial" panose="020B0604020202020204" pitchFamily="34" charset="0"/>
              <a:buNone/>
            </a:pPr>
            <a:r>
              <a:rPr lang="en-GB" sz="1050" dirty="0">
                <a:solidFill>
                  <a:srgbClr val="000000"/>
                </a:solidFill>
                <a:latin typeface="Arial" panose="020B0604020202020204" pitchFamily="34" charset="0"/>
                <a:cs typeface="Arial" panose="020B0604020202020204" pitchFamily="34" charset="0"/>
              </a:rPr>
              <a:t>Dustbin threshold (clusters go to dustbin)</a:t>
            </a:r>
          </a:p>
        </p:txBody>
      </p:sp>
      <p:sp>
        <p:nvSpPr>
          <p:cNvPr id="51" name="Content Placeholder 2">
            <a:extLst>
              <a:ext uri="{FF2B5EF4-FFF2-40B4-BE49-F238E27FC236}">
                <a16:creationId xmlns:a16="http://schemas.microsoft.com/office/drawing/2014/main" id="{2147B718-B393-91F7-68A3-386351D07BD5}"/>
              </a:ext>
            </a:extLst>
          </p:cNvPr>
          <p:cNvSpPr txBox="1">
            <a:spLocks/>
          </p:cNvSpPr>
          <p:nvPr/>
        </p:nvSpPr>
        <p:spPr>
          <a:xfrm>
            <a:off x="3055236" y="4665862"/>
            <a:ext cx="2149273" cy="10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endParaRPr lang="en-GB" sz="900" dirty="0">
              <a:solidFill>
                <a:srgbClr val="000000"/>
              </a:solidFill>
              <a:latin typeface="Arial" panose="020B0604020202020204" pitchFamily="34" charset="0"/>
              <a:cs typeface="Arial" panose="020B0604020202020204" pitchFamily="34" charset="0"/>
            </a:endParaRPr>
          </a:p>
        </p:txBody>
      </p:sp>
      <p:sp>
        <p:nvSpPr>
          <p:cNvPr id="52" name="Rectangular Callout 51">
            <a:extLst>
              <a:ext uri="{FF2B5EF4-FFF2-40B4-BE49-F238E27FC236}">
                <a16:creationId xmlns:a16="http://schemas.microsoft.com/office/drawing/2014/main" id="{E4F583DD-8FD4-BB53-8E4B-5D6778F11F6D}"/>
              </a:ext>
            </a:extLst>
          </p:cNvPr>
          <p:cNvSpPr/>
          <p:nvPr/>
        </p:nvSpPr>
        <p:spPr>
          <a:xfrm>
            <a:off x="442369" y="4113013"/>
            <a:ext cx="2102620" cy="992530"/>
          </a:xfrm>
          <a:prstGeom prst="wedgeRectCallout">
            <a:avLst>
              <a:gd name="adj1" fmla="val -20154"/>
              <a:gd name="adj2" fmla="val -778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sz="1400" dirty="0">
                <a:latin typeface="Arial" panose="020B0604020202020204" pitchFamily="34" charset="0"/>
                <a:cs typeface="Arial" panose="020B0604020202020204" pitchFamily="34" charset="0"/>
              </a:rPr>
              <a:t>Species form clusters in public databases</a:t>
            </a:r>
          </a:p>
        </p:txBody>
      </p:sp>
      <p:grpSp>
        <p:nvGrpSpPr>
          <p:cNvPr id="54" name="Group 53">
            <a:extLst>
              <a:ext uri="{FF2B5EF4-FFF2-40B4-BE49-F238E27FC236}">
                <a16:creationId xmlns:a16="http://schemas.microsoft.com/office/drawing/2014/main" id="{5C7ABAA6-BFD1-5ABD-FD19-8C1AFC45BEEF}"/>
              </a:ext>
            </a:extLst>
          </p:cNvPr>
          <p:cNvGrpSpPr/>
          <p:nvPr/>
        </p:nvGrpSpPr>
        <p:grpSpPr>
          <a:xfrm>
            <a:off x="6538464" y="2112763"/>
            <a:ext cx="746739" cy="737947"/>
            <a:chOff x="8748631" y="3566872"/>
            <a:chExt cx="524563" cy="474760"/>
          </a:xfrm>
        </p:grpSpPr>
        <p:sp>
          <p:nvSpPr>
            <p:cNvPr id="55" name="Rounded Rectangle 54">
              <a:extLst>
                <a:ext uri="{FF2B5EF4-FFF2-40B4-BE49-F238E27FC236}">
                  <a16:creationId xmlns:a16="http://schemas.microsoft.com/office/drawing/2014/main" id="{F3F4E2B5-BBA9-2F3C-9002-24839F903193}"/>
                </a:ext>
              </a:extLst>
            </p:cNvPr>
            <p:cNvSpPr/>
            <p:nvPr/>
          </p:nvSpPr>
          <p:spPr>
            <a:xfrm flipH="1">
              <a:off x="8795195" y="3876656"/>
              <a:ext cx="116060" cy="9282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56" name="Rounded Rectangle 55">
              <a:extLst>
                <a:ext uri="{FF2B5EF4-FFF2-40B4-BE49-F238E27FC236}">
                  <a16:creationId xmlns:a16="http://schemas.microsoft.com/office/drawing/2014/main" id="{E301F3D6-6DBC-A79C-6CF7-75C28D44D9D0}"/>
                </a:ext>
              </a:extLst>
            </p:cNvPr>
            <p:cNvSpPr/>
            <p:nvPr/>
          </p:nvSpPr>
          <p:spPr>
            <a:xfrm flipH="1">
              <a:off x="8767928" y="3605545"/>
              <a:ext cx="233602" cy="208349"/>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57" name="Rounded Rectangle 56">
              <a:extLst>
                <a:ext uri="{FF2B5EF4-FFF2-40B4-BE49-F238E27FC236}">
                  <a16:creationId xmlns:a16="http://schemas.microsoft.com/office/drawing/2014/main" id="{D6083882-70D3-2F86-5321-E967D8E80FF1}"/>
                </a:ext>
              </a:extLst>
            </p:cNvPr>
            <p:cNvSpPr/>
            <p:nvPr/>
          </p:nvSpPr>
          <p:spPr>
            <a:xfrm>
              <a:off x="8748631" y="3566872"/>
              <a:ext cx="524563" cy="474760"/>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58" name="Rounded Rectangle 57">
              <a:extLst>
                <a:ext uri="{FF2B5EF4-FFF2-40B4-BE49-F238E27FC236}">
                  <a16:creationId xmlns:a16="http://schemas.microsoft.com/office/drawing/2014/main" id="{97EE7C96-3B89-4430-B8ED-93BD07D38349}"/>
                </a:ext>
              </a:extLst>
            </p:cNvPr>
            <p:cNvSpPr/>
            <p:nvPr/>
          </p:nvSpPr>
          <p:spPr>
            <a:xfrm flipH="1">
              <a:off x="9025586" y="3651367"/>
              <a:ext cx="192793" cy="17772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59" name="Rounded Rectangle 58">
              <a:extLst>
                <a:ext uri="{FF2B5EF4-FFF2-40B4-BE49-F238E27FC236}">
                  <a16:creationId xmlns:a16="http://schemas.microsoft.com/office/drawing/2014/main" id="{19AC28F8-78A4-BDB7-6AFB-96F4716C464B}"/>
                </a:ext>
              </a:extLst>
            </p:cNvPr>
            <p:cNvSpPr/>
            <p:nvPr/>
          </p:nvSpPr>
          <p:spPr>
            <a:xfrm flipH="1">
              <a:off x="8930851" y="3860541"/>
              <a:ext cx="160123" cy="151123"/>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grpSp>
      <p:sp>
        <p:nvSpPr>
          <p:cNvPr id="60" name="Rectangular Callout 59">
            <a:extLst>
              <a:ext uri="{FF2B5EF4-FFF2-40B4-BE49-F238E27FC236}">
                <a16:creationId xmlns:a16="http://schemas.microsoft.com/office/drawing/2014/main" id="{B9562CE1-7F96-2483-2C5A-A80838657741}"/>
              </a:ext>
            </a:extLst>
          </p:cNvPr>
          <p:cNvSpPr/>
          <p:nvPr/>
        </p:nvSpPr>
        <p:spPr>
          <a:xfrm>
            <a:off x="6385126" y="3180079"/>
            <a:ext cx="1557335" cy="1107996"/>
          </a:xfrm>
          <a:prstGeom prst="wedgeRectCallout">
            <a:avLst>
              <a:gd name="adj1" fmla="val -20154"/>
              <a:gd name="adj2" fmla="val -77852"/>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lstStyle/>
          <a:p>
            <a:r>
              <a:rPr lang="en-FR" sz="1100" b="1" dirty="0">
                <a:latin typeface="Arial" panose="020B0604020202020204" pitchFamily="34" charset="0"/>
                <a:cs typeface="Arial" panose="020B0604020202020204" pitchFamily="34" charset="0"/>
              </a:rPr>
              <a:t>Dustbin:</a:t>
            </a:r>
          </a:p>
          <a:p>
            <a:r>
              <a:rPr lang="en-FR" sz="1100" dirty="0">
                <a:latin typeface="Arial" panose="020B0604020202020204" pitchFamily="34" charset="0"/>
                <a:cs typeface="Arial" panose="020B0604020202020204" pitchFamily="34" charset="0"/>
              </a:rPr>
              <a:t>Group genomes from small cluster</a:t>
            </a:r>
          </a:p>
          <a:p>
            <a:r>
              <a:rPr lang="en-FR" sz="1100" dirty="0">
                <a:latin typeface="Arial" panose="020B0604020202020204" pitchFamily="34" charset="0"/>
                <a:cs typeface="Arial" panose="020B0604020202020204" pitchFamily="34" charset="0"/>
              </a:rPr>
              <a:t>Sort the genomes lexicographically</a:t>
            </a:r>
          </a:p>
          <a:p>
            <a:endParaRPr lang="en-FR"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8DAF7340-A403-0CBB-4C09-4539C939B0A0}"/>
              </a:ext>
            </a:extLst>
          </p:cNvPr>
          <p:cNvSpPr txBox="1"/>
          <p:nvPr/>
        </p:nvSpPr>
        <p:spPr>
          <a:xfrm>
            <a:off x="5983189" y="4671873"/>
            <a:ext cx="1874960" cy="1061829"/>
          </a:xfrm>
          <a:prstGeom prst="rect">
            <a:avLst/>
          </a:prstGeom>
          <a:noFill/>
        </p:spPr>
        <p:txBody>
          <a:bodyPr wrap="square" rtlCol="0">
            <a:spAutoFit/>
          </a:bodyPr>
          <a:lstStyle/>
          <a:p>
            <a:pPr>
              <a:buNone/>
            </a:pPr>
            <a:r>
              <a:rPr lang="en-GB" sz="1050" dirty="0">
                <a:latin typeface="Arial" panose="020B0604020202020204" pitchFamily="34" charset="0"/>
                <a:cs typeface="Arial" panose="020B0604020202020204" pitchFamily="34" charset="0"/>
              </a:rPr>
              <a:t>Sequencing data is typically uploaded together </a:t>
            </a:r>
          </a:p>
          <a:p>
            <a:pPr>
              <a:buNone/>
            </a:pPr>
            <a:r>
              <a:rPr lang="en-GB" sz="1050" dirty="0">
                <a:latin typeface="Arial" panose="020B0604020202020204" pitchFamily="34" charset="0"/>
                <a:cs typeface="Arial" panose="020B0604020202020204" pitchFamily="34" charset="0"/>
              </a:rPr>
              <a:t>i.e. genomes with nearby accession numbers are likely related.</a:t>
            </a:r>
            <a:endParaRPr lang="en-GB" sz="1050" dirty="0">
              <a:solidFill>
                <a:srgbClr val="000000"/>
              </a:solidFill>
              <a:latin typeface="Arial" panose="020B0604020202020204" pitchFamily="34" charset="0"/>
              <a:cs typeface="Arial" panose="020B0604020202020204" pitchFamily="34" charset="0"/>
            </a:endParaRPr>
          </a:p>
          <a:p>
            <a:endParaRPr lang="en-FR" sz="1050" dirty="0">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4DC5CB61-467E-85EF-0D12-75508D43F5B2}"/>
              </a:ext>
            </a:extLst>
          </p:cNvPr>
          <p:cNvGrpSpPr/>
          <p:nvPr/>
        </p:nvGrpSpPr>
        <p:grpSpPr>
          <a:xfrm>
            <a:off x="10559058" y="3841905"/>
            <a:ext cx="558027" cy="640672"/>
            <a:chOff x="8748631" y="3629454"/>
            <a:chExt cx="391998" cy="412178"/>
          </a:xfrm>
        </p:grpSpPr>
        <p:sp>
          <p:nvSpPr>
            <p:cNvPr id="65" name="Rounded Rectangle 64">
              <a:extLst>
                <a:ext uri="{FF2B5EF4-FFF2-40B4-BE49-F238E27FC236}">
                  <a16:creationId xmlns:a16="http://schemas.microsoft.com/office/drawing/2014/main" id="{7CBAD783-2A63-7FCD-D34A-FDF693D60ADE}"/>
                </a:ext>
              </a:extLst>
            </p:cNvPr>
            <p:cNvSpPr/>
            <p:nvPr/>
          </p:nvSpPr>
          <p:spPr>
            <a:xfrm flipH="1">
              <a:off x="8795194" y="3913441"/>
              <a:ext cx="87125" cy="56039"/>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67" name="Rounded Rectangle 66">
              <a:extLst>
                <a:ext uri="{FF2B5EF4-FFF2-40B4-BE49-F238E27FC236}">
                  <a16:creationId xmlns:a16="http://schemas.microsoft.com/office/drawing/2014/main" id="{C60A3D75-86DB-9D3E-B5E4-A2229BEE77D6}"/>
                </a:ext>
              </a:extLst>
            </p:cNvPr>
            <p:cNvSpPr/>
            <p:nvPr/>
          </p:nvSpPr>
          <p:spPr>
            <a:xfrm>
              <a:off x="8748631" y="3629454"/>
              <a:ext cx="391998" cy="412178"/>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68" name="Rounded Rectangle 67">
              <a:extLst>
                <a:ext uri="{FF2B5EF4-FFF2-40B4-BE49-F238E27FC236}">
                  <a16:creationId xmlns:a16="http://schemas.microsoft.com/office/drawing/2014/main" id="{50E1328B-208C-D87E-DEB4-E04FD77FEA9A}"/>
                </a:ext>
              </a:extLst>
            </p:cNvPr>
            <p:cNvSpPr/>
            <p:nvPr/>
          </p:nvSpPr>
          <p:spPr>
            <a:xfrm flipH="1">
              <a:off x="8833388" y="3678031"/>
              <a:ext cx="192793" cy="17772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69" name="Rounded Rectangle 68">
              <a:extLst>
                <a:ext uri="{FF2B5EF4-FFF2-40B4-BE49-F238E27FC236}">
                  <a16:creationId xmlns:a16="http://schemas.microsoft.com/office/drawing/2014/main" id="{4098F0DD-09A8-A25E-E556-7E893E8CAEDE}"/>
                </a:ext>
              </a:extLst>
            </p:cNvPr>
            <p:cNvSpPr/>
            <p:nvPr/>
          </p:nvSpPr>
          <p:spPr>
            <a:xfrm flipH="1">
              <a:off x="8906554" y="3874376"/>
              <a:ext cx="175926" cy="144345"/>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grpSp>
      <p:grpSp>
        <p:nvGrpSpPr>
          <p:cNvPr id="71" name="Group 70">
            <a:extLst>
              <a:ext uri="{FF2B5EF4-FFF2-40B4-BE49-F238E27FC236}">
                <a16:creationId xmlns:a16="http://schemas.microsoft.com/office/drawing/2014/main" id="{AFE863F5-79AF-F1F7-4C05-6C2B162E8303}"/>
              </a:ext>
            </a:extLst>
          </p:cNvPr>
          <p:cNvGrpSpPr/>
          <p:nvPr/>
        </p:nvGrpSpPr>
        <p:grpSpPr>
          <a:xfrm>
            <a:off x="9740063" y="3900188"/>
            <a:ext cx="712991" cy="519073"/>
            <a:chOff x="8748631" y="3707685"/>
            <a:chExt cx="500856" cy="333947"/>
          </a:xfrm>
        </p:grpSpPr>
        <p:sp>
          <p:nvSpPr>
            <p:cNvPr id="72" name="Rounded Rectangle 71">
              <a:extLst>
                <a:ext uri="{FF2B5EF4-FFF2-40B4-BE49-F238E27FC236}">
                  <a16:creationId xmlns:a16="http://schemas.microsoft.com/office/drawing/2014/main" id="{CF846C6F-4929-B79F-82C7-4763A1C2850A}"/>
                </a:ext>
              </a:extLst>
            </p:cNvPr>
            <p:cNvSpPr/>
            <p:nvPr/>
          </p:nvSpPr>
          <p:spPr>
            <a:xfrm flipH="1">
              <a:off x="8795195" y="3876656"/>
              <a:ext cx="116060" cy="9282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73" name="Rounded Rectangle 72">
              <a:extLst>
                <a:ext uri="{FF2B5EF4-FFF2-40B4-BE49-F238E27FC236}">
                  <a16:creationId xmlns:a16="http://schemas.microsoft.com/office/drawing/2014/main" id="{75203FDD-F099-4495-D17F-9106AF07786B}"/>
                </a:ext>
              </a:extLst>
            </p:cNvPr>
            <p:cNvSpPr/>
            <p:nvPr/>
          </p:nvSpPr>
          <p:spPr>
            <a:xfrm flipH="1">
              <a:off x="8940903" y="3761132"/>
              <a:ext cx="233602" cy="208349"/>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74" name="Rounded Rectangle 73">
              <a:extLst>
                <a:ext uri="{FF2B5EF4-FFF2-40B4-BE49-F238E27FC236}">
                  <a16:creationId xmlns:a16="http://schemas.microsoft.com/office/drawing/2014/main" id="{99173A9B-8CB3-A44F-38ED-284C373B8865}"/>
                </a:ext>
              </a:extLst>
            </p:cNvPr>
            <p:cNvSpPr/>
            <p:nvPr/>
          </p:nvSpPr>
          <p:spPr>
            <a:xfrm>
              <a:off x="8748631" y="3707685"/>
              <a:ext cx="500856" cy="33394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grpSp>
      <p:sp>
        <p:nvSpPr>
          <p:cNvPr id="83" name="Content Placeholder 2">
            <a:extLst>
              <a:ext uri="{FF2B5EF4-FFF2-40B4-BE49-F238E27FC236}">
                <a16:creationId xmlns:a16="http://schemas.microsoft.com/office/drawing/2014/main" id="{CDDCD9A7-4EAA-F269-819B-C24F4F6818C8}"/>
              </a:ext>
            </a:extLst>
          </p:cNvPr>
          <p:cNvSpPr txBox="1">
            <a:spLocks/>
          </p:cNvSpPr>
          <p:nvPr/>
        </p:nvSpPr>
        <p:spPr>
          <a:xfrm>
            <a:off x="9720139" y="4477524"/>
            <a:ext cx="1731394"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900" dirty="0">
                <a:solidFill>
                  <a:srgbClr val="000000"/>
                </a:solidFill>
                <a:latin typeface="Arial" panose="020B0604020202020204" pitchFamily="34" charset="0"/>
                <a:cs typeface="Arial" panose="020B0604020202020204" pitchFamily="34" charset="0"/>
              </a:rPr>
              <a:t>Split </a:t>
            </a:r>
            <a:r>
              <a:rPr lang="en-GB" sz="900" b="1" i="1" dirty="0">
                <a:solidFill>
                  <a:srgbClr val="000000"/>
                </a:solidFill>
                <a:latin typeface="Arial" panose="020B0604020202020204" pitchFamily="34" charset="0"/>
                <a:cs typeface="Arial" panose="020B0604020202020204" pitchFamily="34" charset="0"/>
              </a:rPr>
              <a:t>dustbin </a:t>
            </a:r>
            <a:r>
              <a:rPr lang="en-GB" sz="900" dirty="0">
                <a:solidFill>
                  <a:srgbClr val="000000"/>
                </a:solidFill>
                <a:latin typeface="Arial" panose="020B0604020202020204" pitchFamily="34" charset="0"/>
                <a:cs typeface="Arial" panose="020B0604020202020204" pitchFamily="34" charset="0"/>
              </a:rPr>
              <a:t>into </a:t>
            </a:r>
            <a:r>
              <a:rPr lang="en-GB" sz="900" b="1" i="1" dirty="0">
                <a:solidFill>
                  <a:srgbClr val="000000"/>
                </a:solidFill>
                <a:latin typeface="Arial" panose="020B0604020202020204" pitchFamily="34" charset="0"/>
                <a:cs typeface="Arial" panose="020B0604020202020204" pitchFamily="34" charset="0"/>
              </a:rPr>
              <a:t>batches</a:t>
            </a:r>
          </a:p>
        </p:txBody>
      </p:sp>
      <p:cxnSp>
        <p:nvCxnSpPr>
          <p:cNvPr id="85" name="Straight Arrow Connector 84">
            <a:extLst>
              <a:ext uri="{FF2B5EF4-FFF2-40B4-BE49-F238E27FC236}">
                <a16:creationId xmlns:a16="http://schemas.microsoft.com/office/drawing/2014/main" id="{46F171CA-EC2A-CE67-D9CD-7910FB239D02}"/>
              </a:ext>
            </a:extLst>
          </p:cNvPr>
          <p:cNvCxnSpPr>
            <a:cxnSpLocks/>
            <a:stCxn id="36" idx="1"/>
            <a:endCxn id="57" idx="1"/>
          </p:cNvCxnSpPr>
          <p:nvPr/>
        </p:nvCxnSpPr>
        <p:spPr>
          <a:xfrm>
            <a:off x="6074459" y="2303530"/>
            <a:ext cx="464005" cy="178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E934B6DC-B461-6351-79F6-6F4E09049F82}"/>
              </a:ext>
            </a:extLst>
          </p:cNvPr>
          <p:cNvCxnSpPr>
            <a:cxnSpLocks/>
            <a:stCxn id="37" idx="1"/>
            <a:endCxn id="57" idx="1"/>
          </p:cNvCxnSpPr>
          <p:nvPr/>
        </p:nvCxnSpPr>
        <p:spPr>
          <a:xfrm flipV="1">
            <a:off x="6115837" y="2481737"/>
            <a:ext cx="422627" cy="224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82675CB9-FB91-CC6C-4C59-0646B0C207CF}"/>
              </a:ext>
            </a:extLst>
          </p:cNvPr>
          <p:cNvCxnSpPr>
            <a:cxnSpLocks/>
            <a:stCxn id="38" idx="1"/>
            <a:endCxn id="57" idx="1"/>
          </p:cNvCxnSpPr>
          <p:nvPr/>
        </p:nvCxnSpPr>
        <p:spPr>
          <a:xfrm flipV="1">
            <a:off x="6044940" y="2481737"/>
            <a:ext cx="493524" cy="622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9E1CE3C4-1FCA-DF72-1617-FAE238676817}"/>
              </a:ext>
            </a:extLst>
          </p:cNvPr>
          <p:cNvCxnSpPr>
            <a:cxnSpLocks/>
            <a:stCxn id="32" idx="1"/>
            <a:endCxn id="57" idx="1"/>
          </p:cNvCxnSpPr>
          <p:nvPr/>
        </p:nvCxnSpPr>
        <p:spPr>
          <a:xfrm flipV="1">
            <a:off x="6107831" y="2481737"/>
            <a:ext cx="430633" cy="859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130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19" grpId="0" animBg="1"/>
      <p:bldP spid="33" grpId="0" animBg="1"/>
      <p:bldP spid="34" grpId="0" animBg="1"/>
      <p:bldP spid="35" grpId="0" animBg="1"/>
      <p:bldP spid="36" grpId="0" animBg="1"/>
      <p:bldP spid="37" grpId="0" animBg="1"/>
      <p:bldP spid="38" grpId="0" animBg="1"/>
      <p:bldP spid="32" grpId="0" animBg="1"/>
      <p:bldP spid="39" grpId="0" animBg="1"/>
      <p:bldP spid="5" grpId="0" animBg="1"/>
      <p:bldP spid="6" grpId="0" animBg="1"/>
      <p:bldP spid="7" grpId="0" animBg="1"/>
      <p:bldP spid="8" grpId="0" animBg="1"/>
      <p:bldP spid="9" grpId="0" animBg="1"/>
      <p:bldP spid="10" grpId="0" animBg="1"/>
      <p:bldP spid="20" grpId="0" animBg="1"/>
      <p:bldP spid="23" grpId="0"/>
      <p:bldP spid="24" grpId="0"/>
      <p:bldP spid="25" grpId="0"/>
      <p:bldP spid="48" grpId="0"/>
      <p:bldP spid="52" grpId="0" animBg="1"/>
      <p:bldP spid="60" grpId="0" animBg="1"/>
      <p:bldP spid="63" grpId="0"/>
      <p:bldP spid="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937E9A-EF74-1719-331A-95E6A9B6E3A1}"/>
              </a:ext>
            </a:extLst>
          </p:cNvPr>
          <p:cNvSpPr>
            <a:spLocks noGrp="1"/>
          </p:cNvSpPr>
          <p:nvPr>
            <p:ph type="title"/>
          </p:nvPr>
        </p:nvSpPr>
        <p:spPr/>
        <p:txBody>
          <a:bodyPr>
            <a:normAutofit/>
          </a:bodyPr>
          <a:lstStyle/>
          <a:p>
            <a:r>
              <a:rPr lang="en-GB" sz="2000" b="1" dirty="0"/>
              <a:t>Level 2 : Within-batch tree based ordering </a:t>
            </a:r>
            <a:r>
              <a:rPr lang="en-GB" sz="2000" dirty="0"/>
              <a:t>(current state of the art, in </a:t>
            </a:r>
            <a:r>
              <a:rPr lang="en-GB" sz="2000" dirty="0" err="1"/>
              <a:t>MiniPhy</a:t>
            </a:r>
            <a:r>
              <a:rPr lang="en-GB" sz="2000" dirty="0"/>
              <a:t> via </a:t>
            </a:r>
            <a:r>
              <a:rPr lang="en-GB" sz="2000" dirty="0" err="1"/>
              <a:t>Attotree</a:t>
            </a:r>
            <a:r>
              <a:rPr lang="en-GB" sz="2000" dirty="0"/>
              <a:t>)</a:t>
            </a:r>
          </a:p>
        </p:txBody>
      </p:sp>
      <p:sp>
        <p:nvSpPr>
          <p:cNvPr id="6" name="Footer Placeholder 5">
            <a:extLst>
              <a:ext uri="{FF2B5EF4-FFF2-40B4-BE49-F238E27FC236}">
                <a16:creationId xmlns:a16="http://schemas.microsoft.com/office/drawing/2014/main" id="{F2C1C66F-5703-801E-8A05-F81C9F5E71CB}"/>
              </a:ext>
            </a:extLst>
          </p:cNvPr>
          <p:cNvSpPr>
            <a:spLocks noGrp="1"/>
          </p:cNvSpPr>
          <p:nvPr>
            <p:ph type="ftr" sz="quarter" idx="11"/>
          </p:nvPr>
        </p:nvSpPr>
        <p:spPr/>
        <p:txBody>
          <a:bodyPr/>
          <a:lstStyle/>
          <a:p>
            <a:pPr algn="l"/>
            <a:r>
              <a:rPr lang="en-GB" sz="900" dirty="0" err="1">
                <a:solidFill>
                  <a:srgbClr val="000000"/>
                </a:solidFill>
              </a:rPr>
              <a:t>Břinda</a:t>
            </a:r>
            <a:r>
              <a:rPr lang="en-GB" sz="900" dirty="0">
                <a:solidFill>
                  <a:srgbClr val="000000"/>
                </a:solidFill>
              </a:rPr>
              <a:t> et al. 2025. “Efficient and Robust Search of Microbial Genomes via Phylogenetic Compression.” Nature Methods </a:t>
            </a:r>
          </a:p>
        </p:txBody>
      </p:sp>
      <p:sp>
        <p:nvSpPr>
          <p:cNvPr id="7" name="Slide Number Placeholder 6">
            <a:extLst>
              <a:ext uri="{FF2B5EF4-FFF2-40B4-BE49-F238E27FC236}">
                <a16:creationId xmlns:a16="http://schemas.microsoft.com/office/drawing/2014/main" id="{77FE9185-35FB-DBC6-C41F-2FBA38990D08}"/>
              </a:ext>
            </a:extLst>
          </p:cNvPr>
          <p:cNvSpPr>
            <a:spLocks noGrp="1"/>
          </p:cNvSpPr>
          <p:nvPr>
            <p:ph type="sldNum" sz="quarter" idx="12"/>
          </p:nvPr>
        </p:nvSpPr>
        <p:spPr/>
        <p:txBody>
          <a:bodyPr/>
          <a:lstStyle/>
          <a:p>
            <a:fld id="{936915B1-0B14-F440-A983-6D958FF44552}" type="slidenum">
              <a:rPr lang="en-FR" sz="1100" smtClean="0"/>
              <a:t>12</a:t>
            </a:fld>
            <a:endParaRPr lang="en-FR" sz="1100" dirty="0"/>
          </a:p>
        </p:txBody>
      </p:sp>
      <p:sp>
        <p:nvSpPr>
          <p:cNvPr id="15" name="TextBox 14">
            <a:extLst>
              <a:ext uri="{FF2B5EF4-FFF2-40B4-BE49-F238E27FC236}">
                <a16:creationId xmlns:a16="http://schemas.microsoft.com/office/drawing/2014/main" id="{73D73C58-253D-1EDF-3EB7-7A884C5DC662}"/>
              </a:ext>
            </a:extLst>
          </p:cNvPr>
          <p:cNvSpPr txBox="1"/>
          <p:nvPr/>
        </p:nvSpPr>
        <p:spPr>
          <a:xfrm>
            <a:off x="6116175" y="3034431"/>
            <a:ext cx="5329591" cy="307777"/>
          </a:xfrm>
          <a:prstGeom prst="rect">
            <a:avLst/>
          </a:prstGeom>
          <a:noFill/>
        </p:spPr>
        <p:txBody>
          <a:bodyPr wrap="square">
            <a:spAutoFit/>
          </a:bodyPr>
          <a:lstStyle/>
          <a:p>
            <a:pPr>
              <a:spcBef>
                <a:spcPts val="1200"/>
              </a:spcBef>
            </a:pPr>
            <a:r>
              <a:rPr lang="en-GB" sz="1400" dirty="0" err="1">
                <a:latin typeface="Arial" panose="020B0604020202020204" pitchFamily="34" charset="0"/>
                <a:cs typeface="Arial" panose="020B0604020202020204" pitchFamily="34" charset="0"/>
                <a:sym typeface="Wingdings" pitchFamily="2" charset="2"/>
              </a:rPr>
              <a:t>Attotree</a:t>
            </a:r>
            <a:r>
              <a:rPr lang="en-GB" sz="1400" dirty="0">
                <a:latin typeface="Arial" panose="020B0604020202020204" pitchFamily="34" charset="0"/>
                <a:cs typeface="Arial" panose="020B0604020202020204" pitchFamily="34" charset="0"/>
                <a:sym typeface="Wingdings" pitchFamily="2" charset="2"/>
              </a:rPr>
              <a:t> </a:t>
            </a:r>
            <a:r>
              <a:rPr lang="en-GB" sz="1400" baseline="-25000" dirty="0">
                <a:latin typeface="Arial" panose="020B0604020202020204" pitchFamily="34" charset="0"/>
                <a:cs typeface="Arial" panose="020B0604020202020204" pitchFamily="34" charset="0"/>
                <a:sym typeface="Wingdings" pitchFamily="2" charset="2"/>
              </a:rPr>
              <a:t>(</a:t>
            </a:r>
            <a:r>
              <a:rPr lang="en-GB" sz="1400" baseline="-25000" dirty="0" err="1">
                <a:latin typeface="Arial" panose="020B0604020202020204" pitchFamily="34" charset="0"/>
                <a:cs typeface="Arial" panose="020B0604020202020204" pitchFamily="34" charset="0"/>
                <a:sym typeface="Wingdings" pitchFamily="2" charset="2"/>
              </a:rPr>
              <a:t>github.com</a:t>
            </a:r>
            <a:r>
              <a:rPr lang="en-GB" sz="1400" baseline="-25000" dirty="0">
                <a:latin typeface="Arial" panose="020B0604020202020204" pitchFamily="34" charset="0"/>
                <a:cs typeface="Arial" panose="020B0604020202020204" pitchFamily="34" charset="0"/>
                <a:sym typeface="Wingdings" pitchFamily="2" charset="2"/>
              </a:rPr>
              <a:t>/</a:t>
            </a:r>
            <a:r>
              <a:rPr lang="en-GB" sz="1400" baseline="-25000" dirty="0" err="1">
                <a:latin typeface="Arial" panose="020B0604020202020204" pitchFamily="34" charset="0"/>
                <a:cs typeface="Arial" panose="020B0604020202020204" pitchFamily="34" charset="0"/>
                <a:sym typeface="Wingdings" pitchFamily="2" charset="2"/>
              </a:rPr>
              <a:t>karel-brinda</a:t>
            </a:r>
            <a:r>
              <a:rPr lang="en-GB" sz="1400" baseline="-25000" dirty="0">
                <a:latin typeface="Arial" panose="020B0604020202020204" pitchFamily="34" charset="0"/>
                <a:cs typeface="Arial" panose="020B0604020202020204" pitchFamily="34" charset="0"/>
                <a:sym typeface="Wingdings" pitchFamily="2" charset="2"/>
              </a:rPr>
              <a:t>/</a:t>
            </a:r>
            <a:r>
              <a:rPr lang="en-GB" sz="1400" baseline="-25000" dirty="0" err="1">
                <a:latin typeface="Arial" panose="020B0604020202020204" pitchFamily="34" charset="0"/>
                <a:cs typeface="Arial" panose="020B0604020202020204" pitchFamily="34" charset="0"/>
                <a:sym typeface="Wingdings" pitchFamily="2" charset="2"/>
              </a:rPr>
              <a:t>attotree</a:t>
            </a:r>
            <a:r>
              <a:rPr lang="en-GB" sz="1400" baseline="-25000" dirty="0">
                <a:latin typeface="Arial" panose="020B0604020202020204" pitchFamily="34" charset="0"/>
                <a:cs typeface="Arial" panose="020B0604020202020204" pitchFamily="34" charset="0"/>
                <a:sym typeface="Wingdings" pitchFamily="2" charset="2"/>
              </a:rPr>
              <a:t>) </a:t>
            </a:r>
            <a:r>
              <a:rPr lang="en-GB" sz="1400" dirty="0">
                <a:latin typeface="Arial" panose="020B0604020202020204" pitchFamily="34" charset="0"/>
                <a:cs typeface="Arial" panose="020B0604020202020204" pitchFamily="34" charset="0"/>
                <a:sym typeface="Wingdings" pitchFamily="2" charset="2"/>
              </a:rPr>
              <a:t>is used for Phylogenetic Inference</a:t>
            </a:r>
          </a:p>
        </p:txBody>
      </p:sp>
      <p:sp>
        <p:nvSpPr>
          <p:cNvPr id="16" name="TextBox 15">
            <a:extLst>
              <a:ext uri="{FF2B5EF4-FFF2-40B4-BE49-F238E27FC236}">
                <a16:creationId xmlns:a16="http://schemas.microsoft.com/office/drawing/2014/main" id="{B3F3EB1F-2E93-8123-BD2D-76233B6173EB}"/>
              </a:ext>
            </a:extLst>
          </p:cNvPr>
          <p:cNvSpPr txBox="1"/>
          <p:nvPr/>
        </p:nvSpPr>
        <p:spPr>
          <a:xfrm>
            <a:off x="6096000" y="3838759"/>
            <a:ext cx="5553575" cy="307777"/>
          </a:xfrm>
          <a:prstGeom prst="rect">
            <a:avLst/>
          </a:prstGeom>
          <a:noFill/>
        </p:spPr>
        <p:txBody>
          <a:bodyPr wrap="square">
            <a:spAutoFit/>
          </a:bodyPr>
          <a:lstStyle/>
          <a:p>
            <a:pPr marL="0" indent="0">
              <a:buNone/>
            </a:pPr>
            <a:r>
              <a:rPr lang="en-GB" sz="1400" b="1" dirty="0">
                <a:solidFill>
                  <a:srgbClr val="C00000"/>
                </a:solidFill>
                <a:latin typeface="Arial" panose="020B0604020202020204" pitchFamily="34" charset="0"/>
                <a:cs typeface="Arial" panose="020B0604020202020204" pitchFamily="34" charset="0"/>
              </a:rPr>
              <a:t>Highly efficient but scalable only to small to mid-size batches</a:t>
            </a:r>
          </a:p>
        </p:txBody>
      </p:sp>
      <p:grpSp>
        <p:nvGrpSpPr>
          <p:cNvPr id="215" name="Group 214">
            <a:extLst>
              <a:ext uri="{FF2B5EF4-FFF2-40B4-BE49-F238E27FC236}">
                <a16:creationId xmlns:a16="http://schemas.microsoft.com/office/drawing/2014/main" id="{7011E461-D138-7E53-9B91-AF1E0E3571C2}"/>
              </a:ext>
            </a:extLst>
          </p:cNvPr>
          <p:cNvGrpSpPr/>
          <p:nvPr/>
        </p:nvGrpSpPr>
        <p:grpSpPr>
          <a:xfrm>
            <a:off x="897487" y="2137651"/>
            <a:ext cx="4717502" cy="3089708"/>
            <a:chOff x="497436" y="2064939"/>
            <a:chExt cx="5006741" cy="3225085"/>
          </a:xfrm>
        </p:grpSpPr>
        <p:grpSp>
          <p:nvGrpSpPr>
            <p:cNvPr id="209" name="Group 208">
              <a:extLst>
                <a:ext uri="{FF2B5EF4-FFF2-40B4-BE49-F238E27FC236}">
                  <a16:creationId xmlns:a16="http://schemas.microsoft.com/office/drawing/2014/main" id="{1F386107-1508-B9F0-D140-31BFA8521848}"/>
                </a:ext>
              </a:extLst>
            </p:cNvPr>
            <p:cNvGrpSpPr/>
            <p:nvPr/>
          </p:nvGrpSpPr>
          <p:grpSpPr>
            <a:xfrm>
              <a:off x="1758770" y="2870918"/>
              <a:ext cx="2440350" cy="1576052"/>
              <a:chOff x="3793331" y="1452353"/>
              <a:chExt cx="7040926" cy="4387592"/>
            </a:xfrm>
          </p:grpSpPr>
          <p:pic>
            <p:nvPicPr>
              <p:cNvPr id="205" name="Picture 204">
                <a:extLst>
                  <a:ext uri="{FF2B5EF4-FFF2-40B4-BE49-F238E27FC236}">
                    <a16:creationId xmlns:a16="http://schemas.microsoft.com/office/drawing/2014/main" id="{0D367CB5-3E30-7103-1FBC-839C9EA14AE6}"/>
                  </a:ext>
                </a:extLst>
              </p:cNvPr>
              <p:cNvPicPr>
                <a:picLocks noChangeAspect="1"/>
              </p:cNvPicPr>
              <p:nvPr/>
            </p:nvPicPr>
            <p:blipFill>
              <a:blip r:embed="rId2"/>
              <a:srcRect l="11734" t="2258"/>
              <a:stretch>
                <a:fillRect/>
              </a:stretch>
            </p:blipFill>
            <p:spPr>
              <a:xfrm>
                <a:off x="3973876" y="1452353"/>
                <a:ext cx="6860381" cy="4387592"/>
              </a:xfrm>
              <a:prstGeom prst="rect">
                <a:avLst/>
              </a:prstGeom>
            </p:spPr>
          </p:pic>
          <p:sp>
            <p:nvSpPr>
              <p:cNvPr id="208" name="Rectangle 207">
                <a:extLst>
                  <a:ext uri="{FF2B5EF4-FFF2-40B4-BE49-F238E27FC236}">
                    <a16:creationId xmlns:a16="http://schemas.microsoft.com/office/drawing/2014/main" id="{5DD4CD15-8846-0D90-7DA6-C18F0F90ABC8}"/>
                  </a:ext>
                </a:extLst>
              </p:cNvPr>
              <p:cNvSpPr/>
              <p:nvPr/>
            </p:nvSpPr>
            <p:spPr>
              <a:xfrm>
                <a:off x="3793331" y="2643187"/>
                <a:ext cx="1171575" cy="7149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grpSp>
        <p:pic>
          <p:nvPicPr>
            <p:cNvPr id="204" name="Picture 203">
              <a:extLst>
                <a:ext uri="{FF2B5EF4-FFF2-40B4-BE49-F238E27FC236}">
                  <a16:creationId xmlns:a16="http://schemas.microsoft.com/office/drawing/2014/main" id="{901E70B0-6B8D-DFB7-D6A2-83A5ED013591}"/>
                </a:ext>
              </a:extLst>
            </p:cNvPr>
            <p:cNvPicPr>
              <a:picLocks noChangeAspect="1"/>
            </p:cNvPicPr>
            <p:nvPr/>
          </p:nvPicPr>
          <p:blipFill>
            <a:blip r:embed="rId3"/>
            <a:stretch>
              <a:fillRect/>
            </a:stretch>
          </p:blipFill>
          <p:spPr>
            <a:xfrm>
              <a:off x="579370" y="2104653"/>
              <a:ext cx="1134968" cy="1279244"/>
            </a:xfrm>
            <a:prstGeom prst="rect">
              <a:avLst/>
            </a:prstGeom>
          </p:spPr>
        </p:pic>
        <p:sp>
          <p:nvSpPr>
            <p:cNvPr id="210" name="Bent Up Arrow 209">
              <a:extLst>
                <a:ext uri="{FF2B5EF4-FFF2-40B4-BE49-F238E27FC236}">
                  <a16:creationId xmlns:a16="http://schemas.microsoft.com/office/drawing/2014/main" id="{1D5F234F-8639-AFB4-D098-7C351BCB5547}"/>
                </a:ext>
              </a:extLst>
            </p:cNvPr>
            <p:cNvSpPr/>
            <p:nvPr/>
          </p:nvSpPr>
          <p:spPr>
            <a:xfrm rot="5400000">
              <a:off x="1463971" y="3235635"/>
              <a:ext cx="365126" cy="260759"/>
            </a:xfrm>
            <a:prstGeom prst="bentUpArrow">
              <a:avLst>
                <a:gd name="adj1" fmla="val 7279"/>
                <a:gd name="adj2" fmla="val 12975"/>
                <a:gd name="adj3" fmla="val 18671"/>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211" name="Bent Up Arrow 210">
              <a:extLst>
                <a:ext uri="{FF2B5EF4-FFF2-40B4-BE49-F238E27FC236}">
                  <a16:creationId xmlns:a16="http://schemas.microsoft.com/office/drawing/2014/main" id="{D84AC7F6-C481-997B-A6F6-89F994D69D74}"/>
                </a:ext>
              </a:extLst>
            </p:cNvPr>
            <p:cNvSpPr/>
            <p:nvPr/>
          </p:nvSpPr>
          <p:spPr>
            <a:xfrm rot="5400000">
              <a:off x="3334429" y="4393636"/>
              <a:ext cx="365126" cy="260759"/>
            </a:xfrm>
            <a:prstGeom prst="bentUpArrow">
              <a:avLst>
                <a:gd name="adj1" fmla="val 7279"/>
                <a:gd name="adj2" fmla="val 12975"/>
                <a:gd name="adj3" fmla="val 18671"/>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214" name="Rounded Rectangle 213">
              <a:extLst>
                <a:ext uri="{FF2B5EF4-FFF2-40B4-BE49-F238E27FC236}">
                  <a16:creationId xmlns:a16="http://schemas.microsoft.com/office/drawing/2014/main" id="{BE5BF4D4-F7B9-6726-EDA0-FAD50186C4BD}"/>
                </a:ext>
              </a:extLst>
            </p:cNvPr>
            <p:cNvSpPr/>
            <p:nvPr/>
          </p:nvSpPr>
          <p:spPr>
            <a:xfrm>
              <a:off x="497436" y="2064939"/>
              <a:ext cx="5006741" cy="3225085"/>
            </a:xfrm>
            <a:prstGeom prst="roundRect">
              <a:avLst>
                <a:gd name="adj" fmla="val 1035"/>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FR" sz="1600">
                <a:latin typeface="Arial" panose="020B0604020202020204" pitchFamily="34" charset="0"/>
                <a:cs typeface="Arial" panose="020B0604020202020204" pitchFamily="34" charset="0"/>
              </a:endParaRPr>
            </a:p>
          </p:txBody>
        </p:sp>
        <p:pic>
          <p:nvPicPr>
            <p:cNvPr id="207" name="Picture 206">
              <a:extLst>
                <a:ext uri="{FF2B5EF4-FFF2-40B4-BE49-F238E27FC236}">
                  <a16:creationId xmlns:a16="http://schemas.microsoft.com/office/drawing/2014/main" id="{22EAC78C-E47D-78DD-24DB-3DE985973385}"/>
                </a:ext>
              </a:extLst>
            </p:cNvPr>
            <p:cNvPicPr>
              <a:picLocks noChangeAspect="1"/>
            </p:cNvPicPr>
            <p:nvPr/>
          </p:nvPicPr>
          <p:blipFill>
            <a:blip r:embed="rId4"/>
            <a:srcRect t="1938" r="4413" b="7161"/>
            <a:stretch>
              <a:fillRect/>
            </a:stretch>
          </p:blipFill>
          <p:spPr>
            <a:xfrm>
              <a:off x="3954520" y="3628240"/>
              <a:ext cx="1468124" cy="1477166"/>
            </a:xfrm>
            <a:prstGeom prst="rect">
              <a:avLst/>
            </a:prstGeom>
          </p:spPr>
        </p:pic>
      </p:grpSp>
    </p:spTree>
    <p:extLst>
      <p:ext uri="{BB962C8B-B14F-4D97-AF65-F5344CB8AC3E}">
        <p14:creationId xmlns:p14="http://schemas.microsoft.com/office/powerpoint/2010/main" val="109757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419218-1E96-44A9-0558-544796F5D64F}"/>
              </a:ext>
            </a:extLst>
          </p:cNvPr>
          <p:cNvSpPr>
            <a:spLocks noGrp="1"/>
          </p:cNvSpPr>
          <p:nvPr>
            <p:ph type="title"/>
          </p:nvPr>
        </p:nvSpPr>
        <p:spPr/>
        <p:txBody>
          <a:bodyPr/>
          <a:lstStyle/>
          <a:p>
            <a:r>
              <a:rPr lang="en-FR" sz="2000" b="1" dirty="0"/>
              <a:t>Limitation: </a:t>
            </a:r>
            <a:r>
              <a:rPr lang="en-FR" sz="2000" dirty="0"/>
              <a:t>Phylogenetic batching currently unable to adjust to target applications</a:t>
            </a:r>
          </a:p>
        </p:txBody>
      </p:sp>
      <p:sp>
        <p:nvSpPr>
          <p:cNvPr id="4" name="Footer Placeholder 3">
            <a:extLst>
              <a:ext uri="{FF2B5EF4-FFF2-40B4-BE49-F238E27FC236}">
                <a16:creationId xmlns:a16="http://schemas.microsoft.com/office/drawing/2014/main" id="{C6C25D59-A90C-A270-9854-3EF03E254634}"/>
              </a:ext>
            </a:extLst>
          </p:cNvPr>
          <p:cNvSpPr>
            <a:spLocks noGrp="1"/>
          </p:cNvSpPr>
          <p:nvPr>
            <p:ph type="ftr" sz="quarter" idx="11"/>
          </p:nvPr>
        </p:nvSpPr>
        <p:spPr/>
        <p:txBody>
          <a:bodyPr/>
          <a:lstStyle/>
          <a:p>
            <a:endParaRPr lang="en-FR" sz="900"/>
          </a:p>
        </p:txBody>
      </p:sp>
      <p:sp>
        <p:nvSpPr>
          <p:cNvPr id="5" name="Slide Number Placeholder 4">
            <a:extLst>
              <a:ext uri="{FF2B5EF4-FFF2-40B4-BE49-F238E27FC236}">
                <a16:creationId xmlns:a16="http://schemas.microsoft.com/office/drawing/2014/main" id="{88E766A7-B6A3-1955-8D67-F5E09AFE5F3F}"/>
              </a:ext>
            </a:extLst>
          </p:cNvPr>
          <p:cNvSpPr>
            <a:spLocks noGrp="1"/>
          </p:cNvSpPr>
          <p:nvPr>
            <p:ph type="sldNum" sz="quarter" idx="12"/>
          </p:nvPr>
        </p:nvSpPr>
        <p:spPr/>
        <p:txBody>
          <a:bodyPr/>
          <a:lstStyle/>
          <a:p>
            <a:fld id="{936915B1-0B14-F440-A983-6D958FF44552}" type="slidenum">
              <a:rPr lang="en-FR" sz="1100" smtClean="0"/>
              <a:t>13</a:t>
            </a:fld>
            <a:endParaRPr lang="en-FR" sz="1100"/>
          </a:p>
        </p:txBody>
      </p:sp>
      <p:sp>
        <p:nvSpPr>
          <p:cNvPr id="8" name="Rounded Rectangle 7">
            <a:extLst>
              <a:ext uri="{FF2B5EF4-FFF2-40B4-BE49-F238E27FC236}">
                <a16:creationId xmlns:a16="http://schemas.microsoft.com/office/drawing/2014/main" id="{76A8A14F-1B8D-A4B5-D40E-60E1B1244FFC}"/>
              </a:ext>
            </a:extLst>
          </p:cNvPr>
          <p:cNvSpPr/>
          <p:nvPr/>
        </p:nvSpPr>
        <p:spPr>
          <a:xfrm>
            <a:off x="387098" y="3012107"/>
            <a:ext cx="3517392" cy="914400"/>
          </a:xfrm>
          <a:prstGeom prst="roundRect">
            <a:avLst>
              <a:gd name="adj" fmla="val 6000"/>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FR" sz="1600" dirty="0">
                <a:solidFill>
                  <a:srgbClr val="C00000"/>
                </a:solidFill>
                <a:latin typeface="Arial" panose="020B0604020202020204" pitchFamily="34" charset="0"/>
                <a:cs typeface="Arial" panose="020B0604020202020204" pitchFamily="34" charset="0"/>
              </a:rPr>
              <a:t>No formalization of batching as an optimization problem.</a:t>
            </a:r>
          </a:p>
        </p:txBody>
      </p:sp>
      <p:sp>
        <p:nvSpPr>
          <p:cNvPr id="9" name="Rounded Rectangle 8">
            <a:extLst>
              <a:ext uri="{FF2B5EF4-FFF2-40B4-BE49-F238E27FC236}">
                <a16:creationId xmlns:a16="http://schemas.microsoft.com/office/drawing/2014/main" id="{3E1CFAFA-1FE7-9317-45AC-B20AAF031DE1}"/>
              </a:ext>
            </a:extLst>
          </p:cNvPr>
          <p:cNvSpPr/>
          <p:nvPr/>
        </p:nvSpPr>
        <p:spPr>
          <a:xfrm>
            <a:off x="4270249" y="3012107"/>
            <a:ext cx="3517392" cy="914400"/>
          </a:xfrm>
          <a:prstGeom prst="roundRect">
            <a:avLst>
              <a:gd name="adj" fmla="val 6667"/>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FR" sz="1600" dirty="0">
                <a:solidFill>
                  <a:srgbClr val="C00000"/>
                </a:solidFill>
                <a:latin typeface="Arial" panose="020B0604020202020204" pitchFamily="34" charset="0"/>
                <a:cs typeface="Arial" panose="020B0604020202020204" pitchFamily="34" charset="0"/>
              </a:rPr>
              <a:t>Batching are not suitable for hardware specific target application.</a:t>
            </a:r>
          </a:p>
        </p:txBody>
      </p:sp>
      <p:sp>
        <p:nvSpPr>
          <p:cNvPr id="10" name="Rounded Rectangle 9">
            <a:extLst>
              <a:ext uri="{FF2B5EF4-FFF2-40B4-BE49-F238E27FC236}">
                <a16:creationId xmlns:a16="http://schemas.microsoft.com/office/drawing/2014/main" id="{A4BE20E1-6759-8711-71BC-19E01309CF1D}"/>
              </a:ext>
            </a:extLst>
          </p:cNvPr>
          <p:cNvSpPr/>
          <p:nvPr/>
        </p:nvSpPr>
        <p:spPr>
          <a:xfrm>
            <a:off x="8153400" y="3012107"/>
            <a:ext cx="3517392" cy="914400"/>
          </a:xfrm>
          <a:prstGeom prst="roundRect">
            <a:avLst>
              <a:gd name="adj" fmla="val 5334"/>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FR" sz="1600" dirty="0">
                <a:solidFill>
                  <a:srgbClr val="C00000"/>
                </a:solidFill>
                <a:latin typeface="Arial" panose="020B0604020202020204" pitchFamily="34" charset="0"/>
                <a:cs typeface="Arial" panose="020B0604020202020204" pitchFamily="34" charset="0"/>
              </a:rPr>
              <a:t>Heavily dependent on metadata f</a:t>
            </a:r>
            <a:r>
              <a:rPr lang="en-GB" sz="1600" dirty="0">
                <a:solidFill>
                  <a:srgbClr val="C00000"/>
                </a:solidFill>
                <a:latin typeface="Arial" panose="020B0604020202020204" pitchFamily="34" charset="0"/>
                <a:cs typeface="Arial" panose="020B0604020202020204" pitchFamily="34" charset="0"/>
              </a:rPr>
              <a:t>or an </a:t>
            </a:r>
            <a:r>
              <a:rPr lang="en-FR" sz="1600" dirty="0">
                <a:solidFill>
                  <a:srgbClr val="C00000"/>
                </a:solidFill>
                <a:latin typeface="Arial" panose="020B0604020202020204" pitchFamily="34" charset="0"/>
                <a:cs typeface="Arial" panose="020B0604020202020204" pitchFamily="34" charset="0"/>
              </a:rPr>
              <a:t>approximative input order</a:t>
            </a:r>
          </a:p>
        </p:txBody>
      </p:sp>
      <p:sp>
        <p:nvSpPr>
          <p:cNvPr id="14" name="TextBox 13">
            <a:extLst>
              <a:ext uri="{FF2B5EF4-FFF2-40B4-BE49-F238E27FC236}">
                <a16:creationId xmlns:a16="http://schemas.microsoft.com/office/drawing/2014/main" id="{9CF630B9-7502-3CF9-BEBC-927411FBD67F}"/>
              </a:ext>
            </a:extLst>
          </p:cNvPr>
          <p:cNvSpPr txBox="1"/>
          <p:nvPr/>
        </p:nvSpPr>
        <p:spPr>
          <a:xfrm>
            <a:off x="4572000" y="4067398"/>
            <a:ext cx="3048000" cy="577081"/>
          </a:xfrm>
          <a:prstGeom prst="rect">
            <a:avLst/>
          </a:prstGeom>
          <a:noFill/>
        </p:spPr>
        <p:txBody>
          <a:bodyPr wrap="square">
            <a:spAutoFit/>
          </a:bodyPr>
          <a:lstStyle/>
          <a:p>
            <a:pPr algn="ctr"/>
            <a:r>
              <a:rPr lang="en-GB" sz="1050" b="1" dirty="0">
                <a:solidFill>
                  <a:schemeClr val="tx1">
                    <a:lumMod val="95000"/>
                    <a:lumOff val="5000"/>
                  </a:schemeClr>
                </a:solidFill>
                <a:latin typeface="Arial" panose="020B0604020202020204" pitchFamily="34" charset="0"/>
                <a:cs typeface="Arial" panose="020B0604020202020204" pitchFamily="34" charset="0"/>
              </a:rPr>
              <a:t>We want</a:t>
            </a:r>
          </a:p>
          <a:p>
            <a:pPr algn="ctr"/>
            <a:r>
              <a:rPr lang="en-GB" sz="1050" dirty="0">
                <a:solidFill>
                  <a:schemeClr val="tx1">
                    <a:lumMod val="95000"/>
                    <a:lumOff val="5000"/>
                  </a:schemeClr>
                </a:solidFill>
                <a:latin typeface="Arial" panose="020B0604020202020204" pitchFamily="34" charset="0"/>
                <a:cs typeface="Arial" panose="020B0604020202020204" pitchFamily="34" charset="0"/>
              </a:rPr>
              <a:t>Search on GPUs or for processing-in-memory (PIM) architectures</a:t>
            </a:r>
          </a:p>
        </p:txBody>
      </p:sp>
      <p:sp>
        <p:nvSpPr>
          <p:cNvPr id="15" name="TextBox 14">
            <a:extLst>
              <a:ext uri="{FF2B5EF4-FFF2-40B4-BE49-F238E27FC236}">
                <a16:creationId xmlns:a16="http://schemas.microsoft.com/office/drawing/2014/main" id="{21A5B64C-9E02-87F4-A413-6B5F1798392F}"/>
              </a:ext>
            </a:extLst>
          </p:cNvPr>
          <p:cNvSpPr txBox="1"/>
          <p:nvPr/>
        </p:nvSpPr>
        <p:spPr>
          <a:xfrm>
            <a:off x="8388096" y="4067397"/>
            <a:ext cx="3048000" cy="577081"/>
          </a:xfrm>
          <a:prstGeom prst="rect">
            <a:avLst/>
          </a:prstGeom>
          <a:noFill/>
        </p:spPr>
        <p:txBody>
          <a:bodyPr wrap="square">
            <a:spAutoFit/>
          </a:bodyPr>
          <a:lstStyle/>
          <a:p>
            <a:pPr algn="ctr"/>
            <a:r>
              <a:rPr lang="en-GB" sz="1050" b="1" dirty="0">
                <a:solidFill>
                  <a:schemeClr val="tx1">
                    <a:lumMod val="95000"/>
                    <a:lumOff val="5000"/>
                  </a:schemeClr>
                </a:solidFill>
                <a:latin typeface="Arial" panose="020B0604020202020204" pitchFamily="34" charset="0"/>
                <a:cs typeface="Arial" panose="020B0604020202020204" pitchFamily="34" charset="0"/>
              </a:rPr>
              <a:t>We want</a:t>
            </a:r>
          </a:p>
          <a:p>
            <a:pPr algn="ctr"/>
            <a:r>
              <a:rPr lang="en-GB" sz="1050" dirty="0">
                <a:solidFill>
                  <a:schemeClr val="tx1">
                    <a:lumMod val="95000"/>
                    <a:lumOff val="5000"/>
                  </a:schemeClr>
                </a:solidFill>
                <a:latin typeface="Arial" panose="020B0604020202020204" pitchFamily="34" charset="0"/>
                <a:cs typeface="Arial" panose="020B0604020202020204" pitchFamily="34" charset="0"/>
              </a:rPr>
              <a:t>Independence on metadata (accession numbers, species labels)</a:t>
            </a:r>
          </a:p>
        </p:txBody>
      </p:sp>
      <p:sp>
        <p:nvSpPr>
          <p:cNvPr id="16" name="TextBox 15">
            <a:extLst>
              <a:ext uri="{FF2B5EF4-FFF2-40B4-BE49-F238E27FC236}">
                <a16:creationId xmlns:a16="http://schemas.microsoft.com/office/drawing/2014/main" id="{5D9F5460-083F-F7D0-92A3-F047A761889C}"/>
              </a:ext>
            </a:extLst>
          </p:cNvPr>
          <p:cNvSpPr txBox="1"/>
          <p:nvPr/>
        </p:nvSpPr>
        <p:spPr>
          <a:xfrm>
            <a:off x="621794" y="4067396"/>
            <a:ext cx="3048000" cy="900246"/>
          </a:xfrm>
          <a:prstGeom prst="rect">
            <a:avLst/>
          </a:prstGeom>
          <a:noFill/>
        </p:spPr>
        <p:txBody>
          <a:bodyPr wrap="square">
            <a:spAutoFit/>
          </a:bodyPr>
          <a:lstStyle/>
          <a:p>
            <a:pPr algn="ctr"/>
            <a:r>
              <a:rPr lang="en-GB" sz="1050" b="1" dirty="0">
                <a:solidFill>
                  <a:schemeClr val="tx1">
                    <a:lumMod val="95000"/>
                    <a:lumOff val="5000"/>
                  </a:schemeClr>
                </a:solidFill>
                <a:latin typeface="Arial" panose="020B0604020202020204" pitchFamily="34" charset="0"/>
                <a:cs typeface="Arial" panose="020B0604020202020204" pitchFamily="34" charset="0"/>
              </a:rPr>
              <a:t>We want</a:t>
            </a:r>
          </a:p>
          <a:p>
            <a:pPr algn="ctr"/>
            <a:r>
              <a:rPr lang="en-GB" sz="1050" dirty="0">
                <a:solidFill>
                  <a:schemeClr val="tx1">
                    <a:lumMod val="95000"/>
                    <a:lumOff val="5000"/>
                  </a:schemeClr>
                </a:solidFill>
                <a:latin typeface="Arial" panose="020B0604020202020204" pitchFamily="34" charset="0"/>
                <a:cs typeface="Arial" panose="020B0604020202020204" pitchFamily="34" charset="0"/>
              </a:rPr>
              <a:t>Constraints on:</a:t>
            </a:r>
          </a:p>
          <a:p>
            <a:pPr algn="ctr"/>
            <a:r>
              <a:rPr lang="en-GB" sz="1050" dirty="0">
                <a:solidFill>
                  <a:schemeClr val="tx1">
                    <a:lumMod val="95000"/>
                    <a:lumOff val="5000"/>
                  </a:schemeClr>
                </a:solidFill>
                <a:latin typeface="Arial" panose="020B0604020202020204" pitchFamily="34" charset="0"/>
                <a:cs typeface="Arial" panose="020B0604020202020204" pitchFamily="34" charset="0"/>
              </a:rPr>
              <a:t>Uncompressed sizes</a:t>
            </a:r>
          </a:p>
          <a:p>
            <a:pPr algn="ctr"/>
            <a:r>
              <a:rPr lang="en-GB" sz="1050" dirty="0">
                <a:solidFill>
                  <a:schemeClr val="tx1">
                    <a:lumMod val="95000"/>
                    <a:lumOff val="5000"/>
                  </a:schemeClr>
                </a:solidFill>
                <a:latin typeface="Arial" panose="020B0604020202020204" pitchFamily="34" charset="0"/>
                <a:cs typeface="Arial" panose="020B0604020202020204" pitchFamily="34" charset="0"/>
              </a:rPr>
              <a:t>Compressed sizes</a:t>
            </a:r>
          </a:p>
          <a:p>
            <a:pPr algn="ctr"/>
            <a:r>
              <a:rPr lang="en-GB" sz="1050" dirty="0">
                <a:solidFill>
                  <a:schemeClr val="tx1">
                    <a:lumMod val="95000"/>
                    <a:lumOff val="5000"/>
                  </a:schemeClr>
                </a:solidFill>
                <a:latin typeface="Arial" panose="020B0604020202020204" pitchFamily="34" charset="0"/>
                <a:cs typeface="Arial" panose="020B0604020202020204" pitchFamily="34" charset="0"/>
              </a:rPr>
              <a:t>Number of genomes</a:t>
            </a:r>
          </a:p>
        </p:txBody>
      </p:sp>
    </p:spTree>
    <p:extLst>
      <p:ext uri="{BB962C8B-B14F-4D97-AF65-F5344CB8AC3E}">
        <p14:creationId xmlns:p14="http://schemas.microsoft.com/office/powerpoint/2010/main" val="31838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F4D8-36E8-8C4E-16D6-03CE0E33CE8F}"/>
              </a:ext>
            </a:extLst>
          </p:cNvPr>
          <p:cNvSpPr>
            <a:spLocks noGrp="1"/>
          </p:cNvSpPr>
          <p:nvPr>
            <p:ph type="title"/>
          </p:nvPr>
        </p:nvSpPr>
        <p:spPr/>
        <p:txBody>
          <a:bodyPr/>
          <a:lstStyle/>
          <a:p>
            <a:r>
              <a:rPr lang="en-FR" dirty="0"/>
              <a:t>My Work</a:t>
            </a:r>
          </a:p>
        </p:txBody>
      </p:sp>
      <p:sp>
        <p:nvSpPr>
          <p:cNvPr id="5" name="Text Placeholder 4">
            <a:extLst>
              <a:ext uri="{FF2B5EF4-FFF2-40B4-BE49-F238E27FC236}">
                <a16:creationId xmlns:a16="http://schemas.microsoft.com/office/drawing/2014/main" id="{D6DBE229-8149-B7BD-1080-7AFE81FEDA0B}"/>
              </a:ext>
            </a:extLst>
          </p:cNvPr>
          <p:cNvSpPr>
            <a:spLocks noGrp="1"/>
          </p:cNvSpPr>
          <p:nvPr>
            <p:ph type="body" idx="1"/>
          </p:nvPr>
        </p:nvSpPr>
        <p:spPr/>
        <p:txBody>
          <a:bodyPr/>
          <a:lstStyle/>
          <a:p>
            <a:endParaRPr lang="en-FR"/>
          </a:p>
        </p:txBody>
      </p:sp>
      <p:sp>
        <p:nvSpPr>
          <p:cNvPr id="6" name="Footer Placeholder 5">
            <a:extLst>
              <a:ext uri="{FF2B5EF4-FFF2-40B4-BE49-F238E27FC236}">
                <a16:creationId xmlns:a16="http://schemas.microsoft.com/office/drawing/2014/main" id="{6EF6CE6B-99D3-00AB-59FC-228D94E28643}"/>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89BBB9F6-596B-0F99-D4C7-AB6C8F12B22D}"/>
              </a:ext>
            </a:extLst>
          </p:cNvPr>
          <p:cNvSpPr>
            <a:spLocks noGrp="1"/>
          </p:cNvSpPr>
          <p:nvPr>
            <p:ph type="sldNum" sz="quarter" idx="12"/>
          </p:nvPr>
        </p:nvSpPr>
        <p:spPr/>
        <p:txBody>
          <a:bodyPr/>
          <a:lstStyle/>
          <a:p>
            <a:fld id="{936915B1-0B14-F440-A983-6D958FF44552}" type="slidenum">
              <a:rPr lang="en-FR" smtClean="0"/>
              <a:t>14</a:t>
            </a:fld>
            <a:endParaRPr lang="en-FR"/>
          </a:p>
        </p:txBody>
      </p:sp>
    </p:spTree>
    <p:extLst>
      <p:ext uri="{BB962C8B-B14F-4D97-AF65-F5344CB8AC3E}">
        <p14:creationId xmlns:p14="http://schemas.microsoft.com/office/powerpoint/2010/main" val="337574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C2DA1E-1F7A-20E1-0C75-B9F69B9AD7E8}"/>
              </a:ext>
            </a:extLst>
          </p:cNvPr>
          <p:cNvSpPr>
            <a:spLocks noGrp="1"/>
          </p:cNvSpPr>
          <p:nvPr>
            <p:ph type="title"/>
          </p:nvPr>
        </p:nvSpPr>
        <p:spPr/>
        <p:txBody>
          <a:bodyPr/>
          <a:lstStyle/>
          <a:p>
            <a:r>
              <a:rPr lang="en-GB" dirty="0"/>
              <a:t>The Optimization Problem Formulation</a:t>
            </a:r>
          </a:p>
        </p:txBody>
      </p:sp>
      <p:sp>
        <p:nvSpPr>
          <p:cNvPr id="7" name="Text Placeholder 6">
            <a:extLst>
              <a:ext uri="{FF2B5EF4-FFF2-40B4-BE49-F238E27FC236}">
                <a16:creationId xmlns:a16="http://schemas.microsoft.com/office/drawing/2014/main" id="{170A2F98-E7C4-AD69-E6C6-563E35FEEA6A}"/>
              </a:ext>
            </a:extLst>
          </p:cNvPr>
          <p:cNvSpPr>
            <a:spLocks noGrp="1"/>
          </p:cNvSpPr>
          <p:nvPr>
            <p:ph type="body" idx="1"/>
          </p:nvPr>
        </p:nvSpPr>
        <p:spPr/>
        <p:txBody>
          <a:bodyPr/>
          <a:lstStyle/>
          <a:p>
            <a:r>
              <a:rPr lang="en-FR" dirty="0"/>
              <a:t>For Phylogenetic Compression Batching</a:t>
            </a:r>
          </a:p>
        </p:txBody>
      </p:sp>
      <p:sp>
        <p:nvSpPr>
          <p:cNvPr id="4" name="Footer Placeholder 3">
            <a:extLst>
              <a:ext uri="{FF2B5EF4-FFF2-40B4-BE49-F238E27FC236}">
                <a16:creationId xmlns:a16="http://schemas.microsoft.com/office/drawing/2014/main" id="{E5BCB051-535B-4F47-F681-794BC2B55C23}"/>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B2376E44-CDBA-830E-82D2-263442E5A48A}"/>
              </a:ext>
            </a:extLst>
          </p:cNvPr>
          <p:cNvSpPr>
            <a:spLocks noGrp="1"/>
          </p:cNvSpPr>
          <p:nvPr>
            <p:ph type="sldNum" sz="quarter" idx="12"/>
          </p:nvPr>
        </p:nvSpPr>
        <p:spPr/>
        <p:txBody>
          <a:bodyPr/>
          <a:lstStyle/>
          <a:p>
            <a:fld id="{936915B1-0B14-F440-A983-6D958FF44552}" type="slidenum">
              <a:rPr lang="en-FR" smtClean="0"/>
              <a:t>15</a:t>
            </a:fld>
            <a:endParaRPr lang="en-FR"/>
          </a:p>
        </p:txBody>
      </p:sp>
    </p:spTree>
    <p:extLst>
      <p:ext uri="{BB962C8B-B14F-4D97-AF65-F5344CB8AC3E}">
        <p14:creationId xmlns:p14="http://schemas.microsoft.com/office/powerpoint/2010/main" val="411892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9D26-F6B2-E545-78EF-F1D57FC0E50B}"/>
              </a:ext>
            </a:extLst>
          </p:cNvPr>
          <p:cNvSpPr>
            <a:spLocks noGrp="1"/>
          </p:cNvSpPr>
          <p:nvPr>
            <p:ph type="title"/>
          </p:nvPr>
        </p:nvSpPr>
        <p:spPr>
          <a:xfrm>
            <a:off x="838200" y="202462"/>
            <a:ext cx="10515600" cy="1235835"/>
          </a:xfrm>
        </p:spPr>
        <p:txBody>
          <a:bodyPr>
            <a:normAutofit/>
          </a:bodyPr>
          <a:lstStyle/>
          <a:p>
            <a:r>
              <a:rPr lang="en-FR" sz="1800" dirty="0"/>
              <a:t>Formulation of the batching optimization problem for phylogenetic compression</a:t>
            </a:r>
          </a:p>
        </p:txBody>
      </p:sp>
      <p:sp>
        <p:nvSpPr>
          <p:cNvPr id="4" name="Footer Placeholder 3">
            <a:extLst>
              <a:ext uri="{FF2B5EF4-FFF2-40B4-BE49-F238E27FC236}">
                <a16:creationId xmlns:a16="http://schemas.microsoft.com/office/drawing/2014/main" id="{9E741D91-E347-15B2-3863-8D47A94293EA}"/>
              </a:ext>
            </a:extLst>
          </p:cNvPr>
          <p:cNvSpPr>
            <a:spLocks noGrp="1"/>
          </p:cNvSpPr>
          <p:nvPr>
            <p:ph type="ftr" sz="quarter" idx="11"/>
          </p:nvPr>
        </p:nvSpPr>
        <p:spPr/>
        <p:txBody>
          <a:bodyPr/>
          <a:lstStyle/>
          <a:p>
            <a:endParaRPr lang="en-FR" sz="900" dirty="0"/>
          </a:p>
        </p:txBody>
      </p:sp>
      <p:sp>
        <p:nvSpPr>
          <p:cNvPr id="5" name="Slide Number Placeholder 4">
            <a:extLst>
              <a:ext uri="{FF2B5EF4-FFF2-40B4-BE49-F238E27FC236}">
                <a16:creationId xmlns:a16="http://schemas.microsoft.com/office/drawing/2014/main" id="{BDD2CF31-F8A7-9441-ED41-0A0EDAD75B51}"/>
              </a:ext>
            </a:extLst>
          </p:cNvPr>
          <p:cNvSpPr>
            <a:spLocks noGrp="1"/>
          </p:cNvSpPr>
          <p:nvPr>
            <p:ph type="sldNum" sz="quarter" idx="12"/>
          </p:nvPr>
        </p:nvSpPr>
        <p:spPr/>
        <p:txBody>
          <a:bodyPr/>
          <a:lstStyle/>
          <a:p>
            <a:fld id="{936915B1-0B14-F440-A983-6D958FF44552}" type="slidenum">
              <a:rPr lang="en-FR" sz="1100" smtClean="0"/>
              <a:t>16</a:t>
            </a:fld>
            <a:endParaRPr lang="en-FR" sz="1100" dirty="0"/>
          </a:p>
        </p:txBody>
      </p:sp>
      <mc:AlternateContent xmlns:mc="http://schemas.openxmlformats.org/markup-compatibility/2006" xmlns:a14="http://schemas.microsoft.com/office/drawing/2010/main">
        <mc:Choice Requires="a14">
          <p:sp>
            <p:nvSpPr>
              <p:cNvPr id="6" name="Rounded Rectangle 5">
                <a:extLst>
                  <a:ext uri="{FF2B5EF4-FFF2-40B4-BE49-F238E27FC236}">
                    <a16:creationId xmlns:a16="http://schemas.microsoft.com/office/drawing/2014/main" id="{F0F01238-0ED6-2207-580A-7FC466BEEC46}"/>
                  </a:ext>
                </a:extLst>
              </p:cNvPr>
              <p:cNvSpPr/>
              <p:nvPr/>
            </p:nvSpPr>
            <p:spPr>
              <a:xfrm>
                <a:off x="658992" y="1583730"/>
                <a:ext cx="5264029" cy="1907939"/>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tx1"/>
                    </a:solidFill>
                    <a:latin typeface="Arial" panose="020B0604020202020204" pitchFamily="34" charset="0"/>
                    <a:cs typeface="Arial" panose="020B0604020202020204" pitchFamily="34" charset="0"/>
                  </a:rPr>
                  <a:t>Inputs:</a:t>
                </a:r>
              </a:p>
              <a:p>
                <a:pPr>
                  <a:spcBef>
                    <a:spcPts val="600"/>
                  </a:spcBef>
                </a:pPr>
                <a:r>
                  <a:rPr lang="en-FR" sz="1100" dirty="0">
                    <a:solidFill>
                      <a:schemeClr val="tx1"/>
                    </a:solidFill>
                    <a:latin typeface="Arial" panose="020B0604020202020204" pitchFamily="34" charset="0"/>
                    <a:cs typeface="Arial" panose="020B0604020202020204" pitchFamily="34" charset="0"/>
                  </a:rPr>
                  <a:t>Given a collection of genomes (DNA sequences):</a:t>
                </a:r>
              </a:p>
              <a:p>
                <a:pPr>
                  <a:spcBef>
                    <a:spcPts val="600"/>
                  </a:spcBef>
                </a:pPr>
                <a14:m>
                  <m:oMathPara xmlns:m="http://schemas.openxmlformats.org/officeDocument/2006/math">
                    <m:oMathParaPr>
                      <m:jc m:val="centerGroup"/>
                    </m:oMathParaPr>
                    <m:oMath xmlns:m="http://schemas.openxmlformats.org/officeDocument/2006/math">
                      <m:r>
                        <a:rPr lang="vi-VN" sz="1100" b="1" i="0" smtClean="0">
                          <a:solidFill>
                            <a:schemeClr val="accent5">
                              <a:lumMod val="50000"/>
                            </a:schemeClr>
                          </a:solidFill>
                          <a:latin typeface="Cambria Math" panose="02040503050406030204" pitchFamily="18" charset="0"/>
                        </a:rPr>
                        <m:t>𝐆</m:t>
                      </m:r>
                      <m:r>
                        <a:rPr lang="vi-VN" sz="1100" b="1" i="0" smtClean="0">
                          <a:solidFill>
                            <a:schemeClr val="accent5">
                              <a:lumMod val="50000"/>
                            </a:schemeClr>
                          </a:solidFill>
                          <a:latin typeface="Cambria Math" panose="02040503050406030204" pitchFamily="18" charset="0"/>
                        </a:rPr>
                        <m:t> =</m:t>
                      </m:r>
                      <m:d>
                        <m:dPr>
                          <m:begChr m:val="{"/>
                          <m:endChr m:val="}"/>
                          <m:ctrlPr>
                            <a:rPr lang="en-US" sz="1100" b="1" i="1" smtClean="0">
                              <a:solidFill>
                                <a:schemeClr val="accent5">
                                  <a:lumMod val="50000"/>
                                </a:schemeClr>
                              </a:solidFill>
                              <a:latin typeface="Cambria Math" panose="02040503050406030204" pitchFamily="18" charset="0"/>
                            </a:rPr>
                          </m:ctrlPr>
                        </m:dPr>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𝟏</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𝟐</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𝐧</m:t>
                              </m:r>
                            </m:sub>
                          </m:sSub>
                        </m:e>
                      </m:d>
                    </m:oMath>
                  </m:oMathPara>
                </a14:m>
                <a:endParaRPr lang="en-FR" sz="1100" b="1" dirty="0">
                  <a:solidFill>
                    <a:schemeClr val="tx1"/>
                  </a:solidFill>
                  <a:cs typeface="Arial" panose="020B0604020202020204" pitchFamily="34" charset="0"/>
                </a:endParaRPr>
              </a:p>
              <a:p>
                <a:pPr>
                  <a:spcBef>
                    <a:spcPts val="600"/>
                  </a:spcBef>
                </a:pPr>
                <a:endParaRPr lang="en-FR" sz="1100" dirty="0">
                  <a:solidFill>
                    <a:schemeClr val="tx1"/>
                  </a:solidFill>
                  <a:latin typeface="Arial" panose="020B0604020202020204" pitchFamily="34" charset="0"/>
                  <a:cs typeface="Arial" panose="020B0604020202020204" pitchFamily="34" charset="0"/>
                </a:endParaRPr>
              </a:p>
              <a:p>
                <a:pPr>
                  <a:spcBef>
                    <a:spcPts val="600"/>
                  </a:spcBef>
                </a:pPr>
                <a:r>
                  <a:rPr lang="en-FR" sz="1100" dirty="0">
                    <a:solidFill>
                      <a:schemeClr val="tx1"/>
                    </a:solidFill>
                    <a:latin typeface="Arial" panose="020B0604020202020204" pitchFamily="34" charset="0"/>
                    <a:cs typeface="Arial" panose="020B0604020202020204" pitchFamily="34" charset="0"/>
                  </a:rPr>
                  <a:t>Computing the </a:t>
                </a:r>
                <a:r>
                  <a:rPr lang="en-FR" sz="1100" b="1" dirty="0">
                    <a:solidFill>
                      <a:schemeClr val="tx1"/>
                    </a:solidFill>
                    <a:latin typeface="Arial" panose="020B0604020202020204" pitchFamily="34" charset="0"/>
                    <a:cs typeface="Arial" panose="020B0604020202020204" pitchFamily="34" charset="0"/>
                  </a:rPr>
                  <a:t>compressed size</a:t>
                </a:r>
                <a:r>
                  <a:rPr lang="en-FR" sz="1100" dirty="0">
                    <a:solidFill>
                      <a:schemeClr val="tx1"/>
                    </a:solidFill>
                    <a:latin typeface="Arial" panose="020B0604020202020204" pitchFamily="34" charset="0"/>
                    <a:cs typeface="Arial" panose="020B0604020202020204" pitchFamily="34" charset="0"/>
                  </a:rPr>
                  <a:t> for a batch j:</a:t>
                </a:r>
              </a:p>
              <a:p>
                <a:pPr>
                  <a:spcBef>
                    <a:spcPts val="600"/>
                  </a:spcBef>
                </a:pPr>
                <a14:m>
                  <m:oMathPara xmlns:m="http://schemas.openxmlformats.org/officeDocument/2006/math">
                    <m:oMathParaPr>
                      <m:jc m:val="centerGroup"/>
                    </m:oMathParaPr>
                    <m:oMath xmlns:m="http://schemas.openxmlformats.org/officeDocument/2006/math">
                      <m:sSub>
                        <m:sSubPr>
                          <m:ctrlPr>
                            <a:rPr lang="en-US" sz="1050" b="1" i="1" smtClean="0">
                              <a:solidFill>
                                <a:schemeClr val="accent5">
                                  <a:lumMod val="50000"/>
                                </a:schemeClr>
                              </a:solidFill>
                              <a:latin typeface="Cambria Math" panose="02040503050406030204" pitchFamily="18" charset="0"/>
                            </a:rPr>
                          </m:ctrlPr>
                        </m:sSubPr>
                        <m:e>
                          <m:r>
                            <a:rPr lang="vi-VN" sz="1050" b="1" i="0" smtClean="0">
                              <a:solidFill>
                                <a:schemeClr val="accent5">
                                  <a:lumMod val="50000"/>
                                </a:schemeClr>
                              </a:solidFill>
                              <a:latin typeface="Cambria Math" panose="02040503050406030204" pitchFamily="18" charset="0"/>
                            </a:rPr>
                            <m:t>𝐂</m:t>
                          </m:r>
                        </m:e>
                        <m:sub>
                          <m:r>
                            <a:rPr lang="en-US" sz="1050" b="1" i="0" smtClean="0">
                              <a:solidFill>
                                <a:schemeClr val="accent5">
                                  <a:lumMod val="50000"/>
                                </a:schemeClr>
                              </a:solidFill>
                              <a:latin typeface="Cambria Math" panose="02040503050406030204" pitchFamily="18" charset="0"/>
                            </a:rPr>
                            <m:t>𝐜𝐨𝐦𝐩</m:t>
                          </m:r>
                        </m:sub>
                      </m:sSub>
                      <m:d>
                        <m:dPr>
                          <m:ctrlPr>
                            <a:rPr lang="en-FR" sz="1050" b="1" i="1">
                              <a:solidFill>
                                <a:schemeClr val="accent5">
                                  <a:lumMod val="50000"/>
                                </a:schemeClr>
                              </a:solidFill>
                              <a:latin typeface="Cambria Math" panose="02040503050406030204" pitchFamily="18" charset="0"/>
                            </a:rPr>
                          </m:ctrlPr>
                        </m:dPr>
                        <m:e>
                          <m:sSub>
                            <m:sSubPr>
                              <m:ctrlPr>
                                <a:rPr lang="en-FR" sz="1050" b="1" i="1">
                                  <a:solidFill>
                                    <a:schemeClr val="accent5">
                                      <a:lumMod val="50000"/>
                                    </a:schemeClr>
                                  </a:solidFill>
                                  <a:latin typeface="Cambria Math" panose="02040503050406030204" pitchFamily="18" charset="0"/>
                                </a:rPr>
                              </m:ctrlPr>
                            </m:sSubPr>
                            <m:e>
                              <m:r>
                                <a:rPr lang="vi-VN" sz="1050" b="1" i="0">
                                  <a:solidFill>
                                    <a:schemeClr val="accent5">
                                      <a:lumMod val="50000"/>
                                    </a:schemeClr>
                                  </a:solidFill>
                                  <a:latin typeface="Cambria Math" panose="02040503050406030204" pitchFamily="18" charset="0"/>
                                </a:rPr>
                                <m:t>𝐛</m:t>
                              </m:r>
                            </m:e>
                            <m:sub>
                              <m:r>
                                <a:rPr lang="vi-VN" sz="1050" b="1" i="0">
                                  <a:solidFill>
                                    <a:schemeClr val="accent5">
                                      <a:lumMod val="50000"/>
                                    </a:schemeClr>
                                  </a:solidFill>
                                  <a:latin typeface="Cambria Math" panose="02040503050406030204" pitchFamily="18" charset="0"/>
                                </a:rPr>
                                <m:t>𝐣</m:t>
                              </m:r>
                            </m:sub>
                          </m:sSub>
                        </m:e>
                      </m:d>
                      <m:r>
                        <a:rPr lang="vi-VN" sz="1050" b="1" i="0">
                          <a:solidFill>
                            <a:schemeClr val="accent5">
                              <a:lumMod val="50000"/>
                            </a:schemeClr>
                          </a:solidFill>
                          <a:latin typeface="Cambria Math" panose="02040503050406030204" pitchFamily="18" charset="0"/>
                        </a:rPr>
                        <m:t>=</m:t>
                      </m:r>
                      <m:r>
                        <m:rPr>
                          <m:nor/>
                        </m:rPr>
                        <a:rPr lang="vi-VN" sz="1050" b="1">
                          <a:solidFill>
                            <a:schemeClr val="accent5">
                              <a:lumMod val="50000"/>
                            </a:schemeClr>
                          </a:solidFill>
                          <a:latin typeface="Arial" panose="020B0604020202020204" pitchFamily="34" charset="0"/>
                          <a:cs typeface="Arial" panose="020B0604020202020204" pitchFamily="34" charset="0"/>
                        </a:rPr>
                        <m:t>siz</m:t>
                      </m:r>
                      <m:r>
                        <m:rPr>
                          <m:nor/>
                        </m:rPr>
                        <a:rPr lang="en-US" sz="1050" b="1">
                          <a:solidFill>
                            <a:schemeClr val="accent5">
                              <a:lumMod val="50000"/>
                            </a:schemeClr>
                          </a:solidFill>
                          <a:latin typeface="Arial" panose="020B0604020202020204" pitchFamily="34" charset="0"/>
                          <a:cs typeface="Arial" panose="020B0604020202020204" pitchFamily="34" charset="0"/>
                        </a:rPr>
                        <m:t>e</m:t>
                      </m:r>
                      <m:r>
                        <m:rPr>
                          <m:nor/>
                        </m:rPr>
                        <a:rPr lang="en-US" sz="1050" b="1">
                          <a:solidFill>
                            <a:schemeClr val="accent5">
                              <a:lumMod val="50000"/>
                            </a:schemeClr>
                          </a:solidFill>
                          <a:latin typeface="Arial" panose="020B0604020202020204" pitchFamily="34" charset="0"/>
                          <a:cs typeface="Arial" panose="020B0604020202020204" pitchFamily="34" charset="0"/>
                        </a:rPr>
                        <m:t> </m:t>
                      </m:r>
                      <m:r>
                        <m:rPr>
                          <m:nor/>
                        </m:rPr>
                        <a:rPr lang="en-US" sz="1050" b="1">
                          <a:solidFill>
                            <a:schemeClr val="accent5">
                              <a:lumMod val="50000"/>
                            </a:schemeClr>
                          </a:solidFill>
                          <a:latin typeface="Arial" panose="020B0604020202020204" pitchFamily="34" charset="0"/>
                          <a:cs typeface="Arial" panose="020B0604020202020204" pitchFamily="34" charset="0"/>
                        </a:rPr>
                        <m:t>after</m:t>
                      </m:r>
                      <m:r>
                        <m:rPr>
                          <m:nor/>
                        </m:rPr>
                        <a:rPr lang="en-US" sz="1050" b="1">
                          <a:solidFill>
                            <a:schemeClr val="accent5">
                              <a:lumMod val="50000"/>
                            </a:schemeClr>
                          </a:solidFill>
                          <a:latin typeface="Arial" panose="020B0604020202020204" pitchFamily="34" charset="0"/>
                          <a:cs typeface="Arial" panose="020B0604020202020204" pitchFamily="34" charset="0"/>
                        </a:rPr>
                        <m:t> </m:t>
                      </m:r>
                      <m:r>
                        <m:rPr>
                          <m:nor/>
                        </m:rPr>
                        <a:rPr lang="en-US" sz="1050" b="1">
                          <a:solidFill>
                            <a:schemeClr val="accent5">
                              <a:lumMod val="50000"/>
                            </a:schemeClr>
                          </a:solidFill>
                          <a:latin typeface="Arial" panose="020B0604020202020204" pitchFamily="34" charset="0"/>
                          <a:cs typeface="Arial" panose="020B0604020202020204" pitchFamily="34" charset="0"/>
                        </a:rPr>
                        <m:t>compression</m:t>
                      </m:r>
                      <m:r>
                        <m:rPr>
                          <m:nor/>
                        </m:rPr>
                        <a:rPr lang="en-US" sz="1050" b="1">
                          <a:solidFill>
                            <a:schemeClr val="accent5">
                              <a:lumMod val="50000"/>
                            </a:schemeClr>
                          </a:solidFill>
                          <a:latin typeface="Arial" panose="020B0604020202020204" pitchFamily="34" charset="0"/>
                          <a:cs typeface="Arial" panose="020B0604020202020204" pitchFamily="34" charset="0"/>
                        </a:rPr>
                        <m:t> </m:t>
                      </m:r>
                      <m:r>
                        <m:rPr>
                          <m:nor/>
                        </m:rPr>
                        <a:rPr lang="en-US" sz="1050" b="1">
                          <a:solidFill>
                            <a:schemeClr val="accent5">
                              <a:lumMod val="50000"/>
                            </a:schemeClr>
                          </a:solidFill>
                          <a:latin typeface="Arial" panose="020B0604020202020204" pitchFamily="34" charset="0"/>
                          <a:cs typeface="Arial" panose="020B0604020202020204" pitchFamily="34" charset="0"/>
                        </a:rPr>
                        <m:t>using</m:t>
                      </m:r>
                      <m:r>
                        <m:rPr>
                          <m:nor/>
                        </m:rPr>
                        <a:rPr lang="en-US" sz="1050" b="1">
                          <a:solidFill>
                            <a:schemeClr val="accent5">
                              <a:lumMod val="50000"/>
                            </a:schemeClr>
                          </a:solidFill>
                          <a:latin typeface="Arial" panose="020B0604020202020204" pitchFamily="34" charset="0"/>
                          <a:cs typeface="Arial" panose="020B0604020202020204" pitchFamily="34" charset="0"/>
                        </a:rPr>
                        <m:t> </m:t>
                      </m:r>
                      <m:r>
                        <m:rPr>
                          <m:nor/>
                        </m:rPr>
                        <a:rPr lang="en-US" sz="1050" b="1">
                          <a:solidFill>
                            <a:schemeClr val="accent5">
                              <a:lumMod val="50000"/>
                            </a:schemeClr>
                          </a:solidFill>
                          <a:latin typeface="Arial" panose="020B0604020202020204" pitchFamily="34" charset="0"/>
                          <a:cs typeface="Arial" panose="020B0604020202020204" pitchFamily="34" charset="0"/>
                        </a:rPr>
                        <m:t>comp</m:t>
                      </m:r>
                      <m:r>
                        <m:rPr>
                          <m:nor/>
                        </m:rPr>
                        <a:rPr lang="en-US" sz="1050" b="1" i="0" smtClean="0">
                          <a:solidFill>
                            <a:schemeClr val="accent5">
                              <a:lumMod val="50000"/>
                            </a:schemeClr>
                          </a:solidFill>
                          <a:latin typeface="Arial" panose="020B0604020202020204" pitchFamily="34" charset="0"/>
                          <a:cs typeface="Arial" panose="020B0604020202020204" pitchFamily="34" charset="0"/>
                        </a:rPr>
                        <m:t> </m:t>
                      </m:r>
                      <m:r>
                        <m:rPr>
                          <m:nor/>
                        </m:rPr>
                        <a:rPr lang="en-US" sz="1050" b="1" i="0" smtClean="0">
                          <a:solidFill>
                            <a:schemeClr val="accent5">
                              <a:lumMod val="50000"/>
                            </a:schemeClr>
                          </a:solidFill>
                          <a:latin typeface="Arial" panose="020B0604020202020204" pitchFamily="34" charset="0"/>
                          <a:cs typeface="Arial" panose="020B0604020202020204" pitchFamily="34" charset="0"/>
                        </a:rPr>
                        <m:t>technique</m:t>
                      </m:r>
                      <m:r>
                        <m:rPr>
                          <m:nor/>
                        </m:rPr>
                        <a:rPr lang="en-US" sz="1050" b="1">
                          <a:solidFill>
                            <a:schemeClr val="accent5">
                              <a:lumMod val="50000"/>
                            </a:schemeClr>
                          </a:solidFill>
                          <a:latin typeface="Arial" panose="020B0604020202020204" pitchFamily="34" charset="0"/>
                          <a:cs typeface="Arial" panose="020B0604020202020204" pitchFamily="34" charset="0"/>
                        </a:rPr>
                        <m:t> (</m:t>
                      </m:r>
                      <m:r>
                        <m:rPr>
                          <m:nor/>
                        </m:rPr>
                        <a:rPr lang="en-US" sz="1050" b="1">
                          <a:solidFill>
                            <a:schemeClr val="accent5">
                              <a:lumMod val="50000"/>
                            </a:schemeClr>
                          </a:solidFill>
                          <a:latin typeface="Arial" panose="020B0604020202020204" pitchFamily="34" charset="0"/>
                          <a:cs typeface="Arial" panose="020B0604020202020204" pitchFamily="34" charset="0"/>
                        </a:rPr>
                        <m:t>e</m:t>
                      </m:r>
                      <m:r>
                        <m:rPr>
                          <m:nor/>
                        </m:rPr>
                        <a:rPr lang="en-US" sz="1050" b="1">
                          <a:solidFill>
                            <a:schemeClr val="accent5">
                              <a:lumMod val="50000"/>
                            </a:schemeClr>
                          </a:solidFill>
                          <a:latin typeface="Arial" panose="020B0604020202020204" pitchFamily="34" charset="0"/>
                          <a:cs typeface="Arial" panose="020B0604020202020204" pitchFamily="34" charset="0"/>
                        </a:rPr>
                        <m:t>.</m:t>
                      </m:r>
                      <m:r>
                        <m:rPr>
                          <m:nor/>
                        </m:rPr>
                        <a:rPr lang="en-US" sz="1050" b="1">
                          <a:solidFill>
                            <a:schemeClr val="accent5">
                              <a:lumMod val="50000"/>
                            </a:schemeClr>
                          </a:solidFill>
                          <a:latin typeface="Arial" panose="020B0604020202020204" pitchFamily="34" charset="0"/>
                          <a:cs typeface="Arial" panose="020B0604020202020204" pitchFamily="34" charset="0"/>
                        </a:rPr>
                        <m:t>g</m:t>
                      </m:r>
                      <m:r>
                        <m:rPr>
                          <m:nor/>
                        </m:rPr>
                        <a:rPr lang="en-US" sz="1050" b="1">
                          <a:solidFill>
                            <a:schemeClr val="accent5">
                              <a:lumMod val="50000"/>
                            </a:schemeClr>
                          </a:solidFill>
                          <a:latin typeface="Arial" panose="020B0604020202020204" pitchFamily="34" charset="0"/>
                          <a:cs typeface="Arial" panose="020B0604020202020204" pitchFamily="34" charset="0"/>
                        </a:rPr>
                        <m:t>. </m:t>
                      </m:r>
                      <m:r>
                        <m:rPr>
                          <m:nor/>
                        </m:rPr>
                        <a:rPr lang="en-US" sz="1050" b="1">
                          <a:solidFill>
                            <a:schemeClr val="accent5">
                              <a:lumMod val="50000"/>
                            </a:schemeClr>
                          </a:solidFill>
                          <a:latin typeface="Arial" panose="020B0604020202020204" pitchFamily="34" charset="0"/>
                          <a:cs typeface="Arial" panose="020B0604020202020204" pitchFamily="34" charset="0"/>
                        </a:rPr>
                        <m:t>xz</m:t>
                      </m:r>
                      <m:r>
                        <m:rPr>
                          <m:nor/>
                        </m:rPr>
                        <a:rPr lang="en-US" sz="1050" b="1">
                          <a:solidFill>
                            <a:schemeClr val="accent5">
                              <a:lumMod val="50000"/>
                            </a:schemeClr>
                          </a:solidFill>
                          <a:latin typeface="Arial" panose="020B0604020202020204" pitchFamily="34" charset="0"/>
                          <a:cs typeface="Arial" panose="020B0604020202020204" pitchFamily="34" charset="0"/>
                        </a:rPr>
                        <m:t>, </m:t>
                      </m:r>
                      <m:r>
                        <m:rPr>
                          <m:nor/>
                        </m:rPr>
                        <a:rPr lang="en-US" sz="1050" b="1">
                          <a:solidFill>
                            <a:schemeClr val="accent5">
                              <a:lumMod val="50000"/>
                            </a:schemeClr>
                          </a:solidFill>
                          <a:latin typeface="Arial" panose="020B0604020202020204" pitchFamily="34" charset="0"/>
                          <a:cs typeface="Arial" panose="020B0604020202020204" pitchFamily="34" charset="0"/>
                        </a:rPr>
                        <m:t>mbgc</m:t>
                      </m:r>
                      <m:r>
                        <m:rPr>
                          <m:nor/>
                        </m:rPr>
                        <a:rPr lang="en-US" sz="1050" b="1">
                          <a:solidFill>
                            <a:schemeClr val="accent5">
                              <a:lumMod val="50000"/>
                            </a:schemeClr>
                          </a:solidFill>
                          <a:latin typeface="Arial" panose="020B0604020202020204" pitchFamily="34" charset="0"/>
                          <a:cs typeface="Arial" panose="020B0604020202020204" pitchFamily="34" charset="0"/>
                        </a:rPr>
                        <m:t>, </m:t>
                      </m:r>
                      <m:r>
                        <a:rPr lang="en-US" sz="1050" b="1" i="1" smtClean="0">
                          <a:solidFill>
                            <a:schemeClr val="accent5">
                              <a:lumMod val="50000"/>
                            </a:schemeClr>
                          </a:solidFill>
                          <a:latin typeface="Cambria Math" panose="02040503050406030204" pitchFamily="18" charset="0"/>
                        </a:rPr>
                        <m:t>…</m:t>
                      </m:r>
                      <m:r>
                        <m:rPr>
                          <m:nor/>
                        </m:rPr>
                        <a:rPr lang="en-US" sz="1050" b="1">
                          <a:solidFill>
                            <a:schemeClr val="accent5">
                              <a:lumMod val="50000"/>
                            </a:schemeClr>
                          </a:solidFill>
                          <a:latin typeface="Arial" panose="020B0604020202020204" pitchFamily="34" charset="0"/>
                          <a:cs typeface="Arial" panose="020B0604020202020204" pitchFamily="34" charset="0"/>
                        </a:rPr>
                        <m:t>)</m:t>
                      </m:r>
                    </m:oMath>
                  </m:oMathPara>
                </a14:m>
                <a:endParaRPr lang="en-FR" sz="1050" b="1" dirty="0">
                  <a:solidFill>
                    <a:schemeClr val="accent5">
                      <a:lumMod val="50000"/>
                    </a:schemeClr>
                  </a:solidFill>
                  <a:latin typeface="Arial" panose="020B0604020202020204" pitchFamily="34" charset="0"/>
                  <a:cs typeface="Arial" panose="020B0604020202020204" pitchFamily="34" charset="0"/>
                </a:endParaRPr>
              </a:p>
              <a:p>
                <a:pPr marL="628650" lvl="1" indent="-171450">
                  <a:spcBef>
                    <a:spcPts val="600"/>
                  </a:spcBef>
                  <a:buFont typeface="Arial" panose="020B0604020202020204" pitchFamily="34" charset="0"/>
                  <a:buChar char="•"/>
                </a:pPr>
                <a:r>
                  <a:rPr lang="en-FR" sz="1100" dirty="0">
                    <a:solidFill>
                      <a:schemeClr val="tx1"/>
                    </a:solidFill>
                    <a:latin typeface="Arial" panose="020B0604020202020204" pitchFamily="34" charset="0"/>
                    <a:cs typeface="Arial" panose="020B0604020202020204" pitchFamily="34" charset="0"/>
                  </a:rPr>
                  <a:t>Example: </a:t>
                </a:r>
                <a14:m>
                  <m:oMath xmlns:m="http://schemas.openxmlformats.org/officeDocument/2006/math">
                    <m:sSub>
                      <m:sSubPr>
                        <m:ctrlPr>
                          <a:rPr lang="en-US" sz="1100" i="1" smtClean="0">
                            <a:solidFill>
                              <a:schemeClr val="accent5">
                                <a:lumMod val="50000"/>
                              </a:schemeClr>
                            </a:solidFill>
                            <a:latin typeface="Cambria Math" panose="02040503050406030204" pitchFamily="18" charset="0"/>
                          </a:rPr>
                        </m:ctrlPr>
                      </m:sSubPr>
                      <m:e>
                        <m:r>
                          <m:rPr>
                            <m:sty m:val="p"/>
                          </m:rPr>
                          <a:rPr lang="vi-VN" sz="1100" b="0" i="0" smtClean="0">
                            <a:solidFill>
                              <a:schemeClr val="accent5">
                                <a:lumMod val="50000"/>
                              </a:schemeClr>
                            </a:solidFill>
                            <a:latin typeface="Cambria Math" panose="02040503050406030204" pitchFamily="18" charset="0"/>
                          </a:rPr>
                          <m:t>C</m:t>
                        </m:r>
                      </m:e>
                      <m:sub>
                        <m:r>
                          <m:rPr>
                            <m:sty m:val="p"/>
                          </m:rPr>
                          <a:rPr lang="en-US" sz="1100" b="0" i="0" smtClean="0">
                            <a:solidFill>
                              <a:schemeClr val="accent5">
                                <a:lumMod val="50000"/>
                              </a:schemeClr>
                            </a:solidFill>
                            <a:latin typeface="Cambria Math" panose="02040503050406030204" pitchFamily="18" charset="0"/>
                          </a:rPr>
                          <m:t>xz</m:t>
                        </m:r>
                      </m:sub>
                    </m:sSub>
                    <m:d>
                      <m:dPr>
                        <m:ctrlPr>
                          <a:rPr lang="en-FR" sz="1100" i="1">
                            <a:solidFill>
                              <a:schemeClr val="accent5">
                                <a:lumMod val="50000"/>
                              </a:schemeClr>
                            </a:solidFill>
                            <a:latin typeface="Cambria Math" panose="02040503050406030204" pitchFamily="18" charset="0"/>
                          </a:rPr>
                        </m:ctrlPr>
                      </m:dPr>
                      <m:e>
                        <m:sSub>
                          <m:sSubPr>
                            <m:ctrlPr>
                              <a:rPr lang="en-FR" sz="1100" i="1">
                                <a:solidFill>
                                  <a:schemeClr val="accent5">
                                    <a:lumMod val="50000"/>
                                  </a:schemeClr>
                                </a:solidFill>
                                <a:latin typeface="Cambria Math" panose="02040503050406030204" pitchFamily="18" charset="0"/>
                              </a:rPr>
                            </m:ctrlPr>
                          </m:sSubPr>
                          <m:e>
                            <m:r>
                              <m:rPr>
                                <m:sty m:val="p"/>
                              </m:rPr>
                              <a:rPr lang="vi-VN" sz="1100" b="0" i="0" smtClean="0">
                                <a:solidFill>
                                  <a:schemeClr val="accent5">
                                    <a:lumMod val="50000"/>
                                  </a:schemeClr>
                                </a:solidFill>
                                <a:latin typeface="Cambria Math" panose="02040503050406030204" pitchFamily="18" charset="0"/>
                              </a:rPr>
                              <m:t>b</m:t>
                            </m:r>
                          </m:e>
                          <m:sub>
                            <m:r>
                              <m:rPr>
                                <m:sty m:val="p"/>
                              </m:rPr>
                              <a:rPr lang="vi-VN" sz="1100" b="0" i="0" smtClean="0">
                                <a:solidFill>
                                  <a:schemeClr val="accent5">
                                    <a:lumMod val="50000"/>
                                  </a:schemeClr>
                                </a:solidFill>
                                <a:latin typeface="Cambria Math" panose="02040503050406030204" pitchFamily="18" charset="0"/>
                              </a:rPr>
                              <m:t>j</m:t>
                            </m:r>
                          </m:sub>
                        </m:sSub>
                      </m:e>
                    </m:d>
                    <m:r>
                      <a:rPr lang="vi-VN" sz="1100" b="0" i="0" smtClean="0">
                        <a:solidFill>
                          <a:schemeClr val="accent5">
                            <a:lumMod val="50000"/>
                          </a:schemeClr>
                        </a:solidFill>
                        <a:latin typeface="Cambria Math" panose="02040503050406030204" pitchFamily="18" charset="0"/>
                      </a:rPr>
                      <m:t>=</m:t>
                    </m:r>
                    <m:r>
                      <a:rPr lang="en-US" sz="1100" b="0" i="0" smtClean="0">
                        <a:solidFill>
                          <a:schemeClr val="accent5">
                            <a:lumMod val="50000"/>
                          </a:schemeClr>
                        </a:solidFill>
                        <a:latin typeface="Cambria Math" panose="02040503050406030204" pitchFamily="18" charset="0"/>
                      </a:rPr>
                      <m:t> </m:t>
                    </m:r>
                  </m:oMath>
                </a14:m>
                <a:r>
                  <a:rPr lang="en-FR" sz="1100" dirty="0">
                    <a:solidFill>
                      <a:schemeClr val="tx1"/>
                    </a:solidFill>
                    <a:latin typeface="Arial" panose="020B0604020202020204" pitchFamily="34" charset="0"/>
                    <a:cs typeface="Arial" panose="020B0604020202020204" pitchFamily="34" charset="0"/>
                  </a:rPr>
                  <a:t>compression size of b</a:t>
                </a:r>
                <a:r>
                  <a:rPr lang="en-FR" sz="1100" baseline="-25000" dirty="0">
                    <a:solidFill>
                      <a:schemeClr val="tx1"/>
                    </a:solidFill>
                    <a:latin typeface="Arial" panose="020B0604020202020204" pitchFamily="34" charset="0"/>
                    <a:cs typeface="Arial" panose="020B0604020202020204" pitchFamily="34" charset="0"/>
                  </a:rPr>
                  <a:t>j</a:t>
                </a:r>
                <a:r>
                  <a:rPr lang="en-FR" sz="1100" dirty="0">
                    <a:solidFill>
                      <a:schemeClr val="tx1"/>
                    </a:solidFill>
                    <a:latin typeface="Arial" panose="020B0604020202020204" pitchFamily="34" charset="0"/>
                    <a:cs typeface="Arial" panose="020B0604020202020204" pitchFamily="34" charset="0"/>
                  </a:rPr>
                  <a:t> using xz compressor</a:t>
                </a:r>
              </a:p>
            </p:txBody>
          </p:sp>
        </mc:Choice>
        <mc:Fallback xmlns="">
          <p:sp>
            <p:nvSpPr>
              <p:cNvPr id="6" name="Rounded Rectangle 5">
                <a:extLst>
                  <a:ext uri="{FF2B5EF4-FFF2-40B4-BE49-F238E27FC236}">
                    <a16:creationId xmlns:a16="http://schemas.microsoft.com/office/drawing/2014/main" id="{F0F01238-0ED6-2207-580A-7FC466BEEC46}"/>
                  </a:ext>
                </a:extLst>
              </p:cNvPr>
              <p:cNvSpPr>
                <a:spLocks noRot="1" noChangeAspect="1" noMove="1" noResize="1" noEditPoints="1" noAdjustHandles="1" noChangeArrowheads="1" noChangeShapeType="1" noTextEdit="1"/>
              </p:cNvSpPr>
              <p:nvPr/>
            </p:nvSpPr>
            <p:spPr>
              <a:xfrm>
                <a:off x="658992" y="1583730"/>
                <a:ext cx="5264029" cy="1907939"/>
              </a:xfrm>
              <a:prstGeom prst="roundRect">
                <a:avLst>
                  <a:gd name="adj" fmla="val 4309"/>
                </a:avLst>
              </a:prstGeom>
              <a:blipFill>
                <a:blip r:embed="rId3"/>
                <a:stretch>
                  <a:fillRect/>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8833E674-28D7-1516-091D-319552D6C851}"/>
                  </a:ext>
                </a:extLst>
              </p:cNvPr>
              <p:cNvSpPr/>
              <p:nvPr/>
            </p:nvSpPr>
            <p:spPr>
              <a:xfrm>
                <a:off x="646622" y="4541832"/>
                <a:ext cx="5264028" cy="820653"/>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tx1"/>
                    </a:solidFill>
                    <a:latin typeface="Arial" panose="020B0604020202020204" pitchFamily="34" charset="0"/>
                    <a:cs typeface="Arial" panose="020B0604020202020204" pitchFamily="34" charset="0"/>
                  </a:rPr>
                  <a:t>Decision variables:</a:t>
                </a:r>
              </a:p>
              <a:p>
                <a:pPr marL="628650" lvl="1" indent="-171450">
                  <a:spcBef>
                    <a:spcPts val="600"/>
                  </a:spcBef>
                  <a:buFont typeface="Arial" panose="020B0604020202020204" pitchFamily="34" charset="0"/>
                  <a:buChar char="•"/>
                </a:pPr>
                <a14:m>
                  <m:oMath xmlns:m="http://schemas.openxmlformats.org/officeDocument/2006/math">
                    <m:sSub>
                      <m:sSubPr>
                        <m:ctrlPr>
                          <a:rPr lang="en-FR" sz="1100" b="1" i="1" smtClean="0">
                            <a:solidFill>
                              <a:schemeClr val="accent5">
                                <a:lumMod val="50000"/>
                              </a:schemeClr>
                            </a:solidFill>
                            <a:latin typeface="Cambria Math" panose="02040503050406030204" pitchFamily="18" charset="0"/>
                          </a:rPr>
                        </m:ctrlPr>
                      </m:sSubPr>
                      <m:e>
                        <m:r>
                          <a:rPr lang="en-US" sz="1100" b="1" i="0" smtClean="0">
                            <a:solidFill>
                              <a:schemeClr val="accent5">
                                <a:lumMod val="50000"/>
                              </a:schemeClr>
                            </a:solidFill>
                            <a:latin typeface="Cambria Math" panose="02040503050406030204" pitchFamily="18" charset="0"/>
                          </a:rPr>
                          <m:t>𝐱</m:t>
                        </m:r>
                      </m:e>
                      <m:sub>
                        <m:r>
                          <a:rPr lang="en-US" sz="1100" b="1" i="0" smtClean="0">
                            <a:solidFill>
                              <a:schemeClr val="accent5">
                                <a:lumMod val="50000"/>
                              </a:schemeClr>
                            </a:solidFill>
                            <a:latin typeface="Cambria Math" panose="02040503050406030204" pitchFamily="18" charset="0"/>
                          </a:rPr>
                          <m:t>𝐢𝐣</m:t>
                        </m:r>
                      </m:sub>
                    </m:sSub>
                    <m:r>
                      <a:rPr lang="en-US" sz="1100" b="1" i="0" smtClean="0">
                        <a:solidFill>
                          <a:schemeClr val="accent5">
                            <a:lumMod val="50000"/>
                          </a:schemeClr>
                        </a:solidFill>
                        <a:latin typeface="Cambria Math" panose="02040503050406030204" pitchFamily="18" charset="0"/>
                      </a:rPr>
                      <m:t>∈</m:t>
                    </m:r>
                    <m:r>
                      <m:rPr>
                        <m:lit/>
                      </m:rPr>
                      <a:rPr lang="en-US" sz="1100" b="1" i="0" smtClean="0">
                        <a:solidFill>
                          <a:schemeClr val="accent5">
                            <a:lumMod val="50000"/>
                          </a:schemeClr>
                        </a:solidFill>
                        <a:latin typeface="Cambria Math" panose="02040503050406030204" pitchFamily="18" charset="0"/>
                      </a:rPr>
                      <m:t>{</m:t>
                    </m:r>
                    <m:r>
                      <a:rPr lang="en-US" sz="1100" b="1" i="0" smtClean="0">
                        <a:solidFill>
                          <a:schemeClr val="accent5">
                            <a:lumMod val="50000"/>
                          </a:schemeClr>
                        </a:solidFill>
                        <a:latin typeface="Cambria Math" panose="02040503050406030204" pitchFamily="18" charset="0"/>
                      </a:rPr>
                      <m:t>𝟎</m:t>
                    </m:r>
                    <m:r>
                      <a:rPr lang="en-US" sz="1100" b="1" i="0" smtClean="0">
                        <a:solidFill>
                          <a:schemeClr val="accent5">
                            <a:lumMod val="50000"/>
                          </a:schemeClr>
                        </a:solidFill>
                        <a:latin typeface="Cambria Math" panose="02040503050406030204" pitchFamily="18" charset="0"/>
                      </a:rPr>
                      <m:t>,</m:t>
                    </m:r>
                    <m:r>
                      <a:rPr lang="en-US" sz="1100" b="1" i="0" smtClean="0">
                        <a:solidFill>
                          <a:schemeClr val="accent5">
                            <a:lumMod val="50000"/>
                          </a:schemeClr>
                        </a:solidFill>
                        <a:latin typeface="Cambria Math" panose="02040503050406030204" pitchFamily="18" charset="0"/>
                      </a:rPr>
                      <m:t>𝟏</m:t>
                    </m:r>
                    <m:r>
                      <m:rPr>
                        <m:lit/>
                      </m:rPr>
                      <a:rPr lang="en-US" sz="1100" b="1" i="0" smtClean="0">
                        <a:solidFill>
                          <a:schemeClr val="accent5">
                            <a:lumMod val="50000"/>
                          </a:schemeClr>
                        </a:solidFill>
                        <a:latin typeface="Cambria Math" panose="02040503050406030204" pitchFamily="18" charset="0"/>
                      </a:rPr>
                      <m:t>}</m:t>
                    </m:r>
                  </m:oMath>
                </a14:m>
                <a:r>
                  <a:rPr lang="en-US" sz="1100" dirty="0">
                    <a:solidFill>
                      <a:schemeClr val="tx1"/>
                    </a:solidFill>
                    <a:latin typeface="Arial" panose="020B0604020202020204" pitchFamily="34" charset="0"/>
                    <a:cs typeface="Arial" panose="020B0604020202020204" pitchFamily="34" charset="0"/>
                  </a:rPr>
                  <a:t>	: 1 if genome </a:t>
                </a:r>
                <a:r>
                  <a:rPr lang="en-US" sz="1100" dirty="0" err="1">
                    <a:solidFill>
                      <a:schemeClr val="tx1"/>
                    </a:solidFill>
                    <a:latin typeface="Arial" panose="020B0604020202020204" pitchFamily="34" charset="0"/>
                    <a:cs typeface="Arial" panose="020B0604020202020204" pitchFamily="34" charset="0"/>
                  </a:rPr>
                  <a:t>g</a:t>
                </a:r>
                <a:r>
                  <a:rPr lang="en-US" sz="1100" baseline="-25000" dirty="0" err="1">
                    <a:solidFill>
                      <a:schemeClr val="tx1"/>
                    </a:solidFill>
                    <a:latin typeface="Arial" panose="020B0604020202020204" pitchFamily="34" charset="0"/>
                    <a:cs typeface="Arial" panose="020B0604020202020204" pitchFamily="34" charset="0"/>
                  </a:rPr>
                  <a:t>i</a:t>
                </a:r>
                <a:r>
                  <a:rPr lang="en-US" sz="1100" dirty="0">
                    <a:solidFill>
                      <a:schemeClr val="tx1"/>
                    </a:solidFill>
                    <a:latin typeface="Arial" panose="020B0604020202020204" pitchFamily="34" charset="0"/>
                    <a:cs typeface="Arial" panose="020B0604020202020204" pitchFamily="34" charset="0"/>
                  </a:rPr>
                  <a:t>  is in batch b</a:t>
                </a:r>
                <a:r>
                  <a:rPr lang="en-US" sz="1100" baseline="-25000" dirty="0">
                    <a:solidFill>
                      <a:schemeClr val="tx1"/>
                    </a:solidFill>
                    <a:latin typeface="Arial" panose="020B0604020202020204" pitchFamily="34" charset="0"/>
                    <a:cs typeface="Arial" panose="020B0604020202020204" pitchFamily="34" charset="0"/>
                  </a:rPr>
                  <a:t>j</a:t>
                </a:r>
                <a:r>
                  <a:rPr lang="en-US" sz="1100" dirty="0">
                    <a:solidFill>
                      <a:schemeClr val="tx1"/>
                    </a:solidFill>
                    <a:latin typeface="Arial" panose="020B0604020202020204" pitchFamily="34" charset="0"/>
                    <a:cs typeface="Arial" panose="020B0604020202020204" pitchFamily="34" charset="0"/>
                  </a:rPr>
                  <a:t>,0 otherwise</a:t>
                </a:r>
                <a:endParaRPr lang="en-FR" sz="1100" dirty="0">
                  <a:solidFill>
                    <a:schemeClr val="tx1"/>
                  </a:solidFill>
                  <a:effectLst/>
                  <a:latin typeface="Arial" panose="020B0604020202020204" pitchFamily="34" charset="0"/>
                  <a:cs typeface="Arial" panose="020B0604020202020204" pitchFamily="34" charset="0"/>
                </a:endParaRPr>
              </a:p>
              <a:p>
                <a:pPr marL="628650" lvl="1" indent="-171450">
                  <a:spcBef>
                    <a:spcPts val="600"/>
                  </a:spcBef>
                  <a:buFont typeface="Arial" panose="020B0604020202020204" pitchFamily="34" charset="0"/>
                  <a:buChar char="•"/>
                </a:pPr>
                <a14:m>
                  <m:oMath xmlns:m="http://schemas.openxmlformats.org/officeDocument/2006/math">
                    <m:sSub>
                      <m:sSubPr>
                        <m:ctrlPr>
                          <a:rPr lang="en-FR" sz="1100" b="1" i="1" smtClean="0">
                            <a:solidFill>
                              <a:schemeClr val="accent5">
                                <a:lumMod val="50000"/>
                              </a:schemeClr>
                            </a:solidFill>
                            <a:latin typeface="Cambria Math" panose="02040503050406030204" pitchFamily="18" charset="0"/>
                          </a:rPr>
                        </m:ctrlPr>
                      </m:sSubPr>
                      <m:e>
                        <m:r>
                          <a:rPr lang="en-US" sz="1100" b="1" i="0" smtClean="0">
                            <a:solidFill>
                              <a:schemeClr val="accent5">
                                <a:lumMod val="50000"/>
                              </a:schemeClr>
                            </a:solidFill>
                            <a:latin typeface="Cambria Math" panose="02040503050406030204" pitchFamily="18" charset="0"/>
                          </a:rPr>
                          <m:t>𝐲</m:t>
                        </m:r>
                      </m:e>
                      <m:sub>
                        <m:r>
                          <a:rPr lang="en-US" sz="1100" b="1" i="0" smtClean="0">
                            <a:solidFill>
                              <a:schemeClr val="accent5">
                                <a:lumMod val="50000"/>
                              </a:schemeClr>
                            </a:solidFill>
                            <a:latin typeface="Cambria Math" panose="02040503050406030204" pitchFamily="18" charset="0"/>
                          </a:rPr>
                          <m:t>𝐣</m:t>
                        </m:r>
                      </m:sub>
                    </m:sSub>
                    <m:r>
                      <a:rPr lang="en-US" sz="1100" b="1" i="0" smtClean="0">
                        <a:solidFill>
                          <a:schemeClr val="accent5">
                            <a:lumMod val="50000"/>
                          </a:schemeClr>
                        </a:solidFill>
                        <a:latin typeface="Cambria Math" panose="02040503050406030204" pitchFamily="18" charset="0"/>
                      </a:rPr>
                      <m:t>∈</m:t>
                    </m:r>
                    <m:r>
                      <m:rPr>
                        <m:lit/>
                      </m:rPr>
                      <a:rPr lang="en-US" sz="1100" b="1" i="0" smtClean="0">
                        <a:solidFill>
                          <a:schemeClr val="accent5">
                            <a:lumMod val="50000"/>
                          </a:schemeClr>
                        </a:solidFill>
                        <a:latin typeface="Cambria Math" panose="02040503050406030204" pitchFamily="18" charset="0"/>
                      </a:rPr>
                      <m:t>{</m:t>
                    </m:r>
                    <m:r>
                      <a:rPr lang="en-US" sz="1100" b="1" i="0" smtClean="0">
                        <a:solidFill>
                          <a:schemeClr val="accent5">
                            <a:lumMod val="50000"/>
                          </a:schemeClr>
                        </a:solidFill>
                        <a:latin typeface="Cambria Math" panose="02040503050406030204" pitchFamily="18" charset="0"/>
                      </a:rPr>
                      <m:t>𝟎</m:t>
                    </m:r>
                    <m:r>
                      <a:rPr lang="en-US" sz="1100" b="1" i="0" smtClean="0">
                        <a:solidFill>
                          <a:schemeClr val="accent5">
                            <a:lumMod val="50000"/>
                          </a:schemeClr>
                        </a:solidFill>
                        <a:latin typeface="Cambria Math" panose="02040503050406030204" pitchFamily="18" charset="0"/>
                      </a:rPr>
                      <m:t>,</m:t>
                    </m:r>
                    <m:r>
                      <a:rPr lang="en-US" sz="1100" b="1" i="0" smtClean="0">
                        <a:solidFill>
                          <a:schemeClr val="accent5">
                            <a:lumMod val="50000"/>
                          </a:schemeClr>
                        </a:solidFill>
                        <a:latin typeface="Cambria Math" panose="02040503050406030204" pitchFamily="18" charset="0"/>
                      </a:rPr>
                      <m:t>𝟏</m:t>
                    </m:r>
                    <m:r>
                      <m:rPr>
                        <m:lit/>
                      </m:rPr>
                      <a:rPr lang="en-US" sz="1100" b="1" i="0" smtClean="0">
                        <a:solidFill>
                          <a:schemeClr val="accent5">
                            <a:lumMod val="50000"/>
                          </a:schemeClr>
                        </a:solidFill>
                        <a:latin typeface="Cambria Math" panose="02040503050406030204" pitchFamily="18" charset="0"/>
                      </a:rPr>
                      <m:t>}</m:t>
                    </m:r>
                  </m:oMath>
                </a14:m>
                <a:r>
                  <a:rPr lang="en-US" sz="1100" b="1" dirty="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	: 1 if batch </a:t>
                </a:r>
                <a:r>
                  <a:rPr lang="en-US" sz="1100" dirty="0" err="1">
                    <a:solidFill>
                      <a:schemeClr val="tx1"/>
                    </a:solidFill>
                    <a:latin typeface="Arial" panose="020B0604020202020204" pitchFamily="34" charset="0"/>
                    <a:cs typeface="Arial" panose="020B0604020202020204" pitchFamily="34" charset="0"/>
                  </a:rPr>
                  <a:t>b</a:t>
                </a:r>
                <a:r>
                  <a:rPr lang="en-US" sz="1050" dirty="0" err="1">
                    <a:solidFill>
                      <a:schemeClr val="tx1"/>
                    </a:solidFill>
                    <a:latin typeface="Arial" panose="020B0604020202020204" pitchFamily="34" charset="0"/>
                    <a:cs typeface="Arial" panose="020B0604020202020204" pitchFamily="34" charset="0"/>
                  </a:rPr>
                  <a:t>j</a:t>
                </a:r>
                <a:r>
                  <a:rPr lang="en-US" sz="1100" dirty="0">
                    <a:solidFill>
                      <a:schemeClr val="tx1"/>
                    </a:solidFill>
                    <a:latin typeface="Arial" panose="020B0604020202020204" pitchFamily="34" charset="0"/>
                    <a:cs typeface="Arial" panose="020B0604020202020204" pitchFamily="34" charset="0"/>
                  </a:rPr>
                  <a:t>  is used, 0 otherwise</a:t>
                </a:r>
              </a:p>
            </p:txBody>
          </p:sp>
        </mc:Choice>
        <mc:Fallback xmlns="">
          <p:sp>
            <p:nvSpPr>
              <p:cNvPr id="8" name="Rounded Rectangle 7">
                <a:extLst>
                  <a:ext uri="{FF2B5EF4-FFF2-40B4-BE49-F238E27FC236}">
                    <a16:creationId xmlns:a16="http://schemas.microsoft.com/office/drawing/2014/main" id="{8833E674-28D7-1516-091D-319552D6C851}"/>
                  </a:ext>
                </a:extLst>
              </p:cNvPr>
              <p:cNvSpPr>
                <a:spLocks noRot="1" noChangeAspect="1" noMove="1" noResize="1" noEditPoints="1" noAdjustHandles="1" noChangeArrowheads="1" noChangeShapeType="1" noTextEdit="1"/>
              </p:cNvSpPr>
              <p:nvPr/>
            </p:nvSpPr>
            <p:spPr>
              <a:xfrm>
                <a:off x="646622" y="4541832"/>
                <a:ext cx="5264028" cy="820653"/>
              </a:xfrm>
              <a:prstGeom prst="roundRect">
                <a:avLst>
                  <a:gd name="adj" fmla="val 4309"/>
                </a:avLst>
              </a:prstGeom>
              <a:blipFill>
                <a:blip r:embed="rId4"/>
                <a:stretch>
                  <a:fillRect/>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38E5879C-890E-A59A-F90C-D36247560207}"/>
                  </a:ext>
                </a:extLst>
              </p:cNvPr>
              <p:cNvSpPr/>
              <p:nvPr/>
            </p:nvSpPr>
            <p:spPr>
              <a:xfrm>
                <a:off x="6101880" y="1734215"/>
                <a:ext cx="5251920" cy="1251279"/>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tx1"/>
                    </a:solidFill>
                    <a:latin typeface="Arial" panose="020B0604020202020204" pitchFamily="34" charset="0"/>
                    <a:cs typeface="Arial" panose="020B0604020202020204" pitchFamily="34" charset="0"/>
                  </a:rPr>
                  <a:t>Objective function:</a:t>
                </a:r>
              </a:p>
              <a:p>
                <a:pPr>
                  <a:spcBef>
                    <a:spcPts val="600"/>
                  </a:spcBef>
                </a:pPr>
                <a14:m>
                  <m:oMathPara xmlns:m="http://schemas.openxmlformats.org/officeDocument/2006/math">
                    <m:oMathParaPr>
                      <m:jc m:val="centerGroup"/>
                    </m:oMathParaPr>
                    <m:oMath xmlns:m="http://schemas.openxmlformats.org/officeDocument/2006/math">
                      <m:func>
                        <m:funcPr>
                          <m:ctrlPr>
                            <a:rPr lang="en-FR" sz="1100" b="1" i="1" smtClean="0">
                              <a:solidFill>
                                <a:schemeClr val="accent5">
                                  <a:lumMod val="50000"/>
                                </a:schemeClr>
                              </a:solidFill>
                              <a:latin typeface="Cambria Math" panose="02040503050406030204" pitchFamily="18" charset="0"/>
                            </a:rPr>
                          </m:ctrlPr>
                        </m:funcPr>
                        <m:fName>
                          <m:r>
                            <a:rPr lang="vi-VN" sz="1100" b="1" i="0" smtClean="0">
                              <a:solidFill>
                                <a:schemeClr val="accent5">
                                  <a:lumMod val="50000"/>
                                </a:schemeClr>
                              </a:solidFill>
                              <a:latin typeface="Cambria Math" panose="02040503050406030204" pitchFamily="18" charset="0"/>
                            </a:rPr>
                            <m:t>𝐦𝐢𝐧</m:t>
                          </m:r>
                        </m:fName>
                        <m:e>
                          <m:d>
                            <m:dPr>
                              <m:ctrlPr>
                                <a:rPr lang="en-FR" sz="1100" b="1" i="1">
                                  <a:solidFill>
                                    <a:schemeClr val="accent5">
                                      <a:lumMod val="50000"/>
                                    </a:schemeClr>
                                  </a:solidFill>
                                  <a:latin typeface="Cambria Math" panose="02040503050406030204" pitchFamily="18" charset="0"/>
                                </a:rPr>
                              </m:ctrlPr>
                            </m:dPr>
                            <m:e>
                              <m:r>
                                <a:rPr lang="vi-VN" sz="1100" b="1" i="0" smtClean="0">
                                  <a:solidFill>
                                    <a:schemeClr val="accent5">
                                      <a:lumMod val="50000"/>
                                    </a:schemeClr>
                                  </a:solidFill>
                                  <a:latin typeface="Cambria Math" panose="02040503050406030204" pitchFamily="18" charset="0"/>
                                </a:rPr>
                                <m:t>𝛂</m:t>
                              </m:r>
                              <m:nary>
                                <m:naryPr>
                                  <m:chr m:val="∑"/>
                                  <m:ctrlPr>
                                    <a:rPr lang="en-FR" sz="1100" b="1" i="1">
                                      <a:solidFill>
                                        <a:schemeClr val="accent5">
                                          <a:lumMod val="50000"/>
                                        </a:schemeClr>
                                      </a:solidFill>
                                      <a:latin typeface="Cambria Math" panose="02040503050406030204" pitchFamily="18" charset="0"/>
                                    </a:rPr>
                                  </m:ctrlPr>
                                </m:naryPr>
                                <m:sub>
                                  <m:r>
                                    <a:rPr lang="vi-VN" sz="1100" b="1" i="0" smtClean="0">
                                      <a:solidFill>
                                        <a:schemeClr val="accent5">
                                          <a:lumMod val="50000"/>
                                        </a:schemeClr>
                                      </a:solidFill>
                                      <a:latin typeface="Cambria Math" panose="02040503050406030204" pitchFamily="18" charset="0"/>
                                    </a:rPr>
                                    <m:t>𝐣</m:t>
                                  </m:r>
                                  <m:r>
                                    <a:rPr lang="vi-VN" sz="1100" b="1" i="0" smtClean="0">
                                      <a:solidFill>
                                        <a:schemeClr val="accent5">
                                          <a:lumMod val="50000"/>
                                        </a:schemeClr>
                                      </a:solidFill>
                                      <a:latin typeface="Cambria Math" panose="02040503050406030204" pitchFamily="18" charset="0"/>
                                    </a:rPr>
                                    <m:t>=</m:t>
                                  </m:r>
                                  <m:r>
                                    <a:rPr lang="vi-VN" sz="1100" b="1" i="0" smtClean="0">
                                      <a:solidFill>
                                        <a:schemeClr val="accent5">
                                          <a:lumMod val="50000"/>
                                        </a:schemeClr>
                                      </a:solidFill>
                                      <a:latin typeface="Cambria Math" panose="02040503050406030204" pitchFamily="18" charset="0"/>
                                    </a:rPr>
                                    <m:t>𝟏</m:t>
                                  </m:r>
                                </m:sub>
                                <m:sup>
                                  <m:r>
                                    <a:rPr lang="vi-VN" sz="1100" b="1" i="0" smtClean="0">
                                      <a:solidFill>
                                        <a:schemeClr val="accent5">
                                          <a:lumMod val="50000"/>
                                        </a:schemeClr>
                                      </a:solidFill>
                                      <a:latin typeface="Cambria Math" panose="02040503050406030204" pitchFamily="18" charset="0"/>
                                    </a:rPr>
                                    <m:t>𝐦</m:t>
                                  </m:r>
                                </m:sup>
                                <m:e>
                                  <m:sSub>
                                    <m:sSubPr>
                                      <m:ctrlPr>
                                        <a:rPr lang="en-US" sz="1100" b="1" i="1" smtClean="0">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𝐂</m:t>
                                      </m:r>
                                    </m:e>
                                    <m:sub>
                                      <m:r>
                                        <a:rPr lang="en-US" sz="1100" b="1" i="0" smtClean="0">
                                          <a:solidFill>
                                            <a:schemeClr val="accent5">
                                              <a:lumMod val="50000"/>
                                            </a:schemeClr>
                                          </a:solidFill>
                                          <a:latin typeface="Cambria Math" panose="02040503050406030204" pitchFamily="18" charset="0"/>
                                        </a:rPr>
                                        <m:t>𝐜𝐨𝐦𝐩</m:t>
                                      </m:r>
                                    </m:sub>
                                  </m:sSub>
                                  <m:d>
                                    <m:dPr>
                                      <m:ctrlPr>
                                        <a:rPr lang="en-FR" sz="1100" b="1" i="1">
                                          <a:solidFill>
                                            <a:schemeClr val="accent5">
                                              <a:lumMod val="50000"/>
                                            </a:schemeClr>
                                          </a:solidFill>
                                          <a:latin typeface="Cambria Math" panose="02040503050406030204" pitchFamily="18" charset="0"/>
                                        </a:rPr>
                                      </m:ctrlPr>
                                    </m:dPr>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𝐣</m:t>
                                          </m:r>
                                        </m:sub>
                                      </m:sSub>
                                    </m:e>
                                  </m:d>
                                </m:e>
                              </m:nary>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𝐲</m:t>
                                  </m:r>
                                </m:e>
                                <m:sub>
                                  <m:r>
                                    <a:rPr lang="vi-VN" sz="1100" b="1" i="0" smtClean="0">
                                      <a:solidFill>
                                        <a:schemeClr val="accent5">
                                          <a:lumMod val="50000"/>
                                        </a:schemeClr>
                                      </a:solidFill>
                                      <a:latin typeface="Cambria Math" panose="02040503050406030204" pitchFamily="18" charset="0"/>
                                    </a:rPr>
                                    <m:t>𝐣</m:t>
                                  </m:r>
                                </m:sub>
                              </m:sSub>
                              <m:r>
                                <a:rPr lang="vi-VN" sz="1100" b="1" i="0" smtClean="0">
                                  <a:solidFill>
                                    <a:schemeClr val="accent5">
                                      <a:lumMod val="50000"/>
                                    </a:schemeClr>
                                  </a:solidFill>
                                  <a:latin typeface="Cambria Math" panose="02040503050406030204" pitchFamily="18" charset="0"/>
                                </a:rPr>
                                <m:t>+</m:t>
                              </m:r>
                              <m:r>
                                <a:rPr lang="vi-VN" sz="1100" b="1" i="0" smtClean="0">
                                  <a:solidFill>
                                    <a:schemeClr val="accent5">
                                      <a:lumMod val="50000"/>
                                    </a:schemeClr>
                                  </a:solidFill>
                                  <a:latin typeface="Cambria Math" panose="02040503050406030204" pitchFamily="18" charset="0"/>
                                </a:rPr>
                                <m:t>𝛃</m:t>
                              </m:r>
                              <m:nary>
                                <m:naryPr>
                                  <m:chr m:val="∑"/>
                                  <m:ctrlPr>
                                    <a:rPr lang="en-FR" sz="1100" b="1" i="1">
                                      <a:solidFill>
                                        <a:schemeClr val="accent5">
                                          <a:lumMod val="50000"/>
                                        </a:schemeClr>
                                      </a:solidFill>
                                      <a:latin typeface="Cambria Math" panose="02040503050406030204" pitchFamily="18" charset="0"/>
                                    </a:rPr>
                                  </m:ctrlPr>
                                </m:naryPr>
                                <m:sub>
                                  <m:r>
                                    <a:rPr lang="vi-VN" sz="1100" b="1" i="0" smtClean="0">
                                      <a:solidFill>
                                        <a:schemeClr val="accent5">
                                          <a:lumMod val="50000"/>
                                        </a:schemeClr>
                                      </a:solidFill>
                                      <a:latin typeface="Cambria Math" panose="02040503050406030204" pitchFamily="18" charset="0"/>
                                    </a:rPr>
                                    <m:t>𝐣</m:t>
                                  </m:r>
                                  <m:r>
                                    <a:rPr lang="vi-VN" sz="1100" b="1" i="0" smtClean="0">
                                      <a:solidFill>
                                        <a:schemeClr val="accent5">
                                          <a:lumMod val="50000"/>
                                        </a:schemeClr>
                                      </a:solidFill>
                                      <a:latin typeface="Cambria Math" panose="02040503050406030204" pitchFamily="18" charset="0"/>
                                    </a:rPr>
                                    <m:t>=</m:t>
                                  </m:r>
                                  <m:r>
                                    <a:rPr lang="vi-VN" sz="1100" b="1" i="0" smtClean="0">
                                      <a:solidFill>
                                        <a:schemeClr val="accent5">
                                          <a:lumMod val="50000"/>
                                        </a:schemeClr>
                                      </a:solidFill>
                                      <a:latin typeface="Cambria Math" panose="02040503050406030204" pitchFamily="18" charset="0"/>
                                    </a:rPr>
                                    <m:t>𝟏</m:t>
                                  </m:r>
                                </m:sub>
                                <m:sup>
                                  <m:r>
                                    <a:rPr lang="vi-VN" sz="1100" b="1" i="0" smtClean="0">
                                      <a:solidFill>
                                        <a:schemeClr val="accent5">
                                          <a:lumMod val="50000"/>
                                        </a:schemeClr>
                                      </a:solidFill>
                                      <a:latin typeface="Cambria Math" panose="02040503050406030204" pitchFamily="18" charset="0"/>
                                    </a:rPr>
                                    <m:t>𝐦</m:t>
                                  </m:r>
                                </m:sup>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𝐲</m:t>
                                      </m:r>
                                    </m:e>
                                    <m:sub>
                                      <m:r>
                                        <a:rPr lang="vi-VN" sz="1100" b="1" i="0" smtClean="0">
                                          <a:solidFill>
                                            <a:schemeClr val="accent5">
                                              <a:lumMod val="50000"/>
                                            </a:schemeClr>
                                          </a:solidFill>
                                          <a:latin typeface="Cambria Math" panose="02040503050406030204" pitchFamily="18" charset="0"/>
                                        </a:rPr>
                                        <m:t>𝐣</m:t>
                                      </m:r>
                                    </m:sub>
                                  </m:sSub>
                                </m:e>
                              </m:nary>
                            </m:e>
                          </m:d>
                        </m:e>
                      </m:func>
                    </m:oMath>
                  </m:oMathPara>
                </a14:m>
                <a:endParaRPr lang="vi-VN" sz="1100" b="1" dirty="0">
                  <a:solidFill>
                    <a:schemeClr val="tx1"/>
                  </a:solidFill>
                  <a:latin typeface="Arial" panose="020B0604020202020204" pitchFamily="34" charset="0"/>
                  <a:cs typeface="Arial" panose="020B0604020202020204" pitchFamily="34" charset="0"/>
                </a:endParaRPr>
              </a:p>
              <a:p>
                <a:pPr>
                  <a:spcBef>
                    <a:spcPts val="600"/>
                  </a:spcBef>
                </a:pPr>
                <a:r>
                  <a:rPr lang="en-FR" sz="1100" dirty="0">
                    <a:solidFill>
                      <a:schemeClr val="tx1"/>
                    </a:solidFill>
                    <a:effectLst/>
                    <a:latin typeface="Arial" panose="020B0604020202020204" pitchFamily="34" charset="0"/>
                    <a:cs typeface="Arial" panose="020B0604020202020204" pitchFamily="34" charset="0"/>
                  </a:rPr>
                  <a:t> </a:t>
                </a:r>
                <a:endParaRPr lang="en-FR" sz="1100" dirty="0">
                  <a:solidFill>
                    <a:schemeClr val="tx1"/>
                  </a:solidFill>
                  <a:latin typeface="Arial" panose="020B0604020202020204" pitchFamily="34" charset="0"/>
                  <a:cs typeface="Arial" panose="020B0604020202020204" pitchFamily="34" charset="0"/>
                </a:endParaRPr>
              </a:p>
            </p:txBody>
          </p:sp>
        </mc:Choice>
        <mc:Fallback xmlns="">
          <p:sp>
            <p:nvSpPr>
              <p:cNvPr id="9" name="Rounded Rectangle 8">
                <a:extLst>
                  <a:ext uri="{FF2B5EF4-FFF2-40B4-BE49-F238E27FC236}">
                    <a16:creationId xmlns:a16="http://schemas.microsoft.com/office/drawing/2014/main" id="{38E5879C-890E-A59A-F90C-D36247560207}"/>
                  </a:ext>
                </a:extLst>
              </p:cNvPr>
              <p:cNvSpPr>
                <a:spLocks noRot="1" noChangeAspect="1" noMove="1" noResize="1" noEditPoints="1" noAdjustHandles="1" noChangeArrowheads="1" noChangeShapeType="1" noTextEdit="1"/>
              </p:cNvSpPr>
              <p:nvPr/>
            </p:nvSpPr>
            <p:spPr>
              <a:xfrm>
                <a:off x="6101880" y="1734215"/>
                <a:ext cx="5251920" cy="1251279"/>
              </a:xfrm>
              <a:prstGeom prst="roundRect">
                <a:avLst>
                  <a:gd name="adj" fmla="val 4309"/>
                </a:avLst>
              </a:prstGeom>
              <a:blipFill>
                <a:blip r:embed="rId5"/>
                <a:stretch>
                  <a:fillRect t="-16000" b="-32000"/>
                </a:stretch>
              </a:blipFill>
              <a:ln w="3175">
                <a:noFill/>
                <a:prstDash val="sysDot"/>
              </a:ln>
            </p:spPr>
            <p:txBody>
              <a:bodyPr/>
              <a:lstStyle/>
              <a:p>
                <a:r>
                  <a:rPr lang="en-FR">
                    <a:noFill/>
                  </a:rPr>
                  <a:t> </a:t>
                </a:r>
              </a:p>
            </p:txBody>
          </p:sp>
        </mc:Fallback>
      </mc:AlternateContent>
      <p:sp>
        <p:nvSpPr>
          <p:cNvPr id="12" name="TextBox 11">
            <a:extLst>
              <a:ext uri="{FF2B5EF4-FFF2-40B4-BE49-F238E27FC236}">
                <a16:creationId xmlns:a16="http://schemas.microsoft.com/office/drawing/2014/main" id="{73EBF527-A85E-C04A-2AF6-C924932984EA}"/>
              </a:ext>
            </a:extLst>
          </p:cNvPr>
          <p:cNvSpPr txBox="1"/>
          <p:nvPr/>
        </p:nvSpPr>
        <p:spPr>
          <a:xfrm>
            <a:off x="6101878" y="2989243"/>
            <a:ext cx="2839519" cy="261610"/>
          </a:xfrm>
          <a:prstGeom prst="rect">
            <a:avLst/>
          </a:prstGeom>
          <a:noFill/>
        </p:spPr>
        <p:txBody>
          <a:bodyPr wrap="square">
            <a:spAutoFit/>
          </a:bodyPr>
          <a:lstStyle/>
          <a:p>
            <a:pPr algn="ctr"/>
            <a:r>
              <a:rPr lang="en-FR" sz="1100" dirty="0">
                <a:solidFill>
                  <a:schemeClr val="tx1"/>
                </a:solidFill>
                <a:latin typeface="Arial" panose="020B0604020202020204" pitchFamily="34" charset="0"/>
                <a:cs typeface="Arial" panose="020B0604020202020204" pitchFamily="34" charset="0"/>
              </a:rPr>
              <a:t>Minimize total compressed batch sizes</a:t>
            </a:r>
          </a:p>
        </p:txBody>
      </p:sp>
      <p:sp>
        <p:nvSpPr>
          <p:cNvPr id="13" name="TextBox 12">
            <a:extLst>
              <a:ext uri="{FF2B5EF4-FFF2-40B4-BE49-F238E27FC236}">
                <a16:creationId xmlns:a16="http://schemas.microsoft.com/office/drawing/2014/main" id="{FE2B1806-C9DE-CFF0-F132-7276ACC9701B}"/>
              </a:ext>
            </a:extLst>
          </p:cNvPr>
          <p:cNvSpPr txBox="1"/>
          <p:nvPr/>
        </p:nvSpPr>
        <p:spPr>
          <a:xfrm>
            <a:off x="9120254" y="2976160"/>
            <a:ext cx="2364585" cy="261610"/>
          </a:xfrm>
          <a:prstGeom prst="rect">
            <a:avLst/>
          </a:prstGeom>
          <a:noFill/>
        </p:spPr>
        <p:txBody>
          <a:bodyPr wrap="square">
            <a:spAutoFit/>
          </a:bodyPr>
          <a:lstStyle/>
          <a:p>
            <a:pPr algn="ctr"/>
            <a:r>
              <a:rPr lang="en-GB" sz="1100" dirty="0">
                <a:solidFill>
                  <a:schemeClr val="tx1"/>
                </a:solidFill>
                <a:latin typeface="Arial" panose="020B0604020202020204" pitchFamily="34" charset="0"/>
                <a:cs typeface="Arial" panose="020B0604020202020204" pitchFamily="34" charset="0"/>
              </a:rPr>
              <a:t>Minimize the number of batches </a:t>
            </a:r>
            <a:endParaRPr lang="en-FR" sz="1100" dirty="0">
              <a:solidFill>
                <a:schemeClr val="tx1"/>
              </a:solidFill>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42F003C7-92FE-C979-714D-11D443A19F63}"/>
              </a:ext>
            </a:extLst>
          </p:cNvPr>
          <p:cNvCxnSpPr>
            <a:cxnSpLocks/>
            <a:stCxn id="27" idx="1"/>
            <a:endCxn id="12" idx="0"/>
          </p:cNvCxnSpPr>
          <p:nvPr/>
        </p:nvCxnSpPr>
        <p:spPr>
          <a:xfrm flipH="1">
            <a:off x="7521638" y="2708496"/>
            <a:ext cx="1022614" cy="28074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89D89432-BF7F-8622-3EE2-428F1982D430}"/>
              </a:ext>
            </a:extLst>
          </p:cNvPr>
          <p:cNvCxnSpPr>
            <a:cxnSpLocks/>
            <a:stCxn id="29" idx="1"/>
            <a:endCxn id="13" idx="0"/>
          </p:cNvCxnSpPr>
          <p:nvPr/>
        </p:nvCxnSpPr>
        <p:spPr>
          <a:xfrm>
            <a:off x="9545191" y="2690797"/>
            <a:ext cx="757356" cy="28536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Right Brace 26">
            <a:extLst>
              <a:ext uri="{FF2B5EF4-FFF2-40B4-BE49-F238E27FC236}">
                <a16:creationId xmlns:a16="http://schemas.microsoft.com/office/drawing/2014/main" id="{03AF1C04-D627-F38D-0689-0F5A9B1E4B9D}"/>
              </a:ext>
            </a:extLst>
          </p:cNvPr>
          <p:cNvSpPr/>
          <p:nvPr/>
        </p:nvSpPr>
        <p:spPr>
          <a:xfrm rot="5400000">
            <a:off x="8458854" y="2035177"/>
            <a:ext cx="170795" cy="117584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29" name="Right Brace 28">
            <a:extLst>
              <a:ext uri="{FF2B5EF4-FFF2-40B4-BE49-F238E27FC236}">
                <a16:creationId xmlns:a16="http://schemas.microsoft.com/office/drawing/2014/main" id="{1F027444-AF59-EE85-80E7-2922308711A6}"/>
              </a:ext>
            </a:extLst>
          </p:cNvPr>
          <p:cNvSpPr/>
          <p:nvPr/>
        </p:nvSpPr>
        <p:spPr>
          <a:xfrm rot="5400000">
            <a:off x="9468643" y="2332269"/>
            <a:ext cx="153097" cy="56395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FR" sz="16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 name="Rounded Rectangle 33">
                <a:extLst>
                  <a:ext uri="{FF2B5EF4-FFF2-40B4-BE49-F238E27FC236}">
                    <a16:creationId xmlns:a16="http://schemas.microsoft.com/office/drawing/2014/main" id="{6EC87175-C237-44FA-46D8-F369BBA5EB70}"/>
                  </a:ext>
                </a:extLst>
              </p:cNvPr>
              <p:cNvSpPr/>
              <p:nvPr/>
            </p:nvSpPr>
            <p:spPr>
              <a:xfrm>
                <a:off x="6089770" y="3603827"/>
                <a:ext cx="5561142" cy="764793"/>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50" b="1" dirty="0">
                    <a:solidFill>
                      <a:schemeClr val="tx1"/>
                    </a:solidFill>
                    <a:latin typeface="Arial" panose="020B0604020202020204" pitchFamily="34" charset="0"/>
                    <a:cs typeface="Arial" panose="020B0604020202020204" pitchFamily="34" charset="0"/>
                  </a:rPr>
                  <a:t>General constraints (complete and disjunctive):</a:t>
                </a:r>
              </a:p>
              <a:p>
                <a:pPr marL="685800" lvl="1" indent="-228600">
                  <a:spcBef>
                    <a:spcPts val="600"/>
                  </a:spcBef>
                  <a:buFont typeface="+mj-lt"/>
                  <a:buAutoNum type="arabicPeriod"/>
                </a:pPr>
                <a14:m>
                  <m:oMath xmlns:m="http://schemas.openxmlformats.org/officeDocument/2006/math">
                    <m:nary>
                      <m:naryPr>
                        <m:chr m:val="∑"/>
                        <m:ctrlPr>
                          <a:rPr lang="en-FR" sz="1050" i="1" smtClean="0">
                            <a:solidFill>
                              <a:schemeClr val="accent5">
                                <a:lumMod val="50000"/>
                              </a:schemeClr>
                            </a:solidFill>
                            <a:latin typeface="Cambria Math" panose="02040503050406030204" pitchFamily="18" charset="0"/>
                          </a:rPr>
                        </m:ctrlPr>
                      </m:naryPr>
                      <m:sub>
                        <m:r>
                          <a:rPr lang="vi-VN" sz="1050" b="0" i="1" smtClean="0">
                            <a:solidFill>
                              <a:schemeClr val="accent5">
                                <a:lumMod val="50000"/>
                              </a:schemeClr>
                            </a:solidFill>
                            <a:latin typeface="Cambria Math" panose="02040503050406030204" pitchFamily="18" charset="0"/>
                          </a:rPr>
                          <m:t>𝑗</m:t>
                        </m:r>
                        <m:r>
                          <a:rPr lang="vi-VN" sz="1050" b="0" i="1" smtClean="0">
                            <a:solidFill>
                              <a:schemeClr val="accent5">
                                <a:lumMod val="50000"/>
                              </a:schemeClr>
                            </a:solidFill>
                            <a:latin typeface="Cambria Math" panose="02040503050406030204" pitchFamily="18" charset="0"/>
                          </a:rPr>
                          <m:t>=1</m:t>
                        </m:r>
                      </m:sub>
                      <m:sup>
                        <m:r>
                          <a:rPr lang="vi-VN" sz="1050" b="0" i="1" smtClean="0">
                            <a:solidFill>
                              <a:schemeClr val="accent5">
                                <a:lumMod val="50000"/>
                              </a:schemeClr>
                            </a:solidFill>
                            <a:latin typeface="Cambria Math" panose="02040503050406030204" pitchFamily="18" charset="0"/>
                          </a:rPr>
                          <m:t>𝑚</m:t>
                        </m:r>
                      </m:sup>
                      <m:e>
                        <m:sSub>
                          <m:sSubPr>
                            <m:ctrlPr>
                              <a:rPr lang="en-FR" sz="1050" i="1">
                                <a:solidFill>
                                  <a:schemeClr val="accent5">
                                    <a:lumMod val="50000"/>
                                  </a:schemeClr>
                                </a:solidFill>
                                <a:latin typeface="Cambria Math" panose="02040503050406030204" pitchFamily="18" charset="0"/>
                              </a:rPr>
                            </m:ctrlPr>
                          </m:sSubPr>
                          <m:e>
                            <m:r>
                              <a:rPr lang="vi-VN" sz="1050" b="0" i="1" smtClean="0">
                                <a:solidFill>
                                  <a:schemeClr val="accent5">
                                    <a:lumMod val="50000"/>
                                  </a:schemeClr>
                                </a:solidFill>
                                <a:latin typeface="Cambria Math" panose="02040503050406030204" pitchFamily="18" charset="0"/>
                              </a:rPr>
                              <m:t>𝑥</m:t>
                            </m:r>
                          </m:e>
                          <m:sub>
                            <m:r>
                              <a:rPr lang="vi-VN" sz="1050" b="0" i="1" smtClean="0">
                                <a:solidFill>
                                  <a:schemeClr val="accent5">
                                    <a:lumMod val="50000"/>
                                  </a:schemeClr>
                                </a:solidFill>
                                <a:latin typeface="Cambria Math" panose="02040503050406030204" pitchFamily="18" charset="0"/>
                              </a:rPr>
                              <m:t>𝑖𝑗</m:t>
                            </m:r>
                          </m:sub>
                        </m:sSub>
                      </m:e>
                    </m:nary>
                    <m:r>
                      <a:rPr lang="vi-VN" sz="1050" b="0" i="1" smtClean="0">
                        <a:solidFill>
                          <a:schemeClr val="accent5">
                            <a:lumMod val="50000"/>
                          </a:schemeClr>
                        </a:solidFill>
                        <a:latin typeface="Cambria Math" panose="02040503050406030204" pitchFamily="18" charset="0"/>
                      </a:rPr>
                      <m:t>=1 ∀</m:t>
                    </m:r>
                    <m:r>
                      <a:rPr lang="vi-VN" sz="1050" b="0" i="1" smtClean="0">
                        <a:solidFill>
                          <a:schemeClr val="accent5">
                            <a:lumMod val="50000"/>
                          </a:schemeClr>
                        </a:solidFill>
                        <a:latin typeface="Cambria Math" panose="02040503050406030204" pitchFamily="18" charset="0"/>
                      </a:rPr>
                      <m:t>𝑖</m:t>
                    </m:r>
                    <m:r>
                      <a:rPr lang="vi-VN" sz="1050" b="0" i="1" smtClean="0">
                        <a:solidFill>
                          <a:schemeClr val="accent5">
                            <a:lumMod val="50000"/>
                          </a:schemeClr>
                        </a:solidFill>
                        <a:latin typeface="Cambria Math" panose="02040503050406030204" pitchFamily="18" charset="0"/>
                      </a:rPr>
                      <m:t>∈</m:t>
                    </m:r>
                    <m:r>
                      <m:rPr>
                        <m:lit/>
                      </m:rPr>
                      <a:rPr lang="vi-VN" sz="1050" b="0" i="1" smtClean="0">
                        <a:solidFill>
                          <a:schemeClr val="accent5">
                            <a:lumMod val="50000"/>
                          </a:schemeClr>
                        </a:solidFill>
                        <a:latin typeface="Cambria Math" panose="02040503050406030204" pitchFamily="18" charset="0"/>
                      </a:rPr>
                      <m:t>{</m:t>
                    </m:r>
                    <m:r>
                      <a:rPr lang="vi-VN" sz="1050" b="0" i="1" smtClean="0">
                        <a:solidFill>
                          <a:schemeClr val="accent5">
                            <a:lumMod val="50000"/>
                          </a:schemeClr>
                        </a:solidFill>
                        <a:latin typeface="Cambria Math" panose="02040503050406030204" pitchFamily="18" charset="0"/>
                      </a:rPr>
                      <m:t>1,…,</m:t>
                    </m:r>
                    <m:r>
                      <a:rPr lang="vi-VN" sz="1050" b="0" i="1" smtClean="0">
                        <a:solidFill>
                          <a:schemeClr val="accent5">
                            <a:lumMod val="50000"/>
                          </a:schemeClr>
                        </a:solidFill>
                        <a:latin typeface="Cambria Math" panose="02040503050406030204" pitchFamily="18" charset="0"/>
                      </a:rPr>
                      <m:t>𝑛</m:t>
                    </m:r>
                    <m:r>
                      <m:rPr>
                        <m:lit/>
                      </m:rPr>
                      <a:rPr lang="vi-VN" sz="1050" b="0" i="1" smtClean="0">
                        <a:solidFill>
                          <a:schemeClr val="accent5">
                            <a:lumMod val="50000"/>
                          </a:schemeClr>
                        </a:solidFill>
                        <a:latin typeface="Cambria Math" panose="02040503050406030204" pitchFamily="18" charset="0"/>
                      </a:rPr>
                      <m:t>}</m:t>
                    </m:r>
                  </m:oMath>
                </a14:m>
                <a:r>
                  <a:rPr lang="vi-VN" sz="1050" dirty="0">
                    <a:solidFill>
                      <a:schemeClr val="tx1"/>
                    </a:solidFill>
                    <a:latin typeface="Arial" panose="020B0604020202020204" pitchFamily="34" charset="0"/>
                    <a:cs typeface="Arial" panose="020B0604020202020204" pitchFamily="34" charset="0"/>
                  </a:rPr>
                  <a:t> 	</a:t>
                </a:r>
                <a:endParaRPr lang="vi-VN" sz="1050" i="1" dirty="0">
                  <a:solidFill>
                    <a:schemeClr val="tx1"/>
                  </a:solidFill>
                  <a:latin typeface="Arial" panose="020B0604020202020204" pitchFamily="34" charset="0"/>
                  <a:cs typeface="Arial" panose="020B0604020202020204" pitchFamily="34" charset="0"/>
                </a:endParaRPr>
              </a:p>
              <a:p>
                <a:pPr marL="685800" lvl="1" indent="-228600">
                  <a:spcBef>
                    <a:spcPts val="600"/>
                  </a:spcBef>
                  <a:buFont typeface="+mj-lt"/>
                  <a:buAutoNum type="arabicPeriod"/>
                </a:pPr>
                <a14:m>
                  <m:oMath xmlns:m="http://schemas.openxmlformats.org/officeDocument/2006/math">
                    <m:sSub>
                      <m:sSubPr>
                        <m:ctrlPr>
                          <a:rPr lang="en-FR" sz="1050" i="1" smtClean="0">
                            <a:solidFill>
                              <a:schemeClr val="accent5">
                                <a:lumMod val="50000"/>
                              </a:schemeClr>
                            </a:solidFill>
                            <a:latin typeface="Cambria Math" panose="02040503050406030204" pitchFamily="18" charset="0"/>
                          </a:rPr>
                        </m:ctrlPr>
                      </m:sSubPr>
                      <m:e>
                        <m:r>
                          <a:rPr lang="vi-VN" sz="1050" b="0" i="1" smtClean="0">
                            <a:solidFill>
                              <a:schemeClr val="accent5">
                                <a:lumMod val="50000"/>
                              </a:schemeClr>
                            </a:solidFill>
                            <a:latin typeface="Cambria Math" panose="02040503050406030204" pitchFamily="18" charset="0"/>
                          </a:rPr>
                          <m:t>𝑥</m:t>
                        </m:r>
                      </m:e>
                      <m:sub>
                        <m:r>
                          <a:rPr lang="vi-VN" sz="1050" b="0" i="1" smtClean="0">
                            <a:solidFill>
                              <a:schemeClr val="accent5">
                                <a:lumMod val="50000"/>
                              </a:schemeClr>
                            </a:solidFill>
                            <a:latin typeface="Cambria Math" panose="02040503050406030204" pitchFamily="18" charset="0"/>
                          </a:rPr>
                          <m:t>𝑖𝑗</m:t>
                        </m:r>
                      </m:sub>
                    </m:sSub>
                    <m:r>
                      <a:rPr lang="vi-VN" sz="1050" b="0" i="1" smtClean="0">
                        <a:solidFill>
                          <a:schemeClr val="accent5">
                            <a:lumMod val="50000"/>
                          </a:schemeClr>
                        </a:solidFill>
                        <a:latin typeface="Cambria Math" panose="02040503050406030204" pitchFamily="18" charset="0"/>
                      </a:rPr>
                      <m:t>≤</m:t>
                    </m:r>
                    <m:sSub>
                      <m:sSubPr>
                        <m:ctrlPr>
                          <a:rPr lang="en-FR" sz="1050" i="1">
                            <a:solidFill>
                              <a:schemeClr val="accent5">
                                <a:lumMod val="50000"/>
                              </a:schemeClr>
                            </a:solidFill>
                            <a:latin typeface="Cambria Math" panose="02040503050406030204" pitchFamily="18" charset="0"/>
                          </a:rPr>
                        </m:ctrlPr>
                      </m:sSubPr>
                      <m:e>
                        <m:r>
                          <a:rPr lang="vi-VN" sz="1050" b="0" i="1" smtClean="0">
                            <a:solidFill>
                              <a:schemeClr val="accent5">
                                <a:lumMod val="50000"/>
                              </a:schemeClr>
                            </a:solidFill>
                            <a:latin typeface="Cambria Math" panose="02040503050406030204" pitchFamily="18" charset="0"/>
                          </a:rPr>
                          <m:t>𝑦</m:t>
                        </m:r>
                      </m:e>
                      <m:sub>
                        <m:r>
                          <a:rPr lang="vi-VN" sz="1050" b="0" i="1" smtClean="0">
                            <a:solidFill>
                              <a:schemeClr val="accent5">
                                <a:lumMod val="50000"/>
                              </a:schemeClr>
                            </a:solidFill>
                            <a:latin typeface="Cambria Math" panose="02040503050406030204" pitchFamily="18" charset="0"/>
                          </a:rPr>
                          <m:t>𝑗</m:t>
                        </m:r>
                      </m:sub>
                    </m:sSub>
                    <m:r>
                      <a:rPr lang="vi-VN" sz="1050" b="0" i="1" smtClean="0">
                        <a:solidFill>
                          <a:schemeClr val="accent5">
                            <a:lumMod val="50000"/>
                          </a:schemeClr>
                        </a:solidFill>
                        <a:latin typeface="Cambria Math" panose="02040503050406030204" pitchFamily="18" charset="0"/>
                      </a:rPr>
                      <m:t> ∀</m:t>
                    </m:r>
                    <m:r>
                      <a:rPr lang="vi-VN" sz="1050" b="0" i="1" smtClean="0">
                        <a:solidFill>
                          <a:schemeClr val="accent5">
                            <a:lumMod val="50000"/>
                          </a:schemeClr>
                        </a:solidFill>
                        <a:latin typeface="Cambria Math" panose="02040503050406030204" pitchFamily="18" charset="0"/>
                      </a:rPr>
                      <m:t>𝑖</m:t>
                    </m:r>
                    <m:r>
                      <a:rPr lang="vi-VN" sz="1050" b="0" i="1" smtClean="0">
                        <a:solidFill>
                          <a:schemeClr val="accent5">
                            <a:lumMod val="50000"/>
                          </a:schemeClr>
                        </a:solidFill>
                        <a:latin typeface="Cambria Math" panose="02040503050406030204" pitchFamily="18" charset="0"/>
                      </a:rPr>
                      <m:t>,</m:t>
                    </m:r>
                    <m:r>
                      <a:rPr lang="vi-VN" sz="1050" b="0" i="1" smtClean="0">
                        <a:solidFill>
                          <a:schemeClr val="accent5">
                            <a:lumMod val="50000"/>
                          </a:schemeClr>
                        </a:solidFill>
                        <a:latin typeface="Cambria Math" panose="02040503050406030204" pitchFamily="18" charset="0"/>
                      </a:rPr>
                      <m:t>𝑗</m:t>
                    </m:r>
                  </m:oMath>
                </a14:m>
                <a:r>
                  <a:rPr lang="vi-VN" sz="1050" dirty="0">
                    <a:solidFill>
                      <a:schemeClr val="tx1"/>
                    </a:solidFill>
                    <a:latin typeface="Arial" panose="020B0604020202020204" pitchFamily="34" charset="0"/>
                    <a:cs typeface="Arial" panose="020B0604020202020204" pitchFamily="34" charset="0"/>
                  </a:rPr>
                  <a:t>		</a:t>
                </a:r>
                <a:endParaRPr lang="en-FR" sz="1050" i="1" dirty="0">
                  <a:solidFill>
                    <a:schemeClr val="tx1"/>
                  </a:solidFill>
                  <a:latin typeface="Arial" panose="020B0604020202020204" pitchFamily="34" charset="0"/>
                  <a:cs typeface="Arial" panose="020B0604020202020204" pitchFamily="34" charset="0"/>
                </a:endParaRPr>
              </a:p>
            </p:txBody>
          </p:sp>
        </mc:Choice>
        <mc:Fallback xmlns="">
          <p:sp>
            <p:nvSpPr>
              <p:cNvPr id="34" name="Rounded Rectangle 33">
                <a:extLst>
                  <a:ext uri="{FF2B5EF4-FFF2-40B4-BE49-F238E27FC236}">
                    <a16:creationId xmlns:a16="http://schemas.microsoft.com/office/drawing/2014/main" id="{6EC87175-C237-44FA-46D8-F369BBA5EB70}"/>
                  </a:ext>
                </a:extLst>
              </p:cNvPr>
              <p:cNvSpPr>
                <a:spLocks noRot="1" noChangeAspect="1" noMove="1" noResize="1" noEditPoints="1" noAdjustHandles="1" noChangeArrowheads="1" noChangeShapeType="1" noTextEdit="1"/>
              </p:cNvSpPr>
              <p:nvPr/>
            </p:nvSpPr>
            <p:spPr>
              <a:xfrm>
                <a:off x="6089770" y="3603827"/>
                <a:ext cx="5561142" cy="764793"/>
              </a:xfrm>
              <a:prstGeom prst="roundRect">
                <a:avLst>
                  <a:gd name="adj" fmla="val 4309"/>
                </a:avLst>
              </a:prstGeom>
              <a:blipFill>
                <a:blip r:embed="rId6"/>
                <a:stretch>
                  <a:fillRect t="-1613" b="-12903"/>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36" name="Rounded Rectangle 35">
                <a:extLst>
                  <a:ext uri="{FF2B5EF4-FFF2-40B4-BE49-F238E27FC236}">
                    <a16:creationId xmlns:a16="http://schemas.microsoft.com/office/drawing/2014/main" id="{5ADF7E93-A842-761D-D13A-C295FA397E09}"/>
                  </a:ext>
                </a:extLst>
              </p:cNvPr>
              <p:cNvSpPr/>
              <p:nvPr/>
            </p:nvSpPr>
            <p:spPr>
              <a:xfrm>
                <a:off x="6101878" y="4358997"/>
                <a:ext cx="5561141" cy="1527417"/>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50" b="1" dirty="0">
                    <a:solidFill>
                      <a:schemeClr val="tx1"/>
                    </a:solidFill>
                    <a:latin typeface="Arial" panose="020B0604020202020204" pitchFamily="34" charset="0"/>
                    <a:cs typeface="Arial" panose="020B0604020202020204" pitchFamily="34" charset="0"/>
                  </a:rPr>
                  <a:t>Application-specific constraints, e.g:</a:t>
                </a:r>
              </a:p>
              <a:p>
                <a:pPr marL="685800" lvl="1" indent="-228600">
                  <a:spcBef>
                    <a:spcPts val="600"/>
                  </a:spcBef>
                  <a:buFont typeface="+mj-lt"/>
                  <a:buAutoNum type="arabicPeriod" startAt="3"/>
                </a:pPr>
                <a:r>
                  <a:rPr lang="en-FR" sz="1050" dirty="0">
                    <a:solidFill>
                      <a:schemeClr val="accent5">
                        <a:lumMod val="50000"/>
                      </a:schemeClr>
                    </a:solidFill>
                    <a:latin typeface="Arial" panose="020B0604020202020204" pitchFamily="34" charset="0"/>
                    <a:cs typeface="Arial" panose="020B0604020202020204" pitchFamily="34" charset="0"/>
                  </a:rPr>
                  <a:t>Size</a:t>
                </a:r>
                <a14:m>
                  <m:oMath xmlns:m="http://schemas.openxmlformats.org/officeDocument/2006/math">
                    <m:d>
                      <m:dPr>
                        <m:ctrlPr>
                          <a:rPr lang="en-FR" sz="1050" i="1">
                            <a:solidFill>
                              <a:schemeClr val="accent5">
                                <a:lumMod val="50000"/>
                              </a:schemeClr>
                            </a:solidFill>
                            <a:latin typeface="Cambria Math" panose="02040503050406030204" pitchFamily="18" charset="0"/>
                          </a:rPr>
                        </m:ctrlPr>
                      </m:dPr>
                      <m:e>
                        <m:sSub>
                          <m:sSubPr>
                            <m:ctrlPr>
                              <a:rPr lang="en-FR" sz="1050" i="1">
                                <a:solidFill>
                                  <a:schemeClr val="accent5">
                                    <a:lumMod val="50000"/>
                                  </a:schemeClr>
                                </a:solidFill>
                                <a:latin typeface="Cambria Math" panose="02040503050406030204" pitchFamily="18" charset="0"/>
                              </a:rPr>
                            </m:ctrlPr>
                          </m:sSubPr>
                          <m:e>
                            <m:r>
                              <m:rPr>
                                <m:sty m:val="p"/>
                              </m:rPr>
                              <a:rPr lang="vi-VN" sz="1050" b="0" i="0" smtClean="0">
                                <a:solidFill>
                                  <a:schemeClr val="accent5">
                                    <a:lumMod val="50000"/>
                                  </a:schemeClr>
                                </a:solidFill>
                                <a:latin typeface="Cambria Math" panose="02040503050406030204" pitchFamily="18" charset="0"/>
                              </a:rPr>
                              <m:t>b</m:t>
                            </m:r>
                          </m:e>
                          <m:sub>
                            <m:r>
                              <m:rPr>
                                <m:sty m:val="p"/>
                              </m:rPr>
                              <a:rPr lang="vi-VN" sz="1050" b="0" i="0" smtClean="0">
                                <a:solidFill>
                                  <a:schemeClr val="accent5">
                                    <a:lumMod val="50000"/>
                                  </a:schemeClr>
                                </a:solidFill>
                                <a:latin typeface="Cambria Math" panose="02040503050406030204" pitchFamily="18" charset="0"/>
                              </a:rPr>
                              <m:t>j</m:t>
                            </m:r>
                          </m:sub>
                        </m:sSub>
                      </m:e>
                    </m:d>
                    <m:r>
                      <a:rPr lang="vi-VN" sz="1050" b="0" i="0" smtClean="0">
                        <a:solidFill>
                          <a:schemeClr val="accent5">
                            <a:lumMod val="50000"/>
                          </a:schemeClr>
                        </a:solidFill>
                        <a:latin typeface="Cambria Math" panose="02040503050406030204" pitchFamily="18" charset="0"/>
                      </a:rPr>
                      <m:t>≤</m:t>
                    </m:r>
                    <m:r>
                      <m:rPr>
                        <m:sty m:val="p"/>
                      </m:rPr>
                      <a:rPr lang="en-US" sz="1050" b="0" i="0" smtClean="0">
                        <a:solidFill>
                          <a:schemeClr val="accent5">
                            <a:lumMod val="50000"/>
                          </a:schemeClr>
                        </a:solidFill>
                        <a:latin typeface="Cambria Math" panose="02040503050406030204" pitchFamily="18" charset="0"/>
                      </a:rPr>
                      <m:t>S</m:t>
                    </m:r>
                    <m:r>
                      <a:rPr lang="vi-VN" sz="1050" b="0" i="0" smtClean="0">
                        <a:solidFill>
                          <a:schemeClr val="accent5">
                            <a:lumMod val="50000"/>
                          </a:schemeClr>
                        </a:solidFill>
                        <a:latin typeface="Cambria Math" panose="02040503050406030204" pitchFamily="18" charset="0"/>
                      </a:rPr>
                      <m:t>⋅</m:t>
                    </m:r>
                    <m:sSub>
                      <m:sSubPr>
                        <m:ctrlPr>
                          <a:rPr lang="en-FR" sz="1050" i="1">
                            <a:solidFill>
                              <a:schemeClr val="accent5">
                                <a:lumMod val="50000"/>
                              </a:schemeClr>
                            </a:solidFill>
                            <a:latin typeface="Cambria Math" panose="02040503050406030204" pitchFamily="18" charset="0"/>
                          </a:rPr>
                        </m:ctrlPr>
                      </m:sSubPr>
                      <m:e>
                        <m:r>
                          <m:rPr>
                            <m:sty m:val="p"/>
                          </m:rPr>
                          <a:rPr lang="vi-VN" sz="1050" b="0" i="0" smtClean="0">
                            <a:solidFill>
                              <a:schemeClr val="accent5">
                                <a:lumMod val="50000"/>
                              </a:schemeClr>
                            </a:solidFill>
                            <a:latin typeface="Cambria Math" panose="02040503050406030204" pitchFamily="18" charset="0"/>
                          </a:rPr>
                          <m:t>y</m:t>
                        </m:r>
                      </m:e>
                      <m:sub>
                        <m:r>
                          <m:rPr>
                            <m:sty m:val="p"/>
                          </m:rPr>
                          <a:rPr lang="vi-VN" sz="1050" b="0" i="0" smtClean="0">
                            <a:solidFill>
                              <a:schemeClr val="accent5">
                                <a:lumMod val="50000"/>
                              </a:schemeClr>
                            </a:solidFill>
                            <a:latin typeface="Cambria Math" panose="02040503050406030204" pitchFamily="18" charset="0"/>
                          </a:rPr>
                          <m:t>j</m:t>
                        </m:r>
                      </m:sub>
                    </m:sSub>
                    <m:r>
                      <a:rPr lang="vi-VN" sz="1050" b="0" i="0" smtClean="0">
                        <a:solidFill>
                          <a:schemeClr val="accent5">
                            <a:lumMod val="50000"/>
                          </a:schemeClr>
                        </a:solidFill>
                        <a:latin typeface="Cambria Math" panose="02040503050406030204" pitchFamily="18" charset="0"/>
                      </a:rPr>
                      <m:t> ∀</m:t>
                    </m:r>
                    <m:r>
                      <m:rPr>
                        <m:sty m:val="p"/>
                      </m:rPr>
                      <a:rPr lang="vi-VN" sz="1050" b="0" i="0" smtClean="0">
                        <a:solidFill>
                          <a:schemeClr val="accent5">
                            <a:lumMod val="50000"/>
                          </a:schemeClr>
                        </a:solidFill>
                        <a:latin typeface="Cambria Math" panose="02040503050406030204" pitchFamily="18" charset="0"/>
                      </a:rPr>
                      <m:t>j</m:t>
                    </m:r>
                    <m:r>
                      <a:rPr lang="vi-VN" sz="1050" b="0" i="0" smtClean="0">
                        <a:solidFill>
                          <a:schemeClr val="accent5">
                            <a:lumMod val="50000"/>
                          </a:schemeClr>
                        </a:solidFill>
                        <a:latin typeface="Cambria Math" panose="02040503050406030204" pitchFamily="18" charset="0"/>
                      </a:rPr>
                      <m:t>∈</m:t>
                    </m:r>
                    <m:r>
                      <m:rPr>
                        <m:lit/>
                      </m:rPr>
                      <a:rPr lang="vi-VN" sz="1050" b="0" i="0" smtClean="0">
                        <a:solidFill>
                          <a:schemeClr val="accent5">
                            <a:lumMod val="50000"/>
                          </a:schemeClr>
                        </a:solidFill>
                        <a:latin typeface="Cambria Math" panose="02040503050406030204" pitchFamily="18" charset="0"/>
                      </a:rPr>
                      <m:t>{</m:t>
                    </m:r>
                    <m:r>
                      <a:rPr lang="vi-VN" sz="1050" b="0" i="0" smtClean="0">
                        <a:solidFill>
                          <a:schemeClr val="accent5">
                            <a:lumMod val="50000"/>
                          </a:schemeClr>
                        </a:solidFill>
                        <a:latin typeface="Cambria Math" panose="02040503050406030204" pitchFamily="18" charset="0"/>
                      </a:rPr>
                      <m:t>1,…,</m:t>
                    </m:r>
                    <m:r>
                      <m:rPr>
                        <m:sty m:val="p"/>
                      </m:rPr>
                      <a:rPr lang="vi-VN" sz="1050" b="0" i="0" smtClean="0">
                        <a:solidFill>
                          <a:schemeClr val="accent5">
                            <a:lumMod val="50000"/>
                          </a:schemeClr>
                        </a:solidFill>
                        <a:latin typeface="Cambria Math" panose="02040503050406030204" pitchFamily="18" charset="0"/>
                      </a:rPr>
                      <m:t>m</m:t>
                    </m:r>
                    <m:r>
                      <m:rPr>
                        <m:lit/>
                      </m:rPr>
                      <a:rPr lang="vi-VN" sz="1050" b="0" i="0" smtClean="0">
                        <a:solidFill>
                          <a:schemeClr val="accent5">
                            <a:lumMod val="50000"/>
                          </a:schemeClr>
                        </a:solidFill>
                        <a:latin typeface="Cambria Math" panose="02040503050406030204" pitchFamily="18" charset="0"/>
                      </a:rPr>
                      <m:t>}</m:t>
                    </m:r>
                  </m:oMath>
                </a14:m>
                <a:r>
                  <a:rPr lang="vi-VN" sz="1050" dirty="0">
                    <a:solidFill>
                      <a:schemeClr val="tx1"/>
                    </a:solidFill>
                    <a:latin typeface="Arial" panose="020B0604020202020204" pitchFamily="34" charset="0"/>
                    <a:cs typeface="Arial" panose="020B0604020202020204" pitchFamily="34" charset="0"/>
                  </a:rPr>
                  <a:t>	: max uncompressed size S</a:t>
                </a:r>
                <a:endParaRPr lang="en-FR" sz="1050" dirty="0">
                  <a:solidFill>
                    <a:schemeClr val="tx1"/>
                  </a:solidFill>
                  <a:latin typeface="Arial" panose="020B0604020202020204" pitchFamily="34" charset="0"/>
                  <a:cs typeface="Arial" panose="020B0604020202020204" pitchFamily="34" charset="0"/>
                </a:endParaRPr>
              </a:p>
              <a:p>
                <a:pPr marL="685800" lvl="1" indent="-228600">
                  <a:spcBef>
                    <a:spcPts val="600"/>
                  </a:spcBef>
                  <a:buFont typeface="+mj-lt"/>
                  <a:buAutoNum type="arabicPeriod" startAt="3"/>
                </a:pPr>
                <a14:m>
                  <m:oMath xmlns:m="http://schemas.openxmlformats.org/officeDocument/2006/math">
                    <m:sSub>
                      <m:sSubPr>
                        <m:ctrlPr>
                          <a:rPr lang="en-US" sz="1050" i="1" smtClean="0">
                            <a:solidFill>
                              <a:schemeClr val="accent5">
                                <a:lumMod val="50000"/>
                              </a:schemeClr>
                            </a:solidFill>
                            <a:latin typeface="Cambria Math" panose="02040503050406030204" pitchFamily="18" charset="0"/>
                          </a:rPr>
                        </m:ctrlPr>
                      </m:sSubPr>
                      <m:e>
                        <m:r>
                          <m:rPr>
                            <m:sty m:val="p"/>
                          </m:rPr>
                          <a:rPr lang="vi-VN" sz="1050" b="0" i="0" smtClean="0">
                            <a:solidFill>
                              <a:schemeClr val="accent5">
                                <a:lumMod val="50000"/>
                              </a:schemeClr>
                            </a:solidFill>
                            <a:latin typeface="Cambria Math" panose="02040503050406030204" pitchFamily="18" charset="0"/>
                          </a:rPr>
                          <m:t>C</m:t>
                        </m:r>
                      </m:e>
                      <m:sub>
                        <m:r>
                          <m:rPr>
                            <m:sty m:val="p"/>
                          </m:rPr>
                          <a:rPr lang="en-US" sz="1050" b="0" i="0" smtClean="0">
                            <a:solidFill>
                              <a:schemeClr val="accent5">
                                <a:lumMod val="50000"/>
                              </a:schemeClr>
                            </a:solidFill>
                            <a:latin typeface="Cambria Math" panose="02040503050406030204" pitchFamily="18" charset="0"/>
                          </a:rPr>
                          <m:t>comp</m:t>
                        </m:r>
                      </m:sub>
                    </m:sSub>
                    <m:d>
                      <m:dPr>
                        <m:ctrlPr>
                          <a:rPr lang="en-FR" sz="1050" i="1">
                            <a:solidFill>
                              <a:schemeClr val="accent5">
                                <a:lumMod val="50000"/>
                              </a:schemeClr>
                            </a:solidFill>
                            <a:latin typeface="Cambria Math" panose="02040503050406030204" pitchFamily="18" charset="0"/>
                          </a:rPr>
                        </m:ctrlPr>
                      </m:dPr>
                      <m:e>
                        <m:sSub>
                          <m:sSubPr>
                            <m:ctrlPr>
                              <a:rPr lang="en-FR" sz="1050" i="1">
                                <a:solidFill>
                                  <a:schemeClr val="accent5">
                                    <a:lumMod val="50000"/>
                                  </a:schemeClr>
                                </a:solidFill>
                                <a:latin typeface="Cambria Math" panose="02040503050406030204" pitchFamily="18" charset="0"/>
                              </a:rPr>
                            </m:ctrlPr>
                          </m:sSubPr>
                          <m:e>
                            <m:r>
                              <m:rPr>
                                <m:sty m:val="p"/>
                              </m:rPr>
                              <a:rPr lang="vi-VN" sz="1050" b="0" i="0">
                                <a:solidFill>
                                  <a:schemeClr val="accent5">
                                    <a:lumMod val="50000"/>
                                  </a:schemeClr>
                                </a:solidFill>
                                <a:latin typeface="Cambria Math" panose="02040503050406030204" pitchFamily="18" charset="0"/>
                              </a:rPr>
                              <m:t>b</m:t>
                            </m:r>
                          </m:e>
                          <m:sub>
                            <m:r>
                              <m:rPr>
                                <m:sty m:val="p"/>
                              </m:rPr>
                              <a:rPr lang="vi-VN" sz="1050" b="0" i="0">
                                <a:solidFill>
                                  <a:schemeClr val="accent5">
                                    <a:lumMod val="50000"/>
                                  </a:schemeClr>
                                </a:solidFill>
                                <a:latin typeface="Cambria Math" panose="02040503050406030204" pitchFamily="18" charset="0"/>
                              </a:rPr>
                              <m:t>j</m:t>
                            </m:r>
                          </m:sub>
                        </m:sSub>
                      </m:e>
                    </m:d>
                    <m:r>
                      <a:rPr lang="vi-VN" sz="1050" b="0" i="0" smtClean="0">
                        <a:solidFill>
                          <a:schemeClr val="accent5">
                            <a:lumMod val="50000"/>
                          </a:schemeClr>
                        </a:solidFill>
                        <a:latin typeface="Cambria Math" panose="02040503050406030204" pitchFamily="18" charset="0"/>
                      </a:rPr>
                      <m:t>≤</m:t>
                    </m:r>
                    <m:r>
                      <m:rPr>
                        <m:sty m:val="p"/>
                      </m:rPr>
                      <a:rPr lang="en-US" sz="1050" b="0" i="0" smtClean="0">
                        <a:solidFill>
                          <a:schemeClr val="accent5">
                            <a:lumMod val="50000"/>
                          </a:schemeClr>
                        </a:solidFill>
                        <a:latin typeface="Cambria Math" panose="02040503050406030204" pitchFamily="18" charset="0"/>
                      </a:rPr>
                      <m:t>T</m:t>
                    </m:r>
                    <m:r>
                      <a:rPr lang="vi-VN" sz="1050" b="0" i="0" smtClean="0">
                        <a:solidFill>
                          <a:schemeClr val="accent5">
                            <a:lumMod val="50000"/>
                          </a:schemeClr>
                        </a:solidFill>
                        <a:latin typeface="Cambria Math" panose="02040503050406030204" pitchFamily="18" charset="0"/>
                      </a:rPr>
                      <m:t>⋅</m:t>
                    </m:r>
                    <m:sSub>
                      <m:sSubPr>
                        <m:ctrlPr>
                          <a:rPr lang="en-FR" sz="1050" i="1">
                            <a:solidFill>
                              <a:schemeClr val="accent5">
                                <a:lumMod val="50000"/>
                              </a:schemeClr>
                            </a:solidFill>
                            <a:latin typeface="Cambria Math" panose="02040503050406030204" pitchFamily="18" charset="0"/>
                          </a:rPr>
                        </m:ctrlPr>
                      </m:sSubPr>
                      <m:e>
                        <m:r>
                          <m:rPr>
                            <m:sty m:val="p"/>
                          </m:rPr>
                          <a:rPr lang="vi-VN" sz="1050" b="0" i="0" smtClean="0">
                            <a:solidFill>
                              <a:schemeClr val="accent5">
                                <a:lumMod val="50000"/>
                              </a:schemeClr>
                            </a:solidFill>
                            <a:latin typeface="Cambria Math" panose="02040503050406030204" pitchFamily="18" charset="0"/>
                          </a:rPr>
                          <m:t>y</m:t>
                        </m:r>
                      </m:e>
                      <m:sub>
                        <m:r>
                          <m:rPr>
                            <m:sty m:val="p"/>
                          </m:rPr>
                          <a:rPr lang="vi-VN" sz="1050" b="0" i="0" smtClean="0">
                            <a:solidFill>
                              <a:schemeClr val="accent5">
                                <a:lumMod val="50000"/>
                              </a:schemeClr>
                            </a:solidFill>
                            <a:latin typeface="Cambria Math" panose="02040503050406030204" pitchFamily="18" charset="0"/>
                          </a:rPr>
                          <m:t>j</m:t>
                        </m:r>
                      </m:sub>
                    </m:sSub>
                    <m:r>
                      <a:rPr lang="vi-VN" sz="1050" b="0" i="0" smtClean="0">
                        <a:solidFill>
                          <a:schemeClr val="accent5">
                            <a:lumMod val="50000"/>
                          </a:schemeClr>
                        </a:solidFill>
                        <a:latin typeface="Cambria Math" panose="02040503050406030204" pitchFamily="18" charset="0"/>
                      </a:rPr>
                      <m:t> ∀</m:t>
                    </m:r>
                    <m:r>
                      <m:rPr>
                        <m:sty m:val="p"/>
                      </m:rPr>
                      <a:rPr lang="vi-VN" sz="1050" b="0" i="0" smtClean="0">
                        <a:solidFill>
                          <a:schemeClr val="accent5">
                            <a:lumMod val="50000"/>
                          </a:schemeClr>
                        </a:solidFill>
                        <a:latin typeface="Cambria Math" panose="02040503050406030204" pitchFamily="18" charset="0"/>
                      </a:rPr>
                      <m:t>j</m:t>
                    </m:r>
                    <m:r>
                      <a:rPr lang="vi-VN" sz="1050" b="0" i="0" smtClean="0">
                        <a:solidFill>
                          <a:schemeClr val="accent5">
                            <a:lumMod val="50000"/>
                          </a:schemeClr>
                        </a:solidFill>
                        <a:latin typeface="Cambria Math" panose="02040503050406030204" pitchFamily="18" charset="0"/>
                      </a:rPr>
                      <m:t>∈</m:t>
                    </m:r>
                    <m:r>
                      <m:rPr>
                        <m:lit/>
                      </m:rPr>
                      <a:rPr lang="vi-VN" sz="1050" b="0" i="0" smtClean="0">
                        <a:solidFill>
                          <a:schemeClr val="accent5">
                            <a:lumMod val="50000"/>
                          </a:schemeClr>
                        </a:solidFill>
                        <a:latin typeface="Cambria Math" panose="02040503050406030204" pitchFamily="18" charset="0"/>
                      </a:rPr>
                      <m:t>{</m:t>
                    </m:r>
                    <m:r>
                      <a:rPr lang="vi-VN" sz="1050" b="0" i="0" smtClean="0">
                        <a:solidFill>
                          <a:schemeClr val="accent5">
                            <a:lumMod val="50000"/>
                          </a:schemeClr>
                        </a:solidFill>
                        <a:latin typeface="Cambria Math" panose="02040503050406030204" pitchFamily="18" charset="0"/>
                      </a:rPr>
                      <m:t>1,…,</m:t>
                    </m:r>
                    <m:r>
                      <m:rPr>
                        <m:sty m:val="p"/>
                      </m:rPr>
                      <a:rPr lang="vi-VN" sz="1050" b="0" i="0" smtClean="0">
                        <a:solidFill>
                          <a:schemeClr val="accent5">
                            <a:lumMod val="50000"/>
                          </a:schemeClr>
                        </a:solidFill>
                        <a:latin typeface="Cambria Math" panose="02040503050406030204" pitchFamily="18" charset="0"/>
                      </a:rPr>
                      <m:t>m</m:t>
                    </m:r>
                    <m:r>
                      <m:rPr>
                        <m:lit/>
                      </m:rPr>
                      <a:rPr lang="vi-VN" sz="1050" b="0" i="0" smtClean="0">
                        <a:solidFill>
                          <a:schemeClr val="accent5">
                            <a:lumMod val="50000"/>
                          </a:schemeClr>
                        </a:solidFill>
                        <a:latin typeface="Cambria Math" panose="02040503050406030204" pitchFamily="18" charset="0"/>
                      </a:rPr>
                      <m:t>}</m:t>
                    </m:r>
                  </m:oMath>
                </a14:m>
                <a:r>
                  <a:rPr lang="en-FR" sz="1050" dirty="0">
                    <a:solidFill>
                      <a:schemeClr val="tx1"/>
                    </a:solidFill>
                    <a:effectLst/>
                    <a:latin typeface="Arial" panose="020B0604020202020204" pitchFamily="34" charset="0"/>
                    <a:cs typeface="Arial" panose="020B0604020202020204" pitchFamily="34" charset="0"/>
                  </a:rPr>
                  <a:t>   </a:t>
                </a:r>
                <a:r>
                  <a:rPr lang="en-FR" sz="1050" dirty="0">
                    <a:solidFill>
                      <a:schemeClr val="tx1"/>
                    </a:solidFill>
                    <a:latin typeface="Arial" panose="020B0604020202020204" pitchFamily="34" charset="0"/>
                    <a:cs typeface="Arial" panose="020B0604020202020204" pitchFamily="34" charset="0"/>
                  </a:rPr>
                  <a:t>: max compressed size T</a:t>
                </a:r>
                <a:endParaRPr lang="en-FR" sz="1050" dirty="0">
                  <a:solidFill>
                    <a:schemeClr val="tx1"/>
                  </a:solidFill>
                  <a:effectLst/>
                  <a:latin typeface="Arial" panose="020B0604020202020204" pitchFamily="34" charset="0"/>
                  <a:cs typeface="Arial" panose="020B0604020202020204" pitchFamily="34" charset="0"/>
                </a:endParaRPr>
              </a:p>
              <a:p>
                <a:pPr marL="685800" lvl="1" indent="-228600">
                  <a:spcBef>
                    <a:spcPts val="600"/>
                  </a:spcBef>
                  <a:buFont typeface="+mj-lt"/>
                  <a:buAutoNum type="arabicPeriod" startAt="3"/>
                </a:pPr>
                <a14:m>
                  <m:oMath xmlns:m="http://schemas.openxmlformats.org/officeDocument/2006/math">
                    <m:nary>
                      <m:naryPr>
                        <m:chr m:val="∑"/>
                        <m:ctrlPr>
                          <a:rPr lang="en-FR" sz="1050" i="1" smtClean="0">
                            <a:solidFill>
                              <a:schemeClr val="accent5">
                                <a:lumMod val="50000"/>
                              </a:schemeClr>
                            </a:solidFill>
                            <a:latin typeface="Cambria Math" panose="02040503050406030204" pitchFamily="18" charset="0"/>
                          </a:rPr>
                        </m:ctrlPr>
                      </m:naryPr>
                      <m:sub>
                        <m:r>
                          <m:rPr>
                            <m:sty m:val="p"/>
                          </m:rPr>
                          <a:rPr lang="vi-VN" sz="1050" b="0" i="0" smtClean="0">
                            <a:solidFill>
                              <a:schemeClr val="accent5">
                                <a:lumMod val="50000"/>
                              </a:schemeClr>
                            </a:solidFill>
                            <a:latin typeface="Cambria Math" panose="02040503050406030204" pitchFamily="18" charset="0"/>
                          </a:rPr>
                          <m:t>i</m:t>
                        </m:r>
                        <m:r>
                          <a:rPr lang="vi-VN" sz="1050" b="0" i="0" smtClean="0">
                            <a:solidFill>
                              <a:schemeClr val="accent5">
                                <a:lumMod val="50000"/>
                              </a:schemeClr>
                            </a:solidFill>
                            <a:latin typeface="Cambria Math" panose="02040503050406030204" pitchFamily="18" charset="0"/>
                          </a:rPr>
                          <m:t>=1</m:t>
                        </m:r>
                      </m:sub>
                      <m:sup>
                        <m:r>
                          <m:rPr>
                            <m:sty m:val="p"/>
                          </m:rPr>
                          <a:rPr lang="vi-VN" sz="1050" b="0" i="0" smtClean="0">
                            <a:solidFill>
                              <a:schemeClr val="accent5">
                                <a:lumMod val="50000"/>
                              </a:schemeClr>
                            </a:solidFill>
                            <a:latin typeface="Cambria Math" panose="02040503050406030204" pitchFamily="18" charset="0"/>
                          </a:rPr>
                          <m:t>n</m:t>
                        </m:r>
                      </m:sup>
                      <m:e>
                        <m:sSub>
                          <m:sSubPr>
                            <m:ctrlPr>
                              <a:rPr lang="en-FR" sz="1050" i="1">
                                <a:solidFill>
                                  <a:schemeClr val="accent5">
                                    <a:lumMod val="50000"/>
                                  </a:schemeClr>
                                </a:solidFill>
                                <a:latin typeface="Cambria Math" panose="02040503050406030204" pitchFamily="18" charset="0"/>
                              </a:rPr>
                            </m:ctrlPr>
                          </m:sSubPr>
                          <m:e>
                            <m:r>
                              <m:rPr>
                                <m:sty m:val="p"/>
                              </m:rPr>
                              <a:rPr lang="vi-VN" sz="1050" b="0" i="0" smtClean="0">
                                <a:solidFill>
                                  <a:schemeClr val="accent5">
                                    <a:lumMod val="50000"/>
                                  </a:schemeClr>
                                </a:solidFill>
                                <a:latin typeface="Cambria Math" panose="02040503050406030204" pitchFamily="18" charset="0"/>
                              </a:rPr>
                              <m:t>x</m:t>
                            </m:r>
                          </m:e>
                          <m:sub>
                            <m:r>
                              <m:rPr>
                                <m:sty m:val="p"/>
                              </m:rPr>
                              <a:rPr lang="vi-VN" sz="1050" b="0" i="0" smtClean="0">
                                <a:solidFill>
                                  <a:schemeClr val="accent5">
                                    <a:lumMod val="50000"/>
                                  </a:schemeClr>
                                </a:solidFill>
                                <a:latin typeface="Cambria Math" panose="02040503050406030204" pitchFamily="18" charset="0"/>
                              </a:rPr>
                              <m:t>ij</m:t>
                            </m:r>
                          </m:sub>
                        </m:sSub>
                      </m:e>
                    </m:nary>
                    <m:r>
                      <a:rPr lang="vi-VN" sz="1050" b="0" i="0" smtClean="0">
                        <a:solidFill>
                          <a:schemeClr val="accent5">
                            <a:lumMod val="50000"/>
                          </a:schemeClr>
                        </a:solidFill>
                        <a:latin typeface="Cambria Math" panose="02040503050406030204" pitchFamily="18" charset="0"/>
                      </a:rPr>
                      <m:t>≤</m:t>
                    </m:r>
                    <m:r>
                      <m:rPr>
                        <m:sty m:val="p"/>
                      </m:rPr>
                      <a:rPr lang="en-US" sz="1050" b="0" i="0" smtClean="0">
                        <a:solidFill>
                          <a:schemeClr val="accent5">
                            <a:lumMod val="50000"/>
                          </a:schemeClr>
                        </a:solidFill>
                        <a:latin typeface="Cambria Math" panose="02040503050406030204" pitchFamily="18" charset="0"/>
                      </a:rPr>
                      <m:t>E</m:t>
                    </m:r>
                    <m:r>
                      <a:rPr lang="vi-VN" sz="1050" b="0" i="0" smtClean="0">
                        <a:solidFill>
                          <a:schemeClr val="accent5">
                            <a:lumMod val="50000"/>
                          </a:schemeClr>
                        </a:solidFill>
                        <a:latin typeface="Cambria Math" panose="02040503050406030204" pitchFamily="18" charset="0"/>
                      </a:rPr>
                      <m:t>⋅</m:t>
                    </m:r>
                    <m:sSub>
                      <m:sSubPr>
                        <m:ctrlPr>
                          <a:rPr lang="en-FR" sz="1050" i="1">
                            <a:solidFill>
                              <a:schemeClr val="accent5">
                                <a:lumMod val="50000"/>
                              </a:schemeClr>
                            </a:solidFill>
                            <a:latin typeface="Cambria Math" panose="02040503050406030204" pitchFamily="18" charset="0"/>
                          </a:rPr>
                        </m:ctrlPr>
                      </m:sSubPr>
                      <m:e>
                        <m:r>
                          <m:rPr>
                            <m:sty m:val="p"/>
                          </m:rPr>
                          <a:rPr lang="vi-VN" sz="1050" b="0" i="0" smtClean="0">
                            <a:solidFill>
                              <a:schemeClr val="accent5">
                                <a:lumMod val="50000"/>
                              </a:schemeClr>
                            </a:solidFill>
                            <a:latin typeface="Cambria Math" panose="02040503050406030204" pitchFamily="18" charset="0"/>
                          </a:rPr>
                          <m:t>y</m:t>
                        </m:r>
                      </m:e>
                      <m:sub>
                        <m:r>
                          <m:rPr>
                            <m:sty m:val="p"/>
                          </m:rPr>
                          <a:rPr lang="vi-VN" sz="1050" b="0" i="0" smtClean="0">
                            <a:solidFill>
                              <a:schemeClr val="accent5">
                                <a:lumMod val="50000"/>
                              </a:schemeClr>
                            </a:solidFill>
                            <a:latin typeface="Cambria Math" panose="02040503050406030204" pitchFamily="18" charset="0"/>
                          </a:rPr>
                          <m:t>j</m:t>
                        </m:r>
                      </m:sub>
                    </m:sSub>
                    <m:r>
                      <a:rPr lang="vi-VN" sz="1050" b="0" i="0" smtClean="0">
                        <a:solidFill>
                          <a:schemeClr val="accent5">
                            <a:lumMod val="50000"/>
                          </a:schemeClr>
                        </a:solidFill>
                        <a:latin typeface="Cambria Math" panose="02040503050406030204" pitchFamily="18" charset="0"/>
                      </a:rPr>
                      <m:t> ∀</m:t>
                    </m:r>
                    <m:r>
                      <m:rPr>
                        <m:sty m:val="p"/>
                      </m:rPr>
                      <a:rPr lang="vi-VN" sz="1050" b="0" i="0" smtClean="0">
                        <a:solidFill>
                          <a:schemeClr val="accent5">
                            <a:lumMod val="50000"/>
                          </a:schemeClr>
                        </a:solidFill>
                        <a:latin typeface="Cambria Math" panose="02040503050406030204" pitchFamily="18" charset="0"/>
                      </a:rPr>
                      <m:t>j</m:t>
                    </m:r>
                    <m:r>
                      <a:rPr lang="vi-VN" sz="1050" b="0" i="0" smtClean="0">
                        <a:solidFill>
                          <a:schemeClr val="accent5">
                            <a:lumMod val="50000"/>
                          </a:schemeClr>
                        </a:solidFill>
                        <a:latin typeface="Cambria Math" panose="02040503050406030204" pitchFamily="18" charset="0"/>
                      </a:rPr>
                      <m:t>∈</m:t>
                    </m:r>
                    <m:r>
                      <m:rPr>
                        <m:lit/>
                      </m:rPr>
                      <a:rPr lang="vi-VN" sz="1050" b="0" i="0" smtClean="0">
                        <a:solidFill>
                          <a:schemeClr val="accent5">
                            <a:lumMod val="50000"/>
                          </a:schemeClr>
                        </a:solidFill>
                        <a:latin typeface="Cambria Math" panose="02040503050406030204" pitchFamily="18" charset="0"/>
                      </a:rPr>
                      <m:t>{</m:t>
                    </m:r>
                    <m:r>
                      <a:rPr lang="vi-VN" sz="1050" b="0" i="0" smtClean="0">
                        <a:solidFill>
                          <a:schemeClr val="accent5">
                            <a:lumMod val="50000"/>
                          </a:schemeClr>
                        </a:solidFill>
                        <a:latin typeface="Cambria Math" panose="02040503050406030204" pitchFamily="18" charset="0"/>
                      </a:rPr>
                      <m:t>1,…,</m:t>
                    </m:r>
                    <m:r>
                      <m:rPr>
                        <m:sty m:val="p"/>
                      </m:rPr>
                      <a:rPr lang="vi-VN" sz="1050" b="0" i="0" smtClean="0">
                        <a:solidFill>
                          <a:schemeClr val="accent5">
                            <a:lumMod val="50000"/>
                          </a:schemeClr>
                        </a:solidFill>
                        <a:latin typeface="Cambria Math" panose="02040503050406030204" pitchFamily="18" charset="0"/>
                      </a:rPr>
                      <m:t>m</m:t>
                    </m:r>
                    <m:r>
                      <m:rPr>
                        <m:lit/>
                      </m:rPr>
                      <a:rPr lang="vi-VN" sz="1050" b="0" i="0" smtClean="0">
                        <a:solidFill>
                          <a:schemeClr val="accent5">
                            <a:lumMod val="50000"/>
                          </a:schemeClr>
                        </a:solidFill>
                        <a:latin typeface="Cambria Math" panose="02040503050406030204" pitchFamily="18" charset="0"/>
                      </a:rPr>
                      <m:t>}</m:t>
                    </m:r>
                  </m:oMath>
                </a14:m>
                <a:r>
                  <a:rPr lang="vi-VN" sz="1050" dirty="0">
                    <a:solidFill>
                      <a:schemeClr val="tx1"/>
                    </a:solidFill>
                    <a:latin typeface="Arial" panose="020B0604020202020204" pitchFamily="34" charset="0"/>
                    <a:cs typeface="Arial" panose="020B0604020202020204" pitchFamily="34" charset="0"/>
                  </a:rPr>
                  <a:t> 	: max genomes count per batch E</a:t>
                </a:r>
              </a:p>
            </p:txBody>
          </p:sp>
        </mc:Choice>
        <mc:Fallback xmlns="">
          <p:sp>
            <p:nvSpPr>
              <p:cNvPr id="36" name="Rounded Rectangle 35">
                <a:extLst>
                  <a:ext uri="{FF2B5EF4-FFF2-40B4-BE49-F238E27FC236}">
                    <a16:creationId xmlns:a16="http://schemas.microsoft.com/office/drawing/2014/main" id="{5ADF7E93-A842-761D-D13A-C295FA397E09}"/>
                  </a:ext>
                </a:extLst>
              </p:cNvPr>
              <p:cNvSpPr>
                <a:spLocks noRot="1" noChangeAspect="1" noMove="1" noResize="1" noEditPoints="1" noAdjustHandles="1" noChangeArrowheads="1" noChangeShapeType="1" noTextEdit="1"/>
              </p:cNvSpPr>
              <p:nvPr/>
            </p:nvSpPr>
            <p:spPr>
              <a:xfrm>
                <a:off x="6101878" y="4358997"/>
                <a:ext cx="5561141" cy="1527417"/>
              </a:xfrm>
              <a:prstGeom prst="roundRect">
                <a:avLst>
                  <a:gd name="adj" fmla="val 4309"/>
                </a:avLst>
              </a:prstGeom>
              <a:blipFill>
                <a:blip r:embed="rId7"/>
                <a:stretch>
                  <a:fillRect b="-9091"/>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62" name="Rounded Rectangle 61">
                <a:extLst>
                  <a:ext uri="{FF2B5EF4-FFF2-40B4-BE49-F238E27FC236}">
                    <a16:creationId xmlns:a16="http://schemas.microsoft.com/office/drawing/2014/main" id="{8B0AA433-A15F-BC7F-DE7A-292CD10E86A8}"/>
                  </a:ext>
                </a:extLst>
              </p:cNvPr>
              <p:cNvSpPr/>
              <p:nvPr/>
            </p:nvSpPr>
            <p:spPr>
              <a:xfrm>
                <a:off x="646622" y="3426027"/>
                <a:ext cx="5264029" cy="1058470"/>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tx1"/>
                    </a:solidFill>
                    <a:latin typeface="Arial" panose="020B0604020202020204" pitchFamily="34" charset="0"/>
                    <a:cs typeface="Arial" panose="020B0604020202020204" pitchFamily="34" charset="0"/>
                  </a:rPr>
                  <a:t>Goal: </a:t>
                </a:r>
              </a:p>
              <a:p>
                <a:pPr>
                  <a:spcBef>
                    <a:spcPts val="600"/>
                  </a:spcBef>
                </a:pPr>
                <a:r>
                  <a:rPr lang="en-FR" sz="1100" dirty="0">
                    <a:solidFill>
                      <a:schemeClr val="tx1"/>
                    </a:solidFill>
                    <a:latin typeface="Arial" panose="020B0604020202020204" pitchFamily="34" charset="0"/>
                    <a:cs typeface="Arial" panose="020B0604020202020204" pitchFamily="34" charset="0"/>
                  </a:rPr>
                  <a:t>Find</a:t>
                </a:r>
                <a:r>
                  <a:rPr lang="en-FR" sz="1100" b="1" dirty="0">
                    <a:solidFill>
                      <a:schemeClr val="tx1"/>
                    </a:solidFill>
                    <a:latin typeface="Arial" panose="020B0604020202020204" pitchFamily="34" charset="0"/>
                    <a:cs typeface="Arial" panose="020B0604020202020204" pitchFamily="34" charset="0"/>
                  </a:rPr>
                  <a:t> a suitable partition</a:t>
                </a:r>
                <a:r>
                  <a:rPr lang="en-FR" sz="1100" dirty="0">
                    <a:solidFill>
                      <a:schemeClr val="tx1"/>
                    </a:solidFill>
                    <a:latin typeface="Arial" panose="020B0604020202020204" pitchFamily="34" charset="0"/>
                    <a:cs typeface="Arial" panose="020B0604020202020204" pitchFamily="34" charset="0"/>
                  </a:rPr>
                  <a:t> of this collection into m</a:t>
                </a:r>
                <a:r>
                  <a:rPr lang="en-FR" sz="1100" b="1" dirty="0">
                    <a:solidFill>
                      <a:schemeClr val="tx1"/>
                    </a:solidFill>
                    <a:latin typeface="Arial" panose="020B0604020202020204" pitchFamily="34" charset="0"/>
                    <a:cs typeface="Arial" panose="020B0604020202020204" pitchFamily="34" charset="0"/>
                  </a:rPr>
                  <a:t> </a:t>
                </a:r>
                <a:r>
                  <a:rPr lang="en-FR" sz="1100" dirty="0">
                    <a:solidFill>
                      <a:schemeClr val="tx1"/>
                    </a:solidFill>
                    <a:latin typeface="Arial" panose="020B0604020202020204" pitchFamily="34" charset="0"/>
                    <a:cs typeface="Arial" panose="020B0604020202020204" pitchFamily="34" charset="0"/>
                  </a:rPr>
                  <a:t>subsets</a:t>
                </a:r>
                <a:r>
                  <a:rPr lang="en-FR" sz="1100" b="1" dirty="0">
                    <a:solidFill>
                      <a:srgbClr val="C00000"/>
                    </a:solidFill>
                    <a:latin typeface="Arial" panose="020B0604020202020204" pitchFamily="34" charset="0"/>
                    <a:cs typeface="Arial" panose="020B0604020202020204" pitchFamily="34" charset="0"/>
                  </a:rPr>
                  <a:t> </a:t>
                </a:r>
                <a:r>
                  <a:rPr lang="en-FR" sz="1100" dirty="0">
                    <a:solidFill>
                      <a:schemeClr val="tx1"/>
                    </a:solidFill>
                    <a:latin typeface="Arial" panose="020B0604020202020204" pitchFamily="34" charset="0"/>
                    <a:cs typeface="Arial" panose="020B0604020202020204" pitchFamily="34" charset="0"/>
                  </a:rPr>
                  <a:t>of </a:t>
                </a:r>
                <a:r>
                  <a:rPr lang="en-FR" sz="1100" b="1" dirty="0">
                    <a:solidFill>
                      <a:srgbClr val="C00000"/>
                    </a:solidFill>
                    <a:latin typeface="Arial" panose="020B0604020202020204" pitchFamily="34" charset="0"/>
                    <a:cs typeface="Arial" panose="020B0604020202020204" pitchFamily="34" charset="0"/>
                  </a:rPr>
                  <a:t>ordered</a:t>
                </a:r>
                <a:r>
                  <a:rPr lang="en-FR" sz="1100" dirty="0">
                    <a:solidFill>
                      <a:schemeClr val="tx1"/>
                    </a:solidFill>
                    <a:latin typeface="Arial" panose="020B0604020202020204" pitchFamily="34" charset="0"/>
                    <a:cs typeface="Arial" panose="020B0604020202020204" pitchFamily="34" charset="0"/>
                  </a:rPr>
                  <a:t> genomes (batches):</a:t>
                </a:r>
              </a:p>
              <a:p>
                <a:pPr>
                  <a:spcBef>
                    <a:spcPts val="600"/>
                  </a:spcBef>
                </a:pPr>
                <a14:m>
                  <m:oMathPara xmlns:m="http://schemas.openxmlformats.org/officeDocument/2006/math">
                    <m:oMathParaPr>
                      <m:jc m:val="centerGroup"/>
                    </m:oMathParaPr>
                    <m:oMath xmlns:m="http://schemas.openxmlformats.org/officeDocument/2006/math">
                      <m:r>
                        <a:rPr lang="vi-VN" sz="1100" b="1" i="0" dirty="0" smtClean="0">
                          <a:solidFill>
                            <a:schemeClr val="accent5">
                              <a:lumMod val="50000"/>
                            </a:schemeClr>
                          </a:solidFill>
                          <a:latin typeface="Cambria Math" panose="02040503050406030204" pitchFamily="18" charset="0"/>
                          <a:ea typeface="Cambria Math" panose="02040503050406030204" pitchFamily="18" charset="0"/>
                        </a:rPr>
                        <m:t>𝐁</m:t>
                      </m:r>
                      <m:r>
                        <a:rPr lang="vi-VN" sz="1100" b="1" i="0" smtClean="0">
                          <a:solidFill>
                            <a:schemeClr val="accent5">
                              <a:lumMod val="50000"/>
                            </a:schemeClr>
                          </a:solidFill>
                          <a:latin typeface="Cambria Math" panose="02040503050406030204" pitchFamily="18" charset="0"/>
                        </a:rPr>
                        <m:t> =</m:t>
                      </m:r>
                      <m:d>
                        <m:dPr>
                          <m:begChr m:val="{"/>
                          <m:endChr m:val="}"/>
                          <m:ctrlPr>
                            <a:rPr lang="en-US" sz="1100" b="1" i="1">
                              <a:solidFill>
                                <a:schemeClr val="accent5">
                                  <a:lumMod val="50000"/>
                                </a:schemeClr>
                              </a:solidFill>
                              <a:latin typeface="Cambria Math" panose="02040503050406030204" pitchFamily="18" charset="0"/>
                            </a:rPr>
                          </m:ctrlPr>
                        </m:dPr>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𝟏</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𝟐</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𝐦</m:t>
                              </m:r>
                            </m:sub>
                          </m:sSub>
                        </m:e>
                      </m:d>
                    </m:oMath>
                  </m:oMathPara>
                </a14:m>
                <a:endParaRPr lang="vi-VN" sz="1100" b="1" dirty="0">
                  <a:solidFill>
                    <a:schemeClr val="accent5">
                      <a:lumMod val="50000"/>
                    </a:schemeClr>
                  </a:solidFill>
                  <a:latin typeface="Arial" panose="020B0604020202020204" pitchFamily="34" charset="0"/>
                  <a:cs typeface="Arial" panose="020B0604020202020204" pitchFamily="34" charset="0"/>
                </a:endParaRPr>
              </a:p>
            </p:txBody>
          </p:sp>
        </mc:Choice>
        <mc:Fallback xmlns="">
          <p:sp>
            <p:nvSpPr>
              <p:cNvPr id="62" name="Rounded Rectangle 61">
                <a:extLst>
                  <a:ext uri="{FF2B5EF4-FFF2-40B4-BE49-F238E27FC236}">
                    <a16:creationId xmlns:a16="http://schemas.microsoft.com/office/drawing/2014/main" id="{8B0AA433-A15F-BC7F-DE7A-292CD10E86A8}"/>
                  </a:ext>
                </a:extLst>
              </p:cNvPr>
              <p:cNvSpPr>
                <a:spLocks noRot="1" noChangeAspect="1" noMove="1" noResize="1" noEditPoints="1" noAdjustHandles="1" noChangeArrowheads="1" noChangeShapeType="1" noTextEdit="1"/>
              </p:cNvSpPr>
              <p:nvPr/>
            </p:nvSpPr>
            <p:spPr>
              <a:xfrm>
                <a:off x="646622" y="3426027"/>
                <a:ext cx="5264029" cy="1058470"/>
              </a:xfrm>
              <a:prstGeom prst="roundRect">
                <a:avLst>
                  <a:gd name="adj" fmla="val 4309"/>
                </a:avLst>
              </a:prstGeom>
              <a:blipFill>
                <a:blip r:embed="rId8"/>
                <a:stretch>
                  <a:fillRect/>
                </a:stretch>
              </a:blipFill>
              <a:ln w="3175">
                <a:noFill/>
                <a:prstDash val="sysDot"/>
              </a:ln>
            </p:spPr>
            <p:txBody>
              <a:bodyPr/>
              <a:lstStyle/>
              <a:p>
                <a:r>
                  <a:rPr lang="en-FR">
                    <a:noFill/>
                  </a:rPr>
                  <a:t> </a:t>
                </a:r>
              </a:p>
            </p:txBody>
          </p:sp>
        </mc:Fallback>
      </mc:AlternateContent>
    </p:spTree>
    <p:extLst>
      <p:ext uri="{BB962C8B-B14F-4D97-AF65-F5344CB8AC3E}">
        <p14:creationId xmlns:p14="http://schemas.microsoft.com/office/powerpoint/2010/main" val="137476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7" grpId="0" animBg="1"/>
      <p:bldP spid="29" grpId="0" animBg="1"/>
      <p:bldP spid="34"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6AF8-1FE0-9ED7-59DF-0C0BF20A7083}"/>
              </a:ext>
            </a:extLst>
          </p:cNvPr>
          <p:cNvSpPr>
            <a:spLocks noGrp="1"/>
          </p:cNvSpPr>
          <p:nvPr>
            <p:ph type="title"/>
          </p:nvPr>
        </p:nvSpPr>
        <p:spPr>
          <a:xfrm>
            <a:off x="838200" y="365126"/>
            <a:ext cx="10515600" cy="1242958"/>
          </a:xfrm>
        </p:spPr>
        <p:txBody>
          <a:bodyPr>
            <a:normAutofit/>
          </a:bodyPr>
          <a:lstStyle/>
          <a:p>
            <a:r>
              <a:rPr lang="en-FR" sz="1800" b="1" dirty="0"/>
              <a:t>Scenario: </a:t>
            </a:r>
            <a:r>
              <a:rPr lang="en-FR" sz="1800" dirty="0"/>
              <a:t>max bound on per batch compressed size </a:t>
            </a:r>
            <a:br>
              <a:rPr lang="en-FR" sz="1800" dirty="0"/>
            </a:br>
            <a:r>
              <a:rPr lang="en-FR" sz="1800" dirty="0"/>
              <a:t>(motivated by internet transmission)</a:t>
            </a:r>
          </a:p>
        </p:txBody>
      </p:sp>
      <p:sp>
        <p:nvSpPr>
          <p:cNvPr id="4" name="Footer Placeholder 3">
            <a:extLst>
              <a:ext uri="{FF2B5EF4-FFF2-40B4-BE49-F238E27FC236}">
                <a16:creationId xmlns:a16="http://schemas.microsoft.com/office/drawing/2014/main" id="{D8AA00A0-50D1-BC12-0165-856CA1B20532}"/>
              </a:ext>
            </a:extLst>
          </p:cNvPr>
          <p:cNvSpPr>
            <a:spLocks noGrp="1"/>
          </p:cNvSpPr>
          <p:nvPr>
            <p:ph type="ftr" sz="quarter" idx="11"/>
          </p:nvPr>
        </p:nvSpPr>
        <p:spPr/>
        <p:txBody>
          <a:bodyPr/>
          <a:lstStyle/>
          <a:p>
            <a:pPr algn="l"/>
            <a:r>
              <a:rPr lang="en-GB" sz="900" dirty="0"/>
              <a:t>[1] </a:t>
            </a:r>
            <a:r>
              <a:rPr lang="en-GB" sz="900" dirty="0" err="1">
                <a:solidFill>
                  <a:srgbClr val="000000"/>
                </a:solidFill>
              </a:rPr>
              <a:t>Břinda</a:t>
            </a:r>
            <a:r>
              <a:rPr lang="en-GB" sz="900" dirty="0">
                <a:solidFill>
                  <a:srgbClr val="000000"/>
                </a:solidFill>
              </a:rPr>
              <a:t> et al. 2025. “Efficient and Robust Search of Microbial Genomes via Phylogenetic Compression.” Nature Methods </a:t>
            </a:r>
          </a:p>
        </p:txBody>
      </p:sp>
      <p:sp>
        <p:nvSpPr>
          <p:cNvPr id="5" name="Slide Number Placeholder 4">
            <a:extLst>
              <a:ext uri="{FF2B5EF4-FFF2-40B4-BE49-F238E27FC236}">
                <a16:creationId xmlns:a16="http://schemas.microsoft.com/office/drawing/2014/main" id="{2BBD48B1-CCD1-FDC4-386D-7E22ADC9969F}"/>
              </a:ext>
            </a:extLst>
          </p:cNvPr>
          <p:cNvSpPr>
            <a:spLocks noGrp="1"/>
          </p:cNvSpPr>
          <p:nvPr>
            <p:ph type="sldNum" sz="quarter" idx="12"/>
          </p:nvPr>
        </p:nvSpPr>
        <p:spPr/>
        <p:txBody>
          <a:bodyPr/>
          <a:lstStyle/>
          <a:p>
            <a:fld id="{936915B1-0B14-F440-A983-6D958FF44552}" type="slidenum">
              <a:rPr lang="en-FR" sz="1100" smtClean="0"/>
              <a:t>17</a:t>
            </a:fld>
            <a:endParaRPr lang="en-FR" sz="110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253795E7-012C-29E7-30EB-E7AA3222A341}"/>
                  </a:ext>
                </a:extLst>
              </p:cNvPr>
              <p:cNvSpPr/>
              <p:nvPr/>
            </p:nvSpPr>
            <p:spPr>
              <a:xfrm>
                <a:off x="793563" y="1408233"/>
                <a:ext cx="5264029" cy="2194192"/>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tx1"/>
                    </a:solidFill>
                    <a:latin typeface="Arial" panose="020B0604020202020204" pitchFamily="34" charset="0"/>
                    <a:cs typeface="Arial" panose="020B0604020202020204" pitchFamily="34" charset="0"/>
                  </a:rPr>
                  <a:t>Inputs:</a:t>
                </a:r>
              </a:p>
              <a:p>
                <a:pPr>
                  <a:spcBef>
                    <a:spcPts val="600"/>
                  </a:spcBef>
                </a:pPr>
                <a:r>
                  <a:rPr lang="en-FR" sz="1100" dirty="0">
                    <a:solidFill>
                      <a:schemeClr val="tx1"/>
                    </a:solidFill>
                    <a:latin typeface="Arial" panose="020B0604020202020204" pitchFamily="34" charset="0"/>
                    <a:cs typeface="Arial" panose="020B0604020202020204" pitchFamily="34" charset="0"/>
                  </a:rPr>
                  <a:t>Given a collection of genomes (DNA sequences): </a:t>
                </a:r>
                <a14:m>
                  <m:oMath xmlns:m="http://schemas.openxmlformats.org/officeDocument/2006/math">
                    <m:r>
                      <a:rPr lang="vi-VN" sz="1100" b="1" i="0" smtClean="0">
                        <a:solidFill>
                          <a:schemeClr val="accent5">
                            <a:lumMod val="50000"/>
                          </a:schemeClr>
                        </a:solidFill>
                        <a:latin typeface="Cambria Math" panose="02040503050406030204" pitchFamily="18" charset="0"/>
                      </a:rPr>
                      <m:t>𝐆</m:t>
                    </m:r>
                    <m:r>
                      <a:rPr lang="vi-VN" sz="1100" b="1" i="0" smtClean="0">
                        <a:solidFill>
                          <a:schemeClr val="accent5">
                            <a:lumMod val="50000"/>
                          </a:schemeClr>
                        </a:solidFill>
                        <a:latin typeface="Cambria Math" panose="02040503050406030204" pitchFamily="18" charset="0"/>
                      </a:rPr>
                      <m:t> =</m:t>
                    </m:r>
                    <m:d>
                      <m:dPr>
                        <m:begChr m:val="{"/>
                        <m:endChr m:val="}"/>
                        <m:ctrlPr>
                          <a:rPr lang="en-US" sz="1100" b="1" i="1" smtClean="0">
                            <a:solidFill>
                              <a:schemeClr val="accent5">
                                <a:lumMod val="50000"/>
                              </a:schemeClr>
                            </a:solidFill>
                            <a:latin typeface="Cambria Math" panose="02040503050406030204" pitchFamily="18" charset="0"/>
                          </a:rPr>
                        </m:ctrlPr>
                      </m:dPr>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𝟏</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𝟐</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𝐧</m:t>
                            </m:r>
                          </m:sub>
                        </m:sSub>
                      </m:e>
                    </m:d>
                  </m:oMath>
                </a14:m>
                <a:endParaRPr lang="en-FR" sz="1100" b="1" dirty="0">
                  <a:solidFill>
                    <a:schemeClr val="tx1"/>
                  </a:solidFill>
                  <a:latin typeface="Arial" panose="020B0604020202020204" pitchFamily="34" charset="0"/>
                  <a:cs typeface="Arial" panose="020B0604020202020204" pitchFamily="34" charset="0"/>
                </a:endParaRPr>
              </a:p>
              <a:p>
                <a:pPr>
                  <a:spcBef>
                    <a:spcPts val="600"/>
                  </a:spcBef>
                </a:pPr>
                <a:r>
                  <a:rPr lang="en-US" sz="1100" dirty="0">
                    <a:solidFill>
                      <a:schemeClr val="tx1"/>
                    </a:solidFill>
                    <a:latin typeface="Arial" panose="020B0604020202020204" pitchFamily="34" charset="0"/>
                    <a:cs typeface="Arial" panose="020B0604020202020204" pitchFamily="34" charset="0"/>
                  </a:rPr>
                  <a:t>Compression technique: </a:t>
                </a:r>
                <a:r>
                  <a:rPr lang="en-US" sz="1100" b="1" dirty="0" err="1">
                    <a:solidFill>
                      <a:schemeClr val="tx1"/>
                    </a:solidFill>
                    <a:latin typeface="Arial" panose="020B0604020202020204" pitchFamily="34" charset="0"/>
                    <a:cs typeface="Arial" panose="020B0604020202020204" pitchFamily="34" charset="0"/>
                  </a:rPr>
                  <a:t>xz</a:t>
                </a:r>
                <a:r>
                  <a:rPr lang="en-US" sz="1100" b="1" dirty="0">
                    <a:solidFill>
                      <a:schemeClr val="tx1"/>
                    </a:solidFill>
                    <a:latin typeface="Arial" panose="020B0604020202020204" pitchFamily="34" charset="0"/>
                    <a:cs typeface="Arial" panose="020B0604020202020204" pitchFamily="34" charset="0"/>
                  </a:rPr>
                  <a:t>(g1+g2+…)</a:t>
                </a:r>
                <a:r>
                  <a:rPr lang="en-US" sz="1100" dirty="0">
                    <a:solidFill>
                      <a:schemeClr val="tx1"/>
                    </a:solidFill>
                    <a:latin typeface="Arial" panose="020B0604020202020204" pitchFamily="34" charset="0"/>
                    <a:cs typeface="Arial" panose="020B0604020202020204" pitchFamily="34" charset="0"/>
                  </a:rPr>
                  <a:t> with parameters preset from [1]</a:t>
                </a:r>
              </a:p>
              <a:p>
                <a:pPr>
                  <a:spcBef>
                    <a:spcPts val="600"/>
                  </a:spcBef>
                </a:pPr>
                <a:r>
                  <a:rPr lang="en-FR" sz="1100" b="1" dirty="0">
                    <a:solidFill>
                      <a:schemeClr val="tx1"/>
                    </a:solidFill>
                    <a:latin typeface="Arial" panose="020B0604020202020204" pitchFamily="34" charset="0"/>
                    <a:cs typeface="Arial" panose="020B0604020202020204" pitchFamily="34" charset="0"/>
                  </a:rPr>
                  <a:t>Goal: </a:t>
                </a:r>
              </a:p>
              <a:p>
                <a:pPr>
                  <a:spcBef>
                    <a:spcPts val="600"/>
                  </a:spcBef>
                </a:pPr>
                <a:r>
                  <a:rPr lang="en-FR" sz="1100" dirty="0">
                    <a:solidFill>
                      <a:schemeClr val="tx1"/>
                    </a:solidFill>
                    <a:latin typeface="Arial" panose="020B0604020202020204" pitchFamily="34" charset="0"/>
                    <a:cs typeface="Arial" panose="020B0604020202020204" pitchFamily="34" charset="0"/>
                  </a:rPr>
                  <a:t>Find</a:t>
                </a:r>
                <a:r>
                  <a:rPr lang="en-FR" sz="1100" b="1" dirty="0">
                    <a:solidFill>
                      <a:schemeClr val="tx1"/>
                    </a:solidFill>
                    <a:latin typeface="Arial" panose="020B0604020202020204" pitchFamily="34" charset="0"/>
                    <a:cs typeface="Arial" panose="020B0604020202020204" pitchFamily="34" charset="0"/>
                  </a:rPr>
                  <a:t> </a:t>
                </a:r>
                <a:r>
                  <a:rPr lang="en-FR" sz="1100" dirty="0">
                    <a:solidFill>
                      <a:schemeClr val="tx1"/>
                    </a:solidFill>
                    <a:latin typeface="Arial" panose="020B0604020202020204" pitchFamily="34" charset="0"/>
                    <a:cs typeface="Arial" panose="020B0604020202020204" pitchFamily="34" charset="0"/>
                  </a:rPr>
                  <a:t>a</a:t>
                </a:r>
                <a:r>
                  <a:rPr lang="en-FR" sz="1100" b="1" dirty="0">
                    <a:solidFill>
                      <a:schemeClr val="tx1"/>
                    </a:solidFill>
                    <a:latin typeface="Arial" panose="020B0604020202020204" pitchFamily="34" charset="0"/>
                    <a:cs typeface="Arial" panose="020B0604020202020204" pitchFamily="34" charset="0"/>
                  </a:rPr>
                  <a:t> </a:t>
                </a:r>
                <a:r>
                  <a:rPr lang="en-FR" sz="1100" dirty="0">
                    <a:solidFill>
                      <a:schemeClr val="tx1"/>
                    </a:solidFill>
                    <a:latin typeface="Arial" panose="020B0604020202020204" pitchFamily="34" charset="0"/>
                    <a:cs typeface="Arial" panose="020B0604020202020204" pitchFamily="34" charset="0"/>
                  </a:rPr>
                  <a:t>suitable partition of this collection into m</a:t>
                </a:r>
                <a:r>
                  <a:rPr lang="en-FR" sz="1100" b="1" dirty="0">
                    <a:solidFill>
                      <a:schemeClr val="tx1"/>
                    </a:solidFill>
                    <a:latin typeface="Arial" panose="020B0604020202020204" pitchFamily="34" charset="0"/>
                    <a:cs typeface="Arial" panose="020B0604020202020204" pitchFamily="34" charset="0"/>
                  </a:rPr>
                  <a:t> </a:t>
                </a:r>
                <a:r>
                  <a:rPr lang="en-FR" sz="1100" dirty="0">
                    <a:solidFill>
                      <a:schemeClr val="tx1"/>
                    </a:solidFill>
                    <a:latin typeface="Arial" panose="020B0604020202020204" pitchFamily="34" charset="0"/>
                    <a:cs typeface="Arial" panose="020B0604020202020204" pitchFamily="34" charset="0"/>
                  </a:rPr>
                  <a:t>subsets</a:t>
                </a:r>
                <a:r>
                  <a:rPr lang="en-FR" sz="1100" b="1" dirty="0">
                    <a:solidFill>
                      <a:srgbClr val="C00000"/>
                    </a:solidFill>
                    <a:latin typeface="Arial" panose="020B0604020202020204" pitchFamily="34" charset="0"/>
                    <a:cs typeface="Arial" panose="020B0604020202020204" pitchFamily="34" charset="0"/>
                  </a:rPr>
                  <a:t> </a:t>
                </a:r>
                <a:r>
                  <a:rPr lang="en-FR" sz="1100" dirty="0">
                    <a:solidFill>
                      <a:schemeClr val="tx1"/>
                    </a:solidFill>
                    <a:latin typeface="Arial" panose="020B0604020202020204" pitchFamily="34" charset="0"/>
                    <a:cs typeface="Arial" panose="020B0604020202020204" pitchFamily="34" charset="0"/>
                  </a:rPr>
                  <a:t>of </a:t>
                </a:r>
                <a:r>
                  <a:rPr lang="en-FR" sz="1100" b="1" dirty="0">
                    <a:solidFill>
                      <a:srgbClr val="C00000"/>
                    </a:solidFill>
                    <a:latin typeface="Arial" panose="020B0604020202020204" pitchFamily="34" charset="0"/>
                    <a:cs typeface="Arial" panose="020B0604020202020204" pitchFamily="34" charset="0"/>
                  </a:rPr>
                  <a:t>ordered</a:t>
                </a:r>
                <a:r>
                  <a:rPr lang="en-FR" sz="1100" dirty="0">
                    <a:solidFill>
                      <a:schemeClr val="tx1"/>
                    </a:solidFill>
                    <a:latin typeface="Arial" panose="020B0604020202020204" pitchFamily="34" charset="0"/>
                    <a:cs typeface="Arial" panose="020B0604020202020204" pitchFamily="34" charset="0"/>
                  </a:rPr>
                  <a:t> genomes (batches):</a:t>
                </a:r>
              </a:p>
              <a:p>
                <a:pPr>
                  <a:spcBef>
                    <a:spcPts val="600"/>
                  </a:spcBef>
                </a:pPr>
                <a14:m>
                  <m:oMathPara xmlns:m="http://schemas.openxmlformats.org/officeDocument/2006/math">
                    <m:oMathParaPr>
                      <m:jc m:val="centerGroup"/>
                    </m:oMathParaPr>
                    <m:oMath xmlns:m="http://schemas.openxmlformats.org/officeDocument/2006/math">
                      <m:r>
                        <a:rPr lang="vi-VN" sz="1100" b="1" i="0" dirty="0" smtClean="0">
                          <a:solidFill>
                            <a:schemeClr val="accent5">
                              <a:lumMod val="50000"/>
                            </a:schemeClr>
                          </a:solidFill>
                          <a:latin typeface="Cambria Math" panose="02040503050406030204" pitchFamily="18" charset="0"/>
                          <a:ea typeface="Cambria Math" panose="02040503050406030204" pitchFamily="18" charset="0"/>
                        </a:rPr>
                        <m:t>𝐁</m:t>
                      </m:r>
                      <m:r>
                        <a:rPr lang="vi-VN" sz="1100" b="1" i="0" smtClean="0">
                          <a:solidFill>
                            <a:schemeClr val="accent5">
                              <a:lumMod val="50000"/>
                            </a:schemeClr>
                          </a:solidFill>
                          <a:latin typeface="Cambria Math" panose="02040503050406030204" pitchFamily="18" charset="0"/>
                        </a:rPr>
                        <m:t> =</m:t>
                      </m:r>
                      <m:d>
                        <m:dPr>
                          <m:begChr m:val="{"/>
                          <m:endChr m:val="}"/>
                          <m:ctrlPr>
                            <a:rPr lang="en-US" sz="1100" b="1" i="1">
                              <a:solidFill>
                                <a:schemeClr val="accent5">
                                  <a:lumMod val="50000"/>
                                </a:schemeClr>
                              </a:solidFill>
                              <a:latin typeface="Cambria Math" panose="02040503050406030204" pitchFamily="18" charset="0"/>
                            </a:rPr>
                          </m:ctrlPr>
                        </m:dPr>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𝟏</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𝟐</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𝐦</m:t>
                              </m:r>
                            </m:sub>
                          </m:sSub>
                        </m:e>
                      </m:d>
                    </m:oMath>
                  </m:oMathPara>
                </a14:m>
                <a:endParaRPr lang="vi-VN" sz="1100" b="1" dirty="0">
                  <a:solidFill>
                    <a:schemeClr val="accent5">
                      <a:lumMod val="50000"/>
                    </a:schemeClr>
                  </a:solidFill>
                  <a:latin typeface="Arial" panose="020B0604020202020204" pitchFamily="34" charset="0"/>
                  <a:cs typeface="Arial" panose="020B0604020202020204" pitchFamily="34" charset="0"/>
                </a:endParaRPr>
              </a:p>
            </p:txBody>
          </p:sp>
        </mc:Choice>
        <mc:Fallback xmlns="">
          <p:sp>
            <p:nvSpPr>
              <p:cNvPr id="7" name="Rounded Rectangle 6">
                <a:extLst>
                  <a:ext uri="{FF2B5EF4-FFF2-40B4-BE49-F238E27FC236}">
                    <a16:creationId xmlns:a16="http://schemas.microsoft.com/office/drawing/2014/main" id="{253795E7-012C-29E7-30EB-E7AA3222A341}"/>
                  </a:ext>
                </a:extLst>
              </p:cNvPr>
              <p:cNvSpPr>
                <a:spLocks noRot="1" noChangeAspect="1" noMove="1" noResize="1" noEditPoints="1" noAdjustHandles="1" noChangeArrowheads="1" noChangeShapeType="1" noTextEdit="1"/>
              </p:cNvSpPr>
              <p:nvPr/>
            </p:nvSpPr>
            <p:spPr>
              <a:xfrm>
                <a:off x="793563" y="1408233"/>
                <a:ext cx="5264029" cy="2194192"/>
              </a:xfrm>
              <a:prstGeom prst="roundRect">
                <a:avLst>
                  <a:gd name="adj" fmla="val 4309"/>
                </a:avLst>
              </a:prstGeom>
              <a:blipFill>
                <a:blip r:embed="rId2"/>
                <a:stretch>
                  <a:fillRect/>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559B96DF-B1C8-B163-9B89-BDA20AC84B4A}"/>
                  </a:ext>
                </a:extLst>
              </p:cNvPr>
              <p:cNvSpPr/>
              <p:nvPr/>
            </p:nvSpPr>
            <p:spPr>
              <a:xfrm>
                <a:off x="838200" y="3526061"/>
                <a:ext cx="5251920" cy="854006"/>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tx1"/>
                    </a:solidFill>
                    <a:latin typeface="Arial" panose="020B0604020202020204" pitchFamily="34" charset="0"/>
                    <a:cs typeface="Arial" panose="020B0604020202020204" pitchFamily="34" charset="0"/>
                  </a:rPr>
                  <a:t>Objective function:</a:t>
                </a:r>
              </a:p>
              <a:p>
                <a:pPr>
                  <a:spcBef>
                    <a:spcPts val="600"/>
                  </a:spcBef>
                </a:pPr>
                <a14:m>
                  <m:oMathPara xmlns:m="http://schemas.openxmlformats.org/officeDocument/2006/math">
                    <m:oMathParaPr>
                      <m:jc m:val="centerGroup"/>
                    </m:oMathParaPr>
                    <m:oMath xmlns:m="http://schemas.openxmlformats.org/officeDocument/2006/math">
                      <m:func>
                        <m:funcPr>
                          <m:ctrlPr>
                            <a:rPr lang="en-FR" sz="1100" b="1" i="1" smtClean="0">
                              <a:solidFill>
                                <a:schemeClr val="accent5">
                                  <a:lumMod val="50000"/>
                                </a:schemeClr>
                              </a:solidFill>
                              <a:latin typeface="Cambria Math" panose="02040503050406030204" pitchFamily="18" charset="0"/>
                            </a:rPr>
                          </m:ctrlPr>
                        </m:funcPr>
                        <m:fName>
                          <m:r>
                            <a:rPr lang="vi-VN" sz="1100" b="1" i="0" smtClean="0">
                              <a:solidFill>
                                <a:schemeClr val="accent5">
                                  <a:lumMod val="50000"/>
                                </a:schemeClr>
                              </a:solidFill>
                              <a:latin typeface="Cambria Math" panose="02040503050406030204" pitchFamily="18" charset="0"/>
                            </a:rPr>
                            <m:t>𝐦𝐢𝐧</m:t>
                          </m:r>
                        </m:fName>
                        <m:e>
                          <m:d>
                            <m:dPr>
                              <m:ctrlPr>
                                <a:rPr lang="en-FR" sz="1100" b="1" i="1">
                                  <a:solidFill>
                                    <a:schemeClr val="accent5">
                                      <a:lumMod val="50000"/>
                                    </a:schemeClr>
                                  </a:solidFill>
                                  <a:latin typeface="Cambria Math" panose="02040503050406030204" pitchFamily="18" charset="0"/>
                                </a:rPr>
                              </m:ctrlPr>
                            </m:dPr>
                            <m:e>
                              <m:nary>
                                <m:naryPr>
                                  <m:chr m:val="∑"/>
                                  <m:ctrlPr>
                                    <a:rPr lang="en-FR" sz="1100" b="1" i="1">
                                      <a:solidFill>
                                        <a:schemeClr val="accent5">
                                          <a:lumMod val="50000"/>
                                        </a:schemeClr>
                                      </a:solidFill>
                                      <a:latin typeface="Cambria Math" panose="02040503050406030204" pitchFamily="18" charset="0"/>
                                    </a:rPr>
                                  </m:ctrlPr>
                                </m:naryPr>
                                <m:sub>
                                  <m:r>
                                    <a:rPr lang="vi-VN" sz="1100" b="1" i="0" smtClean="0">
                                      <a:solidFill>
                                        <a:schemeClr val="accent5">
                                          <a:lumMod val="50000"/>
                                        </a:schemeClr>
                                      </a:solidFill>
                                      <a:latin typeface="Cambria Math" panose="02040503050406030204" pitchFamily="18" charset="0"/>
                                    </a:rPr>
                                    <m:t>𝐣</m:t>
                                  </m:r>
                                  <m:r>
                                    <a:rPr lang="vi-VN" sz="1100" b="1" i="0" smtClean="0">
                                      <a:solidFill>
                                        <a:schemeClr val="accent5">
                                          <a:lumMod val="50000"/>
                                        </a:schemeClr>
                                      </a:solidFill>
                                      <a:latin typeface="Cambria Math" panose="02040503050406030204" pitchFamily="18" charset="0"/>
                                    </a:rPr>
                                    <m:t>=</m:t>
                                  </m:r>
                                  <m:r>
                                    <a:rPr lang="vi-VN" sz="1100" b="1" i="0" smtClean="0">
                                      <a:solidFill>
                                        <a:schemeClr val="accent5">
                                          <a:lumMod val="50000"/>
                                        </a:schemeClr>
                                      </a:solidFill>
                                      <a:latin typeface="Cambria Math" panose="02040503050406030204" pitchFamily="18" charset="0"/>
                                    </a:rPr>
                                    <m:t>𝟏</m:t>
                                  </m:r>
                                </m:sub>
                                <m:sup>
                                  <m:r>
                                    <a:rPr lang="vi-VN" sz="1100" b="1" i="0" smtClean="0">
                                      <a:solidFill>
                                        <a:schemeClr val="accent5">
                                          <a:lumMod val="50000"/>
                                        </a:schemeClr>
                                      </a:solidFill>
                                      <a:latin typeface="Cambria Math" panose="02040503050406030204" pitchFamily="18" charset="0"/>
                                    </a:rPr>
                                    <m:t>𝐦</m:t>
                                  </m:r>
                                </m:sup>
                                <m:e>
                                  <m:sSub>
                                    <m:sSubPr>
                                      <m:ctrlPr>
                                        <a:rPr lang="en-US" sz="1100" b="1" i="1" smtClean="0">
                                          <a:solidFill>
                                            <a:srgbClr val="C00000"/>
                                          </a:solidFill>
                                          <a:latin typeface="Cambria Math" panose="02040503050406030204" pitchFamily="18" charset="0"/>
                                        </a:rPr>
                                      </m:ctrlPr>
                                    </m:sSubPr>
                                    <m:e>
                                      <m:r>
                                        <a:rPr lang="vi-VN" sz="1100" b="1" i="0" smtClean="0">
                                          <a:solidFill>
                                            <a:srgbClr val="C00000"/>
                                          </a:solidFill>
                                          <a:latin typeface="Cambria Math" panose="02040503050406030204" pitchFamily="18" charset="0"/>
                                        </a:rPr>
                                        <m:t>𝐂</m:t>
                                      </m:r>
                                    </m:e>
                                    <m:sub>
                                      <m:r>
                                        <a:rPr lang="en-US" sz="1100" b="1" i="0" smtClean="0">
                                          <a:solidFill>
                                            <a:srgbClr val="C00000"/>
                                          </a:solidFill>
                                          <a:latin typeface="Cambria Math" panose="02040503050406030204" pitchFamily="18" charset="0"/>
                                        </a:rPr>
                                        <m:t>𝐱𝐳</m:t>
                                      </m:r>
                                    </m:sub>
                                  </m:sSub>
                                  <m:d>
                                    <m:dPr>
                                      <m:ctrlPr>
                                        <a:rPr lang="en-FR" sz="1100" b="1" i="1">
                                          <a:solidFill>
                                            <a:schemeClr val="accent5">
                                              <a:lumMod val="50000"/>
                                            </a:schemeClr>
                                          </a:solidFill>
                                          <a:latin typeface="Cambria Math" panose="02040503050406030204" pitchFamily="18" charset="0"/>
                                        </a:rPr>
                                      </m:ctrlPr>
                                    </m:dPr>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𝐣</m:t>
                                          </m:r>
                                        </m:sub>
                                      </m:sSub>
                                    </m:e>
                                  </m:d>
                                </m:e>
                              </m:nary>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𝐲</m:t>
                                  </m:r>
                                </m:e>
                                <m:sub>
                                  <m:r>
                                    <a:rPr lang="vi-VN" sz="1100" b="1" i="0" smtClean="0">
                                      <a:solidFill>
                                        <a:schemeClr val="accent5">
                                          <a:lumMod val="50000"/>
                                        </a:schemeClr>
                                      </a:solidFill>
                                      <a:latin typeface="Cambria Math" panose="02040503050406030204" pitchFamily="18" charset="0"/>
                                    </a:rPr>
                                    <m:t>𝐣</m:t>
                                  </m:r>
                                </m:sub>
                              </m:sSub>
                            </m:e>
                          </m:d>
                        </m:e>
                      </m:func>
                    </m:oMath>
                  </m:oMathPara>
                </a14:m>
                <a:endParaRPr lang="vi-VN" sz="1100" b="1" dirty="0">
                  <a:solidFill>
                    <a:schemeClr val="tx1"/>
                  </a:solidFill>
                  <a:latin typeface="Arial" panose="020B0604020202020204" pitchFamily="34" charset="0"/>
                  <a:cs typeface="Arial" panose="020B0604020202020204" pitchFamily="34" charset="0"/>
                </a:endParaRPr>
              </a:p>
            </p:txBody>
          </p:sp>
        </mc:Choice>
        <mc:Fallback xmlns="">
          <p:sp>
            <p:nvSpPr>
              <p:cNvPr id="8" name="Rounded Rectangle 7">
                <a:extLst>
                  <a:ext uri="{FF2B5EF4-FFF2-40B4-BE49-F238E27FC236}">
                    <a16:creationId xmlns:a16="http://schemas.microsoft.com/office/drawing/2014/main" id="{559B96DF-B1C8-B163-9B89-BDA20AC84B4A}"/>
                  </a:ext>
                </a:extLst>
              </p:cNvPr>
              <p:cNvSpPr>
                <a:spLocks noRot="1" noChangeAspect="1" noMove="1" noResize="1" noEditPoints="1" noAdjustHandles="1" noChangeArrowheads="1" noChangeShapeType="1" noTextEdit="1"/>
              </p:cNvSpPr>
              <p:nvPr/>
            </p:nvSpPr>
            <p:spPr>
              <a:xfrm>
                <a:off x="838200" y="3526061"/>
                <a:ext cx="5251920" cy="854006"/>
              </a:xfrm>
              <a:prstGeom prst="roundRect">
                <a:avLst>
                  <a:gd name="adj" fmla="val 4309"/>
                </a:avLst>
              </a:prstGeom>
              <a:blipFill>
                <a:blip r:embed="rId3"/>
                <a:stretch>
                  <a:fillRect t="-31884" b="-82609"/>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57B62495-A78A-0459-4B01-B4896C02A5F4}"/>
                  </a:ext>
                </a:extLst>
              </p:cNvPr>
              <p:cNvSpPr/>
              <p:nvPr/>
            </p:nvSpPr>
            <p:spPr>
              <a:xfrm>
                <a:off x="844080" y="4369818"/>
                <a:ext cx="5251920" cy="1047189"/>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50" b="1" dirty="0">
                    <a:solidFill>
                      <a:schemeClr val="tx1"/>
                    </a:solidFill>
                    <a:latin typeface="Arial" panose="020B0604020202020204" pitchFamily="34" charset="0"/>
                    <a:cs typeface="Arial" panose="020B0604020202020204" pitchFamily="34" charset="0"/>
                  </a:rPr>
                  <a:t>Subject to:</a:t>
                </a:r>
              </a:p>
              <a:p>
                <a:pPr marL="685800" lvl="1" indent="-228600">
                  <a:spcBef>
                    <a:spcPts val="600"/>
                  </a:spcBef>
                  <a:buFont typeface="+mj-lt"/>
                  <a:buAutoNum type="arabicPeriod"/>
                </a:pPr>
                <a14:m>
                  <m:oMath xmlns:m="http://schemas.openxmlformats.org/officeDocument/2006/math">
                    <m:nary>
                      <m:naryPr>
                        <m:chr m:val="∑"/>
                        <m:ctrlPr>
                          <a:rPr lang="en-FR" sz="1050" i="1" smtClean="0">
                            <a:solidFill>
                              <a:schemeClr val="accent5">
                                <a:lumMod val="50000"/>
                              </a:schemeClr>
                            </a:solidFill>
                            <a:latin typeface="Cambria Math" panose="02040503050406030204" pitchFamily="18" charset="0"/>
                          </a:rPr>
                        </m:ctrlPr>
                      </m:naryPr>
                      <m:sub>
                        <m:r>
                          <a:rPr lang="vi-VN" sz="1050" b="0" i="1" smtClean="0">
                            <a:solidFill>
                              <a:schemeClr val="accent5">
                                <a:lumMod val="50000"/>
                              </a:schemeClr>
                            </a:solidFill>
                            <a:latin typeface="Cambria Math" panose="02040503050406030204" pitchFamily="18" charset="0"/>
                          </a:rPr>
                          <m:t>𝑗</m:t>
                        </m:r>
                        <m:r>
                          <a:rPr lang="vi-VN" sz="1050" b="0" i="1" smtClean="0">
                            <a:solidFill>
                              <a:schemeClr val="accent5">
                                <a:lumMod val="50000"/>
                              </a:schemeClr>
                            </a:solidFill>
                            <a:latin typeface="Cambria Math" panose="02040503050406030204" pitchFamily="18" charset="0"/>
                          </a:rPr>
                          <m:t>=1</m:t>
                        </m:r>
                      </m:sub>
                      <m:sup>
                        <m:r>
                          <a:rPr lang="vi-VN" sz="1050" b="0" i="1" smtClean="0">
                            <a:solidFill>
                              <a:schemeClr val="accent5">
                                <a:lumMod val="50000"/>
                              </a:schemeClr>
                            </a:solidFill>
                            <a:latin typeface="Cambria Math" panose="02040503050406030204" pitchFamily="18" charset="0"/>
                          </a:rPr>
                          <m:t>𝑚</m:t>
                        </m:r>
                      </m:sup>
                      <m:e>
                        <m:sSub>
                          <m:sSubPr>
                            <m:ctrlPr>
                              <a:rPr lang="en-FR" sz="1050" i="1">
                                <a:solidFill>
                                  <a:schemeClr val="accent5">
                                    <a:lumMod val="50000"/>
                                  </a:schemeClr>
                                </a:solidFill>
                                <a:latin typeface="Cambria Math" panose="02040503050406030204" pitchFamily="18" charset="0"/>
                              </a:rPr>
                            </m:ctrlPr>
                          </m:sSubPr>
                          <m:e>
                            <m:r>
                              <a:rPr lang="vi-VN" sz="1050" b="0" i="1" smtClean="0">
                                <a:solidFill>
                                  <a:schemeClr val="accent5">
                                    <a:lumMod val="50000"/>
                                  </a:schemeClr>
                                </a:solidFill>
                                <a:latin typeface="Cambria Math" panose="02040503050406030204" pitchFamily="18" charset="0"/>
                              </a:rPr>
                              <m:t>𝑥</m:t>
                            </m:r>
                          </m:e>
                          <m:sub>
                            <m:r>
                              <a:rPr lang="vi-VN" sz="1050" b="0" i="1" smtClean="0">
                                <a:solidFill>
                                  <a:schemeClr val="accent5">
                                    <a:lumMod val="50000"/>
                                  </a:schemeClr>
                                </a:solidFill>
                                <a:latin typeface="Cambria Math" panose="02040503050406030204" pitchFamily="18" charset="0"/>
                              </a:rPr>
                              <m:t>𝑖𝑗</m:t>
                            </m:r>
                          </m:sub>
                        </m:sSub>
                      </m:e>
                    </m:nary>
                    <m:r>
                      <a:rPr lang="vi-VN" sz="1050" b="0" i="1" smtClean="0">
                        <a:solidFill>
                          <a:schemeClr val="accent5">
                            <a:lumMod val="50000"/>
                          </a:schemeClr>
                        </a:solidFill>
                        <a:latin typeface="Cambria Math" panose="02040503050406030204" pitchFamily="18" charset="0"/>
                      </a:rPr>
                      <m:t>=1 ∀</m:t>
                    </m:r>
                    <m:r>
                      <a:rPr lang="vi-VN" sz="1050" b="0" i="1" smtClean="0">
                        <a:solidFill>
                          <a:schemeClr val="accent5">
                            <a:lumMod val="50000"/>
                          </a:schemeClr>
                        </a:solidFill>
                        <a:latin typeface="Cambria Math" panose="02040503050406030204" pitchFamily="18" charset="0"/>
                      </a:rPr>
                      <m:t>𝑖</m:t>
                    </m:r>
                    <m:r>
                      <a:rPr lang="vi-VN" sz="1050" b="0" i="1" smtClean="0">
                        <a:solidFill>
                          <a:schemeClr val="accent5">
                            <a:lumMod val="50000"/>
                          </a:schemeClr>
                        </a:solidFill>
                        <a:latin typeface="Cambria Math" panose="02040503050406030204" pitchFamily="18" charset="0"/>
                      </a:rPr>
                      <m:t>∈</m:t>
                    </m:r>
                    <m:r>
                      <m:rPr>
                        <m:lit/>
                      </m:rPr>
                      <a:rPr lang="vi-VN" sz="1050" b="0" i="1" smtClean="0">
                        <a:solidFill>
                          <a:schemeClr val="accent5">
                            <a:lumMod val="50000"/>
                          </a:schemeClr>
                        </a:solidFill>
                        <a:latin typeface="Cambria Math" panose="02040503050406030204" pitchFamily="18" charset="0"/>
                      </a:rPr>
                      <m:t>{</m:t>
                    </m:r>
                    <m:r>
                      <a:rPr lang="vi-VN" sz="1050" b="0" i="1" smtClean="0">
                        <a:solidFill>
                          <a:schemeClr val="accent5">
                            <a:lumMod val="50000"/>
                          </a:schemeClr>
                        </a:solidFill>
                        <a:latin typeface="Cambria Math" panose="02040503050406030204" pitchFamily="18" charset="0"/>
                      </a:rPr>
                      <m:t>1,…,</m:t>
                    </m:r>
                    <m:r>
                      <a:rPr lang="vi-VN" sz="1050" b="0" i="1" smtClean="0">
                        <a:solidFill>
                          <a:schemeClr val="accent5">
                            <a:lumMod val="50000"/>
                          </a:schemeClr>
                        </a:solidFill>
                        <a:latin typeface="Cambria Math" panose="02040503050406030204" pitchFamily="18" charset="0"/>
                      </a:rPr>
                      <m:t>𝑛</m:t>
                    </m:r>
                    <m:r>
                      <m:rPr>
                        <m:lit/>
                      </m:rPr>
                      <a:rPr lang="vi-VN" sz="1050" b="0" i="1" smtClean="0">
                        <a:solidFill>
                          <a:schemeClr val="accent5">
                            <a:lumMod val="50000"/>
                          </a:schemeClr>
                        </a:solidFill>
                        <a:latin typeface="Cambria Math" panose="02040503050406030204" pitchFamily="18" charset="0"/>
                      </a:rPr>
                      <m:t>}</m:t>
                    </m:r>
                  </m:oMath>
                </a14:m>
                <a:r>
                  <a:rPr lang="vi-VN" sz="1050" dirty="0">
                    <a:solidFill>
                      <a:schemeClr val="tx1"/>
                    </a:solidFill>
                    <a:latin typeface="Arial" panose="020B0604020202020204" pitchFamily="34" charset="0"/>
                    <a:cs typeface="Arial" panose="020B0604020202020204" pitchFamily="34" charset="0"/>
                  </a:rPr>
                  <a:t> 		</a:t>
                </a:r>
              </a:p>
              <a:p>
                <a:pPr marL="685800" lvl="1" indent="-228600">
                  <a:spcBef>
                    <a:spcPts val="600"/>
                  </a:spcBef>
                  <a:buFont typeface="+mj-lt"/>
                  <a:buAutoNum type="arabicPeriod"/>
                </a:pPr>
                <a14:m>
                  <m:oMath xmlns:m="http://schemas.openxmlformats.org/officeDocument/2006/math">
                    <m:sSub>
                      <m:sSubPr>
                        <m:ctrlPr>
                          <a:rPr lang="en-FR" sz="1050" i="1" smtClean="0">
                            <a:solidFill>
                              <a:schemeClr val="accent5">
                                <a:lumMod val="50000"/>
                              </a:schemeClr>
                            </a:solidFill>
                            <a:latin typeface="Cambria Math" panose="02040503050406030204" pitchFamily="18" charset="0"/>
                          </a:rPr>
                        </m:ctrlPr>
                      </m:sSubPr>
                      <m:e>
                        <m:r>
                          <a:rPr lang="vi-VN" sz="1050" b="0" i="1" smtClean="0">
                            <a:solidFill>
                              <a:schemeClr val="accent5">
                                <a:lumMod val="50000"/>
                              </a:schemeClr>
                            </a:solidFill>
                            <a:latin typeface="Cambria Math" panose="02040503050406030204" pitchFamily="18" charset="0"/>
                          </a:rPr>
                          <m:t>𝑥</m:t>
                        </m:r>
                      </m:e>
                      <m:sub>
                        <m:r>
                          <a:rPr lang="vi-VN" sz="1050" b="0" i="1" smtClean="0">
                            <a:solidFill>
                              <a:schemeClr val="accent5">
                                <a:lumMod val="50000"/>
                              </a:schemeClr>
                            </a:solidFill>
                            <a:latin typeface="Cambria Math" panose="02040503050406030204" pitchFamily="18" charset="0"/>
                          </a:rPr>
                          <m:t>𝑖𝑗</m:t>
                        </m:r>
                      </m:sub>
                    </m:sSub>
                    <m:r>
                      <a:rPr lang="vi-VN" sz="1050" b="0" i="1" smtClean="0">
                        <a:solidFill>
                          <a:schemeClr val="accent5">
                            <a:lumMod val="50000"/>
                          </a:schemeClr>
                        </a:solidFill>
                        <a:latin typeface="Cambria Math" panose="02040503050406030204" pitchFamily="18" charset="0"/>
                      </a:rPr>
                      <m:t>≤</m:t>
                    </m:r>
                    <m:sSub>
                      <m:sSubPr>
                        <m:ctrlPr>
                          <a:rPr lang="en-FR" sz="1050" i="1">
                            <a:solidFill>
                              <a:schemeClr val="accent5">
                                <a:lumMod val="50000"/>
                              </a:schemeClr>
                            </a:solidFill>
                            <a:latin typeface="Cambria Math" panose="02040503050406030204" pitchFamily="18" charset="0"/>
                          </a:rPr>
                        </m:ctrlPr>
                      </m:sSubPr>
                      <m:e>
                        <m:r>
                          <a:rPr lang="vi-VN" sz="1050" b="0" i="1" smtClean="0">
                            <a:solidFill>
                              <a:schemeClr val="accent5">
                                <a:lumMod val="50000"/>
                              </a:schemeClr>
                            </a:solidFill>
                            <a:latin typeface="Cambria Math" panose="02040503050406030204" pitchFamily="18" charset="0"/>
                          </a:rPr>
                          <m:t>𝑦</m:t>
                        </m:r>
                      </m:e>
                      <m:sub>
                        <m:r>
                          <a:rPr lang="vi-VN" sz="1050" b="0" i="1" smtClean="0">
                            <a:solidFill>
                              <a:schemeClr val="accent5">
                                <a:lumMod val="50000"/>
                              </a:schemeClr>
                            </a:solidFill>
                            <a:latin typeface="Cambria Math" panose="02040503050406030204" pitchFamily="18" charset="0"/>
                          </a:rPr>
                          <m:t>𝑗</m:t>
                        </m:r>
                      </m:sub>
                    </m:sSub>
                    <m:r>
                      <a:rPr lang="vi-VN" sz="1050" b="0" i="1" smtClean="0">
                        <a:solidFill>
                          <a:schemeClr val="accent5">
                            <a:lumMod val="50000"/>
                          </a:schemeClr>
                        </a:solidFill>
                        <a:latin typeface="Cambria Math" panose="02040503050406030204" pitchFamily="18" charset="0"/>
                      </a:rPr>
                      <m:t> ∀</m:t>
                    </m:r>
                    <m:r>
                      <a:rPr lang="vi-VN" sz="1050" b="0" i="1" smtClean="0">
                        <a:solidFill>
                          <a:schemeClr val="accent5">
                            <a:lumMod val="50000"/>
                          </a:schemeClr>
                        </a:solidFill>
                        <a:latin typeface="Cambria Math" panose="02040503050406030204" pitchFamily="18" charset="0"/>
                      </a:rPr>
                      <m:t>𝑖</m:t>
                    </m:r>
                    <m:r>
                      <a:rPr lang="vi-VN" sz="1050" b="0" i="1" smtClean="0">
                        <a:solidFill>
                          <a:schemeClr val="accent5">
                            <a:lumMod val="50000"/>
                          </a:schemeClr>
                        </a:solidFill>
                        <a:latin typeface="Cambria Math" panose="02040503050406030204" pitchFamily="18" charset="0"/>
                      </a:rPr>
                      <m:t>,</m:t>
                    </m:r>
                    <m:r>
                      <a:rPr lang="vi-VN" sz="1050" b="0" i="1" smtClean="0">
                        <a:solidFill>
                          <a:schemeClr val="accent5">
                            <a:lumMod val="50000"/>
                          </a:schemeClr>
                        </a:solidFill>
                        <a:latin typeface="Cambria Math" panose="02040503050406030204" pitchFamily="18" charset="0"/>
                      </a:rPr>
                      <m:t>𝑗</m:t>
                    </m:r>
                  </m:oMath>
                </a14:m>
                <a:r>
                  <a:rPr lang="vi-VN" sz="1050" dirty="0">
                    <a:solidFill>
                      <a:schemeClr val="tx1"/>
                    </a:solidFill>
                    <a:latin typeface="Arial" panose="020B0604020202020204" pitchFamily="34" charset="0"/>
                    <a:cs typeface="Arial" panose="020B0604020202020204" pitchFamily="34" charset="0"/>
                  </a:rPr>
                  <a:t>			</a:t>
                </a:r>
                <a:endParaRPr lang="en-US" sz="1050" b="0" dirty="0">
                  <a:solidFill>
                    <a:schemeClr val="tx1"/>
                  </a:solidFill>
                  <a:latin typeface="Arial" panose="020B0604020202020204" pitchFamily="34" charset="0"/>
                  <a:cs typeface="Arial" panose="020B0604020202020204" pitchFamily="34" charset="0"/>
                </a:endParaRPr>
              </a:p>
              <a:p>
                <a:pPr marL="685800" lvl="1" indent="-228600">
                  <a:spcBef>
                    <a:spcPts val="600"/>
                  </a:spcBef>
                  <a:buFont typeface="+mj-lt"/>
                  <a:buAutoNum type="arabicPeriod"/>
                </a:pPr>
                <a14:m>
                  <m:oMath xmlns:m="http://schemas.openxmlformats.org/officeDocument/2006/math">
                    <m:r>
                      <a:rPr lang="vi-VN" sz="1050" b="0" i="1" smtClean="0">
                        <a:solidFill>
                          <a:schemeClr val="accent5">
                            <a:lumMod val="50000"/>
                          </a:schemeClr>
                        </a:solidFill>
                        <a:latin typeface="Cambria Math" panose="02040503050406030204" pitchFamily="18" charset="0"/>
                      </a:rPr>
                      <m:t>𝐶</m:t>
                    </m:r>
                    <m:d>
                      <m:dPr>
                        <m:ctrlPr>
                          <a:rPr lang="en-FR" sz="1050" i="1">
                            <a:solidFill>
                              <a:schemeClr val="accent5">
                                <a:lumMod val="50000"/>
                              </a:schemeClr>
                            </a:solidFill>
                            <a:latin typeface="Cambria Math" panose="02040503050406030204" pitchFamily="18" charset="0"/>
                          </a:rPr>
                        </m:ctrlPr>
                      </m:dPr>
                      <m:e>
                        <m:sSub>
                          <m:sSubPr>
                            <m:ctrlPr>
                              <a:rPr lang="en-FR" sz="1050" i="1">
                                <a:solidFill>
                                  <a:schemeClr val="accent5">
                                    <a:lumMod val="50000"/>
                                  </a:schemeClr>
                                </a:solidFill>
                                <a:latin typeface="Cambria Math" panose="02040503050406030204" pitchFamily="18" charset="0"/>
                              </a:rPr>
                            </m:ctrlPr>
                          </m:sSubPr>
                          <m:e>
                            <m:r>
                              <a:rPr lang="vi-VN" sz="1050" b="0" i="1" smtClean="0">
                                <a:solidFill>
                                  <a:schemeClr val="accent5">
                                    <a:lumMod val="50000"/>
                                  </a:schemeClr>
                                </a:solidFill>
                                <a:latin typeface="Cambria Math" panose="02040503050406030204" pitchFamily="18" charset="0"/>
                              </a:rPr>
                              <m:t>𝑏</m:t>
                            </m:r>
                          </m:e>
                          <m:sub>
                            <m:r>
                              <a:rPr lang="vi-VN" sz="1050" b="0" i="1" smtClean="0">
                                <a:solidFill>
                                  <a:schemeClr val="accent5">
                                    <a:lumMod val="50000"/>
                                  </a:schemeClr>
                                </a:solidFill>
                                <a:latin typeface="Cambria Math" panose="02040503050406030204" pitchFamily="18" charset="0"/>
                              </a:rPr>
                              <m:t>𝑗</m:t>
                            </m:r>
                          </m:sub>
                        </m:sSub>
                      </m:e>
                    </m:d>
                    <m:r>
                      <a:rPr lang="vi-VN" sz="1050" b="0" i="1" smtClean="0">
                        <a:solidFill>
                          <a:schemeClr val="accent5">
                            <a:lumMod val="50000"/>
                          </a:schemeClr>
                        </a:solidFill>
                        <a:latin typeface="Cambria Math" panose="02040503050406030204" pitchFamily="18" charset="0"/>
                      </a:rPr>
                      <m:t>≤</m:t>
                    </m:r>
                    <m:r>
                      <a:rPr lang="en-US" sz="1050" b="0" i="1" smtClean="0">
                        <a:solidFill>
                          <a:srgbClr val="C00000"/>
                        </a:solidFill>
                        <a:latin typeface="Cambria Math" panose="02040503050406030204" pitchFamily="18" charset="0"/>
                        <a:ea typeface="Cambria Math" panose="02040503050406030204" pitchFamily="18" charset="0"/>
                      </a:rPr>
                      <m:t>100(</m:t>
                    </m:r>
                    <m:r>
                      <a:rPr lang="en-US" sz="1050" b="0" i="1" smtClean="0">
                        <a:solidFill>
                          <a:srgbClr val="C00000"/>
                        </a:solidFill>
                        <a:latin typeface="Cambria Math" panose="02040503050406030204" pitchFamily="18" charset="0"/>
                        <a:ea typeface="Cambria Math" panose="02040503050406030204" pitchFamily="18" charset="0"/>
                      </a:rPr>
                      <m:t>𝑀𝐵</m:t>
                    </m:r>
                    <m:r>
                      <a:rPr lang="en-US" sz="1050" b="0" i="1" smtClean="0">
                        <a:solidFill>
                          <a:srgbClr val="C00000"/>
                        </a:solidFill>
                        <a:latin typeface="Cambria Math" panose="02040503050406030204" pitchFamily="18" charset="0"/>
                        <a:ea typeface="Cambria Math" panose="02040503050406030204" pitchFamily="18" charset="0"/>
                      </a:rPr>
                      <m:t>)⋅</m:t>
                    </m:r>
                    <m:sSub>
                      <m:sSubPr>
                        <m:ctrlPr>
                          <a:rPr lang="en-FR" sz="1050" i="1">
                            <a:solidFill>
                              <a:schemeClr val="accent5">
                                <a:lumMod val="50000"/>
                              </a:schemeClr>
                            </a:solidFill>
                            <a:latin typeface="Cambria Math" panose="02040503050406030204" pitchFamily="18" charset="0"/>
                          </a:rPr>
                        </m:ctrlPr>
                      </m:sSubPr>
                      <m:e>
                        <m:r>
                          <a:rPr lang="vi-VN" sz="1050" b="0" i="1" smtClean="0">
                            <a:solidFill>
                              <a:schemeClr val="accent5">
                                <a:lumMod val="50000"/>
                              </a:schemeClr>
                            </a:solidFill>
                            <a:latin typeface="Cambria Math" panose="02040503050406030204" pitchFamily="18" charset="0"/>
                          </a:rPr>
                          <m:t>𝑦</m:t>
                        </m:r>
                      </m:e>
                      <m:sub>
                        <m:r>
                          <a:rPr lang="vi-VN" sz="1050" b="0" i="1" smtClean="0">
                            <a:solidFill>
                              <a:schemeClr val="accent5">
                                <a:lumMod val="50000"/>
                              </a:schemeClr>
                            </a:solidFill>
                            <a:latin typeface="Cambria Math" panose="02040503050406030204" pitchFamily="18" charset="0"/>
                          </a:rPr>
                          <m:t>𝑗</m:t>
                        </m:r>
                      </m:sub>
                    </m:sSub>
                    <m:r>
                      <a:rPr lang="vi-VN" sz="1050" b="0" i="1" smtClean="0">
                        <a:solidFill>
                          <a:schemeClr val="accent5">
                            <a:lumMod val="50000"/>
                          </a:schemeClr>
                        </a:solidFill>
                        <a:latin typeface="Cambria Math" panose="02040503050406030204" pitchFamily="18" charset="0"/>
                      </a:rPr>
                      <m:t> ∀</m:t>
                    </m:r>
                    <m:r>
                      <a:rPr lang="vi-VN" sz="1050" b="0" i="1" smtClean="0">
                        <a:solidFill>
                          <a:schemeClr val="accent5">
                            <a:lumMod val="50000"/>
                          </a:schemeClr>
                        </a:solidFill>
                        <a:latin typeface="Cambria Math" panose="02040503050406030204" pitchFamily="18" charset="0"/>
                      </a:rPr>
                      <m:t>𝑗</m:t>
                    </m:r>
                    <m:r>
                      <a:rPr lang="vi-VN" sz="1050" b="0" i="1" smtClean="0">
                        <a:solidFill>
                          <a:schemeClr val="accent5">
                            <a:lumMod val="50000"/>
                          </a:schemeClr>
                        </a:solidFill>
                        <a:latin typeface="Cambria Math" panose="02040503050406030204" pitchFamily="18" charset="0"/>
                      </a:rPr>
                      <m:t>∈</m:t>
                    </m:r>
                    <m:r>
                      <m:rPr>
                        <m:lit/>
                      </m:rPr>
                      <a:rPr lang="vi-VN" sz="1050" b="0" i="1" smtClean="0">
                        <a:solidFill>
                          <a:schemeClr val="accent5">
                            <a:lumMod val="50000"/>
                          </a:schemeClr>
                        </a:solidFill>
                        <a:latin typeface="Cambria Math" panose="02040503050406030204" pitchFamily="18" charset="0"/>
                      </a:rPr>
                      <m:t>{</m:t>
                    </m:r>
                    <m:r>
                      <a:rPr lang="vi-VN" sz="1050" b="0" i="1" smtClean="0">
                        <a:solidFill>
                          <a:schemeClr val="accent5">
                            <a:lumMod val="50000"/>
                          </a:schemeClr>
                        </a:solidFill>
                        <a:latin typeface="Cambria Math" panose="02040503050406030204" pitchFamily="18" charset="0"/>
                      </a:rPr>
                      <m:t>1,…,</m:t>
                    </m:r>
                    <m:r>
                      <a:rPr lang="vi-VN" sz="1050" b="0" i="1" smtClean="0">
                        <a:solidFill>
                          <a:schemeClr val="accent5">
                            <a:lumMod val="50000"/>
                          </a:schemeClr>
                        </a:solidFill>
                        <a:latin typeface="Cambria Math" panose="02040503050406030204" pitchFamily="18" charset="0"/>
                      </a:rPr>
                      <m:t>𝑚</m:t>
                    </m:r>
                    <m:r>
                      <m:rPr>
                        <m:lit/>
                      </m:rPr>
                      <a:rPr lang="vi-VN" sz="1050" b="0" i="1" smtClean="0">
                        <a:solidFill>
                          <a:schemeClr val="accent5">
                            <a:lumMod val="50000"/>
                          </a:schemeClr>
                        </a:solidFill>
                        <a:latin typeface="Cambria Math" panose="02040503050406030204" pitchFamily="18" charset="0"/>
                      </a:rPr>
                      <m:t>}</m:t>
                    </m:r>
                  </m:oMath>
                </a14:m>
                <a:r>
                  <a:rPr lang="vi-VN" sz="1050" dirty="0">
                    <a:solidFill>
                      <a:schemeClr val="tx1"/>
                    </a:solidFill>
                    <a:latin typeface="Arial" panose="020B0604020202020204" pitchFamily="34" charset="0"/>
                    <a:cs typeface="Arial" panose="020B0604020202020204" pitchFamily="34" charset="0"/>
                  </a:rPr>
                  <a:t> </a:t>
                </a:r>
                <a14:m>
                  <m:oMath xmlns:m="http://schemas.openxmlformats.org/officeDocument/2006/math">
                    <m:r>
                      <a:rPr lang="vi-VN" sz="1050" i="1">
                        <a:solidFill>
                          <a:schemeClr val="tx1"/>
                        </a:solidFill>
                        <a:latin typeface="Cambria Math" panose="02040503050406030204" pitchFamily="18" charset="0"/>
                      </a:rPr>
                      <m:t>: </m:t>
                    </m:r>
                    <m:r>
                      <m:rPr>
                        <m:sty m:val="p"/>
                      </m:rPr>
                      <a:rPr lang="vi-VN" sz="1050" i="1">
                        <a:solidFill>
                          <a:schemeClr val="tx1"/>
                        </a:solidFill>
                        <a:latin typeface="Cambria Math" panose="02040503050406030204" pitchFamily="18" charset="0"/>
                      </a:rPr>
                      <m:t>max</m:t>
                    </m:r>
                    <m:r>
                      <a:rPr lang="vi-VN" sz="1050" b="0" i="1" smtClean="0">
                        <a:solidFill>
                          <a:schemeClr val="tx1"/>
                        </a:solidFill>
                        <a:latin typeface="Cambria Math" panose="02040503050406030204" pitchFamily="18" charset="0"/>
                      </a:rPr>
                      <m:t> </m:t>
                    </m:r>
                    <m:r>
                      <a:rPr lang="vi-VN" sz="1050" i="1">
                        <a:solidFill>
                          <a:schemeClr val="tx1"/>
                        </a:solidFill>
                        <a:latin typeface="Cambria Math" panose="02040503050406030204" pitchFamily="18" charset="0"/>
                      </a:rPr>
                      <m:t>𝑐𝑜𝑚𝑝𝑟𝑒𝑠𝑠𝑒𝑑</m:t>
                    </m:r>
                    <m:r>
                      <a:rPr lang="vi-VN" sz="1050" i="1">
                        <a:solidFill>
                          <a:schemeClr val="tx1"/>
                        </a:solidFill>
                        <a:latin typeface="Cambria Math" panose="02040503050406030204" pitchFamily="18" charset="0"/>
                      </a:rPr>
                      <m:t> </m:t>
                    </m:r>
                    <m:r>
                      <a:rPr lang="vi-VN" sz="1050" i="1">
                        <a:solidFill>
                          <a:schemeClr val="tx1"/>
                        </a:solidFill>
                        <a:latin typeface="Cambria Math" panose="02040503050406030204" pitchFamily="18" charset="0"/>
                      </a:rPr>
                      <m:t>𝑠𝑖𝑧𝑒</m:t>
                    </m:r>
                    <m:r>
                      <a:rPr lang="vi-VN" sz="1050" b="0" i="1" smtClean="0">
                        <a:solidFill>
                          <a:schemeClr val="tx1"/>
                        </a:solidFill>
                        <a:latin typeface="Cambria Math" panose="02040503050406030204" pitchFamily="18" charset="0"/>
                      </a:rPr>
                      <m:t> </m:t>
                    </m:r>
                    <m:r>
                      <a:rPr lang="en-US" sz="1050" b="0" i="1" smtClean="0">
                        <a:solidFill>
                          <a:schemeClr val="tx1"/>
                        </a:solidFill>
                        <a:latin typeface="Cambria Math" panose="02040503050406030204" pitchFamily="18" charset="0"/>
                        <a:ea typeface="Cambria Math" panose="02040503050406030204" pitchFamily="18" charset="0"/>
                      </a:rPr>
                      <m:t>100</m:t>
                    </m:r>
                    <m:r>
                      <a:rPr lang="en-US" sz="1050" b="0" i="1" smtClean="0">
                        <a:solidFill>
                          <a:schemeClr val="tx1"/>
                        </a:solidFill>
                        <a:latin typeface="Cambria Math" panose="02040503050406030204" pitchFamily="18" charset="0"/>
                        <a:ea typeface="Cambria Math" panose="02040503050406030204" pitchFamily="18" charset="0"/>
                      </a:rPr>
                      <m:t>𝑀𝐵</m:t>
                    </m:r>
                  </m:oMath>
                </a14:m>
                <a:endParaRPr lang="en-FR" sz="1050" i="1" dirty="0">
                  <a:solidFill>
                    <a:schemeClr val="tx1"/>
                  </a:solidFill>
                  <a:effectLst/>
                  <a:latin typeface="Arial" panose="020B0604020202020204" pitchFamily="34" charset="0"/>
                  <a:cs typeface="Arial" panose="020B0604020202020204" pitchFamily="34" charset="0"/>
                </a:endParaRPr>
              </a:p>
            </p:txBody>
          </p:sp>
        </mc:Choice>
        <mc:Fallback xmlns="">
          <p:sp>
            <p:nvSpPr>
              <p:cNvPr id="9" name="Rounded Rectangle 8">
                <a:extLst>
                  <a:ext uri="{FF2B5EF4-FFF2-40B4-BE49-F238E27FC236}">
                    <a16:creationId xmlns:a16="http://schemas.microsoft.com/office/drawing/2014/main" id="{57B62495-A78A-0459-4B01-B4896C02A5F4}"/>
                  </a:ext>
                </a:extLst>
              </p:cNvPr>
              <p:cNvSpPr>
                <a:spLocks noRot="1" noChangeAspect="1" noMove="1" noResize="1" noEditPoints="1" noAdjustHandles="1" noChangeArrowheads="1" noChangeShapeType="1" noTextEdit="1"/>
              </p:cNvSpPr>
              <p:nvPr/>
            </p:nvSpPr>
            <p:spPr>
              <a:xfrm>
                <a:off x="844080" y="4369818"/>
                <a:ext cx="5251920" cy="1047189"/>
              </a:xfrm>
              <a:prstGeom prst="roundRect">
                <a:avLst>
                  <a:gd name="adj" fmla="val 4309"/>
                </a:avLst>
              </a:prstGeom>
              <a:blipFill>
                <a:blip r:embed="rId4"/>
                <a:stretch>
                  <a:fillRect t="-1205" b="-4819"/>
                </a:stretch>
              </a:blipFill>
              <a:ln w="3175">
                <a:noFill/>
                <a:prstDash val="sysDot"/>
              </a:ln>
            </p:spPr>
            <p:txBody>
              <a:bodyPr/>
              <a:lstStyle/>
              <a:p>
                <a:r>
                  <a:rPr lang="en-FR">
                    <a:noFill/>
                  </a:rPr>
                  <a:t> </a:t>
                </a:r>
              </a:p>
            </p:txBody>
          </p:sp>
        </mc:Fallback>
      </mc:AlternateContent>
      <p:sp>
        <p:nvSpPr>
          <p:cNvPr id="10" name="Rounded Rectangle 9">
            <a:extLst>
              <a:ext uri="{FF2B5EF4-FFF2-40B4-BE49-F238E27FC236}">
                <a16:creationId xmlns:a16="http://schemas.microsoft.com/office/drawing/2014/main" id="{1552489D-B4C8-8436-6744-0965655CA7F4}"/>
              </a:ext>
            </a:extLst>
          </p:cNvPr>
          <p:cNvSpPr/>
          <p:nvPr/>
        </p:nvSpPr>
        <p:spPr>
          <a:xfrm>
            <a:off x="3118945" y="3728210"/>
            <a:ext cx="990600" cy="651857"/>
          </a:xfrm>
          <a:prstGeom prst="roundRect">
            <a:avLst>
              <a:gd name="adj" fmla="val 6993"/>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D150347-8388-179A-8449-B829CA8CC12F}"/>
              </a:ext>
            </a:extLst>
          </p:cNvPr>
          <p:cNvSpPr txBox="1"/>
          <p:nvPr/>
        </p:nvSpPr>
        <p:spPr>
          <a:xfrm>
            <a:off x="7220639" y="2732355"/>
            <a:ext cx="4162614" cy="461665"/>
          </a:xfrm>
          <a:prstGeom prst="rect">
            <a:avLst/>
          </a:prstGeom>
          <a:noFill/>
          <a:ln>
            <a:solidFill>
              <a:schemeClr val="tx1"/>
            </a:solidFill>
          </a:ln>
        </p:spPr>
        <p:txBody>
          <a:bodyPr wrap="none" rtlCol="0">
            <a:spAutoFit/>
          </a:bodyPr>
          <a:lstStyle/>
          <a:p>
            <a:r>
              <a:rPr lang="en-FR" sz="1200" dirty="0">
                <a:solidFill>
                  <a:srgbClr val="C00000"/>
                </a:solidFill>
                <a:latin typeface="Arial" panose="020B0604020202020204" pitchFamily="34" charset="0"/>
                <a:cs typeface="Arial" panose="020B0604020202020204" pitchFamily="34" charset="0"/>
              </a:rPr>
              <a:t>Non linear objective function</a:t>
            </a:r>
          </a:p>
          <a:p>
            <a:r>
              <a:rPr lang="en-FR" sz="1200" dirty="0">
                <a:solidFill>
                  <a:srgbClr val="C00000"/>
                </a:solidFill>
                <a:latin typeface="Arial" panose="020B0604020202020204" pitchFamily="34" charset="0"/>
                <a:cs typeface="Arial" panose="020B0604020202020204" pitchFamily="34" charset="0"/>
              </a:rPr>
              <a:t>Different genome order leads to different compression size</a:t>
            </a:r>
          </a:p>
        </p:txBody>
      </p:sp>
      <p:sp>
        <p:nvSpPr>
          <p:cNvPr id="12" name="Rounded Rectangle 11">
            <a:extLst>
              <a:ext uri="{FF2B5EF4-FFF2-40B4-BE49-F238E27FC236}">
                <a16:creationId xmlns:a16="http://schemas.microsoft.com/office/drawing/2014/main" id="{AA545E60-86A5-724F-F258-A56DC28A531D}"/>
              </a:ext>
            </a:extLst>
          </p:cNvPr>
          <p:cNvSpPr/>
          <p:nvPr/>
        </p:nvSpPr>
        <p:spPr>
          <a:xfrm>
            <a:off x="1601257" y="5178661"/>
            <a:ext cx="1355835" cy="21605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4F47727A-01CE-3A9D-83FB-135E6192F80E}"/>
              </a:ext>
            </a:extLst>
          </p:cNvPr>
          <p:cNvCxnSpPr>
            <a:cxnSpLocks/>
            <a:stCxn id="10" idx="3"/>
            <a:endCxn id="11" idx="1"/>
          </p:cNvCxnSpPr>
          <p:nvPr/>
        </p:nvCxnSpPr>
        <p:spPr>
          <a:xfrm flipV="1">
            <a:off x="4109545" y="2963188"/>
            <a:ext cx="3111094" cy="1090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7782608-FBB3-EC8C-C7DF-64C2EA315733}"/>
              </a:ext>
            </a:extLst>
          </p:cNvPr>
          <p:cNvCxnSpPr>
            <a:cxnSpLocks/>
            <a:stCxn id="12" idx="3"/>
            <a:endCxn id="18" idx="1"/>
          </p:cNvCxnSpPr>
          <p:nvPr/>
        </p:nvCxnSpPr>
        <p:spPr>
          <a:xfrm flipV="1">
            <a:off x="2957092" y="4017756"/>
            <a:ext cx="4274089" cy="1268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7AEACAE-5A55-CE4D-8017-DA62CB730490}"/>
                  </a:ext>
                </a:extLst>
              </p:cNvPr>
              <p:cNvSpPr/>
              <p:nvPr/>
            </p:nvSpPr>
            <p:spPr>
              <a:xfrm>
                <a:off x="7231181" y="3602425"/>
                <a:ext cx="3702237" cy="8306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1200" dirty="0">
                    <a:solidFill>
                      <a:srgbClr val="C00000"/>
                    </a:solidFill>
                    <a:latin typeface="Arial" panose="020B0604020202020204" pitchFamily="34" charset="0"/>
                    <a:cs typeface="Arial" panose="020B0604020202020204" pitchFamily="34" charset="0"/>
                  </a:rPr>
                  <a:t>Getting the compression size is non-trivial</a:t>
                </a:r>
              </a:p>
              <a:p>
                <a:pPr marL="285750" indent="-285750">
                  <a:buFont typeface="Wingdings" pitchFamily="2" charset="2"/>
                  <a:buChar char="è"/>
                </a:pPr>
                <a:r>
                  <a:rPr lang="en-GB" sz="1200" dirty="0" err="1">
                    <a:solidFill>
                      <a:srgbClr val="C00000"/>
                    </a:solidFill>
                    <a:latin typeface="Arial" panose="020B0604020202020204" pitchFamily="34" charset="0"/>
                    <a:cs typeface="Arial" panose="020B0604020202020204" pitchFamily="34" charset="0"/>
                  </a:rPr>
                  <a:t>xz</a:t>
                </a:r>
                <a:r>
                  <a:rPr lang="en-GB" sz="1200" dirty="0">
                    <a:solidFill>
                      <a:srgbClr val="C00000"/>
                    </a:solidFill>
                    <a:latin typeface="Arial" panose="020B0604020202020204" pitchFamily="34" charset="0"/>
                    <a:cs typeface="Arial" panose="020B0604020202020204" pitchFamily="34" charset="0"/>
                  </a:rPr>
                  <a:t> compression speed </a:t>
                </a:r>
                <a14:m>
                  <m:oMath xmlns:m="http://schemas.openxmlformats.org/officeDocument/2006/math">
                    <m:r>
                      <a:rPr lang="en-GB" sz="1200" i="1" smtClean="0">
                        <a:solidFill>
                          <a:srgbClr val="C00000"/>
                        </a:solidFill>
                        <a:latin typeface="Cambria Math" panose="02040503050406030204" pitchFamily="18" charset="0"/>
                        <a:ea typeface="Cambria Math" panose="02040503050406030204" pitchFamily="18" charset="0"/>
                      </a:rPr>
                      <m:t>≈</m:t>
                    </m:r>
                  </m:oMath>
                </a14:m>
                <a:r>
                  <a:rPr lang="en-FR" sz="1200" dirty="0">
                    <a:solidFill>
                      <a:srgbClr val="C00000"/>
                    </a:solidFill>
                    <a:latin typeface="Arial" panose="020B0604020202020204" pitchFamily="34" charset="0"/>
                    <a:cs typeface="Arial" panose="020B0604020202020204" pitchFamily="34" charset="0"/>
                  </a:rPr>
                  <a:t> 1 genome/sec</a:t>
                </a:r>
              </a:p>
              <a:p>
                <a:pPr marL="285750" indent="-285750">
                  <a:buFont typeface="Wingdings" pitchFamily="2" charset="2"/>
                  <a:buChar char="è"/>
                </a:pPr>
                <a:r>
                  <a:rPr lang="en-FR" sz="1200" dirty="0">
                    <a:solidFill>
                      <a:srgbClr val="C00000"/>
                    </a:solidFill>
                    <a:latin typeface="Arial" panose="020B0604020202020204" pitchFamily="34" charset="0"/>
                    <a:cs typeface="Arial" panose="020B0604020202020204" pitchFamily="34" charset="0"/>
                  </a:rPr>
                  <a:t>1h20m for a batch with n = 5000</a:t>
                </a:r>
              </a:p>
            </p:txBody>
          </p:sp>
        </mc:Choice>
        <mc:Fallback xmlns="">
          <p:sp>
            <p:nvSpPr>
              <p:cNvPr id="18" name="Rectangle 17">
                <a:extLst>
                  <a:ext uri="{FF2B5EF4-FFF2-40B4-BE49-F238E27FC236}">
                    <a16:creationId xmlns:a16="http://schemas.microsoft.com/office/drawing/2014/main" id="{77AEACAE-5A55-CE4D-8017-DA62CB730490}"/>
                  </a:ext>
                </a:extLst>
              </p:cNvPr>
              <p:cNvSpPr>
                <a:spLocks noRot="1" noChangeAspect="1" noMove="1" noResize="1" noEditPoints="1" noAdjustHandles="1" noChangeArrowheads="1" noChangeShapeType="1" noTextEdit="1"/>
              </p:cNvSpPr>
              <p:nvPr/>
            </p:nvSpPr>
            <p:spPr>
              <a:xfrm>
                <a:off x="7231181" y="3602425"/>
                <a:ext cx="3702237" cy="830661"/>
              </a:xfrm>
              <a:prstGeom prst="rect">
                <a:avLst/>
              </a:prstGeom>
              <a:blipFill>
                <a:blip r:embed="rId5"/>
                <a:stretch>
                  <a:fillRect/>
                </a:stretch>
              </a:blipFill>
            </p:spPr>
            <p:txBody>
              <a:bodyPr/>
              <a:lstStyle/>
              <a:p>
                <a:r>
                  <a:rPr lang="en-FR">
                    <a:noFill/>
                  </a:rPr>
                  <a:t> </a:t>
                </a:r>
              </a:p>
            </p:txBody>
          </p:sp>
        </mc:Fallback>
      </mc:AlternateContent>
    </p:spTree>
    <p:extLst>
      <p:ext uri="{BB962C8B-B14F-4D97-AF65-F5344CB8AC3E}">
        <p14:creationId xmlns:p14="http://schemas.microsoft.com/office/powerpoint/2010/main" val="138412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CB4635EE-21D1-B9E6-DF4D-D5FFAD2546AA}"/>
                  </a:ext>
                </a:extLst>
              </p:cNvPr>
              <p:cNvSpPr/>
              <p:nvPr/>
            </p:nvSpPr>
            <p:spPr>
              <a:xfrm>
                <a:off x="2422583" y="1735478"/>
                <a:ext cx="3497946" cy="1251279"/>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14:m>
                  <m:oMathPara xmlns:m="http://schemas.openxmlformats.org/officeDocument/2006/math">
                    <m:oMathParaPr>
                      <m:jc m:val="centerGroup"/>
                    </m:oMathParaPr>
                    <m:oMath xmlns:m="http://schemas.openxmlformats.org/officeDocument/2006/math">
                      <m:func>
                        <m:funcPr>
                          <m:ctrlPr>
                            <a:rPr lang="en-FR" sz="1400" b="1" i="1" smtClean="0">
                              <a:solidFill>
                                <a:schemeClr val="accent5">
                                  <a:lumMod val="50000"/>
                                </a:schemeClr>
                              </a:solidFill>
                              <a:latin typeface="Cambria Math" panose="02040503050406030204" pitchFamily="18" charset="0"/>
                            </a:rPr>
                          </m:ctrlPr>
                        </m:funcPr>
                        <m:fName>
                          <m:r>
                            <a:rPr lang="vi-VN" sz="1400" b="1" i="0" smtClean="0">
                              <a:solidFill>
                                <a:schemeClr val="accent5">
                                  <a:lumMod val="50000"/>
                                </a:schemeClr>
                              </a:solidFill>
                              <a:latin typeface="Cambria Math" panose="02040503050406030204" pitchFamily="18" charset="0"/>
                            </a:rPr>
                            <m:t>𝐦𝐢𝐧</m:t>
                          </m:r>
                        </m:fName>
                        <m:e>
                          <m:d>
                            <m:dPr>
                              <m:ctrlPr>
                                <a:rPr lang="en-FR" sz="1400" b="1" i="1">
                                  <a:solidFill>
                                    <a:schemeClr val="accent5">
                                      <a:lumMod val="50000"/>
                                    </a:schemeClr>
                                  </a:solidFill>
                                  <a:latin typeface="Cambria Math" panose="02040503050406030204" pitchFamily="18" charset="0"/>
                                </a:rPr>
                              </m:ctrlPr>
                            </m:dPr>
                            <m:e>
                              <m:r>
                                <a:rPr lang="vi-VN" sz="1400" b="1" i="0" smtClean="0">
                                  <a:solidFill>
                                    <a:schemeClr val="accent5">
                                      <a:lumMod val="50000"/>
                                    </a:schemeClr>
                                  </a:solidFill>
                                  <a:latin typeface="Cambria Math" panose="02040503050406030204" pitchFamily="18" charset="0"/>
                                </a:rPr>
                                <m:t>𝛂</m:t>
                              </m:r>
                              <m:nary>
                                <m:naryPr>
                                  <m:chr m:val="∑"/>
                                  <m:ctrlPr>
                                    <a:rPr lang="en-FR" sz="1400" b="1" i="1">
                                      <a:solidFill>
                                        <a:schemeClr val="accent5">
                                          <a:lumMod val="50000"/>
                                        </a:schemeClr>
                                      </a:solidFill>
                                      <a:latin typeface="Cambria Math" panose="02040503050406030204" pitchFamily="18" charset="0"/>
                                    </a:rPr>
                                  </m:ctrlPr>
                                </m:naryPr>
                                <m:sub>
                                  <m:r>
                                    <a:rPr lang="vi-VN" sz="1400" b="1" i="0" smtClean="0">
                                      <a:solidFill>
                                        <a:schemeClr val="accent5">
                                          <a:lumMod val="50000"/>
                                        </a:schemeClr>
                                      </a:solidFill>
                                      <a:latin typeface="Cambria Math" panose="02040503050406030204" pitchFamily="18" charset="0"/>
                                    </a:rPr>
                                    <m:t>𝐣</m:t>
                                  </m:r>
                                  <m:r>
                                    <a:rPr lang="vi-VN" sz="1400" b="1" i="0" smtClean="0">
                                      <a:solidFill>
                                        <a:schemeClr val="accent5">
                                          <a:lumMod val="50000"/>
                                        </a:schemeClr>
                                      </a:solidFill>
                                      <a:latin typeface="Cambria Math" panose="02040503050406030204" pitchFamily="18" charset="0"/>
                                    </a:rPr>
                                    <m:t>=</m:t>
                                  </m:r>
                                  <m:r>
                                    <a:rPr lang="vi-VN" sz="1400" b="1" i="0" smtClean="0">
                                      <a:solidFill>
                                        <a:schemeClr val="accent5">
                                          <a:lumMod val="50000"/>
                                        </a:schemeClr>
                                      </a:solidFill>
                                      <a:latin typeface="Cambria Math" panose="02040503050406030204" pitchFamily="18" charset="0"/>
                                    </a:rPr>
                                    <m:t>𝟏</m:t>
                                  </m:r>
                                </m:sub>
                                <m:sup>
                                  <m:r>
                                    <a:rPr lang="vi-VN" sz="1400" b="1" i="0" smtClean="0">
                                      <a:solidFill>
                                        <a:schemeClr val="accent5">
                                          <a:lumMod val="50000"/>
                                        </a:schemeClr>
                                      </a:solidFill>
                                      <a:latin typeface="Cambria Math" panose="02040503050406030204" pitchFamily="18" charset="0"/>
                                    </a:rPr>
                                    <m:t>𝐦</m:t>
                                  </m:r>
                                </m:sup>
                                <m:e>
                                  <m:sSub>
                                    <m:sSubPr>
                                      <m:ctrlPr>
                                        <a:rPr lang="en-US" sz="1400" b="1" i="1" smtClean="0">
                                          <a:solidFill>
                                            <a:schemeClr val="accent5">
                                              <a:lumMod val="50000"/>
                                            </a:schemeClr>
                                          </a:solidFill>
                                          <a:latin typeface="Cambria Math" panose="02040503050406030204" pitchFamily="18" charset="0"/>
                                        </a:rPr>
                                      </m:ctrlPr>
                                    </m:sSubPr>
                                    <m:e>
                                      <m:r>
                                        <a:rPr lang="vi-VN" sz="1400" b="1" i="0" smtClean="0">
                                          <a:solidFill>
                                            <a:schemeClr val="accent5">
                                              <a:lumMod val="50000"/>
                                            </a:schemeClr>
                                          </a:solidFill>
                                          <a:latin typeface="Cambria Math" panose="02040503050406030204" pitchFamily="18" charset="0"/>
                                        </a:rPr>
                                        <m:t>𝐂</m:t>
                                      </m:r>
                                    </m:e>
                                    <m:sub>
                                      <m:r>
                                        <a:rPr lang="en-US" sz="1400" b="1" i="0" smtClean="0">
                                          <a:solidFill>
                                            <a:schemeClr val="accent5">
                                              <a:lumMod val="50000"/>
                                            </a:schemeClr>
                                          </a:solidFill>
                                          <a:latin typeface="Cambria Math" panose="02040503050406030204" pitchFamily="18" charset="0"/>
                                        </a:rPr>
                                        <m:t>𝐜𝐨𝐦𝐩</m:t>
                                      </m:r>
                                    </m:sub>
                                  </m:sSub>
                                  <m:d>
                                    <m:dPr>
                                      <m:ctrlPr>
                                        <a:rPr lang="en-FR" sz="1400" b="1" i="1">
                                          <a:solidFill>
                                            <a:schemeClr val="accent5">
                                              <a:lumMod val="50000"/>
                                            </a:schemeClr>
                                          </a:solidFill>
                                          <a:latin typeface="Cambria Math" panose="02040503050406030204" pitchFamily="18" charset="0"/>
                                        </a:rPr>
                                      </m:ctrlPr>
                                    </m:dPr>
                                    <m:e>
                                      <m:sSub>
                                        <m:sSubPr>
                                          <m:ctrlPr>
                                            <a:rPr lang="en-FR" sz="1400" b="1" i="1">
                                              <a:solidFill>
                                                <a:schemeClr val="accent5">
                                                  <a:lumMod val="50000"/>
                                                </a:schemeClr>
                                              </a:solidFill>
                                              <a:latin typeface="Cambria Math" panose="02040503050406030204" pitchFamily="18" charset="0"/>
                                            </a:rPr>
                                          </m:ctrlPr>
                                        </m:sSubPr>
                                        <m:e>
                                          <m:r>
                                            <a:rPr lang="vi-VN" sz="1400" b="1" i="0" smtClean="0">
                                              <a:solidFill>
                                                <a:schemeClr val="accent5">
                                                  <a:lumMod val="50000"/>
                                                </a:schemeClr>
                                              </a:solidFill>
                                              <a:latin typeface="Cambria Math" panose="02040503050406030204" pitchFamily="18" charset="0"/>
                                            </a:rPr>
                                            <m:t>𝐛</m:t>
                                          </m:r>
                                        </m:e>
                                        <m:sub>
                                          <m:r>
                                            <a:rPr lang="vi-VN" sz="1400" b="1" i="0" smtClean="0">
                                              <a:solidFill>
                                                <a:schemeClr val="accent5">
                                                  <a:lumMod val="50000"/>
                                                </a:schemeClr>
                                              </a:solidFill>
                                              <a:latin typeface="Cambria Math" panose="02040503050406030204" pitchFamily="18" charset="0"/>
                                            </a:rPr>
                                            <m:t>𝐣</m:t>
                                          </m:r>
                                        </m:sub>
                                      </m:sSub>
                                    </m:e>
                                  </m:d>
                                </m:e>
                              </m:nary>
                              <m:r>
                                <a:rPr lang="vi-VN" sz="1400" b="1" i="0" smtClean="0">
                                  <a:solidFill>
                                    <a:schemeClr val="accent5">
                                      <a:lumMod val="50000"/>
                                    </a:schemeClr>
                                  </a:solidFill>
                                  <a:latin typeface="Cambria Math" panose="02040503050406030204" pitchFamily="18" charset="0"/>
                                </a:rPr>
                                <m:t>⋅</m:t>
                              </m:r>
                              <m:sSub>
                                <m:sSubPr>
                                  <m:ctrlPr>
                                    <a:rPr lang="en-FR" sz="1400" b="1" i="1">
                                      <a:solidFill>
                                        <a:schemeClr val="accent5">
                                          <a:lumMod val="50000"/>
                                        </a:schemeClr>
                                      </a:solidFill>
                                      <a:latin typeface="Cambria Math" panose="02040503050406030204" pitchFamily="18" charset="0"/>
                                    </a:rPr>
                                  </m:ctrlPr>
                                </m:sSubPr>
                                <m:e>
                                  <m:r>
                                    <a:rPr lang="vi-VN" sz="1400" b="1" i="0" smtClean="0">
                                      <a:solidFill>
                                        <a:schemeClr val="accent5">
                                          <a:lumMod val="50000"/>
                                        </a:schemeClr>
                                      </a:solidFill>
                                      <a:latin typeface="Cambria Math" panose="02040503050406030204" pitchFamily="18" charset="0"/>
                                    </a:rPr>
                                    <m:t>𝐲</m:t>
                                  </m:r>
                                </m:e>
                                <m:sub>
                                  <m:r>
                                    <a:rPr lang="vi-VN" sz="1400" b="1" i="0" smtClean="0">
                                      <a:solidFill>
                                        <a:schemeClr val="accent5">
                                          <a:lumMod val="50000"/>
                                        </a:schemeClr>
                                      </a:solidFill>
                                      <a:latin typeface="Cambria Math" panose="02040503050406030204" pitchFamily="18" charset="0"/>
                                    </a:rPr>
                                    <m:t>𝐣</m:t>
                                  </m:r>
                                </m:sub>
                              </m:sSub>
                              <m:r>
                                <a:rPr lang="vi-VN" sz="1400" b="1" i="0" smtClean="0">
                                  <a:solidFill>
                                    <a:schemeClr val="accent5">
                                      <a:lumMod val="50000"/>
                                    </a:schemeClr>
                                  </a:solidFill>
                                  <a:latin typeface="Cambria Math" panose="02040503050406030204" pitchFamily="18" charset="0"/>
                                </a:rPr>
                                <m:t>+</m:t>
                              </m:r>
                              <m:r>
                                <a:rPr lang="vi-VN" sz="1400" b="1" i="0" smtClean="0">
                                  <a:solidFill>
                                    <a:schemeClr val="accent5">
                                      <a:lumMod val="50000"/>
                                    </a:schemeClr>
                                  </a:solidFill>
                                  <a:latin typeface="Cambria Math" panose="02040503050406030204" pitchFamily="18" charset="0"/>
                                </a:rPr>
                                <m:t>𝛃</m:t>
                              </m:r>
                              <m:nary>
                                <m:naryPr>
                                  <m:chr m:val="∑"/>
                                  <m:ctrlPr>
                                    <a:rPr lang="en-FR" sz="1400" b="1" i="1">
                                      <a:solidFill>
                                        <a:schemeClr val="accent5">
                                          <a:lumMod val="50000"/>
                                        </a:schemeClr>
                                      </a:solidFill>
                                      <a:latin typeface="Cambria Math" panose="02040503050406030204" pitchFamily="18" charset="0"/>
                                    </a:rPr>
                                  </m:ctrlPr>
                                </m:naryPr>
                                <m:sub>
                                  <m:r>
                                    <a:rPr lang="vi-VN" sz="1400" b="1" i="0" smtClean="0">
                                      <a:solidFill>
                                        <a:schemeClr val="accent5">
                                          <a:lumMod val="50000"/>
                                        </a:schemeClr>
                                      </a:solidFill>
                                      <a:latin typeface="Cambria Math" panose="02040503050406030204" pitchFamily="18" charset="0"/>
                                    </a:rPr>
                                    <m:t>𝐣</m:t>
                                  </m:r>
                                  <m:r>
                                    <a:rPr lang="vi-VN" sz="1400" b="1" i="0" smtClean="0">
                                      <a:solidFill>
                                        <a:schemeClr val="accent5">
                                          <a:lumMod val="50000"/>
                                        </a:schemeClr>
                                      </a:solidFill>
                                      <a:latin typeface="Cambria Math" panose="02040503050406030204" pitchFamily="18" charset="0"/>
                                    </a:rPr>
                                    <m:t>=</m:t>
                                  </m:r>
                                  <m:r>
                                    <a:rPr lang="vi-VN" sz="1400" b="1" i="0" smtClean="0">
                                      <a:solidFill>
                                        <a:schemeClr val="accent5">
                                          <a:lumMod val="50000"/>
                                        </a:schemeClr>
                                      </a:solidFill>
                                      <a:latin typeface="Cambria Math" panose="02040503050406030204" pitchFamily="18" charset="0"/>
                                    </a:rPr>
                                    <m:t>𝟏</m:t>
                                  </m:r>
                                </m:sub>
                                <m:sup>
                                  <m:r>
                                    <a:rPr lang="vi-VN" sz="1400" b="1" i="0" smtClean="0">
                                      <a:solidFill>
                                        <a:schemeClr val="accent5">
                                          <a:lumMod val="50000"/>
                                        </a:schemeClr>
                                      </a:solidFill>
                                      <a:latin typeface="Cambria Math" panose="02040503050406030204" pitchFamily="18" charset="0"/>
                                    </a:rPr>
                                    <m:t>𝐦</m:t>
                                  </m:r>
                                </m:sup>
                                <m:e>
                                  <m:sSub>
                                    <m:sSubPr>
                                      <m:ctrlPr>
                                        <a:rPr lang="en-FR" sz="1400" b="1" i="1">
                                          <a:solidFill>
                                            <a:schemeClr val="accent5">
                                              <a:lumMod val="50000"/>
                                            </a:schemeClr>
                                          </a:solidFill>
                                          <a:latin typeface="Cambria Math" panose="02040503050406030204" pitchFamily="18" charset="0"/>
                                        </a:rPr>
                                      </m:ctrlPr>
                                    </m:sSubPr>
                                    <m:e>
                                      <m:r>
                                        <a:rPr lang="vi-VN" sz="1400" b="1" i="0" smtClean="0">
                                          <a:solidFill>
                                            <a:schemeClr val="accent5">
                                              <a:lumMod val="50000"/>
                                            </a:schemeClr>
                                          </a:solidFill>
                                          <a:latin typeface="Cambria Math" panose="02040503050406030204" pitchFamily="18" charset="0"/>
                                        </a:rPr>
                                        <m:t>𝐲</m:t>
                                      </m:r>
                                    </m:e>
                                    <m:sub>
                                      <m:r>
                                        <a:rPr lang="vi-VN" sz="1400" b="1" i="0" smtClean="0">
                                          <a:solidFill>
                                            <a:schemeClr val="accent5">
                                              <a:lumMod val="50000"/>
                                            </a:schemeClr>
                                          </a:solidFill>
                                          <a:latin typeface="Cambria Math" panose="02040503050406030204" pitchFamily="18" charset="0"/>
                                        </a:rPr>
                                        <m:t>𝐣</m:t>
                                      </m:r>
                                    </m:sub>
                                  </m:sSub>
                                </m:e>
                              </m:nary>
                            </m:e>
                          </m:d>
                        </m:e>
                      </m:func>
                    </m:oMath>
                  </m:oMathPara>
                </a14:m>
                <a:endParaRPr lang="vi-VN" sz="1400" b="1" dirty="0">
                  <a:solidFill>
                    <a:schemeClr val="tx1"/>
                  </a:solidFill>
                </a:endParaRPr>
              </a:p>
            </p:txBody>
          </p:sp>
        </mc:Choice>
        <mc:Fallback xmlns="">
          <p:sp>
            <p:nvSpPr>
              <p:cNvPr id="8" name="Rounded Rectangle 7">
                <a:extLst>
                  <a:ext uri="{FF2B5EF4-FFF2-40B4-BE49-F238E27FC236}">
                    <a16:creationId xmlns:a16="http://schemas.microsoft.com/office/drawing/2014/main" id="{CB4635EE-21D1-B9E6-DF4D-D5FFAD2546AA}"/>
                  </a:ext>
                </a:extLst>
              </p:cNvPr>
              <p:cNvSpPr>
                <a:spLocks noRot="1" noChangeAspect="1" noMove="1" noResize="1" noEditPoints="1" noAdjustHandles="1" noChangeArrowheads="1" noChangeShapeType="1" noTextEdit="1"/>
              </p:cNvSpPr>
              <p:nvPr/>
            </p:nvSpPr>
            <p:spPr>
              <a:xfrm>
                <a:off x="2422583" y="1735478"/>
                <a:ext cx="3497946" cy="1251279"/>
              </a:xfrm>
              <a:prstGeom prst="roundRect">
                <a:avLst>
                  <a:gd name="adj" fmla="val 4309"/>
                </a:avLst>
              </a:prstGeom>
              <a:blipFill>
                <a:blip r:embed="rId2"/>
                <a:stretch>
                  <a:fillRect t="-30000" b="-61000"/>
                </a:stretch>
              </a:blipFill>
              <a:ln w="3175">
                <a:noFill/>
                <a:prstDash val="sysDot"/>
              </a:ln>
            </p:spPr>
            <p:txBody>
              <a:bodyPr/>
              <a:lstStyle/>
              <a:p>
                <a:r>
                  <a:rPr lang="en-FR">
                    <a:noFill/>
                  </a:rPr>
                  <a:t> </a:t>
                </a:r>
              </a:p>
            </p:txBody>
          </p:sp>
        </mc:Fallback>
      </mc:AlternateContent>
      <p:sp>
        <p:nvSpPr>
          <p:cNvPr id="2" name="Title 1">
            <a:extLst>
              <a:ext uri="{FF2B5EF4-FFF2-40B4-BE49-F238E27FC236}">
                <a16:creationId xmlns:a16="http://schemas.microsoft.com/office/drawing/2014/main" id="{DE97967B-4002-F81C-953D-D3419D8A70B7}"/>
              </a:ext>
            </a:extLst>
          </p:cNvPr>
          <p:cNvSpPr>
            <a:spLocks noGrp="1"/>
          </p:cNvSpPr>
          <p:nvPr>
            <p:ph type="title"/>
          </p:nvPr>
        </p:nvSpPr>
        <p:spPr/>
        <p:txBody>
          <a:bodyPr/>
          <a:lstStyle/>
          <a:p>
            <a:r>
              <a:rPr lang="en-FR" b="1" dirty="0"/>
              <a:t>The Two Tracks Of My Work: </a:t>
            </a:r>
            <a:r>
              <a:rPr lang="en-FR" dirty="0"/>
              <a:t>Preordering &amp; Partitionning</a:t>
            </a:r>
          </a:p>
        </p:txBody>
      </p:sp>
      <p:sp>
        <p:nvSpPr>
          <p:cNvPr id="4" name="Footer Placeholder 3">
            <a:extLst>
              <a:ext uri="{FF2B5EF4-FFF2-40B4-BE49-F238E27FC236}">
                <a16:creationId xmlns:a16="http://schemas.microsoft.com/office/drawing/2014/main" id="{7845F558-391B-D957-25E2-F7B7207BB993}"/>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0F2D0BF5-AAAC-EAD7-4B76-8A3D16B57252}"/>
              </a:ext>
            </a:extLst>
          </p:cNvPr>
          <p:cNvSpPr>
            <a:spLocks noGrp="1"/>
          </p:cNvSpPr>
          <p:nvPr>
            <p:ph type="sldNum" sz="quarter" idx="12"/>
          </p:nvPr>
        </p:nvSpPr>
        <p:spPr/>
        <p:txBody>
          <a:bodyPr/>
          <a:lstStyle/>
          <a:p>
            <a:fld id="{E308F893-25B2-374C-86EA-E8824AD84C24}" type="slidenum">
              <a:rPr lang="en-FR" smtClean="0"/>
              <a:t>18</a:t>
            </a:fld>
            <a:endParaRPr lang="en-FR"/>
          </a:p>
        </p:txBody>
      </p:sp>
      <p:grpSp>
        <p:nvGrpSpPr>
          <p:cNvPr id="12" name="Group 11">
            <a:extLst>
              <a:ext uri="{FF2B5EF4-FFF2-40B4-BE49-F238E27FC236}">
                <a16:creationId xmlns:a16="http://schemas.microsoft.com/office/drawing/2014/main" id="{7F639DB1-EB6D-6AD7-697B-14964108F423}"/>
              </a:ext>
            </a:extLst>
          </p:cNvPr>
          <p:cNvGrpSpPr/>
          <p:nvPr/>
        </p:nvGrpSpPr>
        <p:grpSpPr>
          <a:xfrm>
            <a:off x="1398552" y="4646157"/>
            <a:ext cx="9394895" cy="369332"/>
            <a:chOff x="1223678" y="4391638"/>
            <a:chExt cx="9394895" cy="369332"/>
          </a:xfrm>
        </p:grpSpPr>
        <p:sp>
          <p:nvSpPr>
            <p:cNvPr id="9" name="TextBox 8">
              <a:extLst>
                <a:ext uri="{FF2B5EF4-FFF2-40B4-BE49-F238E27FC236}">
                  <a16:creationId xmlns:a16="http://schemas.microsoft.com/office/drawing/2014/main" id="{42781D69-1784-AC36-8B03-FE70716FD895}"/>
                </a:ext>
              </a:extLst>
            </p:cNvPr>
            <p:cNvSpPr txBox="1"/>
            <p:nvPr/>
          </p:nvSpPr>
          <p:spPr>
            <a:xfrm>
              <a:off x="1223678" y="4391638"/>
              <a:ext cx="4320000" cy="369332"/>
            </a:xfrm>
            <a:prstGeom prst="rect">
              <a:avLst/>
            </a:prstGeom>
            <a:noFill/>
            <a:ln w="6350">
              <a:solidFill>
                <a:schemeClr val="accent1">
                  <a:lumMod val="75000"/>
                </a:schemeClr>
              </a:solidFill>
            </a:ln>
          </p:spPr>
          <p:txBody>
            <a:bodyPr wrap="square">
              <a:spAutoFit/>
            </a:bodyPr>
            <a:lstStyle/>
            <a:p>
              <a:pPr algn="ctr"/>
              <a:r>
                <a:rPr lang="en-GB" b="0" i="0" u="none" strike="noStrike" dirty="0">
                  <a:solidFill>
                    <a:srgbClr val="000000"/>
                  </a:solidFill>
                  <a:effectLst/>
                  <a:latin typeface="Times New Roman" panose="02020603050405020304" pitchFamily="18" charset="0"/>
                  <a:cs typeface="Times New Roman" panose="02020603050405020304" pitchFamily="18" charset="0"/>
                </a:rPr>
                <a:t>1. Phylogenetic Pre-ordering Of Genomes</a:t>
              </a:r>
              <a:endParaRPr lang="en-FR"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2D7A5C2-6FE8-B88D-D8EE-9B797361DED9}"/>
                </a:ext>
              </a:extLst>
            </p:cNvPr>
            <p:cNvSpPr txBox="1"/>
            <p:nvPr/>
          </p:nvSpPr>
          <p:spPr>
            <a:xfrm>
              <a:off x="6298573" y="4391638"/>
              <a:ext cx="4320000" cy="369332"/>
            </a:xfrm>
            <a:prstGeom prst="rect">
              <a:avLst/>
            </a:prstGeom>
            <a:noFill/>
            <a:ln w="6350">
              <a:solidFill>
                <a:schemeClr val="accent1">
                  <a:lumMod val="75000"/>
                </a:schemeClr>
              </a:solidFill>
            </a:ln>
          </p:spPr>
          <p:txBody>
            <a:bodyPr wrap="square">
              <a:spAutoFit/>
            </a:bodyPr>
            <a:lstStyle/>
            <a:p>
              <a:pPr algn="ctr"/>
              <a:r>
                <a:rPr lang="en-GB" b="0" i="0" u="none" strike="noStrike" dirty="0">
                  <a:solidFill>
                    <a:srgbClr val="000000"/>
                  </a:solidFill>
                  <a:effectLst/>
                  <a:latin typeface="Times New Roman" panose="02020603050405020304" pitchFamily="18" charset="0"/>
                  <a:cs typeface="Times New Roman" panose="02020603050405020304" pitchFamily="18" charset="0"/>
                </a:rPr>
                <a:t>2. Order-based Genome Batching</a:t>
              </a:r>
              <a:endParaRPr lang="en-FR" dirty="0">
                <a:latin typeface="Times New Roman" panose="02020603050405020304" pitchFamily="18" charset="0"/>
                <a:cs typeface="Times New Roman" panose="02020603050405020304" pitchFamily="18" charset="0"/>
              </a:endParaRPr>
            </a:p>
          </p:txBody>
        </p:sp>
      </p:grpSp>
      <p:sp>
        <p:nvSpPr>
          <p:cNvPr id="20" name="TextBox 19">
            <a:extLst>
              <a:ext uri="{FF2B5EF4-FFF2-40B4-BE49-F238E27FC236}">
                <a16:creationId xmlns:a16="http://schemas.microsoft.com/office/drawing/2014/main" id="{56D4ADB7-8A71-EAE6-C312-A3FE1506C697}"/>
              </a:ext>
            </a:extLst>
          </p:cNvPr>
          <p:cNvSpPr txBox="1"/>
          <p:nvPr/>
        </p:nvSpPr>
        <p:spPr>
          <a:xfrm>
            <a:off x="3467100" y="3931370"/>
            <a:ext cx="5257800" cy="369332"/>
          </a:xfrm>
          <a:prstGeom prst="rect">
            <a:avLst/>
          </a:prstGeom>
          <a:noFill/>
        </p:spPr>
        <p:txBody>
          <a:bodyPr wrap="square" rtlCol="0">
            <a:spAutoFit/>
          </a:bodyPr>
          <a:lstStyle/>
          <a:p>
            <a:pPr algn="ctr"/>
            <a:r>
              <a:rPr lang="en-FR" b="1" dirty="0"/>
              <a:t>The goal of my PhD: develop a heuristic approaches</a:t>
            </a:r>
          </a:p>
        </p:txBody>
      </p:sp>
      <p:sp>
        <p:nvSpPr>
          <p:cNvPr id="21" name="TextBox 20">
            <a:extLst>
              <a:ext uri="{FF2B5EF4-FFF2-40B4-BE49-F238E27FC236}">
                <a16:creationId xmlns:a16="http://schemas.microsoft.com/office/drawing/2014/main" id="{23A8FFCB-A406-FA3F-C4E6-EEB92E1BF145}"/>
              </a:ext>
            </a:extLst>
          </p:cNvPr>
          <p:cNvSpPr txBox="1"/>
          <p:nvPr/>
        </p:nvSpPr>
        <p:spPr>
          <a:xfrm>
            <a:off x="6518465" y="2211843"/>
            <a:ext cx="3269869" cy="369332"/>
          </a:xfrm>
          <a:prstGeom prst="rect">
            <a:avLst/>
          </a:prstGeom>
          <a:noFill/>
        </p:spPr>
        <p:txBody>
          <a:bodyPr wrap="none" rtlCol="0">
            <a:spAutoFit/>
          </a:bodyPr>
          <a:lstStyle/>
          <a:p>
            <a:r>
              <a:rPr lang="en-FR" dirty="0">
                <a:solidFill>
                  <a:srgbClr val="C00000"/>
                </a:solidFill>
              </a:rPr>
              <a:t>Difficult to solve in full generality</a:t>
            </a:r>
          </a:p>
        </p:txBody>
      </p:sp>
    </p:spTree>
    <p:extLst>
      <p:ext uri="{BB962C8B-B14F-4D97-AF65-F5344CB8AC3E}">
        <p14:creationId xmlns:p14="http://schemas.microsoft.com/office/powerpoint/2010/main" val="2105682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261865-549B-2190-3DAF-17EC5379473A}"/>
              </a:ext>
            </a:extLst>
          </p:cNvPr>
          <p:cNvSpPr>
            <a:spLocks noGrp="1"/>
          </p:cNvSpPr>
          <p:nvPr>
            <p:ph type="title"/>
          </p:nvPr>
        </p:nvSpPr>
        <p:spPr/>
        <p:txBody>
          <a:bodyPr/>
          <a:lstStyle/>
          <a:p>
            <a:r>
              <a:rPr lang="en-FR" dirty="0"/>
              <a:t>Axis 1: </a:t>
            </a:r>
            <a:r>
              <a:rPr lang="en-GB" dirty="0">
                <a:solidFill>
                  <a:srgbClr val="000000"/>
                </a:solidFill>
              </a:rPr>
              <a:t>Phylogenetic Pre-ordering Of Genomes</a:t>
            </a:r>
            <a:r>
              <a:rPr lang="en-FR" dirty="0"/>
              <a:t> </a:t>
            </a:r>
          </a:p>
        </p:txBody>
      </p:sp>
      <p:sp>
        <p:nvSpPr>
          <p:cNvPr id="7" name="Text Placeholder 6">
            <a:extLst>
              <a:ext uri="{FF2B5EF4-FFF2-40B4-BE49-F238E27FC236}">
                <a16:creationId xmlns:a16="http://schemas.microsoft.com/office/drawing/2014/main" id="{4C4C2B3F-DC99-F2E3-8133-B30CCE9B6FDA}"/>
              </a:ext>
            </a:extLst>
          </p:cNvPr>
          <p:cNvSpPr>
            <a:spLocks noGrp="1"/>
          </p:cNvSpPr>
          <p:nvPr>
            <p:ph type="body" idx="1"/>
          </p:nvPr>
        </p:nvSpPr>
        <p:spPr/>
        <p:txBody>
          <a:bodyPr/>
          <a:lstStyle/>
          <a:p>
            <a:endParaRPr lang="en-FR"/>
          </a:p>
        </p:txBody>
      </p:sp>
      <p:sp>
        <p:nvSpPr>
          <p:cNvPr id="4" name="Footer Placeholder 3">
            <a:extLst>
              <a:ext uri="{FF2B5EF4-FFF2-40B4-BE49-F238E27FC236}">
                <a16:creationId xmlns:a16="http://schemas.microsoft.com/office/drawing/2014/main" id="{5AD29955-E6ED-266B-1179-5963E3F60925}"/>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499BE8A7-FBFC-D5B6-7346-9865EAC66554}"/>
              </a:ext>
            </a:extLst>
          </p:cNvPr>
          <p:cNvSpPr>
            <a:spLocks noGrp="1"/>
          </p:cNvSpPr>
          <p:nvPr>
            <p:ph type="sldNum" sz="quarter" idx="12"/>
          </p:nvPr>
        </p:nvSpPr>
        <p:spPr/>
        <p:txBody>
          <a:bodyPr/>
          <a:lstStyle/>
          <a:p>
            <a:fld id="{936915B1-0B14-F440-A983-6D958FF44552}" type="slidenum">
              <a:rPr lang="en-FR" smtClean="0"/>
              <a:t>19</a:t>
            </a:fld>
            <a:endParaRPr lang="en-FR"/>
          </a:p>
        </p:txBody>
      </p:sp>
    </p:spTree>
    <p:extLst>
      <p:ext uri="{BB962C8B-B14F-4D97-AF65-F5344CB8AC3E}">
        <p14:creationId xmlns:p14="http://schemas.microsoft.com/office/powerpoint/2010/main" val="23124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5612-D5E3-E7A4-4369-1AC4FEEF3877}"/>
              </a:ext>
            </a:extLst>
          </p:cNvPr>
          <p:cNvSpPr>
            <a:spLocks noGrp="1"/>
          </p:cNvSpPr>
          <p:nvPr>
            <p:ph type="title"/>
          </p:nvPr>
        </p:nvSpPr>
        <p:spPr/>
        <p:txBody>
          <a:bodyPr/>
          <a:lstStyle/>
          <a:p>
            <a:r>
              <a:rPr lang="en-FR" b="1" dirty="0"/>
              <a:t>Presentation Outline:</a:t>
            </a:r>
          </a:p>
        </p:txBody>
      </p:sp>
      <p:sp>
        <p:nvSpPr>
          <p:cNvPr id="3" name="Content Placeholder 2">
            <a:extLst>
              <a:ext uri="{FF2B5EF4-FFF2-40B4-BE49-F238E27FC236}">
                <a16:creationId xmlns:a16="http://schemas.microsoft.com/office/drawing/2014/main" id="{5B3BD475-6FCB-A545-7185-817198A98082}"/>
              </a:ext>
            </a:extLst>
          </p:cNvPr>
          <p:cNvSpPr>
            <a:spLocks noGrp="1"/>
          </p:cNvSpPr>
          <p:nvPr>
            <p:ph idx="1"/>
          </p:nvPr>
        </p:nvSpPr>
        <p:spPr/>
        <p:txBody>
          <a:bodyPr/>
          <a:lstStyle/>
          <a:p>
            <a:pPr marL="514350" indent="-514350">
              <a:buFont typeface="+mj-lt"/>
              <a:buAutoNum type="romanUcPeriod"/>
            </a:pPr>
            <a:r>
              <a:rPr lang="en-FR" sz="2400" dirty="0">
                <a:solidFill>
                  <a:schemeClr val="accent1">
                    <a:lumMod val="75000"/>
                  </a:schemeClr>
                </a:solidFill>
              </a:rPr>
              <a:t>Background</a:t>
            </a:r>
          </a:p>
          <a:p>
            <a:pPr marL="514350" indent="-514350">
              <a:buFont typeface="+mj-lt"/>
              <a:buAutoNum type="romanUcPeriod"/>
            </a:pPr>
            <a:r>
              <a:rPr lang="en-FR" sz="2400" dirty="0">
                <a:solidFill>
                  <a:schemeClr val="accent1">
                    <a:lumMod val="75000"/>
                  </a:schemeClr>
                </a:solidFill>
              </a:rPr>
              <a:t>Formation</a:t>
            </a:r>
          </a:p>
          <a:p>
            <a:pPr marL="514350" indent="-514350">
              <a:buFont typeface="+mj-lt"/>
              <a:buAutoNum type="romanUcPeriod"/>
            </a:pPr>
            <a:r>
              <a:rPr lang="en-FR" sz="2400" dirty="0">
                <a:solidFill>
                  <a:schemeClr val="accent1">
                    <a:lumMod val="75000"/>
                  </a:schemeClr>
                </a:solidFill>
              </a:rPr>
              <a:t>PhD Research Presentation</a:t>
            </a:r>
          </a:p>
          <a:p>
            <a:pPr marL="971550" lvl="1" indent="-514350">
              <a:buFont typeface="+mj-lt"/>
              <a:buAutoNum type="romanUcPeriod"/>
            </a:pPr>
            <a:r>
              <a:rPr lang="en-FR" sz="2000" dirty="0">
                <a:solidFill>
                  <a:schemeClr val="accent1">
                    <a:lumMod val="75000"/>
                  </a:schemeClr>
                </a:solidFill>
              </a:rPr>
              <a:t>Introduction</a:t>
            </a:r>
          </a:p>
          <a:p>
            <a:pPr marL="971550" lvl="1" indent="-514350">
              <a:buFont typeface="+mj-lt"/>
              <a:buAutoNum type="romanUcPeriod"/>
            </a:pPr>
            <a:r>
              <a:rPr lang="en-FR" sz="2000" dirty="0">
                <a:solidFill>
                  <a:schemeClr val="accent1">
                    <a:lumMod val="75000"/>
                  </a:schemeClr>
                </a:solidFill>
              </a:rPr>
              <a:t>The Optimization Problem Formulation</a:t>
            </a:r>
          </a:p>
          <a:p>
            <a:pPr marL="971550" lvl="1" indent="-514350">
              <a:buFont typeface="+mj-lt"/>
              <a:buAutoNum type="romanUcPeriod"/>
            </a:pPr>
            <a:r>
              <a:rPr lang="en-FR" sz="2000" dirty="0">
                <a:solidFill>
                  <a:schemeClr val="accent1">
                    <a:lumMod val="75000"/>
                  </a:schemeClr>
                </a:solidFill>
              </a:rPr>
              <a:t>Track 1: </a:t>
            </a:r>
            <a:r>
              <a:rPr lang="en-GB" sz="2000" dirty="0">
                <a:solidFill>
                  <a:schemeClr val="accent1">
                    <a:lumMod val="75000"/>
                  </a:schemeClr>
                </a:solidFill>
              </a:rPr>
              <a:t>Pre-ordering</a:t>
            </a:r>
            <a:endParaRPr lang="en-FR" sz="2000" dirty="0">
              <a:solidFill>
                <a:schemeClr val="accent1">
                  <a:lumMod val="75000"/>
                </a:schemeClr>
              </a:solidFill>
            </a:endParaRPr>
          </a:p>
          <a:p>
            <a:pPr marL="971550" lvl="1" indent="-514350">
              <a:buFont typeface="+mj-lt"/>
              <a:buAutoNum type="romanUcPeriod"/>
            </a:pPr>
            <a:r>
              <a:rPr lang="en-FR" sz="2000" dirty="0">
                <a:solidFill>
                  <a:schemeClr val="accent1">
                    <a:lumMod val="75000"/>
                  </a:schemeClr>
                </a:solidFill>
              </a:rPr>
              <a:t>Track 2: Partitioning</a:t>
            </a:r>
          </a:p>
          <a:p>
            <a:pPr marL="971550" lvl="1" indent="-514350">
              <a:buFont typeface="+mj-lt"/>
              <a:buAutoNum type="romanUcPeriod"/>
            </a:pPr>
            <a:r>
              <a:rPr lang="en-FR" sz="2000" dirty="0">
                <a:solidFill>
                  <a:schemeClr val="accent1">
                    <a:lumMod val="75000"/>
                  </a:schemeClr>
                </a:solidFill>
              </a:rPr>
              <a:t>Conclusion</a:t>
            </a:r>
          </a:p>
          <a:p>
            <a:pPr marL="514350" indent="-514350">
              <a:buFont typeface="+mj-lt"/>
              <a:buAutoNum type="romanUcPeriod"/>
            </a:pPr>
            <a:r>
              <a:rPr lang="en-FR" sz="2400" dirty="0">
                <a:solidFill>
                  <a:schemeClr val="accent1">
                    <a:lumMod val="75000"/>
                  </a:schemeClr>
                </a:solidFill>
              </a:rPr>
              <a:t>Outcome and Next Steps</a:t>
            </a:r>
          </a:p>
          <a:p>
            <a:pPr marL="971550" lvl="1" indent="-514350">
              <a:buFont typeface="+mj-lt"/>
              <a:buAutoNum type="romanUcPeriod"/>
            </a:pPr>
            <a:endParaRPr lang="en-FR" dirty="0"/>
          </a:p>
        </p:txBody>
      </p:sp>
      <p:sp>
        <p:nvSpPr>
          <p:cNvPr id="4" name="Footer Placeholder 3">
            <a:extLst>
              <a:ext uri="{FF2B5EF4-FFF2-40B4-BE49-F238E27FC236}">
                <a16:creationId xmlns:a16="http://schemas.microsoft.com/office/drawing/2014/main" id="{7CC93547-E641-3285-DE4C-B508A87BCFA3}"/>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B040CB86-8958-ACDE-68E6-F6B316D83CAF}"/>
              </a:ext>
            </a:extLst>
          </p:cNvPr>
          <p:cNvSpPr>
            <a:spLocks noGrp="1"/>
          </p:cNvSpPr>
          <p:nvPr>
            <p:ph type="sldNum" sz="quarter" idx="12"/>
          </p:nvPr>
        </p:nvSpPr>
        <p:spPr/>
        <p:txBody>
          <a:bodyPr/>
          <a:lstStyle/>
          <a:p>
            <a:fld id="{936915B1-0B14-F440-A983-6D958FF44552}" type="slidenum">
              <a:rPr lang="en-FR" smtClean="0"/>
              <a:t>2</a:t>
            </a:fld>
            <a:endParaRPr lang="en-FR"/>
          </a:p>
        </p:txBody>
      </p:sp>
    </p:spTree>
    <p:extLst>
      <p:ext uri="{BB962C8B-B14F-4D97-AF65-F5344CB8AC3E}">
        <p14:creationId xmlns:p14="http://schemas.microsoft.com/office/powerpoint/2010/main" val="376795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5BA2B0-3DF1-59BE-ADEF-A51F07ACB518}"/>
              </a:ext>
            </a:extLst>
          </p:cNvPr>
          <p:cNvSpPr>
            <a:spLocks noGrp="1"/>
          </p:cNvSpPr>
          <p:nvPr>
            <p:ph type="title"/>
          </p:nvPr>
        </p:nvSpPr>
        <p:spPr/>
        <p:txBody>
          <a:bodyPr>
            <a:normAutofit/>
          </a:bodyPr>
          <a:lstStyle/>
          <a:p>
            <a:r>
              <a:rPr lang="en-FR" sz="2000" b="1" dirty="0"/>
              <a:t>Problem: </a:t>
            </a:r>
            <a:r>
              <a:rPr lang="en-FR" sz="2000" dirty="0"/>
              <a:t>Per species phylogenetic preordering without using accession number</a:t>
            </a:r>
          </a:p>
        </p:txBody>
      </p:sp>
      <p:sp>
        <p:nvSpPr>
          <p:cNvPr id="7" name="Content Placeholder 6">
            <a:extLst>
              <a:ext uri="{FF2B5EF4-FFF2-40B4-BE49-F238E27FC236}">
                <a16:creationId xmlns:a16="http://schemas.microsoft.com/office/drawing/2014/main" id="{E71AD5E8-0D54-6C12-746B-7E89CC4E4635}"/>
              </a:ext>
            </a:extLst>
          </p:cNvPr>
          <p:cNvSpPr>
            <a:spLocks noGrp="1"/>
          </p:cNvSpPr>
          <p:nvPr>
            <p:ph idx="1"/>
          </p:nvPr>
        </p:nvSpPr>
        <p:spPr>
          <a:xfrm>
            <a:off x="911782" y="2442369"/>
            <a:ext cx="2293815" cy="986631"/>
          </a:xfrm>
        </p:spPr>
        <p:txBody>
          <a:bodyPr/>
          <a:lstStyle/>
          <a:p>
            <a:pPr marL="0" indent="0" algn="ctr">
              <a:buNone/>
            </a:pPr>
            <a:r>
              <a:rPr lang="en-FR" sz="1800" b="1" dirty="0"/>
              <a:t>Given:</a:t>
            </a:r>
          </a:p>
          <a:p>
            <a:pPr marL="0" indent="0" algn="ctr">
              <a:buNone/>
            </a:pPr>
            <a:r>
              <a:rPr lang="en-FR" sz="1800" dirty="0"/>
              <a:t>Species clusters </a:t>
            </a:r>
          </a:p>
        </p:txBody>
      </p:sp>
      <p:sp>
        <p:nvSpPr>
          <p:cNvPr id="4" name="Footer Placeholder 3">
            <a:extLst>
              <a:ext uri="{FF2B5EF4-FFF2-40B4-BE49-F238E27FC236}">
                <a16:creationId xmlns:a16="http://schemas.microsoft.com/office/drawing/2014/main" id="{4D8ABFE2-1133-8E2E-A048-D40CE39BC744}"/>
              </a:ext>
            </a:extLst>
          </p:cNvPr>
          <p:cNvSpPr>
            <a:spLocks noGrp="1"/>
          </p:cNvSpPr>
          <p:nvPr>
            <p:ph type="ftr" sz="quarter" idx="11"/>
          </p:nvPr>
        </p:nvSpPr>
        <p:spPr/>
        <p:txBody>
          <a:bodyPr/>
          <a:lstStyle/>
          <a:p>
            <a:endParaRPr lang="en-FR" sz="900"/>
          </a:p>
        </p:txBody>
      </p:sp>
      <p:sp>
        <p:nvSpPr>
          <p:cNvPr id="5" name="Slide Number Placeholder 4">
            <a:extLst>
              <a:ext uri="{FF2B5EF4-FFF2-40B4-BE49-F238E27FC236}">
                <a16:creationId xmlns:a16="http://schemas.microsoft.com/office/drawing/2014/main" id="{BBE85D7D-E8F1-5309-D0A9-1941E73F5416}"/>
              </a:ext>
            </a:extLst>
          </p:cNvPr>
          <p:cNvSpPr>
            <a:spLocks noGrp="1"/>
          </p:cNvSpPr>
          <p:nvPr>
            <p:ph type="sldNum" sz="quarter" idx="12"/>
          </p:nvPr>
        </p:nvSpPr>
        <p:spPr/>
        <p:txBody>
          <a:bodyPr/>
          <a:lstStyle/>
          <a:p>
            <a:fld id="{936915B1-0B14-F440-A983-6D958FF44552}" type="slidenum">
              <a:rPr lang="en-FR" sz="1100" smtClean="0"/>
              <a:t>20</a:t>
            </a:fld>
            <a:endParaRPr lang="en-FR" sz="1100"/>
          </a:p>
        </p:txBody>
      </p:sp>
      <p:sp>
        <p:nvSpPr>
          <p:cNvPr id="9" name="Rounded Rectangle 8">
            <a:extLst>
              <a:ext uri="{FF2B5EF4-FFF2-40B4-BE49-F238E27FC236}">
                <a16:creationId xmlns:a16="http://schemas.microsoft.com/office/drawing/2014/main" id="{DA6EE564-9DEE-A228-537E-BDDB800A4EF8}"/>
              </a:ext>
            </a:extLst>
          </p:cNvPr>
          <p:cNvSpPr/>
          <p:nvPr/>
        </p:nvSpPr>
        <p:spPr>
          <a:xfrm>
            <a:off x="3262859" y="2280278"/>
            <a:ext cx="1499970" cy="1567293"/>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latin typeface="Arial" panose="020B0604020202020204" pitchFamily="34" charset="0"/>
                <a:cs typeface="Arial" panose="020B0604020202020204" pitchFamily="34" charset="0"/>
              </a:rPr>
              <a:t>INPUT:</a:t>
            </a:r>
          </a:p>
          <a:p>
            <a:pPr algn="ctr"/>
            <a:r>
              <a:rPr lang="en-FR" sz="1400" dirty="0">
                <a:ln>
                  <a:solidFill>
                    <a:schemeClr val="bg1"/>
                  </a:solidFill>
                </a:ln>
                <a:solidFill>
                  <a:schemeClr val="bg1"/>
                </a:solidFill>
                <a:latin typeface="Arial" panose="020B0604020202020204" pitchFamily="34" charset="0"/>
                <a:cs typeface="Arial" panose="020B0604020202020204" pitchFamily="34" charset="0"/>
              </a:rPr>
              <a:t>Collection of genomes</a:t>
            </a:r>
          </a:p>
        </p:txBody>
      </p:sp>
      <p:sp>
        <p:nvSpPr>
          <p:cNvPr id="10" name="Right Arrow 9">
            <a:extLst>
              <a:ext uri="{FF2B5EF4-FFF2-40B4-BE49-F238E27FC236}">
                <a16:creationId xmlns:a16="http://schemas.microsoft.com/office/drawing/2014/main" id="{0417D599-3BEE-4113-4250-896E04ECB90F}"/>
              </a:ext>
            </a:extLst>
          </p:cNvPr>
          <p:cNvSpPr/>
          <p:nvPr/>
        </p:nvSpPr>
        <p:spPr>
          <a:xfrm>
            <a:off x="4845892" y="2764954"/>
            <a:ext cx="837578" cy="59794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900" dirty="0">
                <a:solidFill>
                  <a:srgbClr val="000000"/>
                </a:solidFill>
                <a:latin typeface="Arial" panose="020B0604020202020204" pitchFamily="34" charset="0"/>
                <a:cs typeface="Arial" panose="020B0604020202020204" pitchFamily="34" charset="0"/>
              </a:rPr>
              <a:t>Species clustering</a:t>
            </a:r>
          </a:p>
        </p:txBody>
      </p:sp>
      <p:grpSp>
        <p:nvGrpSpPr>
          <p:cNvPr id="11" name="Group 10">
            <a:extLst>
              <a:ext uri="{FF2B5EF4-FFF2-40B4-BE49-F238E27FC236}">
                <a16:creationId xmlns:a16="http://schemas.microsoft.com/office/drawing/2014/main" id="{CD2854E4-9837-ECAA-62FC-6E2008C52261}"/>
              </a:ext>
            </a:extLst>
          </p:cNvPr>
          <p:cNvGrpSpPr/>
          <p:nvPr/>
        </p:nvGrpSpPr>
        <p:grpSpPr>
          <a:xfrm>
            <a:off x="5766119" y="2321580"/>
            <a:ext cx="2128812" cy="1567293"/>
            <a:chOff x="4579062" y="2568419"/>
            <a:chExt cx="2576632" cy="1816919"/>
          </a:xfrm>
        </p:grpSpPr>
        <p:grpSp>
          <p:nvGrpSpPr>
            <p:cNvPr id="27" name="Group 26">
              <a:extLst>
                <a:ext uri="{FF2B5EF4-FFF2-40B4-BE49-F238E27FC236}">
                  <a16:creationId xmlns:a16="http://schemas.microsoft.com/office/drawing/2014/main" id="{CFB12AB4-B8AB-FDC7-1B40-A6FE302591B6}"/>
                </a:ext>
              </a:extLst>
            </p:cNvPr>
            <p:cNvGrpSpPr/>
            <p:nvPr/>
          </p:nvGrpSpPr>
          <p:grpSpPr>
            <a:xfrm>
              <a:off x="4579062" y="2568419"/>
              <a:ext cx="2576632" cy="1816919"/>
              <a:chOff x="4624268" y="3014114"/>
              <a:chExt cx="1987506" cy="1412627"/>
            </a:xfrm>
          </p:grpSpPr>
          <p:sp>
            <p:nvSpPr>
              <p:cNvPr id="29" name="Rounded Rectangle 28">
                <a:extLst>
                  <a:ext uri="{FF2B5EF4-FFF2-40B4-BE49-F238E27FC236}">
                    <a16:creationId xmlns:a16="http://schemas.microsoft.com/office/drawing/2014/main" id="{55FC694D-F715-D586-3622-73520AE53A44}"/>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Species 1</a:t>
                </a:r>
              </a:p>
            </p:txBody>
          </p:sp>
          <p:sp>
            <p:nvSpPr>
              <p:cNvPr id="30" name="Rounded Rectangle 29">
                <a:extLst>
                  <a:ext uri="{FF2B5EF4-FFF2-40B4-BE49-F238E27FC236}">
                    <a16:creationId xmlns:a16="http://schemas.microsoft.com/office/drawing/2014/main" id="{95E24CB8-8718-9835-55FE-0EE0D41B35E2}"/>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S2</a:t>
                </a:r>
              </a:p>
            </p:txBody>
          </p:sp>
          <p:sp>
            <p:nvSpPr>
              <p:cNvPr id="31" name="Rounded Rectangle 30">
                <a:extLst>
                  <a:ext uri="{FF2B5EF4-FFF2-40B4-BE49-F238E27FC236}">
                    <a16:creationId xmlns:a16="http://schemas.microsoft.com/office/drawing/2014/main" id="{6B3C9A1C-3F71-0147-B235-13FAFB005D04}"/>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dirty="0">
                    <a:ln>
                      <a:solidFill>
                        <a:schemeClr val="bg1"/>
                      </a:solidFill>
                    </a:ln>
                    <a:solidFill>
                      <a:schemeClr val="bg1"/>
                    </a:solidFill>
                    <a:latin typeface="Arial" panose="020B0604020202020204" pitchFamily="34" charset="0"/>
                    <a:cs typeface="Arial" panose="020B0604020202020204" pitchFamily="34" charset="0"/>
                  </a:rPr>
                  <a:t>S3</a:t>
                </a:r>
              </a:p>
            </p:txBody>
          </p:sp>
          <p:sp>
            <p:nvSpPr>
              <p:cNvPr id="32" name="Rounded Rectangle 31">
                <a:extLst>
                  <a:ext uri="{FF2B5EF4-FFF2-40B4-BE49-F238E27FC236}">
                    <a16:creationId xmlns:a16="http://schemas.microsoft.com/office/drawing/2014/main" id="{BC96FE6A-5706-02DB-5C18-3332F6C66ACE}"/>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33" name="Rounded Rectangle 32">
                <a:extLst>
                  <a:ext uri="{FF2B5EF4-FFF2-40B4-BE49-F238E27FC236}">
                    <a16:creationId xmlns:a16="http://schemas.microsoft.com/office/drawing/2014/main" id="{E77161E7-1259-D763-D397-B0DE78BC122F}"/>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34" name="Rounded Rectangle 33">
                <a:extLst>
                  <a:ext uri="{FF2B5EF4-FFF2-40B4-BE49-F238E27FC236}">
                    <a16:creationId xmlns:a16="http://schemas.microsoft.com/office/drawing/2014/main" id="{B483FF02-4934-CEA9-6AB5-3107F8037525}"/>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chemeClr val="bg1"/>
                  </a:solidFill>
                  <a:latin typeface="Arial" panose="020B0604020202020204" pitchFamily="34" charset="0"/>
                  <a:cs typeface="Arial" panose="020B0604020202020204" pitchFamily="34" charset="0"/>
                </a:endParaRPr>
              </a:p>
            </p:txBody>
          </p:sp>
        </p:grpSp>
        <p:sp>
          <p:nvSpPr>
            <p:cNvPr id="28" name="Rounded Rectangle 27">
              <a:extLst>
                <a:ext uri="{FF2B5EF4-FFF2-40B4-BE49-F238E27FC236}">
                  <a16:creationId xmlns:a16="http://schemas.microsoft.com/office/drawing/2014/main" id="{03B69F47-A625-D7A6-4BD8-B5711D5F020B}"/>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200" dirty="0">
                <a:ln>
                  <a:solidFill>
                    <a:schemeClr val="bg1"/>
                  </a:solidFill>
                </a:ln>
                <a:solidFill>
                  <a:srgbClr val="7030A0"/>
                </a:solidFill>
                <a:latin typeface="Arial" panose="020B0604020202020204" pitchFamily="34" charset="0"/>
                <a:cs typeface="Arial" panose="020B0604020202020204" pitchFamily="34" charset="0"/>
              </a:endParaRPr>
            </a:p>
          </p:txBody>
        </p:sp>
      </p:grpSp>
      <p:sp>
        <p:nvSpPr>
          <p:cNvPr id="12" name="Rectangular Callout 11">
            <a:extLst>
              <a:ext uri="{FF2B5EF4-FFF2-40B4-BE49-F238E27FC236}">
                <a16:creationId xmlns:a16="http://schemas.microsoft.com/office/drawing/2014/main" id="{9C389322-3619-71C7-54D3-916386CBB89B}"/>
              </a:ext>
            </a:extLst>
          </p:cNvPr>
          <p:cNvSpPr/>
          <p:nvPr/>
        </p:nvSpPr>
        <p:spPr>
          <a:xfrm>
            <a:off x="7903478" y="2373529"/>
            <a:ext cx="2478629" cy="1189648"/>
          </a:xfrm>
          <a:prstGeom prst="wedgeRectCallout">
            <a:avLst>
              <a:gd name="adj1" fmla="val -55684"/>
              <a:gd name="adj2" fmla="val -19495"/>
            </a:avLst>
          </a:prstGeom>
          <a:solidFill>
            <a:schemeClr val="accent6">
              <a:lumMod val="20000"/>
              <a:lumOff val="80000"/>
            </a:schemeClr>
          </a:solidFill>
          <a:ln w="2857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FR" sz="1400" b="1" dirty="0">
                <a:solidFill>
                  <a:schemeClr val="tx1"/>
                </a:solidFill>
                <a:latin typeface="Arial" panose="020B0604020202020204" pitchFamily="34" charset="0"/>
                <a:cs typeface="Arial" panose="020B0604020202020204" pitchFamily="34" charset="0"/>
              </a:rPr>
              <a:t>OUTPUT</a:t>
            </a:r>
            <a:r>
              <a:rPr lang="en-FR" sz="1400" dirty="0">
                <a:solidFill>
                  <a:schemeClr val="tx1"/>
                </a:solidFill>
                <a:latin typeface="Arial" panose="020B0604020202020204" pitchFamily="34" charset="0"/>
                <a:cs typeface="Arial" panose="020B0604020202020204" pitchFamily="34" charset="0"/>
              </a:rPr>
              <a:t> (For each cluster):</a:t>
            </a:r>
          </a:p>
          <a:p>
            <a:pPr algn="ctr"/>
            <a:r>
              <a:rPr lang="en-FR" sz="1400" dirty="0">
                <a:solidFill>
                  <a:schemeClr val="tx1"/>
                </a:solidFill>
                <a:latin typeface="Arial" panose="020B0604020202020204" pitchFamily="34" charset="0"/>
                <a:cs typeface="Arial" panose="020B0604020202020204" pitchFamily="34" charset="0"/>
              </a:rPr>
              <a:t>An ordered set of genomes</a:t>
            </a:r>
          </a:p>
        </p:txBody>
      </p:sp>
      <p:sp>
        <p:nvSpPr>
          <p:cNvPr id="36" name="Content Placeholder 6">
            <a:extLst>
              <a:ext uri="{FF2B5EF4-FFF2-40B4-BE49-F238E27FC236}">
                <a16:creationId xmlns:a16="http://schemas.microsoft.com/office/drawing/2014/main" id="{9D051A7B-7A6E-8797-5CC5-01A50CC1FAAE}"/>
              </a:ext>
            </a:extLst>
          </p:cNvPr>
          <p:cNvSpPr txBox="1">
            <a:spLocks/>
          </p:cNvSpPr>
          <p:nvPr/>
        </p:nvSpPr>
        <p:spPr>
          <a:xfrm>
            <a:off x="2058690" y="4907298"/>
            <a:ext cx="8068076" cy="116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FR" sz="1600" dirty="0">
                <a:latin typeface="Arial" panose="020B0604020202020204" pitchFamily="34" charset="0"/>
                <a:cs typeface="Arial" panose="020B0604020202020204" pitchFamily="34" charset="0"/>
              </a:rPr>
              <a:t>To achieve this: we use 2 different methods depending on cluster size</a:t>
            </a:r>
          </a:p>
          <a:p>
            <a:pPr marL="0" indent="0" algn="ctr">
              <a:buNone/>
            </a:pPr>
            <a:r>
              <a:rPr lang="en-FR" sz="1600" dirty="0">
                <a:latin typeface="Arial" panose="020B0604020202020204" pitchFamily="34" charset="0"/>
                <a:cs typeface="Arial" panose="020B0604020202020204" pitchFamily="34" charset="0"/>
              </a:rPr>
              <a:t>Small to mid-size clusters: Attotree</a:t>
            </a:r>
          </a:p>
          <a:p>
            <a:pPr marL="0" indent="0" algn="ctr">
              <a:buFont typeface="Arial" panose="020B0604020202020204" pitchFamily="34" charset="0"/>
              <a:buNone/>
            </a:pPr>
            <a:r>
              <a:rPr lang="en-FR" sz="1600" dirty="0">
                <a:latin typeface="Arial" panose="020B0604020202020204" pitchFamily="34" charset="0"/>
                <a:cs typeface="Arial" panose="020B0604020202020204" pitchFamily="34" charset="0"/>
              </a:rPr>
              <a:t>Large clusters: Skeleton-based-tree</a:t>
            </a:r>
          </a:p>
        </p:txBody>
      </p:sp>
    </p:spTree>
    <p:extLst>
      <p:ext uri="{BB962C8B-B14F-4D97-AF65-F5344CB8AC3E}">
        <p14:creationId xmlns:p14="http://schemas.microsoft.com/office/powerpoint/2010/main" val="4246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7E760F-DA59-E7DE-C93C-968C3CC56C40}"/>
              </a:ext>
            </a:extLst>
          </p:cNvPr>
          <p:cNvSpPr>
            <a:spLocks noGrp="1"/>
          </p:cNvSpPr>
          <p:nvPr>
            <p:ph type="title"/>
          </p:nvPr>
        </p:nvSpPr>
        <p:spPr/>
        <p:txBody>
          <a:bodyPr/>
          <a:lstStyle/>
          <a:p>
            <a:r>
              <a:rPr lang="en-FR" b="1" dirty="0"/>
              <a:t>Method 1: </a:t>
            </a:r>
            <a:r>
              <a:rPr lang="en-FR" dirty="0"/>
              <a:t>Standard phylogenetic tree inference with Attotree</a:t>
            </a:r>
          </a:p>
        </p:txBody>
      </p:sp>
      <p:sp>
        <p:nvSpPr>
          <p:cNvPr id="5" name="Slide Number Placeholder 4">
            <a:extLst>
              <a:ext uri="{FF2B5EF4-FFF2-40B4-BE49-F238E27FC236}">
                <a16:creationId xmlns:a16="http://schemas.microsoft.com/office/drawing/2014/main" id="{D9234341-BACC-F001-D20F-6B89022C3893}"/>
              </a:ext>
            </a:extLst>
          </p:cNvPr>
          <p:cNvSpPr>
            <a:spLocks noGrp="1"/>
          </p:cNvSpPr>
          <p:nvPr>
            <p:ph type="sldNum" sz="quarter" idx="12"/>
          </p:nvPr>
        </p:nvSpPr>
        <p:spPr/>
        <p:txBody>
          <a:bodyPr/>
          <a:lstStyle/>
          <a:p>
            <a:fld id="{936915B1-0B14-F440-A983-6D958FF44552}" type="slidenum">
              <a:rPr lang="en-FR" smtClean="0"/>
              <a:t>21</a:t>
            </a:fld>
            <a:endParaRPr lang="en-FR"/>
          </a:p>
        </p:txBody>
      </p:sp>
      <p:sp>
        <p:nvSpPr>
          <p:cNvPr id="8" name="Rounded Rectangle 7">
            <a:extLst>
              <a:ext uri="{FF2B5EF4-FFF2-40B4-BE49-F238E27FC236}">
                <a16:creationId xmlns:a16="http://schemas.microsoft.com/office/drawing/2014/main" id="{A8398A21-E872-7B3F-6A3C-89CC594C17C1}"/>
              </a:ext>
            </a:extLst>
          </p:cNvPr>
          <p:cNvSpPr/>
          <p:nvPr/>
        </p:nvSpPr>
        <p:spPr>
          <a:xfrm>
            <a:off x="1160492" y="2466984"/>
            <a:ext cx="1324204" cy="129878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INPUT:</a:t>
            </a:r>
          </a:p>
          <a:p>
            <a:pPr algn="ctr"/>
            <a:r>
              <a:rPr lang="en-FR" sz="1000" dirty="0">
                <a:ln>
                  <a:solidFill>
                    <a:schemeClr val="bg1"/>
                  </a:solidFill>
                </a:ln>
                <a:solidFill>
                  <a:schemeClr val="bg1"/>
                </a:solidFill>
              </a:rPr>
              <a:t>Collection of genomes</a:t>
            </a:r>
          </a:p>
        </p:txBody>
      </p:sp>
      <p:sp>
        <p:nvSpPr>
          <p:cNvPr id="9" name="Right Arrow 8">
            <a:extLst>
              <a:ext uri="{FF2B5EF4-FFF2-40B4-BE49-F238E27FC236}">
                <a16:creationId xmlns:a16="http://schemas.microsoft.com/office/drawing/2014/main" id="{BF0B7E7F-C5A0-FBC3-A1A8-8D107849F3BD}"/>
              </a:ext>
            </a:extLst>
          </p:cNvPr>
          <p:cNvSpPr/>
          <p:nvPr/>
        </p:nvSpPr>
        <p:spPr>
          <a:xfrm>
            <a:off x="2558025" y="2868625"/>
            <a:ext cx="739431" cy="49550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Species clustering</a:t>
            </a:r>
          </a:p>
        </p:txBody>
      </p:sp>
      <p:grpSp>
        <p:nvGrpSpPr>
          <p:cNvPr id="10" name="Group 9">
            <a:extLst>
              <a:ext uri="{FF2B5EF4-FFF2-40B4-BE49-F238E27FC236}">
                <a16:creationId xmlns:a16="http://schemas.microsoft.com/office/drawing/2014/main" id="{4CC2B3FC-1287-FCFD-21DA-E4F7B2B7E564}"/>
              </a:ext>
            </a:extLst>
          </p:cNvPr>
          <p:cNvGrpSpPr/>
          <p:nvPr/>
        </p:nvGrpSpPr>
        <p:grpSpPr>
          <a:xfrm>
            <a:off x="3370557" y="2375434"/>
            <a:ext cx="1879221" cy="1468787"/>
            <a:chOff x="4579250" y="2392468"/>
            <a:chExt cx="2576444" cy="2054744"/>
          </a:xfrm>
        </p:grpSpPr>
        <p:grpSp>
          <p:nvGrpSpPr>
            <p:cNvPr id="11" name="Group 10">
              <a:extLst>
                <a:ext uri="{FF2B5EF4-FFF2-40B4-BE49-F238E27FC236}">
                  <a16:creationId xmlns:a16="http://schemas.microsoft.com/office/drawing/2014/main" id="{16F5AD1B-809F-79F2-8D8E-CEC1AADFF209}"/>
                </a:ext>
              </a:extLst>
            </p:cNvPr>
            <p:cNvGrpSpPr/>
            <p:nvPr/>
          </p:nvGrpSpPr>
          <p:grpSpPr>
            <a:xfrm>
              <a:off x="4579250" y="2392468"/>
              <a:ext cx="2576444" cy="2054744"/>
              <a:chOff x="4624413" y="2877314"/>
              <a:chExt cx="1987361" cy="1597532"/>
            </a:xfrm>
          </p:grpSpPr>
          <p:sp>
            <p:nvSpPr>
              <p:cNvPr id="13" name="Rounded Rectangle 12">
                <a:extLst>
                  <a:ext uri="{FF2B5EF4-FFF2-40B4-BE49-F238E27FC236}">
                    <a16:creationId xmlns:a16="http://schemas.microsoft.com/office/drawing/2014/main" id="{356E966F-7FE5-E164-36A7-F3D691B4F518}"/>
                  </a:ext>
                </a:extLst>
              </p:cNvPr>
              <p:cNvSpPr/>
              <p:nvPr/>
            </p:nvSpPr>
            <p:spPr>
              <a:xfrm>
                <a:off x="4624413" y="28773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Species 1</a:t>
                </a:r>
              </a:p>
            </p:txBody>
          </p:sp>
          <p:sp>
            <p:nvSpPr>
              <p:cNvPr id="14" name="Rounded Rectangle 13">
                <a:extLst>
                  <a:ext uri="{FF2B5EF4-FFF2-40B4-BE49-F238E27FC236}">
                    <a16:creationId xmlns:a16="http://schemas.microsoft.com/office/drawing/2014/main" id="{47CEA360-99BB-B5D8-9D42-B157F6B7FD1C}"/>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15" name="Rounded Rectangle 14">
                <a:extLst>
                  <a:ext uri="{FF2B5EF4-FFF2-40B4-BE49-F238E27FC236}">
                    <a16:creationId xmlns:a16="http://schemas.microsoft.com/office/drawing/2014/main" id="{F58B7807-BC10-D199-6BA2-B3D96922B285}"/>
                  </a:ext>
                </a:extLst>
              </p:cNvPr>
              <p:cNvSpPr/>
              <p:nvPr/>
            </p:nvSpPr>
            <p:spPr>
              <a:xfrm>
                <a:off x="5866733" y="4048456"/>
                <a:ext cx="420150" cy="42639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S3</a:t>
                </a:r>
              </a:p>
            </p:txBody>
          </p:sp>
          <p:sp>
            <p:nvSpPr>
              <p:cNvPr id="16" name="Rounded Rectangle 15">
                <a:extLst>
                  <a:ext uri="{FF2B5EF4-FFF2-40B4-BE49-F238E27FC236}">
                    <a16:creationId xmlns:a16="http://schemas.microsoft.com/office/drawing/2014/main" id="{EF808F49-B0FF-3B9B-33CF-7AE3348EB882}"/>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887A3214-942F-9A9B-E35F-E9E01BA28BA2}"/>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3ECB3EEA-EA60-2EEB-97E8-D3F59D526B84}"/>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grpSp>
        <p:sp>
          <p:nvSpPr>
            <p:cNvPr id="12" name="Rounded Rectangle 11">
              <a:extLst>
                <a:ext uri="{FF2B5EF4-FFF2-40B4-BE49-F238E27FC236}">
                  <a16:creationId xmlns:a16="http://schemas.microsoft.com/office/drawing/2014/main" id="{3CAD6240-4502-5FC5-63EE-5428DB96C748}"/>
                </a:ext>
              </a:extLst>
            </p:cNvPr>
            <p:cNvSpPr/>
            <p:nvPr/>
          </p:nvSpPr>
          <p:spPr>
            <a:xfrm flipH="1">
              <a:off x="5880689" y="4128639"/>
              <a:ext cx="130338"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rgbClr val="7030A0"/>
                </a:solidFill>
              </a:endParaRPr>
            </a:p>
          </p:txBody>
        </p:sp>
      </p:grpSp>
      <p:sp>
        <p:nvSpPr>
          <p:cNvPr id="19" name="Rectangular Callout 18">
            <a:extLst>
              <a:ext uri="{FF2B5EF4-FFF2-40B4-BE49-F238E27FC236}">
                <a16:creationId xmlns:a16="http://schemas.microsoft.com/office/drawing/2014/main" id="{A2F60214-65AC-3BE5-71B3-0AD1CB5C097B}"/>
              </a:ext>
            </a:extLst>
          </p:cNvPr>
          <p:cNvSpPr/>
          <p:nvPr/>
        </p:nvSpPr>
        <p:spPr>
          <a:xfrm>
            <a:off x="3522714" y="3996925"/>
            <a:ext cx="1092031" cy="512350"/>
          </a:xfrm>
          <a:prstGeom prst="wedgeRectCallout">
            <a:avLst>
              <a:gd name="adj1" fmla="val -23433"/>
              <a:gd name="adj2" fmla="val -65247"/>
            </a:avLst>
          </a:prstGeom>
          <a:solidFill>
            <a:schemeClr val="accent6">
              <a:lumMod val="20000"/>
              <a:lumOff val="80000"/>
            </a:schemeClr>
          </a:solidFill>
          <a:ln w="28575"/>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FR" sz="1600" dirty="0">
                <a:solidFill>
                  <a:schemeClr val="tx1"/>
                </a:solidFill>
                <a:latin typeface="Times New Roman" panose="02020603050405020304" pitchFamily="18" charset="0"/>
                <a:cs typeface="Times New Roman" panose="02020603050405020304" pitchFamily="18" charset="0"/>
              </a:rPr>
              <a:t>Attotree</a:t>
            </a:r>
          </a:p>
        </p:txBody>
      </p:sp>
      <p:sp>
        <p:nvSpPr>
          <p:cNvPr id="62" name="Content Placeholder 2">
            <a:extLst>
              <a:ext uri="{FF2B5EF4-FFF2-40B4-BE49-F238E27FC236}">
                <a16:creationId xmlns:a16="http://schemas.microsoft.com/office/drawing/2014/main" id="{E66B4362-388E-E830-6BEA-2A31E9C977B8}"/>
              </a:ext>
            </a:extLst>
          </p:cNvPr>
          <p:cNvSpPr>
            <a:spLocks noGrp="1"/>
          </p:cNvSpPr>
          <p:nvPr>
            <p:ph idx="1"/>
          </p:nvPr>
        </p:nvSpPr>
        <p:spPr>
          <a:xfrm>
            <a:off x="5867400" y="2515867"/>
            <a:ext cx="6324599" cy="847398"/>
          </a:xfrm>
        </p:spPr>
        <p:txBody>
          <a:bodyPr>
            <a:normAutofit/>
          </a:bodyPr>
          <a:lstStyle/>
          <a:p>
            <a:pPr marL="0" indent="0">
              <a:buNone/>
            </a:pPr>
            <a:r>
              <a:rPr lang="en-FR" sz="1600" dirty="0"/>
              <a:t>Infere phylogenetic tree with Attotree [1]: </a:t>
            </a:r>
          </a:p>
          <a:p>
            <a:pPr marL="0" indent="0">
              <a:buNone/>
            </a:pPr>
            <a:r>
              <a:rPr lang="en-FR" sz="1600" dirty="0"/>
              <a:t>Distance estimation (Mash) + Neighbor joining algorithm (Quicktree) </a:t>
            </a:r>
          </a:p>
        </p:txBody>
      </p:sp>
      <p:sp>
        <p:nvSpPr>
          <p:cNvPr id="63" name="Content Placeholder 2">
            <a:extLst>
              <a:ext uri="{FF2B5EF4-FFF2-40B4-BE49-F238E27FC236}">
                <a16:creationId xmlns:a16="http://schemas.microsoft.com/office/drawing/2014/main" id="{3F94E634-85D6-4FB7-127D-D69F374C5717}"/>
              </a:ext>
            </a:extLst>
          </p:cNvPr>
          <p:cNvSpPr txBox="1">
            <a:spLocks/>
          </p:cNvSpPr>
          <p:nvPr/>
        </p:nvSpPr>
        <p:spPr>
          <a:xfrm>
            <a:off x="5867401" y="3861673"/>
            <a:ext cx="6324600" cy="11365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FR" sz="1600" dirty="0">
                <a:solidFill>
                  <a:srgbClr val="C00000"/>
                </a:solidFill>
                <a:latin typeface="Times New Roman" panose="02020603050405020304" pitchFamily="18" charset="0"/>
                <a:cs typeface="Times New Roman" panose="02020603050405020304" pitchFamily="18" charset="0"/>
              </a:rPr>
              <a:t>Challenging for large clusters due to Quicktree - O(n</a:t>
            </a:r>
            <a:r>
              <a:rPr lang="en-FR" sz="1600" baseline="30000" dirty="0">
                <a:solidFill>
                  <a:srgbClr val="C00000"/>
                </a:solidFill>
                <a:latin typeface="Times New Roman" panose="02020603050405020304" pitchFamily="18" charset="0"/>
                <a:cs typeface="Times New Roman" panose="02020603050405020304" pitchFamily="18" charset="0"/>
              </a:rPr>
              <a:t>3</a:t>
            </a:r>
            <a:r>
              <a:rPr lang="en-FR" sz="1600" dirty="0">
                <a:solidFill>
                  <a:srgbClr val="C00000"/>
                </a:solidFill>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FR" sz="1600" dirty="0">
                <a:solidFill>
                  <a:srgbClr val="C00000"/>
                </a:solidFill>
                <a:latin typeface="Times New Roman" panose="02020603050405020304" pitchFamily="18" charset="0"/>
                <a:cs typeface="Times New Roman" panose="02020603050405020304" pitchFamily="18" charset="0"/>
              </a:rPr>
              <a:t>In modern collection, species cluster with &gt; 100k genomes would requires days of computation</a:t>
            </a:r>
          </a:p>
        </p:txBody>
      </p:sp>
      <p:sp>
        <p:nvSpPr>
          <p:cNvPr id="64" name="Footer Placeholder 3">
            <a:extLst>
              <a:ext uri="{FF2B5EF4-FFF2-40B4-BE49-F238E27FC236}">
                <a16:creationId xmlns:a16="http://schemas.microsoft.com/office/drawing/2014/main" id="{EB4C74C8-EFED-040A-EFD9-E5D180F089C7}"/>
              </a:ext>
            </a:extLst>
          </p:cNvPr>
          <p:cNvSpPr>
            <a:spLocks noGrp="1"/>
          </p:cNvSpPr>
          <p:nvPr>
            <p:ph type="ftr" sz="quarter" idx="11"/>
          </p:nvPr>
        </p:nvSpPr>
        <p:spPr>
          <a:xfrm>
            <a:off x="838199" y="6356350"/>
            <a:ext cx="7772401" cy="365125"/>
          </a:xfrm>
        </p:spPr>
        <p:txBody>
          <a:bodyPr/>
          <a:lstStyle/>
          <a:p>
            <a:pPr algn="l"/>
            <a:r>
              <a:rPr lang="en-GB" dirty="0" err="1"/>
              <a:t>Ondov</a:t>
            </a:r>
            <a:r>
              <a:rPr lang="en-GB" dirty="0"/>
              <a:t> et al. 2016. “Mash: Fast Genome and Metagenome Distance Estimation Using </a:t>
            </a:r>
            <a:r>
              <a:rPr lang="en-GB" dirty="0" err="1"/>
              <a:t>MinHash</a:t>
            </a:r>
            <a:r>
              <a:rPr lang="en-GB" dirty="0"/>
              <a:t>.” Genome Biology </a:t>
            </a:r>
          </a:p>
          <a:p>
            <a:pPr algn="l"/>
            <a:r>
              <a:rPr lang="en-GB" dirty="0"/>
              <a:t>Howe, Bateman, and Durbin 2002. “</a:t>
            </a:r>
            <a:r>
              <a:rPr lang="en-GB" dirty="0" err="1"/>
              <a:t>QuickTree</a:t>
            </a:r>
            <a:r>
              <a:rPr lang="en-GB" dirty="0"/>
              <a:t>: Building Huge Neighbour-Joining Trees of Protein Sequences.” Bioinformatics </a:t>
            </a:r>
          </a:p>
        </p:txBody>
      </p:sp>
      <p:sp>
        <p:nvSpPr>
          <p:cNvPr id="88" name="Rounded Rectangle 87">
            <a:extLst>
              <a:ext uri="{FF2B5EF4-FFF2-40B4-BE49-F238E27FC236}">
                <a16:creationId xmlns:a16="http://schemas.microsoft.com/office/drawing/2014/main" id="{32BD63D6-E089-FE82-D333-112DA6948052}"/>
              </a:ext>
            </a:extLst>
          </p:cNvPr>
          <p:cNvSpPr/>
          <p:nvPr/>
        </p:nvSpPr>
        <p:spPr>
          <a:xfrm>
            <a:off x="3360750" y="3388369"/>
            <a:ext cx="1698241" cy="51235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89" name="Content Placeholder 2">
            <a:extLst>
              <a:ext uri="{FF2B5EF4-FFF2-40B4-BE49-F238E27FC236}">
                <a16:creationId xmlns:a16="http://schemas.microsoft.com/office/drawing/2014/main" id="{55F81D7E-ADEB-17DD-8508-0A017449D90C}"/>
              </a:ext>
            </a:extLst>
          </p:cNvPr>
          <p:cNvSpPr txBox="1">
            <a:spLocks/>
          </p:cNvSpPr>
          <p:nvPr/>
        </p:nvSpPr>
        <p:spPr>
          <a:xfrm>
            <a:off x="6124466" y="3429000"/>
            <a:ext cx="5495695" cy="51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FR" sz="1600" dirty="0"/>
          </a:p>
        </p:txBody>
      </p:sp>
    </p:spTree>
    <p:extLst>
      <p:ext uri="{BB962C8B-B14F-4D97-AF65-F5344CB8AC3E}">
        <p14:creationId xmlns:p14="http://schemas.microsoft.com/office/powerpoint/2010/main" val="48628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DE9A0-FE4E-13A3-341B-9FBC32A1F0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1C496-B4D4-E2A2-7320-0C7EA8A80340}"/>
              </a:ext>
            </a:extLst>
          </p:cNvPr>
          <p:cNvSpPr>
            <a:spLocks noGrp="1"/>
          </p:cNvSpPr>
          <p:nvPr>
            <p:ph type="title"/>
          </p:nvPr>
        </p:nvSpPr>
        <p:spPr/>
        <p:txBody>
          <a:bodyPr/>
          <a:lstStyle/>
          <a:p>
            <a:r>
              <a:rPr lang="en-FR" b="1" dirty="0"/>
              <a:t>Method 2: </a:t>
            </a:r>
            <a:r>
              <a:rPr lang="en-FR" dirty="0"/>
              <a:t>Skeleton-tree Based Pre-ordering </a:t>
            </a:r>
          </a:p>
        </p:txBody>
      </p:sp>
      <p:sp>
        <p:nvSpPr>
          <p:cNvPr id="4" name="Footer Placeholder 3">
            <a:extLst>
              <a:ext uri="{FF2B5EF4-FFF2-40B4-BE49-F238E27FC236}">
                <a16:creationId xmlns:a16="http://schemas.microsoft.com/office/drawing/2014/main" id="{3FFAFCD8-4858-297A-131E-B81C3F98D8DE}"/>
              </a:ext>
            </a:extLst>
          </p:cNvPr>
          <p:cNvSpPr>
            <a:spLocks noGrp="1"/>
          </p:cNvSpPr>
          <p:nvPr>
            <p:ph type="ftr" sz="quarter" idx="11"/>
          </p:nvPr>
        </p:nvSpPr>
        <p:spPr>
          <a:xfrm>
            <a:off x="838199" y="6356350"/>
            <a:ext cx="7538545" cy="365125"/>
          </a:xfrm>
        </p:spPr>
        <p:txBody>
          <a:bodyPr/>
          <a:lstStyle/>
          <a:p>
            <a:pPr algn="l"/>
            <a:r>
              <a:rPr lang="en-GB" dirty="0"/>
              <a:t>Howe, Bateman, and Durbin 2002. “</a:t>
            </a:r>
            <a:r>
              <a:rPr lang="en-GB" dirty="0" err="1"/>
              <a:t>QuickTree</a:t>
            </a:r>
            <a:r>
              <a:rPr lang="en-GB" dirty="0"/>
              <a:t>: Building Huge Neighbour-Joining Trees of Protein Sequences.” Bioinformatics </a:t>
            </a:r>
          </a:p>
          <a:p>
            <a:pPr algn="l"/>
            <a:r>
              <a:rPr lang="en-GB" dirty="0" err="1"/>
              <a:t>Attotree</a:t>
            </a:r>
            <a:r>
              <a:rPr lang="en-GB" dirty="0"/>
              <a:t>: </a:t>
            </a:r>
            <a:r>
              <a:rPr lang="en-GB" dirty="0" err="1"/>
              <a:t>github.com</a:t>
            </a:r>
            <a:r>
              <a:rPr lang="en-GB" dirty="0"/>
              <a:t>/</a:t>
            </a:r>
            <a:r>
              <a:rPr lang="en-GB" dirty="0" err="1"/>
              <a:t>karel-brinda</a:t>
            </a:r>
            <a:r>
              <a:rPr lang="en-GB" dirty="0"/>
              <a:t>/</a:t>
            </a:r>
            <a:r>
              <a:rPr lang="en-GB" dirty="0" err="1"/>
              <a:t>attotree</a:t>
            </a:r>
            <a:endParaRPr lang="en-GB" dirty="0"/>
          </a:p>
        </p:txBody>
      </p:sp>
      <p:sp>
        <p:nvSpPr>
          <p:cNvPr id="5" name="Slide Number Placeholder 4">
            <a:extLst>
              <a:ext uri="{FF2B5EF4-FFF2-40B4-BE49-F238E27FC236}">
                <a16:creationId xmlns:a16="http://schemas.microsoft.com/office/drawing/2014/main" id="{378AC618-7DC0-AEAD-116A-3333C57AB213}"/>
              </a:ext>
            </a:extLst>
          </p:cNvPr>
          <p:cNvSpPr>
            <a:spLocks noGrp="1"/>
          </p:cNvSpPr>
          <p:nvPr>
            <p:ph type="sldNum" sz="quarter" idx="12"/>
          </p:nvPr>
        </p:nvSpPr>
        <p:spPr/>
        <p:txBody>
          <a:bodyPr/>
          <a:lstStyle/>
          <a:p>
            <a:fld id="{E308F893-25B2-374C-86EA-E8824AD84C24}" type="slidenum">
              <a:rPr lang="en-FR" smtClean="0"/>
              <a:t>22</a:t>
            </a:fld>
            <a:endParaRPr lang="en-FR" dirty="0"/>
          </a:p>
        </p:txBody>
      </p:sp>
      <p:pic>
        <p:nvPicPr>
          <p:cNvPr id="43" name="Picture 42">
            <a:extLst>
              <a:ext uri="{FF2B5EF4-FFF2-40B4-BE49-F238E27FC236}">
                <a16:creationId xmlns:a16="http://schemas.microsoft.com/office/drawing/2014/main" id="{CCCAAF2E-41CD-7727-78FE-02C99A9FE8F1}"/>
              </a:ext>
            </a:extLst>
          </p:cNvPr>
          <p:cNvPicPr>
            <a:picLocks noChangeAspect="1"/>
          </p:cNvPicPr>
          <p:nvPr/>
        </p:nvPicPr>
        <p:blipFill>
          <a:blip r:embed="rId2"/>
          <a:stretch>
            <a:fillRect/>
          </a:stretch>
        </p:blipFill>
        <p:spPr>
          <a:xfrm>
            <a:off x="3177110" y="1973132"/>
            <a:ext cx="5599028" cy="3975067"/>
          </a:xfrm>
          <a:prstGeom prst="rect">
            <a:avLst/>
          </a:prstGeom>
        </p:spPr>
      </p:pic>
      <p:sp>
        <p:nvSpPr>
          <p:cNvPr id="40" name="Rounded Rectangle 39">
            <a:extLst>
              <a:ext uri="{FF2B5EF4-FFF2-40B4-BE49-F238E27FC236}">
                <a16:creationId xmlns:a16="http://schemas.microsoft.com/office/drawing/2014/main" id="{C1C3042F-D0A9-2FA7-1BAC-92A1F4C0F85A}"/>
              </a:ext>
            </a:extLst>
          </p:cNvPr>
          <p:cNvSpPr/>
          <p:nvPr/>
        </p:nvSpPr>
        <p:spPr>
          <a:xfrm>
            <a:off x="1968277" y="3287770"/>
            <a:ext cx="1208833" cy="1140371"/>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latin typeface="Times New Roman" panose="02020603050405020304" pitchFamily="18" charset="0"/>
                <a:cs typeface="Times New Roman" panose="02020603050405020304" pitchFamily="18" charset="0"/>
              </a:rPr>
              <a:t>Large cluster</a:t>
            </a:r>
          </a:p>
        </p:txBody>
      </p:sp>
      <p:sp>
        <p:nvSpPr>
          <p:cNvPr id="42" name="TextBox 41">
            <a:extLst>
              <a:ext uri="{FF2B5EF4-FFF2-40B4-BE49-F238E27FC236}">
                <a16:creationId xmlns:a16="http://schemas.microsoft.com/office/drawing/2014/main" id="{DB545217-97EA-BEA3-93AC-880BBD049630}"/>
              </a:ext>
            </a:extLst>
          </p:cNvPr>
          <p:cNvSpPr txBox="1"/>
          <p:nvPr/>
        </p:nvSpPr>
        <p:spPr>
          <a:xfrm>
            <a:off x="3466568" y="1827323"/>
            <a:ext cx="2090637" cy="584775"/>
          </a:xfrm>
          <a:prstGeom prst="rect">
            <a:avLst/>
          </a:prstGeom>
          <a:noFill/>
        </p:spPr>
        <p:txBody>
          <a:bodyPr wrap="none" rtlCol="0">
            <a:spAutoFit/>
          </a:bodyPr>
          <a:lstStyle/>
          <a:p>
            <a:pPr algn="ctr"/>
            <a:r>
              <a:rPr lang="en-FR" sz="1600" dirty="0">
                <a:latin typeface="Times New Roman" panose="02020603050405020304" pitchFamily="18" charset="0"/>
                <a:cs typeface="Times New Roman" panose="02020603050405020304" pitchFamily="18" charset="0"/>
              </a:rPr>
              <a:t>Reference genomes </a:t>
            </a:r>
          </a:p>
          <a:p>
            <a:pPr algn="ctr"/>
            <a:r>
              <a:rPr lang="en-FR" sz="1600" dirty="0">
                <a:latin typeface="Times New Roman" panose="02020603050405020304" pitchFamily="18" charset="0"/>
                <a:cs typeface="Times New Roman" panose="02020603050405020304" pitchFamily="18" charset="0"/>
              </a:rPr>
              <a:t>(fraction of the cluster)</a:t>
            </a:r>
          </a:p>
        </p:txBody>
      </p:sp>
      <p:sp>
        <p:nvSpPr>
          <p:cNvPr id="45" name="TextBox 44">
            <a:extLst>
              <a:ext uri="{FF2B5EF4-FFF2-40B4-BE49-F238E27FC236}">
                <a16:creationId xmlns:a16="http://schemas.microsoft.com/office/drawing/2014/main" id="{FB56C427-28AE-DE23-079C-96D8A2ABF049}"/>
              </a:ext>
            </a:extLst>
          </p:cNvPr>
          <p:cNvSpPr txBox="1"/>
          <p:nvPr/>
        </p:nvSpPr>
        <p:spPr>
          <a:xfrm>
            <a:off x="3524373" y="5320098"/>
            <a:ext cx="1867306" cy="338554"/>
          </a:xfrm>
          <a:prstGeom prst="rect">
            <a:avLst/>
          </a:prstGeom>
          <a:noFill/>
        </p:spPr>
        <p:txBody>
          <a:bodyPr wrap="none" rtlCol="0">
            <a:spAutoFit/>
          </a:bodyPr>
          <a:lstStyle/>
          <a:p>
            <a:r>
              <a:rPr lang="en-FR" sz="1600" dirty="0">
                <a:latin typeface="Times New Roman" panose="02020603050405020304" pitchFamily="18" charset="0"/>
                <a:cs typeface="Times New Roman" panose="02020603050405020304" pitchFamily="18" charset="0"/>
              </a:rPr>
              <a:t>Remaining genomes</a:t>
            </a:r>
          </a:p>
        </p:txBody>
      </p:sp>
      <p:sp>
        <p:nvSpPr>
          <p:cNvPr id="46" name="TextBox 45">
            <a:extLst>
              <a:ext uri="{FF2B5EF4-FFF2-40B4-BE49-F238E27FC236}">
                <a16:creationId xmlns:a16="http://schemas.microsoft.com/office/drawing/2014/main" id="{29404B14-9E66-35D7-F695-4EE278B35800}"/>
              </a:ext>
            </a:extLst>
          </p:cNvPr>
          <p:cNvSpPr txBox="1"/>
          <p:nvPr/>
        </p:nvSpPr>
        <p:spPr>
          <a:xfrm>
            <a:off x="6668019" y="1916460"/>
            <a:ext cx="1265090" cy="338554"/>
          </a:xfrm>
          <a:prstGeom prst="rect">
            <a:avLst/>
          </a:prstGeom>
          <a:noFill/>
        </p:spPr>
        <p:txBody>
          <a:bodyPr wrap="none" rtlCol="0">
            <a:spAutoFit/>
          </a:bodyPr>
          <a:lstStyle/>
          <a:p>
            <a:r>
              <a:rPr lang="en-FR" sz="1600" dirty="0">
                <a:latin typeface="Times New Roman" panose="02020603050405020304" pitchFamily="18" charset="0"/>
                <a:cs typeface="Times New Roman" panose="02020603050405020304" pitchFamily="18" charset="0"/>
              </a:rPr>
              <a:t>Skeleton tree</a:t>
            </a:r>
          </a:p>
        </p:txBody>
      </p:sp>
      <p:sp>
        <p:nvSpPr>
          <p:cNvPr id="47" name="TextBox 46">
            <a:extLst>
              <a:ext uri="{FF2B5EF4-FFF2-40B4-BE49-F238E27FC236}">
                <a16:creationId xmlns:a16="http://schemas.microsoft.com/office/drawing/2014/main" id="{1D2BA2F1-9066-DDE4-652D-C5D0B837FF39}"/>
              </a:ext>
            </a:extLst>
          </p:cNvPr>
          <p:cNvSpPr txBox="1"/>
          <p:nvPr/>
        </p:nvSpPr>
        <p:spPr>
          <a:xfrm>
            <a:off x="5280527" y="2525534"/>
            <a:ext cx="691215" cy="276999"/>
          </a:xfrm>
          <a:prstGeom prst="rect">
            <a:avLst/>
          </a:prstGeom>
          <a:noFill/>
        </p:spPr>
        <p:txBody>
          <a:bodyPr wrap="none" rtlCol="0">
            <a:spAutoFit/>
          </a:bodyPr>
          <a:lstStyle/>
          <a:p>
            <a:r>
              <a:rPr lang="en-FR" sz="1200" dirty="0">
                <a:latin typeface="Times New Roman" panose="02020603050405020304" pitchFamily="18" charset="0"/>
                <a:cs typeface="Times New Roman" panose="02020603050405020304" pitchFamily="18" charset="0"/>
              </a:rPr>
              <a:t>Attotree</a:t>
            </a:r>
          </a:p>
        </p:txBody>
      </p:sp>
      <p:sp>
        <p:nvSpPr>
          <p:cNvPr id="48" name="TextBox 47">
            <a:extLst>
              <a:ext uri="{FF2B5EF4-FFF2-40B4-BE49-F238E27FC236}">
                <a16:creationId xmlns:a16="http://schemas.microsoft.com/office/drawing/2014/main" id="{34612895-8577-8A98-3E91-2686AE66E178}"/>
              </a:ext>
            </a:extLst>
          </p:cNvPr>
          <p:cNvSpPr txBox="1"/>
          <p:nvPr/>
        </p:nvSpPr>
        <p:spPr>
          <a:xfrm>
            <a:off x="5976624" y="4796878"/>
            <a:ext cx="1823388" cy="523220"/>
          </a:xfrm>
          <a:prstGeom prst="rect">
            <a:avLst/>
          </a:prstGeom>
          <a:solidFill>
            <a:schemeClr val="bg1"/>
          </a:solidFill>
          <a:ln>
            <a:solidFill>
              <a:schemeClr val="tx1"/>
            </a:solidFill>
          </a:ln>
        </p:spPr>
        <p:txBody>
          <a:bodyPr wrap="square" rtlCol="0">
            <a:spAutoFit/>
          </a:bodyPr>
          <a:lstStyle/>
          <a:p>
            <a:pPr algn="ctr"/>
            <a:r>
              <a:rPr lang="en-FR" sz="1400" dirty="0">
                <a:latin typeface="Times New Roman" panose="02020603050405020304" pitchFamily="18" charset="0"/>
                <a:cs typeface="Times New Roman" panose="02020603050405020304" pitchFamily="18" charset="0"/>
              </a:rPr>
              <a:t>Nearest-neighbor placement with Mash</a:t>
            </a:r>
          </a:p>
        </p:txBody>
      </p:sp>
      <p:sp>
        <p:nvSpPr>
          <p:cNvPr id="3" name="Right Arrow 2">
            <a:extLst>
              <a:ext uri="{FF2B5EF4-FFF2-40B4-BE49-F238E27FC236}">
                <a16:creationId xmlns:a16="http://schemas.microsoft.com/office/drawing/2014/main" id="{40369A66-35FD-27F1-E309-A4643880C51F}"/>
              </a:ext>
            </a:extLst>
          </p:cNvPr>
          <p:cNvSpPr/>
          <p:nvPr/>
        </p:nvSpPr>
        <p:spPr>
          <a:xfrm>
            <a:off x="8558049" y="3698540"/>
            <a:ext cx="746234" cy="3871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7" name="Rounded Rectangle 6">
            <a:extLst>
              <a:ext uri="{FF2B5EF4-FFF2-40B4-BE49-F238E27FC236}">
                <a16:creationId xmlns:a16="http://schemas.microsoft.com/office/drawing/2014/main" id="{6784F3FD-8F25-8A0F-DB9C-062DF546A050}"/>
              </a:ext>
            </a:extLst>
          </p:cNvPr>
          <p:cNvSpPr/>
          <p:nvPr/>
        </p:nvSpPr>
        <p:spPr>
          <a:xfrm>
            <a:off x="9423838" y="3343608"/>
            <a:ext cx="1116724" cy="1106213"/>
          </a:xfrm>
          <a:prstGeom prst="roundRect">
            <a:avLst>
              <a:gd name="adj" fmla="val 8824"/>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solidFill>
                  <a:sysClr val="windowText" lastClr="000000"/>
                </a:solidFill>
              </a:rPr>
              <a:t>Ordered set of genomes</a:t>
            </a:r>
          </a:p>
        </p:txBody>
      </p:sp>
    </p:spTree>
    <p:extLst>
      <p:ext uri="{BB962C8B-B14F-4D97-AF65-F5344CB8AC3E}">
        <p14:creationId xmlns:p14="http://schemas.microsoft.com/office/powerpoint/2010/main" val="558041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1249-D3D7-D896-A245-BAB9DD0F3759}"/>
              </a:ext>
            </a:extLst>
          </p:cNvPr>
          <p:cNvSpPr>
            <a:spLocks noGrp="1"/>
          </p:cNvSpPr>
          <p:nvPr>
            <p:ph type="title"/>
          </p:nvPr>
        </p:nvSpPr>
        <p:spPr/>
        <p:txBody>
          <a:bodyPr/>
          <a:lstStyle/>
          <a:p>
            <a:r>
              <a:rPr lang="en-FR" b="1" dirty="0"/>
              <a:t>Example</a:t>
            </a:r>
            <a:r>
              <a:rPr lang="en-FR" dirty="0"/>
              <a:t>: Benchmark with </a:t>
            </a:r>
            <a:r>
              <a:rPr lang="en-FR" i="1" dirty="0"/>
              <a:t>E. coli</a:t>
            </a:r>
            <a:r>
              <a:rPr lang="en-FR" b="1" dirty="0"/>
              <a:t> </a:t>
            </a:r>
            <a:r>
              <a:rPr lang="en-FR" dirty="0"/>
              <a:t>from 661k collection</a:t>
            </a:r>
          </a:p>
        </p:txBody>
      </p:sp>
      <p:sp>
        <p:nvSpPr>
          <p:cNvPr id="3" name="Content Placeholder 2">
            <a:extLst>
              <a:ext uri="{FF2B5EF4-FFF2-40B4-BE49-F238E27FC236}">
                <a16:creationId xmlns:a16="http://schemas.microsoft.com/office/drawing/2014/main" id="{D0358DC8-2FDC-9152-F457-01C88310F638}"/>
              </a:ext>
            </a:extLst>
          </p:cNvPr>
          <p:cNvSpPr>
            <a:spLocks noGrp="1"/>
          </p:cNvSpPr>
          <p:nvPr>
            <p:ph idx="1"/>
          </p:nvPr>
        </p:nvSpPr>
        <p:spPr>
          <a:xfrm>
            <a:off x="857357" y="1411139"/>
            <a:ext cx="5238643" cy="1738312"/>
          </a:xfrm>
        </p:spPr>
        <p:txBody>
          <a:bodyPr>
            <a:normAutofit fontScale="92500" lnSpcReduction="20000"/>
          </a:bodyPr>
          <a:lstStyle/>
          <a:p>
            <a:pPr marL="0" indent="0">
              <a:buNone/>
            </a:pPr>
            <a:r>
              <a:rPr lang="en-FR" sz="1400" b="1" dirty="0"/>
              <a:t>Setup:</a:t>
            </a:r>
          </a:p>
          <a:p>
            <a:r>
              <a:rPr lang="en-FR" sz="1400" dirty="0"/>
              <a:t>Dataset: </a:t>
            </a:r>
            <a:r>
              <a:rPr lang="en-FR" sz="1400" i="1" dirty="0"/>
              <a:t>E. Coli </a:t>
            </a:r>
            <a:r>
              <a:rPr lang="en-FR" sz="1400" dirty="0"/>
              <a:t>cluster from 661k</a:t>
            </a:r>
          </a:p>
          <a:p>
            <a:r>
              <a:rPr lang="en-FR" sz="1400" dirty="0"/>
              <a:t>Number of genomes: 90k</a:t>
            </a:r>
          </a:p>
          <a:p>
            <a:r>
              <a:rPr lang="en-FR" sz="1400" dirty="0"/>
              <a:t>Methods compared:</a:t>
            </a:r>
          </a:p>
          <a:p>
            <a:pPr lvl="1"/>
            <a:r>
              <a:rPr lang="en-FR" sz="1200" dirty="0"/>
              <a:t>Attotree (default setting)</a:t>
            </a:r>
          </a:p>
          <a:p>
            <a:pPr lvl="1"/>
            <a:r>
              <a:rPr lang="en-FR" sz="1200" dirty="0"/>
              <a:t>Skeleton-tree based with 10% reference genomes</a:t>
            </a:r>
          </a:p>
          <a:p>
            <a:r>
              <a:rPr lang="en-FR" sz="1400" dirty="0"/>
              <a:t>Run on Mac M4 with 10 cores</a:t>
            </a:r>
          </a:p>
        </p:txBody>
      </p:sp>
      <p:sp>
        <p:nvSpPr>
          <p:cNvPr id="4" name="Footer Placeholder 3">
            <a:extLst>
              <a:ext uri="{FF2B5EF4-FFF2-40B4-BE49-F238E27FC236}">
                <a16:creationId xmlns:a16="http://schemas.microsoft.com/office/drawing/2014/main" id="{59A97181-7106-0956-1E21-5CDD387156BB}"/>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9A86B5AB-FBA0-B878-0AB9-17814B48D210}"/>
              </a:ext>
            </a:extLst>
          </p:cNvPr>
          <p:cNvSpPr>
            <a:spLocks noGrp="1"/>
          </p:cNvSpPr>
          <p:nvPr>
            <p:ph type="sldNum" sz="quarter" idx="12"/>
          </p:nvPr>
        </p:nvSpPr>
        <p:spPr/>
        <p:txBody>
          <a:bodyPr/>
          <a:lstStyle/>
          <a:p>
            <a:fld id="{936915B1-0B14-F440-A983-6D958FF44552}" type="slidenum">
              <a:rPr lang="en-FR" smtClean="0"/>
              <a:t>23</a:t>
            </a:fld>
            <a:endParaRPr lang="en-FR"/>
          </a:p>
        </p:txBody>
      </p:sp>
      <p:pic>
        <p:nvPicPr>
          <p:cNvPr id="10243" name="Picture 3">
            <a:extLst>
              <a:ext uri="{FF2B5EF4-FFF2-40B4-BE49-F238E27FC236}">
                <a16:creationId xmlns:a16="http://schemas.microsoft.com/office/drawing/2014/main" id="{271F2EB0-ECAE-4F0D-4271-4E5256C2DD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73" b="11672"/>
          <a:stretch>
            <a:fillRect/>
          </a:stretch>
        </p:blipFill>
        <p:spPr bwMode="auto">
          <a:xfrm>
            <a:off x="2086883" y="3429000"/>
            <a:ext cx="2395392" cy="23018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DC95D1-956E-9F84-FB0F-7D32C66976D0}"/>
              </a:ext>
            </a:extLst>
          </p:cNvPr>
          <p:cNvSpPr txBox="1"/>
          <p:nvPr/>
        </p:nvSpPr>
        <p:spPr>
          <a:xfrm>
            <a:off x="2232181" y="5693921"/>
            <a:ext cx="1097755" cy="246221"/>
          </a:xfrm>
          <a:prstGeom prst="rect">
            <a:avLst/>
          </a:prstGeom>
          <a:noFill/>
        </p:spPr>
        <p:txBody>
          <a:bodyPr wrap="square" rtlCol="0">
            <a:spAutoFit/>
          </a:bodyPr>
          <a:lstStyle/>
          <a:p>
            <a:pPr algn="ctr">
              <a:buNone/>
            </a:pPr>
            <a:r>
              <a:rPr lang="en-US" sz="1000" dirty="0" err="1">
                <a:solidFill>
                  <a:schemeClr val="tx1">
                    <a:lumMod val="75000"/>
                    <a:lumOff val="25000"/>
                  </a:schemeClr>
                </a:solidFill>
                <a:latin typeface="Arial" panose="020B0604020202020204" pitchFamily="34" charset="0"/>
                <a:cs typeface="Arial" panose="020B0604020202020204" pitchFamily="34" charset="0"/>
              </a:rPr>
              <a:t>Phylo</a:t>
            </a:r>
            <a:r>
              <a:rPr lang="en-US" sz="1000" dirty="0">
                <a:solidFill>
                  <a:schemeClr val="tx1">
                    <a:lumMod val="75000"/>
                    <a:lumOff val="25000"/>
                  </a:schemeClr>
                </a:solidFill>
                <a:latin typeface="Arial" panose="020B0604020202020204" pitchFamily="34" charset="0"/>
                <a:cs typeface="Arial" panose="020B0604020202020204" pitchFamily="34" charset="0"/>
              </a:rPr>
              <a:t>. Inference</a:t>
            </a:r>
            <a:endParaRPr lang="en-FR"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431E8BC-A24D-06F3-F0C7-BB9E0327BCFF}"/>
              </a:ext>
            </a:extLst>
          </p:cNvPr>
          <p:cNvSpPr txBox="1"/>
          <p:nvPr/>
        </p:nvSpPr>
        <p:spPr>
          <a:xfrm>
            <a:off x="3197014" y="5693921"/>
            <a:ext cx="1357506" cy="246221"/>
          </a:xfrm>
          <a:prstGeom prst="rect">
            <a:avLst/>
          </a:prstGeom>
          <a:noFill/>
        </p:spPr>
        <p:txBody>
          <a:bodyPr wrap="square" rtlCol="0">
            <a:spAutoFit/>
          </a:bodyPr>
          <a:lstStyle/>
          <a:p>
            <a:pPr algn="ctr">
              <a:buNone/>
            </a:pPr>
            <a:r>
              <a:rPr lang="en-US" sz="1000" dirty="0">
                <a:solidFill>
                  <a:schemeClr val="tx1">
                    <a:lumMod val="75000"/>
                    <a:lumOff val="25000"/>
                  </a:schemeClr>
                </a:solidFill>
                <a:latin typeface="Arial" panose="020B0604020202020204" pitchFamily="34" charset="0"/>
                <a:cs typeface="Arial" panose="020B0604020202020204" pitchFamily="34" charset="0"/>
              </a:rPr>
              <a:t>Skeleton-tree-based</a:t>
            </a:r>
            <a:endParaRPr lang="en-FR"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B317B82-5634-05B1-7F91-6A5A0ECC84B4}"/>
              </a:ext>
            </a:extLst>
          </p:cNvPr>
          <p:cNvSpPr txBox="1"/>
          <p:nvPr/>
        </p:nvSpPr>
        <p:spPr>
          <a:xfrm>
            <a:off x="2265931" y="3552577"/>
            <a:ext cx="1097755" cy="246221"/>
          </a:xfrm>
          <a:prstGeom prst="rect">
            <a:avLst/>
          </a:prstGeom>
          <a:noFill/>
        </p:spPr>
        <p:txBody>
          <a:bodyPr wrap="square" rtlCol="0">
            <a:spAutoFit/>
          </a:bodyPr>
          <a:lstStyle/>
          <a:p>
            <a:pPr algn="ctr">
              <a:buNone/>
            </a:pPr>
            <a:r>
              <a:rPr lang="en-US" sz="1000" dirty="0">
                <a:solidFill>
                  <a:schemeClr val="tx1">
                    <a:lumMod val="75000"/>
                    <a:lumOff val="25000"/>
                  </a:schemeClr>
                </a:solidFill>
                <a:latin typeface="Arial" panose="020B0604020202020204" pitchFamily="34" charset="0"/>
                <a:cs typeface="Arial" panose="020B0604020202020204" pitchFamily="34" charset="0"/>
              </a:rPr>
              <a:t>3.03</a:t>
            </a:r>
            <a:endParaRPr lang="en-FR"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BF4370E-6577-3727-F61A-B430C03BBFD8}"/>
              </a:ext>
            </a:extLst>
          </p:cNvPr>
          <p:cNvSpPr txBox="1"/>
          <p:nvPr/>
        </p:nvSpPr>
        <p:spPr>
          <a:xfrm>
            <a:off x="3363686" y="3552577"/>
            <a:ext cx="1097755" cy="246221"/>
          </a:xfrm>
          <a:prstGeom prst="rect">
            <a:avLst/>
          </a:prstGeom>
          <a:noFill/>
        </p:spPr>
        <p:txBody>
          <a:bodyPr wrap="square" rtlCol="0">
            <a:spAutoFit/>
          </a:bodyPr>
          <a:lstStyle/>
          <a:p>
            <a:pPr algn="ctr">
              <a:buNone/>
            </a:pPr>
            <a:r>
              <a:rPr lang="en-US" sz="1000" dirty="0">
                <a:solidFill>
                  <a:schemeClr val="tx1">
                    <a:lumMod val="75000"/>
                    <a:lumOff val="25000"/>
                  </a:schemeClr>
                </a:solidFill>
                <a:latin typeface="Arial" panose="020B0604020202020204" pitchFamily="34" charset="0"/>
                <a:cs typeface="Arial" panose="020B0604020202020204" pitchFamily="34" charset="0"/>
              </a:rPr>
              <a:t>3.05</a:t>
            </a:r>
            <a:endParaRPr lang="en-FR" sz="10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71A4D90C-BC41-4049-DED7-901362A6CCAF}"/>
              </a:ext>
            </a:extLst>
          </p:cNvPr>
          <p:cNvGrpSpPr/>
          <p:nvPr/>
        </p:nvGrpSpPr>
        <p:grpSpPr>
          <a:xfrm>
            <a:off x="7060832" y="1935202"/>
            <a:ext cx="4777541" cy="4108388"/>
            <a:chOff x="7085805" y="1538784"/>
            <a:chExt cx="5338014" cy="4478777"/>
          </a:xfrm>
        </p:grpSpPr>
        <p:pic>
          <p:nvPicPr>
            <p:cNvPr id="10245" name="Picture 5">
              <a:extLst>
                <a:ext uri="{FF2B5EF4-FFF2-40B4-BE49-F238E27FC236}">
                  <a16:creationId xmlns:a16="http://schemas.microsoft.com/office/drawing/2014/main" id="{FBA87C67-C9E8-B33A-EF16-69E02CEEA6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90" b="11706"/>
            <a:stretch>
              <a:fillRect/>
            </a:stretch>
          </p:blipFill>
          <p:spPr bwMode="auto">
            <a:xfrm>
              <a:off x="7170901" y="2870130"/>
              <a:ext cx="3000569" cy="28607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234D6963-172B-2975-90F6-3D355D8800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90" b="70270"/>
            <a:stretch>
              <a:fillRect/>
            </a:stretch>
          </p:blipFill>
          <p:spPr bwMode="auto">
            <a:xfrm>
              <a:off x="7085805" y="1538784"/>
              <a:ext cx="3085665" cy="9632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DF7C72C-1E22-059B-C1FC-653A649326D5}"/>
                </a:ext>
              </a:extLst>
            </p:cNvPr>
            <p:cNvSpPr txBox="1"/>
            <p:nvPr/>
          </p:nvSpPr>
          <p:spPr>
            <a:xfrm>
              <a:off x="7433637" y="5730830"/>
              <a:ext cx="1226537" cy="268419"/>
            </a:xfrm>
            <a:prstGeom prst="rect">
              <a:avLst/>
            </a:prstGeom>
            <a:noFill/>
          </p:spPr>
          <p:txBody>
            <a:bodyPr wrap="square" rtlCol="0">
              <a:spAutoFit/>
            </a:bodyPr>
            <a:lstStyle/>
            <a:p>
              <a:pPr algn="ctr">
                <a:buNone/>
              </a:pPr>
              <a:r>
                <a:rPr lang="en-US" sz="1000" dirty="0" err="1">
                  <a:solidFill>
                    <a:schemeClr val="tx1">
                      <a:lumMod val="75000"/>
                      <a:lumOff val="25000"/>
                    </a:schemeClr>
                  </a:solidFill>
                  <a:latin typeface="Arial" panose="020B0604020202020204" pitchFamily="34" charset="0"/>
                  <a:cs typeface="Arial" panose="020B0604020202020204" pitchFamily="34" charset="0"/>
                </a:rPr>
                <a:t>Phylo</a:t>
              </a:r>
              <a:r>
                <a:rPr lang="en-US" sz="1000" dirty="0">
                  <a:solidFill>
                    <a:schemeClr val="tx1">
                      <a:lumMod val="75000"/>
                      <a:lumOff val="25000"/>
                    </a:schemeClr>
                  </a:solidFill>
                  <a:latin typeface="Arial" panose="020B0604020202020204" pitchFamily="34" charset="0"/>
                  <a:cs typeface="Arial" panose="020B0604020202020204" pitchFamily="34" charset="0"/>
                </a:rPr>
                <a:t>. Inference</a:t>
              </a:r>
              <a:endParaRPr lang="en-FR" sz="1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604D914-A17C-0D3A-B83D-7DC402BE6D55}"/>
                </a:ext>
              </a:extLst>
            </p:cNvPr>
            <p:cNvSpPr txBox="1"/>
            <p:nvPr/>
          </p:nvSpPr>
          <p:spPr>
            <a:xfrm>
              <a:off x="8628638" y="5749142"/>
              <a:ext cx="1619815" cy="268419"/>
            </a:xfrm>
            <a:prstGeom prst="rect">
              <a:avLst/>
            </a:prstGeom>
            <a:noFill/>
          </p:spPr>
          <p:txBody>
            <a:bodyPr wrap="square" rtlCol="0">
              <a:spAutoFit/>
            </a:bodyPr>
            <a:lstStyle/>
            <a:p>
              <a:pPr algn="ctr">
                <a:buNone/>
              </a:pPr>
              <a:r>
                <a:rPr lang="en-US" sz="1000" dirty="0">
                  <a:solidFill>
                    <a:schemeClr val="tx1">
                      <a:lumMod val="75000"/>
                      <a:lumOff val="25000"/>
                    </a:schemeClr>
                  </a:solidFill>
                  <a:latin typeface="Arial" panose="020B0604020202020204" pitchFamily="34" charset="0"/>
                  <a:cs typeface="Arial" panose="020B0604020202020204" pitchFamily="34" charset="0"/>
                </a:rPr>
                <a:t>Skeleton-tree-based</a:t>
              </a:r>
              <a:endParaRPr lang="en-FR" sz="10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3EC4A283-C5E1-E4EA-14FC-6D40FF06277C}"/>
                </a:ext>
              </a:extLst>
            </p:cNvPr>
            <p:cNvCxnSpPr/>
            <p:nvPr/>
          </p:nvCxnSpPr>
          <p:spPr>
            <a:xfrm>
              <a:off x="7300882" y="2502720"/>
              <a:ext cx="1178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4E0E64-9F38-1644-0713-8F2472970EEA}"/>
                </a:ext>
              </a:extLst>
            </p:cNvPr>
            <p:cNvCxnSpPr/>
            <p:nvPr/>
          </p:nvCxnSpPr>
          <p:spPr>
            <a:xfrm>
              <a:off x="7300882" y="2941220"/>
              <a:ext cx="1178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E79015-B22A-6658-1BCD-F16C50EAC79D}"/>
                </a:ext>
              </a:extLst>
            </p:cNvPr>
            <p:cNvCxnSpPr>
              <a:cxnSpLocks/>
            </p:cNvCxnSpPr>
            <p:nvPr/>
          </p:nvCxnSpPr>
          <p:spPr>
            <a:xfrm flipH="1" flipV="1">
              <a:off x="7392452" y="3410701"/>
              <a:ext cx="2107925" cy="561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14C57BE-2CBD-2199-B99C-7302574667D2}"/>
                </a:ext>
              </a:extLst>
            </p:cNvPr>
            <p:cNvSpPr txBox="1"/>
            <p:nvPr/>
          </p:nvSpPr>
          <p:spPr>
            <a:xfrm>
              <a:off x="8530201" y="3193998"/>
              <a:ext cx="1641270" cy="268419"/>
            </a:xfrm>
            <a:prstGeom prst="rect">
              <a:avLst/>
            </a:prstGeom>
            <a:noFill/>
          </p:spPr>
          <p:txBody>
            <a:bodyPr wrap="square" rtlCol="0">
              <a:spAutoFit/>
            </a:bodyPr>
            <a:lstStyle/>
            <a:p>
              <a:pPr algn="ctr">
                <a:buNone/>
              </a:pPr>
              <a:r>
                <a:rPr lang="en-US" sz="1000" dirty="0">
                  <a:solidFill>
                    <a:schemeClr val="tx1">
                      <a:lumMod val="75000"/>
                      <a:lumOff val="25000"/>
                    </a:schemeClr>
                  </a:solidFill>
                  <a:latin typeface="Arial" panose="020B0604020202020204" pitchFamily="34" charset="0"/>
                  <a:cs typeface="Arial" panose="020B0604020202020204" pitchFamily="34" charset="0"/>
                </a:rPr>
                <a:t>Mash finished (12.5h)</a:t>
              </a:r>
              <a:endParaRPr lang="en-FR" sz="10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221BFB43-AFE5-1E81-370B-7CEC5B99843C}"/>
                </a:ext>
              </a:extLst>
            </p:cNvPr>
            <p:cNvCxnSpPr>
              <a:cxnSpLocks/>
            </p:cNvCxnSpPr>
            <p:nvPr/>
          </p:nvCxnSpPr>
          <p:spPr>
            <a:xfrm flipH="1" flipV="1">
              <a:off x="8846329" y="5551077"/>
              <a:ext cx="2645085" cy="38845"/>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FBD1F6F2-263E-F518-63B1-EDCD41B282CD}"/>
                </a:ext>
              </a:extLst>
            </p:cNvPr>
            <p:cNvSpPr txBox="1"/>
            <p:nvPr/>
          </p:nvSpPr>
          <p:spPr>
            <a:xfrm>
              <a:off x="9906920" y="5337358"/>
              <a:ext cx="2516899" cy="268419"/>
            </a:xfrm>
            <a:prstGeom prst="rect">
              <a:avLst/>
            </a:prstGeom>
            <a:noFill/>
          </p:spPr>
          <p:txBody>
            <a:bodyPr wrap="square" rtlCol="0">
              <a:spAutoFit/>
            </a:bodyPr>
            <a:lstStyle/>
            <a:p>
              <a:pPr algn="ctr">
                <a:buNone/>
              </a:pPr>
              <a:r>
                <a:rPr lang="en-US" sz="1000" dirty="0">
                  <a:solidFill>
                    <a:schemeClr val="tx1">
                      <a:lumMod val="75000"/>
                      <a:lumOff val="25000"/>
                    </a:schemeClr>
                  </a:solidFill>
                  <a:latin typeface="Arial" panose="020B0604020202020204" pitchFamily="34" charset="0"/>
                  <a:cs typeface="Arial" panose="020B0604020202020204" pitchFamily="34" charset="0"/>
                </a:rPr>
                <a:t> Mash + </a:t>
              </a:r>
              <a:r>
                <a:rPr lang="en-US" sz="1000" dirty="0" err="1">
                  <a:solidFill>
                    <a:schemeClr val="tx1">
                      <a:lumMod val="75000"/>
                      <a:lumOff val="25000"/>
                    </a:schemeClr>
                  </a:solidFill>
                  <a:latin typeface="Arial" panose="020B0604020202020204" pitchFamily="34" charset="0"/>
                  <a:cs typeface="Arial" panose="020B0604020202020204" pitchFamily="34" charset="0"/>
                </a:rPr>
                <a:t>Quicktree</a:t>
              </a:r>
              <a:r>
                <a:rPr lang="en-US" sz="1000" dirty="0">
                  <a:solidFill>
                    <a:schemeClr val="tx1">
                      <a:lumMod val="75000"/>
                      <a:lumOff val="25000"/>
                    </a:schemeClr>
                  </a:solidFill>
                  <a:latin typeface="Arial" panose="020B0604020202020204" pitchFamily="34" charset="0"/>
                  <a:cs typeface="Arial" panose="020B0604020202020204" pitchFamily="34" charset="0"/>
                </a:rPr>
                <a:t> finished (20m)</a:t>
              </a:r>
              <a:endParaRPr lang="en-FR" sz="10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32" name="TextBox 31">
            <a:extLst>
              <a:ext uri="{FF2B5EF4-FFF2-40B4-BE49-F238E27FC236}">
                <a16:creationId xmlns:a16="http://schemas.microsoft.com/office/drawing/2014/main" id="{2924FA1D-D701-110D-77A6-B39DA519A322}"/>
              </a:ext>
            </a:extLst>
          </p:cNvPr>
          <p:cNvSpPr txBox="1"/>
          <p:nvPr/>
        </p:nvSpPr>
        <p:spPr>
          <a:xfrm rot="16200000">
            <a:off x="1071959" y="4417650"/>
            <a:ext cx="1449740" cy="246221"/>
          </a:xfrm>
          <a:prstGeom prst="rect">
            <a:avLst/>
          </a:prstGeom>
          <a:noFill/>
        </p:spPr>
        <p:txBody>
          <a:bodyPr wrap="square" rtlCol="0">
            <a:spAutoFit/>
          </a:bodyPr>
          <a:lstStyle/>
          <a:p>
            <a:pPr algn="ctr">
              <a:buNone/>
            </a:pPr>
            <a:r>
              <a:rPr lang="en-US" sz="1000" b="1" dirty="0">
                <a:solidFill>
                  <a:schemeClr val="tx1">
                    <a:lumMod val="75000"/>
                    <a:lumOff val="25000"/>
                  </a:schemeClr>
                </a:solidFill>
                <a:latin typeface="Arial" panose="020B0604020202020204" pitchFamily="34" charset="0"/>
                <a:cs typeface="Arial" panose="020B0604020202020204" pitchFamily="34" charset="0"/>
              </a:rPr>
              <a:t>Size (G)</a:t>
            </a:r>
            <a:endParaRPr lang="en-FR" sz="1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EAB1C986-1C07-B4FD-81D9-5C9D5F1C75E7}"/>
              </a:ext>
            </a:extLst>
          </p:cNvPr>
          <p:cNvSpPr txBox="1"/>
          <p:nvPr/>
        </p:nvSpPr>
        <p:spPr>
          <a:xfrm rot="16200000">
            <a:off x="6342270" y="4417650"/>
            <a:ext cx="1449740" cy="246221"/>
          </a:xfrm>
          <a:prstGeom prst="rect">
            <a:avLst/>
          </a:prstGeom>
          <a:noFill/>
        </p:spPr>
        <p:txBody>
          <a:bodyPr wrap="square" rtlCol="0">
            <a:spAutoFit/>
          </a:bodyPr>
          <a:lstStyle/>
          <a:p>
            <a:pPr algn="ctr">
              <a:buNone/>
            </a:pPr>
            <a:r>
              <a:rPr lang="en-US" sz="1000" b="1" dirty="0">
                <a:solidFill>
                  <a:schemeClr val="tx1">
                    <a:lumMod val="75000"/>
                    <a:lumOff val="25000"/>
                  </a:schemeClr>
                </a:solidFill>
                <a:latin typeface="Arial" panose="020B0604020202020204" pitchFamily="34" charset="0"/>
                <a:cs typeface="Arial" panose="020B0604020202020204" pitchFamily="34" charset="0"/>
              </a:rPr>
              <a:t>Runtime (h)</a:t>
            </a:r>
            <a:endParaRPr lang="en-FR" sz="1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72F6854E-A09D-B27E-5090-CC4F0FC66912}"/>
              </a:ext>
            </a:extLst>
          </p:cNvPr>
          <p:cNvSpPr txBox="1"/>
          <p:nvPr/>
        </p:nvSpPr>
        <p:spPr>
          <a:xfrm>
            <a:off x="2553928" y="5934856"/>
            <a:ext cx="1449740" cy="400110"/>
          </a:xfrm>
          <a:prstGeom prst="rect">
            <a:avLst/>
          </a:prstGeom>
          <a:noFill/>
        </p:spPr>
        <p:txBody>
          <a:bodyPr wrap="square" rtlCol="0">
            <a:spAutoFit/>
          </a:bodyPr>
          <a:lstStyle/>
          <a:p>
            <a:pPr algn="ctr">
              <a:buNone/>
            </a:pPr>
            <a:r>
              <a:rPr lang="en-US" sz="1000" b="1" dirty="0">
                <a:solidFill>
                  <a:schemeClr val="tx1">
                    <a:lumMod val="75000"/>
                    <a:lumOff val="25000"/>
                  </a:schemeClr>
                </a:solidFill>
                <a:latin typeface="Arial" panose="020B0604020202020204" pitchFamily="34" charset="0"/>
                <a:cs typeface="Arial" panose="020B0604020202020204" pitchFamily="34" charset="0"/>
              </a:rPr>
              <a:t>Compression size comparison</a:t>
            </a:r>
            <a:endParaRPr lang="en-FR" sz="1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E4603E74-131C-8255-EF15-D6870C28E9A7}"/>
              </a:ext>
            </a:extLst>
          </p:cNvPr>
          <p:cNvSpPr txBox="1"/>
          <p:nvPr/>
        </p:nvSpPr>
        <p:spPr>
          <a:xfrm>
            <a:off x="7619598" y="6043590"/>
            <a:ext cx="1831476" cy="246221"/>
          </a:xfrm>
          <a:prstGeom prst="rect">
            <a:avLst/>
          </a:prstGeom>
          <a:noFill/>
        </p:spPr>
        <p:txBody>
          <a:bodyPr wrap="square" rtlCol="0">
            <a:spAutoFit/>
          </a:bodyPr>
          <a:lstStyle/>
          <a:p>
            <a:pPr algn="ctr">
              <a:buNone/>
            </a:pPr>
            <a:r>
              <a:rPr lang="en-US" sz="1000" b="1" dirty="0">
                <a:solidFill>
                  <a:schemeClr val="tx1">
                    <a:lumMod val="75000"/>
                    <a:lumOff val="25000"/>
                  </a:schemeClr>
                </a:solidFill>
                <a:latin typeface="Arial" panose="020B0604020202020204" pitchFamily="34" charset="0"/>
                <a:cs typeface="Arial" panose="020B0604020202020204" pitchFamily="34" charset="0"/>
              </a:rPr>
              <a:t>Runtime comparison</a:t>
            </a:r>
            <a:endParaRPr lang="en-FR" sz="1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6" name="Content Placeholder 2">
            <a:extLst>
              <a:ext uri="{FF2B5EF4-FFF2-40B4-BE49-F238E27FC236}">
                <a16:creationId xmlns:a16="http://schemas.microsoft.com/office/drawing/2014/main" id="{1B959996-AE6C-4489-A0BD-782F04424709}"/>
              </a:ext>
            </a:extLst>
          </p:cNvPr>
          <p:cNvSpPr txBox="1">
            <a:spLocks/>
          </p:cNvSpPr>
          <p:nvPr/>
        </p:nvSpPr>
        <p:spPr>
          <a:xfrm>
            <a:off x="838200" y="3136369"/>
            <a:ext cx="5856608" cy="428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FR" sz="1600" b="1" dirty="0">
                <a:solidFill>
                  <a:schemeClr val="accent6">
                    <a:lumMod val="75000"/>
                  </a:schemeClr>
                </a:solidFill>
                <a:latin typeface="Arial" panose="020B0604020202020204" pitchFamily="34" charset="0"/>
                <a:cs typeface="Arial" panose="020B0604020202020204" pitchFamily="34" charset="0"/>
              </a:rPr>
              <a:t>Significantly faster while having similar compression result</a:t>
            </a:r>
          </a:p>
        </p:txBody>
      </p:sp>
    </p:spTree>
    <p:extLst>
      <p:ext uri="{BB962C8B-B14F-4D97-AF65-F5344CB8AC3E}">
        <p14:creationId xmlns:p14="http://schemas.microsoft.com/office/powerpoint/2010/main" val="250034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19F0-D9CF-4FF0-9D23-0CBE40CAFC14}"/>
              </a:ext>
            </a:extLst>
          </p:cNvPr>
          <p:cNvSpPr>
            <a:spLocks noGrp="1"/>
          </p:cNvSpPr>
          <p:nvPr>
            <p:ph type="title"/>
          </p:nvPr>
        </p:nvSpPr>
        <p:spPr/>
        <p:txBody>
          <a:bodyPr>
            <a:normAutofit/>
          </a:bodyPr>
          <a:lstStyle/>
          <a:p>
            <a:r>
              <a:rPr lang="en-FR" b="1" dirty="0"/>
              <a:t>Experiment: </a:t>
            </a:r>
            <a:r>
              <a:rPr lang="en-FR" dirty="0"/>
              <a:t>Application to the whole 661k collection</a:t>
            </a:r>
          </a:p>
        </p:txBody>
      </p:sp>
      <p:sp>
        <p:nvSpPr>
          <p:cNvPr id="4" name="Footer Placeholder 3">
            <a:extLst>
              <a:ext uri="{FF2B5EF4-FFF2-40B4-BE49-F238E27FC236}">
                <a16:creationId xmlns:a16="http://schemas.microsoft.com/office/drawing/2014/main" id="{3CAA304D-C214-AA12-7D7B-BAB9D3C4448F}"/>
              </a:ext>
            </a:extLst>
          </p:cNvPr>
          <p:cNvSpPr>
            <a:spLocks noGrp="1"/>
          </p:cNvSpPr>
          <p:nvPr>
            <p:ph type="ftr" sz="quarter" idx="11"/>
          </p:nvPr>
        </p:nvSpPr>
        <p:spPr>
          <a:xfrm>
            <a:off x="838199" y="6356350"/>
            <a:ext cx="7698475" cy="365125"/>
          </a:xfrm>
        </p:spPr>
        <p:txBody>
          <a:bodyPr/>
          <a:lstStyle/>
          <a:p>
            <a:pPr algn="l"/>
            <a:r>
              <a:rPr lang="en-FR" sz="800" dirty="0"/>
              <a:t>[1] </a:t>
            </a:r>
            <a:r>
              <a:rPr lang="en-GB" sz="800" dirty="0"/>
              <a:t>Blackwell et al. 2021. “Exploring Bacterial Diversity via a Curated and Searchable Snapshot of Archived DNA Sequences.” PLOS Biology</a:t>
            </a:r>
            <a:endParaRPr lang="en-FR" sz="800" dirty="0"/>
          </a:p>
          <a:p>
            <a:pPr algn="l"/>
            <a:r>
              <a:rPr lang="en-FR" sz="800" dirty="0"/>
              <a:t>[2] </a:t>
            </a:r>
            <a:r>
              <a:rPr lang="en-GB" sz="800" dirty="0"/>
              <a:t>Linda Fenske et al. 2024, “</a:t>
            </a:r>
            <a:r>
              <a:rPr lang="en-GB" sz="800" dirty="0" err="1"/>
              <a:t>BakRep</a:t>
            </a:r>
            <a:r>
              <a:rPr lang="en-GB" sz="800" dirty="0"/>
              <a:t> – a Searchable Large-Scale Web Repository for Bacterial Genomes, Characterizations and Metadata,” Microbial Genomics</a:t>
            </a:r>
            <a:endParaRPr lang="en-FR" sz="800" dirty="0"/>
          </a:p>
        </p:txBody>
      </p:sp>
      <p:sp>
        <p:nvSpPr>
          <p:cNvPr id="5" name="Slide Number Placeholder 4">
            <a:extLst>
              <a:ext uri="{FF2B5EF4-FFF2-40B4-BE49-F238E27FC236}">
                <a16:creationId xmlns:a16="http://schemas.microsoft.com/office/drawing/2014/main" id="{5E148ADB-35AB-5C7B-905F-D6C828316343}"/>
              </a:ext>
            </a:extLst>
          </p:cNvPr>
          <p:cNvSpPr>
            <a:spLocks noGrp="1"/>
          </p:cNvSpPr>
          <p:nvPr>
            <p:ph type="sldNum" sz="quarter" idx="12"/>
          </p:nvPr>
        </p:nvSpPr>
        <p:spPr/>
        <p:txBody>
          <a:bodyPr/>
          <a:lstStyle/>
          <a:p>
            <a:fld id="{E308F893-25B2-374C-86EA-E8824AD84C24}" type="slidenum">
              <a:rPr lang="en-FR" sz="1050" smtClean="0"/>
              <a:t>24</a:t>
            </a:fld>
            <a:endParaRPr lang="en-FR" sz="1050" dirty="0"/>
          </a:p>
        </p:txBody>
      </p:sp>
      <p:pic>
        <p:nvPicPr>
          <p:cNvPr id="2050" name="Picture 2">
            <a:extLst>
              <a:ext uri="{FF2B5EF4-FFF2-40B4-BE49-F238E27FC236}">
                <a16:creationId xmlns:a16="http://schemas.microsoft.com/office/drawing/2014/main" id="{2BE11949-0D6B-553E-B3D3-DFEADB26EC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65" b="14054"/>
          <a:stretch>
            <a:fillRect/>
          </a:stretch>
        </p:blipFill>
        <p:spPr bwMode="auto">
          <a:xfrm>
            <a:off x="4066766" y="2055206"/>
            <a:ext cx="4303913" cy="2823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D91AC64F-3E6B-0CA4-ED0D-17EF6501BA9C}"/>
              </a:ext>
            </a:extLst>
          </p:cNvPr>
          <p:cNvGraphicFramePr>
            <a:graphicFrameLocks noGrp="1"/>
          </p:cNvGraphicFramePr>
          <p:nvPr>
            <p:extLst>
              <p:ext uri="{D42A27DB-BD31-4B8C-83A1-F6EECF244321}">
                <p14:modId xmlns:p14="http://schemas.microsoft.com/office/powerpoint/2010/main" val="2771651959"/>
              </p:ext>
            </p:extLst>
          </p:nvPr>
        </p:nvGraphicFramePr>
        <p:xfrm>
          <a:off x="8370680" y="2377687"/>
          <a:ext cx="3223040" cy="2102625"/>
        </p:xfrm>
        <a:graphic>
          <a:graphicData uri="http://schemas.openxmlformats.org/drawingml/2006/table">
            <a:tbl>
              <a:tblPr/>
              <a:tblGrid>
                <a:gridCol w="1127184">
                  <a:extLst>
                    <a:ext uri="{9D8B030D-6E8A-4147-A177-3AD203B41FA5}">
                      <a16:colId xmlns:a16="http://schemas.microsoft.com/office/drawing/2014/main" val="3770464974"/>
                    </a:ext>
                  </a:extLst>
                </a:gridCol>
                <a:gridCol w="1047928">
                  <a:extLst>
                    <a:ext uri="{9D8B030D-6E8A-4147-A177-3AD203B41FA5}">
                      <a16:colId xmlns:a16="http://schemas.microsoft.com/office/drawing/2014/main" val="1488318952"/>
                    </a:ext>
                  </a:extLst>
                </a:gridCol>
                <a:gridCol w="1047928">
                  <a:extLst>
                    <a:ext uri="{9D8B030D-6E8A-4147-A177-3AD203B41FA5}">
                      <a16:colId xmlns:a16="http://schemas.microsoft.com/office/drawing/2014/main" val="2300723316"/>
                    </a:ext>
                  </a:extLst>
                </a:gridCol>
              </a:tblGrid>
              <a:tr h="469320">
                <a:tc>
                  <a:txBody>
                    <a:bodyPr/>
                    <a:lstStyle/>
                    <a:p>
                      <a:pPr fontAlgn="ctr"/>
                      <a:r>
                        <a:rPr lang="en-FR" dirty="0">
                          <a:effectLst/>
                          <a:latin typeface="Times New Roman" panose="02020603050405020304" pitchFamily="18" charset="0"/>
                          <a:cs typeface="Times New Roman" panose="02020603050405020304" pitchFamily="18" charset="0"/>
                        </a:rPr>
                        <a:t> </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ctr">
                        <a:buNone/>
                      </a:pPr>
                      <a:r>
                        <a:rPr lang="en-GB" sz="1200" b="1" i="0" u="none" strike="noStrike" dirty="0">
                          <a:solidFill>
                            <a:srgbClr val="000000"/>
                          </a:solidFill>
                          <a:effectLst/>
                          <a:latin typeface="Times New Roman" panose="02020603050405020304" pitchFamily="18" charset="0"/>
                          <a:cs typeface="Times New Roman" panose="02020603050405020304" pitchFamily="18" charset="0"/>
                        </a:rPr>
                        <a:t>Original</a:t>
                      </a:r>
                      <a:endParaRPr lang="en-GB" dirty="0">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ctr">
                        <a:buNone/>
                      </a:pPr>
                      <a:r>
                        <a:rPr lang="en-GB" sz="1200" b="1" i="0" u="none" strike="noStrike" dirty="0">
                          <a:solidFill>
                            <a:srgbClr val="000000"/>
                          </a:solidFill>
                          <a:effectLst/>
                          <a:latin typeface="Times New Roman" panose="02020603050405020304" pitchFamily="18" charset="0"/>
                          <a:cs typeface="Times New Roman" panose="02020603050405020304" pitchFamily="18" charset="0"/>
                        </a:rPr>
                        <a:t>New</a:t>
                      </a:r>
                      <a:endParaRPr lang="en-GB" dirty="0">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extLst>
                  <a:ext uri="{0D108BD9-81ED-4DB2-BD59-A6C34878D82A}">
                    <a16:rowId xmlns:a16="http://schemas.microsoft.com/office/drawing/2014/main" val="1245308965"/>
                  </a:ext>
                </a:extLst>
              </a:tr>
              <a:tr h="344453">
                <a:tc>
                  <a:txBody>
                    <a:bodyPr/>
                    <a:lstStyle/>
                    <a:p>
                      <a:pPr algn="ctr" rtl="0" fontAlgn="ctr">
                        <a:buNone/>
                      </a:pPr>
                      <a:r>
                        <a:rPr lang="en-GB" sz="1200" b="0" i="1" u="none" strike="noStrike" dirty="0">
                          <a:solidFill>
                            <a:srgbClr val="000000"/>
                          </a:solidFill>
                          <a:effectLst/>
                          <a:latin typeface="Times New Roman" panose="02020603050405020304" pitchFamily="18" charset="0"/>
                          <a:cs typeface="Times New Roman" panose="02020603050405020304" pitchFamily="18" charset="0"/>
                        </a:rPr>
                        <a:t>S. enterica</a:t>
                      </a:r>
                      <a:endParaRPr lang="en-GB" dirty="0">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Times New Roman" panose="02020603050405020304" pitchFamily="18" charset="0"/>
                          <a:cs typeface="Times New Roman" panose="02020603050405020304" pitchFamily="18" charset="0"/>
                        </a:rPr>
                        <a:t>4.6</a:t>
                      </a:r>
                      <a:endParaRPr lang="en-FR">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Times New Roman" panose="02020603050405020304" pitchFamily="18" charset="0"/>
                          <a:cs typeface="Times New Roman" panose="02020603050405020304" pitchFamily="18" charset="0"/>
                        </a:rPr>
                        <a:t>3.8</a:t>
                      </a:r>
                      <a:endParaRPr lang="en-FR">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8285308"/>
                  </a:ext>
                </a:extLst>
              </a:tr>
              <a:tr h="344453">
                <a:tc>
                  <a:txBody>
                    <a:bodyPr/>
                    <a:lstStyle/>
                    <a:p>
                      <a:pPr algn="ctr" rtl="0" fontAlgn="ctr">
                        <a:buNone/>
                      </a:pPr>
                      <a:r>
                        <a:rPr lang="en-GB" sz="1200" b="0" i="1" u="none" strike="noStrike" dirty="0">
                          <a:solidFill>
                            <a:srgbClr val="000000"/>
                          </a:solidFill>
                          <a:effectLst/>
                          <a:latin typeface="Times New Roman" panose="02020603050405020304" pitchFamily="18" charset="0"/>
                          <a:cs typeface="Times New Roman" panose="02020603050405020304" pitchFamily="18" charset="0"/>
                        </a:rPr>
                        <a:t>E. coli</a:t>
                      </a:r>
                      <a:endParaRPr lang="en-GB" dirty="0">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Times New Roman" panose="02020603050405020304" pitchFamily="18" charset="0"/>
                          <a:cs typeface="Times New Roman" panose="02020603050405020304" pitchFamily="18" charset="0"/>
                        </a:rPr>
                        <a:t>4.3</a:t>
                      </a:r>
                      <a:endParaRPr lang="en-FR">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Times New Roman" panose="02020603050405020304" pitchFamily="18" charset="0"/>
                          <a:cs typeface="Times New Roman" panose="02020603050405020304" pitchFamily="18" charset="0"/>
                        </a:rPr>
                        <a:t>3.0</a:t>
                      </a:r>
                      <a:endParaRPr lang="en-FR">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4805609"/>
                  </a:ext>
                </a:extLst>
              </a:tr>
              <a:tr h="513165">
                <a:tc>
                  <a:txBody>
                    <a:bodyPr/>
                    <a:lstStyle/>
                    <a:p>
                      <a:pPr algn="ctr" rtl="0" fontAlgn="ctr">
                        <a:buNone/>
                      </a:pPr>
                      <a:r>
                        <a:rPr lang="en-GB" sz="1200" b="0" i="1" u="none" strike="noStrike">
                          <a:solidFill>
                            <a:srgbClr val="000000"/>
                          </a:solidFill>
                          <a:effectLst/>
                          <a:latin typeface="Times New Roman" panose="02020603050405020304" pitchFamily="18" charset="0"/>
                          <a:cs typeface="Times New Roman" panose="02020603050405020304" pitchFamily="18" charset="0"/>
                        </a:rPr>
                        <a:t>S. pneumoniae</a:t>
                      </a:r>
                      <a:endParaRPr lang="en-GB">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Times New Roman" panose="02020603050405020304" pitchFamily="18" charset="0"/>
                          <a:cs typeface="Times New Roman" panose="02020603050405020304" pitchFamily="18" charset="0"/>
                        </a:rPr>
                        <a:t>0.7</a:t>
                      </a:r>
                      <a:endParaRPr lang="en-FR">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dirty="0">
                          <a:solidFill>
                            <a:srgbClr val="000000"/>
                          </a:solidFill>
                          <a:effectLst/>
                          <a:latin typeface="Times New Roman" panose="02020603050405020304" pitchFamily="18" charset="0"/>
                          <a:cs typeface="Times New Roman" panose="02020603050405020304" pitchFamily="18" charset="0"/>
                        </a:rPr>
                        <a:t>0.5</a:t>
                      </a:r>
                      <a:endParaRPr lang="en-FR" dirty="0">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0125809"/>
                  </a:ext>
                </a:extLst>
              </a:tr>
              <a:tr h="344453">
                <a:tc>
                  <a:txBody>
                    <a:bodyPr/>
                    <a:lstStyle/>
                    <a:p>
                      <a:pPr algn="ctr" rtl="0" fontAlgn="ctr">
                        <a:buNone/>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Dustbin</a:t>
                      </a:r>
                      <a:endParaRPr lang="en-GB" dirty="0">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dirty="0">
                          <a:solidFill>
                            <a:srgbClr val="000000"/>
                          </a:solidFill>
                          <a:effectLst/>
                          <a:latin typeface="Times New Roman" panose="02020603050405020304" pitchFamily="18" charset="0"/>
                          <a:cs typeface="Times New Roman" panose="02020603050405020304" pitchFamily="18" charset="0"/>
                        </a:rPr>
                        <a:t>10.9</a:t>
                      </a:r>
                      <a:endParaRPr lang="en-FR" dirty="0">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dirty="0">
                          <a:solidFill>
                            <a:srgbClr val="000000"/>
                          </a:solidFill>
                          <a:effectLst/>
                          <a:latin typeface="Times New Roman" panose="02020603050405020304" pitchFamily="18" charset="0"/>
                          <a:cs typeface="Times New Roman" panose="02020603050405020304" pitchFamily="18" charset="0"/>
                        </a:rPr>
                        <a:t>10.6</a:t>
                      </a:r>
                      <a:endParaRPr lang="en-FR" dirty="0">
                        <a:effectLst/>
                        <a:latin typeface="Times New Roman" panose="02020603050405020304" pitchFamily="18" charset="0"/>
                        <a:cs typeface="Times New Roman" panose="02020603050405020304" pitchFamily="18"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5003603"/>
                  </a:ext>
                </a:extLst>
              </a:tr>
            </a:tbl>
          </a:graphicData>
        </a:graphic>
      </p:graphicFrame>
      <p:sp>
        <p:nvSpPr>
          <p:cNvPr id="7" name="Rectangle 3">
            <a:extLst>
              <a:ext uri="{FF2B5EF4-FFF2-40B4-BE49-F238E27FC236}">
                <a16:creationId xmlns:a16="http://schemas.microsoft.com/office/drawing/2014/main" id="{ADB45B8B-6DC3-A006-03A1-0F0C6BE89619}"/>
              </a:ext>
            </a:extLst>
          </p:cNvPr>
          <p:cNvSpPr>
            <a:spLocks noChangeArrowheads="1"/>
          </p:cNvSpPr>
          <p:nvPr/>
        </p:nvSpPr>
        <p:spPr bwMode="auto">
          <a:xfrm>
            <a:off x="7619910" y="4569714"/>
            <a:ext cx="48883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FR" altLang="en-FR" sz="1200" b="0" i="0" u="none" strike="noStrike" cap="none" normalizeH="0" baseline="0" dirty="0">
                <a:ln>
                  <a:noFill/>
                </a:ln>
                <a:effectLst/>
                <a:latin typeface="Arial" panose="020B0604020202020204" pitchFamily="34" charset="0"/>
                <a:cs typeface="Arial" panose="020B0604020202020204" pitchFamily="34" charset="0"/>
              </a:rPr>
              <a:t>Compression size of </a:t>
            </a:r>
            <a:endParaRPr kumimoji="0" lang="en-FR" altLang="en-FR" sz="4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FR" altLang="en-FR" sz="1200" b="0" i="0" u="none" strike="noStrike" cap="none" normalizeH="0" baseline="0" dirty="0">
                <a:ln>
                  <a:noFill/>
                </a:ln>
                <a:effectLst/>
                <a:latin typeface="Arial" panose="020B0604020202020204" pitchFamily="34" charset="0"/>
                <a:cs typeface="Arial" panose="020B0604020202020204" pitchFamily="34" charset="0"/>
              </a:rPr>
              <a:t>3 most highly sampled species &amp; dustbin [GB]</a:t>
            </a:r>
            <a:endParaRPr kumimoji="0" lang="en-FR" altLang="en-FR" sz="14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6DD640B-7EB2-F463-3B82-473A6F832900}"/>
              </a:ext>
            </a:extLst>
          </p:cNvPr>
          <p:cNvSpPr txBox="1"/>
          <p:nvPr/>
        </p:nvSpPr>
        <p:spPr>
          <a:xfrm>
            <a:off x="4817537" y="4878954"/>
            <a:ext cx="1097755" cy="215444"/>
          </a:xfrm>
          <a:prstGeom prst="rect">
            <a:avLst/>
          </a:prstGeom>
          <a:noFill/>
        </p:spPr>
        <p:txBody>
          <a:bodyPr wrap="square" rtlCol="0">
            <a:spAutoFit/>
          </a:bodyPr>
          <a:lstStyle/>
          <a:p>
            <a:pPr algn="ctr">
              <a:buNone/>
            </a:pPr>
            <a:r>
              <a:rPr lang="en-FR" sz="800" b="1" dirty="0">
                <a:solidFill>
                  <a:schemeClr val="tx1">
                    <a:lumMod val="75000"/>
                    <a:lumOff val="25000"/>
                  </a:schemeClr>
                </a:solidFill>
                <a:latin typeface="Arial" panose="020B0604020202020204" pitchFamily="34" charset="0"/>
                <a:cs typeface="Arial" panose="020B0604020202020204" pitchFamily="34" charset="0"/>
              </a:rPr>
              <a:t>Original Miniphy</a:t>
            </a:r>
          </a:p>
        </p:txBody>
      </p:sp>
      <p:sp>
        <p:nvSpPr>
          <p:cNvPr id="8" name="TextBox 7">
            <a:extLst>
              <a:ext uri="{FF2B5EF4-FFF2-40B4-BE49-F238E27FC236}">
                <a16:creationId xmlns:a16="http://schemas.microsoft.com/office/drawing/2014/main" id="{0D06C545-345F-C76F-6619-EA85765B2620}"/>
              </a:ext>
            </a:extLst>
          </p:cNvPr>
          <p:cNvSpPr txBox="1"/>
          <p:nvPr/>
        </p:nvSpPr>
        <p:spPr>
          <a:xfrm>
            <a:off x="5745308" y="4878955"/>
            <a:ext cx="946831" cy="461665"/>
          </a:xfrm>
          <a:prstGeom prst="rect">
            <a:avLst/>
          </a:prstGeom>
          <a:noFill/>
        </p:spPr>
        <p:txBody>
          <a:bodyPr wrap="square" rtlCol="0">
            <a:spAutoFit/>
          </a:bodyPr>
          <a:lstStyle/>
          <a:p>
            <a:pPr algn="ctr">
              <a:buNone/>
            </a:pPr>
            <a:r>
              <a:rPr lang="en-FR" sz="800" b="1" dirty="0">
                <a:solidFill>
                  <a:schemeClr val="tx1">
                    <a:lumMod val="75000"/>
                    <a:lumOff val="25000"/>
                  </a:schemeClr>
                </a:solidFill>
                <a:latin typeface="Arial" panose="020B0604020202020204" pitchFamily="34" charset="0"/>
                <a:cs typeface="Arial" panose="020B0604020202020204" pitchFamily="34" charset="0"/>
              </a:rPr>
              <a:t>Orig Miniphy </a:t>
            </a:r>
          </a:p>
          <a:p>
            <a:pPr algn="ctr">
              <a:buNone/>
            </a:pPr>
            <a:r>
              <a:rPr lang="en-FR" sz="800" b="1" dirty="0">
                <a:solidFill>
                  <a:schemeClr val="tx1">
                    <a:lumMod val="75000"/>
                    <a:lumOff val="25000"/>
                  </a:schemeClr>
                </a:solidFill>
                <a:latin typeface="Arial" panose="020B0604020202020204" pitchFamily="34" charset="0"/>
                <a:cs typeface="Arial" panose="020B0604020202020204" pitchFamily="34" charset="0"/>
              </a:rPr>
              <a:t>+</a:t>
            </a:r>
          </a:p>
          <a:p>
            <a:pPr algn="ctr">
              <a:buNone/>
            </a:pPr>
            <a:r>
              <a:rPr lang="en-US" sz="800" b="1" dirty="0">
                <a:solidFill>
                  <a:schemeClr val="tx1">
                    <a:lumMod val="75000"/>
                    <a:lumOff val="25000"/>
                  </a:schemeClr>
                </a:solidFill>
                <a:latin typeface="Arial" panose="020B0604020202020204" pitchFamily="34" charset="0"/>
                <a:cs typeface="Arial" panose="020B0604020202020204" pitchFamily="34" charset="0"/>
              </a:rPr>
              <a:t>New metadata</a:t>
            </a:r>
            <a:endParaRPr lang="en-FR" sz="8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B88D079-4191-37BF-CE2B-469606ADAB49}"/>
              </a:ext>
            </a:extLst>
          </p:cNvPr>
          <p:cNvSpPr txBox="1"/>
          <p:nvPr/>
        </p:nvSpPr>
        <p:spPr>
          <a:xfrm>
            <a:off x="6522155" y="4878956"/>
            <a:ext cx="1097755" cy="461665"/>
          </a:xfrm>
          <a:prstGeom prst="rect">
            <a:avLst/>
          </a:prstGeom>
          <a:noFill/>
        </p:spPr>
        <p:txBody>
          <a:bodyPr wrap="square" rtlCol="0">
            <a:spAutoFit/>
          </a:bodyPr>
          <a:lstStyle/>
          <a:p>
            <a:pPr algn="ctr">
              <a:buNone/>
            </a:pPr>
            <a:r>
              <a:rPr lang="en-FR" sz="800" b="1" dirty="0">
                <a:solidFill>
                  <a:schemeClr val="tx1">
                    <a:lumMod val="75000"/>
                    <a:lumOff val="25000"/>
                  </a:schemeClr>
                </a:solidFill>
                <a:latin typeface="Arial" panose="020B0604020202020204" pitchFamily="34" charset="0"/>
                <a:cs typeface="Arial" panose="020B0604020202020204" pitchFamily="34" charset="0"/>
              </a:rPr>
              <a:t>New Strategy </a:t>
            </a:r>
          </a:p>
          <a:p>
            <a:pPr algn="ctr">
              <a:buNone/>
            </a:pPr>
            <a:r>
              <a:rPr lang="en-FR" sz="800" b="1" dirty="0">
                <a:solidFill>
                  <a:schemeClr val="tx1">
                    <a:lumMod val="75000"/>
                    <a:lumOff val="25000"/>
                  </a:schemeClr>
                </a:solidFill>
                <a:latin typeface="Arial" panose="020B0604020202020204" pitchFamily="34" charset="0"/>
                <a:cs typeface="Arial" panose="020B0604020202020204" pitchFamily="34" charset="0"/>
              </a:rPr>
              <a:t>+</a:t>
            </a:r>
          </a:p>
          <a:p>
            <a:pPr algn="ctr">
              <a:buNone/>
            </a:pPr>
            <a:r>
              <a:rPr lang="en-US" sz="800" b="1" dirty="0">
                <a:solidFill>
                  <a:schemeClr val="tx1">
                    <a:lumMod val="75000"/>
                    <a:lumOff val="25000"/>
                  </a:schemeClr>
                </a:solidFill>
                <a:latin typeface="Arial" panose="020B0604020202020204" pitchFamily="34" charset="0"/>
                <a:cs typeface="Arial" panose="020B0604020202020204" pitchFamily="34" charset="0"/>
              </a:rPr>
              <a:t>New metadata</a:t>
            </a:r>
            <a:endParaRPr lang="en-FR" sz="8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54DACB1C-148C-9596-74A0-D2AE6542EE16}"/>
              </a:ext>
            </a:extLst>
          </p:cNvPr>
          <p:cNvSpPr>
            <a:spLocks noGrp="1"/>
          </p:cNvSpPr>
          <p:nvPr>
            <p:ph idx="1"/>
          </p:nvPr>
        </p:nvSpPr>
        <p:spPr>
          <a:xfrm>
            <a:off x="838199" y="2171745"/>
            <a:ext cx="3228567" cy="2514508"/>
          </a:xfrm>
          <a:ln>
            <a:solidFill>
              <a:schemeClr val="tx1"/>
            </a:solidFill>
          </a:ln>
        </p:spPr>
        <p:txBody>
          <a:bodyPr>
            <a:normAutofit/>
          </a:bodyPr>
          <a:lstStyle/>
          <a:p>
            <a:pPr marL="0" indent="0">
              <a:buNone/>
            </a:pPr>
            <a:r>
              <a:rPr lang="en-FR" sz="1200" b="1" dirty="0"/>
              <a:t>Setup:</a:t>
            </a:r>
          </a:p>
          <a:p>
            <a:pPr marL="0" indent="0">
              <a:buNone/>
            </a:pPr>
            <a:r>
              <a:rPr lang="en-FR" sz="1200" dirty="0"/>
              <a:t>Dataset: 661k [1]</a:t>
            </a:r>
          </a:p>
          <a:p>
            <a:pPr marL="0" indent="0">
              <a:buNone/>
            </a:pPr>
            <a:r>
              <a:rPr lang="en-FR" sz="1200" dirty="0"/>
              <a:t>One large cluster: </a:t>
            </a:r>
          </a:p>
          <a:p>
            <a:r>
              <a:rPr lang="en-FR" sz="1200" dirty="0"/>
              <a:t>S. enterica (180k genomes)</a:t>
            </a:r>
          </a:p>
          <a:p>
            <a:pPr marL="0" indent="0">
              <a:buNone/>
            </a:pPr>
            <a:r>
              <a:rPr lang="en-FR" sz="1200" dirty="0"/>
              <a:t>Compression results compared:</a:t>
            </a:r>
          </a:p>
          <a:p>
            <a:r>
              <a:rPr lang="en-FR" sz="1200" dirty="0"/>
              <a:t>Original MiniPhy (Accession)</a:t>
            </a:r>
          </a:p>
          <a:p>
            <a:r>
              <a:rPr lang="en-FR" sz="1200" dirty="0"/>
              <a:t>Original MiniPhy with new MetaData [2]</a:t>
            </a:r>
          </a:p>
          <a:p>
            <a:r>
              <a:rPr lang="en-FR" sz="1200" dirty="0"/>
              <a:t>New strategy with new MetaData</a:t>
            </a:r>
          </a:p>
        </p:txBody>
      </p:sp>
      <p:sp>
        <p:nvSpPr>
          <p:cNvPr id="12" name="TextBox 11">
            <a:extLst>
              <a:ext uri="{FF2B5EF4-FFF2-40B4-BE49-F238E27FC236}">
                <a16:creationId xmlns:a16="http://schemas.microsoft.com/office/drawing/2014/main" id="{364D66F5-A71F-FDC7-DA38-69B57AA46969}"/>
              </a:ext>
            </a:extLst>
          </p:cNvPr>
          <p:cNvSpPr txBox="1"/>
          <p:nvPr/>
        </p:nvSpPr>
        <p:spPr>
          <a:xfrm>
            <a:off x="2279852" y="5663818"/>
            <a:ext cx="7632296" cy="369332"/>
          </a:xfrm>
          <a:prstGeom prst="rect">
            <a:avLst/>
          </a:prstGeom>
          <a:noFill/>
        </p:spPr>
        <p:txBody>
          <a:bodyPr wrap="square">
            <a:spAutoFit/>
          </a:bodyPr>
          <a:lstStyle/>
          <a:p>
            <a:pPr algn="ctr"/>
            <a:r>
              <a:rPr lang="en-GB" sz="1800" dirty="0">
                <a:solidFill>
                  <a:schemeClr val="accent6">
                    <a:lumMod val="75000"/>
                  </a:schemeClr>
                </a:solidFill>
              </a:rPr>
              <a:t>15% reduc</a:t>
            </a:r>
            <a:r>
              <a:rPr lang="en-GB" dirty="0">
                <a:solidFill>
                  <a:schemeClr val="accent6">
                    <a:lumMod val="75000"/>
                  </a:schemeClr>
                </a:solidFill>
              </a:rPr>
              <a:t>tion in compression size compared to using accession number</a:t>
            </a:r>
            <a:endParaRPr lang="en-FR" dirty="0">
              <a:solidFill>
                <a:schemeClr val="accent6">
                  <a:lumMod val="75000"/>
                </a:schemeClr>
              </a:solidFill>
            </a:endParaRPr>
          </a:p>
        </p:txBody>
      </p:sp>
    </p:spTree>
    <p:extLst>
      <p:ext uri="{BB962C8B-B14F-4D97-AF65-F5344CB8AC3E}">
        <p14:creationId xmlns:p14="http://schemas.microsoft.com/office/powerpoint/2010/main" val="1636320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2AFC-8E20-8A7A-D8B2-0B076AC7E21C}"/>
              </a:ext>
            </a:extLst>
          </p:cNvPr>
          <p:cNvSpPr>
            <a:spLocks noGrp="1"/>
          </p:cNvSpPr>
          <p:nvPr>
            <p:ph type="title"/>
          </p:nvPr>
        </p:nvSpPr>
        <p:spPr/>
        <p:txBody>
          <a:bodyPr>
            <a:normAutofit/>
          </a:bodyPr>
          <a:lstStyle/>
          <a:p>
            <a:r>
              <a:rPr lang="en-FR" sz="2000" b="1" dirty="0"/>
              <a:t>Result (661k) species-wise: </a:t>
            </a:r>
            <a:r>
              <a:rPr lang="en-GB" sz="2000" dirty="0"/>
              <a:t>per species absolute compressed size reduction</a:t>
            </a:r>
            <a:endParaRPr lang="en-FR" sz="2000" dirty="0"/>
          </a:p>
        </p:txBody>
      </p:sp>
      <p:sp>
        <p:nvSpPr>
          <p:cNvPr id="4" name="Footer Placeholder 3">
            <a:extLst>
              <a:ext uri="{FF2B5EF4-FFF2-40B4-BE49-F238E27FC236}">
                <a16:creationId xmlns:a16="http://schemas.microsoft.com/office/drawing/2014/main" id="{01901A12-48D1-F895-056C-510A8AD6AF3F}"/>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AE0A1970-6A09-9D9F-F081-5C3B442439CD}"/>
              </a:ext>
            </a:extLst>
          </p:cNvPr>
          <p:cNvSpPr>
            <a:spLocks noGrp="1"/>
          </p:cNvSpPr>
          <p:nvPr>
            <p:ph type="sldNum" sz="quarter" idx="12"/>
          </p:nvPr>
        </p:nvSpPr>
        <p:spPr/>
        <p:txBody>
          <a:bodyPr/>
          <a:lstStyle/>
          <a:p>
            <a:fld id="{E308F893-25B2-374C-86EA-E8824AD84C24}" type="slidenum">
              <a:rPr lang="en-FR" smtClean="0"/>
              <a:t>25</a:t>
            </a:fld>
            <a:endParaRPr lang="en-FR"/>
          </a:p>
        </p:txBody>
      </p:sp>
      <p:pic>
        <p:nvPicPr>
          <p:cNvPr id="3074" name="Picture 2">
            <a:extLst>
              <a:ext uri="{FF2B5EF4-FFF2-40B4-BE49-F238E27FC236}">
                <a16:creationId xmlns:a16="http://schemas.microsoft.com/office/drawing/2014/main" id="{1F1A95D2-2BA7-1774-80F6-69E85364AD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66" b="3850"/>
          <a:stretch>
            <a:fillRect/>
          </a:stretch>
        </p:blipFill>
        <p:spPr bwMode="auto">
          <a:xfrm>
            <a:off x="2707292" y="1316350"/>
            <a:ext cx="6777416" cy="48377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665E3A9-06C8-BA88-A191-9AECBEF2CA71}"/>
              </a:ext>
            </a:extLst>
          </p:cNvPr>
          <p:cNvSpPr>
            <a:spLocks noChangeArrowheads="1"/>
          </p:cNvSpPr>
          <p:nvPr/>
        </p:nvSpPr>
        <p:spPr bwMode="auto">
          <a:xfrm>
            <a:off x="3831681" y="6079351"/>
            <a:ext cx="48883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FR" altLang="en-FR" sz="1200" b="0" i="0" u="none" strike="noStrike" cap="none" normalizeH="0" baseline="0" dirty="0">
                <a:ln>
                  <a:noFill/>
                </a:ln>
                <a:effectLst/>
                <a:latin typeface="Arial" panose="020B0604020202020204" pitchFamily="34" charset="0"/>
                <a:cs typeface="Arial" panose="020B0604020202020204" pitchFamily="34" charset="0"/>
              </a:rPr>
              <a:t>Clusters with more than 4000 genomes</a:t>
            </a:r>
            <a:endParaRPr kumimoji="0" lang="en-FR" altLang="en-FR" sz="4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7669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A2F6-D9EF-8129-7898-19411DF8F6C9}"/>
              </a:ext>
            </a:extLst>
          </p:cNvPr>
          <p:cNvSpPr>
            <a:spLocks noGrp="1"/>
          </p:cNvSpPr>
          <p:nvPr>
            <p:ph type="title"/>
          </p:nvPr>
        </p:nvSpPr>
        <p:spPr/>
        <p:txBody>
          <a:bodyPr>
            <a:normAutofit/>
          </a:bodyPr>
          <a:lstStyle/>
          <a:p>
            <a:r>
              <a:rPr lang="en-FR" sz="2000" b="1" dirty="0"/>
              <a:t>Result (661k) species-wise: </a:t>
            </a:r>
            <a:r>
              <a:rPr lang="en-GB" sz="2000" dirty="0"/>
              <a:t>per species relative compressed size reduction</a:t>
            </a:r>
            <a:endParaRPr lang="en-FR" sz="2000" dirty="0"/>
          </a:p>
        </p:txBody>
      </p:sp>
      <p:sp>
        <p:nvSpPr>
          <p:cNvPr id="4" name="Footer Placeholder 3">
            <a:extLst>
              <a:ext uri="{FF2B5EF4-FFF2-40B4-BE49-F238E27FC236}">
                <a16:creationId xmlns:a16="http://schemas.microsoft.com/office/drawing/2014/main" id="{62EBFF67-325C-5BDE-0DF5-A115C4F19D37}"/>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0D5CE33A-0118-044F-0E7D-828E1DAE086A}"/>
              </a:ext>
            </a:extLst>
          </p:cNvPr>
          <p:cNvSpPr>
            <a:spLocks noGrp="1"/>
          </p:cNvSpPr>
          <p:nvPr>
            <p:ph type="sldNum" sz="quarter" idx="12"/>
          </p:nvPr>
        </p:nvSpPr>
        <p:spPr/>
        <p:txBody>
          <a:bodyPr/>
          <a:lstStyle/>
          <a:p>
            <a:fld id="{E308F893-25B2-374C-86EA-E8824AD84C24}" type="slidenum">
              <a:rPr lang="en-FR" smtClean="0"/>
              <a:t>26</a:t>
            </a:fld>
            <a:endParaRPr lang="en-FR"/>
          </a:p>
        </p:txBody>
      </p:sp>
      <p:pic>
        <p:nvPicPr>
          <p:cNvPr id="4098" name="Picture 2">
            <a:extLst>
              <a:ext uri="{FF2B5EF4-FFF2-40B4-BE49-F238E27FC236}">
                <a16:creationId xmlns:a16="http://schemas.microsoft.com/office/drawing/2014/main" id="{044D756B-5F95-5236-CC53-A706F0CCE4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3" b="4139"/>
          <a:stretch>
            <a:fillRect/>
          </a:stretch>
        </p:blipFill>
        <p:spPr bwMode="auto">
          <a:xfrm>
            <a:off x="2717283" y="1316350"/>
            <a:ext cx="6757433" cy="48231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223A497-9C55-C98A-AE09-D0FCFF38D3E0}"/>
              </a:ext>
            </a:extLst>
          </p:cNvPr>
          <p:cNvSpPr>
            <a:spLocks noChangeArrowheads="1"/>
          </p:cNvSpPr>
          <p:nvPr/>
        </p:nvSpPr>
        <p:spPr bwMode="auto">
          <a:xfrm>
            <a:off x="3831681" y="6079351"/>
            <a:ext cx="48883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FR" altLang="en-FR" sz="1200" b="0" i="0" u="none" strike="noStrike" cap="none" normalizeH="0" baseline="0" dirty="0">
                <a:ln>
                  <a:noFill/>
                </a:ln>
                <a:effectLst/>
                <a:latin typeface="Arial" panose="020B0604020202020204" pitchFamily="34" charset="0"/>
                <a:cs typeface="Arial" panose="020B0604020202020204" pitchFamily="34" charset="0"/>
              </a:rPr>
              <a:t>Clusters with more than 4000 genomes</a:t>
            </a:r>
            <a:endParaRPr kumimoji="0" lang="en-FR" altLang="en-FR" sz="4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518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4AD9-F2BB-EF63-7A7D-B281858E5A7E}"/>
              </a:ext>
            </a:extLst>
          </p:cNvPr>
          <p:cNvSpPr>
            <a:spLocks noGrp="1"/>
          </p:cNvSpPr>
          <p:nvPr>
            <p:ph type="title"/>
          </p:nvPr>
        </p:nvSpPr>
        <p:spPr/>
        <p:txBody>
          <a:bodyPr/>
          <a:lstStyle/>
          <a:p>
            <a:r>
              <a:rPr lang="en-FR" dirty="0"/>
              <a:t>Axis summary:</a:t>
            </a:r>
          </a:p>
        </p:txBody>
      </p:sp>
      <p:sp>
        <p:nvSpPr>
          <p:cNvPr id="3" name="Content Placeholder 2">
            <a:extLst>
              <a:ext uri="{FF2B5EF4-FFF2-40B4-BE49-F238E27FC236}">
                <a16:creationId xmlns:a16="http://schemas.microsoft.com/office/drawing/2014/main" id="{022FA5BC-77A6-3048-1F2C-AE6F0B812E6A}"/>
              </a:ext>
            </a:extLst>
          </p:cNvPr>
          <p:cNvSpPr>
            <a:spLocks noGrp="1"/>
          </p:cNvSpPr>
          <p:nvPr>
            <p:ph idx="1"/>
          </p:nvPr>
        </p:nvSpPr>
        <p:spPr/>
        <p:txBody>
          <a:bodyPr/>
          <a:lstStyle/>
          <a:p>
            <a:pPr marL="0" indent="0">
              <a:lnSpc>
                <a:spcPct val="150000"/>
              </a:lnSpc>
              <a:buNone/>
            </a:pPr>
            <a:r>
              <a:rPr lang="en-FR" dirty="0"/>
              <a:t>Skeleton-tree-based method is significantly </a:t>
            </a:r>
            <a:r>
              <a:rPr lang="en-FR" b="1" dirty="0">
                <a:solidFill>
                  <a:schemeClr val="accent5">
                    <a:lumMod val="75000"/>
                  </a:schemeClr>
                </a:solidFill>
              </a:rPr>
              <a:t>faster</a:t>
            </a:r>
            <a:r>
              <a:rPr lang="en-FR" dirty="0"/>
              <a:t> and achieves </a:t>
            </a:r>
            <a:r>
              <a:rPr lang="en-FR" b="1" dirty="0">
                <a:solidFill>
                  <a:schemeClr val="accent5">
                    <a:lumMod val="75000"/>
                  </a:schemeClr>
                </a:solidFill>
              </a:rPr>
              <a:t>comparable result</a:t>
            </a:r>
            <a:r>
              <a:rPr lang="en-FR" dirty="0">
                <a:solidFill>
                  <a:schemeClr val="accent5">
                    <a:lumMod val="75000"/>
                  </a:schemeClr>
                </a:solidFill>
              </a:rPr>
              <a:t>.</a:t>
            </a:r>
          </a:p>
          <a:p>
            <a:pPr marL="0" indent="0">
              <a:lnSpc>
                <a:spcPct val="150000"/>
              </a:lnSpc>
              <a:buNone/>
            </a:pPr>
            <a:r>
              <a:rPr lang="en-GB" dirty="0"/>
              <a:t>Most of the compression improvement comes from dominant cluster.</a:t>
            </a:r>
          </a:p>
          <a:p>
            <a:pPr marL="0" indent="0">
              <a:lnSpc>
                <a:spcPct val="150000"/>
              </a:lnSpc>
              <a:buNone/>
            </a:pPr>
            <a:r>
              <a:rPr lang="en-GB" dirty="0"/>
              <a:t>The dustbin group shows the least relative size reduction.</a:t>
            </a:r>
          </a:p>
        </p:txBody>
      </p:sp>
      <p:sp>
        <p:nvSpPr>
          <p:cNvPr id="4" name="Footer Placeholder 3">
            <a:extLst>
              <a:ext uri="{FF2B5EF4-FFF2-40B4-BE49-F238E27FC236}">
                <a16:creationId xmlns:a16="http://schemas.microsoft.com/office/drawing/2014/main" id="{E0BBF339-A6B2-ACB5-894C-23676E5E0ADB}"/>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FA6A63F3-B836-E96A-BA6B-8205563A44E7}"/>
              </a:ext>
            </a:extLst>
          </p:cNvPr>
          <p:cNvSpPr>
            <a:spLocks noGrp="1"/>
          </p:cNvSpPr>
          <p:nvPr>
            <p:ph type="sldNum" sz="quarter" idx="12"/>
          </p:nvPr>
        </p:nvSpPr>
        <p:spPr/>
        <p:txBody>
          <a:bodyPr/>
          <a:lstStyle/>
          <a:p>
            <a:fld id="{936915B1-0B14-F440-A983-6D958FF44552}" type="slidenum">
              <a:rPr lang="en-FR" smtClean="0"/>
              <a:t>27</a:t>
            </a:fld>
            <a:endParaRPr lang="en-FR"/>
          </a:p>
        </p:txBody>
      </p:sp>
    </p:spTree>
    <p:extLst>
      <p:ext uri="{BB962C8B-B14F-4D97-AF65-F5344CB8AC3E}">
        <p14:creationId xmlns:p14="http://schemas.microsoft.com/office/powerpoint/2010/main" val="1215150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68F9-5B1B-CA50-3385-8E52E01F4E0F}"/>
              </a:ext>
            </a:extLst>
          </p:cNvPr>
          <p:cNvSpPr>
            <a:spLocks noGrp="1"/>
          </p:cNvSpPr>
          <p:nvPr>
            <p:ph type="title"/>
          </p:nvPr>
        </p:nvSpPr>
        <p:spPr/>
        <p:txBody>
          <a:bodyPr/>
          <a:lstStyle/>
          <a:p>
            <a:r>
              <a:rPr lang="en-FR" dirty="0"/>
              <a:t>Axis 2: </a:t>
            </a:r>
            <a:r>
              <a:rPr lang="en-GB" dirty="0">
                <a:solidFill>
                  <a:srgbClr val="000000"/>
                </a:solidFill>
              </a:rPr>
              <a:t>Order-based Genome Batching</a:t>
            </a:r>
            <a:endParaRPr lang="en-FR" dirty="0"/>
          </a:p>
        </p:txBody>
      </p:sp>
      <p:sp>
        <p:nvSpPr>
          <p:cNvPr id="3" name="Text Placeholder 2">
            <a:extLst>
              <a:ext uri="{FF2B5EF4-FFF2-40B4-BE49-F238E27FC236}">
                <a16:creationId xmlns:a16="http://schemas.microsoft.com/office/drawing/2014/main" id="{035CA5E0-1649-40B2-8AD1-5D9B3D3DBAA9}"/>
              </a:ext>
            </a:extLst>
          </p:cNvPr>
          <p:cNvSpPr>
            <a:spLocks noGrp="1"/>
          </p:cNvSpPr>
          <p:nvPr>
            <p:ph type="body" idx="1"/>
          </p:nvPr>
        </p:nvSpPr>
        <p:spPr/>
        <p:txBody>
          <a:bodyPr/>
          <a:lstStyle/>
          <a:p>
            <a:endParaRPr lang="en-FR"/>
          </a:p>
        </p:txBody>
      </p:sp>
      <p:sp>
        <p:nvSpPr>
          <p:cNvPr id="4" name="Footer Placeholder 3">
            <a:extLst>
              <a:ext uri="{FF2B5EF4-FFF2-40B4-BE49-F238E27FC236}">
                <a16:creationId xmlns:a16="http://schemas.microsoft.com/office/drawing/2014/main" id="{A53ABD83-4FCE-3E35-2200-FF2C27795C9F}"/>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7490D6FA-42AD-5F94-C588-2BF9B0A511DC}"/>
              </a:ext>
            </a:extLst>
          </p:cNvPr>
          <p:cNvSpPr>
            <a:spLocks noGrp="1"/>
          </p:cNvSpPr>
          <p:nvPr>
            <p:ph type="sldNum" sz="quarter" idx="12"/>
          </p:nvPr>
        </p:nvSpPr>
        <p:spPr/>
        <p:txBody>
          <a:bodyPr/>
          <a:lstStyle/>
          <a:p>
            <a:fld id="{936915B1-0B14-F440-A983-6D958FF44552}" type="slidenum">
              <a:rPr lang="en-FR" smtClean="0"/>
              <a:t>28</a:t>
            </a:fld>
            <a:endParaRPr lang="en-FR"/>
          </a:p>
        </p:txBody>
      </p:sp>
    </p:spTree>
    <p:extLst>
      <p:ext uri="{BB962C8B-B14F-4D97-AF65-F5344CB8AC3E}">
        <p14:creationId xmlns:p14="http://schemas.microsoft.com/office/powerpoint/2010/main" val="1467543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A42F-7061-A291-7FF7-FD71267C819C}"/>
              </a:ext>
            </a:extLst>
          </p:cNvPr>
          <p:cNvSpPr>
            <a:spLocks noGrp="1"/>
          </p:cNvSpPr>
          <p:nvPr>
            <p:ph type="title"/>
          </p:nvPr>
        </p:nvSpPr>
        <p:spPr/>
        <p:txBody>
          <a:bodyPr/>
          <a:lstStyle/>
          <a:p>
            <a:r>
              <a:rPr lang="en-FR" b="1" dirty="0"/>
              <a:t>Back to a scenario: </a:t>
            </a:r>
            <a:r>
              <a:rPr lang="en-FR" dirty="0"/>
              <a:t>Max bound on compression size – </a:t>
            </a:r>
            <a:r>
              <a:rPr lang="en-FR" b="1" dirty="0"/>
              <a:t>with ordered input</a:t>
            </a:r>
            <a:endParaRPr lang="en-FR" dirty="0"/>
          </a:p>
        </p:txBody>
      </p:sp>
      <p:sp>
        <p:nvSpPr>
          <p:cNvPr id="4" name="Footer Placeholder 3">
            <a:extLst>
              <a:ext uri="{FF2B5EF4-FFF2-40B4-BE49-F238E27FC236}">
                <a16:creationId xmlns:a16="http://schemas.microsoft.com/office/drawing/2014/main" id="{C58F1D34-AFE8-2746-E708-9EFD415BF1A6}"/>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EEF7E639-0DAA-C1F1-AA09-2441E311D5B1}"/>
              </a:ext>
            </a:extLst>
          </p:cNvPr>
          <p:cNvSpPr>
            <a:spLocks noGrp="1"/>
          </p:cNvSpPr>
          <p:nvPr>
            <p:ph type="sldNum" sz="quarter" idx="12"/>
          </p:nvPr>
        </p:nvSpPr>
        <p:spPr/>
        <p:txBody>
          <a:bodyPr/>
          <a:lstStyle/>
          <a:p>
            <a:fld id="{936915B1-0B14-F440-A983-6D958FF44552}" type="slidenum">
              <a:rPr lang="en-FR" smtClean="0"/>
              <a:t>29</a:t>
            </a:fld>
            <a:endParaRPr lang="en-FR"/>
          </a:p>
        </p:txBody>
      </p:sp>
      <mc:AlternateContent xmlns:mc="http://schemas.openxmlformats.org/markup-compatibility/2006" xmlns:a14="http://schemas.microsoft.com/office/drawing/2010/main">
        <mc:Choice Requires="a14">
          <p:sp>
            <p:nvSpPr>
              <p:cNvPr id="6" name="Rounded Rectangle 5">
                <a:extLst>
                  <a:ext uri="{FF2B5EF4-FFF2-40B4-BE49-F238E27FC236}">
                    <a16:creationId xmlns:a16="http://schemas.microsoft.com/office/drawing/2014/main" id="{2800E75D-8919-D7F7-9F98-01ABF8D5D50D}"/>
                  </a:ext>
                </a:extLst>
              </p:cNvPr>
              <p:cNvSpPr/>
              <p:nvPr/>
            </p:nvSpPr>
            <p:spPr>
              <a:xfrm>
                <a:off x="793563" y="1408233"/>
                <a:ext cx="5264029" cy="2194192"/>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accent5">
                        <a:lumMod val="50000"/>
                      </a:schemeClr>
                    </a:solidFill>
                    <a:latin typeface="Arial" panose="020B0604020202020204" pitchFamily="34" charset="0"/>
                    <a:cs typeface="Arial" panose="020B0604020202020204" pitchFamily="34" charset="0"/>
                  </a:rPr>
                  <a:t>Inputs:</a:t>
                </a:r>
              </a:p>
              <a:p>
                <a:pPr>
                  <a:spcBef>
                    <a:spcPts val="600"/>
                  </a:spcBef>
                </a:pPr>
                <a:r>
                  <a:rPr lang="en-FR" sz="1100" dirty="0">
                    <a:solidFill>
                      <a:schemeClr val="tx1"/>
                    </a:solidFill>
                    <a:latin typeface="Arial" panose="020B0604020202020204" pitchFamily="34" charset="0"/>
                    <a:cs typeface="Arial" panose="020B0604020202020204" pitchFamily="34" charset="0"/>
                  </a:rPr>
                  <a:t>Given </a:t>
                </a:r>
                <a:r>
                  <a:rPr lang="en-FR" sz="1100" b="1" dirty="0">
                    <a:solidFill>
                      <a:schemeClr val="tx1"/>
                    </a:solidFill>
                    <a:latin typeface="Arial" panose="020B0604020202020204" pitchFamily="34" charset="0"/>
                    <a:cs typeface="Arial" panose="020B0604020202020204" pitchFamily="34" charset="0"/>
                  </a:rPr>
                  <a:t>a set of ordered sets of genomes (one for each cluster): </a:t>
                </a:r>
                <a:r>
                  <a:rPr lang="en-FR" sz="1100" dirty="0">
                    <a:solidFill>
                      <a:schemeClr val="tx1"/>
                    </a:solidFill>
                    <a:latin typeface="Arial" panose="020B0604020202020204" pitchFamily="34" charset="0"/>
                    <a:cs typeface="Arial" panose="020B0604020202020204" pitchFamily="34" charset="0"/>
                  </a:rPr>
                  <a:t>{G</a:t>
                </a:r>
                <a:r>
                  <a:rPr lang="en-FR" sz="1100" baseline="-25000" dirty="0">
                    <a:solidFill>
                      <a:schemeClr val="tx1"/>
                    </a:solidFill>
                    <a:latin typeface="Arial" panose="020B0604020202020204" pitchFamily="34" charset="0"/>
                    <a:cs typeface="Arial" panose="020B0604020202020204" pitchFamily="34" charset="0"/>
                  </a:rPr>
                  <a:t>1</a:t>
                </a:r>
                <a:r>
                  <a:rPr lang="en-FR" sz="1100" dirty="0">
                    <a:solidFill>
                      <a:schemeClr val="tx1"/>
                    </a:solidFill>
                    <a:latin typeface="Arial" panose="020B0604020202020204" pitchFamily="34" charset="0"/>
                    <a:cs typeface="Arial" panose="020B0604020202020204" pitchFamily="34" charset="0"/>
                  </a:rPr>
                  <a:t>, G</a:t>
                </a:r>
                <a:r>
                  <a:rPr lang="en-FR" sz="1100" baseline="-25000" dirty="0">
                    <a:solidFill>
                      <a:schemeClr val="tx1"/>
                    </a:solidFill>
                    <a:latin typeface="Arial" panose="020B0604020202020204" pitchFamily="34" charset="0"/>
                    <a:cs typeface="Arial" panose="020B0604020202020204" pitchFamily="34" charset="0"/>
                  </a:rPr>
                  <a:t>2</a:t>
                </a:r>
                <a:r>
                  <a:rPr lang="en-FR" sz="1100" dirty="0">
                    <a:solidFill>
                      <a:schemeClr val="tx1"/>
                    </a:solidFill>
                    <a:latin typeface="Arial" panose="020B0604020202020204" pitchFamily="34" charset="0"/>
                    <a:cs typeface="Arial" panose="020B0604020202020204" pitchFamily="34" charset="0"/>
                  </a:rPr>
                  <a:t>,…, G</a:t>
                </a:r>
                <a:r>
                  <a:rPr lang="en-FR" sz="1100" baseline="-25000" dirty="0">
                    <a:solidFill>
                      <a:schemeClr val="tx1"/>
                    </a:solidFill>
                    <a:latin typeface="Arial" panose="020B0604020202020204" pitchFamily="34" charset="0"/>
                    <a:cs typeface="Arial" panose="020B0604020202020204" pitchFamily="34" charset="0"/>
                  </a:rPr>
                  <a:t>c</a:t>
                </a:r>
                <a:r>
                  <a:rPr lang="en-FR" sz="1100" dirty="0">
                    <a:solidFill>
                      <a:schemeClr val="tx1"/>
                    </a:solidFill>
                    <a:latin typeface="Arial" panose="020B0604020202020204" pitchFamily="34" charset="0"/>
                    <a:cs typeface="Arial" panose="020B0604020202020204" pitchFamily="34" charset="0"/>
                  </a:rPr>
                  <a:t>}</a:t>
                </a:r>
              </a:p>
              <a:p>
                <a:pPr>
                  <a:spcBef>
                    <a:spcPts val="600"/>
                  </a:spcBef>
                </a:pPr>
                <a:r>
                  <a:rPr lang="en-FR" sz="1100" dirty="0">
                    <a:solidFill>
                      <a:schemeClr val="tx1"/>
                    </a:solidFill>
                    <a:latin typeface="Arial" panose="020B0604020202020204" pitchFamily="34" charset="0"/>
                    <a:cs typeface="Arial" panose="020B0604020202020204" pitchFamily="34" charset="0"/>
                  </a:rPr>
                  <a:t>For each </a:t>
                </a:r>
                <a:r>
                  <a:rPr lang="en-FR" sz="1100" b="1" dirty="0">
                    <a:solidFill>
                      <a:schemeClr val="tx1"/>
                    </a:solidFill>
                    <a:latin typeface="Arial" panose="020B0604020202020204" pitchFamily="34" charset="0"/>
                    <a:cs typeface="Arial" panose="020B0604020202020204" pitchFamily="34" charset="0"/>
                  </a:rPr>
                  <a:t>ordered set</a:t>
                </a:r>
                <a:r>
                  <a:rPr lang="en-FR" sz="1100" dirty="0">
                    <a:solidFill>
                      <a:schemeClr val="accent2">
                        <a:lumMod val="75000"/>
                      </a:schemeClr>
                    </a:solidFill>
                    <a:latin typeface="Arial" panose="020B0604020202020204" pitchFamily="34" charset="0"/>
                    <a:cs typeface="Arial" panose="020B0604020202020204" pitchFamily="34" charset="0"/>
                  </a:rPr>
                  <a:t> </a:t>
                </a:r>
                <a14:m>
                  <m:oMath xmlns:m="http://schemas.openxmlformats.org/officeDocument/2006/math">
                    <m:sSub>
                      <m:sSubPr>
                        <m:ctrlPr>
                          <a:rPr lang="en-US" sz="1100" b="1" i="1" smtClean="0">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𝐆</m:t>
                        </m:r>
                      </m:e>
                      <m:sub>
                        <m:r>
                          <a:rPr lang="en-US" sz="1100" b="1" i="0" smtClean="0">
                            <a:solidFill>
                              <a:schemeClr val="accent5">
                                <a:lumMod val="50000"/>
                              </a:schemeClr>
                            </a:solidFill>
                            <a:latin typeface="Cambria Math" panose="02040503050406030204" pitchFamily="18" charset="0"/>
                          </a:rPr>
                          <m:t>𝐜</m:t>
                        </m:r>
                      </m:sub>
                    </m:sSub>
                    <m:r>
                      <a:rPr lang="vi-VN" sz="1100" b="1" i="0" smtClean="0">
                        <a:solidFill>
                          <a:schemeClr val="accent5">
                            <a:lumMod val="50000"/>
                          </a:schemeClr>
                        </a:solidFill>
                        <a:latin typeface="Cambria Math" panose="02040503050406030204" pitchFamily="18" charset="0"/>
                      </a:rPr>
                      <m:t> =</m:t>
                    </m:r>
                    <m:d>
                      <m:dPr>
                        <m:begChr m:val="{"/>
                        <m:endChr m:val="}"/>
                        <m:ctrlPr>
                          <a:rPr lang="en-US" sz="1100" b="1" i="1" smtClean="0">
                            <a:solidFill>
                              <a:schemeClr val="accent5">
                                <a:lumMod val="50000"/>
                              </a:schemeClr>
                            </a:solidFill>
                            <a:latin typeface="Cambria Math" panose="02040503050406030204" pitchFamily="18" charset="0"/>
                          </a:rPr>
                        </m:ctrlPr>
                      </m:dPr>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𝟏</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𝟐</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𝐠</m:t>
                            </m:r>
                          </m:e>
                          <m:sub>
                            <m:r>
                              <a:rPr lang="vi-VN" sz="1100" b="1" i="0" smtClean="0">
                                <a:solidFill>
                                  <a:schemeClr val="accent5">
                                    <a:lumMod val="50000"/>
                                  </a:schemeClr>
                                </a:solidFill>
                                <a:latin typeface="Cambria Math" panose="02040503050406030204" pitchFamily="18" charset="0"/>
                              </a:rPr>
                              <m:t>𝐧</m:t>
                            </m:r>
                          </m:sub>
                        </m:sSub>
                      </m:e>
                    </m:d>
                  </m:oMath>
                </a14:m>
                <a:endParaRPr lang="en-FR" sz="1100" b="1" dirty="0">
                  <a:solidFill>
                    <a:schemeClr val="tx1"/>
                  </a:solidFill>
                  <a:latin typeface="Arial" panose="020B0604020202020204" pitchFamily="34" charset="0"/>
                  <a:cs typeface="Arial" panose="020B0604020202020204" pitchFamily="34" charset="0"/>
                </a:endParaRPr>
              </a:p>
              <a:p>
                <a:pPr>
                  <a:spcBef>
                    <a:spcPts val="600"/>
                  </a:spcBef>
                </a:pPr>
                <a:r>
                  <a:rPr lang="en-US" sz="1100" dirty="0">
                    <a:solidFill>
                      <a:schemeClr val="tx1"/>
                    </a:solidFill>
                    <a:latin typeface="Arial" panose="020B0604020202020204" pitchFamily="34" charset="0"/>
                    <a:cs typeface="Arial" panose="020B0604020202020204" pitchFamily="34" charset="0"/>
                  </a:rPr>
                  <a:t>Compression technique: </a:t>
                </a:r>
                <a:r>
                  <a:rPr lang="en-US" sz="1100" b="1" dirty="0" err="1">
                    <a:solidFill>
                      <a:schemeClr val="tx1"/>
                    </a:solidFill>
                    <a:latin typeface="Arial" panose="020B0604020202020204" pitchFamily="34" charset="0"/>
                    <a:cs typeface="Arial" panose="020B0604020202020204" pitchFamily="34" charset="0"/>
                  </a:rPr>
                  <a:t>xz</a:t>
                </a:r>
                <a:r>
                  <a:rPr lang="en-US" sz="1100" b="1" dirty="0">
                    <a:solidFill>
                      <a:schemeClr val="tx1"/>
                    </a:solidFill>
                    <a:latin typeface="Arial" panose="020B0604020202020204" pitchFamily="34" charset="0"/>
                    <a:cs typeface="Arial" panose="020B0604020202020204" pitchFamily="34" charset="0"/>
                  </a:rPr>
                  <a:t>(g1+g2+…)</a:t>
                </a:r>
                <a:r>
                  <a:rPr lang="en-US" sz="1100" dirty="0">
                    <a:solidFill>
                      <a:schemeClr val="tx1"/>
                    </a:solidFill>
                    <a:latin typeface="Arial" panose="020B0604020202020204" pitchFamily="34" charset="0"/>
                    <a:cs typeface="Arial" panose="020B0604020202020204" pitchFamily="34" charset="0"/>
                  </a:rPr>
                  <a:t> with parameters preset from [1]</a:t>
                </a:r>
              </a:p>
              <a:p>
                <a:pPr>
                  <a:spcBef>
                    <a:spcPts val="600"/>
                  </a:spcBef>
                </a:pPr>
                <a:r>
                  <a:rPr lang="en-FR" sz="1100" b="1" dirty="0">
                    <a:solidFill>
                      <a:schemeClr val="accent5">
                        <a:lumMod val="50000"/>
                      </a:schemeClr>
                    </a:solidFill>
                    <a:latin typeface="Arial" panose="020B0604020202020204" pitchFamily="34" charset="0"/>
                    <a:cs typeface="Arial" panose="020B0604020202020204" pitchFamily="34" charset="0"/>
                  </a:rPr>
                  <a:t>Goal: </a:t>
                </a:r>
              </a:p>
              <a:p>
                <a:pPr>
                  <a:spcBef>
                    <a:spcPts val="600"/>
                  </a:spcBef>
                </a:pPr>
                <a:r>
                  <a:rPr lang="en-FR" sz="1100" dirty="0">
                    <a:solidFill>
                      <a:schemeClr val="tx1"/>
                    </a:solidFill>
                    <a:latin typeface="Arial" panose="020B0604020202020204" pitchFamily="34" charset="0"/>
                    <a:cs typeface="Arial" panose="020B0604020202020204" pitchFamily="34" charset="0"/>
                  </a:rPr>
                  <a:t>Find</a:t>
                </a:r>
                <a:r>
                  <a:rPr lang="en-FR" sz="1100" b="1" dirty="0">
                    <a:solidFill>
                      <a:schemeClr val="tx1"/>
                    </a:solidFill>
                    <a:latin typeface="Arial" panose="020B0604020202020204" pitchFamily="34" charset="0"/>
                    <a:cs typeface="Arial" panose="020B0604020202020204" pitchFamily="34" charset="0"/>
                  </a:rPr>
                  <a:t> </a:t>
                </a:r>
                <a:r>
                  <a:rPr lang="en-FR" sz="1100" dirty="0">
                    <a:solidFill>
                      <a:schemeClr val="tx1"/>
                    </a:solidFill>
                    <a:latin typeface="Arial" panose="020B0604020202020204" pitchFamily="34" charset="0"/>
                    <a:cs typeface="Arial" panose="020B0604020202020204" pitchFamily="34" charset="0"/>
                  </a:rPr>
                  <a:t>a</a:t>
                </a:r>
                <a:r>
                  <a:rPr lang="en-FR" sz="1100" b="1" dirty="0">
                    <a:solidFill>
                      <a:schemeClr val="tx1"/>
                    </a:solidFill>
                    <a:latin typeface="Arial" panose="020B0604020202020204" pitchFamily="34" charset="0"/>
                    <a:cs typeface="Arial" panose="020B0604020202020204" pitchFamily="34" charset="0"/>
                  </a:rPr>
                  <a:t> </a:t>
                </a:r>
                <a:r>
                  <a:rPr lang="en-FR" sz="1100" dirty="0">
                    <a:solidFill>
                      <a:schemeClr val="tx1"/>
                    </a:solidFill>
                    <a:latin typeface="Arial" panose="020B0604020202020204" pitchFamily="34" charset="0"/>
                    <a:cs typeface="Arial" panose="020B0604020202020204" pitchFamily="34" charset="0"/>
                  </a:rPr>
                  <a:t>suitable partition of this collection into m batch, while keeping the order:</a:t>
                </a:r>
              </a:p>
              <a:p>
                <a:pPr>
                  <a:spcBef>
                    <a:spcPts val="600"/>
                  </a:spcBef>
                </a:pPr>
                <a14:m>
                  <m:oMathPara xmlns:m="http://schemas.openxmlformats.org/officeDocument/2006/math">
                    <m:oMathParaPr>
                      <m:jc m:val="centerGroup"/>
                    </m:oMathParaPr>
                    <m:oMath xmlns:m="http://schemas.openxmlformats.org/officeDocument/2006/math">
                      <m:r>
                        <a:rPr lang="vi-VN" sz="1100" b="1" i="0" dirty="0" smtClean="0">
                          <a:solidFill>
                            <a:schemeClr val="accent5">
                              <a:lumMod val="50000"/>
                            </a:schemeClr>
                          </a:solidFill>
                          <a:latin typeface="Cambria Math" panose="02040503050406030204" pitchFamily="18" charset="0"/>
                          <a:ea typeface="Cambria Math" panose="02040503050406030204" pitchFamily="18" charset="0"/>
                        </a:rPr>
                        <m:t>𝐁</m:t>
                      </m:r>
                      <m:r>
                        <a:rPr lang="vi-VN" sz="1100" b="1" i="0" smtClean="0">
                          <a:solidFill>
                            <a:schemeClr val="accent5">
                              <a:lumMod val="50000"/>
                            </a:schemeClr>
                          </a:solidFill>
                          <a:latin typeface="Cambria Math" panose="02040503050406030204" pitchFamily="18" charset="0"/>
                        </a:rPr>
                        <m:t> =</m:t>
                      </m:r>
                      <m:d>
                        <m:dPr>
                          <m:begChr m:val="{"/>
                          <m:endChr m:val="}"/>
                          <m:ctrlPr>
                            <a:rPr lang="en-US" sz="1100" b="1" i="1">
                              <a:solidFill>
                                <a:schemeClr val="accent5">
                                  <a:lumMod val="50000"/>
                                </a:schemeClr>
                              </a:solidFill>
                              <a:latin typeface="Cambria Math" panose="02040503050406030204" pitchFamily="18" charset="0"/>
                            </a:rPr>
                          </m:ctrlPr>
                        </m:dPr>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𝟏</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𝟐</m:t>
                              </m:r>
                            </m:sub>
                          </m:sSub>
                          <m:r>
                            <a:rPr lang="vi-VN" sz="1100" b="1" i="0" smtClean="0">
                              <a:solidFill>
                                <a:schemeClr val="accent5">
                                  <a:lumMod val="50000"/>
                                </a:schemeClr>
                              </a:solidFill>
                              <a:latin typeface="Cambria Math" panose="02040503050406030204" pitchFamily="18" charset="0"/>
                            </a:rPr>
                            <m:t>,…,</m:t>
                          </m:r>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𝐛</m:t>
                              </m:r>
                            </m:e>
                            <m:sub>
                              <m:r>
                                <a:rPr lang="vi-VN" sz="1100" b="1" i="0" smtClean="0">
                                  <a:solidFill>
                                    <a:schemeClr val="accent5">
                                      <a:lumMod val="50000"/>
                                    </a:schemeClr>
                                  </a:solidFill>
                                  <a:latin typeface="Cambria Math" panose="02040503050406030204" pitchFamily="18" charset="0"/>
                                </a:rPr>
                                <m:t>𝐦</m:t>
                              </m:r>
                            </m:sub>
                          </m:sSub>
                        </m:e>
                      </m:d>
                    </m:oMath>
                  </m:oMathPara>
                </a14:m>
                <a:endParaRPr lang="vi-VN" sz="1100" b="1" dirty="0">
                  <a:solidFill>
                    <a:schemeClr val="accent5">
                      <a:lumMod val="50000"/>
                    </a:schemeClr>
                  </a:solidFill>
                  <a:latin typeface="Arial" panose="020B0604020202020204" pitchFamily="34" charset="0"/>
                  <a:cs typeface="Arial" panose="020B0604020202020204" pitchFamily="34" charset="0"/>
                </a:endParaRPr>
              </a:p>
            </p:txBody>
          </p:sp>
        </mc:Choice>
        <mc:Fallback xmlns="">
          <p:sp>
            <p:nvSpPr>
              <p:cNvPr id="6" name="Rounded Rectangle 5">
                <a:extLst>
                  <a:ext uri="{FF2B5EF4-FFF2-40B4-BE49-F238E27FC236}">
                    <a16:creationId xmlns:a16="http://schemas.microsoft.com/office/drawing/2014/main" id="{2800E75D-8919-D7F7-9F98-01ABF8D5D50D}"/>
                  </a:ext>
                </a:extLst>
              </p:cNvPr>
              <p:cNvSpPr>
                <a:spLocks noRot="1" noChangeAspect="1" noMove="1" noResize="1" noEditPoints="1" noAdjustHandles="1" noChangeArrowheads="1" noChangeShapeType="1" noTextEdit="1"/>
              </p:cNvSpPr>
              <p:nvPr/>
            </p:nvSpPr>
            <p:spPr>
              <a:xfrm>
                <a:off x="793563" y="1408233"/>
                <a:ext cx="5264029" cy="2194192"/>
              </a:xfrm>
              <a:prstGeom prst="roundRect">
                <a:avLst>
                  <a:gd name="adj" fmla="val 4309"/>
                </a:avLst>
              </a:prstGeom>
              <a:blipFill>
                <a:blip r:embed="rId2"/>
                <a:stretch>
                  <a:fillRect/>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51000C7B-8F0B-9033-755E-8C8D81C27EEE}"/>
                  </a:ext>
                </a:extLst>
              </p:cNvPr>
              <p:cNvSpPr/>
              <p:nvPr/>
            </p:nvSpPr>
            <p:spPr>
              <a:xfrm>
                <a:off x="793563" y="3483566"/>
                <a:ext cx="5264028" cy="365125"/>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accent5">
                        <a:lumMod val="50000"/>
                      </a:schemeClr>
                    </a:solidFill>
                    <a:latin typeface="Arial" panose="020B0604020202020204" pitchFamily="34" charset="0"/>
                    <a:cs typeface="Arial" panose="020B0604020202020204" pitchFamily="34" charset="0"/>
                  </a:rPr>
                  <a:t>Decision variables: </a:t>
                </a:r>
                <a14:m>
                  <m:oMath xmlns:m="http://schemas.openxmlformats.org/officeDocument/2006/math">
                    <m:sSub>
                      <m:sSubPr>
                        <m:ctrlPr>
                          <a:rPr lang="en-FR" sz="1100" b="1" i="1" smtClean="0">
                            <a:solidFill>
                              <a:schemeClr val="accent5">
                                <a:lumMod val="50000"/>
                              </a:schemeClr>
                            </a:solidFill>
                            <a:latin typeface="Cambria Math" panose="02040503050406030204" pitchFamily="18" charset="0"/>
                          </a:rPr>
                        </m:ctrlPr>
                      </m:sSubPr>
                      <m:e>
                        <m:r>
                          <a:rPr lang="en-US" sz="1100" b="1" i="0" smtClean="0">
                            <a:solidFill>
                              <a:schemeClr val="accent5">
                                <a:lumMod val="50000"/>
                              </a:schemeClr>
                            </a:solidFill>
                            <a:latin typeface="Cambria Math" panose="02040503050406030204" pitchFamily="18" charset="0"/>
                          </a:rPr>
                          <m:t>𝐱</m:t>
                        </m:r>
                      </m:e>
                      <m:sub>
                        <m:r>
                          <a:rPr lang="en-US" sz="1100" b="1" i="0" smtClean="0">
                            <a:solidFill>
                              <a:schemeClr val="accent5">
                                <a:lumMod val="50000"/>
                              </a:schemeClr>
                            </a:solidFill>
                            <a:latin typeface="Cambria Math" panose="02040503050406030204" pitchFamily="18" charset="0"/>
                          </a:rPr>
                          <m:t>𝐢𝐣</m:t>
                        </m:r>
                      </m:sub>
                    </m:sSub>
                    <m:r>
                      <a:rPr lang="en-US" sz="1100" b="1" i="0" smtClean="0">
                        <a:solidFill>
                          <a:schemeClr val="accent5">
                            <a:lumMod val="50000"/>
                          </a:schemeClr>
                        </a:solidFill>
                        <a:latin typeface="Cambria Math" panose="02040503050406030204" pitchFamily="18" charset="0"/>
                      </a:rPr>
                      <m:t>∈</m:t>
                    </m:r>
                    <m:r>
                      <m:rPr>
                        <m:lit/>
                      </m:rPr>
                      <a:rPr lang="en-US" sz="1100" b="1" i="0" smtClean="0">
                        <a:solidFill>
                          <a:schemeClr val="accent5">
                            <a:lumMod val="50000"/>
                          </a:schemeClr>
                        </a:solidFill>
                        <a:latin typeface="Cambria Math" panose="02040503050406030204" pitchFamily="18" charset="0"/>
                      </a:rPr>
                      <m:t>{</m:t>
                    </m:r>
                    <m:r>
                      <a:rPr lang="en-US" sz="1100" b="1" i="0" smtClean="0">
                        <a:solidFill>
                          <a:schemeClr val="accent5">
                            <a:lumMod val="50000"/>
                          </a:schemeClr>
                        </a:solidFill>
                        <a:latin typeface="Cambria Math" panose="02040503050406030204" pitchFamily="18" charset="0"/>
                      </a:rPr>
                      <m:t>𝟎</m:t>
                    </m:r>
                    <m:r>
                      <a:rPr lang="en-US" sz="1100" b="1" i="0" smtClean="0">
                        <a:solidFill>
                          <a:schemeClr val="accent5">
                            <a:lumMod val="50000"/>
                          </a:schemeClr>
                        </a:solidFill>
                        <a:latin typeface="Cambria Math" panose="02040503050406030204" pitchFamily="18" charset="0"/>
                      </a:rPr>
                      <m:t>,</m:t>
                    </m:r>
                    <m:r>
                      <a:rPr lang="en-US" sz="1100" b="1" i="0" smtClean="0">
                        <a:solidFill>
                          <a:schemeClr val="accent5">
                            <a:lumMod val="50000"/>
                          </a:schemeClr>
                        </a:solidFill>
                        <a:latin typeface="Cambria Math" panose="02040503050406030204" pitchFamily="18" charset="0"/>
                      </a:rPr>
                      <m:t>𝟏</m:t>
                    </m:r>
                    <m:r>
                      <m:rPr>
                        <m:lit/>
                      </m:rPr>
                      <a:rPr lang="en-US" sz="1100" b="1" i="0" smtClean="0">
                        <a:solidFill>
                          <a:schemeClr val="accent5">
                            <a:lumMod val="50000"/>
                          </a:schemeClr>
                        </a:solidFill>
                        <a:latin typeface="Cambria Math" panose="02040503050406030204" pitchFamily="18" charset="0"/>
                      </a:rPr>
                      <m:t>}</m:t>
                    </m:r>
                    <m:r>
                      <a:rPr lang="vi-VN" sz="1100" b="0" i="0" smtClean="0">
                        <a:solidFill>
                          <a:schemeClr val="accent5">
                            <a:lumMod val="50000"/>
                          </a:schemeClr>
                        </a:solidFill>
                        <a:latin typeface="Cambria Math" panose="02040503050406030204" pitchFamily="18" charset="0"/>
                      </a:rPr>
                      <m:t>,  </m:t>
                    </m:r>
                    <m:sSub>
                      <m:sSubPr>
                        <m:ctrlPr>
                          <a:rPr lang="en-FR" sz="1100" b="1" i="1" smtClean="0">
                            <a:solidFill>
                              <a:schemeClr val="accent5">
                                <a:lumMod val="50000"/>
                              </a:schemeClr>
                            </a:solidFill>
                            <a:latin typeface="Cambria Math" panose="02040503050406030204" pitchFamily="18" charset="0"/>
                          </a:rPr>
                        </m:ctrlPr>
                      </m:sSubPr>
                      <m:e>
                        <m:r>
                          <a:rPr lang="en-US" sz="1100" b="1" i="0" smtClean="0">
                            <a:solidFill>
                              <a:schemeClr val="accent5">
                                <a:lumMod val="50000"/>
                              </a:schemeClr>
                            </a:solidFill>
                            <a:latin typeface="Cambria Math" panose="02040503050406030204" pitchFamily="18" charset="0"/>
                          </a:rPr>
                          <m:t>𝐲</m:t>
                        </m:r>
                      </m:e>
                      <m:sub>
                        <m:r>
                          <a:rPr lang="en-US" sz="1100" b="1" i="0" smtClean="0">
                            <a:solidFill>
                              <a:schemeClr val="accent5">
                                <a:lumMod val="50000"/>
                              </a:schemeClr>
                            </a:solidFill>
                            <a:latin typeface="Cambria Math" panose="02040503050406030204" pitchFamily="18" charset="0"/>
                          </a:rPr>
                          <m:t>𝐣</m:t>
                        </m:r>
                      </m:sub>
                    </m:sSub>
                    <m:r>
                      <a:rPr lang="en-US" sz="1100" b="1" i="0" smtClean="0">
                        <a:solidFill>
                          <a:schemeClr val="accent5">
                            <a:lumMod val="50000"/>
                          </a:schemeClr>
                        </a:solidFill>
                        <a:latin typeface="Cambria Math" panose="02040503050406030204" pitchFamily="18" charset="0"/>
                      </a:rPr>
                      <m:t>∈</m:t>
                    </m:r>
                    <m:r>
                      <m:rPr>
                        <m:lit/>
                      </m:rPr>
                      <a:rPr lang="en-US" sz="1100" b="1" i="0" smtClean="0">
                        <a:solidFill>
                          <a:schemeClr val="accent5">
                            <a:lumMod val="50000"/>
                          </a:schemeClr>
                        </a:solidFill>
                        <a:latin typeface="Cambria Math" panose="02040503050406030204" pitchFamily="18" charset="0"/>
                      </a:rPr>
                      <m:t>{</m:t>
                    </m:r>
                    <m:r>
                      <a:rPr lang="en-US" sz="1100" b="1" i="0" smtClean="0">
                        <a:solidFill>
                          <a:schemeClr val="accent5">
                            <a:lumMod val="50000"/>
                          </a:schemeClr>
                        </a:solidFill>
                        <a:latin typeface="Cambria Math" panose="02040503050406030204" pitchFamily="18" charset="0"/>
                      </a:rPr>
                      <m:t>𝟎</m:t>
                    </m:r>
                    <m:r>
                      <a:rPr lang="en-US" sz="1100" b="1" i="0" smtClean="0">
                        <a:solidFill>
                          <a:schemeClr val="accent5">
                            <a:lumMod val="50000"/>
                          </a:schemeClr>
                        </a:solidFill>
                        <a:latin typeface="Cambria Math" panose="02040503050406030204" pitchFamily="18" charset="0"/>
                      </a:rPr>
                      <m:t>,</m:t>
                    </m:r>
                    <m:r>
                      <a:rPr lang="en-US" sz="1100" b="1" i="0" smtClean="0">
                        <a:solidFill>
                          <a:schemeClr val="accent5">
                            <a:lumMod val="50000"/>
                          </a:schemeClr>
                        </a:solidFill>
                        <a:latin typeface="Cambria Math" panose="02040503050406030204" pitchFamily="18" charset="0"/>
                      </a:rPr>
                      <m:t>𝟏</m:t>
                    </m:r>
                    <m:r>
                      <m:rPr>
                        <m:lit/>
                      </m:rPr>
                      <a:rPr lang="en-US" sz="1100" b="1" i="0" smtClean="0">
                        <a:solidFill>
                          <a:schemeClr val="accent5">
                            <a:lumMod val="50000"/>
                          </a:schemeClr>
                        </a:solidFill>
                        <a:latin typeface="Cambria Math" panose="02040503050406030204" pitchFamily="18" charset="0"/>
                      </a:rPr>
                      <m:t>}</m:t>
                    </m:r>
                  </m:oMath>
                </a14:m>
                <a:r>
                  <a:rPr lang="en-US" sz="1100" b="1" dirty="0">
                    <a:solidFill>
                      <a:schemeClr val="tx1"/>
                    </a:solidFill>
                    <a:latin typeface="Arial" panose="020B0604020202020204" pitchFamily="34" charset="0"/>
                    <a:cs typeface="Arial" panose="020B0604020202020204" pitchFamily="34" charset="0"/>
                  </a:rPr>
                  <a:t> </a:t>
                </a:r>
                <a:r>
                  <a:rPr lang="en-US" sz="1100" dirty="0">
                    <a:solidFill>
                      <a:schemeClr val="tx1"/>
                    </a:solidFill>
                    <a:latin typeface="Arial" panose="020B0604020202020204" pitchFamily="34" charset="0"/>
                    <a:cs typeface="Arial" panose="020B0604020202020204" pitchFamily="34" charset="0"/>
                  </a:rPr>
                  <a:t>	</a:t>
                </a:r>
              </a:p>
            </p:txBody>
          </p:sp>
        </mc:Choice>
        <mc:Fallback xmlns="">
          <p:sp>
            <p:nvSpPr>
              <p:cNvPr id="7" name="Rounded Rectangle 6">
                <a:extLst>
                  <a:ext uri="{FF2B5EF4-FFF2-40B4-BE49-F238E27FC236}">
                    <a16:creationId xmlns:a16="http://schemas.microsoft.com/office/drawing/2014/main" id="{51000C7B-8F0B-9033-755E-8C8D81C27EEE}"/>
                  </a:ext>
                </a:extLst>
              </p:cNvPr>
              <p:cNvSpPr>
                <a:spLocks noRot="1" noChangeAspect="1" noMove="1" noResize="1" noEditPoints="1" noAdjustHandles="1" noChangeArrowheads="1" noChangeShapeType="1" noTextEdit="1"/>
              </p:cNvSpPr>
              <p:nvPr/>
            </p:nvSpPr>
            <p:spPr>
              <a:xfrm>
                <a:off x="793563" y="3483566"/>
                <a:ext cx="5264028" cy="365125"/>
              </a:xfrm>
              <a:prstGeom prst="roundRect">
                <a:avLst>
                  <a:gd name="adj" fmla="val 4309"/>
                </a:avLst>
              </a:prstGeom>
              <a:blipFill>
                <a:blip r:embed="rId3"/>
                <a:stretch>
                  <a:fillRect/>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FAB989A3-EF67-A78B-37F6-F3D470F4AEB3}"/>
                  </a:ext>
                </a:extLst>
              </p:cNvPr>
              <p:cNvSpPr/>
              <p:nvPr/>
            </p:nvSpPr>
            <p:spPr>
              <a:xfrm>
                <a:off x="1063482" y="4218530"/>
                <a:ext cx="2089151" cy="854006"/>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14:m>
                  <m:oMathPara xmlns:m="http://schemas.openxmlformats.org/officeDocument/2006/math">
                    <m:oMathParaPr>
                      <m:jc m:val="centerGroup"/>
                    </m:oMathParaPr>
                    <m:oMath xmlns:m="http://schemas.openxmlformats.org/officeDocument/2006/math">
                      <m:func>
                        <m:funcPr>
                          <m:ctrlPr>
                            <a:rPr lang="en-FR" sz="1200" b="1" i="1" smtClean="0">
                              <a:solidFill>
                                <a:schemeClr val="accent5">
                                  <a:lumMod val="50000"/>
                                </a:schemeClr>
                              </a:solidFill>
                              <a:latin typeface="Cambria Math" panose="02040503050406030204" pitchFamily="18" charset="0"/>
                            </a:rPr>
                          </m:ctrlPr>
                        </m:funcPr>
                        <m:fName>
                          <m:r>
                            <a:rPr lang="vi-VN" sz="1200" b="1" i="0" smtClean="0">
                              <a:solidFill>
                                <a:schemeClr val="accent5">
                                  <a:lumMod val="50000"/>
                                </a:schemeClr>
                              </a:solidFill>
                              <a:latin typeface="Cambria Math" panose="02040503050406030204" pitchFamily="18" charset="0"/>
                            </a:rPr>
                            <m:t>𝐦𝐢𝐧</m:t>
                          </m:r>
                        </m:fName>
                        <m:e>
                          <m:d>
                            <m:dPr>
                              <m:ctrlPr>
                                <a:rPr lang="en-FR" sz="1200" b="1" i="1">
                                  <a:solidFill>
                                    <a:schemeClr val="accent5">
                                      <a:lumMod val="50000"/>
                                    </a:schemeClr>
                                  </a:solidFill>
                                  <a:latin typeface="Cambria Math" panose="02040503050406030204" pitchFamily="18" charset="0"/>
                                </a:rPr>
                              </m:ctrlPr>
                            </m:dPr>
                            <m:e>
                              <m:nary>
                                <m:naryPr>
                                  <m:chr m:val="∑"/>
                                  <m:ctrlPr>
                                    <a:rPr lang="en-FR" sz="1200" b="1" i="1">
                                      <a:solidFill>
                                        <a:schemeClr val="accent5">
                                          <a:lumMod val="50000"/>
                                        </a:schemeClr>
                                      </a:solidFill>
                                      <a:latin typeface="Cambria Math" panose="02040503050406030204" pitchFamily="18" charset="0"/>
                                    </a:rPr>
                                  </m:ctrlPr>
                                </m:naryPr>
                                <m:sub>
                                  <m:r>
                                    <a:rPr lang="vi-VN" sz="1200" b="1" i="0" smtClean="0">
                                      <a:solidFill>
                                        <a:schemeClr val="accent5">
                                          <a:lumMod val="50000"/>
                                        </a:schemeClr>
                                      </a:solidFill>
                                      <a:latin typeface="Cambria Math" panose="02040503050406030204" pitchFamily="18" charset="0"/>
                                    </a:rPr>
                                    <m:t>𝐣</m:t>
                                  </m:r>
                                  <m:r>
                                    <a:rPr lang="vi-VN" sz="1200" b="1" i="0" smtClean="0">
                                      <a:solidFill>
                                        <a:schemeClr val="accent5">
                                          <a:lumMod val="50000"/>
                                        </a:schemeClr>
                                      </a:solidFill>
                                      <a:latin typeface="Cambria Math" panose="02040503050406030204" pitchFamily="18" charset="0"/>
                                    </a:rPr>
                                    <m:t>=</m:t>
                                  </m:r>
                                  <m:r>
                                    <a:rPr lang="vi-VN" sz="1200" b="1" i="0" smtClean="0">
                                      <a:solidFill>
                                        <a:schemeClr val="accent5">
                                          <a:lumMod val="50000"/>
                                        </a:schemeClr>
                                      </a:solidFill>
                                      <a:latin typeface="Cambria Math" panose="02040503050406030204" pitchFamily="18" charset="0"/>
                                    </a:rPr>
                                    <m:t>𝟏</m:t>
                                  </m:r>
                                </m:sub>
                                <m:sup>
                                  <m:r>
                                    <a:rPr lang="vi-VN" sz="1200" b="1" i="0" smtClean="0">
                                      <a:solidFill>
                                        <a:schemeClr val="accent5">
                                          <a:lumMod val="50000"/>
                                        </a:schemeClr>
                                      </a:solidFill>
                                      <a:latin typeface="Cambria Math" panose="02040503050406030204" pitchFamily="18" charset="0"/>
                                    </a:rPr>
                                    <m:t>𝐦</m:t>
                                  </m:r>
                                </m:sup>
                                <m:e>
                                  <m:sSub>
                                    <m:sSubPr>
                                      <m:ctrlPr>
                                        <a:rPr lang="en-US" sz="1200" b="1" i="1" strike="sngStrike" smtClean="0">
                                          <a:solidFill>
                                            <a:schemeClr val="accent5">
                                              <a:lumMod val="50000"/>
                                            </a:schemeClr>
                                          </a:solidFill>
                                          <a:latin typeface="Cambria Math" panose="02040503050406030204" pitchFamily="18" charset="0"/>
                                        </a:rPr>
                                      </m:ctrlPr>
                                    </m:sSubPr>
                                    <m:e>
                                      <m:r>
                                        <a:rPr lang="vi-VN" sz="1200" b="1" i="0" strike="sngStrike" smtClean="0">
                                          <a:solidFill>
                                            <a:schemeClr val="accent5">
                                              <a:lumMod val="50000"/>
                                            </a:schemeClr>
                                          </a:solidFill>
                                          <a:latin typeface="Cambria Math" panose="02040503050406030204" pitchFamily="18" charset="0"/>
                                        </a:rPr>
                                        <m:t>𝐂</m:t>
                                      </m:r>
                                    </m:e>
                                    <m:sub>
                                      <m:r>
                                        <a:rPr lang="en-US" sz="1200" b="1" i="0" strike="sngStrike" smtClean="0">
                                          <a:solidFill>
                                            <a:schemeClr val="accent5">
                                              <a:lumMod val="50000"/>
                                            </a:schemeClr>
                                          </a:solidFill>
                                          <a:latin typeface="Cambria Math" panose="02040503050406030204" pitchFamily="18" charset="0"/>
                                        </a:rPr>
                                        <m:t>𝐱𝐳</m:t>
                                      </m:r>
                                    </m:sub>
                                  </m:sSub>
                                  <m:d>
                                    <m:dPr>
                                      <m:ctrlPr>
                                        <a:rPr lang="en-FR" sz="1200" b="1" i="1" strike="sngStrike">
                                          <a:solidFill>
                                            <a:schemeClr val="accent5">
                                              <a:lumMod val="50000"/>
                                            </a:schemeClr>
                                          </a:solidFill>
                                          <a:latin typeface="Cambria Math" panose="02040503050406030204" pitchFamily="18" charset="0"/>
                                        </a:rPr>
                                      </m:ctrlPr>
                                    </m:dPr>
                                    <m:e>
                                      <m:sSub>
                                        <m:sSubPr>
                                          <m:ctrlPr>
                                            <a:rPr lang="en-FR" sz="1200" b="1" i="1" strike="sngStrike">
                                              <a:solidFill>
                                                <a:schemeClr val="accent5">
                                                  <a:lumMod val="50000"/>
                                                </a:schemeClr>
                                              </a:solidFill>
                                              <a:latin typeface="Cambria Math" panose="02040503050406030204" pitchFamily="18" charset="0"/>
                                            </a:rPr>
                                          </m:ctrlPr>
                                        </m:sSubPr>
                                        <m:e>
                                          <m:r>
                                            <a:rPr lang="vi-VN" sz="1200" b="1" i="0" strike="sngStrike" smtClean="0">
                                              <a:solidFill>
                                                <a:schemeClr val="accent5">
                                                  <a:lumMod val="50000"/>
                                                </a:schemeClr>
                                              </a:solidFill>
                                              <a:latin typeface="Cambria Math" panose="02040503050406030204" pitchFamily="18" charset="0"/>
                                            </a:rPr>
                                            <m:t>𝐛</m:t>
                                          </m:r>
                                        </m:e>
                                        <m:sub>
                                          <m:r>
                                            <a:rPr lang="vi-VN" sz="1200" b="1" i="0" strike="sngStrike" smtClean="0">
                                              <a:solidFill>
                                                <a:schemeClr val="accent5">
                                                  <a:lumMod val="50000"/>
                                                </a:schemeClr>
                                              </a:solidFill>
                                              <a:latin typeface="Cambria Math" panose="02040503050406030204" pitchFamily="18" charset="0"/>
                                            </a:rPr>
                                            <m:t>𝐣</m:t>
                                          </m:r>
                                        </m:sub>
                                      </m:sSub>
                                    </m:e>
                                  </m:d>
                                </m:e>
                              </m:nary>
                              <m:r>
                                <a:rPr lang="vi-VN" sz="1200" b="1" i="0" smtClean="0">
                                  <a:solidFill>
                                    <a:schemeClr val="accent5">
                                      <a:lumMod val="50000"/>
                                    </a:schemeClr>
                                  </a:solidFill>
                                  <a:latin typeface="Cambria Math" panose="02040503050406030204" pitchFamily="18" charset="0"/>
                                </a:rPr>
                                <m:t>⋅</m:t>
                              </m:r>
                              <m:sSub>
                                <m:sSubPr>
                                  <m:ctrlPr>
                                    <a:rPr lang="en-FR" sz="1200" b="1" i="1">
                                      <a:solidFill>
                                        <a:schemeClr val="accent5">
                                          <a:lumMod val="50000"/>
                                        </a:schemeClr>
                                      </a:solidFill>
                                      <a:latin typeface="Cambria Math" panose="02040503050406030204" pitchFamily="18" charset="0"/>
                                    </a:rPr>
                                  </m:ctrlPr>
                                </m:sSubPr>
                                <m:e>
                                  <m:r>
                                    <a:rPr lang="vi-VN" sz="1200" b="1" i="0" smtClean="0">
                                      <a:solidFill>
                                        <a:schemeClr val="accent5">
                                          <a:lumMod val="50000"/>
                                        </a:schemeClr>
                                      </a:solidFill>
                                      <a:latin typeface="Cambria Math" panose="02040503050406030204" pitchFamily="18" charset="0"/>
                                    </a:rPr>
                                    <m:t>𝐲</m:t>
                                  </m:r>
                                </m:e>
                                <m:sub>
                                  <m:r>
                                    <a:rPr lang="vi-VN" sz="1200" b="1" i="0" smtClean="0">
                                      <a:solidFill>
                                        <a:schemeClr val="accent5">
                                          <a:lumMod val="50000"/>
                                        </a:schemeClr>
                                      </a:solidFill>
                                      <a:latin typeface="Cambria Math" panose="02040503050406030204" pitchFamily="18" charset="0"/>
                                    </a:rPr>
                                    <m:t>𝐣</m:t>
                                  </m:r>
                                </m:sub>
                              </m:sSub>
                            </m:e>
                          </m:d>
                        </m:e>
                      </m:func>
                    </m:oMath>
                  </m:oMathPara>
                </a14:m>
                <a:endParaRPr lang="vi-VN" sz="1200" b="1" dirty="0">
                  <a:solidFill>
                    <a:schemeClr val="accent5">
                      <a:lumMod val="50000"/>
                    </a:schemeClr>
                  </a:solidFill>
                  <a:latin typeface="Arial" panose="020B0604020202020204" pitchFamily="34" charset="0"/>
                  <a:cs typeface="Arial" panose="020B0604020202020204" pitchFamily="34" charset="0"/>
                </a:endParaRPr>
              </a:p>
            </p:txBody>
          </p:sp>
        </mc:Choice>
        <mc:Fallback xmlns="">
          <p:sp>
            <p:nvSpPr>
              <p:cNvPr id="8" name="Rounded Rectangle 7">
                <a:extLst>
                  <a:ext uri="{FF2B5EF4-FFF2-40B4-BE49-F238E27FC236}">
                    <a16:creationId xmlns:a16="http://schemas.microsoft.com/office/drawing/2014/main" id="{FAB989A3-EF67-A78B-37F6-F3D470F4AEB3}"/>
                  </a:ext>
                </a:extLst>
              </p:cNvPr>
              <p:cNvSpPr>
                <a:spLocks noRot="1" noChangeAspect="1" noMove="1" noResize="1" noEditPoints="1" noAdjustHandles="1" noChangeArrowheads="1" noChangeShapeType="1" noTextEdit="1"/>
              </p:cNvSpPr>
              <p:nvPr/>
            </p:nvSpPr>
            <p:spPr>
              <a:xfrm>
                <a:off x="1063482" y="4218530"/>
                <a:ext cx="2089151" cy="854006"/>
              </a:xfrm>
              <a:prstGeom prst="roundRect">
                <a:avLst>
                  <a:gd name="adj" fmla="val 4309"/>
                </a:avLst>
              </a:prstGeom>
              <a:blipFill>
                <a:blip r:embed="rId4"/>
                <a:stretch>
                  <a:fillRect t="-51471" b="-86765"/>
                </a:stretch>
              </a:blipFill>
              <a:ln w="3175">
                <a:noFill/>
                <a:prstDash val="sysDot"/>
              </a:ln>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B6FB967E-44D7-BF78-DCE5-43AF8AC883DD}"/>
                  </a:ext>
                </a:extLst>
              </p:cNvPr>
              <p:cNvSpPr/>
              <p:nvPr/>
            </p:nvSpPr>
            <p:spPr>
              <a:xfrm>
                <a:off x="3841846" y="4033853"/>
                <a:ext cx="1282888" cy="1223360"/>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14:m>
                  <m:oMathPara xmlns:m="http://schemas.openxmlformats.org/officeDocument/2006/math">
                    <m:oMathParaPr>
                      <m:jc m:val="centerGroup"/>
                    </m:oMathParaPr>
                    <m:oMath xmlns:m="http://schemas.openxmlformats.org/officeDocument/2006/math">
                      <m:func>
                        <m:funcPr>
                          <m:ctrlPr>
                            <a:rPr lang="en-FR" sz="1100" b="1" i="1" smtClean="0">
                              <a:solidFill>
                                <a:schemeClr val="accent5">
                                  <a:lumMod val="50000"/>
                                </a:schemeClr>
                              </a:solidFill>
                              <a:latin typeface="Cambria Math" panose="02040503050406030204" pitchFamily="18" charset="0"/>
                            </a:rPr>
                          </m:ctrlPr>
                        </m:funcPr>
                        <m:fName>
                          <m:r>
                            <a:rPr lang="vi-VN" sz="1100" b="1" i="0" smtClean="0">
                              <a:solidFill>
                                <a:schemeClr val="accent5">
                                  <a:lumMod val="50000"/>
                                </a:schemeClr>
                              </a:solidFill>
                              <a:latin typeface="Cambria Math" panose="02040503050406030204" pitchFamily="18" charset="0"/>
                            </a:rPr>
                            <m:t>𝐦𝐢𝐧</m:t>
                          </m:r>
                        </m:fName>
                        <m:e>
                          <m:d>
                            <m:dPr>
                              <m:ctrlPr>
                                <a:rPr lang="en-FR" sz="1100" b="1" i="1">
                                  <a:solidFill>
                                    <a:schemeClr val="accent5">
                                      <a:lumMod val="50000"/>
                                    </a:schemeClr>
                                  </a:solidFill>
                                  <a:latin typeface="Cambria Math" panose="02040503050406030204" pitchFamily="18" charset="0"/>
                                </a:rPr>
                              </m:ctrlPr>
                            </m:dPr>
                            <m:e>
                              <m:nary>
                                <m:naryPr>
                                  <m:chr m:val="∑"/>
                                  <m:ctrlPr>
                                    <a:rPr lang="en-FR" sz="1100" b="1" i="1">
                                      <a:solidFill>
                                        <a:schemeClr val="accent5">
                                          <a:lumMod val="50000"/>
                                        </a:schemeClr>
                                      </a:solidFill>
                                      <a:latin typeface="Cambria Math" panose="02040503050406030204" pitchFamily="18" charset="0"/>
                                    </a:rPr>
                                  </m:ctrlPr>
                                </m:naryPr>
                                <m:sub>
                                  <m:r>
                                    <a:rPr lang="vi-VN" sz="1100" b="1" i="0" smtClean="0">
                                      <a:solidFill>
                                        <a:schemeClr val="accent5">
                                          <a:lumMod val="50000"/>
                                        </a:schemeClr>
                                      </a:solidFill>
                                      <a:latin typeface="Cambria Math" panose="02040503050406030204" pitchFamily="18" charset="0"/>
                                    </a:rPr>
                                    <m:t>𝐣</m:t>
                                  </m:r>
                                  <m:r>
                                    <a:rPr lang="vi-VN" sz="1100" b="1" i="0" smtClean="0">
                                      <a:solidFill>
                                        <a:schemeClr val="accent5">
                                          <a:lumMod val="50000"/>
                                        </a:schemeClr>
                                      </a:solidFill>
                                      <a:latin typeface="Cambria Math" panose="02040503050406030204" pitchFamily="18" charset="0"/>
                                    </a:rPr>
                                    <m:t>=</m:t>
                                  </m:r>
                                  <m:r>
                                    <a:rPr lang="vi-VN" sz="1100" b="1" i="0" smtClean="0">
                                      <a:solidFill>
                                        <a:schemeClr val="accent5">
                                          <a:lumMod val="50000"/>
                                        </a:schemeClr>
                                      </a:solidFill>
                                      <a:latin typeface="Cambria Math" panose="02040503050406030204" pitchFamily="18" charset="0"/>
                                    </a:rPr>
                                    <m:t>𝟏</m:t>
                                  </m:r>
                                </m:sub>
                                <m:sup>
                                  <m:r>
                                    <a:rPr lang="vi-VN" sz="1100" b="1" i="0" smtClean="0">
                                      <a:solidFill>
                                        <a:schemeClr val="accent5">
                                          <a:lumMod val="50000"/>
                                        </a:schemeClr>
                                      </a:solidFill>
                                      <a:latin typeface="Cambria Math" panose="02040503050406030204" pitchFamily="18" charset="0"/>
                                    </a:rPr>
                                    <m:t>𝐦</m:t>
                                  </m:r>
                                </m:sup>
                                <m:e>
                                  <m:sSub>
                                    <m:sSubPr>
                                      <m:ctrlPr>
                                        <a:rPr lang="en-FR" sz="1100" b="1" i="1">
                                          <a:solidFill>
                                            <a:schemeClr val="accent5">
                                              <a:lumMod val="50000"/>
                                            </a:schemeClr>
                                          </a:solidFill>
                                          <a:latin typeface="Cambria Math" panose="02040503050406030204" pitchFamily="18" charset="0"/>
                                        </a:rPr>
                                      </m:ctrlPr>
                                    </m:sSubPr>
                                    <m:e>
                                      <m:r>
                                        <a:rPr lang="vi-VN" sz="1100" b="1" i="0" smtClean="0">
                                          <a:solidFill>
                                            <a:schemeClr val="accent5">
                                              <a:lumMod val="50000"/>
                                            </a:schemeClr>
                                          </a:solidFill>
                                          <a:latin typeface="Cambria Math" panose="02040503050406030204" pitchFamily="18" charset="0"/>
                                        </a:rPr>
                                        <m:t>𝐲</m:t>
                                      </m:r>
                                    </m:e>
                                    <m:sub>
                                      <m:r>
                                        <a:rPr lang="vi-VN" sz="1100" b="1" i="0" smtClean="0">
                                          <a:solidFill>
                                            <a:schemeClr val="accent5">
                                              <a:lumMod val="50000"/>
                                            </a:schemeClr>
                                          </a:solidFill>
                                          <a:latin typeface="Cambria Math" panose="02040503050406030204" pitchFamily="18" charset="0"/>
                                        </a:rPr>
                                        <m:t>𝐣</m:t>
                                      </m:r>
                                    </m:sub>
                                  </m:sSub>
                                </m:e>
                              </m:nary>
                            </m:e>
                          </m:d>
                        </m:e>
                      </m:func>
                    </m:oMath>
                  </m:oMathPara>
                </a14:m>
                <a:endParaRPr lang="vi-VN" sz="1100" b="1" dirty="0">
                  <a:solidFill>
                    <a:schemeClr val="tx1"/>
                  </a:solidFill>
                  <a:latin typeface="Arial" panose="020B0604020202020204" pitchFamily="34" charset="0"/>
                  <a:cs typeface="Arial" panose="020B0604020202020204" pitchFamily="34" charset="0"/>
                </a:endParaRPr>
              </a:p>
            </p:txBody>
          </p:sp>
        </mc:Choice>
        <mc:Fallback xmlns="">
          <p:sp>
            <p:nvSpPr>
              <p:cNvPr id="10" name="Rounded Rectangle 9">
                <a:extLst>
                  <a:ext uri="{FF2B5EF4-FFF2-40B4-BE49-F238E27FC236}">
                    <a16:creationId xmlns:a16="http://schemas.microsoft.com/office/drawing/2014/main" id="{B6FB967E-44D7-BF78-DCE5-43AF8AC883DD}"/>
                  </a:ext>
                </a:extLst>
              </p:cNvPr>
              <p:cNvSpPr>
                <a:spLocks noRot="1" noChangeAspect="1" noMove="1" noResize="1" noEditPoints="1" noAdjustHandles="1" noChangeArrowheads="1" noChangeShapeType="1" noTextEdit="1"/>
              </p:cNvSpPr>
              <p:nvPr/>
            </p:nvSpPr>
            <p:spPr>
              <a:xfrm>
                <a:off x="3841846" y="4033853"/>
                <a:ext cx="1282888" cy="1223360"/>
              </a:xfrm>
              <a:prstGeom prst="roundRect">
                <a:avLst>
                  <a:gd name="adj" fmla="val 4309"/>
                </a:avLst>
              </a:prstGeom>
              <a:blipFill>
                <a:blip r:embed="rId5"/>
                <a:stretch>
                  <a:fillRect t="-14433" b="-38144"/>
                </a:stretch>
              </a:blipFill>
              <a:ln w="3175">
                <a:noFill/>
                <a:prstDash val="sysDot"/>
              </a:ln>
            </p:spPr>
            <p:txBody>
              <a:bodyPr/>
              <a:lstStyle/>
              <a:p>
                <a:r>
                  <a:rPr lang="en-FR">
                    <a:noFill/>
                  </a:rPr>
                  <a:t> </a:t>
                </a:r>
              </a:p>
            </p:txBody>
          </p:sp>
        </mc:Fallback>
      </mc:AlternateContent>
      <p:sp>
        <p:nvSpPr>
          <p:cNvPr id="11" name="Rounded Rectangle 10">
            <a:extLst>
              <a:ext uri="{FF2B5EF4-FFF2-40B4-BE49-F238E27FC236}">
                <a16:creationId xmlns:a16="http://schemas.microsoft.com/office/drawing/2014/main" id="{49F2DFFB-4A1C-9F6E-E1ED-02A76A8D39C6}"/>
              </a:ext>
            </a:extLst>
          </p:cNvPr>
          <p:cNvSpPr/>
          <p:nvPr/>
        </p:nvSpPr>
        <p:spPr>
          <a:xfrm>
            <a:off x="793563" y="3856592"/>
            <a:ext cx="1752407" cy="322067"/>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100" b="1" dirty="0">
                <a:solidFill>
                  <a:schemeClr val="accent5">
                    <a:lumMod val="50000"/>
                  </a:schemeClr>
                </a:solidFill>
                <a:latin typeface="Arial" panose="020B0604020202020204" pitchFamily="34" charset="0"/>
                <a:cs typeface="Arial" panose="020B0604020202020204" pitchFamily="34" charset="0"/>
              </a:rPr>
              <a:t>Objective function:</a:t>
            </a:r>
            <a:endParaRPr lang="vi-VN" sz="1100" b="1" dirty="0">
              <a:solidFill>
                <a:schemeClr val="accent5">
                  <a:lumMod val="50000"/>
                </a:schemeClr>
              </a:solidFill>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9524BABE-4C52-973E-7DC2-524239B26199}"/>
              </a:ext>
            </a:extLst>
          </p:cNvPr>
          <p:cNvCxnSpPr>
            <a:cxnSpLocks/>
            <a:stCxn id="8" idx="3"/>
            <a:endCxn id="10" idx="1"/>
          </p:cNvCxnSpPr>
          <p:nvPr/>
        </p:nvCxnSpPr>
        <p:spPr>
          <a:xfrm>
            <a:off x="3152633" y="4645533"/>
            <a:ext cx="689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0D5F1B94-2A10-C84A-A630-9D6B2AA7DFFE}"/>
                  </a:ext>
                </a:extLst>
              </p:cNvPr>
              <p:cNvSpPr/>
              <p:nvPr/>
            </p:nvSpPr>
            <p:spPr>
              <a:xfrm>
                <a:off x="838200" y="4964579"/>
                <a:ext cx="5170312" cy="1189856"/>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00" b="1" dirty="0">
                    <a:solidFill>
                      <a:schemeClr val="tx1"/>
                    </a:solidFill>
                    <a:latin typeface="Times New Roman" panose="02020603050405020304" pitchFamily="18" charset="0"/>
                    <a:cs typeface="Times New Roman" panose="02020603050405020304" pitchFamily="18" charset="0"/>
                  </a:rPr>
                  <a:t>Subjects to :</a:t>
                </a:r>
              </a:p>
              <a:p>
                <a:pPr marL="685800" lvl="1" indent="-228600">
                  <a:spcBef>
                    <a:spcPts val="600"/>
                  </a:spcBef>
                  <a:buFont typeface="+mj-lt"/>
                  <a:buAutoNum type="arabicParenR"/>
                </a:pPr>
                <a14:m>
                  <m:oMath xmlns:m="http://schemas.openxmlformats.org/officeDocument/2006/math">
                    <m:nary>
                      <m:naryPr>
                        <m:chr m:val="∑"/>
                        <m:ctrlPr>
                          <a:rPr lang="en-FR" sz="1000" i="1" smtClean="0">
                            <a:solidFill>
                              <a:schemeClr val="accent5">
                                <a:lumMod val="50000"/>
                              </a:schemeClr>
                            </a:solidFill>
                            <a:latin typeface="Cambria Math" panose="02040503050406030204" pitchFamily="18" charset="0"/>
                          </a:rPr>
                        </m:ctrlPr>
                      </m:naryPr>
                      <m:sub>
                        <m:r>
                          <a:rPr lang="vi-VN" sz="1000" b="0" i="1" smtClean="0">
                            <a:solidFill>
                              <a:schemeClr val="accent5">
                                <a:lumMod val="50000"/>
                              </a:schemeClr>
                            </a:solidFill>
                            <a:latin typeface="Cambria Math" panose="02040503050406030204" pitchFamily="18" charset="0"/>
                          </a:rPr>
                          <m:t>𝑗</m:t>
                        </m:r>
                        <m:r>
                          <a:rPr lang="vi-VN" sz="1000" b="0" i="1" smtClean="0">
                            <a:solidFill>
                              <a:schemeClr val="accent5">
                                <a:lumMod val="50000"/>
                              </a:schemeClr>
                            </a:solidFill>
                            <a:latin typeface="Cambria Math" panose="02040503050406030204" pitchFamily="18" charset="0"/>
                          </a:rPr>
                          <m:t>=1</m:t>
                        </m:r>
                      </m:sub>
                      <m:sup>
                        <m:r>
                          <a:rPr lang="vi-VN" sz="1000" b="0" i="1" smtClean="0">
                            <a:solidFill>
                              <a:schemeClr val="accent5">
                                <a:lumMod val="50000"/>
                              </a:schemeClr>
                            </a:solidFill>
                            <a:latin typeface="Cambria Math" panose="02040503050406030204" pitchFamily="18" charset="0"/>
                          </a:rPr>
                          <m:t>𝑚</m:t>
                        </m:r>
                      </m:sup>
                      <m:e>
                        <m:sSub>
                          <m:sSubPr>
                            <m:ctrlPr>
                              <a:rPr lang="en-FR" sz="1000" i="1">
                                <a:solidFill>
                                  <a:schemeClr val="accent5">
                                    <a:lumMod val="50000"/>
                                  </a:schemeClr>
                                </a:solidFill>
                                <a:latin typeface="Cambria Math" panose="02040503050406030204" pitchFamily="18" charset="0"/>
                              </a:rPr>
                            </m:ctrlPr>
                          </m:sSubPr>
                          <m:e>
                            <m:r>
                              <a:rPr lang="vi-VN" sz="1000" b="0" i="1" smtClean="0">
                                <a:solidFill>
                                  <a:schemeClr val="accent5">
                                    <a:lumMod val="50000"/>
                                  </a:schemeClr>
                                </a:solidFill>
                                <a:latin typeface="Cambria Math" panose="02040503050406030204" pitchFamily="18" charset="0"/>
                              </a:rPr>
                              <m:t>𝑥</m:t>
                            </m:r>
                          </m:e>
                          <m:sub>
                            <m:r>
                              <a:rPr lang="vi-VN" sz="1000" b="0" i="1" smtClean="0">
                                <a:solidFill>
                                  <a:schemeClr val="accent5">
                                    <a:lumMod val="50000"/>
                                  </a:schemeClr>
                                </a:solidFill>
                                <a:latin typeface="Cambria Math" panose="02040503050406030204" pitchFamily="18" charset="0"/>
                              </a:rPr>
                              <m:t>𝑖𝑗</m:t>
                            </m:r>
                          </m:sub>
                        </m:sSub>
                      </m:e>
                    </m:nary>
                    <m:r>
                      <a:rPr lang="vi-VN" sz="1000" b="0" i="1" smtClean="0">
                        <a:solidFill>
                          <a:schemeClr val="accent5">
                            <a:lumMod val="50000"/>
                          </a:schemeClr>
                        </a:solidFill>
                        <a:latin typeface="Cambria Math" panose="02040503050406030204" pitchFamily="18" charset="0"/>
                      </a:rPr>
                      <m:t>=1 ∀</m:t>
                    </m:r>
                    <m:r>
                      <a:rPr lang="vi-VN" sz="1000" b="0" i="1" smtClean="0">
                        <a:solidFill>
                          <a:schemeClr val="accent5">
                            <a:lumMod val="50000"/>
                          </a:schemeClr>
                        </a:solidFill>
                        <a:latin typeface="Cambria Math" panose="02040503050406030204" pitchFamily="18" charset="0"/>
                      </a:rPr>
                      <m:t>𝑖</m:t>
                    </m:r>
                    <m:r>
                      <a:rPr lang="vi-VN" sz="1000" b="0" i="1" smtClean="0">
                        <a:solidFill>
                          <a:schemeClr val="accent5">
                            <a:lumMod val="50000"/>
                          </a:schemeClr>
                        </a:solidFill>
                        <a:latin typeface="Cambria Math" panose="02040503050406030204" pitchFamily="18" charset="0"/>
                      </a:rPr>
                      <m:t>∈</m:t>
                    </m:r>
                    <m:r>
                      <m:rPr>
                        <m:lit/>
                      </m:rPr>
                      <a:rPr lang="vi-VN" sz="1000" b="0" i="1" smtClean="0">
                        <a:solidFill>
                          <a:schemeClr val="accent5">
                            <a:lumMod val="50000"/>
                          </a:schemeClr>
                        </a:solidFill>
                        <a:latin typeface="Cambria Math" panose="02040503050406030204" pitchFamily="18" charset="0"/>
                      </a:rPr>
                      <m:t>{</m:t>
                    </m:r>
                    <m:r>
                      <a:rPr lang="vi-VN" sz="1000" b="0" i="1" smtClean="0">
                        <a:solidFill>
                          <a:schemeClr val="accent5">
                            <a:lumMod val="50000"/>
                          </a:schemeClr>
                        </a:solidFill>
                        <a:latin typeface="Cambria Math" panose="02040503050406030204" pitchFamily="18" charset="0"/>
                      </a:rPr>
                      <m:t>1,…,</m:t>
                    </m:r>
                    <m:r>
                      <a:rPr lang="vi-VN" sz="1000" b="0" i="1" smtClean="0">
                        <a:solidFill>
                          <a:schemeClr val="accent5">
                            <a:lumMod val="50000"/>
                          </a:schemeClr>
                        </a:solidFill>
                        <a:latin typeface="Cambria Math" panose="02040503050406030204" pitchFamily="18" charset="0"/>
                      </a:rPr>
                      <m:t>𝑛</m:t>
                    </m:r>
                    <m:r>
                      <m:rPr>
                        <m:lit/>
                      </m:rPr>
                      <a:rPr lang="vi-VN" sz="1000" b="0" i="1" smtClean="0">
                        <a:solidFill>
                          <a:schemeClr val="accent5">
                            <a:lumMod val="50000"/>
                          </a:schemeClr>
                        </a:solidFill>
                        <a:latin typeface="Cambria Math" panose="02040503050406030204" pitchFamily="18" charset="0"/>
                      </a:rPr>
                      <m:t>}</m:t>
                    </m:r>
                  </m:oMath>
                </a14:m>
                <a:r>
                  <a:rPr lang="vi-VN" sz="1000" dirty="0">
                    <a:solidFill>
                      <a:schemeClr val="tx1"/>
                    </a:solidFill>
                    <a:latin typeface="Times New Roman" panose="02020603050405020304" pitchFamily="18" charset="0"/>
                    <a:cs typeface="Times New Roman" panose="02020603050405020304" pitchFamily="18" charset="0"/>
                  </a:rPr>
                  <a:t> 	 : general constraint</a:t>
                </a:r>
              </a:p>
              <a:p>
                <a:pPr marL="685800" lvl="1" indent="-228600">
                  <a:spcBef>
                    <a:spcPts val="600"/>
                  </a:spcBef>
                  <a:buFont typeface="+mj-lt"/>
                  <a:buAutoNum type="arabicParenR"/>
                </a:pPr>
                <a14:m>
                  <m:oMath xmlns:m="http://schemas.openxmlformats.org/officeDocument/2006/math">
                    <m:sSub>
                      <m:sSubPr>
                        <m:ctrlPr>
                          <a:rPr lang="en-FR" sz="1000" i="1" smtClean="0">
                            <a:solidFill>
                              <a:schemeClr val="accent5">
                                <a:lumMod val="50000"/>
                              </a:schemeClr>
                            </a:solidFill>
                            <a:latin typeface="Cambria Math" panose="02040503050406030204" pitchFamily="18" charset="0"/>
                          </a:rPr>
                        </m:ctrlPr>
                      </m:sSubPr>
                      <m:e>
                        <m:r>
                          <a:rPr lang="vi-VN" sz="1000" b="0" i="1" smtClean="0">
                            <a:solidFill>
                              <a:schemeClr val="accent5">
                                <a:lumMod val="50000"/>
                              </a:schemeClr>
                            </a:solidFill>
                            <a:latin typeface="Cambria Math" panose="02040503050406030204" pitchFamily="18" charset="0"/>
                          </a:rPr>
                          <m:t>𝑥</m:t>
                        </m:r>
                      </m:e>
                      <m:sub>
                        <m:r>
                          <a:rPr lang="vi-VN" sz="1000" b="0" i="1" smtClean="0">
                            <a:solidFill>
                              <a:schemeClr val="accent5">
                                <a:lumMod val="50000"/>
                              </a:schemeClr>
                            </a:solidFill>
                            <a:latin typeface="Cambria Math" panose="02040503050406030204" pitchFamily="18" charset="0"/>
                          </a:rPr>
                          <m:t>𝑖𝑗</m:t>
                        </m:r>
                      </m:sub>
                    </m:sSub>
                    <m:r>
                      <a:rPr lang="vi-VN" sz="1000" b="0" i="1" smtClean="0">
                        <a:solidFill>
                          <a:schemeClr val="accent5">
                            <a:lumMod val="50000"/>
                          </a:schemeClr>
                        </a:solidFill>
                        <a:latin typeface="Cambria Math" panose="02040503050406030204" pitchFamily="18" charset="0"/>
                      </a:rPr>
                      <m:t>≤</m:t>
                    </m:r>
                    <m:sSub>
                      <m:sSubPr>
                        <m:ctrlPr>
                          <a:rPr lang="en-FR" sz="1000" i="1">
                            <a:solidFill>
                              <a:schemeClr val="accent5">
                                <a:lumMod val="50000"/>
                              </a:schemeClr>
                            </a:solidFill>
                            <a:latin typeface="Cambria Math" panose="02040503050406030204" pitchFamily="18" charset="0"/>
                          </a:rPr>
                        </m:ctrlPr>
                      </m:sSubPr>
                      <m:e>
                        <m:r>
                          <a:rPr lang="vi-VN" sz="1000" b="0" i="1" smtClean="0">
                            <a:solidFill>
                              <a:schemeClr val="accent5">
                                <a:lumMod val="50000"/>
                              </a:schemeClr>
                            </a:solidFill>
                            <a:latin typeface="Cambria Math" panose="02040503050406030204" pitchFamily="18" charset="0"/>
                          </a:rPr>
                          <m:t>𝑦</m:t>
                        </m:r>
                      </m:e>
                      <m:sub>
                        <m:r>
                          <a:rPr lang="vi-VN" sz="1000" b="0" i="1" smtClean="0">
                            <a:solidFill>
                              <a:schemeClr val="accent5">
                                <a:lumMod val="50000"/>
                              </a:schemeClr>
                            </a:solidFill>
                            <a:latin typeface="Cambria Math" panose="02040503050406030204" pitchFamily="18" charset="0"/>
                          </a:rPr>
                          <m:t>𝑗</m:t>
                        </m:r>
                      </m:sub>
                    </m:sSub>
                    <m:r>
                      <a:rPr lang="vi-VN" sz="1000" b="0" i="1" smtClean="0">
                        <a:solidFill>
                          <a:schemeClr val="accent5">
                            <a:lumMod val="50000"/>
                          </a:schemeClr>
                        </a:solidFill>
                        <a:latin typeface="Cambria Math" panose="02040503050406030204" pitchFamily="18" charset="0"/>
                      </a:rPr>
                      <m:t> ∀</m:t>
                    </m:r>
                    <m:r>
                      <a:rPr lang="vi-VN" sz="1000" b="0" i="1" smtClean="0">
                        <a:solidFill>
                          <a:schemeClr val="accent5">
                            <a:lumMod val="50000"/>
                          </a:schemeClr>
                        </a:solidFill>
                        <a:latin typeface="Cambria Math" panose="02040503050406030204" pitchFamily="18" charset="0"/>
                      </a:rPr>
                      <m:t>𝑖</m:t>
                    </m:r>
                    <m:r>
                      <a:rPr lang="vi-VN" sz="1000" b="0" i="1" smtClean="0">
                        <a:solidFill>
                          <a:schemeClr val="accent5">
                            <a:lumMod val="50000"/>
                          </a:schemeClr>
                        </a:solidFill>
                        <a:latin typeface="Cambria Math" panose="02040503050406030204" pitchFamily="18" charset="0"/>
                      </a:rPr>
                      <m:t>,</m:t>
                    </m:r>
                    <m:r>
                      <a:rPr lang="vi-VN" sz="1000" b="0" i="1" smtClean="0">
                        <a:solidFill>
                          <a:schemeClr val="accent5">
                            <a:lumMod val="50000"/>
                          </a:schemeClr>
                        </a:solidFill>
                        <a:latin typeface="Cambria Math" panose="02040503050406030204" pitchFamily="18" charset="0"/>
                      </a:rPr>
                      <m:t>𝑗</m:t>
                    </m:r>
                  </m:oMath>
                </a14:m>
                <a:r>
                  <a:rPr lang="vi-VN" sz="1000" dirty="0">
                    <a:solidFill>
                      <a:schemeClr val="tx1"/>
                    </a:solidFill>
                    <a:latin typeface="Times New Roman" panose="02020603050405020304" pitchFamily="18" charset="0"/>
                    <a:cs typeface="Times New Roman" panose="02020603050405020304" pitchFamily="18" charset="0"/>
                  </a:rPr>
                  <a:t>		 : general constraint</a:t>
                </a:r>
                <a:endParaRPr lang="en-FR" sz="1000" i="1" dirty="0">
                  <a:solidFill>
                    <a:schemeClr val="tx1"/>
                  </a:solidFill>
                  <a:latin typeface="Times New Roman" panose="02020603050405020304" pitchFamily="18" charset="0"/>
                  <a:cs typeface="Times New Roman" panose="02020603050405020304" pitchFamily="18" charset="0"/>
                </a:endParaRPr>
              </a:p>
              <a:p>
                <a:pPr marL="685800" lvl="1" indent="-228600">
                  <a:spcBef>
                    <a:spcPts val="600"/>
                  </a:spcBef>
                  <a:buFont typeface="+mj-lt"/>
                  <a:buAutoNum type="arabicParenR"/>
                </a:pPr>
                <a14:m>
                  <m:oMath xmlns:m="http://schemas.openxmlformats.org/officeDocument/2006/math">
                    <m:sSub>
                      <m:sSubPr>
                        <m:ctrlPr>
                          <a:rPr lang="vi-VN" sz="1000" b="0" i="1" smtClean="0">
                            <a:solidFill>
                              <a:schemeClr val="accent5">
                                <a:lumMod val="50000"/>
                              </a:schemeClr>
                            </a:solidFill>
                            <a:latin typeface="Cambria Math" panose="02040503050406030204" pitchFamily="18" charset="0"/>
                          </a:rPr>
                        </m:ctrlPr>
                      </m:sSubPr>
                      <m:e>
                        <m:r>
                          <a:rPr lang="vi-VN" sz="1000" b="0" i="1" smtClean="0">
                            <a:solidFill>
                              <a:schemeClr val="accent5">
                                <a:lumMod val="50000"/>
                              </a:schemeClr>
                            </a:solidFill>
                            <a:latin typeface="Cambria Math" panose="02040503050406030204" pitchFamily="18" charset="0"/>
                          </a:rPr>
                          <m:t>𝐶</m:t>
                        </m:r>
                      </m:e>
                      <m:sub>
                        <m:r>
                          <m:rPr>
                            <m:sty m:val="p"/>
                          </m:rPr>
                          <a:rPr lang="vi-VN" sz="1000" i="1">
                            <a:solidFill>
                              <a:schemeClr val="accent5">
                                <a:lumMod val="50000"/>
                              </a:schemeClr>
                            </a:solidFill>
                            <a:latin typeface="Cambria Math" panose="02040503050406030204" pitchFamily="18" charset="0"/>
                          </a:rPr>
                          <m:t>x</m:t>
                        </m:r>
                        <m:r>
                          <m:rPr>
                            <m:sty m:val="p"/>
                          </m:rPr>
                          <a:rPr lang="vi-VN" sz="1000" i="1" smtClean="0">
                            <a:solidFill>
                              <a:schemeClr val="accent5">
                                <a:lumMod val="50000"/>
                              </a:schemeClr>
                            </a:solidFill>
                            <a:latin typeface="Cambria Math" panose="02040503050406030204" pitchFamily="18" charset="0"/>
                          </a:rPr>
                          <m:t>z</m:t>
                        </m:r>
                      </m:sub>
                    </m:sSub>
                    <m:d>
                      <m:dPr>
                        <m:ctrlPr>
                          <a:rPr lang="en-FR" sz="1000" i="1">
                            <a:solidFill>
                              <a:schemeClr val="accent5">
                                <a:lumMod val="50000"/>
                              </a:schemeClr>
                            </a:solidFill>
                            <a:latin typeface="Cambria Math" panose="02040503050406030204" pitchFamily="18" charset="0"/>
                          </a:rPr>
                        </m:ctrlPr>
                      </m:dPr>
                      <m:e>
                        <m:sSub>
                          <m:sSubPr>
                            <m:ctrlPr>
                              <a:rPr lang="en-FR" sz="1000" i="1">
                                <a:solidFill>
                                  <a:schemeClr val="accent5">
                                    <a:lumMod val="50000"/>
                                  </a:schemeClr>
                                </a:solidFill>
                                <a:latin typeface="Cambria Math" panose="02040503050406030204" pitchFamily="18" charset="0"/>
                              </a:rPr>
                            </m:ctrlPr>
                          </m:sSubPr>
                          <m:e>
                            <m:r>
                              <a:rPr lang="vi-VN" sz="1000" b="0" i="1" smtClean="0">
                                <a:solidFill>
                                  <a:schemeClr val="accent5">
                                    <a:lumMod val="50000"/>
                                  </a:schemeClr>
                                </a:solidFill>
                                <a:latin typeface="Cambria Math" panose="02040503050406030204" pitchFamily="18" charset="0"/>
                              </a:rPr>
                              <m:t>𝑏</m:t>
                            </m:r>
                          </m:e>
                          <m:sub>
                            <m:r>
                              <a:rPr lang="vi-VN" sz="1000" b="0" i="1" smtClean="0">
                                <a:solidFill>
                                  <a:schemeClr val="accent5">
                                    <a:lumMod val="50000"/>
                                  </a:schemeClr>
                                </a:solidFill>
                                <a:latin typeface="Cambria Math" panose="02040503050406030204" pitchFamily="18" charset="0"/>
                              </a:rPr>
                              <m:t>𝑗</m:t>
                            </m:r>
                          </m:sub>
                        </m:sSub>
                      </m:e>
                    </m:d>
                    <m:r>
                      <a:rPr lang="vi-VN" sz="1000" b="0" i="1" smtClean="0">
                        <a:solidFill>
                          <a:schemeClr val="accent5">
                            <a:lumMod val="50000"/>
                          </a:schemeClr>
                        </a:solidFill>
                        <a:latin typeface="Cambria Math" panose="02040503050406030204" pitchFamily="18" charset="0"/>
                      </a:rPr>
                      <m:t>≤100</m:t>
                    </m:r>
                    <m:d>
                      <m:dPr>
                        <m:ctrlPr>
                          <a:rPr lang="vi-VN" sz="1000" b="0" i="1" smtClean="0">
                            <a:solidFill>
                              <a:schemeClr val="accent5">
                                <a:lumMod val="50000"/>
                              </a:schemeClr>
                            </a:solidFill>
                            <a:latin typeface="Cambria Math" panose="02040503050406030204" pitchFamily="18" charset="0"/>
                          </a:rPr>
                        </m:ctrlPr>
                      </m:dPr>
                      <m:e>
                        <m:r>
                          <m:rPr>
                            <m:sty m:val="p"/>
                          </m:rPr>
                          <a:rPr lang="vi-VN" sz="1000" i="1">
                            <a:solidFill>
                              <a:schemeClr val="accent5">
                                <a:lumMod val="50000"/>
                              </a:schemeClr>
                            </a:solidFill>
                            <a:latin typeface="Cambria Math" panose="02040503050406030204" pitchFamily="18" charset="0"/>
                          </a:rPr>
                          <m:t>MB</m:t>
                        </m:r>
                      </m:e>
                    </m:d>
                    <m:r>
                      <a:rPr lang="vi-VN" sz="1000" b="0" i="1" smtClean="0">
                        <a:solidFill>
                          <a:schemeClr val="accent5">
                            <a:lumMod val="50000"/>
                          </a:schemeClr>
                        </a:solidFill>
                        <a:latin typeface="Cambria Math" panose="02040503050406030204" pitchFamily="18" charset="0"/>
                      </a:rPr>
                      <m:t>⋅</m:t>
                    </m:r>
                    <m:sSub>
                      <m:sSubPr>
                        <m:ctrlPr>
                          <a:rPr lang="en-FR" sz="1000" i="1">
                            <a:solidFill>
                              <a:schemeClr val="accent5">
                                <a:lumMod val="50000"/>
                              </a:schemeClr>
                            </a:solidFill>
                            <a:latin typeface="Cambria Math" panose="02040503050406030204" pitchFamily="18" charset="0"/>
                          </a:rPr>
                        </m:ctrlPr>
                      </m:sSubPr>
                      <m:e>
                        <m:r>
                          <a:rPr lang="vi-VN" sz="1000" b="0" i="1" smtClean="0">
                            <a:solidFill>
                              <a:schemeClr val="accent5">
                                <a:lumMod val="50000"/>
                              </a:schemeClr>
                            </a:solidFill>
                            <a:latin typeface="Cambria Math" panose="02040503050406030204" pitchFamily="18" charset="0"/>
                          </a:rPr>
                          <m:t>𝑦</m:t>
                        </m:r>
                      </m:e>
                      <m:sub>
                        <m:r>
                          <a:rPr lang="vi-VN" sz="1000" b="0" i="1" smtClean="0">
                            <a:solidFill>
                              <a:schemeClr val="accent5">
                                <a:lumMod val="50000"/>
                              </a:schemeClr>
                            </a:solidFill>
                            <a:latin typeface="Cambria Math" panose="02040503050406030204" pitchFamily="18" charset="0"/>
                          </a:rPr>
                          <m:t>𝑗</m:t>
                        </m:r>
                      </m:sub>
                    </m:sSub>
                    <m:r>
                      <a:rPr lang="vi-VN" sz="1000" b="0" i="1" smtClean="0">
                        <a:solidFill>
                          <a:schemeClr val="accent5">
                            <a:lumMod val="50000"/>
                          </a:schemeClr>
                        </a:solidFill>
                        <a:latin typeface="Cambria Math" panose="02040503050406030204" pitchFamily="18" charset="0"/>
                      </a:rPr>
                      <m:t> ∀</m:t>
                    </m:r>
                    <m:r>
                      <a:rPr lang="vi-VN" sz="1000" b="0" i="1" smtClean="0">
                        <a:solidFill>
                          <a:schemeClr val="accent5">
                            <a:lumMod val="50000"/>
                          </a:schemeClr>
                        </a:solidFill>
                        <a:latin typeface="Cambria Math" panose="02040503050406030204" pitchFamily="18" charset="0"/>
                      </a:rPr>
                      <m:t>𝑗</m:t>
                    </m:r>
                    <m:r>
                      <a:rPr lang="vi-VN" sz="1000" b="0" i="1" smtClean="0">
                        <a:solidFill>
                          <a:schemeClr val="accent5">
                            <a:lumMod val="50000"/>
                          </a:schemeClr>
                        </a:solidFill>
                        <a:latin typeface="Cambria Math" panose="02040503050406030204" pitchFamily="18" charset="0"/>
                      </a:rPr>
                      <m:t>∈</m:t>
                    </m:r>
                    <m:r>
                      <m:rPr>
                        <m:lit/>
                      </m:rPr>
                      <a:rPr lang="vi-VN" sz="1000" b="0" i="1" smtClean="0">
                        <a:solidFill>
                          <a:schemeClr val="accent5">
                            <a:lumMod val="50000"/>
                          </a:schemeClr>
                        </a:solidFill>
                        <a:latin typeface="Cambria Math" panose="02040503050406030204" pitchFamily="18" charset="0"/>
                      </a:rPr>
                      <m:t>{</m:t>
                    </m:r>
                    <m:r>
                      <a:rPr lang="vi-VN" sz="1000" b="0" i="1" smtClean="0">
                        <a:solidFill>
                          <a:schemeClr val="accent5">
                            <a:lumMod val="50000"/>
                          </a:schemeClr>
                        </a:solidFill>
                        <a:latin typeface="Cambria Math" panose="02040503050406030204" pitchFamily="18" charset="0"/>
                      </a:rPr>
                      <m:t>1,…,</m:t>
                    </m:r>
                    <m:r>
                      <a:rPr lang="vi-VN" sz="1000" b="0" i="1" smtClean="0">
                        <a:solidFill>
                          <a:schemeClr val="accent5">
                            <a:lumMod val="50000"/>
                          </a:schemeClr>
                        </a:solidFill>
                        <a:latin typeface="Cambria Math" panose="02040503050406030204" pitchFamily="18" charset="0"/>
                      </a:rPr>
                      <m:t>𝑚</m:t>
                    </m:r>
                    <m:r>
                      <m:rPr>
                        <m:lit/>
                      </m:rPr>
                      <a:rPr lang="vi-VN" sz="1000" b="0" i="1" smtClean="0">
                        <a:solidFill>
                          <a:schemeClr val="accent5">
                            <a:lumMod val="50000"/>
                          </a:schemeClr>
                        </a:solidFill>
                        <a:latin typeface="Cambria Math" panose="02040503050406030204" pitchFamily="18" charset="0"/>
                      </a:rPr>
                      <m:t>}</m:t>
                    </m:r>
                  </m:oMath>
                </a14:m>
                <a:r>
                  <a:rPr lang="en-FR" sz="1000" i="1" dirty="0">
                    <a:solidFill>
                      <a:schemeClr val="tx1"/>
                    </a:solidFill>
                    <a:effectLst/>
                    <a:latin typeface="Times New Roman" panose="02020603050405020304" pitchFamily="18" charset="0"/>
                    <a:cs typeface="Times New Roman" panose="02020603050405020304" pitchFamily="18" charset="0"/>
                  </a:rPr>
                  <a:t> </a:t>
                </a:r>
                <a:r>
                  <a:rPr lang="en-FR" sz="1000" dirty="0">
                    <a:solidFill>
                      <a:schemeClr val="tx1"/>
                    </a:solidFill>
                    <a:effectLst/>
                    <a:latin typeface="Times New Roman" panose="02020603050405020304" pitchFamily="18" charset="0"/>
                    <a:cs typeface="Times New Roman" panose="02020603050405020304" pitchFamily="18" charset="0"/>
                  </a:rPr>
                  <a:t>: bound on compressed size</a:t>
                </a:r>
                <a:endParaRPr lang="en-FR" sz="1000" i="1"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21" name="Rounded Rectangle 20">
                <a:extLst>
                  <a:ext uri="{FF2B5EF4-FFF2-40B4-BE49-F238E27FC236}">
                    <a16:creationId xmlns:a16="http://schemas.microsoft.com/office/drawing/2014/main" id="{0D5F1B94-2A10-C84A-A630-9D6B2AA7DFFE}"/>
                  </a:ext>
                </a:extLst>
              </p:cNvPr>
              <p:cNvSpPr>
                <a:spLocks noRot="1" noChangeAspect="1" noMove="1" noResize="1" noEditPoints="1" noAdjustHandles="1" noChangeArrowheads="1" noChangeShapeType="1" noTextEdit="1"/>
              </p:cNvSpPr>
              <p:nvPr/>
            </p:nvSpPr>
            <p:spPr>
              <a:xfrm>
                <a:off x="838200" y="4964579"/>
                <a:ext cx="5170312" cy="1189856"/>
              </a:xfrm>
              <a:prstGeom prst="roundRect">
                <a:avLst>
                  <a:gd name="adj" fmla="val 4309"/>
                </a:avLst>
              </a:prstGeom>
              <a:blipFill>
                <a:blip r:embed="rId6"/>
                <a:stretch>
                  <a:fillRect/>
                </a:stretch>
              </a:blipFill>
              <a:ln w="3175">
                <a:noFill/>
                <a:prstDash val="sysDot"/>
              </a:ln>
            </p:spPr>
            <p:txBody>
              <a:bodyPr/>
              <a:lstStyle/>
              <a:p>
                <a:r>
                  <a:rPr lang="en-FR">
                    <a:noFill/>
                  </a:rPr>
                  <a:t> </a:t>
                </a:r>
              </a:p>
            </p:txBody>
          </p:sp>
        </mc:Fallback>
      </mc:AlternateContent>
      <p:cxnSp>
        <p:nvCxnSpPr>
          <p:cNvPr id="22" name="Straight Arrow Connector 21">
            <a:extLst>
              <a:ext uri="{FF2B5EF4-FFF2-40B4-BE49-F238E27FC236}">
                <a16:creationId xmlns:a16="http://schemas.microsoft.com/office/drawing/2014/main" id="{29793492-9652-73B5-D741-6FAB84E61550}"/>
              </a:ext>
            </a:extLst>
          </p:cNvPr>
          <p:cNvCxnSpPr>
            <a:cxnSpLocks/>
            <a:stCxn id="25" idx="3"/>
            <a:endCxn id="23" idx="1"/>
          </p:cNvCxnSpPr>
          <p:nvPr/>
        </p:nvCxnSpPr>
        <p:spPr>
          <a:xfrm flipV="1">
            <a:off x="2947916" y="4841883"/>
            <a:ext cx="4240334" cy="1105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9BC4663-5652-C771-06C4-30A62A6CCB2A}"/>
                  </a:ext>
                </a:extLst>
              </p:cNvPr>
              <p:cNvSpPr/>
              <p:nvPr/>
            </p:nvSpPr>
            <p:spPr>
              <a:xfrm>
                <a:off x="7188250" y="4426552"/>
                <a:ext cx="3702237" cy="8306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1400" dirty="0">
                    <a:solidFill>
                      <a:srgbClr val="C00000"/>
                    </a:solidFill>
                    <a:latin typeface="Times New Roman" panose="02020603050405020304" pitchFamily="18" charset="0"/>
                    <a:cs typeface="Times New Roman" panose="02020603050405020304" pitchFamily="18" charset="0"/>
                  </a:rPr>
                  <a:t>Getting the compression size is expensive</a:t>
                </a:r>
              </a:p>
              <a:p>
                <a:pPr marL="285750" indent="-285750">
                  <a:buFont typeface="Wingdings" pitchFamily="2" charset="2"/>
                  <a:buChar char="è"/>
                </a:pPr>
                <a:r>
                  <a:rPr lang="en-GB" sz="1400" dirty="0" err="1">
                    <a:solidFill>
                      <a:srgbClr val="C00000"/>
                    </a:solidFill>
                    <a:latin typeface="Times New Roman" panose="02020603050405020304" pitchFamily="18" charset="0"/>
                    <a:cs typeface="Times New Roman" panose="02020603050405020304" pitchFamily="18" charset="0"/>
                  </a:rPr>
                  <a:t>xz</a:t>
                </a:r>
                <a:r>
                  <a:rPr lang="en-GB" sz="1400" dirty="0">
                    <a:solidFill>
                      <a:srgbClr val="C00000"/>
                    </a:solidFill>
                    <a:latin typeface="Times New Roman" panose="02020603050405020304" pitchFamily="18" charset="0"/>
                    <a:cs typeface="Times New Roman" panose="02020603050405020304" pitchFamily="18" charset="0"/>
                  </a:rPr>
                  <a:t> compression speed </a:t>
                </a:r>
                <a14:m>
                  <m:oMath xmlns:m="http://schemas.openxmlformats.org/officeDocument/2006/math">
                    <m:r>
                      <a:rPr lang="en-GB" sz="1400" i="1" smtClean="0">
                        <a:solidFill>
                          <a:srgbClr val="C00000"/>
                        </a:solidFill>
                        <a:latin typeface="Cambria Math" panose="02040503050406030204" pitchFamily="18" charset="0"/>
                        <a:ea typeface="Cambria Math" panose="02040503050406030204" pitchFamily="18" charset="0"/>
                      </a:rPr>
                      <m:t>≈</m:t>
                    </m:r>
                  </m:oMath>
                </a14:m>
                <a:r>
                  <a:rPr lang="en-FR" sz="1400" dirty="0">
                    <a:solidFill>
                      <a:srgbClr val="C00000"/>
                    </a:solidFill>
                    <a:latin typeface="Times New Roman" panose="02020603050405020304" pitchFamily="18" charset="0"/>
                    <a:cs typeface="Times New Roman" panose="02020603050405020304" pitchFamily="18" charset="0"/>
                  </a:rPr>
                  <a:t> 1 genome/sec</a:t>
                </a:r>
              </a:p>
              <a:p>
                <a:pPr marL="285750" indent="-285750">
                  <a:buFont typeface="Wingdings" pitchFamily="2" charset="2"/>
                  <a:buChar char="è"/>
                </a:pPr>
                <a:r>
                  <a:rPr lang="en-FR" sz="1400" dirty="0">
                    <a:solidFill>
                      <a:srgbClr val="C00000"/>
                    </a:solidFill>
                    <a:latin typeface="Times New Roman" panose="02020603050405020304" pitchFamily="18" charset="0"/>
                    <a:cs typeface="Times New Roman" panose="02020603050405020304" pitchFamily="18" charset="0"/>
                  </a:rPr>
                  <a:t>1h20m for a batch with n = 5000</a:t>
                </a:r>
              </a:p>
            </p:txBody>
          </p:sp>
        </mc:Choice>
        <mc:Fallback xmlns="">
          <p:sp>
            <p:nvSpPr>
              <p:cNvPr id="23" name="Rectangle 22">
                <a:extLst>
                  <a:ext uri="{FF2B5EF4-FFF2-40B4-BE49-F238E27FC236}">
                    <a16:creationId xmlns:a16="http://schemas.microsoft.com/office/drawing/2014/main" id="{A9BC4663-5652-C771-06C4-30A62A6CCB2A}"/>
                  </a:ext>
                </a:extLst>
              </p:cNvPr>
              <p:cNvSpPr>
                <a:spLocks noRot="1" noChangeAspect="1" noMove="1" noResize="1" noEditPoints="1" noAdjustHandles="1" noChangeArrowheads="1" noChangeShapeType="1" noTextEdit="1"/>
              </p:cNvSpPr>
              <p:nvPr/>
            </p:nvSpPr>
            <p:spPr>
              <a:xfrm>
                <a:off x="7188250" y="4426552"/>
                <a:ext cx="3702237" cy="830661"/>
              </a:xfrm>
              <a:prstGeom prst="rect">
                <a:avLst/>
              </a:prstGeom>
              <a:blipFill>
                <a:blip r:embed="rId7"/>
                <a:stretch>
                  <a:fillRect l="-341"/>
                </a:stretch>
              </a:blipFill>
            </p:spPr>
            <p:txBody>
              <a:bodyPr/>
              <a:lstStyle/>
              <a:p>
                <a:r>
                  <a:rPr lang="en-FR">
                    <a:noFill/>
                  </a:rPr>
                  <a:t> </a:t>
                </a:r>
              </a:p>
            </p:txBody>
          </p:sp>
        </mc:Fallback>
      </mc:AlternateContent>
      <p:sp>
        <p:nvSpPr>
          <p:cNvPr id="25" name="Rounded Rectangle 24">
            <a:extLst>
              <a:ext uri="{FF2B5EF4-FFF2-40B4-BE49-F238E27FC236}">
                <a16:creationId xmlns:a16="http://schemas.microsoft.com/office/drawing/2014/main" id="{29CA1926-EC81-2DE1-AAE7-0378E31CFE59}"/>
              </a:ext>
            </a:extLst>
          </p:cNvPr>
          <p:cNvSpPr/>
          <p:nvPr/>
        </p:nvSpPr>
        <p:spPr>
          <a:xfrm>
            <a:off x="1514901" y="5854890"/>
            <a:ext cx="1433015" cy="184244"/>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27" name="Straight Arrow Connector 26">
            <a:extLst>
              <a:ext uri="{FF2B5EF4-FFF2-40B4-BE49-F238E27FC236}">
                <a16:creationId xmlns:a16="http://schemas.microsoft.com/office/drawing/2014/main" id="{223C0A75-131E-470D-E9A1-00F3D0245844}"/>
              </a:ext>
            </a:extLst>
          </p:cNvPr>
          <p:cNvCxnSpPr>
            <a:cxnSpLocks/>
            <a:stCxn id="29" idx="3"/>
            <a:endCxn id="28" idx="1"/>
          </p:cNvCxnSpPr>
          <p:nvPr/>
        </p:nvCxnSpPr>
        <p:spPr>
          <a:xfrm flipV="1">
            <a:off x="4974611" y="2935596"/>
            <a:ext cx="2213640" cy="1714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267A40ED-71CD-07A0-13B9-4C6BDF65A39D}"/>
              </a:ext>
            </a:extLst>
          </p:cNvPr>
          <p:cNvSpPr/>
          <p:nvPr/>
        </p:nvSpPr>
        <p:spPr>
          <a:xfrm>
            <a:off x="7188251" y="2683880"/>
            <a:ext cx="1785152" cy="50343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1400" dirty="0">
                <a:solidFill>
                  <a:schemeClr val="tx1">
                    <a:lumMod val="95000"/>
                    <a:lumOff val="5000"/>
                  </a:schemeClr>
                </a:solidFill>
                <a:latin typeface="Times New Roman" panose="02020603050405020304" pitchFamily="18" charset="0"/>
                <a:cs typeface="Times New Roman" panose="02020603050405020304" pitchFamily="18" charset="0"/>
              </a:rPr>
              <a:t>Bin Packing Problem</a:t>
            </a:r>
          </a:p>
        </p:txBody>
      </p:sp>
      <p:sp>
        <p:nvSpPr>
          <p:cNvPr id="29" name="Rounded Rectangle 28">
            <a:extLst>
              <a:ext uri="{FF2B5EF4-FFF2-40B4-BE49-F238E27FC236}">
                <a16:creationId xmlns:a16="http://schemas.microsoft.com/office/drawing/2014/main" id="{0C155CE0-12CA-DC6E-33E2-B2AA43007EA4}"/>
              </a:ext>
            </a:extLst>
          </p:cNvPr>
          <p:cNvSpPr/>
          <p:nvPr/>
        </p:nvSpPr>
        <p:spPr>
          <a:xfrm>
            <a:off x="4046563" y="4353131"/>
            <a:ext cx="928048" cy="594689"/>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FR"/>
          </a:p>
        </p:txBody>
      </p:sp>
    </p:spTree>
    <p:extLst>
      <p:ext uri="{BB962C8B-B14F-4D97-AF65-F5344CB8AC3E}">
        <p14:creationId xmlns:p14="http://schemas.microsoft.com/office/powerpoint/2010/main" val="376630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5C6C-B970-2CF2-2654-7E9158C04AFD}"/>
              </a:ext>
            </a:extLst>
          </p:cNvPr>
          <p:cNvSpPr>
            <a:spLocks noGrp="1"/>
          </p:cNvSpPr>
          <p:nvPr>
            <p:ph type="title"/>
          </p:nvPr>
        </p:nvSpPr>
        <p:spPr/>
        <p:txBody>
          <a:bodyPr/>
          <a:lstStyle/>
          <a:p>
            <a:r>
              <a:rPr lang="en-FR" sz="2000" dirty="0"/>
              <a:t>Backround: International &amp; </a:t>
            </a:r>
            <a:r>
              <a:rPr lang="en-GB" sz="2000" dirty="0"/>
              <a:t>Multidisciplinary</a:t>
            </a:r>
            <a:endParaRPr lang="en-FR" sz="2000" dirty="0"/>
          </a:p>
        </p:txBody>
      </p:sp>
      <p:sp>
        <p:nvSpPr>
          <p:cNvPr id="5" name="Down Arrow 4">
            <a:extLst>
              <a:ext uri="{FF2B5EF4-FFF2-40B4-BE49-F238E27FC236}">
                <a16:creationId xmlns:a16="http://schemas.microsoft.com/office/drawing/2014/main" id="{0720A51D-F04A-CA3D-3787-6B81EF24B6FD}"/>
              </a:ext>
            </a:extLst>
          </p:cNvPr>
          <p:cNvSpPr/>
          <p:nvPr/>
        </p:nvSpPr>
        <p:spPr>
          <a:xfrm>
            <a:off x="688025" y="1446574"/>
            <a:ext cx="641465" cy="5153891"/>
          </a:xfrm>
          <a:prstGeom prst="downArrow">
            <a:avLst/>
          </a:prstGeom>
          <a:no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solidFill>
                <a:schemeClr val="tx1"/>
              </a:solidFill>
              <a:latin typeface="Arial" panose="020B0604020202020204" pitchFamily="34" charset="0"/>
              <a:cs typeface="Arial" panose="020B0604020202020204" pitchFamily="34" charset="0"/>
            </a:endParaRPr>
          </a:p>
        </p:txBody>
      </p:sp>
      <p:sp>
        <p:nvSpPr>
          <p:cNvPr id="6" name="Snip Single Corner of Rectangle 5">
            <a:extLst>
              <a:ext uri="{FF2B5EF4-FFF2-40B4-BE49-F238E27FC236}">
                <a16:creationId xmlns:a16="http://schemas.microsoft.com/office/drawing/2014/main" id="{643ACD67-6456-FF46-E762-2499BBD9D5A0}"/>
              </a:ext>
            </a:extLst>
          </p:cNvPr>
          <p:cNvSpPr/>
          <p:nvPr/>
        </p:nvSpPr>
        <p:spPr>
          <a:xfrm>
            <a:off x="1479664" y="1690688"/>
            <a:ext cx="6035040" cy="730239"/>
          </a:xfrm>
          <a:prstGeom prst="snip1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600" dirty="0">
                <a:solidFill>
                  <a:schemeClr val="tx1"/>
                </a:solidFill>
                <a:latin typeface="Arial" panose="020B0604020202020204" pitchFamily="34" charset="0"/>
                <a:cs typeface="Arial" panose="020B0604020202020204" pitchFamily="34" charset="0"/>
              </a:rPr>
              <a:t>2018-2021: Bachelor deg MIAGE – Rennes University</a:t>
            </a:r>
          </a:p>
        </p:txBody>
      </p:sp>
      <p:sp>
        <p:nvSpPr>
          <p:cNvPr id="7" name="Snip Single Corner of Rectangle 6">
            <a:extLst>
              <a:ext uri="{FF2B5EF4-FFF2-40B4-BE49-F238E27FC236}">
                <a16:creationId xmlns:a16="http://schemas.microsoft.com/office/drawing/2014/main" id="{353C8CCC-F016-5DC6-10C3-5D29EB1FEE96}"/>
              </a:ext>
            </a:extLst>
          </p:cNvPr>
          <p:cNvSpPr/>
          <p:nvPr/>
        </p:nvSpPr>
        <p:spPr>
          <a:xfrm>
            <a:off x="1471348" y="3479034"/>
            <a:ext cx="6035039" cy="730239"/>
          </a:xfrm>
          <a:prstGeom prst="snip1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600" dirty="0">
                <a:solidFill>
                  <a:schemeClr val="tx1"/>
                </a:solidFill>
                <a:latin typeface="Arial" panose="020B0604020202020204" pitchFamily="34" charset="0"/>
                <a:cs typeface="Arial" panose="020B0604020202020204" pitchFamily="34" charset="0"/>
              </a:rPr>
              <a:t>2021-2023: Double Master deg Data Science &amp; Business: </a:t>
            </a:r>
          </a:p>
          <a:p>
            <a:pPr algn="ctr"/>
            <a:r>
              <a:rPr lang="en-FR" sz="1600" dirty="0">
                <a:solidFill>
                  <a:schemeClr val="tx1"/>
                </a:solidFill>
                <a:latin typeface="Arial" panose="020B0604020202020204" pitchFamily="34" charset="0"/>
                <a:cs typeface="Arial" panose="020B0604020202020204" pitchFamily="34" charset="0"/>
              </a:rPr>
              <a:t>Rennes &amp; Aalto Univ (Finland) </a:t>
            </a:r>
          </a:p>
        </p:txBody>
      </p:sp>
      <p:sp>
        <p:nvSpPr>
          <p:cNvPr id="8" name="Snip Single Corner of Rectangle 7">
            <a:extLst>
              <a:ext uri="{FF2B5EF4-FFF2-40B4-BE49-F238E27FC236}">
                <a16:creationId xmlns:a16="http://schemas.microsoft.com/office/drawing/2014/main" id="{0E3221A2-F28E-A5C8-F8E6-11D51F322BD6}"/>
              </a:ext>
            </a:extLst>
          </p:cNvPr>
          <p:cNvSpPr/>
          <p:nvPr/>
        </p:nvSpPr>
        <p:spPr>
          <a:xfrm>
            <a:off x="1471350" y="2577200"/>
            <a:ext cx="6035040" cy="730239"/>
          </a:xfrm>
          <a:prstGeom prst="snip1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600" dirty="0">
                <a:solidFill>
                  <a:schemeClr val="tx1"/>
                </a:solidFill>
                <a:latin typeface="Arial" panose="020B0604020202020204" pitchFamily="34" charset="0"/>
                <a:cs typeface="Arial" panose="020B0604020202020204" pitchFamily="34" charset="0"/>
              </a:rPr>
              <a:t>2021: Full-stack developer – Enedis, Paris</a:t>
            </a:r>
          </a:p>
        </p:txBody>
      </p:sp>
      <p:sp>
        <p:nvSpPr>
          <p:cNvPr id="9" name="Snip Single Corner of Rectangle 8">
            <a:extLst>
              <a:ext uri="{FF2B5EF4-FFF2-40B4-BE49-F238E27FC236}">
                <a16:creationId xmlns:a16="http://schemas.microsoft.com/office/drawing/2014/main" id="{B9E50925-6854-9B3C-1F02-6A16D6A84A0A}"/>
              </a:ext>
            </a:extLst>
          </p:cNvPr>
          <p:cNvSpPr/>
          <p:nvPr/>
        </p:nvSpPr>
        <p:spPr>
          <a:xfrm>
            <a:off x="1479663" y="4365546"/>
            <a:ext cx="6035039" cy="730239"/>
          </a:xfrm>
          <a:prstGeom prst="snip1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600" dirty="0">
                <a:solidFill>
                  <a:schemeClr val="tx1"/>
                </a:solidFill>
                <a:latin typeface="Arial" panose="020B0604020202020204" pitchFamily="34" charset="0"/>
                <a:cs typeface="Arial" panose="020B0604020202020204" pitchFamily="34" charset="0"/>
              </a:rPr>
              <a:t>2022 &amp; 2023: 2 Internships at INRIA:</a:t>
            </a:r>
          </a:p>
          <a:p>
            <a:pPr algn="ctr"/>
            <a:r>
              <a:rPr lang="en-FR" sz="1600" dirty="0">
                <a:solidFill>
                  <a:schemeClr val="tx1"/>
                </a:solidFill>
                <a:latin typeface="Arial" panose="020B0604020202020204" pitchFamily="34" charset="0"/>
                <a:cs typeface="Arial" panose="020B0604020202020204" pitchFamily="34" charset="0"/>
              </a:rPr>
              <a:t>Optimization for Strains Seperation - Supervisor: R. Andonov </a:t>
            </a:r>
          </a:p>
        </p:txBody>
      </p:sp>
      <p:sp>
        <p:nvSpPr>
          <p:cNvPr id="10" name="Snip Single Corner of Rectangle 9">
            <a:extLst>
              <a:ext uri="{FF2B5EF4-FFF2-40B4-BE49-F238E27FC236}">
                <a16:creationId xmlns:a16="http://schemas.microsoft.com/office/drawing/2014/main" id="{89B1091E-C997-AB2D-8D02-014C35DB225D}"/>
              </a:ext>
            </a:extLst>
          </p:cNvPr>
          <p:cNvSpPr/>
          <p:nvPr/>
        </p:nvSpPr>
        <p:spPr>
          <a:xfrm>
            <a:off x="1479663" y="5257166"/>
            <a:ext cx="6035039" cy="730239"/>
          </a:xfrm>
          <a:prstGeom prst="snip1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600" b="1" dirty="0">
                <a:solidFill>
                  <a:schemeClr val="tx1"/>
                </a:solidFill>
                <a:latin typeface="Arial" panose="020B0604020202020204" pitchFamily="34" charset="0"/>
                <a:cs typeface="Arial" panose="020B0604020202020204" pitchFamily="34" charset="0"/>
              </a:rPr>
              <a:t>Start: Nov. 2024</a:t>
            </a:r>
          </a:p>
          <a:p>
            <a:pPr algn="ctr"/>
            <a:r>
              <a:rPr lang="en-FR" sz="1600" dirty="0">
                <a:solidFill>
                  <a:schemeClr val="tx1"/>
                </a:solidFill>
                <a:latin typeface="Arial" panose="020B0604020202020204" pitchFamily="34" charset="0"/>
                <a:cs typeface="Arial" panose="020B0604020202020204" pitchFamily="34" charset="0"/>
              </a:rPr>
              <a:t>PhD: Optimization for Phylogenetic Compression</a:t>
            </a:r>
          </a:p>
        </p:txBody>
      </p:sp>
      <p:sp>
        <p:nvSpPr>
          <p:cNvPr id="14" name="Right Brace 13">
            <a:extLst>
              <a:ext uri="{FF2B5EF4-FFF2-40B4-BE49-F238E27FC236}">
                <a16:creationId xmlns:a16="http://schemas.microsoft.com/office/drawing/2014/main" id="{A0505AD4-4B5D-F7E2-5B2B-270FFB81FF2E}"/>
              </a:ext>
            </a:extLst>
          </p:cNvPr>
          <p:cNvSpPr/>
          <p:nvPr/>
        </p:nvSpPr>
        <p:spPr>
          <a:xfrm>
            <a:off x="7740526" y="1626551"/>
            <a:ext cx="399010" cy="3560236"/>
          </a:xfrm>
          <a:prstGeom prst="rightBrace">
            <a:avLst>
              <a:gd name="adj1" fmla="val 8333"/>
              <a:gd name="adj2" fmla="val 2772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16" name="Right Brace 15">
            <a:extLst>
              <a:ext uri="{FF2B5EF4-FFF2-40B4-BE49-F238E27FC236}">
                <a16:creationId xmlns:a16="http://schemas.microsoft.com/office/drawing/2014/main" id="{D7AB3A2B-4CFC-A2B3-57B1-E77CDB6265D5}"/>
              </a:ext>
            </a:extLst>
          </p:cNvPr>
          <p:cNvSpPr/>
          <p:nvPr/>
        </p:nvSpPr>
        <p:spPr>
          <a:xfrm>
            <a:off x="8024242" y="4387477"/>
            <a:ext cx="399010" cy="7748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sz="160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6AB585C-31C6-5A2C-5316-2101797CA0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83" t="8114" r="8256" b="49667"/>
          <a:stretch>
            <a:fillRect/>
          </a:stretch>
        </p:blipFill>
        <p:spPr bwMode="auto">
          <a:xfrm>
            <a:off x="8793959" y="3828667"/>
            <a:ext cx="2571750" cy="177813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74AB9BD3-C15F-DF1C-0282-CFDA5F8A86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5773"/>
          <a:stretch>
            <a:fillRect/>
          </a:stretch>
        </p:blipFill>
        <p:spPr bwMode="auto">
          <a:xfrm>
            <a:off x="9548483" y="4581863"/>
            <a:ext cx="2248233" cy="173503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608905A-6ACC-6813-A901-BEF3CE27C0E4}"/>
              </a:ext>
            </a:extLst>
          </p:cNvPr>
          <p:cNvSpPr txBox="1"/>
          <p:nvPr/>
        </p:nvSpPr>
        <p:spPr>
          <a:xfrm>
            <a:off x="8373672" y="2381785"/>
            <a:ext cx="3423044" cy="800219"/>
          </a:xfrm>
          <a:prstGeom prst="rect">
            <a:avLst/>
          </a:prstGeom>
          <a:noFill/>
        </p:spPr>
        <p:txBody>
          <a:bodyPr wrap="square">
            <a:spAutoFit/>
          </a:bodyPr>
          <a:lstStyle/>
          <a:p>
            <a:pPr algn="ctr"/>
            <a:r>
              <a:rPr lang="en-GB" sz="1600" dirty="0">
                <a:latin typeface="Arial" panose="020B0604020202020204" pitchFamily="34" charset="0"/>
                <a:cs typeface="Arial" panose="020B0604020202020204" pitchFamily="34" charset="0"/>
              </a:rPr>
              <a:t>Multidisciplinary competences</a:t>
            </a:r>
          </a:p>
          <a:p>
            <a:pPr algn="ctr"/>
            <a:r>
              <a:rPr lang="en-GB" sz="1000" dirty="0">
                <a:solidFill>
                  <a:schemeClr val="accent5">
                    <a:lumMod val="75000"/>
                  </a:schemeClr>
                </a:solidFill>
                <a:latin typeface="Arial" panose="020B0604020202020204" pitchFamily="34" charset="0"/>
                <a:cs typeface="Arial" panose="020B0604020202020204" pitchFamily="34" charset="0"/>
              </a:rPr>
              <a:t>Big data</a:t>
            </a:r>
          </a:p>
          <a:p>
            <a:pPr algn="ctr"/>
            <a:r>
              <a:rPr lang="en-GB" sz="1000" dirty="0">
                <a:solidFill>
                  <a:schemeClr val="accent5">
                    <a:lumMod val="75000"/>
                  </a:schemeClr>
                </a:solidFill>
                <a:latin typeface="Arial" panose="020B0604020202020204" pitchFamily="34" charset="0"/>
                <a:cs typeface="Arial" panose="020B0604020202020204" pitchFamily="34" charset="0"/>
              </a:rPr>
              <a:t>Method development &amp; researching</a:t>
            </a:r>
          </a:p>
          <a:p>
            <a:pPr algn="ctr"/>
            <a:r>
              <a:rPr lang="en-GB" sz="1000" dirty="0">
                <a:solidFill>
                  <a:schemeClr val="accent5">
                    <a:lumMod val="75000"/>
                  </a:schemeClr>
                </a:solidFill>
                <a:latin typeface="Arial" panose="020B0604020202020204" pitchFamily="34" charset="0"/>
                <a:cs typeface="Arial" panose="020B0604020202020204" pitchFamily="34" charset="0"/>
              </a:rPr>
              <a:t>Master’s internships in bioinformatics</a:t>
            </a:r>
          </a:p>
        </p:txBody>
      </p:sp>
      <p:sp>
        <p:nvSpPr>
          <p:cNvPr id="19" name="Footer Placeholder 18">
            <a:extLst>
              <a:ext uri="{FF2B5EF4-FFF2-40B4-BE49-F238E27FC236}">
                <a16:creationId xmlns:a16="http://schemas.microsoft.com/office/drawing/2014/main" id="{1F0C2AC7-EDA4-370A-EC9A-62B1408B1011}"/>
              </a:ext>
            </a:extLst>
          </p:cNvPr>
          <p:cNvSpPr>
            <a:spLocks noGrp="1"/>
          </p:cNvSpPr>
          <p:nvPr>
            <p:ph type="ftr" sz="quarter" idx="11"/>
          </p:nvPr>
        </p:nvSpPr>
        <p:spPr/>
        <p:txBody>
          <a:bodyPr/>
          <a:lstStyle/>
          <a:p>
            <a:endParaRPr lang="en-FR" sz="900"/>
          </a:p>
        </p:txBody>
      </p:sp>
      <p:sp>
        <p:nvSpPr>
          <p:cNvPr id="20" name="Slide Number Placeholder 19">
            <a:extLst>
              <a:ext uri="{FF2B5EF4-FFF2-40B4-BE49-F238E27FC236}">
                <a16:creationId xmlns:a16="http://schemas.microsoft.com/office/drawing/2014/main" id="{F48A1053-C091-E634-6C57-790E07E7647F}"/>
              </a:ext>
            </a:extLst>
          </p:cNvPr>
          <p:cNvSpPr>
            <a:spLocks noGrp="1"/>
          </p:cNvSpPr>
          <p:nvPr>
            <p:ph type="sldNum" sz="quarter" idx="12"/>
          </p:nvPr>
        </p:nvSpPr>
        <p:spPr/>
        <p:txBody>
          <a:bodyPr/>
          <a:lstStyle/>
          <a:p>
            <a:fld id="{936915B1-0B14-F440-A983-6D958FF44552}" type="slidenum">
              <a:rPr lang="en-FR" sz="1100" smtClean="0"/>
              <a:t>3</a:t>
            </a:fld>
            <a:endParaRPr lang="en-FR" sz="1100"/>
          </a:p>
        </p:txBody>
      </p:sp>
    </p:spTree>
    <p:extLst>
      <p:ext uri="{BB962C8B-B14F-4D97-AF65-F5344CB8AC3E}">
        <p14:creationId xmlns:p14="http://schemas.microsoft.com/office/powerpoint/2010/main" val="3119609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6D53-7823-DBB7-66F0-EACD5DDB8408}"/>
              </a:ext>
            </a:extLst>
          </p:cNvPr>
          <p:cNvSpPr>
            <a:spLocks noGrp="1"/>
          </p:cNvSpPr>
          <p:nvPr>
            <p:ph type="title"/>
          </p:nvPr>
        </p:nvSpPr>
        <p:spPr/>
        <p:txBody>
          <a:bodyPr/>
          <a:lstStyle/>
          <a:p>
            <a:r>
              <a:rPr lang="en-FR" dirty="0"/>
              <a:t>Bin packing: Classic optimization problem</a:t>
            </a:r>
          </a:p>
        </p:txBody>
      </p:sp>
      <p:sp>
        <p:nvSpPr>
          <p:cNvPr id="4" name="Footer Placeholder 3">
            <a:extLst>
              <a:ext uri="{FF2B5EF4-FFF2-40B4-BE49-F238E27FC236}">
                <a16:creationId xmlns:a16="http://schemas.microsoft.com/office/drawing/2014/main" id="{40A3CD13-20EE-F067-43C5-48DA9741E478}"/>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4B24C0BA-9772-C2E4-121B-CCAF5E9D6496}"/>
              </a:ext>
            </a:extLst>
          </p:cNvPr>
          <p:cNvSpPr>
            <a:spLocks noGrp="1"/>
          </p:cNvSpPr>
          <p:nvPr>
            <p:ph type="sldNum" sz="quarter" idx="12"/>
          </p:nvPr>
        </p:nvSpPr>
        <p:spPr/>
        <p:txBody>
          <a:bodyPr/>
          <a:lstStyle/>
          <a:p>
            <a:fld id="{936915B1-0B14-F440-A983-6D958FF44552}" type="slidenum">
              <a:rPr lang="en-FR" smtClean="0"/>
              <a:t>30</a:t>
            </a:fld>
            <a:endParaRPr lang="en-FR"/>
          </a:p>
        </p:txBody>
      </p:sp>
      <p:sp>
        <p:nvSpPr>
          <p:cNvPr id="8" name="TextBox 7">
            <a:extLst>
              <a:ext uri="{FF2B5EF4-FFF2-40B4-BE49-F238E27FC236}">
                <a16:creationId xmlns:a16="http://schemas.microsoft.com/office/drawing/2014/main" id="{12DC3245-B0A2-7FBC-C342-E3064BAC73FC}"/>
              </a:ext>
            </a:extLst>
          </p:cNvPr>
          <p:cNvSpPr txBox="1"/>
          <p:nvPr/>
        </p:nvSpPr>
        <p:spPr>
          <a:xfrm>
            <a:off x="1022033" y="4634672"/>
            <a:ext cx="3637053" cy="830997"/>
          </a:xfrm>
          <a:prstGeom prst="rect">
            <a:avLst/>
          </a:prstGeom>
          <a:noFill/>
        </p:spPr>
        <p:txBody>
          <a:bodyPr wrap="square">
            <a:spAutoFit/>
          </a:bodyPr>
          <a:lstStyle/>
          <a:p>
            <a:r>
              <a:rPr lang="en-FR" sz="1200" b="1" dirty="0">
                <a:latin typeface="Arial" panose="020B0604020202020204" pitchFamily="34" charset="0"/>
                <a:cs typeface="Arial" panose="020B0604020202020204" pitchFamily="34" charset="0"/>
              </a:rPr>
              <a:t>For genomes collection:</a:t>
            </a:r>
          </a:p>
          <a:p>
            <a:r>
              <a:rPr lang="en-FR" sz="1200" dirty="0">
                <a:latin typeface="Arial" panose="020B0604020202020204" pitchFamily="34" charset="0"/>
                <a:cs typeface="Arial" panose="020B0604020202020204" pitchFamily="34" charset="0"/>
              </a:rPr>
              <a:t>Bin and batch are equivalent in this case</a:t>
            </a:r>
          </a:p>
          <a:p>
            <a:r>
              <a:rPr lang="en-FR" sz="1200" dirty="0">
                <a:latin typeface="Arial" panose="020B0604020202020204" pitchFamily="34" charset="0"/>
                <a:cs typeface="Arial" panose="020B0604020202020204" pitchFamily="34" charset="0"/>
              </a:rPr>
              <a:t>Put items (genomes) into bins</a:t>
            </a:r>
          </a:p>
          <a:p>
            <a:r>
              <a:rPr lang="en-FR" sz="1200" dirty="0">
                <a:latin typeface="Arial" panose="020B0604020202020204" pitchFamily="34" charset="0"/>
                <a:cs typeface="Arial" panose="020B0604020202020204" pitchFamily="34" charset="0"/>
              </a:rPr>
              <a:t>Bin capacity is the batch max </a:t>
            </a:r>
            <a:r>
              <a:rPr lang="en-FR" sz="1200" dirty="0">
                <a:solidFill>
                  <a:srgbClr val="C00000"/>
                </a:solidFill>
                <a:latin typeface="Arial" panose="020B0604020202020204" pitchFamily="34" charset="0"/>
                <a:cs typeface="Arial" panose="020B0604020202020204" pitchFamily="34" charset="0"/>
              </a:rPr>
              <a:t>compression size</a:t>
            </a:r>
          </a:p>
        </p:txBody>
      </p:sp>
      <p:grpSp>
        <p:nvGrpSpPr>
          <p:cNvPr id="28" name="Group 27">
            <a:extLst>
              <a:ext uri="{FF2B5EF4-FFF2-40B4-BE49-F238E27FC236}">
                <a16:creationId xmlns:a16="http://schemas.microsoft.com/office/drawing/2014/main" id="{45EDBDE7-161F-DFA2-41CE-7F56D3EE8A1F}"/>
              </a:ext>
            </a:extLst>
          </p:cNvPr>
          <p:cNvGrpSpPr/>
          <p:nvPr/>
        </p:nvGrpSpPr>
        <p:grpSpPr>
          <a:xfrm>
            <a:off x="6096000" y="2173671"/>
            <a:ext cx="4668645" cy="3040567"/>
            <a:chOff x="510813" y="1882844"/>
            <a:chExt cx="4870272" cy="3576319"/>
          </a:xfrm>
        </p:grpSpPr>
        <p:grpSp>
          <p:nvGrpSpPr>
            <p:cNvPr id="29" name="Group 28">
              <a:extLst>
                <a:ext uri="{FF2B5EF4-FFF2-40B4-BE49-F238E27FC236}">
                  <a16:creationId xmlns:a16="http://schemas.microsoft.com/office/drawing/2014/main" id="{CF92DBE2-CFD8-652F-95DF-47EE0FFB6BD7}"/>
                </a:ext>
              </a:extLst>
            </p:cNvPr>
            <p:cNvGrpSpPr/>
            <p:nvPr/>
          </p:nvGrpSpPr>
          <p:grpSpPr>
            <a:xfrm>
              <a:off x="1293540" y="2439045"/>
              <a:ext cx="4087545" cy="2358592"/>
              <a:chOff x="3825203" y="2699296"/>
              <a:chExt cx="3489769" cy="1767427"/>
            </a:xfrm>
          </p:grpSpPr>
          <p:sp>
            <p:nvSpPr>
              <p:cNvPr id="32" name="Snip Single Corner of Rectangle 31">
                <a:extLst>
                  <a:ext uri="{FF2B5EF4-FFF2-40B4-BE49-F238E27FC236}">
                    <a16:creationId xmlns:a16="http://schemas.microsoft.com/office/drawing/2014/main" id="{D72127D1-B1AD-F787-138E-FC05CC27F566}"/>
                  </a:ext>
                </a:extLst>
              </p:cNvPr>
              <p:cNvSpPr/>
              <p:nvPr/>
            </p:nvSpPr>
            <p:spPr>
              <a:xfrm>
                <a:off x="5204532" y="2739134"/>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33" name="Snip Single Corner of Rectangle 32">
                <a:extLst>
                  <a:ext uri="{FF2B5EF4-FFF2-40B4-BE49-F238E27FC236}">
                    <a16:creationId xmlns:a16="http://schemas.microsoft.com/office/drawing/2014/main" id="{7DA2BD24-CA6D-5A28-D17D-8865EF726D97}"/>
                  </a:ext>
                </a:extLst>
              </p:cNvPr>
              <p:cNvSpPr/>
              <p:nvPr/>
            </p:nvSpPr>
            <p:spPr>
              <a:xfrm>
                <a:off x="5627096" y="2739134"/>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34" name="Snip Single Corner of Rectangle 33">
                <a:extLst>
                  <a:ext uri="{FF2B5EF4-FFF2-40B4-BE49-F238E27FC236}">
                    <a16:creationId xmlns:a16="http://schemas.microsoft.com/office/drawing/2014/main" id="{BB7EBD67-988B-C09C-D773-7A3E286B8967}"/>
                  </a:ext>
                </a:extLst>
              </p:cNvPr>
              <p:cNvSpPr/>
              <p:nvPr/>
            </p:nvSpPr>
            <p:spPr>
              <a:xfrm>
                <a:off x="6049660" y="2739134"/>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35" name="Snip Single Corner of Rectangle 34">
                <a:extLst>
                  <a:ext uri="{FF2B5EF4-FFF2-40B4-BE49-F238E27FC236}">
                    <a16:creationId xmlns:a16="http://schemas.microsoft.com/office/drawing/2014/main" id="{C27F9085-A5B5-81D9-37EF-E14C3AA1B06E}"/>
                  </a:ext>
                </a:extLst>
              </p:cNvPr>
              <p:cNvSpPr/>
              <p:nvPr/>
            </p:nvSpPr>
            <p:spPr>
              <a:xfrm>
                <a:off x="6472224" y="2739134"/>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7432ADFD-ADD7-4AE5-F08B-CEAB20412618}"/>
                  </a:ext>
                </a:extLst>
              </p:cNvPr>
              <p:cNvSpPr txBox="1"/>
              <p:nvPr/>
            </p:nvSpPr>
            <p:spPr>
              <a:xfrm flipH="1">
                <a:off x="4670898" y="4236088"/>
                <a:ext cx="2644074" cy="230635"/>
              </a:xfrm>
              <a:prstGeom prst="rect">
                <a:avLst/>
              </a:prstGeom>
              <a:noFill/>
            </p:spPr>
            <p:txBody>
              <a:bodyPr wrap="square" rtlCol="0">
                <a:spAutoFit/>
              </a:bodyPr>
              <a:lstStyle/>
              <a:p>
                <a:pPr algn="ctr"/>
                <a:r>
                  <a:rPr lang="en-FR" sz="1400" dirty="0">
                    <a:latin typeface="Arial" panose="020B0604020202020204" pitchFamily="34" charset="0"/>
                    <a:cs typeface="Arial" panose="020B0604020202020204" pitchFamily="34" charset="0"/>
                  </a:rPr>
                  <a:t>Bins</a:t>
                </a:r>
              </a:p>
            </p:txBody>
          </p:sp>
          <p:sp>
            <p:nvSpPr>
              <p:cNvPr id="37" name="TextBox 36">
                <a:extLst>
                  <a:ext uri="{FF2B5EF4-FFF2-40B4-BE49-F238E27FC236}">
                    <a16:creationId xmlns:a16="http://schemas.microsoft.com/office/drawing/2014/main" id="{658F1F04-6C2E-E376-BAB2-5F1E108CB476}"/>
                  </a:ext>
                </a:extLst>
              </p:cNvPr>
              <p:cNvSpPr txBox="1"/>
              <p:nvPr/>
            </p:nvSpPr>
            <p:spPr>
              <a:xfrm rot="16200000" flipH="1">
                <a:off x="4264358" y="3284886"/>
                <a:ext cx="1433947" cy="262767"/>
              </a:xfrm>
              <a:prstGeom prst="rect">
                <a:avLst/>
              </a:prstGeom>
              <a:noFill/>
            </p:spPr>
            <p:txBody>
              <a:bodyPr wrap="square" rtlCol="0">
                <a:spAutoFit/>
              </a:bodyPr>
              <a:lstStyle/>
              <a:p>
                <a:pPr algn="ctr"/>
                <a:r>
                  <a:rPr lang="en-FR" sz="1400" dirty="0">
                    <a:latin typeface="Arial" panose="020B0604020202020204" pitchFamily="34" charset="0"/>
                    <a:cs typeface="Arial" panose="020B0604020202020204" pitchFamily="34" charset="0"/>
                  </a:rPr>
                  <a:t>Items</a:t>
                </a:r>
              </a:p>
            </p:txBody>
          </p:sp>
          <p:sp>
            <p:nvSpPr>
              <p:cNvPr id="38" name="Rectangle 37">
                <a:extLst>
                  <a:ext uri="{FF2B5EF4-FFF2-40B4-BE49-F238E27FC236}">
                    <a16:creationId xmlns:a16="http://schemas.microsoft.com/office/drawing/2014/main" id="{B4D82585-A2CB-8408-86BC-F76FEC23B3EA}"/>
                  </a:ext>
                </a:extLst>
              </p:cNvPr>
              <p:cNvSpPr/>
              <p:nvPr/>
            </p:nvSpPr>
            <p:spPr>
              <a:xfrm>
                <a:off x="5232359" y="377466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213417B2-76EB-5A94-9AA2-B45DF7A03245}"/>
                  </a:ext>
                </a:extLst>
              </p:cNvPr>
              <p:cNvSpPr/>
              <p:nvPr/>
            </p:nvSpPr>
            <p:spPr>
              <a:xfrm>
                <a:off x="5232359" y="337697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FFA8A7BE-CB03-3642-301A-F69324C6C64E}"/>
                  </a:ext>
                </a:extLst>
              </p:cNvPr>
              <p:cNvSpPr/>
              <p:nvPr/>
            </p:nvSpPr>
            <p:spPr>
              <a:xfrm>
                <a:off x="5232359" y="2802602"/>
                <a:ext cx="256074" cy="542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F4D525DE-2488-B3B9-D0F7-E64E65A1258C}"/>
                  </a:ext>
                </a:extLst>
              </p:cNvPr>
              <p:cNvSpPr/>
              <p:nvPr/>
            </p:nvSpPr>
            <p:spPr>
              <a:xfrm>
                <a:off x="5651485" y="377466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A26D36C-8305-DC57-C44D-8AB1945E0B36}"/>
                  </a:ext>
                </a:extLst>
              </p:cNvPr>
              <p:cNvSpPr/>
              <p:nvPr/>
            </p:nvSpPr>
            <p:spPr>
              <a:xfrm>
                <a:off x="5651485" y="3289343"/>
                <a:ext cx="256074" cy="45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5BFA9-FBCB-4192-DE06-02CA984F97A5}"/>
                  </a:ext>
                </a:extLst>
              </p:cNvPr>
              <p:cNvSpPr/>
              <p:nvPr/>
            </p:nvSpPr>
            <p:spPr>
              <a:xfrm>
                <a:off x="4150589" y="2743268"/>
                <a:ext cx="256074" cy="4086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D4215CB5-7184-9F32-0BF2-1286378D7661}"/>
                  </a:ext>
                </a:extLst>
              </p:cNvPr>
              <p:cNvSpPr/>
              <p:nvPr/>
            </p:nvSpPr>
            <p:spPr>
              <a:xfrm>
                <a:off x="6076297" y="377466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3EF3D237-1B53-9CF6-264D-C749BD517160}"/>
                  </a:ext>
                </a:extLst>
              </p:cNvPr>
              <p:cNvSpPr/>
              <p:nvPr/>
            </p:nvSpPr>
            <p:spPr>
              <a:xfrm>
                <a:off x="6076297" y="3382229"/>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7090485E-7856-90B3-A0DF-8D147892523D}"/>
                  </a:ext>
                </a:extLst>
              </p:cNvPr>
              <p:cNvSpPr/>
              <p:nvPr/>
            </p:nvSpPr>
            <p:spPr>
              <a:xfrm>
                <a:off x="6500051" y="3879116"/>
                <a:ext cx="256074" cy="26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C821A637-C04B-B3AC-3F30-365D3C6C387F}"/>
                  </a:ext>
                </a:extLst>
              </p:cNvPr>
              <p:cNvSpPr/>
              <p:nvPr/>
            </p:nvSpPr>
            <p:spPr>
              <a:xfrm>
                <a:off x="6073720" y="2976255"/>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EA6F4D86-594C-D9F1-AFF7-FF1FB2BBB02D}"/>
                  </a:ext>
                </a:extLst>
              </p:cNvPr>
              <p:cNvSpPr/>
              <p:nvPr/>
            </p:nvSpPr>
            <p:spPr>
              <a:xfrm>
                <a:off x="5653718" y="2956938"/>
                <a:ext cx="256074" cy="3050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33AF6B8A-126C-8E72-97B9-070EFD6E2F00}"/>
                  </a:ext>
                </a:extLst>
              </p:cNvPr>
              <p:cNvSpPr/>
              <p:nvPr/>
            </p:nvSpPr>
            <p:spPr>
              <a:xfrm>
                <a:off x="3825203" y="2739134"/>
                <a:ext cx="256074" cy="2178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latin typeface="Arial" panose="020B0604020202020204" pitchFamily="34" charset="0"/>
                  <a:cs typeface="Arial" panose="020B0604020202020204" pitchFamily="34" charset="0"/>
                </a:endParaRPr>
              </a:p>
            </p:txBody>
          </p:sp>
        </p:grpSp>
        <p:sp>
          <p:nvSpPr>
            <p:cNvPr id="30" name="Arc 29">
              <a:extLst>
                <a:ext uri="{FF2B5EF4-FFF2-40B4-BE49-F238E27FC236}">
                  <a16:creationId xmlns:a16="http://schemas.microsoft.com/office/drawing/2014/main" id="{83650133-2861-74C0-90A4-00F699564479}"/>
                </a:ext>
              </a:extLst>
            </p:cNvPr>
            <p:cNvSpPr/>
            <p:nvPr/>
          </p:nvSpPr>
          <p:spPr>
            <a:xfrm rot="19130254">
              <a:off x="510813" y="1882844"/>
              <a:ext cx="4427858" cy="3006985"/>
            </a:xfrm>
            <a:prstGeom prst="arc">
              <a:avLst>
                <a:gd name="adj1" fmla="val 15569721"/>
                <a:gd name="adj2" fmla="val 711975"/>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FR">
                <a:latin typeface="Arial" panose="020B0604020202020204" pitchFamily="34" charset="0"/>
                <a:cs typeface="Arial" panose="020B0604020202020204" pitchFamily="34" charset="0"/>
              </a:endParaRPr>
            </a:p>
          </p:txBody>
        </p:sp>
        <p:sp>
          <p:nvSpPr>
            <p:cNvPr id="31" name="Arc 30">
              <a:extLst>
                <a:ext uri="{FF2B5EF4-FFF2-40B4-BE49-F238E27FC236}">
                  <a16:creationId xmlns:a16="http://schemas.microsoft.com/office/drawing/2014/main" id="{83564591-73EC-A027-CA36-87732F5C0EEF}"/>
                </a:ext>
              </a:extLst>
            </p:cNvPr>
            <p:cNvSpPr/>
            <p:nvPr/>
          </p:nvSpPr>
          <p:spPr>
            <a:xfrm rot="19130254">
              <a:off x="877385" y="1986583"/>
              <a:ext cx="4128821" cy="3472580"/>
            </a:xfrm>
            <a:prstGeom prst="arc">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FR">
                <a:latin typeface="Arial" panose="020B0604020202020204" pitchFamily="34" charset="0"/>
                <a:cs typeface="Arial" panose="020B0604020202020204" pitchFamily="34" charset="0"/>
              </a:endParaRPr>
            </a:p>
          </p:txBody>
        </p:sp>
      </p:grpSp>
      <p:graphicFrame>
        <p:nvGraphicFramePr>
          <p:cNvPr id="50" name="Table 49">
            <a:extLst>
              <a:ext uri="{FF2B5EF4-FFF2-40B4-BE49-F238E27FC236}">
                <a16:creationId xmlns:a16="http://schemas.microsoft.com/office/drawing/2014/main" id="{211CC2C4-8CA3-EAA9-2C65-8C369E4BEDA6}"/>
              </a:ext>
            </a:extLst>
          </p:cNvPr>
          <p:cNvGraphicFramePr>
            <a:graphicFrameLocks noGrp="1"/>
          </p:cNvGraphicFramePr>
          <p:nvPr>
            <p:extLst>
              <p:ext uri="{D42A27DB-BD31-4B8C-83A1-F6EECF244321}">
                <p14:modId xmlns:p14="http://schemas.microsoft.com/office/powerpoint/2010/main" val="1664105389"/>
              </p:ext>
            </p:extLst>
          </p:nvPr>
        </p:nvGraphicFramePr>
        <p:xfrm>
          <a:off x="1022033" y="2687891"/>
          <a:ext cx="4789488" cy="1384236"/>
        </p:xfrm>
        <a:graphic>
          <a:graphicData uri="http://schemas.openxmlformats.org/drawingml/2006/table">
            <a:tbl>
              <a:tblPr firstRow="1" bandRow="1">
                <a:tableStyleId>{2D5ABB26-0587-4C30-8999-92F81FD0307C}</a:tableStyleId>
              </a:tblPr>
              <a:tblGrid>
                <a:gridCol w="4789488">
                  <a:extLst>
                    <a:ext uri="{9D8B030D-6E8A-4147-A177-3AD203B41FA5}">
                      <a16:colId xmlns:a16="http://schemas.microsoft.com/office/drawing/2014/main" val="381136433"/>
                    </a:ext>
                  </a:extLst>
                </a:gridCol>
              </a:tblGrid>
              <a:tr h="363304">
                <a:tc>
                  <a:txBody>
                    <a:bodyPr/>
                    <a:lstStyle/>
                    <a:p>
                      <a:r>
                        <a:rPr lang="en-FR" sz="1400" b="1" dirty="0">
                          <a:latin typeface="Arial" panose="020B0604020202020204" pitchFamily="34" charset="0"/>
                          <a:cs typeface="Arial" panose="020B0604020202020204" pitchFamily="34" charset="0"/>
                        </a:rPr>
                        <a:t>Definition</a:t>
                      </a:r>
                      <a:r>
                        <a:rPr lang="en-FR" sz="1400" dirty="0">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40568011"/>
                  </a:ext>
                </a:extLst>
              </a:tr>
              <a:tr h="1020932">
                <a:tc>
                  <a:txBody>
                    <a:bodyPr/>
                    <a:lstStyle/>
                    <a:p>
                      <a:r>
                        <a:rPr lang="en-GB" sz="1200" dirty="0">
                          <a:latin typeface="Arial" panose="020B0604020202020204" pitchFamily="34" charset="0"/>
                          <a:cs typeface="Arial" panose="020B0604020202020204" pitchFamily="34" charset="0"/>
                        </a:rPr>
                        <a:t>Given a list of items </a:t>
                      </a:r>
                      <a:r>
                        <a:rPr lang="en-GB" sz="1200" dirty="0" err="1">
                          <a:latin typeface="Arial" panose="020B0604020202020204" pitchFamily="34" charset="0"/>
                          <a:cs typeface="Arial" panose="020B0604020202020204" pitchFamily="34" charset="0"/>
                        </a:rPr>
                        <a:t>i</a:t>
                      </a:r>
                      <a:r>
                        <a:rPr lang="en-GB" sz="1200" dirty="0">
                          <a:latin typeface="Arial" panose="020B0604020202020204" pitchFamily="34" charset="0"/>
                          <a:cs typeface="Arial" panose="020B0604020202020204" pitchFamily="34" charset="0"/>
                        </a:rPr>
                        <a:t> = 1, . . . , n, each having a size ci ∈ Z+, and an integer value CAPACITY.</a:t>
                      </a:r>
                    </a:p>
                    <a:p>
                      <a:r>
                        <a:rPr lang="en-GB" sz="1200" dirty="0">
                          <a:latin typeface="Arial" panose="020B0604020202020204" pitchFamily="34" charset="0"/>
                          <a:cs typeface="Arial" panose="020B0604020202020204" pitchFamily="34" charset="0"/>
                        </a:rPr>
                        <a:t>Find the minimum number of bin to pack all items in such a way that the sum of the item sizes in one bin is always smaller than CAPACITY.</a:t>
                      </a:r>
                      <a:endParaRPr lang="en-FR" sz="12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221646"/>
                  </a:ext>
                </a:extLst>
              </a:tr>
            </a:tbl>
          </a:graphicData>
        </a:graphic>
      </p:graphicFrame>
      <p:sp>
        <p:nvSpPr>
          <p:cNvPr id="52" name="TextBox 51">
            <a:extLst>
              <a:ext uri="{FF2B5EF4-FFF2-40B4-BE49-F238E27FC236}">
                <a16:creationId xmlns:a16="http://schemas.microsoft.com/office/drawing/2014/main" id="{B66253D9-8C8B-3732-889B-0B9A4EF2E9C0}"/>
              </a:ext>
            </a:extLst>
          </p:cNvPr>
          <p:cNvSpPr txBox="1"/>
          <p:nvPr/>
        </p:nvSpPr>
        <p:spPr>
          <a:xfrm>
            <a:off x="7886588" y="4937821"/>
            <a:ext cx="3234213" cy="646331"/>
          </a:xfrm>
          <a:prstGeom prst="rect">
            <a:avLst/>
          </a:prstGeom>
          <a:noFill/>
        </p:spPr>
        <p:txBody>
          <a:bodyPr wrap="square">
            <a:spAutoFit/>
          </a:bodyPr>
          <a:lstStyle/>
          <a:p>
            <a:r>
              <a:rPr lang="en-FR" sz="1200" b="1" dirty="0">
                <a:latin typeface="Arial" panose="020B0604020202020204" pitchFamily="34" charset="0"/>
                <a:cs typeface="Arial" panose="020B0604020202020204" pitchFamily="34" charset="0"/>
              </a:rPr>
              <a:t>First-fit Bin Packing</a:t>
            </a:r>
            <a:r>
              <a:rPr lang="en-FR" sz="1200" dirty="0">
                <a:latin typeface="Arial" panose="020B0604020202020204" pitchFamily="34" charset="0"/>
                <a:cs typeface="Arial" panose="020B0604020202020204" pitchFamily="34" charset="0"/>
              </a:rPr>
              <a:t> heuristic:</a:t>
            </a:r>
          </a:p>
          <a:p>
            <a:pPr marL="285750" indent="-285750">
              <a:buFont typeface="Arial" panose="020B0604020202020204" pitchFamily="34" charset="0"/>
              <a:buChar char="•"/>
            </a:pPr>
            <a:r>
              <a:rPr lang="en-FR" sz="1200" dirty="0">
                <a:latin typeface="Arial" panose="020B0604020202020204" pitchFamily="34" charset="0"/>
                <a:cs typeface="Arial" panose="020B0604020202020204" pitchFamily="34" charset="0"/>
              </a:rPr>
              <a:t>Put items in the first available bin</a:t>
            </a:r>
          </a:p>
          <a:p>
            <a:pPr marL="285750" indent="-285750">
              <a:buFont typeface="Arial" panose="020B0604020202020204" pitchFamily="34" charset="0"/>
              <a:buChar char="•"/>
            </a:pPr>
            <a:r>
              <a:rPr lang="en-GB" sz="1200" b="1" dirty="0">
                <a:latin typeface="Arial" panose="020B0604020202020204" pitchFamily="34" charset="0"/>
                <a:cs typeface="Arial" panose="020B0604020202020204" pitchFamily="34" charset="0"/>
              </a:rPr>
              <a:t>Preserve the order </a:t>
            </a:r>
            <a:r>
              <a:rPr lang="en-GB" sz="1200" dirty="0">
                <a:latin typeface="Arial" panose="020B0604020202020204" pitchFamily="34" charset="0"/>
                <a:cs typeface="Arial" panose="020B0604020202020204" pitchFamily="34" charset="0"/>
              </a:rPr>
              <a:t>of the input items</a:t>
            </a:r>
          </a:p>
        </p:txBody>
      </p:sp>
    </p:spTree>
    <p:extLst>
      <p:ext uri="{BB962C8B-B14F-4D97-AF65-F5344CB8AC3E}">
        <p14:creationId xmlns:p14="http://schemas.microsoft.com/office/powerpoint/2010/main" val="3843985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0D46-7592-52AF-A6C7-C141E3B3B201}"/>
              </a:ext>
            </a:extLst>
          </p:cNvPr>
          <p:cNvSpPr>
            <a:spLocks noGrp="1"/>
          </p:cNvSpPr>
          <p:nvPr>
            <p:ph type="title"/>
          </p:nvPr>
        </p:nvSpPr>
        <p:spPr/>
        <p:txBody>
          <a:bodyPr/>
          <a:lstStyle/>
          <a:p>
            <a:r>
              <a:rPr lang="en-FR" b="1" dirty="0"/>
              <a:t>Trick: </a:t>
            </a:r>
            <a:r>
              <a:rPr lang="en-FR" dirty="0"/>
              <a:t>Post compression size approximation using distinct k-mers count at the species level.</a:t>
            </a:r>
          </a:p>
        </p:txBody>
      </p:sp>
      <p:sp>
        <p:nvSpPr>
          <p:cNvPr id="4" name="Footer Placeholder 3">
            <a:extLst>
              <a:ext uri="{FF2B5EF4-FFF2-40B4-BE49-F238E27FC236}">
                <a16:creationId xmlns:a16="http://schemas.microsoft.com/office/drawing/2014/main" id="{B85FC649-B1FC-8464-0A74-CD3B8FF34D26}"/>
              </a:ext>
            </a:extLst>
          </p:cNvPr>
          <p:cNvSpPr>
            <a:spLocks noGrp="1"/>
          </p:cNvSpPr>
          <p:nvPr>
            <p:ph type="ftr" sz="quarter" idx="11"/>
          </p:nvPr>
        </p:nvSpPr>
        <p:spPr>
          <a:xfrm>
            <a:off x="838199" y="6356350"/>
            <a:ext cx="9422502" cy="365125"/>
          </a:xfrm>
        </p:spPr>
        <p:txBody>
          <a:bodyPr/>
          <a:lstStyle/>
          <a:p>
            <a:pPr algn="l"/>
            <a:r>
              <a:rPr lang="en-GB" sz="1050" dirty="0" err="1"/>
              <a:t>Flajolet</a:t>
            </a:r>
            <a:r>
              <a:rPr lang="en-GB" sz="1050" dirty="0"/>
              <a:t> et al. 2007. “</a:t>
            </a:r>
            <a:r>
              <a:rPr lang="en-GB" sz="1050" dirty="0" err="1"/>
              <a:t>HyperLogLog</a:t>
            </a:r>
            <a:r>
              <a:rPr lang="en-GB" sz="1050" dirty="0"/>
              <a:t>: The Analysis of a near-Optimal Cardinality Estimation Algorithm.” Discrete Mathematics &amp; Theoretical Computer Science</a:t>
            </a:r>
          </a:p>
          <a:p>
            <a:pPr algn="l"/>
            <a:r>
              <a:rPr lang="en-GB" sz="1050" dirty="0"/>
              <a:t>Baker, Daniel N., and Ben Langmead. 2019. “Dashing: Fast and Accurate Genomic Distances with </a:t>
            </a:r>
            <a:r>
              <a:rPr lang="en-GB" sz="1050" dirty="0" err="1"/>
              <a:t>HyperLogLog</a:t>
            </a:r>
            <a:r>
              <a:rPr lang="en-GB" sz="1050" dirty="0"/>
              <a:t>.” Genome Biology </a:t>
            </a:r>
            <a:endParaRPr lang="en-FR" sz="1050" dirty="0"/>
          </a:p>
        </p:txBody>
      </p:sp>
      <p:sp>
        <p:nvSpPr>
          <p:cNvPr id="5" name="Slide Number Placeholder 4">
            <a:extLst>
              <a:ext uri="{FF2B5EF4-FFF2-40B4-BE49-F238E27FC236}">
                <a16:creationId xmlns:a16="http://schemas.microsoft.com/office/drawing/2014/main" id="{8EEF517B-0C40-DFF4-3ABD-2BA9D5917414}"/>
              </a:ext>
            </a:extLst>
          </p:cNvPr>
          <p:cNvSpPr>
            <a:spLocks noGrp="1"/>
          </p:cNvSpPr>
          <p:nvPr>
            <p:ph type="sldNum" sz="quarter" idx="12"/>
          </p:nvPr>
        </p:nvSpPr>
        <p:spPr/>
        <p:txBody>
          <a:bodyPr/>
          <a:lstStyle/>
          <a:p>
            <a:fld id="{936915B1-0B14-F440-A983-6D958FF44552}" type="slidenum">
              <a:rPr lang="en-FR" smtClean="0"/>
              <a:t>31</a:t>
            </a:fld>
            <a:endParaRPr lang="en-FR" dirty="0"/>
          </a:p>
        </p:txBody>
      </p:sp>
      <p:pic>
        <p:nvPicPr>
          <p:cNvPr id="6" name="Picture 5">
            <a:extLst>
              <a:ext uri="{FF2B5EF4-FFF2-40B4-BE49-F238E27FC236}">
                <a16:creationId xmlns:a16="http://schemas.microsoft.com/office/drawing/2014/main" id="{15868C0C-6016-02F6-16DA-CC70BC4A752C}"/>
              </a:ext>
            </a:extLst>
          </p:cNvPr>
          <p:cNvPicPr>
            <a:picLocks noChangeAspect="1"/>
          </p:cNvPicPr>
          <p:nvPr/>
        </p:nvPicPr>
        <p:blipFill>
          <a:blip r:embed="rId2"/>
          <a:srcRect l="2054" t="11536" r="3360" b="2739"/>
          <a:stretch>
            <a:fillRect/>
          </a:stretch>
        </p:blipFill>
        <p:spPr>
          <a:xfrm>
            <a:off x="838200" y="1975088"/>
            <a:ext cx="6557920" cy="4147348"/>
          </a:xfrm>
          <a:prstGeom prst="rect">
            <a:avLst/>
          </a:prstGeom>
        </p:spPr>
      </p:pic>
      <p:sp>
        <p:nvSpPr>
          <p:cNvPr id="7" name="Content Placeholder 2">
            <a:extLst>
              <a:ext uri="{FF2B5EF4-FFF2-40B4-BE49-F238E27FC236}">
                <a16:creationId xmlns:a16="http://schemas.microsoft.com/office/drawing/2014/main" id="{8B22E379-3EC1-6FEE-05A2-A664EAC3B2F4}"/>
              </a:ext>
            </a:extLst>
          </p:cNvPr>
          <p:cNvSpPr txBox="1">
            <a:spLocks/>
          </p:cNvSpPr>
          <p:nvPr/>
        </p:nvSpPr>
        <p:spPr>
          <a:xfrm>
            <a:off x="6541550" y="2602408"/>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latin typeface="Arial" panose="020B0604020202020204" pitchFamily="34" charset="0"/>
                <a:cs typeface="Arial" panose="020B0604020202020204" pitchFamily="34" charset="0"/>
              </a:rPr>
              <a:t>r = 0.98</a:t>
            </a:r>
          </a:p>
          <a:p>
            <a:endParaRPr lang="en-FR" sz="11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98052F5-5DDF-7A84-6005-86E52F3D1F3C}"/>
              </a:ext>
            </a:extLst>
          </p:cNvPr>
          <p:cNvSpPr txBox="1">
            <a:spLocks/>
          </p:cNvSpPr>
          <p:nvPr/>
        </p:nvSpPr>
        <p:spPr>
          <a:xfrm>
            <a:off x="1581838" y="3345873"/>
            <a:ext cx="724496" cy="2562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latin typeface="Arial" panose="020B0604020202020204" pitchFamily="34" charset="0"/>
                <a:cs typeface="Arial" panose="020B0604020202020204" pitchFamily="34" charset="0"/>
              </a:rPr>
              <a:t>r = 0.775</a:t>
            </a:r>
            <a:endParaRPr lang="en-FR" sz="1100"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399EFF6-0373-EFD2-D17D-77F82BFA3C10}"/>
              </a:ext>
            </a:extLst>
          </p:cNvPr>
          <p:cNvSpPr txBox="1">
            <a:spLocks/>
          </p:cNvSpPr>
          <p:nvPr/>
        </p:nvSpPr>
        <p:spPr>
          <a:xfrm>
            <a:off x="2761504" y="4468914"/>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latin typeface="Arial" panose="020B0604020202020204" pitchFamily="34" charset="0"/>
                <a:cs typeface="Arial" panose="020B0604020202020204" pitchFamily="34" charset="0"/>
              </a:rPr>
              <a:t>r = 0.97</a:t>
            </a:r>
          </a:p>
        </p:txBody>
      </p:sp>
      <p:sp>
        <p:nvSpPr>
          <p:cNvPr id="10" name="Content Placeholder 2">
            <a:extLst>
              <a:ext uri="{FF2B5EF4-FFF2-40B4-BE49-F238E27FC236}">
                <a16:creationId xmlns:a16="http://schemas.microsoft.com/office/drawing/2014/main" id="{A3249043-0098-0951-63DD-4DBDBD495CCF}"/>
              </a:ext>
            </a:extLst>
          </p:cNvPr>
          <p:cNvSpPr txBox="1">
            <a:spLocks/>
          </p:cNvSpPr>
          <p:nvPr/>
        </p:nvSpPr>
        <p:spPr>
          <a:xfrm>
            <a:off x="1786914" y="4446699"/>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latin typeface="Arial" panose="020B0604020202020204" pitchFamily="34" charset="0"/>
                <a:cs typeface="Arial" panose="020B0604020202020204" pitchFamily="34" charset="0"/>
              </a:rPr>
              <a:t>r = 0.88</a:t>
            </a:r>
          </a:p>
          <a:p>
            <a:endParaRPr lang="en-FR" sz="1100" dirty="0">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40BA8182-E44B-2FCE-A5E6-784DA4F1BE3A}"/>
              </a:ext>
            </a:extLst>
          </p:cNvPr>
          <p:cNvSpPr txBox="1">
            <a:spLocks/>
          </p:cNvSpPr>
          <p:nvPr/>
        </p:nvSpPr>
        <p:spPr>
          <a:xfrm>
            <a:off x="1046130" y="5186371"/>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latin typeface="Arial" panose="020B0604020202020204" pitchFamily="34" charset="0"/>
                <a:cs typeface="Arial" panose="020B0604020202020204" pitchFamily="34" charset="0"/>
              </a:rPr>
              <a:t>r = 0.89</a:t>
            </a:r>
          </a:p>
          <a:p>
            <a:endParaRPr lang="en-FR" sz="1100" dirty="0">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A118EB56-27E7-C577-4BD8-579699A874AA}"/>
              </a:ext>
            </a:extLst>
          </p:cNvPr>
          <p:cNvSpPr txBox="1">
            <a:spLocks/>
          </p:cNvSpPr>
          <p:nvPr/>
        </p:nvSpPr>
        <p:spPr>
          <a:xfrm>
            <a:off x="1581838" y="5367859"/>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latin typeface="Arial" panose="020B0604020202020204" pitchFamily="34" charset="0"/>
                <a:cs typeface="Arial" panose="020B0604020202020204" pitchFamily="34" charset="0"/>
              </a:rPr>
              <a:t>r = 0.96</a:t>
            </a:r>
          </a:p>
          <a:p>
            <a:endParaRPr lang="en-FR" sz="11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BE3C478-65DB-E913-9BA5-5767B6E8BA26}"/>
              </a:ext>
            </a:extLst>
          </p:cNvPr>
          <p:cNvSpPr txBox="1"/>
          <p:nvPr/>
        </p:nvSpPr>
        <p:spPr>
          <a:xfrm rot="16200000" flipH="1">
            <a:off x="-333971" y="3676955"/>
            <a:ext cx="1913570" cy="276999"/>
          </a:xfrm>
          <a:prstGeom prst="rect">
            <a:avLst/>
          </a:prstGeom>
          <a:noFill/>
        </p:spPr>
        <p:txBody>
          <a:bodyPr wrap="square" rtlCol="0">
            <a:spAutoFit/>
          </a:bodyPr>
          <a:lstStyle/>
          <a:p>
            <a:pPr algn="ctr"/>
            <a:r>
              <a:rPr lang="en-FR" sz="1200" dirty="0">
                <a:latin typeface="Arial" panose="020B0604020202020204" pitchFamily="34" charset="0"/>
                <a:cs typeface="Arial" panose="020B0604020202020204" pitchFamily="34" charset="0"/>
              </a:rPr>
              <a:t>Compression Size (MB)</a:t>
            </a:r>
          </a:p>
        </p:txBody>
      </p:sp>
      <p:sp>
        <p:nvSpPr>
          <p:cNvPr id="14" name="TextBox 13">
            <a:extLst>
              <a:ext uri="{FF2B5EF4-FFF2-40B4-BE49-F238E27FC236}">
                <a16:creationId xmlns:a16="http://schemas.microsoft.com/office/drawing/2014/main" id="{A99F5780-3A9B-7D67-697B-4462909E2914}"/>
              </a:ext>
            </a:extLst>
          </p:cNvPr>
          <p:cNvSpPr txBox="1"/>
          <p:nvPr/>
        </p:nvSpPr>
        <p:spPr>
          <a:xfrm flipH="1">
            <a:off x="3024381" y="6047777"/>
            <a:ext cx="1913570" cy="276999"/>
          </a:xfrm>
          <a:prstGeom prst="rect">
            <a:avLst/>
          </a:prstGeom>
          <a:noFill/>
        </p:spPr>
        <p:txBody>
          <a:bodyPr wrap="square" rtlCol="0">
            <a:spAutoFit/>
          </a:bodyPr>
          <a:lstStyle/>
          <a:p>
            <a:pPr algn="ctr"/>
            <a:r>
              <a:rPr lang="en-FR" sz="1200" dirty="0">
                <a:latin typeface="Arial" panose="020B0604020202020204" pitchFamily="34" charset="0"/>
                <a:cs typeface="Arial" panose="020B0604020202020204" pitchFamily="34" charset="0"/>
              </a:rPr>
              <a:t>Distinct Kmers Count</a:t>
            </a:r>
          </a:p>
        </p:txBody>
      </p:sp>
      <p:sp>
        <p:nvSpPr>
          <p:cNvPr id="15" name="Content Placeholder 2">
            <a:extLst>
              <a:ext uri="{FF2B5EF4-FFF2-40B4-BE49-F238E27FC236}">
                <a16:creationId xmlns:a16="http://schemas.microsoft.com/office/drawing/2014/main" id="{9383C01F-D86F-9651-F337-B7FDF96CC9C4}"/>
              </a:ext>
            </a:extLst>
          </p:cNvPr>
          <p:cNvSpPr>
            <a:spLocks noGrp="1"/>
          </p:cNvSpPr>
          <p:nvPr>
            <p:ph idx="1"/>
          </p:nvPr>
        </p:nvSpPr>
        <p:spPr>
          <a:xfrm>
            <a:off x="7773685" y="3297827"/>
            <a:ext cx="4212331" cy="1171087"/>
          </a:xfrm>
        </p:spPr>
        <p:txBody>
          <a:bodyPr>
            <a:normAutofit/>
          </a:bodyPr>
          <a:lstStyle/>
          <a:p>
            <a:pPr marL="0" indent="0">
              <a:buNone/>
            </a:pPr>
            <a:r>
              <a:rPr lang="en-FR" sz="1400" b="1" dirty="0"/>
              <a:t>K-mers : </a:t>
            </a:r>
            <a:r>
              <a:rPr lang="en-FR" sz="1400" dirty="0"/>
              <a:t>length k substring of a genomes</a:t>
            </a:r>
          </a:p>
          <a:p>
            <a:pPr marL="0" indent="0">
              <a:buNone/>
            </a:pPr>
            <a:r>
              <a:rPr lang="en-FR" sz="1400" dirty="0"/>
              <a:t>We have to </a:t>
            </a:r>
            <a:r>
              <a:rPr lang="en-FR" sz="1400" dirty="0">
                <a:solidFill>
                  <a:srgbClr val="C00000"/>
                </a:solidFill>
              </a:rPr>
              <a:t>count the number of distinct kmers</a:t>
            </a:r>
          </a:p>
          <a:p>
            <a:pPr marL="0" indent="0">
              <a:buNone/>
            </a:pPr>
            <a:r>
              <a:rPr lang="en-FR" sz="1400" dirty="0"/>
              <a:t>K-mers estimation using </a:t>
            </a:r>
            <a:r>
              <a:rPr lang="en-FR" sz="1400" dirty="0">
                <a:solidFill>
                  <a:schemeClr val="accent5">
                    <a:lumMod val="75000"/>
                  </a:schemeClr>
                </a:solidFill>
              </a:rPr>
              <a:t>HyperLogLog sketching</a:t>
            </a:r>
          </a:p>
        </p:txBody>
      </p:sp>
      <p:sp>
        <p:nvSpPr>
          <p:cNvPr id="16" name="TextBox 15">
            <a:extLst>
              <a:ext uri="{FF2B5EF4-FFF2-40B4-BE49-F238E27FC236}">
                <a16:creationId xmlns:a16="http://schemas.microsoft.com/office/drawing/2014/main" id="{B85247FC-2436-F95D-F348-ACA39EF8F761}"/>
              </a:ext>
            </a:extLst>
          </p:cNvPr>
          <p:cNvSpPr txBox="1"/>
          <p:nvPr/>
        </p:nvSpPr>
        <p:spPr>
          <a:xfrm flipH="1">
            <a:off x="583091" y="1627039"/>
            <a:ext cx="7068138" cy="261610"/>
          </a:xfrm>
          <a:prstGeom prst="rect">
            <a:avLst/>
          </a:prstGeom>
          <a:noFill/>
        </p:spPr>
        <p:txBody>
          <a:bodyPr wrap="square" rtlCol="0">
            <a:spAutoFit/>
          </a:bodyPr>
          <a:lstStyle/>
          <a:p>
            <a:pPr algn="ctr"/>
            <a:r>
              <a:rPr lang="en-FR" sz="1100" dirty="0">
                <a:latin typeface="Arial" panose="020B0604020202020204" pitchFamily="34" charset="0"/>
                <a:cs typeface="Arial" panose="020B0604020202020204" pitchFamily="34" charset="0"/>
              </a:rPr>
              <a:t>Compression Size Vs Distinct Kmers Count – 661k Collections – Top 5 Highly Sampled Species &amp; Dustbin</a:t>
            </a:r>
          </a:p>
        </p:txBody>
      </p:sp>
      <p:sp>
        <p:nvSpPr>
          <p:cNvPr id="17" name="Content Placeholder 2">
            <a:extLst>
              <a:ext uri="{FF2B5EF4-FFF2-40B4-BE49-F238E27FC236}">
                <a16:creationId xmlns:a16="http://schemas.microsoft.com/office/drawing/2014/main" id="{866A0619-0231-F35F-87EA-53B9BA621796}"/>
              </a:ext>
            </a:extLst>
          </p:cNvPr>
          <p:cNvSpPr txBox="1">
            <a:spLocks/>
          </p:cNvSpPr>
          <p:nvPr/>
        </p:nvSpPr>
        <p:spPr>
          <a:xfrm>
            <a:off x="2761504" y="4660886"/>
            <a:ext cx="1355656" cy="2562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b="1" dirty="0">
                <a:latin typeface="Arial" panose="020B0604020202020204" pitchFamily="34" charset="0"/>
                <a:cs typeface="Arial" panose="020B0604020202020204" pitchFamily="34" charset="0"/>
              </a:rPr>
              <a:t>y = 0.269x + 24.481</a:t>
            </a:r>
          </a:p>
        </p:txBody>
      </p:sp>
    </p:spTree>
    <p:extLst>
      <p:ext uri="{BB962C8B-B14F-4D97-AF65-F5344CB8AC3E}">
        <p14:creationId xmlns:p14="http://schemas.microsoft.com/office/powerpoint/2010/main" val="3648163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6FA8-01AF-59E3-55D0-0BEA60CB2868}"/>
              </a:ext>
            </a:extLst>
          </p:cNvPr>
          <p:cNvSpPr>
            <a:spLocks noGrp="1"/>
          </p:cNvSpPr>
          <p:nvPr>
            <p:ph type="title"/>
          </p:nvPr>
        </p:nvSpPr>
        <p:spPr/>
        <p:txBody>
          <a:bodyPr/>
          <a:lstStyle/>
          <a:p>
            <a:r>
              <a:rPr lang="en-GB" dirty="0"/>
              <a:t>Fast Distinct </a:t>
            </a:r>
            <a:r>
              <a:rPr lang="en-GB" dirty="0" err="1"/>
              <a:t>Kmers</a:t>
            </a:r>
            <a:r>
              <a:rPr lang="en-GB" dirty="0"/>
              <a:t> Counting using sketches</a:t>
            </a:r>
            <a:endParaRPr lang="en-FR" dirty="0"/>
          </a:p>
        </p:txBody>
      </p:sp>
      <p:sp>
        <p:nvSpPr>
          <p:cNvPr id="3" name="Content Placeholder 2">
            <a:extLst>
              <a:ext uri="{FF2B5EF4-FFF2-40B4-BE49-F238E27FC236}">
                <a16:creationId xmlns:a16="http://schemas.microsoft.com/office/drawing/2014/main" id="{AB3F340A-CDF8-6096-24FC-B9DE21A9387E}"/>
              </a:ext>
            </a:extLst>
          </p:cNvPr>
          <p:cNvSpPr>
            <a:spLocks noGrp="1"/>
          </p:cNvSpPr>
          <p:nvPr>
            <p:ph idx="1"/>
          </p:nvPr>
        </p:nvSpPr>
        <p:spPr>
          <a:xfrm>
            <a:off x="6096000" y="2778125"/>
            <a:ext cx="5549900" cy="1184275"/>
          </a:xfrm>
        </p:spPr>
        <p:txBody>
          <a:bodyPr>
            <a:normAutofit/>
          </a:bodyPr>
          <a:lstStyle/>
          <a:p>
            <a:pPr marL="0" indent="0">
              <a:buNone/>
            </a:pPr>
            <a:r>
              <a:rPr lang="en-GB" sz="1800" dirty="0"/>
              <a:t>Sketches : approximate data structures</a:t>
            </a:r>
          </a:p>
          <a:p>
            <a:pPr marL="0" indent="0">
              <a:buNone/>
            </a:pPr>
            <a:r>
              <a:rPr lang="en-GB" sz="1800" dirty="0" err="1"/>
              <a:t>HyperLogLog</a:t>
            </a:r>
            <a:r>
              <a:rPr lang="en-GB" sz="1800" dirty="0"/>
              <a:t> is used for counting distinct problem</a:t>
            </a:r>
          </a:p>
          <a:p>
            <a:pPr marL="0" indent="0">
              <a:buNone/>
            </a:pPr>
            <a:r>
              <a:rPr lang="en-GB" sz="1800" b="1" dirty="0">
                <a:solidFill>
                  <a:schemeClr val="accent5">
                    <a:lumMod val="75000"/>
                  </a:schemeClr>
                </a:solidFill>
              </a:rPr>
              <a:t>Fast and efficient UNION operation for sketches.</a:t>
            </a:r>
            <a:endParaRPr lang="en-GB" sz="1800" dirty="0">
              <a:solidFill>
                <a:schemeClr val="accent5">
                  <a:lumMod val="75000"/>
                </a:schemeClr>
              </a:solidFill>
            </a:endParaRPr>
          </a:p>
        </p:txBody>
      </p:sp>
      <p:sp>
        <p:nvSpPr>
          <p:cNvPr id="4" name="Footer Placeholder 3">
            <a:extLst>
              <a:ext uri="{FF2B5EF4-FFF2-40B4-BE49-F238E27FC236}">
                <a16:creationId xmlns:a16="http://schemas.microsoft.com/office/drawing/2014/main" id="{5632192C-569E-0E95-AF1D-E2A5FBE2971D}"/>
              </a:ext>
            </a:extLst>
          </p:cNvPr>
          <p:cNvSpPr>
            <a:spLocks noGrp="1"/>
          </p:cNvSpPr>
          <p:nvPr>
            <p:ph type="ftr" sz="quarter" idx="11"/>
          </p:nvPr>
        </p:nvSpPr>
        <p:spPr>
          <a:xfrm>
            <a:off x="838200" y="6356350"/>
            <a:ext cx="9537700" cy="365125"/>
          </a:xfrm>
        </p:spPr>
        <p:txBody>
          <a:bodyPr/>
          <a:lstStyle/>
          <a:p>
            <a:pPr algn="l"/>
            <a:r>
              <a:rPr lang="en-GB" dirty="0" err="1"/>
              <a:t>Flajolet</a:t>
            </a:r>
            <a:r>
              <a:rPr lang="en-GB" dirty="0"/>
              <a:t> et al. 2007. “</a:t>
            </a:r>
            <a:r>
              <a:rPr lang="en-GB" dirty="0" err="1"/>
              <a:t>HyperLogLog</a:t>
            </a:r>
            <a:r>
              <a:rPr lang="en-GB" dirty="0"/>
              <a:t>: The Analysis of a near-Optimal Cardinality Estimation Algorithm.” Discrete Mathematics &amp; Theoretical Computer Science</a:t>
            </a:r>
          </a:p>
          <a:p>
            <a:pPr algn="l"/>
            <a:r>
              <a:rPr lang="en-GB" dirty="0"/>
              <a:t>Baker, Daniel N., and Ben Langmead. 2019. “Dashing: Fast and Accurate Genomic Distances with </a:t>
            </a:r>
            <a:r>
              <a:rPr lang="en-GB" dirty="0" err="1"/>
              <a:t>HyperLogLog</a:t>
            </a:r>
            <a:r>
              <a:rPr lang="en-GB" dirty="0"/>
              <a:t>.” Genome Biology </a:t>
            </a:r>
          </a:p>
        </p:txBody>
      </p:sp>
      <p:sp>
        <p:nvSpPr>
          <p:cNvPr id="5" name="Slide Number Placeholder 4">
            <a:extLst>
              <a:ext uri="{FF2B5EF4-FFF2-40B4-BE49-F238E27FC236}">
                <a16:creationId xmlns:a16="http://schemas.microsoft.com/office/drawing/2014/main" id="{D7C45533-42C6-391D-2AF7-65D6082CC34C}"/>
              </a:ext>
            </a:extLst>
          </p:cNvPr>
          <p:cNvSpPr>
            <a:spLocks noGrp="1"/>
          </p:cNvSpPr>
          <p:nvPr>
            <p:ph type="sldNum" sz="quarter" idx="12"/>
          </p:nvPr>
        </p:nvSpPr>
        <p:spPr/>
        <p:txBody>
          <a:bodyPr/>
          <a:lstStyle/>
          <a:p>
            <a:fld id="{936915B1-0B14-F440-A983-6D958FF44552}" type="slidenum">
              <a:rPr lang="en-FR" smtClean="0"/>
              <a:t>32</a:t>
            </a:fld>
            <a:endParaRPr lang="en-FR"/>
          </a:p>
        </p:txBody>
      </p:sp>
      <p:pic>
        <p:nvPicPr>
          <p:cNvPr id="6" name="Picture 5">
            <a:extLst>
              <a:ext uri="{FF2B5EF4-FFF2-40B4-BE49-F238E27FC236}">
                <a16:creationId xmlns:a16="http://schemas.microsoft.com/office/drawing/2014/main" id="{3EA91A25-3061-BA6F-FCA8-362E1006452E}"/>
              </a:ext>
            </a:extLst>
          </p:cNvPr>
          <p:cNvPicPr>
            <a:picLocks noChangeAspect="1"/>
          </p:cNvPicPr>
          <p:nvPr/>
        </p:nvPicPr>
        <p:blipFill>
          <a:blip r:embed="rId2"/>
          <a:stretch>
            <a:fillRect/>
          </a:stretch>
        </p:blipFill>
        <p:spPr>
          <a:xfrm>
            <a:off x="838200" y="1456658"/>
            <a:ext cx="4140762" cy="2978355"/>
          </a:xfrm>
          <a:prstGeom prst="rect">
            <a:avLst/>
          </a:prstGeom>
          <a:ln>
            <a:solidFill>
              <a:schemeClr val="tx1"/>
            </a:solidFill>
          </a:ln>
        </p:spPr>
      </p:pic>
      <p:pic>
        <p:nvPicPr>
          <p:cNvPr id="7" name="Picture 6">
            <a:extLst>
              <a:ext uri="{FF2B5EF4-FFF2-40B4-BE49-F238E27FC236}">
                <a16:creationId xmlns:a16="http://schemas.microsoft.com/office/drawing/2014/main" id="{53FBE356-9820-5718-216B-1212FC93A46C}"/>
              </a:ext>
            </a:extLst>
          </p:cNvPr>
          <p:cNvPicPr>
            <a:picLocks noChangeAspect="1"/>
          </p:cNvPicPr>
          <p:nvPr/>
        </p:nvPicPr>
        <p:blipFill>
          <a:blip r:embed="rId3"/>
          <a:stretch>
            <a:fillRect/>
          </a:stretch>
        </p:blipFill>
        <p:spPr>
          <a:xfrm>
            <a:off x="2311954" y="2626187"/>
            <a:ext cx="3225527" cy="3313776"/>
          </a:xfrm>
          <a:prstGeom prst="rect">
            <a:avLst/>
          </a:prstGeom>
          <a:ln>
            <a:solidFill>
              <a:schemeClr val="tx1"/>
            </a:solidFill>
          </a:ln>
        </p:spPr>
      </p:pic>
    </p:spTree>
    <p:extLst>
      <p:ext uri="{BB962C8B-B14F-4D97-AF65-F5344CB8AC3E}">
        <p14:creationId xmlns:p14="http://schemas.microsoft.com/office/powerpoint/2010/main" val="289613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828B-7D6F-E312-17D0-9F43FCC67B37}"/>
              </a:ext>
            </a:extLst>
          </p:cNvPr>
          <p:cNvSpPr>
            <a:spLocks noGrp="1"/>
          </p:cNvSpPr>
          <p:nvPr>
            <p:ph type="title"/>
          </p:nvPr>
        </p:nvSpPr>
        <p:spPr/>
        <p:txBody>
          <a:bodyPr/>
          <a:lstStyle/>
          <a:p>
            <a:r>
              <a:rPr lang="en-FR" b="1" dirty="0"/>
              <a:t>Preliminary experiment: </a:t>
            </a:r>
            <a:r>
              <a:rPr lang="en-GB" i="1" dirty="0"/>
              <a:t>Mycobacterium tuberculosis </a:t>
            </a:r>
            <a:r>
              <a:rPr lang="en-GB" dirty="0"/>
              <a:t>from 661k collection</a:t>
            </a:r>
            <a:endParaRPr lang="en-FR" dirty="0"/>
          </a:p>
        </p:txBody>
      </p:sp>
      <p:sp>
        <p:nvSpPr>
          <p:cNvPr id="3" name="Content Placeholder 2">
            <a:extLst>
              <a:ext uri="{FF2B5EF4-FFF2-40B4-BE49-F238E27FC236}">
                <a16:creationId xmlns:a16="http://schemas.microsoft.com/office/drawing/2014/main" id="{5A17444E-062D-CD45-DBB2-F57DB623C3C0}"/>
              </a:ext>
            </a:extLst>
          </p:cNvPr>
          <p:cNvSpPr>
            <a:spLocks noGrp="1"/>
          </p:cNvSpPr>
          <p:nvPr>
            <p:ph idx="1"/>
          </p:nvPr>
        </p:nvSpPr>
        <p:spPr>
          <a:xfrm>
            <a:off x="838200" y="2159175"/>
            <a:ext cx="10515600" cy="1864343"/>
          </a:xfrm>
        </p:spPr>
        <p:txBody>
          <a:bodyPr>
            <a:normAutofit/>
          </a:bodyPr>
          <a:lstStyle/>
          <a:p>
            <a:pPr marL="0" indent="0">
              <a:buNone/>
            </a:pPr>
            <a:r>
              <a:rPr lang="en-GB" sz="1800" b="1" dirty="0"/>
              <a:t>Dataset: </a:t>
            </a:r>
            <a:r>
              <a:rPr lang="en-GB" sz="1800" i="1" dirty="0"/>
              <a:t>Mycobacterium tuberculosis </a:t>
            </a:r>
            <a:r>
              <a:rPr lang="en-GB" sz="1800" dirty="0"/>
              <a:t>from 661k collection</a:t>
            </a:r>
            <a:endParaRPr lang="en-FR" sz="1800" dirty="0"/>
          </a:p>
          <a:p>
            <a:pPr marL="0" indent="0">
              <a:buNone/>
            </a:pPr>
            <a:r>
              <a:rPr lang="en-FR" sz="1800" dirty="0"/>
              <a:t>Number of Genomes: 49k – </a:t>
            </a:r>
            <a:r>
              <a:rPr lang="en-FR" sz="1800" dirty="0">
                <a:solidFill>
                  <a:schemeClr val="accent5">
                    <a:lumMod val="75000"/>
                  </a:schemeClr>
                </a:solidFill>
              </a:rPr>
              <a:t>13 MiniPhy batches </a:t>
            </a:r>
          </a:p>
          <a:p>
            <a:pPr marL="0" indent="0">
              <a:buNone/>
            </a:pPr>
            <a:r>
              <a:rPr lang="en-FR" sz="1800" dirty="0"/>
              <a:t>We want the compression size to be approximately </a:t>
            </a:r>
            <a:r>
              <a:rPr lang="en-FR" sz="1800" dirty="0">
                <a:solidFill>
                  <a:schemeClr val="accent5">
                    <a:lumMod val="75000"/>
                  </a:schemeClr>
                </a:solidFill>
              </a:rPr>
              <a:t>100MB</a:t>
            </a:r>
          </a:p>
          <a:p>
            <a:pPr lvl="1"/>
            <a:r>
              <a:rPr lang="en-GB" sz="1600" dirty="0"/>
              <a:t>Using the equation: </a:t>
            </a:r>
            <a:r>
              <a:rPr lang="en-GB" sz="1600" i="1" dirty="0">
                <a:solidFill>
                  <a:schemeClr val="accent5">
                    <a:lumMod val="75000"/>
                  </a:schemeClr>
                </a:solidFill>
              </a:rPr>
              <a:t>y = 0.269x + 24.481</a:t>
            </a:r>
            <a:endParaRPr lang="en-FR" sz="1600" i="1" dirty="0">
              <a:solidFill>
                <a:schemeClr val="accent5">
                  <a:lumMod val="75000"/>
                </a:schemeClr>
              </a:solidFill>
            </a:endParaRPr>
          </a:p>
          <a:p>
            <a:pPr lvl="1"/>
            <a:r>
              <a:rPr lang="en-FR" sz="1600" dirty="0"/>
              <a:t>Capacity (distinct kmers count) of batches: </a:t>
            </a:r>
            <a:r>
              <a:rPr lang="en-GB" sz="1600" dirty="0">
                <a:solidFill>
                  <a:schemeClr val="accent5">
                    <a:lumMod val="75000"/>
                  </a:schemeClr>
                </a:solidFill>
              </a:rPr>
              <a:t>279,000,000 </a:t>
            </a:r>
            <a:endParaRPr lang="en-FR" sz="1600" dirty="0">
              <a:solidFill>
                <a:schemeClr val="accent5">
                  <a:lumMod val="75000"/>
                </a:schemeClr>
              </a:solidFill>
            </a:endParaRPr>
          </a:p>
        </p:txBody>
      </p:sp>
      <p:sp>
        <p:nvSpPr>
          <p:cNvPr id="4" name="Footer Placeholder 3">
            <a:extLst>
              <a:ext uri="{FF2B5EF4-FFF2-40B4-BE49-F238E27FC236}">
                <a16:creationId xmlns:a16="http://schemas.microsoft.com/office/drawing/2014/main" id="{A85E64E3-9BD4-7368-DD64-A3D5C263201F}"/>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28E60C4F-C497-98D7-F383-BF2A9F50DDB5}"/>
              </a:ext>
            </a:extLst>
          </p:cNvPr>
          <p:cNvSpPr>
            <a:spLocks noGrp="1"/>
          </p:cNvSpPr>
          <p:nvPr>
            <p:ph type="sldNum" sz="quarter" idx="12"/>
          </p:nvPr>
        </p:nvSpPr>
        <p:spPr/>
        <p:txBody>
          <a:bodyPr/>
          <a:lstStyle/>
          <a:p>
            <a:fld id="{936915B1-0B14-F440-A983-6D958FF44552}" type="slidenum">
              <a:rPr lang="en-FR" smtClean="0"/>
              <a:t>33</a:t>
            </a:fld>
            <a:endParaRPr lang="en-FR"/>
          </a:p>
        </p:txBody>
      </p:sp>
    </p:spTree>
    <p:extLst>
      <p:ext uri="{BB962C8B-B14F-4D97-AF65-F5344CB8AC3E}">
        <p14:creationId xmlns:p14="http://schemas.microsoft.com/office/powerpoint/2010/main" val="977419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C5E4-F204-2520-6538-C33B7B8D8ABE}"/>
              </a:ext>
            </a:extLst>
          </p:cNvPr>
          <p:cNvSpPr>
            <a:spLocks noGrp="1"/>
          </p:cNvSpPr>
          <p:nvPr>
            <p:ph type="title"/>
          </p:nvPr>
        </p:nvSpPr>
        <p:spPr/>
        <p:txBody>
          <a:bodyPr/>
          <a:lstStyle/>
          <a:p>
            <a:r>
              <a:rPr lang="en-FR" b="1" dirty="0"/>
              <a:t>Approach</a:t>
            </a:r>
            <a:r>
              <a:rPr lang="en-FR" dirty="0"/>
              <a:t>: Fist-fit bin packing with distinct kmers count estimation</a:t>
            </a:r>
          </a:p>
        </p:txBody>
      </p:sp>
      <p:pic>
        <p:nvPicPr>
          <p:cNvPr id="6" name="Content Placeholder 5">
            <a:extLst>
              <a:ext uri="{FF2B5EF4-FFF2-40B4-BE49-F238E27FC236}">
                <a16:creationId xmlns:a16="http://schemas.microsoft.com/office/drawing/2014/main" id="{E1B9333A-7B9C-D92E-49C4-0BC877F786FC}"/>
              </a:ext>
            </a:extLst>
          </p:cNvPr>
          <p:cNvPicPr>
            <a:picLocks noGrp="1" noChangeAspect="1"/>
          </p:cNvPicPr>
          <p:nvPr>
            <p:ph idx="1"/>
          </p:nvPr>
        </p:nvPicPr>
        <p:blipFill>
          <a:blip r:embed="rId2"/>
          <a:stretch>
            <a:fillRect/>
          </a:stretch>
        </p:blipFill>
        <p:spPr>
          <a:xfrm>
            <a:off x="838200" y="1855169"/>
            <a:ext cx="5257800" cy="3782396"/>
          </a:xfrm>
          <a:prstGeom prst="rect">
            <a:avLst/>
          </a:prstGeom>
        </p:spPr>
      </p:pic>
      <p:sp>
        <p:nvSpPr>
          <p:cNvPr id="5" name="Slide Number Placeholder 4">
            <a:extLst>
              <a:ext uri="{FF2B5EF4-FFF2-40B4-BE49-F238E27FC236}">
                <a16:creationId xmlns:a16="http://schemas.microsoft.com/office/drawing/2014/main" id="{C523BDFC-DD38-45F9-6080-97882E00603C}"/>
              </a:ext>
            </a:extLst>
          </p:cNvPr>
          <p:cNvSpPr>
            <a:spLocks noGrp="1"/>
          </p:cNvSpPr>
          <p:nvPr>
            <p:ph type="sldNum" sz="quarter" idx="12"/>
          </p:nvPr>
        </p:nvSpPr>
        <p:spPr/>
        <p:txBody>
          <a:bodyPr/>
          <a:lstStyle/>
          <a:p>
            <a:fld id="{936915B1-0B14-F440-A983-6D958FF44552}" type="slidenum">
              <a:rPr lang="en-FR" smtClean="0"/>
              <a:t>34</a:t>
            </a:fld>
            <a:endParaRPr lang="en-FR"/>
          </a:p>
        </p:txBody>
      </p:sp>
      <p:sp>
        <p:nvSpPr>
          <p:cNvPr id="8" name="TextBox 7">
            <a:extLst>
              <a:ext uri="{FF2B5EF4-FFF2-40B4-BE49-F238E27FC236}">
                <a16:creationId xmlns:a16="http://schemas.microsoft.com/office/drawing/2014/main" id="{DECCF7CF-4962-1EAE-D9C8-81246B039671}"/>
              </a:ext>
            </a:extLst>
          </p:cNvPr>
          <p:cNvSpPr txBox="1"/>
          <p:nvPr/>
        </p:nvSpPr>
        <p:spPr>
          <a:xfrm>
            <a:off x="6764942" y="2420681"/>
            <a:ext cx="4879496" cy="2246769"/>
          </a:xfrm>
          <a:prstGeom prst="rect">
            <a:avLst/>
          </a:prstGeom>
          <a:noFill/>
        </p:spPr>
        <p:txBody>
          <a:bodyPr wrap="square">
            <a:spAutoFit/>
          </a:bodyPr>
          <a:lstStyle/>
          <a:p>
            <a:r>
              <a:rPr lang="en-GB" sz="1400" b="1" dirty="0"/>
              <a:t>Input</a:t>
            </a:r>
            <a:r>
              <a:rPr lang="en-GB" sz="1400" dirty="0"/>
              <a:t>: </a:t>
            </a:r>
          </a:p>
          <a:p>
            <a:r>
              <a:rPr lang="en-GB" sz="1400" dirty="0"/>
              <a:t>A genome order </a:t>
            </a:r>
            <a:r>
              <a:rPr lang="en-GB" sz="1400" i="1" dirty="0"/>
              <a:t>(e.g., accession order, used for comparison to </a:t>
            </a:r>
            <a:r>
              <a:rPr lang="en-GB" sz="1400" i="1" dirty="0" err="1"/>
              <a:t>Miniphy</a:t>
            </a:r>
            <a:r>
              <a:rPr lang="en-GB" sz="1400" i="1" dirty="0"/>
              <a:t>).</a:t>
            </a:r>
          </a:p>
          <a:p>
            <a:endParaRPr lang="en-GB" sz="1400" i="1" dirty="0"/>
          </a:p>
          <a:p>
            <a:r>
              <a:rPr lang="en-GB" sz="1400" b="1" dirty="0"/>
              <a:t>Steps</a:t>
            </a:r>
            <a:r>
              <a:rPr lang="en-GB" sz="1400" dirty="0"/>
              <a:t>:</a:t>
            </a:r>
          </a:p>
          <a:p>
            <a:pPr marL="285750" indent="-285750">
              <a:buFont typeface="Arial" panose="020B0604020202020204" pitchFamily="34" charset="0"/>
              <a:buChar char="•"/>
            </a:pPr>
            <a:r>
              <a:rPr lang="en-GB" sz="1400" dirty="0"/>
              <a:t>Start with an </a:t>
            </a:r>
            <a:r>
              <a:rPr lang="en-GB" sz="1400" b="1" dirty="0"/>
              <a:t>empty bin</a:t>
            </a:r>
            <a:r>
              <a:rPr lang="en-GB" sz="1400" dirty="0"/>
              <a:t>.</a:t>
            </a:r>
          </a:p>
          <a:p>
            <a:pPr marL="285750" indent="-285750">
              <a:buFont typeface="Arial" panose="020B0604020202020204" pitchFamily="34" charset="0"/>
              <a:buChar char="•"/>
            </a:pPr>
            <a:r>
              <a:rPr lang="en-GB" sz="1400" b="1" dirty="0"/>
              <a:t>Iteratively add genomes</a:t>
            </a:r>
            <a:r>
              <a:rPr lang="en-GB" sz="1400" dirty="0"/>
              <a:t> to the </a:t>
            </a:r>
            <a:r>
              <a:rPr lang="en-GB" sz="1400" b="1" dirty="0"/>
              <a:t>first bin </a:t>
            </a:r>
            <a:r>
              <a:rPr lang="en-GB" sz="1400" dirty="0"/>
              <a:t>that can accommodate them (based on k-</a:t>
            </a:r>
            <a:r>
              <a:rPr lang="en-GB" sz="1400" dirty="0" err="1"/>
              <a:t>mer</a:t>
            </a:r>
            <a:r>
              <a:rPr lang="en-GB" sz="1400" dirty="0"/>
              <a:t> threshold).</a:t>
            </a:r>
          </a:p>
          <a:p>
            <a:pPr marL="285750" indent="-285750">
              <a:buFont typeface="Arial" panose="020B0604020202020204" pitchFamily="34" charset="0"/>
              <a:buChar char="•"/>
            </a:pPr>
            <a:r>
              <a:rPr lang="en-GB" sz="1400" b="1" dirty="0"/>
              <a:t>Estimate distinct k-</a:t>
            </a:r>
            <a:r>
              <a:rPr lang="en-GB" sz="1400" b="1" dirty="0" err="1"/>
              <a:t>mer</a:t>
            </a:r>
            <a:r>
              <a:rPr lang="en-GB" sz="1400" b="1" dirty="0"/>
              <a:t> count</a:t>
            </a:r>
            <a:r>
              <a:rPr lang="en-GB" sz="1400" dirty="0"/>
              <a:t> using </a:t>
            </a:r>
            <a:r>
              <a:rPr lang="en-GB" sz="1400" b="1" dirty="0"/>
              <a:t>Dashing</a:t>
            </a:r>
            <a:r>
              <a:rPr lang="en-GB" sz="1400" dirty="0"/>
              <a:t> at each step.</a:t>
            </a:r>
          </a:p>
          <a:p>
            <a:pPr marL="285750" indent="-285750">
              <a:buFont typeface="Arial" panose="020B0604020202020204" pitchFamily="34" charset="0"/>
              <a:buChar char="•"/>
            </a:pPr>
            <a:r>
              <a:rPr lang="en-GB" sz="1400" b="1" dirty="0"/>
              <a:t>Create a new bin</a:t>
            </a:r>
            <a:r>
              <a:rPr lang="en-GB" sz="1400" dirty="0"/>
              <a:t> if no existing bin can hold the genome.</a:t>
            </a:r>
          </a:p>
        </p:txBody>
      </p:sp>
      <p:sp>
        <p:nvSpPr>
          <p:cNvPr id="9" name="Footer Placeholder 3">
            <a:extLst>
              <a:ext uri="{FF2B5EF4-FFF2-40B4-BE49-F238E27FC236}">
                <a16:creationId xmlns:a16="http://schemas.microsoft.com/office/drawing/2014/main" id="{971DDE42-8568-DFBD-BBD6-1243FCE659C1}"/>
              </a:ext>
            </a:extLst>
          </p:cNvPr>
          <p:cNvSpPr>
            <a:spLocks noGrp="1"/>
          </p:cNvSpPr>
          <p:nvPr>
            <p:ph type="ftr" sz="quarter" idx="11"/>
          </p:nvPr>
        </p:nvSpPr>
        <p:spPr>
          <a:xfrm>
            <a:off x="838199" y="6356350"/>
            <a:ext cx="9422502" cy="365125"/>
          </a:xfrm>
        </p:spPr>
        <p:txBody>
          <a:bodyPr/>
          <a:lstStyle/>
          <a:p>
            <a:pPr algn="l"/>
            <a:r>
              <a:rPr lang="en-GB" sz="1050" dirty="0" err="1"/>
              <a:t>Flajolet</a:t>
            </a:r>
            <a:r>
              <a:rPr lang="en-GB" sz="1050" dirty="0"/>
              <a:t> et al. 2007. “</a:t>
            </a:r>
            <a:r>
              <a:rPr lang="en-GB" sz="1050" dirty="0" err="1"/>
              <a:t>HyperLogLog</a:t>
            </a:r>
            <a:r>
              <a:rPr lang="en-GB" sz="1050" dirty="0"/>
              <a:t>: The Analysis of a near-Optimal Cardinality Estimation Algorithm.” Discrete Mathematics &amp; Theoretical Computer Science</a:t>
            </a:r>
          </a:p>
          <a:p>
            <a:pPr algn="l"/>
            <a:r>
              <a:rPr lang="en-GB" sz="1050" dirty="0"/>
              <a:t>Baker, Daniel N., and Ben Langmead. 2019. “Dashing: Fast and Accurate Genomic Distances with </a:t>
            </a:r>
            <a:r>
              <a:rPr lang="en-GB" sz="1050" dirty="0" err="1"/>
              <a:t>HyperLogLog</a:t>
            </a:r>
            <a:r>
              <a:rPr lang="en-GB" sz="1050" dirty="0"/>
              <a:t>.” Genome Biology </a:t>
            </a:r>
            <a:endParaRPr lang="en-FR" sz="1050" dirty="0"/>
          </a:p>
        </p:txBody>
      </p:sp>
      <p:sp>
        <p:nvSpPr>
          <p:cNvPr id="11" name="TextBox 10">
            <a:extLst>
              <a:ext uri="{FF2B5EF4-FFF2-40B4-BE49-F238E27FC236}">
                <a16:creationId xmlns:a16="http://schemas.microsoft.com/office/drawing/2014/main" id="{8DA9E015-1E0D-3934-352D-A66A336AF12F}"/>
              </a:ext>
            </a:extLst>
          </p:cNvPr>
          <p:cNvSpPr txBox="1"/>
          <p:nvPr/>
        </p:nvSpPr>
        <p:spPr>
          <a:xfrm>
            <a:off x="6342132" y="5028111"/>
            <a:ext cx="5536977" cy="369332"/>
          </a:xfrm>
          <a:prstGeom prst="rect">
            <a:avLst/>
          </a:prstGeom>
          <a:noFill/>
        </p:spPr>
        <p:txBody>
          <a:bodyPr wrap="square">
            <a:spAutoFit/>
          </a:bodyPr>
          <a:lstStyle/>
          <a:p>
            <a:r>
              <a:rPr lang="en-FR" dirty="0"/>
              <a:t>Implemented at HLL-binning </a:t>
            </a:r>
            <a:r>
              <a:rPr lang="en-FR" baseline="-25000" dirty="0"/>
              <a:t>github.com/tam-km-truong/HLL-Binning</a:t>
            </a:r>
          </a:p>
        </p:txBody>
      </p:sp>
    </p:spTree>
    <p:extLst>
      <p:ext uri="{BB962C8B-B14F-4D97-AF65-F5344CB8AC3E}">
        <p14:creationId xmlns:p14="http://schemas.microsoft.com/office/powerpoint/2010/main" val="2290270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D396-0562-05EE-904E-D62023952564}"/>
              </a:ext>
            </a:extLst>
          </p:cNvPr>
          <p:cNvSpPr>
            <a:spLocks noGrp="1"/>
          </p:cNvSpPr>
          <p:nvPr>
            <p:ph type="title"/>
          </p:nvPr>
        </p:nvSpPr>
        <p:spPr/>
        <p:txBody>
          <a:bodyPr>
            <a:normAutofit/>
          </a:bodyPr>
          <a:lstStyle/>
          <a:p>
            <a:r>
              <a:rPr lang="en-FR" sz="2000" b="1" dirty="0"/>
              <a:t>Preliminary experiment - </a:t>
            </a:r>
            <a:r>
              <a:rPr lang="en-GB" sz="2000" dirty="0"/>
              <a:t>Compression size per batch: Binning vs Fixed-Number of genomes (4000)</a:t>
            </a:r>
            <a:endParaRPr lang="en-FR" sz="2000" dirty="0"/>
          </a:p>
        </p:txBody>
      </p:sp>
      <p:sp>
        <p:nvSpPr>
          <p:cNvPr id="4" name="Footer Placeholder 3">
            <a:extLst>
              <a:ext uri="{FF2B5EF4-FFF2-40B4-BE49-F238E27FC236}">
                <a16:creationId xmlns:a16="http://schemas.microsoft.com/office/drawing/2014/main" id="{03975937-D38C-BFC7-ED91-C392387CABE4}"/>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4E8201D4-8FA3-65C1-F921-8263CAA7B223}"/>
              </a:ext>
            </a:extLst>
          </p:cNvPr>
          <p:cNvSpPr>
            <a:spLocks noGrp="1"/>
          </p:cNvSpPr>
          <p:nvPr>
            <p:ph type="sldNum" sz="quarter" idx="12"/>
          </p:nvPr>
        </p:nvSpPr>
        <p:spPr/>
        <p:txBody>
          <a:bodyPr/>
          <a:lstStyle/>
          <a:p>
            <a:fld id="{936915B1-0B14-F440-A983-6D958FF44552}" type="slidenum">
              <a:rPr lang="en-FR" smtClean="0"/>
              <a:t>35</a:t>
            </a:fld>
            <a:endParaRPr lang="en-FR"/>
          </a:p>
        </p:txBody>
      </p:sp>
      <p:sp>
        <p:nvSpPr>
          <p:cNvPr id="8" name="TextBox 7">
            <a:extLst>
              <a:ext uri="{FF2B5EF4-FFF2-40B4-BE49-F238E27FC236}">
                <a16:creationId xmlns:a16="http://schemas.microsoft.com/office/drawing/2014/main" id="{D3984E75-3B32-BB3E-BDCD-7A465BCF4466}"/>
              </a:ext>
            </a:extLst>
          </p:cNvPr>
          <p:cNvSpPr txBox="1"/>
          <p:nvPr/>
        </p:nvSpPr>
        <p:spPr>
          <a:xfrm rot="16200000">
            <a:off x="839882" y="3320404"/>
            <a:ext cx="737381" cy="215444"/>
          </a:xfrm>
          <a:prstGeom prst="rect">
            <a:avLst/>
          </a:prstGeom>
          <a:noFill/>
        </p:spPr>
        <p:txBody>
          <a:bodyPr wrap="none" lIns="0" tIns="0" rIns="0" bIns="0" rtlCol="0">
            <a:spAutoFit/>
          </a:bodyPr>
          <a:lstStyle/>
          <a:p>
            <a:r>
              <a:rPr lang="en-FR" sz="1400" dirty="0">
                <a:latin typeface="Arial" panose="020B0604020202020204" pitchFamily="34" charset="0"/>
                <a:cs typeface="Arial" panose="020B0604020202020204" pitchFamily="34" charset="0"/>
              </a:rPr>
              <a:t>Size(MB)</a:t>
            </a:r>
            <a:endParaRPr lang="en-FR" sz="1400" dirty="0">
              <a:solidFill>
                <a:schemeClr val="tx1"/>
              </a:solidFill>
              <a:latin typeface="Arial" panose="020B0604020202020204" pitchFamily="34" charset="0"/>
              <a:cs typeface="Arial" panose="020B0604020202020204" pitchFamily="34" charset="0"/>
            </a:endParaRPr>
          </a:p>
        </p:txBody>
      </p:sp>
      <p:pic>
        <p:nvPicPr>
          <p:cNvPr id="9220" name="Picture 4">
            <a:extLst>
              <a:ext uri="{FF2B5EF4-FFF2-40B4-BE49-F238E27FC236}">
                <a16:creationId xmlns:a16="http://schemas.microsoft.com/office/drawing/2014/main" id="{45829332-D93A-8BD1-DAC0-2D5915B32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295" y="1629000"/>
            <a:ext cx="3726169" cy="36000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D8D64822-D482-A7BD-D5D8-CF9A89198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464" y="1628126"/>
            <a:ext cx="3674654" cy="3600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965024EE-1BEF-4D59-B65F-65749E8A1B1A}"/>
              </a:ext>
            </a:extLst>
          </p:cNvPr>
          <p:cNvCxnSpPr>
            <a:cxnSpLocks/>
          </p:cNvCxnSpPr>
          <p:nvPr/>
        </p:nvCxnSpPr>
        <p:spPr>
          <a:xfrm>
            <a:off x="1636491" y="2977773"/>
            <a:ext cx="3277710" cy="0"/>
          </a:xfrm>
          <a:prstGeom prst="line">
            <a:avLst/>
          </a:prstGeom>
          <a:ln w="1905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92E4A6D-1E6C-310B-7C42-48301843B5C7}"/>
              </a:ext>
            </a:extLst>
          </p:cNvPr>
          <p:cNvCxnSpPr>
            <a:cxnSpLocks/>
          </p:cNvCxnSpPr>
          <p:nvPr/>
        </p:nvCxnSpPr>
        <p:spPr>
          <a:xfrm>
            <a:off x="5439408" y="2952373"/>
            <a:ext cx="3277710" cy="0"/>
          </a:xfrm>
          <a:prstGeom prst="line">
            <a:avLst/>
          </a:prstGeom>
          <a:ln w="1905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4F3A61EA-71E3-5F13-0431-637CA34F52EA}"/>
              </a:ext>
            </a:extLst>
          </p:cNvPr>
          <p:cNvSpPr txBox="1"/>
          <p:nvPr/>
        </p:nvSpPr>
        <p:spPr>
          <a:xfrm>
            <a:off x="2025022" y="5394440"/>
            <a:ext cx="2298706" cy="384721"/>
          </a:xfrm>
          <a:prstGeom prst="rect">
            <a:avLst/>
          </a:prstGeom>
          <a:noFill/>
        </p:spPr>
        <p:txBody>
          <a:bodyPr wrap="none" lIns="0" tIns="0" rIns="0" bIns="0" rtlCol="0">
            <a:spAutoFit/>
          </a:bodyPr>
          <a:lstStyle/>
          <a:p>
            <a:pPr algn="ctr"/>
            <a:r>
              <a:rPr lang="en-FR" sz="1400" dirty="0">
                <a:solidFill>
                  <a:schemeClr val="tx1"/>
                </a:solidFill>
                <a:latin typeface="Arial" panose="020B0604020202020204" pitchFamily="34" charset="0"/>
                <a:cs typeface="Arial" panose="020B0604020202020204" pitchFamily="34" charset="0"/>
              </a:rPr>
              <a:t>First fit binning</a:t>
            </a:r>
          </a:p>
          <a:p>
            <a:pPr algn="ctr"/>
            <a:r>
              <a:rPr lang="en-FR" sz="1100" dirty="0">
                <a:latin typeface="Arial" panose="020B0604020202020204" pitchFamily="34" charset="0"/>
                <a:cs typeface="Arial" panose="020B0604020202020204" pitchFamily="34" charset="0"/>
              </a:rPr>
              <a:t>(number of genomes p. batch varies)</a:t>
            </a:r>
            <a:endParaRPr lang="en-FR" sz="1100" dirty="0">
              <a:solidFill>
                <a:schemeClr val="tx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FFC37EF-5344-00DC-246F-34A763499383}"/>
              </a:ext>
            </a:extLst>
          </p:cNvPr>
          <p:cNvSpPr txBox="1"/>
          <p:nvPr/>
        </p:nvSpPr>
        <p:spPr>
          <a:xfrm>
            <a:off x="6290101" y="5455172"/>
            <a:ext cx="1620636" cy="215444"/>
          </a:xfrm>
          <a:prstGeom prst="rect">
            <a:avLst/>
          </a:prstGeom>
          <a:noFill/>
        </p:spPr>
        <p:txBody>
          <a:bodyPr wrap="none" lIns="0" tIns="0" rIns="0" bIns="0" rtlCol="0">
            <a:spAutoFit/>
          </a:bodyPr>
          <a:lstStyle/>
          <a:p>
            <a:r>
              <a:rPr lang="en-FR" sz="1400" dirty="0">
                <a:solidFill>
                  <a:schemeClr val="tx1"/>
                </a:solidFill>
                <a:latin typeface="Arial" panose="020B0604020202020204" pitchFamily="34" charset="0"/>
                <a:cs typeface="Arial" panose="020B0604020202020204" pitchFamily="34" charset="0"/>
              </a:rPr>
              <a:t>Fixed 4000 p. batch </a:t>
            </a:r>
          </a:p>
        </p:txBody>
      </p:sp>
      <p:sp>
        <p:nvSpPr>
          <p:cNvPr id="33" name="TextBox 32">
            <a:extLst>
              <a:ext uri="{FF2B5EF4-FFF2-40B4-BE49-F238E27FC236}">
                <a16:creationId xmlns:a16="http://schemas.microsoft.com/office/drawing/2014/main" id="{9AD7ECBA-A2C8-5B8F-4EED-50514EAFA2BA}"/>
              </a:ext>
            </a:extLst>
          </p:cNvPr>
          <p:cNvSpPr txBox="1"/>
          <p:nvPr/>
        </p:nvSpPr>
        <p:spPr>
          <a:xfrm>
            <a:off x="8717118" y="3212041"/>
            <a:ext cx="3439115" cy="1169551"/>
          </a:xfrm>
          <a:prstGeom prst="rect">
            <a:avLst/>
          </a:prstGeom>
          <a:noFill/>
        </p:spPr>
        <p:txBody>
          <a:bodyPr wrap="square">
            <a:spAutoFit/>
          </a:bodyPr>
          <a:lstStyle/>
          <a:p>
            <a:r>
              <a:rPr lang="en-FR" sz="1400" dirty="0">
                <a:latin typeface="Arial" panose="020B0604020202020204" pitchFamily="34" charset="0"/>
                <a:cs typeface="Arial" panose="020B0604020202020204" pitchFamily="34" charset="0"/>
              </a:rPr>
              <a:t>Similar total compression size: </a:t>
            </a:r>
          </a:p>
          <a:p>
            <a:r>
              <a:rPr lang="en-FR" sz="1400" dirty="0">
                <a:latin typeface="Arial" panose="020B0604020202020204" pitchFamily="34" charset="0"/>
                <a:cs typeface="Arial" panose="020B0604020202020204" pitchFamily="34" charset="0"/>
              </a:rPr>
              <a:t>1.27GB &amp; 1.24GB</a:t>
            </a:r>
          </a:p>
          <a:p>
            <a:endParaRPr lang="en-FR" sz="1400" dirty="0">
              <a:latin typeface="Arial" panose="020B0604020202020204" pitchFamily="34" charset="0"/>
              <a:cs typeface="Arial" panose="020B0604020202020204" pitchFamily="34" charset="0"/>
            </a:endParaRPr>
          </a:p>
          <a:p>
            <a:r>
              <a:rPr lang="en-FR" sz="1400" dirty="0">
                <a:latin typeface="Arial" panose="020B0604020202020204" pitchFamily="34" charset="0"/>
                <a:cs typeface="Arial" panose="020B0604020202020204" pitchFamily="34" charset="0"/>
              </a:rPr>
              <a:t>More balanced, but accuracy could be improved</a:t>
            </a:r>
          </a:p>
        </p:txBody>
      </p:sp>
    </p:spTree>
    <p:extLst>
      <p:ext uri="{BB962C8B-B14F-4D97-AF65-F5344CB8AC3E}">
        <p14:creationId xmlns:p14="http://schemas.microsoft.com/office/powerpoint/2010/main" val="1126258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78A8-C9C1-87E5-B528-D2B08EC16E44}"/>
              </a:ext>
            </a:extLst>
          </p:cNvPr>
          <p:cNvSpPr>
            <a:spLocks noGrp="1"/>
          </p:cNvSpPr>
          <p:nvPr>
            <p:ph type="title"/>
          </p:nvPr>
        </p:nvSpPr>
        <p:spPr/>
        <p:txBody>
          <a:bodyPr/>
          <a:lstStyle/>
          <a:p>
            <a:r>
              <a:rPr lang="en-FR" dirty="0"/>
              <a:t>Conclusions</a:t>
            </a:r>
          </a:p>
        </p:txBody>
      </p:sp>
      <p:sp>
        <p:nvSpPr>
          <p:cNvPr id="3" name="Content Placeholder 2">
            <a:extLst>
              <a:ext uri="{FF2B5EF4-FFF2-40B4-BE49-F238E27FC236}">
                <a16:creationId xmlns:a16="http://schemas.microsoft.com/office/drawing/2014/main" id="{D34EAA13-DC57-7A45-06BE-AEE9E20DD6DF}"/>
              </a:ext>
            </a:extLst>
          </p:cNvPr>
          <p:cNvSpPr>
            <a:spLocks noGrp="1"/>
          </p:cNvSpPr>
          <p:nvPr>
            <p:ph idx="1"/>
          </p:nvPr>
        </p:nvSpPr>
        <p:spPr>
          <a:xfrm>
            <a:off x="838200" y="1796432"/>
            <a:ext cx="8026400" cy="4412899"/>
          </a:xfrm>
        </p:spPr>
        <p:txBody>
          <a:bodyPr/>
          <a:lstStyle/>
          <a:p>
            <a:r>
              <a:rPr lang="en-FR" dirty="0"/>
              <a:t>Formulated an optimization problem for Phylogenetic batching</a:t>
            </a:r>
          </a:p>
          <a:p>
            <a:pPr marL="0" indent="0">
              <a:buNone/>
            </a:pPr>
            <a:r>
              <a:rPr lang="en-FR" b="1" dirty="0">
                <a:solidFill>
                  <a:schemeClr val="accent5">
                    <a:lumMod val="50000"/>
                  </a:schemeClr>
                </a:solidFill>
              </a:rPr>
              <a:t>Nextstep:</a:t>
            </a:r>
          </a:p>
          <a:p>
            <a:r>
              <a:rPr lang="en-FR" dirty="0">
                <a:solidFill>
                  <a:schemeClr val="accent5">
                    <a:lumMod val="50000"/>
                  </a:schemeClr>
                </a:solidFill>
              </a:rPr>
              <a:t>Both axis: </a:t>
            </a:r>
            <a:r>
              <a:rPr lang="en-FR" dirty="0"/>
              <a:t>Scale up to AllTheBacteria</a:t>
            </a:r>
          </a:p>
          <a:p>
            <a:r>
              <a:rPr lang="en-FR" dirty="0">
                <a:solidFill>
                  <a:schemeClr val="accent5">
                    <a:lumMod val="50000"/>
                  </a:schemeClr>
                </a:solidFill>
              </a:rPr>
              <a:t>Axis 1: </a:t>
            </a:r>
          </a:p>
          <a:p>
            <a:pPr lvl="1"/>
            <a:r>
              <a:rPr lang="en-FR" dirty="0"/>
              <a:t>Species-oblivious strategy</a:t>
            </a:r>
          </a:p>
          <a:p>
            <a:pPr lvl="1"/>
            <a:r>
              <a:rPr lang="en-FR" dirty="0"/>
              <a:t>Experiments for different parameters  (percentage, sketch size)</a:t>
            </a:r>
          </a:p>
          <a:p>
            <a:r>
              <a:rPr lang="en-FR" dirty="0">
                <a:solidFill>
                  <a:schemeClr val="accent5">
                    <a:lumMod val="50000"/>
                  </a:schemeClr>
                </a:solidFill>
              </a:rPr>
              <a:t>Axis 2: </a:t>
            </a:r>
          </a:p>
          <a:p>
            <a:pPr lvl="1"/>
            <a:r>
              <a:rPr lang="en-FR" dirty="0"/>
              <a:t>Study other estimators of compression size</a:t>
            </a:r>
          </a:p>
          <a:p>
            <a:pPr lvl="1"/>
            <a:r>
              <a:rPr lang="en-FR" dirty="0"/>
              <a:t>Other applications: (different constraints, different representation of genomes)</a:t>
            </a:r>
          </a:p>
        </p:txBody>
      </p:sp>
      <p:sp>
        <p:nvSpPr>
          <p:cNvPr id="4" name="Footer Placeholder 3">
            <a:extLst>
              <a:ext uri="{FF2B5EF4-FFF2-40B4-BE49-F238E27FC236}">
                <a16:creationId xmlns:a16="http://schemas.microsoft.com/office/drawing/2014/main" id="{7EA6283F-AD42-4D81-F55E-5B949928090D}"/>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8DABAACE-B496-86B3-2914-7329D8FAA78F}"/>
              </a:ext>
            </a:extLst>
          </p:cNvPr>
          <p:cNvSpPr>
            <a:spLocks noGrp="1"/>
          </p:cNvSpPr>
          <p:nvPr>
            <p:ph type="sldNum" sz="quarter" idx="12"/>
          </p:nvPr>
        </p:nvSpPr>
        <p:spPr/>
        <p:txBody>
          <a:bodyPr/>
          <a:lstStyle/>
          <a:p>
            <a:fld id="{936915B1-0B14-F440-A983-6D958FF44552}" type="slidenum">
              <a:rPr lang="en-FR" smtClean="0"/>
              <a:t>36</a:t>
            </a:fld>
            <a:endParaRPr lang="en-FR"/>
          </a:p>
        </p:txBody>
      </p:sp>
      <p:pic>
        <p:nvPicPr>
          <p:cNvPr id="15" name="Picture 14">
            <a:extLst>
              <a:ext uri="{FF2B5EF4-FFF2-40B4-BE49-F238E27FC236}">
                <a16:creationId xmlns:a16="http://schemas.microsoft.com/office/drawing/2014/main" id="{A654DAF4-34C9-DB4F-66B0-9E2C2107FD3B}"/>
              </a:ext>
            </a:extLst>
          </p:cNvPr>
          <p:cNvPicPr>
            <a:picLocks noChangeAspect="1"/>
          </p:cNvPicPr>
          <p:nvPr/>
        </p:nvPicPr>
        <p:blipFill>
          <a:blip r:embed="rId2"/>
          <a:stretch>
            <a:fillRect/>
          </a:stretch>
        </p:blipFill>
        <p:spPr>
          <a:xfrm>
            <a:off x="8955087" y="4225875"/>
            <a:ext cx="2447925" cy="1112077"/>
          </a:xfrm>
          <a:prstGeom prst="rect">
            <a:avLst/>
          </a:prstGeom>
          <a:ln>
            <a:noFill/>
          </a:ln>
        </p:spPr>
      </p:pic>
      <p:pic>
        <p:nvPicPr>
          <p:cNvPr id="17" name="Picture 16">
            <a:extLst>
              <a:ext uri="{FF2B5EF4-FFF2-40B4-BE49-F238E27FC236}">
                <a16:creationId xmlns:a16="http://schemas.microsoft.com/office/drawing/2014/main" id="{8D1D9B72-2700-588A-FB54-5461F89D7471}"/>
              </a:ext>
            </a:extLst>
          </p:cNvPr>
          <p:cNvPicPr>
            <a:picLocks noChangeAspect="1"/>
          </p:cNvPicPr>
          <p:nvPr/>
        </p:nvPicPr>
        <p:blipFill>
          <a:blip r:embed="rId3"/>
          <a:stretch>
            <a:fillRect/>
          </a:stretch>
        </p:blipFill>
        <p:spPr>
          <a:xfrm>
            <a:off x="8610600" y="2471441"/>
            <a:ext cx="2882900" cy="1349722"/>
          </a:xfrm>
          <a:prstGeom prst="rect">
            <a:avLst/>
          </a:prstGeom>
          <a:ln>
            <a:noFill/>
          </a:ln>
        </p:spPr>
      </p:pic>
    </p:spTree>
    <p:extLst>
      <p:ext uri="{BB962C8B-B14F-4D97-AF65-F5344CB8AC3E}">
        <p14:creationId xmlns:p14="http://schemas.microsoft.com/office/powerpoint/2010/main" val="1662617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A6CB-F43F-45F3-0BCB-19F142397A89}"/>
              </a:ext>
            </a:extLst>
          </p:cNvPr>
          <p:cNvSpPr>
            <a:spLocks noGrp="1"/>
          </p:cNvSpPr>
          <p:nvPr>
            <p:ph type="title"/>
          </p:nvPr>
        </p:nvSpPr>
        <p:spPr/>
        <p:txBody>
          <a:bodyPr/>
          <a:lstStyle/>
          <a:p>
            <a:r>
              <a:rPr lang="en-FR" b="1" dirty="0"/>
              <a:t>Current outcomes</a:t>
            </a:r>
          </a:p>
        </p:txBody>
      </p:sp>
      <p:sp>
        <p:nvSpPr>
          <p:cNvPr id="3" name="Content Placeholder 2">
            <a:extLst>
              <a:ext uri="{FF2B5EF4-FFF2-40B4-BE49-F238E27FC236}">
                <a16:creationId xmlns:a16="http://schemas.microsoft.com/office/drawing/2014/main" id="{A4FBF49E-8B01-9BD5-54C3-15730CC1199A}"/>
              </a:ext>
            </a:extLst>
          </p:cNvPr>
          <p:cNvSpPr>
            <a:spLocks noGrp="1"/>
          </p:cNvSpPr>
          <p:nvPr>
            <p:ph idx="1"/>
          </p:nvPr>
        </p:nvSpPr>
        <p:spPr>
          <a:xfrm>
            <a:off x="838201" y="1825625"/>
            <a:ext cx="5257800" cy="4351338"/>
          </a:xfrm>
        </p:spPr>
        <p:txBody>
          <a:bodyPr>
            <a:normAutofit/>
          </a:bodyPr>
          <a:lstStyle/>
          <a:p>
            <a:pPr>
              <a:lnSpc>
                <a:spcPct val="150000"/>
              </a:lnSpc>
            </a:pPr>
            <a:r>
              <a:rPr lang="en-GB" sz="1800" dirty="0"/>
              <a:t>Poster at the DKM department seminar</a:t>
            </a:r>
          </a:p>
          <a:p>
            <a:pPr>
              <a:lnSpc>
                <a:spcPct val="150000"/>
              </a:lnSpc>
            </a:pPr>
            <a:r>
              <a:rPr lang="en-GB" sz="1800" dirty="0"/>
              <a:t>Presentation in an internal </a:t>
            </a:r>
            <a:r>
              <a:rPr lang="en-GB" sz="1800" dirty="0" err="1"/>
              <a:t>GenScale</a:t>
            </a:r>
            <a:r>
              <a:rPr lang="en-GB" sz="1800" dirty="0"/>
              <a:t> meeting</a:t>
            </a:r>
            <a:r>
              <a:rPr lang="en-FR" sz="1800" dirty="0"/>
              <a:t> </a:t>
            </a:r>
          </a:p>
          <a:p>
            <a:pPr>
              <a:lnSpc>
                <a:spcPct val="150000"/>
              </a:lnSpc>
            </a:pPr>
            <a:r>
              <a:rPr lang="en-GB" sz="1800" dirty="0"/>
              <a:t>Co-developing MiniPhy2 – released soon</a:t>
            </a:r>
          </a:p>
          <a:p>
            <a:pPr>
              <a:lnSpc>
                <a:spcPct val="150000"/>
              </a:lnSpc>
            </a:pPr>
            <a:r>
              <a:rPr lang="en-GB" sz="1800" b="1" dirty="0"/>
              <a:t>Collaboration: </a:t>
            </a:r>
            <a:r>
              <a:rPr lang="en-GB" sz="1800" dirty="0"/>
              <a:t>incorporated into the next </a:t>
            </a:r>
            <a:r>
              <a:rPr lang="en-GB" dirty="0"/>
              <a:t>incremental release</a:t>
            </a:r>
            <a:r>
              <a:rPr lang="en-GB" sz="1800" dirty="0"/>
              <a:t> of </a:t>
            </a:r>
            <a:r>
              <a:rPr lang="en-GB" sz="1800" dirty="0" err="1"/>
              <a:t>AllTheBacteria</a:t>
            </a:r>
            <a:endParaRPr lang="en-GB" sz="1800" dirty="0"/>
          </a:p>
          <a:p>
            <a:pPr>
              <a:lnSpc>
                <a:spcPct val="150000"/>
              </a:lnSpc>
            </a:pPr>
            <a:endParaRPr lang="en-FR" sz="1800" dirty="0"/>
          </a:p>
        </p:txBody>
      </p:sp>
      <p:sp>
        <p:nvSpPr>
          <p:cNvPr id="4" name="Footer Placeholder 3">
            <a:extLst>
              <a:ext uri="{FF2B5EF4-FFF2-40B4-BE49-F238E27FC236}">
                <a16:creationId xmlns:a16="http://schemas.microsoft.com/office/drawing/2014/main" id="{9295E4C3-30E2-58C2-79B4-C618D70F24E7}"/>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22717575-5BC5-5BD8-05D8-290C02CA3ADF}"/>
              </a:ext>
            </a:extLst>
          </p:cNvPr>
          <p:cNvSpPr>
            <a:spLocks noGrp="1"/>
          </p:cNvSpPr>
          <p:nvPr>
            <p:ph type="sldNum" sz="quarter" idx="12"/>
          </p:nvPr>
        </p:nvSpPr>
        <p:spPr/>
        <p:txBody>
          <a:bodyPr/>
          <a:lstStyle/>
          <a:p>
            <a:fld id="{936915B1-0B14-F440-A983-6D958FF44552}" type="slidenum">
              <a:rPr lang="en-FR" smtClean="0"/>
              <a:t>37</a:t>
            </a:fld>
            <a:endParaRPr lang="en-FR"/>
          </a:p>
        </p:txBody>
      </p:sp>
      <p:pic>
        <p:nvPicPr>
          <p:cNvPr id="7" name="Picture 6">
            <a:extLst>
              <a:ext uri="{FF2B5EF4-FFF2-40B4-BE49-F238E27FC236}">
                <a16:creationId xmlns:a16="http://schemas.microsoft.com/office/drawing/2014/main" id="{72CE507F-2077-FDA2-5E53-4971FE73ED8E}"/>
              </a:ext>
            </a:extLst>
          </p:cNvPr>
          <p:cNvPicPr>
            <a:picLocks noChangeAspect="1"/>
          </p:cNvPicPr>
          <p:nvPr/>
        </p:nvPicPr>
        <p:blipFill>
          <a:blip r:embed="rId2"/>
          <a:stretch>
            <a:fillRect/>
          </a:stretch>
        </p:blipFill>
        <p:spPr>
          <a:xfrm>
            <a:off x="6949292" y="1275556"/>
            <a:ext cx="1865937" cy="2639920"/>
          </a:xfrm>
          <a:prstGeom prst="rect">
            <a:avLst/>
          </a:prstGeom>
          <a:ln w="19050">
            <a:solidFill>
              <a:schemeClr val="tx1"/>
            </a:solidFill>
          </a:ln>
        </p:spPr>
      </p:pic>
      <p:pic>
        <p:nvPicPr>
          <p:cNvPr id="6" name="Picture 5">
            <a:extLst>
              <a:ext uri="{FF2B5EF4-FFF2-40B4-BE49-F238E27FC236}">
                <a16:creationId xmlns:a16="http://schemas.microsoft.com/office/drawing/2014/main" id="{B1C8A078-1517-4432-88FD-75FF6FE2C61E}"/>
              </a:ext>
            </a:extLst>
          </p:cNvPr>
          <p:cNvPicPr>
            <a:picLocks noChangeAspect="1"/>
          </p:cNvPicPr>
          <p:nvPr/>
        </p:nvPicPr>
        <p:blipFill>
          <a:blip r:embed="rId3"/>
          <a:stretch>
            <a:fillRect/>
          </a:stretch>
        </p:blipFill>
        <p:spPr>
          <a:xfrm>
            <a:off x="8008959" y="3265675"/>
            <a:ext cx="3344840" cy="2549834"/>
          </a:xfrm>
          <a:prstGeom prst="rect">
            <a:avLst/>
          </a:prstGeom>
          <a:ln>
            <a:solidFill>
              <a:schemeClr val="tx1"/>
            </a:solidFill>
          </a:ln>
        </p:spPr>
      </p:pic>
    </p:spTree>
    <p:extLst>
      <p:ext uri="{BB962C8B-B14F-4D97-AF65-F5344CB8AC3E}">
        <p14:creationId xmlns:p14="http://schemas.microsoft.com/office/powerpoint/2010/main" val="2111931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47F0-9C34-A861-47E6-DB3A29F2B172}"/>
              </a:ext>
            </a:extLst>
          </p:cNvPr>
          <p:cNvSpPr>
            <a:spLocks noGrp="1"/>
          </p:cNvSpPr>
          <p:nvPr>
            <p:ph type="title"/>
          </p:nvPr>
        </p:nvSpPr>
        <p:spPr/>
        <p:txBody>
          <a:bodyPr/>
          <a:lstStyle/>
          <a:p>
            <a:r>
              <a:rPr lang="en-FR" dirty="0"/>
              <a:t>Plans:</a:t>
            </a:r>
          </a:p>
        </p:txBody>
      </p:sp>
      <p:sp>
        <p:nvSpPr>
          <p:cNvPr id="3" name="Content Placeholder 2">
            <a:extLst>
              <a:ext uri="{FF2B5EF4-FFF2-40B4-BE49-F238E27FC236}">
                <a16:creationId xmlns:a16="http://schemas.microsoft.com/office/drawing/2014/main" id="{E42AACB3-5E34-5A5F-B888-B2CCE6F041F2}"/>
              </a:ext>
            </a:extLst>
          </p:cNvPr>
          <p:cNvSpPr>
            <a:spLocks noGrp="1"/>
          </p:cNvSpPr>
          <p:nvPr>
            <p:ph idx="1"/>
          </p:nvPr>
        </p:nvSpPr>
        <p:spPr>
          <a:xfrm>
            <a:off x="838200" y="2330568"/>
            <a:ext cx="5257800" cy="2241494"/>
          </a:xfrm>
        </p:spPr>
        <p:txBody>
          <a:bodyPr>
            <a:normAutofit/>
          </a:bodyPr>
          <a:lstStyle/>
          <a:p>
            <a:r>
              <a:rPr lang="en-FR" sz="1800" dirty="0"/>
              <a:t>Presentation at upcoming SeqBim and DSB conferences</a:t>
            </a:r>
          </a:p>
          <a:p>
            <a:r>
              <a:rPr lang="en-FR" sz="1800" dirty="0"/>
              <a:t>Submit to conferences such as </a:t>
            </a:r>
            <a:r>
              <a:rPr lang="en-GB" sz="1800" dirty="0"/>
              <a:t>RECOMB and ISMB/ECCB</a:t>
            </a:r>
          </a:p>
          <a:p>
            <a:r>
              <a:rPr lang="en-GB" sz="1800" dirty="0"/>
              <a:t>Eventual Publication in bioinformatics journals e.g. Bioinformatics, Genome Research</a:t>
            </a:r>
          </a:p>
          <a:p>
            <a:endParaRPr lang="en-GB" sz="1800" dirty="0"/>
          </a:p>
          <a:p>
            <a:endParaRPr lang="en-FR" sz="1800" dirty="0"/>
          </a:p>
          <a:p>
            <a:endParaRPr lang="en-FR" sz="1800" dirty="0"/>
          </a:p>
        </p:txBody>
      </p:sp>
      <p:sp>
        <p:nvSpPr>
          <p:cNvPr id="4" name="Footer Placeholder 3">
            <a:extLst>
              <a:ext uri="{FF2B5EF4-FFF2-40B4-BE49-F238E27FC236}">
                <a16:creationId xmlns:a16="http://schemas.microsoft.com/office/drawing/2014/main" id="{8127D361-9F3F-9C00-ABE6-EF08D940B3A2}"/>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ED5431EE-9772-968E-0C06-0CAB0F28A7E2}"/>
              </a:ext>
            </a:extLst>
          </p:cNvPr>
          <p:cNvSpPr>
            <a:spLocks noGrp="1"/>
          </p:cNvSpPr>
          <p:nvPr>
            <p:ph type="sldNum" sz="quarter" idx="12"/>
          </p:nvPr>
        </p:nvSpPr>
        <p:spPr/>
        <p:txBody>
          <a:bodyPr/>
          <a:lstStyle/>
          <a:p>
            <a:fld id="{936915B1-0B14-F440-A983-6D958FF44552}" type="slidenum">
              <a:rPr lang="en-FR" smtClean="0"/>
              <a:t>38</a:t>
            </a:fld>
            <a:endParaRPr lang="en-FR"/>
          </a:p>
        </p:txBody>
      </p:sp>
      <p:pic>
        <p:nvPicPr>
          <p:cNvPr id="6" name="Picture 5">
            <a:extLst>
              <a:ext uri="{FF2B5EF4-FFF2-40B4-BE49-F238E27FC236}">
                <a16:creationId xmlns:a16="http://schemas.microsoft.com/office/drawing/2014/main" id="{E5A6D2EC-E2F1-F739-8CB3-8DD00F7F1B03}"/>
              </a:ext>
            </a:extLst>
          </p:cNvPr>
          <p:cNvPicPr>
            <a:picLocks noChangeAspect="1"/>
          </p:cNvPicPr>
          <p:nvPr/>
        </p:nvPicPr>
        <p:blipFill>
          <a:blip r:embed="rId2"/>
          <a:srcRect b="-6162"/>
          <a:stretch>
            <a:fillRect/>
          </a:stretch>
        </p:blipFill>
        <p:spPr>
          <a:xfrm>
            <a:off x="7059066" y="2330568"/>
            <a:ext cx="3150049" cy="1254048"/>
          </a:xfrm>
          <a:prstGeom prst="rect">
            <a:avLst/>
          </a:prstGeom>
          <a:ln>
            <a:solidFill>
              <a:schemeClr val="tx1"/>
            </a:solidFill>
          </a:ln>
        </p:spPr>
      </p:pic>
      <p:pic>
        <p:nvPicPr>
          <p:cNvPr id="7" name="Picture 6">
            <a:extLst>
              <a:ext uri="{FF2B5EF4-FFF2-40B4-BE49-F238E27FC236}">
                <a16:creationId xmlns:a16="http://schemas.microsoft.com/office/drawing/2014/main" id="{36694A72-697A-56A0-3FB6-29443331DD59}"/>
              </a:ext>
            </a:extLst>
          </p:cNvPr>
          <p:cNvPicPr>
            <a:picLocks noChangeAspect="1"/>
          </p:cNvPicPr>
          <p:nvPr/>
        </p:nvPicPr>
        <p:blipFill>
          <a:blip r:embed="rId3"/>
          <a:stretch>
            <a:fillRect/>
          </a:stretch>
        </p:blipFill>
        <p:spPr>
          <a:xfrm>
            <a:off x="9513761" y="3111276"/>
            <a:ext cx="2082800" cy="1282700"/>
          </a:xfrm>
          <a:prstGeom prst="rect">
            <a:avLst/>
          </a:prstGeom>
        </p:spPr>
      </p:pic>
      <p:pic>
        <p:nvPicPr>
          <p:cNvPr id="8" name="Picture 7">
            <a:extLst>
              <a:ext uri="{FF2B5EF4-FFF2-40B4-BE49-F238E27FC236}">
                <a16:creationId xmlns:a16="http://schemas.microsoft.com/office/drawing/2014/main" id="{AA6CEBD2-AF33-C3D5-E3E0-A5974F4FC164}"/>
              </a:ext>
            </a:extLst>
          </p:cNvPr>
          <p:cNvPicPr>
            <a:picLocks noChangeAspect="1"/>
          </p:cNvPicPr>
          <p:nvPr/>
        </p:nvPicPr>
        <p:blipFill>
          <a:blip r:embed="rId4"/>
          <a:stretch>
            <a:fillRect/>
          </a:stretch>
        </p:blipFill>
        <p:spPr>
          <a:xfrm>
            <a:off x="6338761" y="3859914"/>
            <a:ext cx="3238500" cy="546100"/>
          </a:xfrm>
          <a:prstGeom prst="rect">
            <a:avLst/>
          </a:prstGeom>
          <a:ln>
            <a:solidFill>
              <a:schemeClr val="tx1"/>
            </a:solidFill>
          </a:ln>
        </p:spPr>
      </p:pic>
    </p:spTree>
    <p:extLst>
      <p:ext uri="{BB962C8B-B14F-4D97-AF65-F5344CB8AC3E}">
        <p14:creationId xmlns:p14="http://schemas.microsoft.com/office/powerpoint/2010/main" val="65651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2D52-2B56-C890-863D-A5F4370E88C2}"/>
              </a:ext>
            </a:extLst>
          </p:cNvPr>
          <p:cNvSpPr>
            <a:spLocks noGrp="1"/>
          </p:cNvSpPr>
          <p:nvPr>
            <p:ph type="title"/>
          </p:nvPr>
        </p:nvSpPr>
        <p:spPr/>
        <p:txBody>
          <a:bodyPr/>
          <a:lstStyle/>
          <a:p>
            <a:r>
              <a:rPr lang="en-FR" dirty="0"/>
              <a:t>Formation</a:t>
            </a:r>
          </a:p>
        </p:txBody>
      </p:sp>
      <p:sp>
        <p:nvSpPr>
          <p:cNvPr id="3" name="Content Placeholder 2">
            <a:extLst>
              <a:ext uri="{FF2B5EF4-FFF2-40B4-BE49-F238E27FC236}">
                <a16:creationId xmlns:a16="http://schemas.microsoft.com/office/drawing/2014/main" id="{73432E3F-E082-A87D-8199-C6817B7F2006}"/>
              </a:ext>
            </a:extLst>
          </p:cNvPr>
          <p:cNvSpPr>
            <a:spLocks noGrp="1"/>
          </p:cNvSpPr>
          <p:nvPr>
            <p:ph idx="1"/>
          </p:nvPr>
        </p:nvSpPr>
        <p:spPr>
          <a:xfrm>
            <a:off x="1223210" y="1847850"/>
            <a:ext cx="4694990" cy="2972803"/>
          </a:xfrm>
          <a:ln w="28575">
            <a:solidFill>
              <a:schemeClr val="accent1">
                <a:lumMod val="60000"/>
                <a:lumOff val="40000"/>
              </a:schemeClr>
            </a:solidFill>
          </a:ln>
        </p:spPr>
        <p:txBody>
          <a:bodyPr anchor="ctr">
            <a:normAutofit/>
          </a:bodyPr>
          <a:lstStyle/>
          <a:p>
            <a:pPr marL="0" indent="0" algn="ctr">
              <a:buNone/>
            </a:pPr>
            <a:r>
              <a:rPr lang="en-FR" sz="1800" b="1" dirty="0"/>
              <a:t>First Year (at 7 month)</a:t>
            </a:r>
          </a:p>
          <a:p>
            <a:r>
              <a:rPr lang="en-FR" sz="1800" dirty="0"/>
              <a:t>General training (51h) </a:t>
            </a:r>
          </a:p>
          <a:p>
            <a:pPr lvl="1"/>
            <a:r>
              <a:rPr lang="en-GB" sz="1600" dirty="0" err="1"/>
              <a:t>Starthèse</a:t>
            </a:r>
            <a:r>
              <a:rPr lang="en-GB" sz="1600" dirty="0"/>
              <a:t>: Entrepreneurship</a:t>
            </a:r>
          </a:p>
          <a:p>
            <a:pPr lvl="1"/>
            <a:r>
              <a:rPr lang="en-GB" sz="1600" dirty="0"/>
              <a:t>French language B1</a:t>
            </a:r>
            <a:endParaRPr lang="en-FR" sz="1600" dirty="0"/>
          </a:p>
          <a:p>
            <a:r>
              <a:rPr lang="en-FR" sz="1800" dirty="0"/>
              <a:t>Scientific training (Validation pending)</a:t>
            </a:r>
          </a:p>
          <a:p>
            <a:pPr lvl="1"/>
            <a:r>
              <a:rPr lang="en-FR" sz="1600" dirty="0"/>
              <a:t>Conference attendance: SeqBim (2 days)</a:t>
            </a:r>
          </a:p>
          <a:p>
            <a:pPr lvl="1"/>
            <a:r>
              <a:rPr lang="en-FR" sz="1600" dirty="0"/>
              <a:t>Various programmation training: Git, Good practices, Mooc Deep learning (~15h)</a:t>
            </a:r>
          </a:p>
        </p:txBody>
      </p:sp>
      <p:sp>
        <p:nvSpPr>
          <p:cNvPr id="4" name="Footer Placeholder 3">
            <a:extLst>
              <a:ext uri="{FF2B5EF4-FFF2-40B4-BE49-F238E27FC236}">
                <a16:creationId xmlns:a16="http://schemas.microsoft.com/office/drawing/2014/main" id="{4185B30E-ECCB-D39B-441D-91B144C98492}"/>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87BA2237-CD8F-DF55-5C9C-94D2550994A3}"/>
              </a:ext>
            </a:extLst>
          </p:cNvPr>
          <p:cNvSpPr>
            <a:spLocks noGrp="1"/>
          </p:cNvSpPr>
          <p:nvPr>
            <p:ph type="sldNum" sz="quarter" idx="12"/>
          </p:nvPr>
        </p:nvSpPr>
        <p:spPr/>
        <p:txBody>
          <a:bodyPr/>
          <a:lstStyle/>
          <a:p>
            <a:fld id="{936915B1-0B14-F440-A983-6D958FF44552}" type="slidenum">
              <a:rPr lang="en-FR" smtClean="0"/>
              <a:t>4</a:t>
            </a:fld>
            <a:endParaRPr lang="en-FR"/>
          </a:p>
        </p:txBody>
      </p:sp>
      <p:sp>
        <p:nvSpPr>
          <p:cNvPr id="6" name="Content Placeholder 2">
            <a:extLst>
              <a:ext uri="{FF2B5EF4-FFF2-40B4-BE49-F238E27FC236}">
                <a16:creationId xmlns:a16="http://schemas.microsoft.com/office/drawing/2014/main" id="{8B2F9F77-FE65-FF84-A446-90820874B6D0}"/>
              </a:ext>
            </a:extLst>
          </p:cNvPr>
          <p:cNvSpPr txBox="1">
            <a:spLocks/>
          </p:cNvSpPr>
          <p:nvPr/>
        </p:nvSpPr>
        <p:spPr>
          <a:xfrm>
            <a:off x="6633411" y="1847850"/>
            <a:ext cx="4335379" cy="2972803"/>
          </a:xfrm>
          <a:prstGeom prst="rect">
            <a:avLst/>
          </a:prstGeom>
          <a:ln w="28575">
            <a:solidFill>
              <a:schemeClr val="accent1">
                <a:lumMod val="60000"/>
                <a:lumOff val="40000"/>
              </a:schemeClr>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FR" sz="1800" b="1" dirty="0">
                <a:latin typeface="Arial" panose="020B0604020202020204" pitchFamily="34" charset="0"/>
                <a:cs typeface="Arial" panose="020B0604020202020204" pitchFamily="34" charset="0"/>
              </a:rPr>
              <a:t>Plan: Second Year</a:t>
            </a:r>
          </a:p>
          <a:p>
            <a:r>
              <a:rPr lang="en-FR" sz="1800" dirty="0">
                <a:latin typeface="Arial" panose="020B0604020202020204" pitchFamily="34" charset="0"/>
                <a:cs typeface="Arial" panose="020B0604020202020204" pitchFamily="34" charset="0"/>
              </a:rPr>
              <a:t>General training</a:t>
            </a:r>
          </a:p>
          <a:p>
            <a:pPr lvl="1"/>
            <a:r>
              <a:rPr lang="en-FR" sz="1600" dirty="0">
                <a:latin typeface="Arial" panose="020B0604020202020204" pitchFamily="34" charset="0"/>
                <a:cs typeface="Arial" panose="020B0604020202020204" pitchFamily="34" charset="0"/>
              </a:rPr>
              <a:t>Ethic for Science</a:t>
            </a:r>
          </a:p>
          <a:p>
            <a:r>
              <a:rPr lang="en-FR" sz="1800" dirty="0">
                <a:latin typeface="Arial" panose="020B0604020202020204" pitchFamily="34" charset="0"/>
                <a:cs typeface="Arial" panose="020B0604020202020204" pitchFamily="34" charset="0"/>
              </a:rPr>
              <a:t>Scientific training (</a:t>
            </a:r>
            <a:r>
              <a:rPr lang="en-FR" sz="1800" b="1" dirty="0">
                <a:latin typeface="Arial" panose="020B0604020202020204" pitchFamily="34" charset="0"/>
                <a:cs typeface="Arial" panose="020B0604020202020204" pitchFamily="34" charset="0"/>
              </a:rPr>
              <a:t>focus</a:t>
            </a:r>
            <a:r>
              <a:rPr lang="en-FR" sz="1800" dirty="0">
                <a:latin typeface="Arial" panose="020B0604020202020204" pitchFamily="34" charset="0"/>
                <a:cs typeface="Arial" panose="020B0604020202020204" pitchFamily="34" charset="0"/>
              </a:rPr>
              <a:t>)</a:t>
            </a:r>
          </a:p>
          <a:p>
            <a:pPr lvl="1"/>
            <a:r>
              <a:rPr lang="en-FR" sz="1600" dirty="0">
                <a:latin typeface="Arial" panose="020B0604020202020204" pitchFamily="34" charset="0"/>
                <a:cs typeface="Arial" panose="020B0604020202020204" pitchFamily="34" charset="0"/>
              </a:rPr>
              <a:t>Scientific writing</a:t>
            </a:r>
          </a:p>
          <a:p>
            <a:pPr lvl="1"/>
            <a:r>
              <a:rPr lang="en-FR" sz="1600" dirty="0">
                <a:latin typeface="Arial" panose="020B0604020202020204" pitchFamily="34" charset="0"/>
                <a:cs typeface="Arial" panose="020B0604020202020204" pitchFamily="34" charset="0"/>
              </a:rPr>
              <a:t>Coferences</a:t>
            </a:r>
          </a:p>
          <a:p>
            <a:pPr lvl="1"/>
            <a:r>
              <a:rPr lang="en-FR" sz="1600" dirty="0">
                <a:latin typeface="Arial" panose="020B0604020202020204" pitchFamily="34" charset="0"/>
                <a:cs typeface="Arial" panose="020B0604020202020204" pitchFamily="34" charset="0"/>
              </a:rPr>
              <a:t>Teaching</a:t>
            </a:r>
          </a:p>
          <a:p>
            <a:pPr lvl="1"/>
            <a:endParaRPr lang="en-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61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1C796A-7514-A09D-CD23-D80B57731A8B}"/>
              </a:ext>
            </a:extLst>
          </p:cNvPr>
          <p:cNvSpPr>
            <a:spLocks noGrp="1"/>
          </p:cNvSpPr>
          <p:nvPr>
            <p:ph type="title"/>
          </p:nvPr>
        </p:nvSpPr>
        <p:spPr/>
        <p:txBody>
          <a:bodyPr>
            <a:normAutofit/>
          </a:bodyPr>
          <a:lstStyle/>
          <a:p>
            <a:r>
              <a:rPr lang="en-FR" b="1" dirty="0"/>
              <a:t>PhD Research Presentation</a:t>
            </a:r>
          </a:p>
        </p:txBody>
      </p:sp>
      <p:sp>
        <p:nvSpPr>
          <p:cNvPr id="7" name="Text Placeholder 6">
            <a:extLst>
              <a:ext uri="{FF2B5EF4-FFF2-40B4-BE49-F238E27FC236}">
                <a16:creationId xmlns:a16="http://schemas.microsoft.com/office/drawing/2014/main" id="{307CF801-F93C-6EF5-A79E-021BC02944C6}"/>
              </a:ext>
            </a:extLst>
          </p:cNvPr>
          <p:cNvSpPr>
            <a:spLocks noGrp="1"/>
          </p:cNvSpPr>
          <p:nvPr>
            <p:ph type="body" idx="1"/>
          </p:nvPr>
        </p:nvSpPr>
        <p:spPr/>
        <p:txBody>
          <a:bodyPr/>
          <a:lstStyle/>
          <a:p>
            <a:endParaRPr lang="en-FR"/>
          </a:p>
        </p:txBody>
      </p:sp>
      <p:sp>
        <p:nvSpPr>
          <p:cNvPr id="4" name="Footer Placeholder 3">
            <a:extLst>
              <a:ext uri="{FF2B5EF4-FFF2-40B4-BE49-F238E27FC236}">
                <a16:creationId xmlns:a16="http://schemas.microsoft.com/office/drawing/2014/main" id="{0DB3A5A9-6A2D-54BE-1C41-E7690194F7D8}"/>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8700F3E6-5242-F022-B442-D0F575F40E6F}"/>
              </a:ext>
            </a:extLst>
          </p:cNvPr>
          <p:cNvSpPr>
            <a:spLocks noGrp="1"/>
          </p:cNvSpPr>
          <p:nvPr>
            <p:ph type="sldNum" sz="quarter" idx="12"/>
          </p:nvPr>
        </p:nvSpPr>
        <p:spPr/>
        <p:txBody>
          <a:bodyPr/>
          <a:lstStyle/>
          <a:p>
            <a:fld id="{936915B1-0B14-F440-A983-6D958FF44552}" type="slidenum">
              <a:rPr lang="en-FR" smtClean="0"/>
              <a:t>5</a:t>
            </a:fld>
            <a:endParaRPr lang="en-FR"/>
          </a:p>
        </p:txBody>
      </p:sp>
    </p:spTree>
    <p:extLst>
      <p:ext uri="{BB962C8B-B14F-4D97-AF65-F5344CB8AC3E}">
        <p14:creationId xmlns:p14="http://schemas.microsoft.com/office/powerpoint/2010/main" val="251914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E2D895-6E78-C70A-FC45-F4CD6F089014}"/>
              </a:ext>
            </a:extLst>
          </p:cNvPr>
          <p:cNvSpPr>
            <a:spLocks noGrp="1"/>
          </p:cNvSpPr>
          <p:nvPr>
            <p:ph type="title"/>
          </p:nvPr>
        </p:nvSpPr>
        <p:spPr/>
        <p:txBody>
          <a:bodyPr/>
          <a:lstStyle/>
          <a:p>
            <a:r>
              <a:rPr lang="en-FR" dirty="0"/>
              <a:t>Introduction</a:t>
            </a:r>
          </a:p>
        </p:txBody>
      </p:sp>
      <p:sp>
        <p:nvSpPr>
          <p:cNvPr id="5" name="Text Placeholder 4">
            <a:extLst>
              <a:ext uri="{FF2B5EF4-FFF2-40B4-BE49-F238E27FC236}">
                <a16:creationId xmlns:a16="http://schemas.microsoft.com/office/drawing/2014/main" id="{0FF2D4DC-313A-2D0D-F6C5-CFB25D3F3294}"/>
              </a:ext>
            </a:extLst>
          </p:cNvPr>
          <p:cNvSpPr>
            <a:spLocks noGrp="1"/>
          </p:cNvSpPr>
          <p:nvPr>
            <p:ph type="body" idx="1"/>
          </p:nvPr>
        </p:nvSpPr>
        <p:spPr/>
        <p:txBody>
          <a:bodyPr/>
          <a:lstStyle/>
          <a:p>
            <a:endParaRPr lang="en-FR" dirty="0"/>
          </a:p>
        </p:txBody>
      </p:sp>
      <p:sp>
        <p:nvSpPr>
          <p:cNvPr id="6" name="Footer Placeholder 5">
            <a:extLst>
              <a:ext uri="{FF2B5EF4-FFF2-40B4-BE49-F238E27FC236}">
                <a16:creationId xmlns:a16="http://schemas.microsoft.com/office/drawing/2014/main" id="{74795586-EC00-2DA4-4265-ECC47B18763E}"/>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6CE065A-D563-B4A9-A5C0-1336B9600875}"/>
              </a:ext>
            </a:extLst>
          </p:cNvPr>
          <p:cNvSpPr>
            <a:spLocks noGrp="1"/>
          </p:cNvSpPr>
          <p:nvPr>
            <p:ph type="sldNum" sz="quarter" idx="12"/>
          </p:nvPr>
        </p:nvSpPr>
        <p:spPr/>
        <p:txBody>
          <a:bodyPr/>
          <a:lstStyle/>
          <a:p>
            <a:fld id="{936915B1-0B14-F440-A983-6D958FF44552}" type="slidenum">
              <a:rPr lang="en-FR" smtClean="0"/>
              <a:t>6</a:t>
            </a:fld>
            <a:endParaRPr lang="en-FR"/>
          </a:p>
        </p:txBody>
      </p:sp>
    </p:spTree>
    <p:extLst>
      <p:ext uri="{BB962C8B-B14F-4D97-AF65-F5344CB8AC3E}">
        <p14:creationId xmlns:p14="http://schemas.microsoft.com/office/powerpoint/2010/main" val="321619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F37ED-20C5-26AC-3D3B-249944F89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B38D8-A2FD-096F-2A35-FD439AA6093B}"/>
              </a:ext>
            </a:extLst>
          </p:cNvPr>
          <p:cNvSpPr>
            <a:spLocks noGrp="1"/>
          </p:cNvSpPr>
          <p:nvPr>
            <p:ph type="title"/>
          </p:nvPr>
        </p:nvSpPr>
        <p:spPr/>
        <p:txBody>
          <a:bodyPr/>
          <a:lstStyle/>
          <a:p>
            <a:r>
              <a:rPr lang="en-GB" sz="2000" b="1" dirty="0"/>
              <a:t>Motivation</a:t>
            </a:r>
            <a:r>
              <a:rPr lang="en-GB" sz="2000" dirty="0"/>
              <a:t>: Rapidly Growing Bacteria Genome Collections</a:t>
            </a:r>
            <a:endParaRPr lang="en-FR" sz="2000" dirty="0"/>
          </a:p>
        </p:txBody>
      </p:sp>
      <p:sp>
        <p:nvSpPr>
          <p:cNvPr id="4" name="Footer Placeholder 3">
            <a:extLst>
              <a:ext uri="{FF2B5EF4-FFF2-40B4-BE49-F238E27FC236}">
                <a16:creationId xmlns:a16="http://schemas.microsoft.com/office/drawing/2014/main" id="{A873DEC7-2432-54A8-F8CC-879BF631A3FD}"/>
              </a:ext>
            </a:extLst>
          </p:cNvPr>
          <p:cNvSpPr>
            <a:spLocks noGrp="1"/>
          </p:cNvSpPr>
          <p:nvPr>
            <p:ph type="ftr" sz="quarter" idx="11"/>
          </p:nvPr>
        </p:nvSpPr>
        <p:spPr>
          <a:xfrm>
            <a:off x="838200" y="6356350"/>
            <a:ext cx="7772400" cy="365125"/>
          </a:xfrm>
          <a:ln w="6350"/>
        </p:spPr>
        <p:txBody>
          <a:bodyPr anchor="ctr"/>
          <a:lstStyle/>
          <a:p>
            <a:pPr algn="l"/>
            <a:r>
              <a:rPr lang="en-GB" sz="900" dirty="0">
                <a:solidFill>
                  <a:schemeClr val="tx1">
                    <a:lumMod val="85000"/>
                    <a:lumOff val="15000"/>
                  </a:schemeClr>
                </a:solidFill>
              </a:rPr>
              <a:t>[1] </a:t>
            </a:r>
            <a:r>
              <a:rPr lang="en-GB" sz="900" dirty="0" err="1">
                <a:solidFill>
                  <a:schemeClr val="tx1">
                    <a:lumMod val="85000"/>
                    <a:lumOff val="15000"/>
                  </a:schemeClr>
                </a:solidFill>
              </a:rPr>
              <a:t>Břinda</a:t>
            </a:r>
            <a:r>
              <a:rPr lang="en-GB" sz="900" dirty="0">
                <a:solidFill>
                  <a:schemeClr val="tx1">
                    <a:lumMod val="85000"/>
                    <a:lumOff val="15000"/>
                  </a:schemeClr>
                </a:solidFill>
              </a:rPr>
              <a:t> et al. 2025. “Efficient and Robust Search of Microbial Genomes via Phylogenetic Compression.” </a:t>
            </a:r>
            <a:r>
              <a:rPr lang="en-GB" sz="900" i="1" dirty="0">
                <a:solidFill>
                  <a:schemeClr val="tx1">
                    <a:lumMod val="85000"/>
                    <a:lumOff val="15000"/>
                  </a:schemeClr>
                </a:solidFill>
              </a:rPr>
              <a:t>Nature Methods </a:t>
            </a:r>
          </a:p>
          <a:p>
            <a:pPr algn="l"/>
            <a:r>
              <a:rPr lang="en-GB" sz="900" dirty="0">
                <a:solidFill>
                  <a:schemeClr val="tx1">
                    <a:lumMod val="85000"/>
                    <a:lumOff val="15000"/>
                  </a:schemeClr>
                </a:solidFill>
              </a:rPr>
              <a:t>[2] Blackwell et al. 2021. “Exploring Bacterial Diversity via a Curated and Searchable Snapshot of Archived DNA Sequences.” </a:t>
            </a:r>
            <a:r>
              <a:rPr lang="en-GB" sz="900" i="1" dirty="0">
                <a:solidFill>
                  <a:schemeClr val="tx1">
                    <a:lumMod val="85000"/>
                    <a:lumOff val="15000"/>
                  </a:schemeClr>
                </a:solidFill>
              </a:rPr>
              <a:t>PLOS Biology, </a:t>
            </a:r>
          </a:p>
          <a:p>
            <a:pPr algn="l"/>
            <a:r>
              <a:rPr lang="en-GB" sz="900" dirty="0">
                <a:solidFill>
                  <a:schemeClr val="tx1">
                    <a:lumMod val="85000"/>
                    <a:lumOff val="15000"/>
                  </a:schemeClr>
                </a:solidFill>
              </a:rPr>
              <a:t>[3] </a:t>
            </a:r>
            <a:r>
              <a:rPr lang="en-GB" sz="900" dirty="0" err="1">
                <a:solidFill>
                  <a:schemeClr val="tx1">
                    <a:lumMod val="85000"/>
                    <a:lumOff val="15000"/>
                  </a:schemeClr>
                </a:solidFill>
              </a:rPr>
              <a:t>Huntet</a:t>
            </a:r>
            <a:r>
              <a:rPr lang="en-GB" sz="900" dirty="0">
                <a:solidFill>
                  <a:schemeClr val="tx1">
                    <a:lumMod val="85000"/>
                    <a:lumOff val="15000"/>
                  </a:schemeClr>
                </a:solidFill>
              </a:rPr>
              <a:t> al. 2024. “</a:t>
            </a:r>
            <a:r>
              <a:rPr lang="en-GB" sz="900" dirty="0" err="1">
                <a:solidFill>
                  <a:schemeClr val="tx1">
                    <a:lumMod val="85000"/>
                    <a:lumOff val="15000"/>
                  </a:schemeClr>
                </a:solidFill>
              </a:rPr>
              <a:t>AllTheBacteria</a:t>
            </a:r>
            <a:r>
              <a:rPr lang="en-GB" sz="900" dirty="0">
                <a:solidFill>
                  <a:schemeClr val="tx1">
                    <a:lumMod val="85000"/>
                    <a:lumOff val="15000"/>
                  </a:schemeClr>
                </a:solidFill>
              </a:rPr>
              <a:t> - All Bacterial Genomes Assembled, Available and Searchable.” </a:t>
            </a:r>
            <a:r>
              <a:rPr lang="en-GB" sz="900" i="1" dirty="0" err="1">
                <a:solidFill>
                  <a:schemeClr val="tx1">
                    <a:lumMod val="85000"/>
                    <a:lumOff val="15000"/>
                  </a:schemeClr>
                </a:solidFill>
              </a:rPr>
              <a:t>bioRxiv</a:t>
            </a:r>
            <a:r>
              <a:rPr lang="en-GB" sz="900" i="1" dirty="0">
                <a:solidFill>
                  <a:schemeClr val="tx1">
                    <a:lumMod val="85000"/>
                    <a:lumOff val="15000"/>
                  </a:schemeClr>
                </a:solidFill>
              </a:rPr>
              <a:t>. </a:t>
            </a:r>
            <a:endParaRPr lang="en-FR" sz="900" i="1" dirty="0">
              <a:solidFill>
                <a:schemeClr val="tx1">
                  <a:lumMod val="85000"/>
                  <a:lumOff val="15000"/>
                </a:schemeClr>
              </a:solidFill>
            </a:endParaRPr>
          </a:p>
        </p:txBody>
      </p:sp>
      <p:sp>
        <p:nvSpPr>
          <p:cNvPr id="5" name="Slide Number Placeholder 4">
            <a:extLst>
              <a:ext uri="{FF2B5EF4-FFF2-40B4-BE49-F238E27FC236}">
                <a16:creationId xmlns:a16="http://schemas.microsoft.com/office/drawing/2014/main" id="{47734B14-A7C4-599A-F19E-6728B5BACF51}"/>
              </a:ext>
            </a:extLst>
          </p:cNvPr>
          <p:cNvSpPr>
            <a:spLocks noGrp="1"/>
          </p:cNvSpPr>
          <p:nvPr>
            <p:ph type="sldNum" sz="quarter" idx="12"/>
          </p:nvPr>
        </p:nvSpPr>
        <p:spPr>
          <a:xfrm>
            <a:off x="9786938" y="6356350"/>
            <a:ext cx="1566862" cy="365125"/>
          </a:xfrm>
          <a:ln w="6350"/>
        </p:spPr>
        <p:txBody>
          <a:bodyPr anchor="ctr"/>
          <a:lstStyle/>
          <a:p>
            <a:fld id="{E308F893-25B2-374C-86EA-E8824AD84C24}" type="slidenum">
              <a:rPr lang="en-FR" sz="1100" smtClean="0"/>
              <a:t>7</a:t>
            </a:fld>
            <a:endParaRPr lang="en-FR" sz="1100" dirty="0"/>
          </a:p>
        </p:txBody>
      </p:sp>
      <p:sp>
        <p:nvSpPr>
          <p:cNvPr id="8" name="TextBox 7">
            <a:extLst>
              <a:ext uri="{FF2B5EF4-FFF2-40B4-BE49-F238E27FC236}">
                <a16:creationId xmlns:a16="http://schemas.microsoft.com/office/drawing/2014/main" id="{D1A14BFA-FC2B-4F6E-6FD2-D1AE92FB5EFF}"/>
              </a:ext>
            </a:extLst>
          </p:cNvPr>
          <p:cNvSpPr txBox="1"/>
          <p:nvPr/>
        </p:nvSpPr>
        <p:spPr>
          <a:xfrm>
            <a:off x="328612" y="1363384"/>
            <a:ext cx="5410201" cy="307777"/>
          </a:xfrm>
          <a:prstGeom prst="rect">
            <a:avLst/>
          </a:prstGeom>
          <a:noFill/>
        </p:spPr>
        <p:txBody>
          <a:bodyPr wrap="square" rtlCol="0">
            <a:spAutoFit/>
          </a:bodyPr>
          <a:lstStyle/>
          <a:p>
            <a:pPr algn="ctr"/>
            <a:r>
              <a:rPr lang="en-GB" sz="1400" b="1" dirty="0">
                <a:solidFill>
                  <a:srgbClr val="474747"/>
                </a:solidFill>
                <a:effectLst/>
                <a:latin typeface="Arial" panose="020B0604020202020204" pitchFamily="34" charset="0"/>
                <a:cs typeface="Arial" panose="020B0604020202020204" pitchFamily="34" charset="0"/>
              </a:rPr>
              <a:t>Fast Growth Of Bacterial Genomes Data</a:t>
            </a:r>
            <a:r>
              <a:rPr lang="en-GB" sz="1400" b="1" baseline="30000" dirty="0">
                <a:solidFill>
                  <a:srgbClr val="474747"/>
                </a:solidFill>
                <a:effectLst/>
                <a:latin typeface="Arial" panose="020B0604020202020204" pitchFamily="34" charset="0"/>
                <a:cs typeface="Arial" panose="020B0604020202020204" pitchFamily="34" charset="0"/>
              </a:rPr>
              <a:t>1 </a:t>
            </a:r>
            <a:r>
              <a:rPr lang="en-GB" sz="1400" b="1" dirty="0">
                <a:solidFill>
                  <a:srgbClr val="474747"/>
                </a:solidFill>
                <a:effectLst/>
                <a:latin typeface="Arial" panose="020B0604020202020204" pitchFamily="34" charset="0"/>
                <a:cs typeface="Arial" panose="020B0604020202020204" pitchFamily="34" charset="0"/>
              </a:rPr>
              <a:t>(NCBI)</a:t>
            </a:r>
            <a:endParaRPr lang="en-GB" sz="1400" baseline="30000" dirty="0">
              <a:solidFill>
                <a:srgbClr val="474747"/>
              </a:solidFill>
              <a:effectLst/>
              <a:latin typeface="Arial" panose="020B0604020202020204" pitchFamily="34" charset="0"/>
              <a:cs typeface="Arial" panose="020B0604020202020204" pitchFamily="34" charset="0"/>
            </a:endParaRPr>
          </a:p>
        </p:txBody>
      </p:sp>
      <p:pic>
        <p:nvPicPr>
          <p:cNvPr id="9" name="Picture 6">
            <a:extLst>
              <a:ext uri="{FF2B5EF4-FFF2-40B4-BE49-F238E27FC236}">
                <a16:creationId xmlns:a16="http://schemas.microsoft.com/office/drawing/2014/main" id="{0BCBF2AE-F715-7053-3E06-3C681009B8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13" b="-849"/>
          <a:stretch/>
        </p:blipFill>
        <p:spPr bwMode="auto">
          <a:xfrm>
            <a:off x="228599" y="1817131"/>
            <a:ext cx="5410200" cy="3526917"/>
          </a:xfrm>
          <a:prstGeom prst="rect">
            <a:avLst/>
          </a:prstGeom>
          <a:noFill/>
          <a:ln>
            <a:noFill/>
          </a:ln>
        </p:spPr>
      </p:pic>
      <p:sp>
        <p:nvSpPr>
          <p:cNvPr id="3" name="TextBox 2">
            <a:extLst>
              <a:ext uri="{FF2B5EF4-FFF2-40B4-BE49-F238E27FC236}">
                <a16:creationId xmlns:a16="http://schemas.microsoft.com/office/drawing/2014/main" id="{5FBBFE18-BCDB-105B-349D-1490BD595A45}"/>
              </a:ext>
            </a:extLst>
          </p:cNvPr>
          <p:cNvSpPr txBox="1"/>
          <p:nvPr/>
        </p:nvSpPr>
        <p:spPr>
          <a:xfrm>
            <a:off x="3373967" y="5773255"/>
            <a:ext cx="5655733" cy="461665"/>
          </a:xfrm>
          <a:prstGeom prst="rect">
            <a:avLst/>
          </a:prstGeom>
          <a:noFill/>
        </p:spPr>
        <p:txBody>
          <a:bodyPr wrap="square" rtlCol="0">
            <a:spAutoFit/>
          </a:bodyPr>
          <a:lstStyle/>
          <a:p>
            <a:pPr algn="ctr">
              <a:buNone/>
            </a:pPr>
            <a:r>
              <a:rPr lang="en-US" sz="1200" b="1" dirty="0">
                <a:solidFill>
                  <a:srgbClr val="C00000"/>
                </a:solidFill>
                <a:latin typeface="Arial" panose="020B0604020202020204" pitchFamily="34" charset="0"/>
                <a:cs typeface="Arial" panose="020B0604020202020204" pitchFamily="34" charset="0"/>
                <a:sym typeface="Wingdings" pitchFamily="2" charset="2"/>
              </a:rPr>
              <a:t>Challenging</a:t>
            </a:r>
            <a:r>
              <a:rPr lang="en-US" sz="1200" dirty="0">
                <a:solidFill>
                  <a:srgbClr val="C00000"/>
                </a:solidFill>
                <a:latin typeface="Arial" panose="020B0604020202020204" pitchFamily="34" charset="0"/>
                <a:cs typeface="Arial" panose="020B0604020202020204" pitchFamily="34" charset="0"/>
                <a:sym typeface="Wingdings" pitchFamily="2" charset="2"/>
              </a:rPr>
              <a:t>: Efficient storage &amp; analysis (indexing, searching)</a:t>
            </a:r>
          </a:p>
          <a:p>
            <a:pPr algn="ctr">
              <a:buNone/>
            </a:pPr>
            <a:r>
              <a:rPr lang="en-GB" sz="1200" dirty="0">
                <a:solidFill>
                  <a:srgbClr val="C00000"/>
                </a:solidFill>
                <a:latin typeface="Arial" panose="020B0604020202020204" pitchFamily="34" charset="0"/>
                <a:cs typeface="Arial" panose="020B0604020202020204" pitchFamily="34" charset="0"/>
              </a:rPr>
              <a:t>Standard compression protocols based on </a:t>
            </a:r>
            <a:r>
              <a:rPr lang="en-GB" sz="1200" dirty="0" err="1">
                <a:solidFill>
                  <a:srgbClr val="C00000"/>
                </a:solidFill>
                <a:latin typeface="Arial" panose="020B0604020202020204" pitchFamily="34" charset="0"/>
                <a:cs typeface="Arial" panose="020B0604020202020204" pitchFamily="34" charset="0"/>
              </a:rPr>
              <a:t>gzip</a:t>
            </a:r>
            <a:r>
              <a:rPr lang="en-GB" sz="1200" dirty="0">
                <a:solidFill>
                  <a:srgbClr val="C00000"/>
                </a:solidFill>
                <a:latin typeface="Arial" panose="020B0604020202020204" pitchFamily="34" charset="0"/>
                <a:cs typeface="Arial" panose="020B0604020202020204" pitchFamily="34" charset="0"/>
              </a:rPr>
              <a:t> are not sufficient </a:t>
            </a:r>
            <a:endParaRPr lang="en-FR" sz="1200" dirty="0">
              <a:solidFill>
                <a:srgbClr val="C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12C6ACD-E3D7-3BCA-F98C-9526E7FA4DDA}"/>
              </a:ext>
            </a:extLst>
          </p:cNvPr>
          <p:cNvSpPr txBox="1"/>
          <p:nvPr/>
        </p:nvSpPr>
        <p:spPr>
          <a:xfrm>
            <a:off x="6088260" y="1308407"/>
            <a:ext cx="5867401" cy="307777"/>
          </a:xfrm>
          <a:prstGeom prst="rect">
            <a:avLst/>
          </a:prstGeom>
          <a:noFill/>
        </p:spPr>
        <p:txBody>
          <a:bodyPr wrap="square" rtlCol="0">
            <a:spAutoFit/>
          </a:bodyPr>
          <a:lstStyle/>
          <a:p>
            <a:pPr algn="ctr">
              <a:buNone/>
            </a:pPr>
            <a:r>
              <a:rPr lang="en-US" sz="1400" b="1" dirty="0">
                <a:solidFill>
                  <a:srgbClr val="474747"/>
                </a:solidFill>
                <a:effectLst/>
                <a:latin typeface="Arial" panose="020B0604020202020204" pitchFamily="34" charset="0"/>
                <a:cs typeface="Arial" panose="020B0604020202020204" pitchFamily="34" charset="0"/>
              </a:rPr>
              <a:t>As of 2025: Multi-</a:t>
            </a:r>
            <a:r>
              <a:rPr lang="en-US" sz="1400" b="1" dirty="0">
                <a:solidFill>
                  <a:srgbClr val="474747"/>
                </a:solidFill>
                <a:latin typeface="Arial" panose="020B0604020202020204" pitchFamily="34" charset="0"/>
                <a:cs typeface="Arial" panose="020B0604020202020204" pitchFamily="34" charset="0"/>
              </a:rPr>
              <a:t>Terabytes Microbial Genome Collections</a:t>
            </a:r>
            <a:endParaRPr lang="en-FR" sz="1400" dirty="0">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19E390A4-3A52-1A0A-E5FE-9DCDC9D7B2EC}"/>
              </a:ext>
            </a:extLst>
          </p:cNvPr>
          <p:cNvGrpSpPr/>
          <p:nvPr/>
        </p:nvGrpSpPr>
        <p:grpSpPr>
          <a:xfrm>
            <a:off x="6553203" y="1724135"/>
            <a:ext cx="4914902" cy="3554355"/>
            <a:chOff x="6553203" y="2117175"/>
            <a:chExt cx="4914902" cy="3554355"/>
          </a:xfrm>
        </p:grpSpPr>
        <p:pic>
          <p:nvPicPr>
            <p:cNvPr id="2049" name="Picture 1">
              <a:extLst>
                <a:ext uri="{FF2B5EF4-FFF2-40B4-BE49-F238E27FC236}">
                  <a16:creationId xmlns:a16="http://schemas.microsoft.com/office/drawing/2014/main" id="{A78E3BF4-DF6B-4640-844D-83C9130A61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772" b="7228"/>
            <a:stretch>
              <a:fillRect/>
            </a:stretch>
          </p:blipFill>
          <p:spPr bwMode="auto">
            <a:xfrm>
              <a:off x="6553203" y="2117175"/>
              <a:ext cx="4914902" cy="295355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6BCF3E9-74CE-B56C-9AE4-A6DDA6FB535D}"/>
                </a:ext>
              </a:extLst>
            </p:cNvPr>
            <p:cNvSpPr txBox="1"/>
            <p:nvPr/>
          </p:nvSpPr>
          <p:spPr>
            <a:xfrm>
              <a:off x="7512845" y="5086755"/>
              <a:ext cx="1097755" cy="461665"/>
            </a:xfrm>
            <a:prstGeom prst="rect">
              <a:avLst/>
            </a:prstGeom>
            <a:noFill/>
          </p:spPr>
          <p:txBody>
            <a:bodyPr wrap="square" rtlCol="0">
              <a:spAutoFit/>
            </a:bodyPr>
            <a:lstStyle/>
            <a:p>
              <a:pPr algn="ctr">
                <a:buNone/>
              </a:pPr>
              <a:r>
                <a:rPr lang="en-FR" sz="800" i="1" dirty="0">
                  <a:solidFill>
                    <a:schemeClr val="tx1">
                      <a:lumMod val="75000"/>
                      <a:lumOff val="25000"/>
                    </a:schemeClr>
                  </a:solidFill>
                  <a:latin typeface="Arial" panose="020B0604020202020204" pitchFamily="34" charset="0"/>
                  <a:cs typeface="Arial" panose="020B0604020202020204" pitchFamily="34" charset="0"/>
                </a:rPr>
                <a:t>661k [2]</a:t>
              </a:r>
            </a:p>
            <a:p>
              <a:pPr algn="ctr">
                <a:buNone/>
              </a:pPr>
              <a:r>
                <a:rPr lang="en-FR" sz="800" i="1" dirty="0">
                  <a:solidFill>
                    <a:schemeClr val="tx1">
                      <a:lumMod val="75000"/>
                      <a:lumOff val="25000"/>
                    </a:schemeClr>
                  </a:solidFill>
                  <a:latin typeface="Arial" panose="020B0604020202020204" pitchFamily="34" charset="0"/>
                  <a:cs typeface="Arial" panose="020B0604020202020204" pitchFamily="34" charset="0"/>
                </a:rPr>
                <a:t>Nov. 2021</a:t>
              </a:r>
            </a:p>
            <a:p>
              <a:pPr algn="ctr">
                <a:buNone/>
              </a:pPr>
              <a:r>
                <a:rPr lang="en-GB" sz="800" i="1" dirty="0">
                  <a:solidFill>
                    <a:schemeClr val="tx1">
                      <a:lumMod val="75000"/>
                      <a:lumOff val="25000"/>
                    </a:schemeClr>
                  </a:solidFill>
                  <a:effectLst/>
                  <a:latin typeface="Arial" panose="020B0604020202020204" pitchFamily="34" charset="0"/>
                  <a:cs typeface="Arial" panose="020B0604020202020204" pitchFamily="34" charset="0"/>
                </a:rPr>
                <a:t>n = 661,405</a:t>
              </a:r>
              <a:endParaRPr lang="en-FR" sz="800" i="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EFF595E-3B70-2B01-05E8-4565DB0F797D}"/>
                </a:ext>
              </a:extLst>
            </p:cNvPr>
            <p:cNvSpPr txBox="1"/>
            <p:nvPr/>
          </p:nvSpPr>
          <p:spPr>
            <a:xfrm>
              <a:off x="8473084" y="5086755"/>
              <a:ext cx="1097755" cy="584775"/>
            </a:xfrm>
            <a:prstGeom prst="rect">
              <a:avLst/>
            </a:prstGeom>
            <a:noFill/>
          </p:spPr>
          <p:txBody>
            <a:bodyPr wrap="square" rtlCol="0">
              <a:spAutoFit/>
            </a:bodyPr>
            <a:lstStyle/>
            <a:p>
              <a:pPr algn="ctr">
                <a:buNone/>
              </a:pPr>
              <a:r>
                <a:rPr lang="en-FR" sz="800" i="1" dirty="0">
                  <a:solidFill>
                    <a:schemeClr val="tx1">
                      <a:lumMod val="75000"/>
                      <a:lumOff val="25000"/>
                    </a:schemeClr>
                  </a:solidFill>
                  <a:latin typeface="Arial" panose="020B0604020202020204" pitchFamily="34" charset="0"/>
                  <a:cs typeface="Arial" panose="020B0604020202020204" pitchFamily="34" charset="0"/>
                </a:rPr>
                <a:t>AllThe Bacteria v0.2 [3]</a:t>
              </a:r>
            </a:p>
            <a:p>
              <a:pPr algn="ctr">
                <a:buNone/>
              </a:pPr>
              <a:r>
                <a:rPr lang="en-FR" sz="800" i="1" dirty="0">
                  <a:solidFill>
                    <a:schemeClr val="tx1">
                      <a:lumMod val="75000"/>
                      <a:lumOff val="25000"/>
                    </a:schemeClr>
                  </a:solidFill>
                  <a:latin typeface="Arial" panose="020B0604020202020204" pitchFamily="34" charset="0"/>
                  <a:cs typeface="Arial" panose="020B0604020202020204" pitchFamily="34" charset="0"/>
                </a:rPr>
                <a:t>Mar. 2024</a:t>
              </a:r>
            </a:p>
            <a:p>
              <a:pPr algn="ctr"/>
              <a:r>
                <a:rPr lang="en-GB" sz="800" i="1" dirty="0">
                  <a:solidFill>
                    <a:schemeClr val="tx1">
                      <a:lumMod val="75000"/>
                      <a:lumOff val="25000"/>
                    </a:schemeClr>
                  </a:solidFill>
                  <a:effectLst/>
                  <a:latin typeface="Arial" panose="020B0604020202020204" pitchFamily="34" charset="0"/>
                  <a:cs typeface="Arial" panose="020B0604020202020204" pitchFamily="34" charset="0"/>
                </a:rPr>
                <a:t>n = 1,932,812 [3]</a:t>
              </a:r>
              <a:endParaRPr lang="en-FR" sz="800" i="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EC1E0F7-CCC3-4BD6-7F10-963745C8BC4B}"/>
                </a:ext>
              </a:extLst>
            </p:cNvPr>
            <p:cNvSpPr txBox="1"/>
            <p:nvPr/>
          </p:nvSpPr>
          <p:spPr>
            <a:xfrm>
              <a:off x="9433322" y="5078744"/>
              <a:ext cx="1051324" cy="584775"/>
            </a:xfrm>
            <a:prstGeom prst="rect">
              <a:avLst/>
            </a:prstGeom>
            <a:noFill/>
          </p:spPr>
          <p:txBody>
            <a:bodyPr wrap="square" rtlCol="0">
              <a:spAutoFit/>
            </a:bodyPr>
            <a:lstStyle/>
            <a:p>
              <a:pPr algn="ctr">
                <a:buNone/>
              </a:pPr>
              <a:r>
                <a:rPr lang="en-FR" sz="800" i="1" dirty="0">
                  <a:solidFill>
                    <a:schemeClr val="tx1">
                      <a:lumMod val="75000"/>
                      <a:lumOff val="25000"/>
                    </a:schemeClr>
                  </a:solidFill>
                  <a:latin typeface="Arial" panose="020B0604020202020204" pitchFamily="34" charset="0"/>
                  <a:cs typeface="Arial" panose="020B0604020202020204" pitchFamily="34" charset="0"/>
                </a:rPr>
                <a:t>AllTheBacteria v0.3 [3]</a:t>
              </a:r>
            </a:p>
            <a:p>
              <a:pPr algn="ctr">
                <a:buNone/>
              </a:pPr>
              <a:r>
                <a:rPr lang="en-FR" sz="800" i="1" dirty="0">
                  <a:solidFill>
                    <a:schemeClr val="tx1">
                      <a:lumMod val="75000"/>
                      <a:lumOff val="25000"/>
                    </a:schemeClr>
                  </a:solidFill>
                  <a:latin typeface="Arial" panose="020B0604020202020204" pitchFamily="34" charset="0"/>
                  <a:cs typeface="Arial" panose="020B0604020202020204" pitchFamily="34" charset="0"/>
                </a:rPr>
                <a:t>Nov. 2024</a:t>
              </a:r>
            </a:p>
            <a:p>
              <a:pPr algn="ctr"/>
              <a:r>
                <a:rPr lang="en-GB" sz="800" i="1" dirty="0">
                  <a:solidFill>
                    <a:schemeClr val="tx1">
                      <a:lumMod val="75000"/>
                      <a:lumOff val="25000"/>
                    </a:schemeClr>
                  </a:solidFill>
                  <a:effectLst/>
                  <a:latin typeface="Arial" panose="020B0604020202020204" pitchFamily="34" charset="0"/>
                  <a:cs typeface="Arial" panose="020B0604020202020204" pitchFamily="34" charset="0"/>
                </a:rPr>
                <a:t>n = 2,440,377 [3]</a:t>
              </a:r>
              <a:endParaRPr lang="en-FR" sz="800" i="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19" name="TextBox 18">
            <a:extLst>
              <a:ext uri="{FF2B5EF4-FFF2-40B4-BE49-F238E27FC236}">
                <a16:creationId xmlns:a16="http://schemas.microsoft.com/office/drawing/2014/main" id="{6C9BD77F-A073-74DB-2CFF-326B45C3E6A1}"/>
              </a:ext>
            </a:extLst>
          </p:cNvPr>
          <p:cNvSpPr txBox="1"/>
          <p:nvPr/>
        </p:nvSpPr>
        <p:spPr>
          <a:xfrm>
            <a:off x="6925860" y="5325818"/>
            <a:ext cx="4427940" cy="430887"/>
          </a:xfrm>
          <a:prstGeom prst="rect">
            <a:avLst/>
          </a:prstGeom>
          <a:noFill/>
        </p:spPr>
        <p:txBody>
          <a:bodyPr wrap="square" rtlCol="0">
            <a:spAutoFit/>
          </a:bodyPr>
          <a:lstStyle/>
          <a:p>
            <a:pPr algn="ctr"/>
            <a:r>
              <a:rPr lang="en-FR" sz="1100" i="1" u="sng" dirty="0">
                <a:solidFill>
                  <a:schemeClr val="tx1">
                    <a:lumMod val="75000"/>
                    <a:lumOff val="25000"/>
                  </a:schemeClr>
                </a:solidFill>
                <a:latin typeface="Arial" panose="020B0604020202020204" pitchFamily="34" charset="0"/>
                <a:cs typeface="Arial" panose="020B0604020202020204" pitchFamily="34" charset="0"/>
              </a:rPr>
              <a:t>18 Jun 2025:</a:t>
            </a:r>
            <a:r>
              <a:rPr lang="en-FR" sz="1100" dirty="0">
                <a:solidFill>
                  <a:schemeClr val="tx1">
                    <a:lumMod val="75000"/>
                    <a:lumOff val="25000"/>
                  </a:schemeClr>
                </a:solidFill>
                <a:latin typeface="Arial" panose="020B0604020202020204" pitchFamily="34" charset="0"/>
                <a:cs typeface="Arial" panose="020B0604020202020204" pitchFamily="34" charset="0"/>
              </a:rPr>
              <a:t> ATB v0.4 with 330k new genomes</a:t>
            </a:r>
          </a:p>
          <a:p>
            <a:pPr algn="ctr"/>
            <a:r>
              <a:rPr lang="en-FR" sz="1100" i="1" u="sng" dirty="0">
                <a:solidFill>
                  <a:schemeClr val="tx1">
                    <a:lumMod val="75000"/>
                    <a:lumOff val="25000"/>
                  </a:schemeClr>
                </a:solidFill>
                <a:latin typeface="Arial" panose="020B0604020202020204" pitchFamily="34" charset="0"/>
                <a:cs typeface="Arial" panose="020B0604020202020204" pitchFamily="34" charset="0"/>
              </a:rPr>
              <a:t>Next decade:</a:t>
            </a:r>
            <a:r>
              <a:rPr lang="en-FR" sz="1100" dirty="0">
                <a:solidFill>
                  <a:schemeClr val="tx1">
                    <a:lumMod val="75000"/>
                    <a:lumOff val="25000"/>
                  </a:schemeClr>
                </a:solidFill>
                <a:latin typeface="Arial" panose="020B0604020202020204" pitchFamily="34" charset="0"/>
                <a:cs typeface="Arial" panose="020B0604020202020204" pitchFamily="34" charset="0"/>
              </a:rPr>
              <a:t> Even larger collections (n = ~10</a:t>
            </a:r>
            <a:r>
              <a:rPr lang="en-FR" sz="1100" baseline="30000" dirty="0">
                <a:solidFill>
                  <a:schemeClr val="tx1">
                    <a:lumMod val="75000"/>
                    <a:lumOff val="25000"/>
                  </a:schemeClr>
                </a:solidFill>
                <a:latin typeface="Arial" panose="020B0604020202020204" pitchFamily="34" charset="0"/>
                <a:cs typeface="Arial" panose="020B0604020202020204" pitchFamily="34" charset="0"/>
              </a:rPr>
              <a:t>7</a:t>
            </a:r>
            <a:r>
              <a:rPr lang="en-FR" sz="1100" dirty="0">
                <a:solidFill>
                  <a:schemeClr val="tx1">
                    <a:lumMod val="75000"/>
                    <a:lumOff val="25000"/>
                  </a:schemeClr>
                </a:solidFill>
                <a:latin typeface="Arial" panose="020B0604020202020204" pitchFamily="34" charset="0"/>
                <a:cs typeface="Arial" panose="020B0604020202020204" pitchFamily="34" charset="0"/>
              </a:rPr>
              <a:t>), higher diversity, …</a:t>
            </a:r>
          </a:p>
        </p:txBody>
      </p:sp>
    </p:spTree>
    <p:extLst>
      <p:ext uri="{BB962C8B-B14F-4D97-AF65-F5344CB8AC3E}">
        <p14:creationId xmlns:p14="http://schemas.microsoft.com/office/powerpoint/2010/main" val="327107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FCFE-178F-C79E-DAA2-FEF4DFA752E0}"/>
              </a:ext>
            </a:extLst>
          </p:cNvPr>
          <p:cNvSpPr>
            <a:spLocks noGrp="1"/>
          </p:cNvSpPr>
          <p:nvPr>
            <p:ph type="title"/>
          </p:nvPr>
        </p:nvSpPr>
        <p:spPr/>
        <p:txBody>
          <a:bodyPr>
            <a:normAutofit/>
          </a:bodyPr>
          <a:lstStyle/>
          <a:p>
            <a:r>
              <a:rPr lang="en-FR" sz="2000" b="1" dirty="0"/>
              <a:t>Phylogenetic Compression: </a:t>
            </a:r>
            <a:r>
              <a:rPr lang="en-FR" sz="2000" dirty="0"/>
              <a:t>New Method For Microbial Genomes Compression</a:t>
            </a:r>
          </a:p>
        </p:txBody>
      </p:sp>
      <p:grpSp>
        <p:nvGrpSpPr>
          <p:cNvPr id="4" name="Group 3">
            <a:extLst>
              <a:ext uri="{FF2B5EF4-FFF2-40B4-BE49-F238E27FC236}">
                <a16:creationId xmlns:a16="http://schemas.microsoft.com/office/drawing/2014/main" id="{25096BEB-CEF2-DE1E-1131-D8CEB1FD8CD0}"/>
              </a:ext>
            </a:extLst>
          </p:cNvPr>
          <p:cNvGrpSpPr/>
          <p:nvPr/>
        </p:nvGrpSpPr>
        <p:grpSpPr>
          <a:xfrm>
            <a:off x="972033" y="1887032"/>
            <a:ext cx="4666767" cy="3370208"/>
            <a:chOff x="972033" y="1887032"/>
            <a:chExt cx="4666767" cy="3370208"/>
          </a:xfrm>
        </p:grpSpPr>
        <p:pic>
          <p:nvPicPr>
            <p:cNvPr id="5" name="Google Shape;85;p16">
              <a:extLst>
                <a:ext uri="{FF2B5EF4-FFF2-40B4-BE49-F238E27FC236}">
                  <a16:creationId xmlns:a16="http://schemas.microsoft.com/office/drawing/2014/main" id="{4BA2CB5A-FBC9-00B6-BB29-9026A65D12FD}"/>
                </a:ext>
              </a:extLst>
            </p:cNvPr>
            <p:cNvPicPr preferRelativeResize="0"/>
            <p:nvPr/>
          </p:nvPicPr>
          <p:blipFill rotWithShape="1">
            <a:blip r:embed="rId3">
              <a:alphaModFix/>
            </a:blip>
            <a:srcRect l="-2658" b="4196"/>
            <a:stretch/>
          </p:blipFill>
          <p:spPr>
            <a:xfrm rot="5400000">
              <a:off x="1623821" y="1242261"/>
              <a:ext cx="3363191" cy="4666767"/>
            </a:xfrm>
            <a:prstGeom prst="rect">
              <a:avLst/>
            </a:prstGeom>
            <a:noFill/>
            <a:ln w="9525" cap="flat" cmpd="sng">
              <a:solidFill>
                <a:schemeClr val="lt1"/>
              </a:solidFill>
              <a:prstDash val="solid"/>
              <a:round/>
              <a:headEnd type="none" w="sm" len="sm"/>
              <a:tailEnd type="none" w="sm" len="sm"/>
            </a:ln>
          </p:spPr>
        </p:pic>
        <p:sp>
          <p:nvSpPr>
            <p:cNvPr id="6" name="Google Shape;86;p16">
              <a:extLst>
                <a:ext uri="{FF2B5EF4-FFF2-40B4-BE49-F238E27FC236}">
                  <a16:creationId xmlns:a16="http://schemas.microsoft.com/office/drawing/2014/main" id="{A7BCE6CB-6819-ECB0-27B6-54B4C467D61D}"/>
                </a:ext>
              </a:extLst>
            </p:cNvPr>
            <p:cNvSpPr txBox="1"/>
            <p:nvPr/>
          </p:nvSpPr>
          <p:spPr>
            <a:xfrm>
              <a:off x="2880559" y="2629909"/>
              <a:ext cx="623233"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rgbClr val="595959"/>
                </a:solidFill>
                <a:latin typeface="Arial" panose="020B0604020202020204" pitchFamily="34" charset="0"/>
                <a:cs typeface="Arial" panose="020B0604020202020204" pitchFamily="34" charset="0"/>
              </a:endParaRPr>
            </a:p>
          </p:txBody>
        </p:sp>
        <p:sp>
          <p:nvSpPr>
            <p:cNvPr id="7" name="Google Shape;87;p16">
              <a:extLst>
                <a:ext uri="{FF2B5EF4-FFF2-40B4-BE49-F238E27FC236}">
                  <a16:creationId xmlns:a16="http://schemas.microsoft.com/office/drawing/2014/main" id="{65FA292A-F31E-DDFE-0763-66236EB4A00D}"/>
                </a:ext>
              </a:extLst>
            </p:cNvPr>
            <p:cNvSpPr txBox="1"/>
            <p:nvPr/>
          </p:nvSpPr>
          <p:spPr>
            <a:xfrm>
              <a:off x="4743578" y="2855191"/>
              <a:ext cx="623233"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rgbClr val="595959"/>
                </a:solidFill>
                <a:latin typeface="Arial" panose="020B0604020202020204" pitchFamily="34" charset="0"/>
                <a:cs typeface="Arial" panose="020B0604020202020204" pitchFamily="34" charset="0"/>
              </a:endParaRPr>
            </a:p>
          </p:txBody>
        </p:sp>
        <p:cxnSp>
          <p:nvCxnSpPr>
            <p:cNvPr id="8" name="Google Shape;88;p16">
              <a:extLst>
                <a:ext uri="{FF2B5EF4-FFF2-40B4-BE49-F238E27FC236}">
                  <a16:creationId xmlns:a16="http://schemas.microsoft.com/office/drawing/2014/main" id="{1FE94A72-B4C8-C579-A9E8-D3CB6319B3BF}"/>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sp>
          <p:nvSpPr>
            <p:cNvPr id="9" name="Google Shape;86;p16">
              <a:extLst>
                <a:ext uri="{FF2B5EF4-FFF2-40B4-BE49-F238E27FC236}">
                  <a16:creationId xmlns:a16="http://schemas.microsoft.com/office/drawing/2014/main" id="{E09B6889-A673-A675-E483-F28A9D6CF6CD}"/>
                </a:ext>
              </a:extLst>
            </p:cNvPr>
            <p:cNvSpPr txBox="1"/>
            <p:nvPr/>
          </p:nvSpPr>
          <p:spPr>
            <a:xfrm>
              <a:off x="1052513" y="1887032"/>
              <a:ext cx="623233" cy="430857"/>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rgbClr val="595959"/>
                </a:solidFill>
                <a:latin typeface="Arial" panose="020B0604020202020204" pitchFamily="34" charset="0"/>
                <a:cs typeface="Arial" panose="020B0604020202020204" pitchFamily="34" charset="0"/>
              </a:endParaRPr>
            </a:p>
          </p:txBody>
        </p:sp>
      </p:grpSp>
      <p:sp>
        <p:nvSpPr>
          <p:cNvPr id="10" name="Content Placeholder 2">
            <a:extLst>
              <a:ext uri="{FF2B5EF4-FFF2-40B4-BE49-F238E27FC236}">
                <a16:creationId xmlns:a16="http://schemas.microsoft.com/office/drawing/2014/main" id="{8427DDEB-A622-3F56-C929-5015BFCC432F}"/>
              </a:ext>
            </a:extLst>
          </p:cNvPr>
          <p:cNvSpPr txBox="1">
            <a:spLocks/>
          </p:cNvSpPr>
          <p:nvPr/>
        </p:nvSpPr>
        <p:spPr>
          <a:xfrm>
            <a:off x="6096000" y="2001500"/>
            <a:ext cx="5867398" cy="3363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600"/>
              </a:spcBef>
              <a:buNone/>
            </a:pPr>
            <a:r>
              <a:rPr lang="en-GB" sz="1400" b="1" dirty="0">
                <a:solidFill>
                  <a:srgbClr val="C00000"/>
                </a:solidFill>
                <a:latin typeface="Arial" panose="020B0604020202020204" pitchFamily="34" charset="0"/>
                <a:cs typeface="Arial" panose="020B0604020202020204" pitchFamily="34" charset="0"/>
              </a:rPr>
              <a:t>Problem:</a:t>
            </a:r>
          </a:p>
          <a:p>
            <a:pPr marL="0" indent="0">
              <a:lnSpc>
                <a:spcPct val="100000"/>
              </a:lnSpc>
              <a:spcBef>
                <a:spcPts val="1600"/>
              </a:spcBef>
              <a:buNone/>
            </a:pPr>
            <a:r>
              <a:rPr lang="en-GB" sz="1400" dirty="0">
                <a:latin typeface="Arial" panose="020B0604020202020204" pitchFamily="34" charset="0"/>
                <a:cs typeface="Arial" panose="020B0604020202020204" pitchFamily="34" charset="0"/>
              </a:rPr>
              <a:t>Compression is a widely studied problem but existing methods do not scale for modern genomes collection </a:t>
            </a:r>
            <a:endParaRPr lang="en-GB" sz="1400" b="1" dirty="0">
              <a:latin typeface="Arial" panose="020B0604020202020204" pitchFamily="34" charset="0"/>
              <a:cs typeface="Arial" panose="020B0604020202020204" pitchFamily="34" charset="0"/>
            </a:endParaRPr>
          </a:p>
          <a:p>
            <a:pPr marL="0" indent="0">
              <a:lnSpc>
                <a:spcPct val="100000"/>
              </a:lnSpc>
              <a:spcBef>
                <a:spcPts val="1600"/>
              </a:spcBef>
              <a:buFont typeface="Arial" panose="020B0604020202020204" pitchFamily="34" charset="0"/>
              <a:buNone/>
            </a:pPr>
            <a:r>
              <a:rPr lang="en-GB" sz="1400" b="1" dirty="0">
                <a:latin typeface="Arial" panose="020B0604020202020204" pitchFamily="34" charset="0"/>
                <a:cs typeface="Arial" panose="020B0604020202020204" pitchFamily="34" charset="0"/>
              </a:rPr>
              <a:t>Difficulty</a:t>
            </a:r>
            <a:r>
              <a:rPr lang="en-GB" sz="1400" dirty="0">
                <a:latin typeface="Arial" panose="020B0604020202020204" pitchFamily="34" charset="0"/>
                <a:cs typeface="Arial" panose="020B0604020202020204" pitchFamily="34" charset="0"/>
              </a:rPr>
              <a:t>: Million-genome scale and complex redundancy structure of the collection. </a:t>
            </a:r>
          </a:p>
          <a:p>
            <a:pPr marL="0" indent="0">
              <a:lnSpc>
                <a:spcPct val="100000"/>
              </a:lnSpc>
              <a:spcBef>
                <a:spcPts val="1600"/>
              </a:spcBef>
              <a:buNone/>
            </a:pPr>
            <a:r>
              <a:rPr lang="en-GB" sz="1400" b="1" dirty="0">
                <a:solidFill>
                  <a:schemeClr val="accent5">
                    <a:lumMod val="75000"/>
                  </a:schemeClr>
                </a:solidFill>
                <a:latin typeface="Arial" panose="020B0604020202020204" pitchFamily="34" charset="0"/>
                <a:cs typeface="Arial" panose="020B0604020202020204" pitchFamily="34" charset="0"/>
              </a:rPr>
              <a:t>Phylogenetic compression:</a:t>
            </a:r>
          </a:p>
          <a:p>
            <a:pPr marL="0" indent="0">
              <a:lnSpc>
                <a:spcPct val="100000"/>
              </a:lnSpc>
              <a:spcBef>
                <a:spcPts val="1600"/>
              </a:spcBef>
              <a:buFont typeface="Arial" panose="020B0604020202020204" pitchFamily="34" charset="0"/>
              <a:buNone/>
            </a:pPr>
            <a:r>
              <a:rPr lang="en-GB" sz="1400" b="1" dirty="0">
                <a:latin typeface="Arial" panose="020B0604020202020204" pitchFamily="34" charset="0"/>
                <a:cs typeface="Arial" panose="020B0604020202020204" pitchFamily="34" charset="0"/>
              </a:rPr>
              <a:t>Key Idea</a:t>
            </a:r>
            <a:r>
              <a:rPr lang="en-GB" sz="1400" dirty="0">
                <a:latin typeface="Arial" panose="020B0604020202020204" pitchFamily="34" charset="0"/>
                <a:cs typeface="Arial" panose="020B0604020202020204" pitchFamily="34" charset="0"/>
              </a:rPr>
              <a:t>: guiding of compression using evolutionary history to enhances local compressibility</a:t>
            </a:r>
          </a:p>
          <a:p>
            <a:pPr marL="0" indent="0">
              <a:lnSpc>
                <a:spcPct val="100000"/>
              </a:lnSpc>
              <a:spcBef>
                <a:spcPts val="1600"/>
              </a:spcBef>
              <a:buFont typeface="Arial" panose="020B0604020202020204" pitchFamily="34" charset="0"/>
              <a:buNone/>
            </a:pPr>
            <a:r>
              <a:rPr lang="en-GB" sz="1400" b="1" dirty="0">
                <a:latin typeface="Arial" panose="020B0604020202020204" pitchFamily="34" charset="0"/>
                <a:cs typeface="Arial" panose="020B0604020202020204" pitchFamily="34" charset="0"/>
              </a:rPr>
              <a:t>Result: </a:t>
            </a:r>
            <a:r>
              <a:rPr lang="en-GB" sz="1400" dirty="0">
                <a:latin typeface="Arial" panose="020B0604020202020204" pitchFamily="34" charset="0"/>
                <a:cs typeface="Arial" panose="020B0604020202020204" pitchFamily="34" charset="0"/>
              </a:rPr>
              <a:t>1-2 order of magnitude improvement in compression size of genome collections</a:t>
            </a:r>
          </a:p>
        </p:txBody>
      </p:sp>
      <p:sp>
        <p:nvSpPr>
          <p:cNvPr id="12" name="Footer Placeholder 3">
            <a:extLst>
              <a:ext uri="{FF2B5EF4-FFF2-40B4-BE49-F238E27FC236}">
                <a16:creationId xmlns:a16="http://schemas.microsoft.com/office/drawing/2014/main" id="{F28C5369-3FA4-C4DA-B91A-63D288F98E92}"/>
              </a:ext>
            </a:extLst>
          </p:cNvPr>
          <p:cNvSpPr>
            <a:spLocks noGrp="1"/>
          </p:cNvSpPr>
          <p:nvPr>
            <p:ph type="ftr" sz="quarter" idx="11"/>
          </p:nvPr>
        </p:nvSpPr>
        <p:spPr>
          <a:xfrm>
            <a:off x="838200" y="6356350"/>
            <a:ext cx="7315200" cy="365125"/>
          </a:xfrm>
        </p:spPr>
        <p:txBody>
          <a:bodyPr/>
          <a:lstStyle/>
          <a:p>
            <a:pPr algn="l"/>
            <a:r>
              <a:rPr lang="en-GB" sz="1050" dirty="0" err="1">
                <a:solidFill>
                  <a:srgbClr val="000000"/>
                </a:solidFill>
              </a:rPr>
              <a:t>Břinda</a:t>
            </a:r>
            <a:r>
              <a:rPr lang="en-GB" sz="1050" dirty="0">
                <a:solidFill>
                  <a:srgbClr val="000000"/>
                </a:solidFill>
              </a:rPr>
              <a:t> et al. 2025. “Efficient and Robust Search of Microbial Genomes via Phylogenetic Compression.” </a:t>
            </a:r>
            <a:r>
              <a:rPr lang="en-GB" sz="1050" i="1" dirty="0">
                <a:solidFill>
                  <a:srgbClr val="000000"/>
                </a:solidFill>
              </a:rPr>
              <a:t>Nature Methods </a:t>
            </a:r>
          </a:p>
        </p:txBody>
      </p:sp>
      <p:sp>
        <p:nvSpPr>
          <p:cNvPr id="13" name="Slide Number Placeholder 12">
            <a:extLst>
              <a:ext uri="{FF2B5EF4-FFF2-40B4-BE49-F238E27FC236}">
                <a16:creationId xmlns:a16="http://schemas.microsoft.com/office/drawing/2014/main" id="{5F1258D2-03C4-35B9-AC62-8A0A980E60D7}"/>
              </a:ext>
            </a:extLst>
          </p:cNvPr>
          <p:cNvSpPr>
            <a:spLocks noGrp="1"/>
          </p:cNvSpPr>
          <p:nvPr>
            <p:ph type="sldNum" sz="quarter" idx="12"/>
          </p:nvPr>
        </p:nvSpPr>
        <p:spPr/>
        <p:txBody>
          <a:bodyPr/>
          <a:lstStyle/>
          <a:p>
            <a:fld id="{936915B1-0B14-F440-A983-6D958FF44552}" type="slidenum">
              <a:rPr lang="en-FR" sz="1100" smtClean="0"/>
              <a:t>8</a:t>
            </a:fld>
            <a:endParaRPr lang="en-FR" sz="1100"/>
          </a:p>
        </p:txBody>
      </p:sp>
    </p:spTree>
    <p:extLst>
      <p:ext uri="{BB962C8B-B14F-4D97-AF65-F5344CB8AC3E}">
        <p14:creationId xmlns:p14="http://schemas.microsoft.com/office/powerpoint/2010/main" val="219563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15EF-866C-9613-17DB-7EC76AAA1A65}"/>
              </a:ext>
            </a:extLst>
          </p:cNvPr>
          <p:cNvSpPr>
            <a:spLocks noGrp="1"/>
          </p:cNvSpPr>
          <p:nvPr>
            <p:ph type="title"/>
          </p:nvPr>
        </p:nvSpPr>
        <p:spPr/>
        <p:txBody>
          <a:bodyPr>
            <a:normAutofit/>
          </a:bodyPr>
          <a:lstStyle/>
          <a:p>
            <a:r>
              <a:rPr lang="en-FR" sz="2000" b="1" dirty="0"/>
              <a:t>Phylogenetic Compression: </a:t>
            </a:r>
            <a:r>
              <a:rPr lang="en-FR" sz="2000" dirty="0"/>
              <a:t>Applications On Large Genomes Collections – 1-2</a:t>
            </a:r>
            <a:r>
              <a:rPr lang="en-GB" sz="2000" dirty="0"/>
              <a:t> Orders Of Magnitude Reduction In Size</a:t>
            </a:r>
            <a:endParaRPr lang="en-FR" sz="2000" dirty="0"/>
          </a:p>
        </p:txBody>
      </p:sp>
      <p:sp>
        <p:nvSpPr>
          <p:cNvPr id="17" name="TextBox 16">
            <a:extLst>
              <a:ext uri="{FF2B5EF4-FFF2-40B4-BE49-F238E27FC236}">
                <a16:creationId xmlns:a16="http://schemas.microsoft.com/office/drawing/2014/main" id="{6233D8F4-5F89-3B26-4AFD-A33763A81976}"/>
              </a:ext>
            </a:extLst>
          </p:cNvPr>
          <p:cNvSpPr txBox="1"/>
          <p:nvPr/>
        </p:nvSpPr>
        <p:spPr>
          <a:xfrm>
            <a:off x="2833992" y="5603298"/>
            <a:ext cx="6355751" cy="523220"/>
          </a:xfrm>
          <a:prstGeom prst="rect">
            <a:avLst/>
          </a:prstGeom>
          <a:noFill/>
          <a:ln>
            <a:noFill/>
          </a:ln>
        </p:spPr>
        <p:txBody>
          <a:bodyPr wrap="square">
            <a:spAutoFit/>
          </a:bodyPr>
          <a:lstStyle/>
          <a:p>
            <a:pPr algn="ctr"/>
            <a:r>
              <a:rPr lang="en-GB" sz="1400" dirty="0">
                <a:latin typeface="Arial" panose="020B0604020202020204" pitchFamily="34" charset="0"/>
                <a:cs typeface="Arial" panose="020B0604020202020204" pitchFamily="34" charset="0"/>
                <a:sym typeface="Wingdings" pitchFamily="2" charset="2"/>
              </a:rPr>
              <a:t> </a:t>
            </a:r>
            <a:r>
              <a:rPr lang="en-GB" sz="1400" dirty="0">
                <a:latin typeface="Arial" panose="020B0604020202020204" pitchFamily="34" charset="0"/>
                <a:cs typeface="Arial" panose="020B0604020202020204" pitchFamily="34" charset="0"/>
              </a:rPr>
              <a:t>Core compression technique for </a:t>
            </a:r>
            <a:r>
              <a:rPr lang="en-GB" sz="1400" dirty="0" err="1">
                <a:latin typeface="Arial" panose="020B0604020202020204" pitchFamily="34" charset="0"/>
                <a:cs typeface="Arial" panose="020B0604020202020204" pitchFamily="34" charset="0"/>
              </a:rPr>
              <a:t>AllTheBacteria</a:t>
            </a:r>
            <a:r>
              <a:rPr lang="en-GB" sz="1400" dirty="0">
                <a:latin typeface="Arial" panose="020B0604020202020204" pitchFamily="34" charset="0"/>
                <a:cs typeface="Arial" panose="020B0604020202020204" pitchFamily="34" charset="0"/>
              </a:rPr>
              <a:t>, currently the largest microbial genomes collection</a:t>
            </a:r>
          </a:p>
        </p:txBody>
      </p:sp>
      <p:sp>
        <p:nvSpPr>
          <p:cNvPr id="18" name="Slide Number Placeholder 17">
            <a:extLst>
              <a:ext uri="{FF2B5EF4-FFF2-40B4-BE49-F238E27FC236}">
                <a16:creationId xmlns:a16="http://schemas.microsoft.com/office/drawing/2014/main" id="{15B9C5D5-FDA4-ACB7-90A6-6BFF57AB2F56}"/>
              </a:ext>
            </a:extLst>
          </p:cNvPr>
          <p:cNvSpPr>
            <a:spLocks noGrp="1"/>
          </p:cNvSpPr>
          <p:nvPr>
            <p:ph type="sldNum" sz="quarter" idx="12"/>
          </p:nvPr>
        </p:nvSpPr>
        <p:spPr/>
        <p:txBody>
          <a:bodyPr/>
          <a:lstStyle/>
          <a:p>
            <a:fld id="{936915B1-0B14-F440-A983-6D958FF44552}" type="slidenum">
              <a:rPr lang="en-FR" sz="1100" smtClean="0"/>
              <a:t>9</a:t>
            </a:fld>
            <a:endParaRPr lang="en-FR" sz="1100"/>
          </a:p>
        </p:txBody>
      </p:sp>
      <p:grpSp>
        <p:nvGrpSpPr>
          <p:cNvPr id="15" name="Group 14">
            <a:extLst>
              <a:ext uri="{FF2B5EF4-FFF2-40B4-BE49-F238E27FC236}">
                <a16:creationId xmlns:a16="http://schemas.microsoft.com/office/drawing/2014/main" id="{865B8B5E-5A04-1B8F-9F45-79B0CC02924B}"/>
              </a:ext>
            </a:extLst>
          </p:cNvPr>
          <p:cNvGrpSpPr/>
          <p:nvPr/>
        </p:nvGrpSpPr>
        <p:grpSpPr>
          <a:xfrm>
            <a:off x="4164811" y="1719210"/>
            <a:ext cx="5599106" cy="3817135"/>
            <a:chOff x="4387407" y="1690688"/>
            <a:chExt cx="5599106" cy="3817135"/>
          </a:xfrm>
        </p:grpSpPr>
        <p:pic>
          <p:nvPicPr>
            <p:cNvPr id="5" name="Picture 4">
              <a:extLst>
                <a:ext uri="{FF2B5EF4-FFF2-40B4-BE49-F238E27FC236}">
                  <a16:creationId xmlns:a16="http://schemas.microsoft.com/office/drawing/2014/main" id="{DBAEA826-F708-7372-4EB1-C7A5FD91443E}"/>
                </a:ext>
              </a:extLst>
            </p:cNvPr>
            <p:cNvPicPr>
              <a:picLocks noChangeAspect="1"/>
            </p:cNvPicPr>
            <p:nvPr/>
          </p:nvPicPr>
          <p:blipFill>
            <a:blip r:embed="rId3"/>
            <a:srcRect l="2968" t="4108" r="27495" b="7892"/>
            <a:stretch>
              <a:fillRect/>
            </a:stretch>
          </p:blipFill>
          <p:spPr>
            <a:xfrm>
              <a:off x="4387407" y="1690688"/>
              <a:ext cx="2956368" cy="3502818"/>
            </a:xfrm>
            <a:prstGeom prst="rect">
              <a:avLst/>
            </a:prstGeom>
          </p:spPr>
        </p:pic>
        <p:sp>
          <p:nvSpPr>
            <p:cNvPr id="6" name="TextBox 5">
              <a:extLst>
                <a:ext uri="{FF2B5EF4-FFF2-40B4-BE49-F238E27FC236}">
                  <a16:creationId xmlns:a16="http://schemas.microsoft.com/office/drawing/2014/main" id="{21B95207-35DF-A8EB-EEA1-0D55E8D5F40C}"/>
                </a:ext>
              </a:extLst>
            </p:cNvPr>
            <p:cNvSpPr txBox="1"/>
            <p:nvPr/>
          </p:nvSpPr>
          <p:spPr>
            <a:xfrm>
              <a:off x="6002816" y="1853750"/>
              <a:ext cx="593709" cy="261610"/>
            </a:xfrm>
            <a:prstGeom prst="rect">
              <a:avLst/>
            </a:prstGeom>
            <a:noFill/>
          </p:spPr>
          <p:txBody>
            <a:bodyPr wrap="square" rtlCol="0">
              <a:spAutoFit/>
            </a:bodyPr>
            <a:lstStyle/>
            <a:p>
              <a:pPr algn="ctr"/>
              <a:r>
                <a:rPr lang="en-FR" sz="1050" b="1" dirty="0">
                  <a:solidFill>
                    <a:schemeClr val="bg1"/>
                  </a:solidFill>
                  <a:latin typeface="Arial" panose="020B0604020202020204" pitchFamily="34" charset="0"/>
                  <a:cs typeface="Arial" panose="020B0604020202020204" pitchFamily="34" charset="0"/>
                </a:rPr>
                <a:t>3,9T</a:t>
              </a:r>
            </a:p>
          </p:txBody>
        </p:sp>
        <p:sp>
          <p:nvSpPr>
            <p:cNvPr id="7" name="TextBox 6">
              <a:extLst>
                <a:ext uri="{FF2B5EF4-FFF2-40B4-BE49-F238E27FC236}">
                  <a16:creationId xmlns:a16="http://schemas.microsoft.com/office/drawing/2014/main" id="{775380B6-9C01-941B-4906-8724C245C125}"/>
                </a:ext>
              </a:extLst>
            </p:cNvPr>
            <p:cNvSpPr txBox="1"/>
            <p:nvPr/>
          </p:nvSpPr>
          <p:spPr>
            <a:xfrm>
              <a:off x="4810941" y="4127279"/>
              <a:ext cx="593709" cy="261610"/>
            </a:xfrm>
            <a:prstGeom prst="rect">
              <a:avLst/>
            </a:prstGeom>
            <a:noFill/>
          </p:spPr>
          <p:txBody>
            <a:bodyPr wrap="square" rtlCol="0">
              <a:spAutoFit/>
            </a:bodyPr>
            <a:lstStyle/>
            <a:p>
              <a:pPr algn="ctr"/>
              <a:r>
                <a:rPr lang="en-FR" sz="1050" b="1" dirty="0">
                  <a:solidFill>
                    <a:schemeClr val="bg1"/>
                  </a:solidFill>
                  <a:latin typeface="Arial" panose="020B0604020202020204" pitchFamily="34" charset="0"/>
                  <a:cs typeface="Arial" panose="020B0604020202020204" pitchFamily="34" charset="0"/>
                </a:rPr>
                <a:t>805G</a:t>
              </a:r>
            </a:p>
          </p:txBody>
        </p:sp>
        <p:sp>
          <p:nvSpPr>
            <p:cNvPr id="8" name="TextBox 7">
              <a:extLst>
                <a:ext uri="{FF2B5EF4-FFF2-40B4-BE49-F238E27FC236}">
                  <a16:creationId xmlns:a16="http://schemas.microsoft.com/office/drawing/2014/main" id="{94828D99-974F-716B-B59E-56C1C7DEBE07}"/>
                </a:ext>
              </a:extLst>
            </p:cNvPr>
            <p:cNvSpPr txBox="1"/>
            <p:nvPr/>
          </p:nvSpPr>
          <p:spPr>
            <a:xfrm>
              <a:off x="5393429" y="4817468"/>
              <a:ext cx="450764" cy="261610"/>
            </a:xfrm>
            <a:prstGeom prst="rect">
              <a:avLst/>
            </a:prstGeom>
            <a:noFill/>
          </p:spPr>
          <p:txBody>
            <a:bodyPr wrap="none" rtlCol="0">
              <a:spAutoFit/>
            </a:bodyPr>
            <a:lstStyle/>
            <a:p>
              <a:pPr algn="ctr"/>
              <a:r>
                <a:rPr lang="en-FR" sz="1050" dirty="0">
                  <a:latin typeface="Arial" panose="020B0604020202020204" pitchFamily="34" charset="0"/>
                  <a:cs typeface="Arial" panose="020B0604020202020204" pitchFamily="34" charset="0"/>
                </a:rPr>
                <a:t>29G</a:t>
              </a:r>
            </a:p>
          </p:txBody>
        </p:sp>
        <p:sp>
          <p:nvSpPr>
            <p:cNvPr id="9" name="TextBox 8">
              <a:extLst>
                <a:ext uri="{FF2B5EF4-FFF2-40B4-BE49-F238E27FC236}">
                  <a16:creationId xmlns:a16="http://schemas.microsoft.com/office/drawing/2014/main" id="{820A9833-78E4-8EB0-2BE1-B5E4B54F8B7D}"/>
                </a:ext>
              </a:extLst>
            </p:cNvPr>
            <p:cNvSpPr txBox="1"/>
            <p:nvPr/>
          </p:nvSpPr>
          <p:spPr>
            <a:xfrm>
              <a:off x="6539725" y="4763619"/>
              <a:ext cx="529312" cy="261610"/>
            </a:xfrm>
            <a:prstGeom prst="rect">
              <a:avLst/>
            </a:prstGeom>
            <a:noFill/>
          </p:spPr>
          <p:txBody>
            <a:bodyPr wrap="none" rtlCol="0">
              <a:spAutoFit/>
            </a:bodyPr>
            <a:lstStyle/>
            <a:p>
              <a:pPr algn="ctr"/>
              <a:r>
                <a:rPr lang="en-FR" sz="1050" dirty="0">
                  <a:latin typeface="Arial" panose="020B0604020202020204" pitchFamily="34" charset="0"/>
                  <a:cs typeface="Arial" panose="020B0604020202020204" pitchFamily="34" charset="0"/>
                </a:rPr>
                <a:t>102G</a:t>
              </a:r>
            </a:p>
          </p:txBody>
        </p:sp>
        <p:sp>
          <p:nvSpPr>
            <p:cNvPr id="10" name="TextBox 9">
              <a:extLst>
                <a:ext uri="{FF2B5EF4-FFF2-40B4-BE49-F238E27FC236}">
                  <a16:creationId xmlns:a16="http://schemas.microsoft.com/office/drawing/2014/main" id="{03E55E0B-202F-2FB2-8D9E-55AF589A19DA}"/>
                </a:ext>
              </a:extLst>
            </p:cNvPr>
            <p:cNvSpPr txBox="1"/>
            <p:nvPr/>
          </p:nvSpPr>
          <p:spPr>
            <a:xfrm>
              <a:off x="4735217" y="5292379"/>
              <a:ext cx="1097755" cy="215444"/>
            </a:xfrm>
            <a:prstGeom prst="rect">
              <a:avLst/>
            </a:prstGeom>
            <a:noFill/>
          </p:spPr>
          <p:txBody>
            <a:bodyPr wrap="square" rtlCol="0">
              <a:spAutoFit/>
            </a:bodyPr>
            <a:lstStyle/>
            <a:p>
              <a:pPr algn="ctr">
                <a:buNone/>
              </a:pPr>
              <a:r>
                <a:rPr lang="en-US" sz="800" dirty="0">
                  <a:solidFill>
                    <a:schemeClr val="tx1">
                      <a:lumMod val="75000"/>
                      <a:lumOff val="25000"/>
                    </a:schemeClr>
                  </a:solidFill>
                  <a:latin typeface="Arial" panose="020B0604020202020204" pitchFamily="34" charset="0"/>
                  <a:cs typeface="Arial" panose="020B0604020202020204" pitchFamily="34" charset="0"/>
                </a:rPr>
                <a:t>661k [2]</a:t>
              </a:r>
              <a:endParaRPr lang="en-FR" sz="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41FA8DE-891A-C6C9-76E9-29EFBFED1579}"/>
                </a:ext>
              </a:extLst>
            </p:cNvPr>
            <p:cNvSpPr txBox="1"/>
            <p:nvPr/>
          </p:nvSpPr>
          <p:spPr>
            <a:xfrm>
              <a:off x="6002815" y="5292379"/>
              <a:ext cx="1340959" cy="215444"/>
            </a:xfrm>
            <a:prstGeom prst="rect">
              <a:avLst/>
            </a:prstGeom>
            <a:noFill/>
          </p:spPr>
          <p:txBody>
            <a:bodyPr wrap="square" rtlCol="0">
              <a:spAutoFit/>
            </a:bodyPr>
            <a:lstStyle/>
            <a:p>
              <a:pPr algn="ctr">
                <a:buNone/>
              </a:pPr>
              <a:r>
                <a:rPr lang="en-US" sz="800" dirty="0" err="1">
                  <a:solidFill>
                    <a:schemeClr val="tx1">
                      <a:lumMod val="75000"/>
                      <a:lumOff val="25000"/>
                    </a:schemeClr>
                  </a:solidFill>
                  <a:latin typeface="Arial" panose="020B0604020202020204" pitchFamily="34" charset="0"/>
                  <a:cs typeface="Arial" panose="020B0604020202020204" pitchFamily="34" charset="0"/>
                </a:rPr>
                <a:t>AllTheBacteria</a:t>
              </a:r>
              <a:r>
                <a:rPr lang="en-US" sz="800" dirty="0">
                  <a:solidFill>
                    <a:schemeClr val="tx1">
                      <a:lumMod val="75000"/>
                      <a:lumOff val="25000"/>
                    </a:schemeClr>
                  </a:solidFill>
                  <a:latin typeface="Arial" panose="020B0604020202020204" pitchFamily="34" charset="0"/>
                  <a:cs typeface="Arial" panose="020B0604020202020204" pitchFamily="34" charset="0"/>
                </a:rPr>
                <a:t> v0.3 [3] </a:t>
              </a:r>
              <a:endParaRPr lang="en-FR" sz="8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1FF57CE-AD66-4776-2BA7-1770BFC24660}"/>
                </a:ext>
              </a:extLst>
            </p:cNvPr>
            <p:cNvPicPr>
              <a:picLocks noChangeAspect="1"/>
            </p:cNvPicPr>
            <p:nvPr/>
          </p:nvPicPr>
          <p:blipFill>
            <a:blip r:embed="rId3"/>
            <a:srcRect l="71609" t="42156" r="331" b="42410"/>
            <a:stretch>
              <a:fillRect/>
            </a:stretch>
          </p:blipFill>
          <p:spPr>
            <a:xfrm>
              <a:off x="7343775" y="2900161"/>
              <a:ext cx="2122831" cy="1093194"/>
            </a:xfrm>
            <a:prstGeom prst="rect">
              <a:avLst/>
            </a:prstGeom>
          </p:spPr>
        </p:pic>
        <p:sp>
          <p:nvSpPr>
            <p:cNvPr id="12" name="TextBox 11">
              <a:extLst>
                <a:ext uri="{FF2B5EF4-FFF2-40B4-BE49-F238E27FC236}">
                  <a16:creationId xmlns:a16="http://schemas.microsoft.com/office/drawing/2014/main" id="{698EF282-8686-D5F4-189E-7389A56010B3}"/>
                </a:ext>
              </a:extLst>
            </p:cNvPr>
            <p:cNvSpPr txBox="1"/>
            <p:nvPr/>
          </p:nvSpPr>
          <p:spPr>
            <a:xfrm>
              <a:off x="8515718" y="3300342"/>
              <a:ext cx="1153317" cy="261610"/>
            </a:xfrm>
            <a:prstGeom prst="rect">
              <a:avLst/>
            </a:prstGeom>
            <a:noFill/>
          </p:spPr>
          <p:txBody>
            <a:bodyPr wrap="square" rtlCol="0">
              <a:spAutoFit/>
            </a:bodyPr>
            <a:lstStyle/>
            <a:p>
              <a:pPr algn="ctr">
                <a:buNone/>
              </a:pPr>
              <a:r>
                <a:rPr lang="en-US" sz="1050" dirty="0">
                  <a:latin typeface="Arial" panose="020B0604020202020204" pitchFamily="34" charset="0"/>
                  <a:cs typeface="Arial" panose="020B0604020202020204" pitchFamily="34" charset="0"/>
                </a:rPr>
                <a:t>- </a:t>
              </a:r>
              <a:r>
                <a:rPr lang="en-US" sz="1050" dirty="0" err="1">
                  <a:latin typeface="Arial" panose="020B0604020202020204" pitchFamily="34" charset="0"/>
                  <a:cs typeface="Arial" panose="020B0604020202020204" pitchFamily="34" charset="0"/>
                </a:rPr>
                <a:t>Gzip</a:t>
              </a:r>
              <a:endParaRPr lang="en-FR" sz="10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943FE8B-2D1B-A495-E0B3-002DFBA7E319}"/>
                </a:ext>
              </a:extLst>
            </p:cNvPr>
            <p:cNvSpPr txBox="1"/>
            <p:nvPr/>
          </p:nvSpPr>
          <p:spPr>
            <a:xfrm>
              <a:off x="8833196" y="3455715"/>
              <a:ext cx="1153317" cy="261610"/>
            </a:xfrm>
            <a:prstGeom prst="rect">
              <a:avLst/>
            </a:prstGeom>
            <a:noFill/>
          </p:spPr>
          <p:txBody>
            <a:bodyPr wrap="square" rtlCol="0">
              <a:spAutoFit/>
            </a:bodyPr>
            <a:lstStyle/>
            <a:p>
              <a:pPr algn="ctr">
                <a:buNone/>
              </a:pPr>
              <a:r>
                <a:rPr lang="en-US" sz="1050" dirty="0">
                  <a:latin typeface="Arial" panose="020B0604020202020204" pitchFamily="34" charset="0"/>
                  <a:cs typeface="Arial" panose="020B0604020202020204" pitchFamily="34" charset="0"/>
                </a:rPr>
                <a:t>- </a:t>
              </a:r>
              <a:r>
                <a:rPr lang="en-US" sz="1050" dirty="0" err="1">
                  <a:latin typeface="Arial" panose="020B0604020202020204" pitchFamily="34" charset="0"/>
                  <a:cs typeface="Arial" panose="020B0604020202020204" pitchFamily="34" charset="0"/>
                </a:rPr>
                <a:t>MiniPhy</a:t>
              </a:r>
              <a:endParaRPr lang="en-FR" sz="1050" dirty="0">
                <a:latin typeface="Arial" panose="020B0604020202020204" pitchFamily="34" charset="0"/>
                <a:cs typeface="Arial" panose="020B0604020202020204" pitchFamily="34" charset="0"/>
              </a:endParaRPr>
            </a:p>
          </p:txBody>
        </p:sp>
      </p:grpSp>
      <p:cxnSp>
        <p:nvCxnSpPr>
          <p:cNvPr id="23" name="Straight Connector 22">
            <a:extLst>
              <a:ext uri="{FF2B5EF4-FFF2-40B4-BE49-F238E27FC236}">
                <a16:creationId xmlns:a16="http://schemas.microsoft.com/office/drawing/2014/main" id="{C77B9543-59E0-72F4-AB0D-26EAF80EC961}"/>
              </a:ext>
            </a:extLst>
          </p:cNvPr>
          <p:cNvCxnSpPr>
            <a:cxnSpLocks/>
          </p:cNvCxnSpPr>
          <p:nvPr/>
        </p:nvCxnSpPr>
        <p:spPr>
          <a:xfrm>
            <a:off x="4467725" y="1690688"/>
            <a:ext cx="0" cy="347455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C9330C7-B8B4-AA21-7663-71755EEFDD32}"/>
              </a:ext>
            </a:extLst>
          </p:cNvPr>
          <p:cNvSpPr/>
          <p:nvPr/>
        </p:nvSpPr>
        <p:spPr>
          <a:xfrm>
            <a:off x="4371475" y="3546437"/>
            <a:ext cx="2749706"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4BF4E5BF-BC86-E32B-E46A-9C78A6C04A0F}"/>
              </a:ext>
            </a:extLst>
          </p:cNvPr>
          <p:cNvSpPr txBox="1"/>
          <p:nvPr/>
        </p:nvSpPr>
        <p:spPr>
          <a:xfrm rot="16200000">
            <a:off x="3000872" y="3278853"/>
            <a:ext cx="2003005" cy="261610"/>
          </a:xfrm>
          <a:prstGeom prst="rect">
            <a:avLst/>
          </a:prstGeom>
          <a:noFill/>
        </p:spPr>
        <p:txBody>
          <a:bodyPr wrap="square" rtlCol="0">
            <a:spAutoFit/>
          </a:bodyPr>
          <a:lstStyle/>
          <a:p>
            <a:pPr algn="ctr">
              <a:buNone/>
            </a:pPr>
            <a:r>
              <a:rPr lang="en-FR" sz="1050" dirty="0">
                <a:latin typeface="Arial" panose="020B0604020202020204" pitchFamily="34" charset="0"/>
                <a:cs typeface="Arial" panose="020B0604020202020204" pitchFamily="34" charset="0"/>
              </a:rPr>
              <a:t>Compression Size (T)</a:t>
            </a:r>
          </a:p>
        </p:txBody>
      </p:sp>
      <p:sp>
        <p:nvSpPr>
          <p:cNvPr id="30" name="Footer Placeholder 3">
            <a:extLst>
              <a:ext uri="{FF2B5EF4-FFF2-40B4-BE49-F238E27FC236}">
                <a16:creationId xmlns:a16="http://schemas.microsoft.com/office/drawing/2014/main" id="{5AF2E65B-DA1F-8560-6FF9-F083794A43A0}"/>
              </a:ext>
            </a:extLst>
          </p:cNvPr>
          <p:cNvSpPr>
            <a:spLocks noGrp="1"/>
          </p:cNvSpPr>
          <p:nvPr>
            <p:ph type="ftr" sz="quarter" idx="11"/>
          </p:nvPr>
        </p:nvSpPr>
        <p:spPr>
          <a:xfrm>
            <a:off x="838199" y="6356350"/>
            <a:ext cx="8405811" cy="365125"/>
          </a:xfrm>
          <a:ln w="6350"/>
        </p:spPr>
        <p:txBody>
          <a:bodyPr anchor="ctr"/>
          <a:lstStyle/>
          <a:p>
            <a:pPr algn="l"/>
            <a:r>
              <a:rPr lang="en-GB" sz="900" dirty="0">
                <a:solidFill>
                  <a:schemeClr val="tx1">
                    <a:lumMod val="85000"/>
                    <a:lumOff val="15000"/>
                  </a:schemeClr>
                </a:solidFill>
              </a:rPr>
              <a:t>[1] </a:t>
            </a:r>
            <a:r>
              <a:rPr lang="en-GB" sz="900" dirty="0" err="1">
                <a:solidFill>
                  <a:schemeClr val="tx1">
                    <a:lumMod val="85000"/>
                    <a:lumOff val="15000"/>
                  </a:schemeClr>
                </a:solidFill>
              </a:rPr>
              <a:t>Břinda</a:t>
            </a:r>
            <a:r>
              <a:rPr lang="en-GB" sz="900" dirty="0">
                <a:solidFill>
                  <a:schemeClr val="tx1">
                    <a:lumMod val="85000"/>
                    <a:lumOff val="15000"/>
                  </a:schemeClr>
                </a:solidFill>
              </a:rPr>
              <a:t> et al. 2025. “Efficient and Robust Search of Microbial Genomes via Phylogenetic Compression.” Nature Methods </a:t>
            </a:r>
          </a:p>
          <a:p>
            <a:pPr algn="l"/>
            <a:r>
              <a:rPr lang="en-GB" sz="900" dirty="0">
                <a:solidFill>
                  <a:schemeClr val="tx1">
                    <a:lumMod val="85000"/>
                    <a:lumOff val="15000"/>
                  </a:schemeClr>
                </a:solidFill>
              </a:rPr>
              <a:t>[2] Blackwell et al. 2021. “Exploring Bacterial Diversity via a Curated and Searchable Snapshot of Archived DNA Sequences.” PLOS Biology, </a:t>
            </a:r>
          </a:p>
          <a:p>
            <a:pPr algn="l"/>
            <a:r>
              <a:rPr lang="en-GB" sz="900" dirty="0">
                <a:solidFill>
                  <a:schemeClr val="tx1">
                    <a:lumMod val="85000"/>
                    <a:lumOff val="15000"/>
                  </a:schemeClr>
                </a:solidFill>
              </a:rPr>
              <a:t>[3] Hunt et al. 2024. “</a:t>
            </a:r>
            <a:r>
              <a:rPr lang="en-GB" sz="900" dirty="0" err="1">
                <a:solidFill>
                  <a:schemeClr val="tx1">
                    <a:lumMod val="85000"/>
                    <a:lumOff val="15000"/>
                  </a:schemeClr>
                </a:solidFill>
              </a:rPr>
              <a:t>AllTheBacteria</a:t>
            </a:r>
            <a:r>
              <a:rPr lang="en-GB" sz="900" dirty="0">
                <a:solidFill>
                  <a:schemeClr val="tx1">
                    <a:lumMod val="85000"/>
                    <a:lumOff val="15000"/>
                  </a:schemeClr>
                </a:solidFill>
              </a:rPr>
              <a:t> - All Bacterial Genomes Assembled, Available and Searchable.” </a:t>
            </a:r>
            <a:r>
              <a:rPr lang="en-GB" sz="900" dirty="0" err="1">
                <a:solidFill>
                  <a:schemeClr val="tx1">
                    <a:lumMod val="85000"/>
                    <a:lumOff val="15000"/>
                  </a:schemeClr>
                </a:solidFill>
              </a:rPr>
              <a:t>bioRxiv</a:t>
            </a:r>
            <a:r>
              <a:rPr lang="en-GB" sz="900" dirty="0">
                <a:solidFill>
                  <a:schemeClr val="tx1">
                    <a:lumMod val="85000"/>
                    <a:lumOff val="15000"/>
                  </a:schemeClr>
                </a:solidFill>
              </a:rPr>
              <a:t>. </a:t>
            </a:r>
            <a:endParaRPr lang="en-FR" sz="900" dirty="0">
              <a:solidFill>
                <a:schemeClr val="tx1">
                  <a:lumMod val="85000"/>
                  <a:lumOff val="15000"/>
                </a:schemeClr>
              </a:solidFill>
            </a:endParaRPr>
          </a:p>
        </p:txBody>
      </p:sp>
    </p:spTree>
    <p:extLst>
      <p:ext uri="{BB962C8B-B14F-4D97-AF65-F5344CB8AC3E}">
        <p14:creationId xmlns:p14="http://schemas.microsoft.com/office/powerpoint/2010/main" val="8623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10824</TotalTime>
  <Words>3214</Words>
  <Application>Microsoft Macintosh PowerPoint</Application>
  <PresentationFormat>Widescreen</PresentationFormat>
  <Paragraphs>470</Paragraphs>
  <Slides>38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Cambria Math</vt:lpstr>
      <vt:lpstr>Times New Roman</vt:lpstr>
      <vt:lpstr>Wingdings</vt:lpstr>
      <vt:lpstr>Office Theme</vt:lpstr>
      <vt:lpstr>Optimization Framework For Phylogenetic Compression</vt:lpstr>
      <vt:lpstr>Presentation Outline:</vt:lpstr>
      <vt:lpstr>Backround: International &amp; Multidisciplinary</vt:lpstr>
      <vt:lpstr>Formation</vt:lpstr>
      <vt:lpstr>PhD Research Presentation</vt:lpstr>
      <vt:lpstr>Introduction</vt:lpstr>
      <vt:lpstr>Motivation: Rapidly Growing Bacteria Genome Collections</vt:lpstr>
      <vt:lpstr>Phylogenetic Compression: New Method For Microbial Genomes Compression</vt:lpstr>
      <vt:lpstr>Phylogenetic Compression: Applications On Large Genomes Collections – 1-2 Orders Of Magnitude Reduction In Size</vt:lpstr>
      <vt:lpstr>Phylogenetic compression intrinsics: Two steps of reordering in Phylogetic Compression</vt:lpstr>
      <vt:lpstr>Level 1 : Batching (current state of the art via species &amp; accessions)</vt:lpstr>
      <vt:lpstr>Level 2 : Within-batch tree based ordering (current state of the art, in MiniPhy via Attotree)</vt:lpstr>
      <vt:lpstr>Limitation: Phylogenetic batching currently unable to adjust to target applications</vt:lpstr>
      <vt:lpstr>My Work</vt:lpstr>
      <vt:lpstr>The Optimization Problem Formulation</vt:lpstr>
      <vt:lpstr>Formulation of the batching optimization problem for phylogenetic compression</vt:lpstr>
      <vt:lpstr>Scenario: max bound on per batch compressed size  (motivated by internet transmission)</vt:lpstr>
      <vt:lpstr>The Two Tracks Of My Work: Preordering &amp; Partitionning</vt:lpstr>
      <vt:lpstr>Axis 1: Phylogenetic Pre-ordering Of Genomes </vt:lpstr>
      <vt:lpstr>Problem: Per species phylogenetic preordering without using accession number</vt:lpstr>
      <vt:lpstr>Method 1: Standard phylogenetic tree inference with Attotree</vt:lpstr>
      <vt:lpstr>Method 2: Skeleton-tree Based Pre-ordering </vt:lpstr>
      <vt:lpstr>Example: Benchmark with E. coli from 661k collection</vt:lpstr>
      <vt:lpstr>Experiment: Application to the whole 661k collection</vt:lpstr>
      <vt:lpstr>Result (661k) species-wise: per species absolute compressed size reduction</vt:lpstr>
      <vt:lpstr>Result (661k) species-wise: per species relative compressed size reduction</vt:lpstr>
      <vt:lpstr>Axis summary:</vt:lpstr>
      <vt:lpstr>Axis 2: Order-based Genome Batching</vt:lpstr>
      <vt:lpstr>Back to a scenario: Max bound on compression size – with ordered input</vt:lpstr>
      <vt:lpstr>Bin packing: Classic optimization problem</vt:lpstr>
      <vt:lpstr>Trick: Post compression size approximation using distinct k-mers count at the species level.</vt:lpstr>
      <vt:lpstr>Fast Distinct Kmers Counting using sketches</vt:lpstr>
      <vt:lpstr>Preliminary experiment: Mycobacterium tuberculosis from 661k collection</vt:lpstr>
      <vt:lpstr>Approach: Fist-fit bin packing with distinct kmers count estimation</vt:lpstr>
      <vt:lpstr>Preliminary experiment - Compression size per batch: Binning vs Fixed-Number of genomes (4000)</vt:lpstr>
      <vt:lpstr>Conclusions</vt:lpstr>
      <vt:lpstr>Current outcomes</vt:lpstr>
      <vt:lpstr>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Khac Minh Tam Truong</dc:creator>
  <cp:lastModifiedBy>Khac Minh Tam Truong</cp:lastModifiedBy>
  <cp:revision>15</cp:revision>
  <dcterms:created xsi:type="dcterms:W3CDTF">2025-06-22T17:19:58Z</dcterms:created>
  <dcterms:modified xsi:type="dcterms:W3CDTF">2025-07-15T10:18:12Z</dcterms:modified>
</cp:coreProperties>
</file>