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3"/>
  </p:notesMasterIdLst>
  <p:sldIdLst>
    <p:sldId id="256" r:id="rId2"/>
    <p:sldId id="353" r:id="rId3"/>
    <p:sldId id="352" r:id="rId4"/>
    <p:sldId id="354" r:id="rId5"/>
    <p:sldId id="338" r:id="rId6"/>
    <p:sldId id="259" r:id="rId7"/>
    <p:sldId id="350" r:id="rId8"/>
    <p:sldId id="341" r:id="rId9"/>
    <p:sldId id="260" r:id="rId10"/>
    <p:sldId id="261" r:id="rId11"/>
    <p:sldId id="262" r:id="rId12"/>
    <p:sldId id="342" r:id="rId13"/>
    <p:sldId id="351" r:id="rId14"/>
    <p:sldId id="349" r:id="rId15"/>
    <p:sldId id="355" r:id="rId16"/>
    <p:sldId id="316" r:id="rId17"/>
    <p:sldId id="356" r:id="rId18"/>
    <p:sldId id="343" r:id="rId19"/>
    <p:sldId id="348" r:id="rId20"/>
    <p:sldId id="317" r:id="rId21"/>
    <p:sldId id="347" r:id="rId22"/>
    <p:sldId id="318" r:id="rId23"/>
    <p:sldId id="344" r:id="rId24"/>
    <p:sldId id="346" r:id="rId25"/>
    <p:sldId id="357" r:id="rId26"/>
    <p:sldId id="359" r:id="rId27"/>
    <p:sldId id="358" r:id="rId28"/>
    <p:sldId id="319" r:id="rId29"/>
    <p:sldId id="320" r:id="rId30"/>
    <p:sldId id="345" r:id="rId31"/>
    <p:sldId id="322" r:id="rId32"/>
    <p:sldId id="324" r:id="rId33"/>
    <p:sldId id="325" r:id="rId34"/>
    <p:sldId id="326" r:id="rId35"/>
    <p:sldId id="327" r:id="rId36"/>
    <p:sldId id="329" r:id="rId37"/>
    <p:sldId id="328" r:id="rId38"/>
    <p:sldId id="330" r:id="rId39"/>
    <p:sldId id="331" r:id="rId40"/>
    <p:sldId id="285" r:id="rId41"/>
    <p:sldId id="332" r:id="rId42"/>
    <p:sldId id="333" r:id="rId43"/>
    <p:sldId id="277" r:id="rId44"/>
    <p:sldId id="287" r:id="rId45"/>
    <p:sldId id="288" r:id="rId46"/>
    <p:sldId id="289" r:id="rId47"/>
    <p:sldId id="291" r:id="rId48"/>
    <p:sldId id="334" r:id="rId49"/>
    <p:sldId id="335" r:id="rId50"/>
    <p:sldId id="336" r:id="rId51"/>
    <p:sldId id="337"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69C760-E632-124C-A946-3BC7242C8B2D}">
          <p14:sldIdLst>
            <p14:sldId id="256"/>
            <p14:sldId id="353"/>
            <p14:sldId id="352"/>
            <p14:sldId id="354"/>
          </p14:sldIdLst>
        </p14:section>
        <p14:section name="Motivation &amp; State of the art" id="{F5CBBE4C-528A-934B-B232-54CB8C8132FD}">
          <p14:sldIdLst>
            <p14:sldId id="338"/>
            <p14:sldId id="259"/>
            <p14:sldId id="350"/>
            <p14:sldId id="341"/>
            <p14:sldId id="260"/>
            <p14:sldId id="261"/>
            <p14:sldId id="262"/>
            <p14:sldId id="342"/>
            <p14:sldId id="351"/>
            <p14:sldId id="349"/>
            <p14:sldId id="355"/>
            <p14:sldId id="316"/>
            <p14:sldId id="356"/>
          </p14:sldIdLst>
        </p14:section>
        <p14:section name="Limitation" id="{D8DFF07E-E548-F14B-A537-032C3C53552B}">
          <p14:sldIdLst>
            <p14:sldId id="343"/>
            <p14:sldId id="348"/>
            <p14:sldId id="317"/>
            <p14:sldId id="347"/>
            <p14:sldId id="318"/>
          </p14:sldIdLst>
        </p14:section>
        <p14:section name="GOALS" id="{5F4419D1-5F65-FC4F-AAF4-CC8A20ED2AE1}">
          <p14:sldIdLst>
            <p14:sldId id="344"/>
            <p14:sldId id="346"/>
            <p14:sldId id="357"/>
            <p14:sldId id="359"/>
            <p14:sldId id="358"/>
            <p14:sldId id="319"/>
            <p14:sldId id="320"/>
          </p14:sldIdLst>
        </p14:section>
        <p14:section name="First axis" id="{9B867073-EB1B-5B41-B8E4-A6E9D87682EF}">
          <p14:sldIdLst>
            <p14:sldId id="345"/>
            <p14:sldId id="322"/>
            <p14:sldId id="324"/>
            <p14:sldId id="325"/>
            <p14:sldId id="326"/>
            <p14:sldId id="327"/>
            <p14:sldId id="329"/>
            <p14:sldId id="328"/>
            <p14:sldId id="330"/>
            <p14:sldId id="331"/>
          </p14:sldIdLst>
        </p14:section>
        <p14:section name="Axis 2" id="{E6A7498A-4BD2-1347-ADF6-2D83C10F9A28}">
          <p14:sldIdLst>
            <p14:sldId id="285"/>
            <p14:sldId id="332"/>
            <p14:sldId id="333"/>
            <p14:sldId id="277"/>
            <p14:sldId id="287"/>
            <p14:sldId id="288"/>
            <p14:sldId id="289"/>
            <p14:sldId id="291"/>
            <p14:sldId id="334"/>
            <p14:sldId id="335"/>
            <p14:sldId id="336"/>
          </p14:sldIdLst>
        </p14:section>
        <p14:section name="Conclusion" id="{15CE378F-1292-9C4F-9595-BCF23628D097}">
          <p14:sldIdLst>
            <p14:sldId id="33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48"/>
    <p:restoredTop sz="94560"/>
  </p:normalViewPr>
  <p:slideViewPr>
    <p:cSldViewPr snapToGrid="0" showGuides="1">
      <p:cViewPr>
        <p:scale>
          <a:sx n="117" d="100"/>
          <a:sy n="117" d="100"/>
        </p:scale>
        <p:origin x="3776" y="2112"/>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7:21:10.452"/>
    </inkml:context>
    <inkml:brush xml:id="br0">
      <inkml:brushProperty name="width" value="0.035" units="cm"/>
      <inkml:brushProperty name="height" value="0.035" units="cm"/>
    </inkml:brush>
  </inkml:definitions>
  <inkml:trace contextRef="#ctx0" brushRef="#br0">1 1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21.470"/>
    </inkml:context>
    <inkml:brush xml:id="br0">
      <inkml:brushProperty name="width" value="0.035" units="cm"/>
      <inkml:brushProperty name="height" value="0.035" units="cm"/>
    </inkml:brush>
  </inkml:definitions>
  <inkml:trace contextRef="#ctx0" brushRef="#br0">341 1 8191,'-27'74'0,"11"-12"0,-2 1 4317,-21 24-4317,16-8 0,-2 2 0,-3-23 0,-1 2 309,8 5 0,2 7 0,1-4-309,-3 8 0,2-4 0,0 7 0,6-9 2026,8-16-2026,7-71 1407,19-59 1,-7 26-1,9-18 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21.727"/>
    </inkml:context>
    <inkml:brush xml:id="br0">
      <inkml:brushProperty name="width" value="0.035" units="cm"/>
      <inkml:brushProperty name="height" value="0.035" units="cm"/>
    </inkml:brush>
  </inkml:definitions>
  <inkml:trace contextRef="#ctx0" brushRef="#br0">1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23.382"/>
    </inkml:context>
    <inkml:brush xml:id="br0">
      <inkml:brushProperty name="width" value="0.035" units="cm"/>
      <inkml:brushProperty name="height" value="0.035" units="cm"/>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23.636"/>
    </inkml:context>
    <inkml:brush xml:id="br0">
      <inkml:brushProperty name="width" value="0.035" units="cm"/>
      <inkml:brushProperty name="height" value="0.035" units="cm"/>
    </inkml:brush>
  </inkml:definitions>
  <inkml:trace contextRef="#ctx0" brushRef="#br0">1 1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23.878"/>
    </inkml:context>
    <inkml:brush xml:id="br0">
      <inkml:brushProperty name="width" value="0.035" units="cm"/>
      <inkml:brushProperty name="height" value="0.035" units="cm"/>
    </inkml:brush>
  </inkml:definitions>
  <inkml:trace contextRef="#ctx0" brushRef="#br0">0 1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28.518"/>
    </inkml:context>
    <inkml:brush xml:id="br0">
      <inkml:brushProperty name="width" value="0.035" units="cm"/>
      <inkml:brushProperty name="height" value="0.035" units="cm"/>
    </inkml:brush>
  </inkml:definitions>
  <inkml:trace contextRef="#ctx0" brushRef="#br0">9 1 24575,'-5'0'0,"2"0"0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30.921"/>
    </inkml:context>
    <inkml:brush xml:id="br0">
      <inkml:brushProperty name="width" value="0.035" units="cm"/>
      <inkml:brushProperty name="height" value="0.035" units="cm"/>
    </inkml:brush>
  </inkml:definitions>
  <inkml:trace contextRef="#ctx0" brushRef="#br0">257 68 24575,'-26'3'0,"-32"28"0,0 11 0,2 11 0,9-3 0,41 3 0,1-14 0,5 14 0,3-30 0,1-3 0,34-8 0,7-6 0,0 2 0,-4-11 0,-11-23 0,-7 0 0,21-35 0,-29 21 0,1-4 0,-16 11 0,0-12 0,0-27 0,0 23 0,0-4 0,0 48 0,0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31.800"/>
    </inkml:context>
    <inkml:brush xml:id="br0">
      <inkml:brushProperty name="width" value="0.035" units="cm"/>
      <inkml:brushProperty name="height" value="0.035" units="cm"/>
    </inkml:brush>
  </inkml:definitions>
  <inkml:trace contextRef="#ctx0" brushRef="#br0">390 1 24575,'-17'37'0,"3"-10"0,-12 43 0,5-24 0,-2 0 0,-18 37 0,3-3 0,1 2-1639,13-29 1,2-1 1638,-3 13 0,0 1 0,2-9 0,3-5 1030,7 1-1030,-7 6 537,20-47-537,0-7 0,15-13 0,5-3 0,15-12 0,53-7 0,-5 4 0,-26-2 0,7 0-596,15 11 1,5 3 595,-1-9 0,3 0 0,-10 8 0,5 1 0,-7 1 0,-3 2 0,-6-1 0,-3-3 0,-16 0 0,-38 7 0,-8 3 0,-17 12 0,2-1 0,-18 16 2901,-3 9-2901,-26 26 0,20-15 0,-7 7 0,24-30 0,-24 11 0,-3 1 0,10-4 0,-7 2 0,14-2 0,37-19 0,10 0 0,-1 0 0,35 26 0,-22-19 0,34 27 0,-31-31 0,8 11 0,-9-11 0,-5 4 0,-9-7 0,-4 0 0,3-3 0,-9-5 0,1-1 0,-15-7 0,7 8 0,-3-4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37.070"/>
    </inkml:context>
    <inkml:brush xml:id="br0">
      <inkml:brushProperty name="width" value="0.035" units="cm"/>
      <inkml:brushProperty name="height" value="0.035" units="cm"/>
    </inkml:brush>
  </inkml:definitions>
  <inkml:trace contextRef="#ctx0" brushRef="#br0">1 0 24575,'4'0'0,"0"0"0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55:58.040"/>
    </inkml:context>
    <inkml:brush xml:id="br0">
      <inkml:brushProperty name="width" value="0.05" units="cm"/>
      <inkml:brushProperty name="height" value="0.05" units="cm"/>
      <inkml:brushProperty name="color" value="#FFFFFF"/>
    </inkml:brush>
  </inkml:definitions>
  <inkml:trace contextRef="#ctx0" brushRef="#br0">33 25 24575,'-16'-11'0,"10"9"0,-5-9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7:21:10.783"/>
    </inkml:context>
    <inkml:brush xml:id="br0">
      <inkml:brushProperty name="width" value="0.035" units="cm"/>
      <inkml:brushProperty name="height" value="0.035" units="cm"/>
    </inkml:brush>
  </inkml:definitions>
  <inkml:trace contextRef="#ctx0" brushRef="#br0">0 0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56:23.500"/>
    </inkml:context>
    <inkml:brush xml:id="br0">
      <inkml:brushProperty name="width" value="0.05" units="cm"/>
      <inkml:brushProperty name="height" value="0.05" units="cm"/>
      <inkml:brushProperty name="color" value="#66CC00"/>
    </inkml:brush>
  </inkml:definitions>
  <inkml:trace contextRef="#ctx0" brushRef="#br0">1 5938 24575,'0'-35'0,"0"-18"0,0-4-1349,0-4 1,0-5 1348,0 7 0,0-4 0,0-2 0,0-5 0,0-1 0,0 1 0,0 0 0,0-4-1338,0-15 1,0-4 0,0 5 1337,3 19 0,1 3 0,0-5 0,-1-6 0,2-6 0,-1-1 0,0 5 0,1 1 0,-1 4 0,1-5 0,2-7 0,0-6 0,1-2 0,-1 4 0,-3 10 0,0 2 0,0 0 0,1-1-823,2-6 0,2-1 0,-1-1 0,-1 1 823,-1-2 0,-2 1 0,0-1 0,0 1 0,-1 3 0,1 1 0,-1 0 0,1-3 0,0-8 0,0-3 0,-1 1 0,0 4 0,-2 14 0,0 4 0,-1 1 0,2-4-636,1-12 0,1-3 0,0 1 0,-1 5 636,-2 2 0,-2 5 0,1-2-320,0-13 0,0-2 1,0 6 319,0-2 0,0 5 889,1 9 0,-2 3-889,-3 17 0,0 7 0,2 3 3949,-7 9-3949,9 27 4073,4 4-4073,4-3 3704,13-5-3704,6 6 0,8-11 0,17 10 0,40-13 0,-35 13 0,4 0-1217,23-2 0,2 0 1217,-8 0 0,2 0 0,13-2 0,1 2 0,-15 6 0,0 0 0,15-5 0,-1-1 0,-22 6 0,-2 1-194,9-1 1,-8-1 193,-3-2 0,-12 7 0,-51 17 0,0 2 0,-4 11 0,0 58 0,0 7-182,0-28 1,0 9-1,0-4 182,-1 3 0,2 4 0,2 15 0,2 11 0,1-7 0,1 0 0,2 2 0,1-15 0,1 9 0,2 2 0,-1-5-1488,4 2 0,0-4 0,-1 4 1488,-2-8 0,-1 4 0,0 0 0,0 0 0,0-4 0,0 0 0,0 0 0,-3-1 0,-3-1 0,-3-2 0,1 2 0,0 1 0,3 9 0,1 2 0,0-1 0,-2-2 0,-4 12 0,-2-4 0,1 2 0,2-19 0,0 3 0,1-2 0,0-2-944,1 8 0,-1-3 1,0 2 943,-3 9 0,0 2 0,0-5-160,3-24 0,1-3 1,-1 2 159,-3 19 0,-1 3 0,-1-6 0,2 2 0,-2-4 223,-3 5 0,0-2-223,3-8 0,0-8 0,-8 15 1803,9-19 1,0-1-1804,0 16 3861,0-17-3861,0-21 885,-3-32-885,-2-1 0,1-5 0,0-3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56:31.263"/>
    </inkml:context>
    <inkml:brush xml:id="br0">
      <inkml:brushProperty name="width" value="0.035" units="cm"/>
      <inkml:brushProperty name="height" value="0.035" units="cm"/>
      <inkml:brushProperty name="color" value="#E71224"/>
    </inkml:brush>
  </inkml:definitions>
  <inkml:trace contextRef="#ctx0" brushRef="#br0">2468 1860 24575,'0'-33'0,"0"-2"0,0 1 0,0-2 0,0 1 0,0 0 0,0-18 0,0 14 0,0-32 0,0 14 0,-10-35 0,7-4 0,-7 17 0,2-8 0,6 30 0,-6-18 0,8 1 0,0-1 0,0 18 0,0 5 0,0 25 0,0 6 0,0 6 0,0 6 0,0-6 0,0 6 0,0-3 0,0 0 0,0-44 0,0 33 0,0-32 0,0 47 0,0 0 0,0 0 0,0-12 0,0 5 0,0-10 0,-4 9 0,3 4 0,-6 4 0,6 1 0,-3 2 0,4-3 0,0 0 0,0-4 0,0 3 0,0-6 0,0 3 0,0-1 0,0 2 0,0 2 0,0 1 0,0 0 0,-3 4 0,-66-11 0,-2 12 0,-16-9 0,-10 0-1742,19 10 0,-5 1 1742,-10-7 0,-10-2 0,2 0 0,12 4 0,1 1 0,-1-1 0,12-1 0,-3-2 0,2 1 0,3 1-568,-6 1 1,4 1 0,3-1 567,-25-7 0,10 2 0,37 9 0,4 1 0,-40-10 0,61 11 0,6 0 0,10 0 3135,-1 0-3135,0-4 2051,-30 3-2051,19-3 0,-28 4 0,37 0 0,-6 0 0,12 0 0,-1 0 0,1 0 0,0 0 0,-12 0 0,9 0 0,-9 0 0,15 4 0,2 12 0,3 60 0,-6-13 0,-1 9-1369,1 1 0,1 7 0,-1-1 1369,1-6 0,0 0 0,-1 3 0,-4 16 0,0 3 0,2-3 0,6-12 0,2-3 0,-1 2 0,-3 11 0,-2 1 0,3-1 0,2-10 0,1-1 0,1-3-1136,-1 23 1,0-6 1135,-6-5 0,0-10 0,3 5 0,-8-4 0,11-58 0,0-9 0,0-8 0,0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56:36.341"/>
    </inkml:context>
    <inkml:brush xml:id="br0">
      <inkml:brushProperty name="width" value="0.05" units="cm"/>
      <inkml:brushProperty name="height" value="0.05" units="cm"/>
      <inkml:brushProperty name="color" value="#004F8B"/>
    </inkml:brush>
  </inkml:definitions>
  <inkml:trace contextRef="#ctx0" brushRef="#br0">75 4223 24575,'4'-8'0,"-1"-1"0,-3-7 0,1-34 0,-2-11 0,2 12 0,-2-3 0,-4-39 0,-1-6 0,5 11 0,-1 2-1843,-10-4 0,1 1 1843,8-1 0,3 1 0,-6 10 0,-1 1 0,1-6 0,0-2 0,5-3 0,-1-1 0,-4 1 0,0-5 0,5 14 0,1-5 0,1 4-1245,-1-12 1,0-1 1244,0 6 0,0-4 0,0 4 0,0 17 0,0 4 0,0-2-742,0-9 0,0-1 1,0 3 741,0-15 0,0 3-707,0-1 0,0 3 707,0 16 0,0 1 855,0 1 1,0 1-856,0-2 0,0 3 0,0 13 0,0 1 1029,0-14 0,0 1-1029,0-33 0,0 0 0,0 4 2659,0 35-2659,3 13 2266,-2 23-2266,3 9 0,-1 7 0,5 2 1120,31 3-1120,-8 0 0,39 0 0,4 0 0,22 0 0,0 0 0,-4 0 0,0 0 0,4-10 0,0-9 0,-32 11 0,-1 1-852,20-9 852,-27 11 0,-3 2 0,4 0 0,-13-5 0,-20 5 0,-11 2 0,-2-3 0,-3 4 0,0 0 852,4 0-852,-3 4 0,6-3 0,-3 6 0,4-7 0,0 4 0,8 1 0,3-4 0,-4 5 0,-3-6 0,-16 3 0,4-2 0,-4 3 0,4-4 0,0 0 0,0 0 0,-4 7 0,0 2 0,1 15 0,-4 20 0,4 30 0,-4-19 0,-2 4-760,1 18 0,0-1 760,1-24 0,-2 1 0,-11 42 0,-1 2 0,9-35 0,1 2 0,-5 7 0,-2 8 0,2-2-1306,7-6 0,2 0 1,-1 1 1305,1 10 0,-2 2 0,1-1 0,0-4 0,0-1 0,0 1 0,4 3 0,1 1 0,-1 0 0,-2 2 0,-2-1 0,2-4-938,5 13 0,-2-3 938,-9 5 0,-2-6-326,5-30 0,0-5 326,-9 42 1003,10-21-1003,0-23 3520,5-17-3520,0-8 2427,1-2-2427,-3-13 1015,1-4-1015,-3-1 0,6 1 0,-6 4 0,6 4 0,-6 0 0,7 9 0,-6 1 0,3 1 0,-5-3 0,0-8 0,0 9 0,5 1 0,-4 10 0,10-1 0,-10-9 0,4-5 0,-5-6 0,4-6 0,-4 3 0,4-1 0,-4-2 0,0 6 0,0-3 0,0 1 0,5 10 0,5 18 0,0-17 0,0 12 0,-7-31 0,-3 3 0,0 0 0,0 3 0,0-2 0,0 2 0,0-3 0,4-3 0,-4 2 0,4 1 0,-4 30 0,0-19 0,0 31 0,-8-10 0,6 17 0,-7 17 0,9 1 0,0-18 0,4-17 0,-3-23 0,2-14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56:41.635"/>
    </inkml:context>
    <inkml:brush xml:id="br0">
      <inkml:brushProperty name="width" value="0.035" units="cm"/>
      <inkml:brushProperty name="height" value="0.035" units="cm"/>
      <inkml:brushProperty name="color" value="#E71224"/>
    </inkml:brush>
  </inkml:definitions>
  <inkml:trace contextRef="#ctx0" brushRef="#br0">0 12 24575,'20'-5'0,"56"4"0,-2-1 0,17 0 0,-1 0-1962,-10 2 1,-2 0 0,8 0 1961,-10 0 0,6 0 0,3 0 0,0 0 0,-5 0-989,6 0 1,-3 0 0,-1 0 0,-1 0 988,-5 0 0,0 0 0,-2 0 0,1 0 0,2 0 0,1 0 0,-3 0 0,-4 0 0,33 0 0,-11 0 378,-28 0 0,-7 0 1,11 0-1,-66 0 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56:44.260"/>
    </inkml:context>
    <inkml:brush xml:id="br0">
      <inkml:brushProperty name="width" value="0.05" units="cm"/>
      <inkml:brushProperty name="height" value="0.05" units="cm"/>
      <inkml:brushProperty name="color" value="#004F8B"/>
    </inkml:brush>
  </inkml:definitions>
  <inkml:trace contextRef="#ctx0" brushRef="#br0">1 139 24575,'88'-4'0,"4"0"0,-12 4 0,8 0-1764,-20 1 1,2 0 0,-2-3 1763,15-8 0,0-3 0,13 7 0,-5-3 571,-30-12 0,-8 0-571,21 1 951,-30-1-951,-11 15 0,-18 2 0,1 4 0,-12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56:46.652"/>
    </inkml:context>
    <inkml:brush xml:id="br0">
      <inkml:brushProperty name="width" value="0.05" units="cm"/>
      <inkml:brushProperty name="height" value="0.05" units="cm"/>
      <inkml:brushProperty name="color" value="#66CC00"/>
    </inkml:brush>
  </inkml:definitions>
  <inkml:trace contextRef="#ctx0" brushRef="#br0">0 17 24575,'25'0'0,"32"0"0,17 0 0,13 0 0,9 0-1374,-24 0 0,7 0 1,2 0-1,-3 0 1374,15 0 0,-2 0 0,4 0-1315,-9 0 0,4 0 0,0 0 0,-2 0 1315,-8 0 0,-1 0 0,0 0 0,1 0 0,4 0 0,1 0 0,0 0 0,-3 0 135,19 0 1,-3 0 0,-9 0-136,-4 0 0,-13 0 0,18-4 0,-71 3 1713,-11-2-1713,4 3 5867,4 0-5867,9 0 2768,-7 0-2768,3 0 0,-10-4 0,-3 3 0,-37-2 0,25 3 0,-29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04.291"/>
    </inkml:context>
    <inkml:brush xml:id="br0">
      <inkml:brushProperty name="width" value="0.035" units="cm"/>
      <inkml:brushProperty name="height" value="0.035" units="cm"/>
    </inkml:brush>
  </inkml:definitions>
  <inkml:trace contextRef="#ctx0" brushRef="#br0">3130 0 24575,'-76'47'0,"0"0"0,0 0 0,0 0 0,0 0 0,0-1 0,0 1 0,0 0 0,-2-1 0,3-5 0,2-1 0,0 0 0,-4 2 0,-6 4-958,6-2 1,-6 4-1,-4 3 1,-3 0-1,0 2 1,1-1-1,1-2 1,4-3-1,5-3 958,-8 3 0,1-4 0,4-2 0,3-1 0,4 0 0,3 0 0,-8 8 0,6 1 0,4-2 0,2-2 0,-12 5 0,5-2 0,11-4 1184,16-6 1,13-5-1185,13-8 0,35-26 0,56-23 0,24-10-1175,-33 14 1,2 1 0,8-3 1174,4 0 0,8-4 0,5 0 0,1-1 0,-4 1 0,8-2 0,-3-1 0,1 1 0,5 0-592,-14 5 1,2 0 0,4 0 0,0 1 0,0-1 0,-1 2 591,-4 0 0,0 0 0,-1 0 0,1 2 0,0 0 0,2 1-145,3 1 0,2 1 1,0 2-1,1 0 0,-1 1 1,-1 0 144,-2 0 0,0 1 0,0 1 0,-1 0 0,-2 1 0,-3 3-110,20-1 0,-3 4 1,-5 1-1,-6-1 110,-1-2 0,-7 1 0,-9 1 0,-3 0 0,-22 8 2667,-38 12-2667,-46 18 0,-24 14 0,-16 10 394,8-10 0,-7 4 0,-2 1-394,11-7 0,-1 1 0,-2 1 0,-2 2 0,7-4 0,-4 2 0,0 0 0,1 1 0,2 0 0,-11 8 0,3 0 0,1-1 0,1 0 0,5-4 0,1-1 0,2 0 0,3 2 120,2 3 0,2 2 0,4-1 0,7-8-120,-3 3 0,10-5 0,1 8 0,23-16 0,83-57 0,1-5 0,12-3 0,0 3 0,7-2 0,5 1-299,-11 4 0,4 1 1,1 1-1,2-1 299,5-1 0,2 0 0,1 0 0,-1 1 0,-4 1 0,-1 1 0,0 1 0,0 0 864,0 2 0,0 1 1,-2 1-1,-3 1-864,7 0 0,-3 1 0,-7 4 0,9 4 0,-12 4 302,10 1-302,-114 66 0,-38-3 0,28-19 0,-5 8 0,-4-1-743,-11 0 1,-5-2 0,-5 3 742,0 1 0,-4 4 0,-2 1 0,-1-2-14,2-2 1,0-1 0,-2 1 0,-7 4 13,15-13 0,-5 4 0,-4 2 0,-1 1 0,2-1 0,2-2 0,6-2 0,-16 14 0,6-4 0,2 0 0,-2 1-240,3-3 0,-4 2 0,2 0 0,5-3 0,12-7 240,-8 17 0,17-10 0,-3 10 0,37-49 1961,26-16-1961,57-38 0,-4 23 0,8 0 1348,-10-10 1,3-5-1,4 3-1348,16 2 0,5 3 0,1-1-565,-19 2 1,1-2 0,0 1 0,2 3 564,2 2 0,2 2 0,0 2 0,0 1 0,0 1 0,0 1 0,-1 2 0,-4 1-304,3 3 1,-4 3 0,-5 0 303,6-3 0,-12 4 0,-10 14 0,-79 38 0,-3-6 0,-9 5-451,-5 0 0,-9 3 1,-5 1 450,-2-7 0,-6-1 0,-3 1 0,0 0 0,-2 2 0,-1-1 0,-2 1 0,-5 0 0,0-3 0,-6 0 0,-2 0 0,0 0 0,3-1 0,8-4 0,2 0 0,1-1 0,0 0 0,-1 1 7,-2 1 1,0 1-1,-1 1 1,1-1 0,1-1-8,4-3 0,-1 0 0,1 0 0,3-1 0,2-1 0,0 4 0,2 0 0,3-3 0,3-2 0,-3 0 0,3-3 0,7-3 405,-7 7 0,20-10-405,34-22 0,34-21 0,50-26 0,-1 9 0,12-5-297,-16 3 1,3-3 0,5 3 296,-13 10 0,3 3 0,1 0 0,1-2 0,7-8 0,1-3 0,-1 0 0,-2 6 0,11 5 0,-3 6 0,-5-3 0,-14-2 0,-4-3 0,-7 7 4567,35 4-4567,-76 8 0,-21 7 0,-59 55 0,3-11 0,-12 7-1266,16-12 1,-6 5 0,-3 1 0,-2-1 1265,-10 5 0,-2 0 0,-4 1 0,-4 1 0,19-11 0,-4 1 0,-1 1 0,-1 0 0,0 0 0,1-2-212,-8 5 0,0-1 0,0 0 0,0 0 0,-3 3 212,5-2 0,-4 1 0,0 1 0,0 1 0,2 0 0,5-1-220,-1 3 0,4 0 0,2-1 0,2 2 0,1 0 220,4 0 0,2 0 0,1 2 0,4-2 0,5 0 0,-11 16 0,8 0 0,11-5 0,9 5 0,13-9 0,9-3 0,83-30 0,-4-23 0,12-4 0,-10 4 0,5 0 0,4-3 667,-5-5 1,2-4-1,4-1 1,4-3-668,4 0 0,5-3 0,3-2 0,-1-1 0,-5-2 0,2-3 0,-5-3 0,0 0 0,3-2 0,-5 4 0,5-1 0,0-1 0,-7 1 0,-13 0 2657,13-10 1,-16 2-2658,14-5 2188,-118 73-2188,-11-7 0,-7 4 0,-10 21 0,-2 6-577,-10 1 0,4 1 577,20-7 0,9-1 0,-4 26 1934,34-10-1934,56-16 0,3-5 0,11-23 0,9-8-998,-6-10 1,4-5 997,23 0 0,2-7 0,-7-12 0,-1-5 0,8 1 0,-1-4 0,-6-7 0,-5 0-119,-22 13 1,-4 2 118,24-11 1134,-72 26-1134,-44 29 161,-7 9-161,-3 3 2120,20-7-2120,18-24 285,7 2-285,-1-6 0,5-2 0,1-3 0,0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13.741"/>
    </inkml:context>
    <inkml:brush xml:id="br0">
      <inkml:brushProperty name="width" value="0.035" units="cm"/>
      <inkml:brushProperty name="height" value="0.035" units="cm"/>
    </inkml:brush>
  </inkml:definitions>
  <inkml:trace contextRef="#ctx0" brushRef="#br0">1072 1 24575,'12'7'0,"-17"43"0,-17 31 0,2-5 0,6-14 0,0 3-873,-5 29 1,-1 13-1,2-18 873,-5 3 833,23-29-833,0-74 431,0-7-431,0-15 0,0 15 0,0-33 1354,0 3-1354,8-27 0,-6-17 0,15 13 0,-15-12 0,6 42 0,-8 11 0,0 26 0,4 7 0,0 2 0,8 3 0,0 3 0,0-2 0,3 6 0,-2 1 0,3 5 0,-4-1 0,3 3 0,-10-2 0,6-1 0,-10 3 0,2-3 0,-43 27 0,-11 6 0,-3-9 0,-10 0-1122,-16 4 0,0-2 1122,18-8 0,-3 0 0,-4-3 0,-7 1 0,7-2 0,4-1 0,3-1 0,-17 7 0,5-2 0,-6 2 0,50-21 0,95-31 0,-20-8 0,4-4 0,19 0 0,0 1 0,-22 3 0,-6 2 0,11-4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19.399"/>
    </inkml:context>
    <inkml:brush xml:id="br0">
      <inkml:brushProperty name="width" value="0.035" units="cm"/>
      <inkml:brushProperty name="height" value="0.035" units="cm"/>
    </inkml:brush>
  </inkml:definitions>
  <inkml:trace contextRef="#ctx0" brushRef="#br0">1 1 24575,'0'12'0,"0"0"0,0-8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18.881"/>
    </inkml:context>
    <inkml:brush xml:id="br0">
      <inkml:brushProperty name="width" value="0.035" units="cm"/>
      <inkml:brushProperty name="height" value="0.035" units="cm"/>
    </inkml:brush>
  </inkml:definitions>
  <inkml:trace contextRef="#ctx0" brushRef="#br0">295 0 24575,'0'12'0,"0"-3"-812,0 67 812,0-5-803,-4-9 0,-2 7 803,0 12 0,-4 4 0,-9 3 0,-1 3 0,10 7 0,1 0 0,-9-13 0,0 0-488,11-17 1,3 3 0,-1-9 487,-8 34 0,5-26 0,2-12 0,3-42 0,2-45 339,7 5-339,2-29 1302,20 0-1302,-2-4 0,3 17 0,3-1 1696,20-27-1696,-18 31 0,3 2 0,34-26 0,5-2 0,-10 20 0,-19 15 0,0 4 0,15 5 0,30-11 0,-48 19 0,-6 3 0,-30 12 0,1 12 0,-4-1 0,0 9 543,-13 18-543,-1-19 0,-17 22 0,-18-19 0,4-6 0,-10 0 0,-5 0-1055,-10-1 1055,-4-1 0,-7 0 0,9-5 0,-1-3 0,-2-2 0,0-1 0,1 4 0,7-2 0,-1-7 0,26 6 0,36-8 0,49-10 0,18-12 0,5-2 0,7-4 279,2-11 1,1-3-280,10-1 0,-6 2 0,-28 10 0,-7 2 0,18-5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19.199"/>
    </inkml:context>
    <inkml:brush xml:id="br0">
      <inkml:brushProperty name="width" value="0.035" units="cm"/>
      <inkml:brushProperty name="height" value="0.035" units="cm"/>
    </inkml:brush>
  </inkml:definitions>
  <inkml:trace contextRef="#ctx0" brushRef="#br0">1 1 14656,'0'77'0,"8"-20"0,-6 35 0,6-22 4078,-8-13-4078,0-1 1733,0-3-1733,0-18 943,0 0-943,0-12 3117,0-3-3117,0-22 48,5-12-48,5-30 0,-3 20 0,1-9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20.558"/>
    </inkml:context>
    <inkml:brush xml:id="br0">
      <inkml:brushProperty name="width" value="0.035" units="cm"/>
      <inkml:brushProperty name="height" value="0.035" units="cm"/>
    </inkml:brush>
  </inkml:definitions>
  <inkml:trace contextRef="#ctx0" brushRef="#br0">442 37 18771,'0'-8'0,"0"-4"2661,-4 3-2661,-47 1 0,19 10 0,-15 8 0,-1 11-28,16 16 0,4 7 28,-7 3 0,1 4 374,1 21 1,4 4-375,9-7 0,3-2 0,2-7 0,4-2 1567,5 34-1567,18-40 0,3-29 0,1-3 883,-5-15-883,1-2 0,18-28 0,8-6 0,-5-2 0,5-5 0,11-10 0,-2 0 0,14-23 0,-12 18 0,-6 0 0,-22-6 0,11 3 0,-20 18 0,-11 26 0,3 23 0,-10 5 0,5 37 0,-4 4 0,0 0 0,3-13 0,1-20 0,5-8 0,1 26 0,6 7 0,-9 25 0,7-17 0,-9 30 0,0-25 0,0 3 0,0-14 0,-6-25 0,1 1 0,-4-6 0,4-6 0,2-6 0,3-5 0,0-17 0,5-17 0,26-42 0,12-4 0,-16 29 0,1 0 0,31-26 0,-12 9 0,15-8 0,3 21 0,-11-4 0,-1 25 0,-30 13 0,-3 2 0,-12 7 0,0 0 0,0 0 0,-4 0 0,-4 4 0,-1 0 0,-2 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0T06:17:21.180"/>
    </inkml:context>
    <inkml:brush xml:id="br0">
      <inkml:brushProperty name="width" value="0.035" units="cm"/>
      <inkml:brushProperty name="height" value="0.035" units="cm"/>
    </inkml:brush>
  </inkml:definitions>
  <inkml:trace contextRef="#ctx0" brushRef="#br0">375 9 24575,'-20'-5'0,"5"1"0,-35 13 0,1 1 0,-25 8 0,10 7 0,18-7 0,18 5 0,12-7 0,11 0 0,-2 0 0,7 0 0,0 26 0,0-11 0,0 13 0,23 10 0,5-1 0,-8-16 0,10 17 0,-2-1 0,-14-26 0,0-1 0,-7-5 0,0-9 0,-4-8 0,-2 3 0,-1-2 0,-1 3 0,48-4 0,-19-11 0,27 5 0,-40-9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D3C9C2-4225-6340-8EDC-38519F80375D}" type="datetimeFigureOut">
              <a:rPr lang="en-FR" smtClean="0"/>
              <a:t>22/06/2025</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D16F24-D355-C54B-9AC9-1E55B4533936}" type="slidenum">
              <a:rPr lang="en-FR" smtClean="0"/>
              <a:t>‹#›</a:t>
            </a:fld>
            <a:endParaRPr lang="en-FR"/>
          </a:p>
        </p:txBody>
      </p:sp>
    </p:spTree>
    <p:extLst>
      <p:ext uri="{BB962C8B-B14F-4D97-AF65-F5344CB8AC3E}">
        <p14:creationId xmlns:p14="http://schemas.microsoft.com/office/powerpoint/2010/main" val="2145374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6B9C9-9B42-0894-09BE-7E684ACD1A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0FA0E7-BDBD-928A-D202-9815A21B83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AFB9F9-A488-A238-7C92-8EB84C9843A4}"/>
              </a:ext>
            </a:extLst>
          </p:cNvPr>
          <p:cNvSpPr>
            <a:spLocks noGrp="1"/>
          </p:cNvSpPr>
          <p:nvPr>
            <p:ph type="body" idx="1"/>
          </p:nvPr>
        </p:nvSpPr>
        <p:spPr/>
        <p:txBody>
          <a:bodyPr/>
          <a:lstStyle/>
          <a:p>
            <a:endParaRPr lang="en-FR" dirty="0"/>
          </a:p>
        </p:txBody>
      </p:sp>
      <p:sp>
        <p:nvSpPr>
          <p:cNvPr id="4" name="Slide Number Placeholder 3">
            <a:extLst>
              <a:ext uri="{FF2B5EF4-FFF2-40B4-BE49-F238E27FC236}">
                <a16:creationId xmlns:a16="http://schemas.microsoft.com/office/drawing/2014/main" id="{B2B4B6B3-3057-255D-1F81-3D6311E806CC}"/>
              </a:ext>
            </a:extLst>
          </p:cNvPr>
          <p:cNvSpPr>
            <a:spLocks noGrp="1"/>
          </p:cNvSpPr>
          <p:nvPr>
            <p:ph type="sldNum" sz="quarter" idx="5"/>
          </p:nvPr>
        </p:nvSpPr>
        <p:spPr/>
        <p:txBody>
          <a:bodyPr/>
          <a:lstStyle/>
          <a:p>
            <a:fld id="{0FD16F24-D355-C54B-9AC9-1E55B4533936}" type="slidenum">
              <a:rPr lang="en-FR" smtClean="0"/>
              <a:t>6</a:t>
            </a:fld>
            <a:endParaRPr lang="en-FR"/>
          </a:p>
        </p:txBody>
      </p:sp>
    </p:spTree>
    <p:extLst>
      <p:ext uri="{BB962C8B-B14F-4D97-AF65-F5344CB8AC3E}">
        <p14:creationId xmlns:p14="http://schemas.microsoft.com/office/powerpoint/2010/main" val="75018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0FD16F24-D355-C54B-9AC9-1E55B4533936}" type="slidenum">
              <a:rPr lang="en-FR" smtClean="0"/>
              <a:t>25</a:t>
            </a:fld>
            <a:endParaRPr lang="en-FR"/>
          </a:p>
        </p:txBody>
      </p:sp>
    </p:spTree>
    <p:extLst>
      <p:ext uri="{BB962C8B-B14F-4D97-AF65-F5344CB8AC3E}">
        <p14:creationId xmlns:p14="http://schemas.microsoft.com/office/powerpoint/2010/main" val="980363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We are working with </a:t>
            </a:r>
            <a:r>
              <a:rPr lang="en-GB" b="1" dirty="0"/>
              <a:t>clusters of genomes</a:t>
            </a:r>
            <a:r>
              <a:rPr lang="en-GB" dirty="0"/>
              <a:t> that come from the same species but vary significantly in size. The goal is to group these genomes into </a:t>
            </a:r>
            <a:r>
              <a:rPr lang="en-GB" b="1" dirty="0"/>
              <a:t>batches</a:t>
            </a:r>
            <a:r>
              <a:rPr lang="en-GB" dirty="0"/>
              <a:t> while meeting several key requirements. First, we must consider the number of genomes and the </a:t>
            </a:r>
            <a:r>
              <a:rPr lang="en-GB" b="1" dirty="0"/>
              <a:t>uncompressed size</a:t>
            </a:r>
            <a:r>
              <a:rPr lang="en-GB" dirty="0"/>
              <a:t> of the batches. Additionally, </a:t>
            </a:r>
            <a:r>
              <a:rPr lang="en-GB" b="1" dirty="0"/>
              <a:t>post-compression batch sizes</a:t>
            </a:r>
            <a:r>
              <a:rPr lang="en-GB" dirty="0"/>
              <a:t> must fit within a defined </a:t>
            </a:r>
            <a:r>
              <a:rPr lang="en-GB" b="1" dirty="0"/>
              <a:t>memory constraint</a:t>
            </a:r>
            <a:r>
              <a:rPr lang="en-GB" dirty="0"/>
              <a:t> to maintain balance across the system.</a:t>
            </a:r>
          </a:p>
          <a:p>
            <a:r>
              <a:rPr lang="en-GB" dirty="0"/>
              <a:t>To achieve an optimal </a:t>
            </a:r>
            <a:r>
              <a:rPr lang="en-GB" b="1" dirty="0"/>
              <a:t>compression ratio</a:t>
            </a:r>
            <a:r>
              <a:rPr lang="en-GB" dirty="0"/>
              <a:t>, we aim to maximize the number of genomes in each batch. This will help minimize the total number of batches used, which in turn improves both efficiency and the effectiveness of the compression process. The challenge is to find the right balance that meets all these constraints while still ensuring a high-quality compression outcome.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40</a:t>
            </a:fld>
            <a:endParaRPr lang="en-FR"/>
          </a:p>
        </p:txBody>
      </p:sp>
    </p:spTree>
    <p:extLst>
      <p:ext uri="{BB962C8B-B14F-4D97-AF65-F5344CB8AC3E}">
        <p14:creationId xmlns:p14="http://schemas.microsoft.com/office/powerpoint/2010/main" val="113624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goal is to </a:t>
            </a:r>
            <a:r>
              <a:rPr lang="en-GB" b="1" dirty="0"/>
              <a:t>design a balancing batching strategy</a:t>
            </a:r>
            <a:r>
              <a:rPr lang="en-GB" dirty="0"/>
              <a:t> that addresses the challenges associated with non-uniformity in genomic data compression.</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43</a:t>
            </a:fld>
            <a:endParaRPr lang="en-FR"/>
          </a:p>
        </p:txBody>
      </p:sp>
    </p:spTree>
    <p:extLst>
      <p:ext uri="{BB962C8B-B14F-4D97-AF65-F5344CB8AC3E}">
        <p14:creationId xmlns:p14="http://schemas.microsoft.com/office/powerpoint/2010/main" val="336487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5" name="Footer Placeholder 4"/>
          <p:cNvSpPr>
            <a:spLocks noGrp="1"/>
          </p:cNvSpPr>
          <p:nvPr>
            <p:ph type="ftr" sz="quarter" idx="11"/>
          </p:nvPr>
        </p:nvSpPr>
        <p:spPr/>
        <p:txBody>
          <a:bodyPr/>
          <a:lstStyle>
            <a:lvl1pPr>
              <a:defRPr sz="1000"/>
            </a:lvl1pPr>
          </a:lstStyle>
          <a:p>
            <a:endParaRPr lang="en-FR" dirty="0"/>
          </a:p>
        </p:txBody>
      </p:sp>
      <p:sp>
        <p:nvSpPr>
          <p:cNvPr id="6" name="Slide Number Placeholder 5"/>
          <p:cNvSpPr>
            <a:spLocks noGrp="1"/>
          </p:cNvSpPr>
          <p:nvPr>
            <p:ph type="sldNum" sz="quarter" idx="12"/>
          </p:nvPr>
        </p:nvSpPr>
        <p:spPr/>
        <p:txBody>
          <a:bodyPr/>
          <a:lstStyle>
            <a:lvl1pPr>
              <a:defRPr sz="1000"/>
            </a:lvl1pPr>
          </a:lstStyle>
          <a:p>
            <a:fld id="{E308F893-25B2-374C-86EA-E8824AD84C24}" type="slidenum">
              <a:rPr lang="en-FR" smtClean="0"/>
              <a:pPr/>
              <a:t>‹#›</a:t>
            </a:fld>
            <a:endParaRPr lang="en-FR"/>
          </a:p>
        </p:txBody>
      </p:sp>
    </p:spTree>
    <p:extLst>
      <p:ext uri="{BB962C8B-B14F-4D97-AF65-F5344CB8AC3E}">
        <p14:creationId xmlns:p14="http://schemas.microsoft.com/office/powerpoint/2010/main" val="877806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E308F893-25B2-374C-86EA-E8824AD84C24}" type="slidenum">
              <a:rPr lang="en-FR" smtClean="0"/>
              <a:t>‹#›</a:t>
            </a:fld>
            <a:endParaRPr lang="en-FR"/>
          </a:p>
        </p:txBody>
      </p:sp>
    </p:spTree>
    <p:extLst>
      <p:ext uri="{BB962C8B-B14F-4D97-AF65-F5344CB8AC3E}">
        <p14:creationId xmlns:p14="http://schemas.microsoft.com/office/powerpoint/2010/main" val="114600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E308F893-25B2-374C-86EA-E8824AD84C24}" type="slidenum">
              <a:rPr lang="en-FR" smtClean="0"/>
              <a:t>‹#›</a:t>
            </a:fld>
            <a:endParaRPr lang="en-FR"/>
          </a:p>
        </p:txBody>
      </p:sp>
    </p:spTree>
    <p:extLst>
      <p:ext uri="{BB962C8B-B14F-4D97-AF65-F5344CB8AC3E}">
        <p14:creationId xmlns:p14="http://schemas.microsoft.com/office/powerpoint/2010/main" val="1544163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E308F893-25B2-374C-86EA-E8824AD84C24}" type="slidenum">
              <a:rPr lang="en-FR" smtClean="0"/>
              <a:t>‹#›</a:t>
            </a:fld>
            <a:endParaRPr lang="en-FR"/>
          </a:p>
        </p:txBody>
      </p:sp>
    </p:spTree>
    <p:extLst>
      <p:ext uri="{BB962C8B-B14F-4D97-AF65-F5344CB8AC3E}">
        <p14:creationId xmlns:p14="http://schemas.microsoft.com/office/powerpoint/2010/main" val="43872329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p:cNvSpPr>
            <a:spLocks noGrp="1"/>
          </p:cNvSpPr>
          <p:nvPr>
            <p:ph type="ftr" sz="quarter" idx="11"/>
          </p:nvPr>
        </p:nvSpPr>
        <p:spPr/>
        <p:txBody>
          <a:bodyPr/>
          <a:lstStyle/>
          <a:p>
            <a:endParaRPr lang="en-FR"/>
          </a:p>
        </p:txBody>
      </p:sp>
      <p:sp>
        <p:nvSpPr>
          <p:cNvPr id="6" name="Slide Number Placeholder 5"/>
          <p:cNvSpPr>
            <a:spLocks noGrp="1"/>
          </p:cNvSpPr>
          <p:nvPr>
            <p:ph type="sldNum" sz="quarter" idx="12"/>
          </p:nvPr>
        </p:nvSpPr>
        <p:spPr/>
        <p:txBody>
          <a:bodyPr/>
          <a:lstStyle/>
          <a:p>
            <a:fld id="{E308F893-25B2-374C-86EA-E8824AD84C24}" type="slidenum">
              <a:rPr lang="en-FR" smtClean="0"/>
              <a:t>‹#›</a:t>
            </a:fld>
            <a:endParaRPr lang="en-FR"/>
          </a:p>
        </p:txBody>
      </p:sp>
    </p:spTree>
    <p:extLst>
      <p:ext uri="{BB962C8B-B14F-4D97-AF65-F5344CB8AC3E}">
        <p14:creationId xmlns:p14="http://schemas.microsoft.com/office/powerpoint/2010/main" val="932585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E308F893-25B2-374C-86EA-E8824AD84C24}" type="slidenum">
              <a:rPr lang="en-FR" smtClean="0"/>
              <a:t>‹#›</a:t>
            </a:fld>
            <a:endParaRPr lang="en-FR"/>
          </a:p>
        </p:txBody>
      </p:sp>
    </p:spTree>
    <p:extLst>
      <p:ext uri="{BB962C8B-B14F-4D97-AF65-F5344CB8AC3E}">
        <p14:creationId xmlns:p14="http://schemas.microsoft.com/office/powerpoint/2010/main" val="506052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p:cNvSpPr>
            <a:spLocks noGrp="1"/>
          </p:cNvSpPr>
          <p:nvPr>
            <p:ph type="ftr" sz="quarter" idx="11"/>
          </p:nvPr>
        </p:nvSpPr>
        <p:spPr/>
        <p:txBody>
          <a:bodyPr/>
          <a:lstStyle/>
          <a:p>
            <a:endParaRPr lang="en-FR" dirty="0"/>
          </a:p>
        </p:txBody>
      </p:sp>
      <p:sp>
        <p:nvSpPr>
          <p:cNvPr id="9" name="Slide Number Placeholder 8"/>
          <p:cNvSpPr>
            <a:spLocks noGrp="1"/>
          </p:cNvSpPr>
          <p:nvPr>
            <p:ph type="sldNum" sz="quarter" idx="12"/>
          </p:nvPr>
        </p:nvSpPr>
        <p:spPr/>
        <p:txBody>
          <a:bodyPr/>
          <a:lstStyle/>
          <a:p>
            <a:fld id="{E308F893-25B2-374C-86EA-E8824AD84C24}" type="slidenum">
              <a:rPr lang="en-FR" smtClean="0"/>
              <a:t>‹#›</a:t>
            </a:fld>
            <a:endParaRPr lang="en-FR"/>
          </a:p>
        </p:txBody>
      </p:sp>
    </p:spTree>
    <p:extLst>
      <p:ext uri="{BB962C8B-B14F-4D97-AF65-F5344CB8AC3E}">
        <p14:creationId xmlns:p14="http://schemas.microsoft.com/office/powerpoint/2010/main" val="3592164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4" name="Footer Placeholder 3"/>
          <p:cNvSpPr>
            <a:spLocks noGrp="1"/>
          </p:cNvSpPr>
          <p:nvPr>
            <p:ph type="ftr" sz="quarter" idx="11"/>
          </p:nvPr>
        </p:nvSpPr>
        <p:spPr/>
        <p:txBody>
          <a:bodyPr/>
          <a:lstStyle/>
          <a:p>
            <a:endParaRPr lang="en-FR"/>
          </a:p>
        </p:txBody>
      </p:sp>
      <p:sp>
        <p:nvSpPr>
          <p:cNvPr id="5" name="Slide Number Placeholder 4"/>
          <p:cNvSpPr>
            <a:spLocks noGrp="1"/>
          </p:cNvSpPr>
          <p:nvPr>
            <p:ph type="sldNum" sz="quarter" idx="12"/>
          </p:nvPr>
        </p:nvSpPr>
        <p:spPr/>
        <p:txBody>
          <a:bodyPr/>
          <a:lstStyle/>
          <a:p>
            <a:fld id="{E308F893-25B2-374C-86EA-E8824AD84C24}" type="slidenum">
              <a:rPr lang="en-FR" smtClean="0"/>
              <a:t>‹#›</a:t>
            </a:fld>
            <a:endParaRPr lang="en-FR"/>
          </a:p>
        </p:txBody>
      </p:sp>
    </p:spTree>
    <p:extLst>
      <p:ext uri="{BB962C8B-B14F-4D97-AF65-F5344CB8AC3E}">
        <p14:creationId xmlns:p14="http://schemas.microsoft.com/office/powerpoint/2010/main" val="2642976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FR"/>
          </a:p>
        </p:txBody>
      </p:sp>
      <p:sp>
        <p:nvSpPr>
          <p:cNvPr id="4" name="Slide Number Placeholder 3"/>
          <p:cNvSpPr>
            <a:spLocks noGrp="1"/>
          </p:cNvSpPr>
          <p:nvPr>
            <p:ph type="sldNum" sz="quarter" idx="12"/>
          </p:nvPr>
        </p:nvSpPr>
        <p:spPr/>
        <p:txBody>
          <a:bodyPr/>
          <a:lstStyle/>
          <a:p>
            <a:fld id="{E308F893-25B2-374C-86EA-E8824AD84C24}" type="slidenum">
              <a:rPr lang="en-FR" smtClean="0"/>
              <a:t>‹#›</a:t>
            </a:fld>
            <a:endParaRPr lang="en-FR"/>
          </a:p>
        </p:txBody>
      </p:sp>
    </p:spTree>
    <p:extLst>
      <p:ext uri="{BB962C8B-B14F-4D97-AF65-F5344CB8AC3E}">
        <p14:creationId xmlns:p14="http://schemas.microsoft.com/office/powerpoint/2010/main" val="3171138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endParaRPr lang="en-F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E308F893-25B2-374C-86EA-E8824AD84C24}" type="slidenum">
              <a:rPr lang="en-FR" smtClean="0"/>
              <a:t>‹#›</a:t>
            </a:fld>
            <a:endParaRPr lang="en-FR"/>
          </a:p>
        </p:txBody>
      </p:sp>
    </p:spTree>
    <p:extLst>
      <p:ext uri="{BB962C8B-B14F-4D97-AF65-F5344CB8AC3E}">
        <p14:creationId xmlns:p14="http://schemas.microsoft.com/office/powerpoint/2010/main" val="2230815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FR"/>
          </a:p>
        </p:txBody>
      </p:sp>
      <p:sp>
        <p:nvSpPr>
          <p:cNvPr id="7" name="Slide Number Placeholder 6"/>
          <p:cNvSpPr>
            <a:spLocks noGrp="1"/>
          </p:cNvSpPr>
          <p:nvPr>
            <p:ph type="sldNum" sz="quarter" idx="12"/>
          </p:nvPr>
        </p:nvSpPr>
        <p:spPr/>
        <p:txBody>
          <a:bodyPr/>
          <a:lstStyle/>
          <a:p>
            <a:fld id="{E308F893-25B2-374C-86EA-E8824AD84C24}" type="slidenum">
              <a:rPr lang="en-FR" smtClean="0"/>
              <a:t>‹#›</a:t>
            </a:fld>
            <a:endParaRPr lang="en-FR"/>
          </a:p>
        </p:txBody>
      </p:sp>
    </p:spTree>
    <p:extLst>
      <p:ext uri="{BB962C8B-B14F-4D97-AF65-F5344CB8AC3E}">
        <p14:creationId xmlns:p14="http://schemas.microsoft.com/office/powerpoint/2010/main" val="1586858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838200" y="6356350"/>
            <a:ext cx="7315200" cy="365125"/>
          </a:xfrm>
          <a:prstGeom prst="rect">
            <a:avLst/>
          </a:prstGeom>
          <a:ln>
            <a:noFill/>
          </a:ln>
        </p:spPr>
        <p:txBody>
          <a:bodyPr vert="horz" lIns="91440" tIns="45720" rIns="91440" bIns="45720" rtlCol="0" anchor="ctr"/>
          <a:lstStyle>
            <a:lvl1pPr algn="l">
              <a:defRPr sz="800">
                <a:solidFill>
                  <a:schemeClr val="tx1">
                    <a:tint val="75000"/>
                  </a:schemeClr>
                </a:solidFill>
              </a:defRPr>
            </a:lvl1pPr>
          </a:lstStyle>
          <a:p>
            <a:endParaRPr lang="en-FR" dirty="0"/>
          </a:p>
        </p:txBody>
      </p:sp>
      <p:sp>
        <p:nvSpPr>
          <p:cNvPr id="6" name="Slide Number Placeholder 5"/>
          <p:cNvSpPr>
            <a:spLocks noGrp="1"/>
          </p:cNvSpPr>
          <p:nvPr>
            <p:ph type="sldNum" sz="quarter" idx="4"/>
          </p:nvPr>
        </p:nvSpPr>
        <p:spPr>
          <a:xfrm>
            <a:off x="8610600" y="6356350"/>
            <a:ext cx="2743200" cy="365125"/>
          </a:xfrm>
          <a:prstGeom prst="rect">
            <a:avLst/>
          </a:prstGeom>
          <a:ln>
            <a:noFill/>
          </a:ln>
        </p:spPr>
        <p:txBody>
          <a:bodyPr vert="horz" lIns="91440" tIns="45720" rIns="91440" bIns="45720" rtlCol="0" anchor="ctr"/>
          <a:lstStyle>
            <a:lvl1pPr algn="r">
              <a:defRPr sz="800" b="1">
                <a:solidFill>
                  <a:schemeClr val="tx1">
                    <a:tint val="75000"/>
                  </a:schemeClr>
                </a:solidFill>
              </a:defRPr>
            </a:lvl1pPr>
          </a:lstStyle>
          <a:p>
            <a:fld id="{E308F893-25B2-374C-86EA-E8824AD84C24}" type="slidenum">
              <a:rPr lang="en-FR" smtClean="0"/>
              <a:pPr/>
              <a:t>‹#›</a:t>
            </a:fld>
            <a:endParaRPr lang="en-FR" dirty="0"/>
          </a:p>
        </p:txBody>
      </p:sp>
    </p:spTree>
    <p:extLst>
      <p:ext uri="{BB962C8B-B14F-4D97-AF65-F5344CB8AC3E}">
        <p14:creationId xmlns:p14="http://schemas.microsoft.com/office/powerpoint/2010/main" val="6717220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5.png"/><Relationship Id="rId18" Type="http://schemas.openxmlformats.org/officeDocument/2006/relationships/customXml" Target="../ink/ink10.xml"/><Relationship Id="rId3" Type="http://schemas.openxmlformats.org/officeDocument/2006/relationships/image" Target="../media/image10.png"/><Relationship Id="rId21" Type="http://schemas.openxmlformats.org/officeDocument/2006/relationships/image" Target="../media/image6.png"/><Relationship Id="rId7" Type="http://schemas.openxmlformats.org/officeDocument/2006/relationships/image" Target="../media/image12.png"/><Relationship Id="rId12" Type="http://schemas.openxmlformats.org/officeDocument/2006/relationships/customXml" Target="../ink/ink7.xml"/><Relationship Id="rId17" Type="http://schemas.openxmlformats.org/officeDocument/2006/relationships/image" Target="../media/image17.png"/><Relationship Id="rId2" Type="http://schemas.openxmlformats.org/officeDocument/2006/relationships/hyperlink" Target="https://github.com/karel-brinda/miniphy" TargetMode="External"/><Relationship Id="rId16" Type="http://schemas.openxmlformats.org/officeDocument/2006/relationships/customXml" Target="../ink/ink9.xml"/><Relationship Id="rId20"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14.png"/><Relationship Id="rId24" Type="http://schemas.openxmlformats.org/officeDocument/2006/relationships/customXml" Target="../ink/ink14.xml"/><Relationship Id="rId5" Type="http://schemas.openxmlformats.org/officeDocument/2006/relationships/image" Target="../media/image11.png"/><Relationship Id="rId15" Type="http://schemas.openxmlformats.org/officeDocument/2006/relationships/image" Target="../media/image16.png"/><Relationship Id="rId23" Type="http://schemas.openxmlformats.org/officeDocument/2006/relationships/customXml" Target="../ink/ink13.xml"/><Relationship Id="rId10" Type="http://schemas.openxmlformats.org/officeDocument/2006/relationships/customXml" Target="../ink/ink6.xml"/><Relationship Id="rId19" Type="http://schemas.openxmlformats.org/officeDocument/2006/relationships/image" Target="../media/image18.png"/><Relationship Id="rId4" Type="http://schemas.openxmlformats.org/officeDocument/2006/relationships/customXml" Target="../ink/ink3.xml"/><Relationship Id="rId9" Type="http://schemas.openxmlformats.org/officeDocument/2006/relationships/image" Target="../media/image13.png"/><Relationship Id="rId14" Type="http://schemas.openxmlformats.org/officeDocument/2006/relationships/customXml" Target="../ink/ink8.xml"/><Relationship Id="rId22" Type="http://schemas.openxmlformats.org/officeDocument/2006/relationships/customXml" Target="../ink/ink12.xml"/></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customXml" Target="../ink/ink15.xml"/><Relationship Id="rId7" Type="http://schemas.openxmlformats.org/officeDocument/2006/relationships/customXml" Target="../ink/ink17.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ustomXml" Target="../ink/ink16.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22.xml"/><Relationship Id="rId13"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4.png"/><Relationship Id="rId12" Type="http://schemas.openxmlformats.org/officeDocument/2006/relationships/customXml" Target="../ink/ink24.xml"/><Relationship Id="rId2" Type="http://schemas.openxmlformats.org/officeDocument/2006/relationships/customXml" Target="../ink/ink19.xml"/><Relationship Id="rId1" Type="http://schemas.openxmlformats.org/officeDocument/2006/relationships/slideLayout" Target="../slideLayouts/slideLayout2.xml"/><Relationship Id="rId6" Type="http://schemas.openxmlformats.org/officeDocument/2006/relationships/customXml" Target="../ink/ink21.xml"/><Relationship Id="rId11" Type="http://schemas.openxmlformats.org/officeDocument/2006/relationships/image" Target="../media/image26.png"/><Relationship Id="rId5" Type="http://schemas.openxmlformats.org/officeDocument/2006/relationships/image" Target="../media/image23.png"/><Relationship Id="rId15" Type="http://schemas.openxmlformats.org/officeDocument/2006/relationships/image" Target="../media/image28.png"/><Relationship Id="rId10" Type="http://schemas.openxmlformats.org/officeDocument/2006/relationships/customXml" Target="../ink/ink23.xml"/><Relationship Id="rId4" Type="http://schemas.openxmlformats.org/officeDocument/2006/relationships/customXml" Target="../ink/ink20.xml"/><Relationship Id="rId9" Type="http://schemas.openxmlformats.org/officeDocument/2006/relationships/image" Target="../media/image25.png"/><Relationship Id="rId14" Type="http://schemas.openxmlformats.org/officeDocument/2006/relationships/customXml" Target="../ink/ink25.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karel-brinda/attotre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hyperlink" Target="https://github.com/karel-brinda/attotree"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customXml" Target="../ink/ink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70.png"/><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200.png"/><Relationship Id="rId4" Type="http://schemas.openxmlformats.org/officeDocument/2006/relationships/image" Target="../media/image210.png"/></Relationships>
</file>

<file path=ppt/slides/_rels/slide4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E58E-E5E8-58FA-3F84-1E8BD04A456C}"/>
              </a:ext>
            </a:extLst>
          </p:cNvPr>
          <p:cNvSpPr>
            <a:spLocks noGrp="1"/>
          </p:cNvSpPr>
          <p:nvPr>
            <p:ph type="ctrTitle"/>
          </p:nvPr>
        </p:nvSpPr>
        <p:spPr/>
        <p:txBody>
          <a:bodyPr/>
          <a:lstStyle/>
          <a:p>
            <a:r>
              <a:rPr lang="en-FR" dirty="0"/>
              <a:t>Computational methods for phylogenetic compression of bacteria genomes</a:t>
            </a:r>
          </a:p>
        </p:txBody>
      </p:sp>
      <p:sp>
        <p:nvSpPr>
          <p:cNvPr id="3" name="Subtitle 2">
            <a:extLst>
              <a:ext uri="{FF2B5EF4-FFF2-40B4-BE49-F238E27FC236}">
                <a16:creationId xmlns:a16="http://schemas.microsoft.com/office/drawing/2014/main" id="{5C60ACEA-EC2D-86FE-CDE0-D5FA630B174F}"/>
              </a:ext>
            </a:extLst>
          </p:cNvPr>
          <p:cNvSpPr>
            <a:spLocks noGrp="1"/>
          </p:cNvSpPr>
          <p:nvPr>
            <p:ph type="subTitle" idx="1"/>
          </p:nvPr>
        </p:nvSpPr>
        <p:spPr/>
        <p:txBody>
          <a:bodyPr/>
          <a:lstStyle/>
          <a:p>
            <a:r>
              <a:rPr lang="en-GB" dirty="0" err="1"/>
              <a:t>Comité</a:t>
            </a:r>
            <a:r>
              <a:rPr lang="en-GB" dirty="0"/>
              <a:t> de </a:t>
            </a:r>
            <a:r>
              <a:rPr lang="en-GB" dirty="0" err="1"/>
              <a:t>Suivi</a:t>
            </a:r>
            <a:r>
              <a:rPr lang="en-GB" dirty="0"/>
              <a:t> </a:t>
            </a:r>
            <a:r>
              <a:rPr lang="en-GB" dirty="0" err="1"/>
              <a:t>Individuelle</a:t>
            </a:r>
            <a:r>
              <a:rPr lang="en-GB" dirty="0"/>
              <a:t> Metting (1</a:t>
            </a:r>
            <a:r>
              <a:rPr lang="en-GB" baseline="30000" dirty="0"/>
              <a:t>st</a:t>
            </a:r>
            <a:r>
              <a:rPr lang="en-GB" dirty="0"/>
              <a:t> year)</a:t>
            </a:r>
          </a:p>
          <a:p>
            <a:r>
              <a:rPr lang="en-GB" sz="1200" u="sng" dirty="0"/>
              <a:t>Tam Truong</a:t>
            </a:r>
            <a:r>
              <a:rPr lang="en-GB" sz="1200" dirty="0"/>
              <a:t>, Dominique </a:t>
            </a:r>
            <a:r>
              <a:rPr lang="en-GB" sz="1200" dirty="0" err="1"/>
              <a:t>Lavenier</a:t>
            </a:r>
            <a:r>
              <a:rPr lang="en-GB" sz="1200" dirty="0"/>
              <a:t>, Pierre </a:t>
            </a:r>
            <a:r>
              <a:rPr lang="en-GB" sz="1200" dirty="0" err="1"/>
              <a:t>Peterlongo</a:t>
            </a:r>
            <a:r>
              <a:rPr lang="en-GB" sz="1200" dirty="0"/>
              <a:t>, Karel </a:t>
            </a:r>
            <a:r>
              <a:rPr lang="en-GB" sz="1200" dirty="0" err="1"/>
              <a:t>Břinda</a:t>
            </a:r>
            <a:endParaRPr lang="en-FR" sz="1200" dirty="0"/>
          </a:p>
        </p:txBody>
      </p:sp>
      <p:grpSp>
        <p:nvGrpSpPr>
          <p:cNvPr id="4" name="Group 3">
            <a:extLst>
              <a:ext uri="{FF2B5EF4-FFF2-40B4-BE49-F238E27FC236}">
                <a16:creationId xmlns:a16="http://schemas.microsoft.com/office/drawing/2014/main" id="{A15E3317-4667-9E24-FFDA-0E4905526080}"/>
              </a:ext>
            </a:extLst>
          </p:cNvPr>
          <p:cNvGrpSpPr/>
          <p:nvPr/>
        </p:nvGrpSpPr>
        <p:grpSpPr>
          <a:xfrm>
            <a:off x="2047802" y="5018228"/>
            <a:ext cx="7827718" cy="857526"/>
            <a:chOff x="2472084" y="4700399"/>
            <a:chExt cx="9397882" cy="1021735"/>
          </a:xfrm>
        </p:grpSpPr>
        <p:pic>
          <p:nvPicPr>
            <p:cNvPr id="5" name="Picture 4">
              <a:extLst>
                <a:ext uri="{FF2B5EF4-FFF2-40B4-BE49-F238E27FC236}">
                  <a16:creationId xmlns:a16="http://schemas.microsoft.com/office/drawing/2014/main" id="{D0A08B10-1AC7-8674-22D7-E4BD07EF2143}"/>
                </a:ext>
              </a:extLst>
            </p:cNvPr>
            <p:cNvPicPr>
              <a:picLocks noChangeAspect="1"/>
            </p:cNvPicPr>
            <p:nvPr/>
          </p:nvPicPr>
          <p:blipFill>
            <a:blip r:embed="rId2"/>
            <a:stretch>
              <a:fillRect/>
            </a:stretch>
          </p:blipFill>
          <p:spPr>
            <a:xfrm>
              <a:off x="9609582" y="4704078"/>
              <a:ext cx="2260384" cy="1014377"/>
            </a:xfrm>
            <a:prstGeom prst="rect">
              <a:avLst/>
            </a:prstGeom>
          </p:spPr>
        </p:pic>
        <p:pic>
          <p:nvPicPr>
            <p:cNvPr id="6" name="Graphic 5">
              <a:extLst>
                <a:ext uri="{FF2B5EF4-FFF2-40B4-BE49-F238E27FC236}">
                  <a16:creationId xmlns:a16="http://schemas.microsoft.com/office/drawing/2014/main" id="{3B19E6AA-B05D-A9B5-20EF-1C4AED3D58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69454" y="4855666"/>
              <a:ext cx="1409700" cy="711200"/>
            </a:xfrm>
            <a:prstGeom prst="rect">
              <a:avLst/>
            </a:prstGeom>
          </p:spPr>
        </p:pic>
        <p:pic>
          <p:nvPicPr>
            <p:cNvPr id="7" name="Picture 6">
              <a:extLst>
                <a:ext uri="{FF2B5EF4-FFF2-40B4-BE49-F238E27FC236}">
                  <a16:creationId xmlns:a16="http://schemas.microsoft.com/office/drawing/2014/main" id="{C51C247D-D388-0B74-BAE9-84B3A5686F9C}"/>
                </a:ext>
              </a:extLst>
            </p:cNvPr>
            <p:cNvPicPr>
              <a:picLocks noChangeAspect="1"/>
            </p:cNvPicPr>
            <p:nvPr/>
          </p:nvPicPr>
          <p:blipFill>
            <a:blip r:embed="rId5"/>
            <a:stretch>
              <a:fillRect/>
            </a:stretch>
          </p:blipFill>
          <p:spPr>
            <a:xfrm>
              <a:off x="4470908" y="4779945"/>
              <a:ext cx="2468118" cy="862643"/>
            </a:xfrm>
            <a:prstGeom prst="rect">
              <a:avLst/>
            </a:prstGeom>
          </p:spPr>
        </p:pic>
        <p:pic>
          <p:nvPicPr>
            <p:cNvPr id="8" name="Picture 2">
              <a:extLst>
                <a:ext uri="{FF2B5EF4-FFF2-40B4-BE49-F238E27FC236}">
                  <a16:creationId xmlns:a16="http://schemas.microsoft.com/office/drawing/2014/main" id="{20F4CD0D-7427-5439-58BA-1FE0FEA7AF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2084" y="4700399"/>
              <a:ext cx="1368396" cy="10217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34601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016A-3F21-A183-6720-82B78F876D3D}"/>
              </a:ext>
            </a:extLst>
          </p:cNvPr>
          <p:cNvSpPr>
            <a:spLocks noGrp="1"/>
          </p:cNvSpPr>
          <p:nvPr>
            <p:ph type="title"/>
          </p:nvPr>
        </p:nvSpPr>
        <p:spPr/>
        <p:txBody>
          <a:bodyPr>
            <a:normAutofit/>
          </a:bodyPr>
          <a:lstStyle/>
          <a:p>
            <a:r>
              <a:rPr lang="en-GB" b="1" dirty="0"/>
              <a:t>Recent Innovation</a:t>
            </a:r>
            <a:r>
              <a:rPr lang="en-GB" dirty="0"/>
              <a:t>: Lossless Compression Of 1-3 Orders Of Magnitude</a:t>
            </a:r>
            <a:endParaRPr lang="en-FR" dirty="0"/>
          </a:p>
        </p:txBody>
      </p:sp>
      <p:sp>
        <p:nvSpPr>
          <p:cNvPr id="4" name="Footer Placeholder 3">
            <a:extLst>
              <a:ext uri="{FF2B5EF4-FFF2-40B4-BE49-F238E27FC236}">
                <a16:creationId xmlns:a16="http://schemas.microsoft.com/office/drawing/2014/main" id="{AAE5C5DF-BB1C-CA6A-5B1E-1C3F583C860E}"/>
              </a:ext>
            </a:extLst>
          </p:cNvPr>
          <p:cNvSpPr>
            <a:spLocks noGrp="1"/>
          </p:cNvSpPr>
          <p:nvPr>
            <p:ph type="ftr" sz="quarter" idx="11"/>
          </p:nvPr>
        </p:nvSpPr>
        <p:spPr/>
        <p:txBody>
          <a:bodyPr/>
          <a:lstStyle/>
          <a:p>
            <a:pPr>
              <a:buNone/>
            </a:pPr>
            <a:r>
              <a:rPr lang="en-GB" sz="700" dirty="0">
                <a:solidFill>
                  <a:srgbClr val="000000"/>
                </a:solidFill>
                <a:latin typeface="Times New Roman" panose="02020603050405020304" pitchFamily="18" charset="0"/>
              </a:rPr>
              <a:t>Blackwell et al., Exploring bacterial diversity via a curated and searchable snapshot of archived DNA sequences. PLOS Biology 19, 11. 2021</a:t>
            </a:r>
          </a:p>
          <a:p>
            <a:pPr>
              <a:buNone/>
            </a:pPr>
            <a:r>
              <a:rPr lang="en-GB" sz="700" dirty="0">
                <a:solidFill>
                  <a:srgbClr val="000000"/>
                </a:solidFill>
                <a:latin typeface="Times New Roman" panose="02020603050405020304" pitchFamily="18" charset="0"/>
              </a:rPr>
              <a:t>Hunt et </a:t>
            </a:r>
            <a:r>
              <a:rPr lang="en-GB" sz="700" dirty="0" err="1">
                <a:solidFill>
                  <a:srgbClr val="000000"/>
                </a:solidFill>
                <a:latin typeface="Times New Roman" panose="02020603050405020304" pitchFamily="18" charset="0"/>
              </a:rPr>
              <a:t>a.l</a:t>
            </a:r>
            <a:r>
              <a:rPr lang="en-GB" sz="700" dirty="0">
                <a:solidFill>
                  <a:srgbClr val="000000"/>
                </a:solidFill>
                <a:latin typeface="Times New Roman" panose="02020603050405020304" pitchFamily="18" charset="0"/>
              </a:rPr>
              <a:t>,. </a:t>
            </a:r>
            <a:r>
              <a:rPr lang="en-GB" sz="700" dirty="0" err="1">
                <a:solidFill>
                  <a:srgbClr val="000000"/>
                </a:solidFill>
                <a:latin typeface="Times New Roman" panose="02020603050405020304" pitchFamily="18" charset="0"/>
              </a:rPr>
              <a:t>AllTheBacteria</a:t>
            </a:r>
            <a:r>
              <a:rPr lang="en-GB" sz="700" dirty="0">
                <a:solidFill>
                  <a:srgbClr val="000000"/>
                </a:solidFill>
                <a:latin typeface="Times New Roman" panose="02020603050405020304" pitchFamily="18" charset="0"/>
              </a:rPr>
              <a:t> - all bacterial genomes assembled, available and searchable. </a:t>
            </a:r>
            <a:r>
              <a:rPr lang="en-GB" sz="700" dirty="0" err="1">
                <a:solidFill>
                  <a:srgbClr val="000000"/>
                </a:solidFill>
                <a:latin typeface="Times New Roman" panose="02020603050405020304" pitchFamily="18" charset="0"/>
              </a:rPr>
              <a:t>bioRxiv</a:t>
            </a:r>
            <a:r>
              <a:rPr lang="en-GB" sz="700" dirty="0">
                <a:solidFill>
                  <a:srgbClr val="000000"/>
                </a:solidFill>
                <a:latin typeface="Times New Roman" panose="02020603050405020304" pitchFamily="18" charset="0"/>
              </a:rPr>
              <a:t>. 2024</a:t>
            </a:r>
          </a:p>
          <a:p>
            <a:r>
              <a:rPr lang="en-GB" dirty="0">
                <a:solidFill>
                  <a:srgbClr val="000000"/>
                </a:solidFill>
                <a:latin typeface="Times New Roman" panose="02020603050405020304" pitchFamily="18" charset="0"/>
                <a:hlinkClick r:id="rId2"/>
              </a:rPr>
              <a:t>https://github.com/karel-brinda/miniphy</a:t>
            </a:r>
            <a:endParaRPr lang="en-FR" dirty="0"/>
          </a:p>
        </p:txBody>
      </p:sp>
      <p:sp>
        <p:nvSpPr>
          <p:cNvPr id="5" name="Slide Number Placeholder 4">
            <a:extLst>
              <a:ext uri="{FF2B5EF4-FFF2-40B4-BE49-F238E27FC236}">
                <a16:creationId xmlns:a16="http://schemas.microsoft.com/office/drawing/2014/main" id="{70B7D569-DAD1-B7C4-BCB8-4CC03C990CAB}"/>
              </a:ext>
            </a:extLst>
          </p:cNvPr>
          <p:cNvSpPr>
            <a:spLocks noGrp="1"/>
          </p:cNvSpPr>
          <p:nvPr>
            <p:ph type="sldNum" sz="quarter" idx="12"/>
          </p:nvPr>
        </p:nvSpPr>
        <p:spPr/>
        <p:txBody>
          <a:bodyPr/>
          <a:lstStyle/>
          <a:p>
            <a:fld id="{E308F893-25B2-374C-86EA-E8824AD84C24}" type="slidenum">
              <a:rPr lang="en-FR" smtClean="0"/>
              <a:t>10</a:t>
            </a:fld>
            <a:endParaRPr lang="en-FR"/>
          </a:p>
        </p:txBody>
      </p:sp>
      <p:grpSp>
        <p:nvGrpSpPr>
          <p:cNvPr id="14" name="Group 13">
            <a:extLst>
              <a:ext uri="{FF2B5EF4-FFF2-40B4-BE49-F238E27FC236}">
                <a16:creationId xmlns:a16="http://schemas.microsoft.com/office/drawing/2014/main" id="{6F7125BD-7644-4D03-DA2E-73B1206D5EE3}"/>
              </a:ext>
            </a:extLst>
          </p:cNvPr>
          <p:cNvGrpSpPr/>
          <p:nvPr/>
        </p:nvGrpSpPr>
        <p:grpSpPr>
          <a:xfrm>
            <a:off x="4261196" y="1690688"/>
            <a:ext cx="4251526" cy="3816970"/>
            <a:chOff x="1387367" y="1777674"/>
            <a:chExt cx="4251526" cy="3816970"/>
          </a:xfrm>
        </p:grpSpPr>
        <p:pic>
          <p:nvPicPr>
            <p:cNvPr id="6" name="Picture 5">
              <a:extLst>
                <a:ext uri="{FF2B5EF4-FFF2-40B4-BE49-F238E27FC236}">
                  <a16:creationId xmlns:a16="http://schemas.microsoft.com/office/drawing/2014/main" id="{3A01D16D-8968-6A38-F31F-6F4EEC6A35BD}"/>
                </a:ext>
              </a:extLst>
            </p:cNvPr>
            <p:cNvPicPr>
              <a:picLocks noChangeAspect="1"/>
            </p:cNvPicPr>
            <p:nvPr/>
          </p:nvPicPr>
          <p:blipFill>
            <a:blip r:embed="rId3"/>
            <a:srcRect t="4108"/>
            <a:stretch>
              <a:fillRect/>
            </a:stretch>
          </p:blipFill>
          <p:spPr>
            <a:xfrm>
              <a:off x="1387367" y="1777674"/>
              <a:ext cx="4251526" cy="3816970"/>
            </a:xfrm>
            <a:prstGeom prst="rect">
              <a:avLst/>
            </a:prstGeom>
          </p:spPr>
        </p:pic>
        <p:sp>
          <p:nvSpPr>
            <p:cNvPr id="8" name="TextBox 7">
              <a:extLst>
                <a:ext uri="{FF2B5EF4-FFF2-40B4-BE49-F238E27FC236}">
                  <a16:creationId xmlns:a16="http://schemas.microsoft.com/office/drawing/2014/main" id="{1E70866C-93F4-9504-A550-ECD92DC57B2D}"/>
                </a:ext>
              </a:extLst>
            </p:cNvPr>
            <p:cNvSpPr txBox="1"/>
            <p:nvPr/>
          </p:nvSpPr>
          <p:spPr>
            <a:xfrm>
              <a:off x="3128987" y="1940736"/>
              <a:ext cx="593709" cy="261610"/>
            </a:xfrm>
            <a:prstGeom prst="rect">
              <a:avLst/>
            </a:prstGeom>
            <a:noFill/>
          </p:spPr>
          <p:txBody>
            <a:bodyPr wrap="square" rtlCol="0">
              <a:spAutoFit/>
            </a:bodyPr>
            <a:lstStyle/>
            <a:p>
              <a:pPr algn="ctr"/>
              <a:r>
                <a:rPr lang="en-FR" sz="1100" b="1" dirty="0">
                  <a:solidFill>
                    <a:schemeClr val="bg1"/>
                  </a:solidFill>
                </a:rPr>
                <a:t>3,9T</a:t>
              </a:r>
            </a:p>
          </p:txBody>
        </p:sp>
        <p:sp>
          <p:nvSpPr>
            <p:cNvPr id="9" name="TextBox 8">
              <a:extLst>
                <a:ext uri="{FF2B5EF4-FFF2-40B4-BE49-F238E27FC236}">
                  <a16:creationId xmlns:a16="http://schemas.microsoft.com/office/drawing/2014/main" id="{4CF934F9-8D64-1E88-5895-3A4196CB1374}"/>
                </a:ext>
              </a:extLst>
            </p:cNvPr>
            <p:cNvSpPr txBox="1"/>
            <p:nvPr/>
          </p:nvSpPr>
          <p:spPr>
            <a:xfrm>
              <a:off x="1937112" y="4214265"/>
              <a:ext cx="593709" cy="261610"/>
            </a:xfrm>
            <a:prstGeom prst="rect">
              <a:avLst/>
            </a:prstGeom>
            <a:noFill/>
          </p:spPr>
          <p:txBody>
            <a:bodyPr wrap="square" rtlCol="0">
              <a:spAutoFit/>
            </a:bodyPr>
            <a:lstStyle/>
            <a:p>
              <a:pPr algn="ctr"/>
              <a:r>
                <a:rPr lang="en-FR" sz="1100" b="1" dirty="0">
                  <a:solidFill>
                    <a:schemeClr val="bg1"/>
                  </a:solidFill>
                </a:rPr>
                <a:t>805G</a:t>
              </a:r>
            </a:p>
          </p:txBody>
        </p:sp>
        <p:sp>
          <p:nvSpPr>
            <p:cNvPr id="10" name="TextBox 9">
              <a:extLst>
                <a:ext uri="{FF2B5EF4-FFF2-40B4-BE49-F238E27FC236}">
                  <a16:creationId xmlns:a16="http://schemas.microsoft.com/office/drawing/2014/main" id="{769F53CF-D668-748E-ECDB-177BB5191E68}"/>
                </a:ext>
              </a:extLst>
            </p:cNvPr>
            <p:cNvSpPr txBox="1"/>
            <p:nvPr/>
          </p:nvSpPr>
          <p:spPr>
            <a:xfrm>
              <a:off x="2530821" y="4904454"/>
              <a:ext cx="428322" cy="261610"/>
            </a:xfrm>
            <a:prstGeom prst="rect">
              <a:avLst/>
            </a:prstGeom>
            <a:noFill/>
          </p:spPr>
          <p:txBody>
            <a:bodyPr wrap="none" rtlCol="0">
              <a:spAutoFit/>
            </a:bodyPr>
            <a:lstStyle/>
            <a:p>
              <a:pPr algn="ctr"/>
              <a:r>
                <a:rPr lang="en-FR" sz="1100" dirty="0"/>
                <a:t>29G</a:t>
              </a:r>
            </a:p>
          </p:txBody>
        </p:sp>
        <p:sp>
          <p:nvSpPr>
            <p:cNvPr id="11" name="TextBox 10">
              <a:extLst>
                <a:ext uri="{FF2B5EF4-FFF2-40B4-BE49-F238E27FC236}">
                  <a16:creationId xmlns:a16="http://schemas.microsoft.com/office/drawing/2014/main" id="{4F44FAAC-91E5-D2AE-269B-B544853703F7}"/>
                </a:ext>
              </a:extLst>
            </p:cNvPr>
            <p:cNvSpPr txBox="1"/>
            <p:nvPr/>
          </p:nvSpPr>
          <p:spPr>
            <a:xfrm>
              <a:off x="3665896" y="4850605"/>
              <a:ext cx="529312" cy="261610"/>
            </a:xfrm>
            <a:prstGeom prst="rect">
              <a:avLst/>
            </a:prstGeom>
            <a:noFill/>
          </p:spPr>
          <p:txBody>
            <a:bodyPr wrap="none" rtlCol="0">
              <a:spAutoFit/>
            </a:bodyPr>
            <a:lstStyle/>
            <a:p>
              <a:pPr algn="ctr"/>
              <a:r>
                <a:rPr lang="en-FR" sz="1100" dirty="0"/>
                <a:t>102G</a:t>
              </a:r>
            </a:p>
          </p:txBody>
        </p:sp>
      </p:grpSp>
      <p:sp>
        <p:nvSpPr>
          <p:cNvPr id="13" name="TextBox 12">
            <a:extLst>
              <a:ext uri="{FF2B5EF4-FFF2-40B4-BE49-F238E27FC236}">
                <a16:creationId xmlns:a16="http://schemas.microsoft.com/office/drawing/2014/main" id="{798C7596-262B-1F66-C115-3E449DD90194}"/>
              </a:ext>
            </a:extLst>
          </p:cNvPr>
          <p:cNvSpPr txBox="1"/>
          <p:nvPr/>
        </p:nvSpPr>
        <p:spPr>
          <a:xfrm>
            <a:off x="2184165" y="5564206"/>
            <a:ext cx="7823670" cy="369332"/>
          </a:xfrm>
          <a:prstGeom prst="rect">
            <a:avLst/>
          </a:prstGeom>
          <a:noFill/>
        </p:spPr>
        <p:txBody>
          <a:bodyPr wrap="square">
            <a:spAutoFit/>
          </a:bodyPr>
          <a:lstStyle/>
          <a:p>
            <a:pPr algn="ctr"/>
            <a:r>
              <a:rPr lang="en-FR" dirty="0"/>
              <a:t>Improvement Using Phylogenetic Compression Workflow (MiniPhy</a:t>
            </a:r>
            <a:r>
              <a:rPr lang="en-FR" baseline="30000" dirty="0"/>
              <a:t>1</a:t>
            </a:r>
            <a:r>
              <a:rPr lang="en-FR" dirty="0"/>
              <a:t>)</a:t>
            </a:r>
          </a:p>
        </p:txBody>
      </p: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A99F35EB-3EE5-2901-99DF-08B2304B961B}"/>
                  </a:ext>
                </a:extLst>
              </p14:cNvPr>
              <p14:cNvContentPartPr/>
              <p14:nvPr/>
            </p14:nvContentPartPr>
            <p14:xfrm>
              <a:off x="5448284" y="1882996"/>
              <a:ext cx="1609560" cy="2838600"/>
            </p14:xfrm>
          </p:contentPart>
        </mc:Choice>
        <mc:Fallback xmlns="">
          <p:pic>
            <p:nvPicPr>
              <p:cNvPr id="15" name="Ink 14">
                <a:extLst>
                  <a:ext uri="{FF2B5EF4-FFF2-40B4-BE49-F238E27FC236}">
                    <a16:creationId xmlns:a16="http://schemas.microsoft.com/office/drawing/2014/main" id="{A99F35EB-3EE5-2901-99DF-08B2304B961B}"/>
                  </a:ext>
                </a:extLst>
              </p:cNvPr>
              <p:cNvPicPr/>
              <p:nvPr/>
            </p:nvPicPr>
            <p:blipFill>
              <a:blip r:embed="rId5"/>
              <a:stretch>
                <a:fillRect/>
              </a:stretch>
            </p:blipFill>
            <p:spPr>
              <a:xfrm>
                <a:off x="5442164" y="1876876"/>
                <a:ext cx="1621800" cy="2850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313C97E7-7C78-9B12-8863-2664D9BD8B83}"/>
                  </a:ext>
                </a:extLst>
              </p14:cNvPr>
              <p14:cNvContentPartPr/>
              <p14:nvPr/>
            </p14:nvContentPartPr>
            <p14:xfrm>
              <a:off x="7040564" y="5259076"/>
              <a:ext cx="396720" cy="288000"/>
            </p14:xfrm>
          </p:contentPart>
        </mc:Choice>
        <mc:Fallback xmlns="">
          <p:pic>
            <p:nvPicPr>
              <p:cNvPr id="16" name="Ink 15">
                <a:extLst>
                  <a:ext uri="{FF2B5EF4-FFF2-40B4-BE49-F238E27FC236}">
                    <a16:creationId xmlns:a16="http://schemas.microsoft.com/office/drawing/2014/main" id="{313C97E7-7C78-9B12-8863-2664D9BD8B83}"/>
                  </a:ext>
                </a:extLst>
              </p:cNvPr>
              <p:cNvPicPr/>
              <p:nvPr/>
            </p:nvPicPr>
            <p:blipFill>
              <a:blip r:embed="rId7"/>
              <a:stretch>
                <a:fillRect/>
              </a:stretch>
            </p:blipFill>
            <p:spPr>
              <a:xfrm>
                <a:off x="7034444" y="5252956"/>
                <a:ext cx="40896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C6F4471A-C261-D9EE-057C-52A4FABA6025}"/>
                  </a:ext>
                </a:extLst>
              </p14:cNvPr>
              <p14:cNvContentPartPr/>
              <p14:nvPr/>
            </p14:nvContentPartPr>
            <p14:xfrm>
              <a:off x="7960724" y="4879996"/>
              <a:ext cx="360" cy="11880"/>
            </p14:xfrm>
          </p:contentPart>
        </mc:Choice>
        <mc:Fallback xmlns="">
          <p:pic>
            <p:nvPicPr>
              <p:cNvPr id="19" name="Ink 18">
                <a:extLst>
                  <a:ext uri="{FF2B5EF4-FFF2-40B4-BE49-F238E27FC236}">
                    <a16:creationId xmlns:a16="http://schemas.microsoft.com/office/drawing/2014/main" id="{C6F4471A-C261-D9EE-057C-52A4FABA6025}"/>
                  </a:ext>
                </a:extLst>
              </p:cNvPr>
              <p:cNvPicPr/>
              <p:nvPr/>
            </p:nvPicPr>
            <p:blipFill>
              <a:blip r:embed="rId9"/>
              <a:stretch>
                <a:fillRect/>
              </a:stretch>
            </p:blipFill>
            <p:spPr>
              <a:xfrm>
                <a:off x="7954604" y="4873876"/>
                <a:ext cx="12600" cy="24120"/>
              </a:xfrm>
              <a:prstGeom prst="rect">
                <a:avLst/>
              </a:prstGeom>
            </p:spPr>
          </p:pic>
        </mc:Fallback>
      </mc:AlternateContent>
      <p:grpSp>
        <p:nvGrpSpPr>
          <p:cNvPr id="25" name="Group 24">
            <a:extLst>
              <a:ext uri="{FF2B5EF4-FFF2-40B4-BE49-F238E27FC236}">
                <a16:creationId xmlns:a16="http://schemas.microsoft.com/office/drawing/2014/main" id="{5C1E0884-F8E5-157E-FCF2-0162A72EB99E}"/>
              </a:ext>
            </a:extLst>
          </p:cNvPr>
          <p:cNvGrpSpPr/>
          <p:nvPr/>
        </p:nvGrpSpPr>
        <p:grpSpPr>
          <a:xfrm>
            <a:off x="7357364" y="5206156"/>
            <a:ext cx="1325520" cy="605880"/>
            <a:chOff x="7357364" y="5206156"/>
            <a:chExt cx="1325520" cy="605880"/>
          </a:xfrm>
        </p:grpSpPr>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8CD9FA5F-85CA-C38D-EB8E-0E2A4CDC26F3}"/>
                    </a:ext>
                  </a:extLst>
                </p14:cNvPr>
                <p14:cNvContentPartPr/>
                <p14:nvPr/>
              </p14:nvContentPartPr>
              <p14:xfrm>
                <a:off x="7357364" y="5240716"/>
                <a:ext cx="342360" cy="522720"/>
              </p14:xfrm>
            </p:contentPart>
          </mc:Choice>
          <mc:Fallback xmlns="">
            <p:pic>
              <p:nvPicPr>
                <p:cNvPr id="17" name="Ink 16">
                  <a:extLst>
                    <a:ext uri="{FF2B5EF4-FFF2-40B4-BE49-F238E27FC236}">
                      <a16:creationId xmlns:a16="http://schemas.microsoft.com/office/drawing/2014/main" id="{8CD9FA5F-85CA-C38D-EB8E-0E2A4CDC26F3}"/>
                    </a:ext>
                  </a:extLst>
                </p:cNvPr>
                <p:cNvPicPr/>
                <p:nvPr/>
              </p:nvPicPr>
              <p:blipFill>
                <a:blip r:embed="rId11"/>
                <a:stretch>
                  <a:fillRect/>
                </a:stretch>
              </p:blipFill>
              <p:spPr>
                <a:xfrm>
                  <a:off x="7351244" y="5234596"/>
                  <a:ext cx="354600" cy="534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7387A3CA-9CA3-A5C5-E34C-83B6B5E77EDE}"/>
                    </a:ext>
                  </a:extLst>
                </p14:cNvPr>
                <p14:cNvContentPartPr/>
                <p14:nvPr/>
              </p14:nvContentPartPr>
              <p14:xfrm>
                <a:off x="7861724" y="5346556"/>
                <a:ext cx="18000" cy="207720"/>
              </p14:xfrm>
            </p:contentPart>
          </mc:Choice>
          <mc:Fallback xmlns="">
            <p:pic>
              <p:nvPicPr>
                <p:cNvPr id="18" name="Ink 17">
                  <a:extLst>
                    <a:ext uri="{FF2B5EF4-FFF2-40B4-BE49-F238E27FC236}">
                      <a16:creationId xmlns:a16="http://schemas.microsoft.com/office/drawing/2014/main" id="{7387A3CA-9CA3-A5C5-E34C-83B6B5E77EDE}"/>
                    </a:ext>
                  </a:extLst>
                </p:cNvPr>
                <p:cNvPicPr/>
                <p:nvPr/>
              </p:nvPicPr>
              <p:blipFill>
                <a:blip r:embed="rId13"/>
                <a:stretch>
                  <a:fillRect/>
                </a:stretch>
              </p:blipFill>
              <p:spPr>
                <a:xfrm>
                  <a:off x="7855604" y="5340436"/>
                  <a:ext cx="3024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Ink 19">
                  <a:extLst>
                    <a:ext uri="{FF2B5EF4-FFF2-40B4-BE49-F238E27FC236}">
                      <a16:creationId xmlns:a16="http://schemas.microsoft.com/office/drawing/2014/main" id="{EAB38A5E-2AF2-B76A-3813-CD2B3935545C}"/>
                    </a:ext>
                  </a:extLst>
                </p14:cNvPr>
                <p14:cNvContentPartPr/>
                <p14:nvPr/>
              </p14:nvContentPartPr>
              <p14:xfrm>
                <a:off x="7963604" y="5317396"/>
                <a:ext cx="379080" cy="400320"/>
              </p14:xfrm>
            </p:contentPart>
          </mc:Choice>
          <mc:Fallback xmlns="">
            <p:pic>
              <p:nvPicPr>
                <p:cNvPr id="20" name="Ink 19">
                  <a:extLst>
                    <a:ext uri="{FF2B5EF4-FFF2-40B4-BE49-F238E27FC236}">
                      <a16:creationId xmlns:a16="http://schemas.microsoft.com/office/drawing/2014/main" id="{EAB38A5E-2AF2-B76A-3813-CD2B3935545C}"/>
                    </a:ext>
                  </a:extLst>
                </p:cNvPr>
                <p:cNvPicPr/>
                <p:nvPr/>
              </p:nvPicPr>
              <p:blipFill>
                <a:blip r:embed="rId15"/>
                <a:stretch>
                  <a:fillRect/>
                </a:stretch>
              </p:blipFill>
              <p:spPr>
                <a:xfrm>
                  <a:off x="7957484" y="5311276"/>
                  <a:ext cx="391320" cy="412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39E5837F-B062-CF1C-D3F0-0BCA8E72B2F5}"/>
                    </a:ext>
                  </a:extLst>
                </p14:cNvPr>
                <p14:cNvContentPartPr/>
                <p14:nvPr/>
              </p14:nvContentPartPr>
              <p14:xfrm>
                <a:off x="8348804" y="5330356"/>
                <a:ext cx="135000" cy="234000"/>
              </p14:xfrm>
            </p:contentPart>
          </mc:Choice>
          <mc:Fallback xmlns="">
            <p:pic>
              <p:nvPicPr>
                <p:cNvPr id="21" name="Ink 20">
                  <a:extLst>
                    <a:ext uri="{FF2B5EF4-FFF2-40B4-BE49-F238E27FC236}">
                      <a16:creationId xmlns:a16="http://schemas.microsoft.com/office/drawing/2014/main" id="{39E5837F-B062-CF1C-D3F0-0BCA8E72B2F5}"/>
                    </a:ext>
                  </a:extLst>
                </p:cNvPr>
                <p:cNvPicPr/>
                <p:nvPr/>
              </p:nvPicPr>
              <p:blipFill>
                <a:blip r:embed="rId17"/>
                <a:stretch>
                  <a:fillRect/>
                </a:stretch>
              </p:blipFill>
              <p:spPr>
                <a:xfrm>
                  <a:off x="8342684" y="5324236"/>
                  <a:ext cx="147240" cy="246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C63DA0B0-DF4B-789D-9AD3-518DDA87FCF5}"/>
                    </a:ext>
                  </a:extLst>
                </p14:cNvPr>
                <p14:cNvContentPartPr/>
                <p14:nvPr/>
              </p14:nvContentPartPr>
              <p14:xfrm>
                <a:off x="8545004" y="5408476"/>
                <a:ext cx="122760" cy="403560"/>
              </p14:xfrm>
            </p:contentPart>
          </mc:Choice>
          <mc:Fallback xmlns="">
            <p:pic>
              <p:nvPicPr>
                <p:cNvPr id="22" name="Ink 21">
                  <a:extLst>
                    <a:ext uri="{FF2B5EF4-FFF2-40B4-BE49-F238E27FC236}">
                      <a16:creationId xmlns:a16="http://schemas.microsoft.com/office/drawing/2014/main" id="{C63DA0B0-DF4B-789D-9AD3-518DDA87FCF5}"/>
                    </a:ext>
                  </a:extLst>
                </p:cNvPr>
                <p:cNvPicPr/>
                <p:nvPr/>
              </p:nvPicPr>
              <p:blipFill>
                <a:blip r:embed="rId19"/>
                <a:stretch>
                  <a:fillRect/>
                </a:stretch>
              </p:blipFill>
              <p:spPr>
                <a:xfrm>
                  <a:off x="8538884" y="5402356"/>
                  <a:ext cx="13500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Ink 22">
                  <a:extLst>
                    <a:ext uri="{FF2B5EF4-FFF2-40B4-BE49-F238E27FC236}">
                      <a16:creationId xmlns:a16="http://schemas.microsoft.com/office/drawing/2014/main" id="{4D1F5954-B1DC-3849-5228-8B9462742AA9}"/>
                    </a:ext>
                  </a:extLst>
                </p14:cNvPr>
                <p14:cNvContentPartPr/>
                <p14:nvPr/>
              </p14:nvContentPartPr>
              <p14:xfrm>
                <a:off x="8682524" y="5206156"/>
                <a:ext cx="360" cy="360"/>
              </p14:xfrm>
            </p:contentPart>
          </mc:Choice>
          <mc:Fallback xmlns="">
            <p:pic>
              <p:nvPicPr>
                <p:cNvPr id="23" name="Ink 22">
                  <a:extLst>
                    <a:ext uri="{FF2B5EF4-FFF2-40B4-BE49-F238E27FC236}">
                      <a16:creationId xmlns:a16="http://schemas.microsoft.com/office/drawing/2014/main" id="{4D1F5954-B1DC-3849-5228-8B9462742AA9}"/>
                    </a:ext>
                  </a:extLst>
                </p:cNvPr>
                <p:cNvPicPr/>
                <p:nvPr/>
              </p:nvPicPr>
              <p:blipFill>
                <a:blip r:embed="rId21"/>
                <a:stretch>
                  <a:fillRect/>
                </a:stretch>
              </p:blipFill>
              <p:spPr>
                <a:xfrm>
                  <a:off x="8676404" y="5200036"/>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2">
            <p14:nvContentPartPr>
              <p14:cNvPr id="26" name="Ink 25">
                <a:extLst>
                  <a:ext uri="{FF2B5EF4-FFF2-40B4-BE49-F238E27FC236}">
                    <a16:creationId xmlns:a16="http://schemas.microsoft.com/office/drawing/2014/main" id="{1135D153-807E-4FE9-C641-A29A64E608DC}"/>
                  </a:ext>
                </a:extLst>
              </p14:cNvPr>
              <p14:cNvContentPartPr/>
              <p14:nvPr/>
            </p14:nvContentPartPr>
            <p14:xfrm>
              <a:off x="8948924" y="5535556"/>
              <a:ext cx="360" cy="360"/>
            </p14:xfrm>
          </p:contentPart>
        </mc:Choice>
        <mc:Fallback xmlns="">
          <p:pic>
            <p:nvPicPr>
              <p:cNvPr id="26" name="Ink 25">
                <a:extLst>
                  <a:ext uri="{FF2B5EF4-FFF2-40B4-BE49-F238E27FC236}">
                    <a16:creationId xmlns:a16="http://schemas.microsoft.com/office/drawing/2014/main" id="{1135D153-807E-4FE9-C641-A29A64E608DC}"/>
                  </a:ext>
                </a:extLst>
              </p:cNvPr>
              <p:cNvPicPr/>
              <p:nvPr/>
            </p:nvPicPr>
            <p:blipFill>
              <a:blip r:embed="rId21"/>
              <a:stretch>
                <a:fillRect/>
              </a:stretch>
            </p:blipFill>
            <p:spPr>
              <a:xfrm>
                <a:off x="8942804" y="5529436"/>
                <a:ext cx="12600" cy="12600"/>
              </a:xfrm>
              <a:prstGeom prst="rect">
                <a:avLst/>
              </a:prstGeom>
            </p:spPr>
          </p:pic>
        </mc:Fallback>
      </mc:AlternateContent>
      <p:grpSp>
        <p:nvGrpSpPr>
          <p:cNvPr id="30" name="Group 29">
            <a:extLst>
              <a:ext uri="{FF2B5EF4-FFF2-40B4-BE49-F238E27FC236}">
                <a16:creationId xmlns:a16="http://schemas.microsoft.com/office/drawing/2014/main" id="{C486FF1A-2991-E80A-F1CB-ED01EF0DCE6E}"/>
              </a:ext>
            </a:extLst>
          </p:cNvPr>
          <p:cNvGrpSpPr/>
          <p:nvPr/>
        </p:nvGrpSpPr>
        <p:grpSpPr>
          <a:xfrm>
            <a:off x="9383804" y="5497756"/>
            <a:ext cx="82440" cy="10440"/>
            <a:chOff x="9383804" y="5497756"/>
            <a:chExt cx="82440" cy="10440"/>
          </a:xfrm>
        </p:grpSpPr>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B1DB5294-2C30-8CE8-645E-03AABA651DE6}"/>
                    </a:ext>
                  </a:extLst>
                </p14:cNvPr>
                <p14:cNvContentPartPr/>
                <p14:nvPr/>
              </p14:nvContentPartPr>
              <p14:xfrm>
                <a:off x="9383804" y="5507836"/>
                <a:ext cx="360" cy="360"/>
              </p14:xfrm>
            </p:contentPart>
          </mc:Choice>
          <mc:Fallback xmlns="">
            <p:pic>
              <p:nvPicPr>
                <p:cNvPr id="27" name="Ink 26">
                  <a:extLst>
                    <a:ext uri="{FF2B5EF4-FFF2-40B4-BE49-F238E27FC236}">
                      <a16:creationId xmlns:a16="http://schemas.microsoft.com/office/drawing/2014/main" id="{B1DB5294-2C30-8CE8-645E-03AABA651DE6}"/>
                    </a:ext>
                  </a:extLst>
                </p:cNvPr>
                <p:cNvPicPr/>
                <p:nvPr/>
              </p:nvPicPr>
              <p:blipFill>
                <a:blip r:embed="rId21"/>
                <a:stretch>
                  <a:fillRect/>
                </a:stretch>
              </p:blipFill>
              <p:spPr>
                <a:xfrm>
                  <a:off x="9377684" y="550171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 name="Ink 27">
                  <a:extLst>
                    <a:ext uri="{FF2B5EF4-FFF2-40B4-BE49-F238E27FC236}">
                      <a16:creationId xmlns:a16="http://schemas.microsoft.com/office/drawing/2014/main" id="{2417AA48-633F-5716-F63B-4C41EC15D923}"/>
                    </a:ext>
                  </a:extLst>
                </p14:cNvPr>
                <p14:cNvContentPartPr/>
                <p14:nvPr/>
              </p14:nvContentPartPr>
              <p14:xfrm>
                <a:off x="9465884" y="5497756"/>
                <a:ext cx="360" cy="360"/>
              </p14:xfrm>
            </p:contentPart>
          </mc:Choice>
          <mc:Fallback xmlns="">
            <p:pic>
              <p:nvPicPr>
                <p:cNvPr id="28" name="Ink 27">
                  <a:extLst>
                    <a:ext uri="{FF2B5EF4-FFF2-40B4-BE49-F238E27FC236}">
                      <a16:creationId xmlns:a16="http://schemas.microsoft.com/office/drawing/2014/main" id="{2417AA48-633F-5716-F63B-4C41EC15D923}"/>
                    </a:ext>
                  </a:extLst>
                </p:cNvPr>
                <p:cNvPicPr/>
                <p:nvPr/>
              </p:nvPicPr>
              <p:blipFill>
                <a:blip r:embed="rId21"/>
                <a:stretch>
                  <a:fillRect/>
                </a:stretch>
              </p:blipFill>
              <p:spPr>
                <a:xfrm>
                  <a:off x="9459764" y="5491636"/>
                  <a:ext cx="12600" cy="12600"/>
                </a:xfrm>
                <a:prstGeom prst="rect">
                  <a:avLst/>
                </a:prstGeom>
              </p:spPr>
            </p:pic>
          </mc:Fallback>
        </mc:AlternateContent>
      </p:grpSp>
    </p:spTree>
    <p:extLst>
      <p:ext uri="{BB962C8B-B14F-4D97-AF65-F5344CB8AC3E}">
        <p14:creationId xmlns:p14="http://schemas.microsoft.com/office/powerpoint/2010/main" val="214053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E90F0-BA4D-099D-3B52-EEC30635EB3D}"/>
              </a:ext>
            </a:extLst>
          </p:cNvPr>
          <p:cNvSpPr>
            <a:spLocks noGrp="1"/>
          </p:cNvSpPr>
          <p:nvPr>
            <p:ph type="title"/>
          </p:nvPr>
        </p:nvSpPr>
        <p:spPr/>
        <p:txBody>
          <a:bodyPr/>
          <a:lstStyle/>
          <a:p>
            <a:r>
              <a:rPr lang="en-GB" b="1" dirty="0"/>
              <a:t>Recent Innovation</a:t>
            </a:r>
            <a:r>
              <a:rPr lang="en-GB" dirty="0"/>
              <a:t>: MiniPhy, the current implementation</a:t>
            </a:r>
            <a:endParaRPr lang="en-FR" dirty="0"/>
          </a:p>
        </p:txBody>
      </p:sp>
      <p:sp>
        <p:nvSpPr>
          <p:cNvPr id="4" name="Footer Placeholder 3">
            <a:extLst>
              <a:ext uri="{FF2B5EF4-FFF2-40B4-BE49-F238E27FC236}">
                <a16:creationId xmlns:a16="http://schemas.microsoft.com/office/drawing/2014/main" id="{E85F9B00-B7F4-E8BA-7808-6A21792D6834}"/>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AE38D3CC-EB72-6186-BBE3-A317C73030B5}"/>
              </a:ext>
            </a:extLst>
          </p:cNvPr>
          <p:cNvSpPr>
            <a:spLocks noGrp="1"/>
          </p:cNvSpPr>
          <p:nvPr>
            <p:ph type="sldNum" sz="quarter" idx="12"/>
          </p:nvPr>
        </p:nvSpPr>
        <p:spPr/>
        <p:txBody>
          <a:bodyPr/>
          <a:lstStyle/>
          <a:p>
            <a:fld id="{E308F893-25B2-374C-86EA-E8824AD84C24}" type="slidenum">
              <a:rPr lang="en-FR" smtClean="0"/>
              <a:t>11</a:t>
            </a:fld>
            <a:endParaRPr lang="en-FR"/>
          </a:p>
        </p:txBody>
      </p:sp>
      <p:grpSp>
        <p:nvGrpSpPr>
          <p:cNvPr id="6" name="Group 5">
            <a:extLst>
              <a:ext uri="{FF2B5EF4-FFF2-40B4-BE49-F238E27FC236}">
                <a16:creationId xmlns:a16="http://schemas.microsoft.com/office/drawing/2014/main" id="{7DF03CAF-9ECE-B5FC-825A-85D38F28A5A9}"/>
              </a:ext>
            </a:extLst>
          </p:cNvPr>
          <p:cNvGrpSpPr/>
          <p:nvPr/>
        </p:nvGrpSpPr>
        <p:grpSpPr>
          <a:xfrm>
            <a:off x="7277192" y="2455634"/>
            <a:ext cx="2686753" cy="1728877"/>
            <a:chOff x="2880555" y="1894048"/>
            <a:chExt cx="2758240" cy="1569476"/>
          </a:xfrm>
        </p:grpSpPr>
        <p:pic>
          <p:nvPicPr>
            <p:cNvPr id="7" name="Google Shape;85;p16">
              <a:extLst>
                <a:ext uri="{FF2B5EF4-FFF2-40B4-BE49-F238E27FC236}">
                  <a16:creationId xmlns:a16="http://schemas.microsoft.com/office/drawing/2014/main" id="{55215B83-A565-9EFF-C8F2-3FE95C6717CE}"/>
                </a:ext>
              </a:extLst>
            </p:cNvPr>
            <p:cNvPicPr preferRelativeResize="0"/>
            <p:nvPr/>
          </p:nvPicPr>
          <p:blipFill rotWithShape="1">
            <a:blip r:embed="rId2">
              <a:alphaModFix/>
            </a:blip>
            <a:srcRect l="-2659" r="54752" b="43376"/>
            <a:stretch/>
          </p:blipFill>
          <p:spPr>
            <a:xfrm rot="5400000">
              <a:off x="3474937" y="1299666"/>
              <a:ext cx="1569476" cy="2758240"/>
            </a:xfrm>
            <a:prstGeom prst="rect">
              <a:avLst/>
            </a:prstGeom>
            <a:noFill/>
            <a:ln w="9525" cap="flat" cmpd="sng">
              <a:solidFill>
                <a:schemeClr val="tx1"/>
              </a:solidFill>
              <a:prstDash val="solid"/>
              <a:round/>
              <a:headEnd type="none" w="sm" len="sm"/>
              <a:tailEnd type="none" w="sm" len="sm"/>
            </a:ln>
          </p:spPr>
        </p:pic>
        <p:sp>
          <p:nvSpPr>
            <p:cNvPr id="8" name="Google Shape;86;p16">
              <a:extLst>
                <a:ext uri="{FF2B5EF4-FFF2-40B4-BE49-F238E27FC236}">
                  <a16:creationId xmlns:a16="http://schemas.microsoft.com/office/drawing/2014/main" id="{30E19F25-4F0E-9EE2-444C-2F58BA4AE183}"/>
                </a:ext>
              </a:extLst>
            </p:cNvPr>
            <p:cNvSpPr txBox="1"/>
            <p:nvPr/>
          </p:nvSpPr>
          <p:spPr>
            <a:xfrm>
              <a:off x="2880559" y="2629909"/>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dirty="0">
                <a:solidFill>
                  <a:srgbClr val="595959"/>
                </a:solidFill>
              </a:endParaRPr>
            </a:p>
          </p:txBody>
        </p:sp>
        <p:sp>
          <p:nvSpPr>
            <p:cNvPr id="9" name="Google Shape;87;p16">
              <a:extLst>
                <a:ext uri="{FF2B5EF4-FFF2-40B4-BE49-F238E27FC236}">
                  <a16:creationId xmlns:a16="http://schemas.microsoft.com/office/drawing/2014/main" id="{34FDE975-68AD-ED51-0019-88BFF5EEF70D}"/>
                </a:ext>
              </a:extLst>
            </p:cNvPr>
            <p:cNvSpPr txBox="1"/>
            <p:nvPr/>
          </p:nvSpPr>
          <p:spPr>
            <a:xfrm>
              <a:off x="4743578" y="2855191"/>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cxnSp>
          <p:nvCxnSpPr>
            <p:cNvPr id="10" name="Google Shape;88;p16">
              <a:extLst>
                <a:ext uri="{FF2B5EF4-FFF2-40B4-BE49-F238E27FC236}">
                  <a16:creationId xmlns:a16="http://schemas.microsoft.com/office/drawing/2014/main" id="{0611F57E-3376-B757-FD50-8ADAD8E11C7C}"/>
                </a:ext>
              </a:extLst>
            </p:cNvPr>
            <p:cNvCxnSpPr>
              <a:cxnSpLocks/>
            </p:cNvCxnSpPr>
            <p:nvPr/>
          </p:nvCxnSpPr>
          <p:spPr>
            <a:xfrm rot="16200000" flipH="1">
              <a:off x="3948353" y="1895652"/>
              <a:ext cx="326963" cy="1839319"/>
            </a:xfrm>
            <a:prstGeom prst="curvedConnector3">
              <a:avLst>
                <a:gd name="adj1" fmla="val -104160"/>
              </a:avLst>
            </a:prstGeom>
            <a:noFill/>
            <a:ln w="28575" cap="flat" cmpd="sng">
              <a:solidFill>
                <a:srgbClr val="000000"/>
              </a:solidFill>
              <a:prstDash val="solid"/>
              <a:round/>
              <a:headEnd type="none" w="med" len="med"/>
              <a:tailEnd type="triangle" w="med" len="med"/>
            </a:ln>
          </p:spPr>
        </p:cxnSp>
      </p:grpSp>
      <p:grpSp>
        <p:nvGrpSpPr>
          <p:cNvPr id="11" name="Group 10">
            <a:extLst>
              <a:ext uri="{FF2B5EF4-FFF2-40B4-BE49-F238E27FC236}">
                <a16:creationId xmlns:a16="http://schemas.microsoft.com/office/drawing/2014/main" id="{762907A9-00C1-D552-D191-14F6C8A81267}"/>
              </a:ext>
            </a:extLst>
          </p:cNvPr>
          <p:cNvGrpSpPr/>
          <p:nvPr/>
        </p:nvGrpSpPr>
        <p:grpSpPr>
          <a:xfrm>
            <a:off x="1563511" y="2336800"/>
            <a:ext cx="4233334" cy="2065867"/>
            <a:chOff x="474133" y="2302933"/>
            <a:chExt cx="4233334" cy="2065867"/>
          </a:xfrm>
        </p:grpSpPr>
        <p:grpSp>
          <p:nvGrpSpPr>
            <p:cNvPr id="12" name="Group 11">
              <a:extLst>
                <a:ext uri="{FF2B5EF4-FFF2-40B4-BE49-F238E27FC236}">
                  <a16:creationId xmlns:a16="http://schemas.microsoft.com/office/drawing/2014/main" id="{9AB6B826-1219-6103-BF15-0F67C3CD9CB1}"/>
                </a:ext>
              </a:extLst>
            </p:cNvPr>
            <p:cNvGrpSpPr/>
            <p:nvPr/>
          </p:nvGrpSpPr>
          <p:grpSpPr>
            <a:xfrm>
              <a:off x="3143124" y="2734614"/>
              <a:ext cx="1214388" cy="1354245"/>
              <a:chOff x="4500034" y="2986654"/>
              <a:chExt cx="907785" cy="1007997"/>
            </a:xfrm>
          </p:grpSpPr>
          <p:sp>
            <p:nvSpPr>
              <p:cNvPr id="16" name="Rounded Rectangle 15">
                <a:extLst>
                  <a:ext uri="{FF2B5EF4-FFF2-40B4-BE49-F238E27FC236}">
                    <a16:creationId xmlns:a16="http://schemas.microsoft.com/office/drawing/2014/main" id="{22A00B20-E39B-7A7B-389F-A66D2D96E420}"/>
                  </a:ext>
                </a:extLst>
              </p:cNvPr>
              <p:cNvSpPr/>
              <p:nvPr/>
            </p:nvSpPr>
            <p:spPr>
              <a:xfrm>
                <a:off x="4500034" y="2986654"/>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7" name="Rounded Rectangle 16">
                <a:extLst>
                  <a:ext uri="{FF2B5EF4-FFF2-40B4-BE49-F238E27FC236}">
                    <a16:creationId xmlns:a16="http://schemas.microsoft.com/office/drawing/2014/main" id="{530C57F2-857C-DB89-20B3-C6E99FA1A5EA}"/>
                  </a:ext>
                </a:extLst>
              </p:cNvPr>
              <p:cNvSpPr/>
              <p:nvPr/>
            </p:nvSpPr>
            <p:spPr>
              <a:xfrm>
                <a:off x="4500034" y="3344750"/>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8" name="Rounded Rectangle 17">
                <a:extLst>
                  <a:ext uri="{FF2B5EF4-FFF2-40B4-BE49-F238E27FC236}">
                    <a16:creationId xmlns:a16="http://schemas.microsoft.com/office/drawing/2014/main" id="{2780CC1F-CB5A-F640-DD4D-C00CC29C3E45}"/>
                  </a:ext>
                </a:extLst>
              </p:cNvPr>
              <p:cNvSpPr/>
              <p:nvPr/>
            </p:nvSpPr>
            <p:spPr>
              <a:xfrm>
                <a:off x="4808500" y="2991643"/>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9" name="Rounded Rectangle 18">
                <a:extLst>
                  <a:ext uri="{FF2B5EF4-FFF2-40B4-BE49-F238E27FC236}">
                    <a16:creationId xmlns:a16="http://schemas.microsoft.com/office/drawing/2014/main" id="{5F638A21-F3A0-FDA8-49F2-D65EB485A289}"/>
                  </a:ext>
                </a:extLst>
              </p:cNvPr>
              <p:cNvSpPr/>
              <p:nvPr/>
            </p:nvSpPr>
            <p:spPr>
              <a:xfrm>
                <a:off x="5126974" y="2991643"/>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0" name="Rounded Rectangle 19">
                <a:extLst>
                  <a:ext uri="{FF2B5EF4-FFF2-40B4-BE49-F238E27FC236}">
                    <a16:creationId xmlns:a16="http://schemas.microsoft.com/office/drawing/2014/main" id="{2443FB15-1CED-4E7E-0027-447DF7E12BE4}"/>
                  </a:ext>
                </a:extLst>
              </p:cNvPr>
              <p:cNvSpPr/>
              <p:nvPr/>
            </p:nvSpPr>
            <p:spPr>
              <a:xfrm>
                <a:off x="4813210" y="3344750"/>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1" name="Rounded Rectangle 20">
                <a:extLst>
                  <a:ext uri="{FF2B5EF4-FFF2-40B4-BE49-F238E27FC236}">
                    <a16:creationId xmlns:a16="http://schemas.microsoft.com/office/drawing/2014/main" id="{8B9BB456-20FA-CFB9-37C2-484762149739}"/>
                  </a:ext>
                </a:extLst>
              </p:cNvPr>
              <p:cNvSpPr/>
              <p:nvPr/>
            </p:nvSpPr>
            <p:spPr>
              <a:xfrm>
                <a:off x="5126386" y="3355282"/>
                <a:ext cx="280845" cy="31181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22" name="Group 21">
                <a:extLst>
                  <a:ext uri="{FF2B5EF4-FFF2-40B4-BE49-F238E27FC236}">
                    <a16:creationId xmlns:a16="http://schemas.microsoft.com/office/drawing/2014/main" id="{9A68AB56-2299-DB53-EAB9-96E5FC5585C6}"/>
                  </a:ext>
                </a:extLst>
              </p:cNvPr>
              <p:cNvGrpSpPr/>
              <p:nvPr/>
            </p:nvGrpSpPr>
            <p:grpSpPr>
              <a:xfrm>
                <a:off x="4546601" y="3754585"/>
                <a:ext cx="187709" cy="234543"/>
                <a:chOff x="8959680" y="3891082"/>
                <a:chExt cx="362913" cy="412517"/>
              </a:xfrm>
            </p:grpSpPr>
            <p:sp>
              <p:nvSpPr>
                <p:cNvPr id="26" name="Rounded Rectangle 25">
                  <a:extLst>
                    <a:ext uri="{FF2B5EF4-FFF2-40B4-BE49-F238E27FC236}">
                      <a16:creationId xmlns:a16="http://schemas.microsoft.com/office/drawing/2014/main" id="{DDCCBDB9-96B3-38D0-1762-CADD53CCC5C6}"/>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7" name="Rounded Rectangle 26">
                  <a:extLst>
                    <a:ext uri="{FF2B5EF4-FFF2-40B4-BE49-F238E27FC236}">
                      <a16:creationId xmlns:a16="http://schemas.microsoft.com/office/drawing/2014/main" id="{587F11FA-A246-32E9-C3FE-3AA9E4577926}"/>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6656F2E3-FF80-D183-3A82-5590C721D71A}"/>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23" name="Rounded Rectangle 22">
                <a:extLst>
                  <a:ext uri="{FF2B5EF4-FFF2-40B4-BE49-F238E27FC236}">
                    <a16:creationId xmlns:a16="http://schemas.microsoft.com/office/drawing/2014/main" id="{6A0D8CD3-04B6-ED12-06D0-3CC0ABB73E09}"/>
                  </a:ext>
                </a:extLst>
              </p:cNvPr>
              <p:cNvSpPr/>
              <p:nvPr/>
            </p:nvSpPr>
            <p:spPr>
              <a:xfrm flipH="1">
                <a:off x="4859779" y="3765076"/>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4" name="Rounded Rectangle 23">
                <a:extLst>
                  <a:ext uri="{FF2B5EF4-FFF2-40B4-BE49-F238E27FC236}">
                    <a16:creationId xmlns:a16="http://schemas.microsoft.com/office/drawing/2014/main" id="{57FE017D-FE09-E198-C66F-34024DB2820A}"/>
                  </a:ext>
                </a:extLst>
              </p:cNvPr>
              <p:cNvSpPr/>
              <p:nvPr/>
            </p:nvSpPr>
            <p:spPr>
              <a:xfrm>
                <a:off x="4859779" y="3760108"/>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5" name="Rounded Rectangle 24">
                <a:extLst>
                  <a:ext uri="{FF2B5EF4-FFF2-40B4-BE49-F238E27FC236}">
                    <a16:creationId xmlns:a16="http://schemas.microsoft.com/office/drawing/2014/main" id="{09014F1B-46B2-15DC-37E8-F3667C9FE6A9}"/>
                  </a:ext>
                </a:extLst>
              </p:cNvPr>
              <p:cNvSpPr/>
              <p:nvPr/>
            </p:nvSpPr>
            <p:spPr>
              <a:xfrm flipH="1">
                <a:off x="4925709" y="3877379"/>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13" name="Rounded Rectangle 12">
              <a:extLst>
                <a:ext uri="{FF2B5EF4-FFF2-40B4-BE49-F238E27FC236}">
                  <a16:creationId xmlns:a16="http://schemas.microsoft.com/office/drawing/2014/main" id="{6FE01972-1A3C-FBC7-B96A-486B801733A5}"/>
                </a:ext>
              </a:extLst>
            </p:cNvPr>
            <p:cNvSpPr/>
            <p:nvPr/>
          </p:nvSpPr>
          <p:spPr>
            <a:xfrm>
              <a:off x="892445" y="2653463"/>
              <a:ext cx="1164151" cy="1250240"/>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Collection of genomes</a:t>
              </a:r>
            </a:p>
          </p:txBody>
        </p:sp>
        <p:sp>
          <p:nvSpPr>
            <p:cNvPr id="14" name="Right Arrow 13">
              <a:extLst>
                <a:ext uri="{FF2B5EF4-FFF2-40B4-BE49-F238E27FC236}">
                  <a16:creationId xmlns:a16="http://schemas.microsoft.com/office/drawing/2014/main" id="{C7E1FF89-1F4F-18F5-AB69-B6DDD82EE87E}"/>
                </a:ext>
              </a:extLst>
            </p:cNvPr>
            <p:cNvSpPr/>
            <p:nvPr/>
          </p:nvSpPr>
          <p:spPr>
            <a:xfrm>
              <a:off x="2106934" y="2939618"/>
              <a:ext cx="934039"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1000" dirty="0">
                <a:solidFill>
                  <a:srgbClr val="000000"/>
                </a:solidFill>
                <a:latin typeface="Arial" panose="020B0604020202020204" pitchFamily="34" charset="0"/>
              </a:endParaRPr>
            </a:p>
          </p:txBody>
        </p:sp>
        <p:sp>
          <p:nvSpPr>
            <p:cNvPr id="15" name="Rectangle 14">
              <a:extLst>
                <a:ext uri="{FF2B5EF4-FFF2-40B4-BE49-F238E27FC236}">
                  <a16:creationId xmlns:a16="http://schemas.microsoft.com/office/drawing/2014/main" id="{F8336672-3AA5-4B71-AEE5-D1DB2DA56880}"/>
                </a:ext>
              </a:extLst>
            </p:cNvPr>
            <p:cNvSpPr/>
            <p:nvPr/>
          </p:nvSpPr>
          <p:spPr>
            <a:xfrm>
              <a:off x="474133" y="2302933"/>
              <a:ext cx="4233334" cy="206586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grpSp>
      <p:sp>
        <p:nvSpPr>
          <p:cNvPr id="29" name="TextBox 28">
            <a:extLst>
              <a:ext uri="{FF2B5EF4-FFF2-40B4-BE49-F238E27FC236}">
                <a16:creationId xmlns:a16="http://schemas.microsoft.com/office/drawing/2014/main" id="{05BE198C-8E9B-B2EC-914E-3AC54A639F4D}"/>
              </a:ext>
            </a:extLst>
          </p:cNvPr>
          <p:cNvSpPr txBox="1"/>
          <p:nvPr/>
        </p:nvSpPr>
        <p:spPr>
          <a:xfrm>
            <a:off x="535968" y="4779344"/>
            <a:ext cx="6355751" cy="584775"/>
          </a:xfrm>
          <a:prstGeom prst="rect">
            <a:avLst/>
          </a:prstGeom>
          <a:solidFill>
            <a:schemeClr val="bg1"/>
          </a:solidFill>
          <a:ln>
            <a:noFill/>
          </a:ln>
        </p:spPr>
        <p:txBody>
          <a:bodyPr wrap="square">
            <a:spAutoFit/>
          </a:bodyPr>
          <a:lstStyle/>
          <a:p>
            <a:pPr algn="ctr"/>
            <a:r>
              <a:rPr lang="en-GB" sz="1600" dirty="0"/>
              <a:t>Step 1 : Phylogenetic Species-based </a:t>
            </a:r>
          </a:p>
          <a:p>
            <a:pPr algn="ctr"/>
            <a:r>
              <a:rPr lang="en-GB" sz="1600" dirty="0"/>
              <a:t>Pre-Batching</a:t>
            </a:r>
          </a:p>
        </p:txBody>
      </p:sp>
      <p:sp>
        <p:nvSpPr>
          <p:cNvPr id="30" name="TextBox 29">
            <a:extLst>
              <a:ext uri="{FF2B5EF4-FFF2-40B4-BE49-F238E27FC236}">
                <a16:creationId xmlns:a16="http://schemas.microsoft.com/office/drawing/2014/main" id="{5E529D51-1291-B4C0-846E-2E0BA03B6E85}"/>
              </a:ext>
            </a:extLst>
          </p:cNvPr>
          <p:cNvSpPr txBox="1"/>
          <p:nvPr/>
        </p:nvSpPr>
        <p:spPr>
          <a:xfrm>
            <a:off x="5300281" y="4779344"/>
            <a:ext cx="6355751" cy="338554"/>
          </a:xfrm>
          <a:prstGeom prst="rect">
            <a:avLst/>
          </a:prstGeom>
          <a:noFill/>
          <a:ln>
            <a:noFill/>
          </a:ln>
        </p:spPr>
        <p:txBody>
          <a:bodyPr wrap="square">
            <a:spAutoFit/>
          </a:bodyPr>
          <a:lstStyle/>
          <a:p>
            <a:pPr algn="ctr"/>
            <a:r>
              <a:rPr lang="en-GB" sz="1600" dirty="0"/>
              <a:t>Step 2 : Phylogenetic Reordering Per Batch</a:t>
            </a:r>
          </a:p>
        </p:txBody>
      </p:sp>
      <mc:AlternateContent xmlns:mc="http://schemas.openxmlformats.org/markup-compatibility/2006" xmlns:p14="http://schemas.microsoft.com/office/powerpoint/2010/main">
        <mc:Choice Requires="p14">
          <p:contentPart p14:bwMode="auto" r:id="rId3">
            <p14:nvContentPartPr>
              <p14:cNvPr id="31" name="Ink 30">
                <a:extLst>
                  <a:ext uri="{FF2B5EF4-FFF2-40B4-BE49-F238E27FC236}">
                    <a16:creationId xmlns:a16="http://schemas.microsoft.com/office/drawing/2014/main" id="{E7CC9D62-9556-C7E5-37BC-FE00B415B814}"/>
                  </a:ext>
                </a:extLst>
              </p14:cNvPr>
              <p14:cNvContentPartPr/>
              <p14:nvPr/>
            </p14:nvContentPartPr>
            <p14:xfrm>
              <a:off x="8203004" y="1206556"/>
              <a:ext cx="3240" cy="360"/>
            </p14:xfrm>
          </p:contentPart>
        </mc:Choice>
        <mc:Fallback xmlns="">
          <p:pic>
            <p:nvPicPr>
              <p:cNvPr id="31" name="Ink 30">
                <a:extLst>
                  <a:ext uri="{FF2B5EF4-FFF2-40B4-BE49-F238E27FC236}">
                    <a16:creationId xmlns:a16="http://schemas.microsoft.com/office/drawing/2014/main" id="{E7CC9D62-9556-C7E5-37BC-FE00B415B814}"/>
                  </a:ext>
                </a:extLst>
              </p:cNvPr>
              <p:cNvPicPr/>
              <p:nvPr/>
            </p:nvPicPr>
            <p:blipFill>
              <a:blip r:embed="rId4"/>
              <a:stretch>
                <a:fillRect/>
              </a:stretch>
            </p:blipFill>
            <p:spPr>
              <a:xfrm>
                <a:off x="8196884" y="1200436"/>
                <a:ext cx="15480" cy="12600"/>
              </a:xfrm>
              <a:prstGeom prst="rect">
                <a:avLst/>
              </a:prstGeom>
            </p:spPr>
          </p:pic>
        </mc:Fallback>
      </mc:AlternateContent>
      <p:grpSp>
        <p:nvGrpSpPr>
          <p:cNvPr id="35" name="Group 34">
            <a:extLst>
              <a:ext uri="{FF2B5EF4-FFF2-40B4-BE49-F238E27FC236}">
                <a16:creationId xmlns:a16="http://schemas.microsoft.com/office/drawing/2014/main" id="{F874E804-7254-B31A-2D05-DB39AF71AC08}"/>
              </a:ext>
            </a:extLst>
          </p:cNvPr>
          <p:cNvGrpSpPr/>
          <p:nvPr/>
        </p:nvGrpSpPr>
        <p:grpSpPr>
          <a:xfrm>
            <a:off x="3991004" y="5401276"/>
            <a:ext cx="741600" cy="424440"/>
            <a:chOff x="3991004" y="5401276"/>
            <a:chExt cx="741600" cy="424440"/>
          </a:xfrm>
        </p:grpSpPr>
        <mc:AlternateContent xmlns:mc="http://schemas.openxmlformats.org/markup-compatibility/2006" xmlns:p14="http://schemas.microsoft.com/office/powerpoint/2010/main">
          <mc:Choice Requires="p14">
            <p:contentPart p14:bwMode="auto" r:id="rId5">
              <p14:nvContentPartPr>
                <p14:cNvPr id="32" name="Ink 31">
                  <a:extLst>
                    <a:ext uri="{FF2B5EF4-FFF2-40B4-BE49-F238E27FC236}">
                      <a16:creationId xmlns:a16="http://schemas.microsoft.com/office/drawing/2014/main" id="{BD342A88-6DDD-886B-69C9-1F19899E5148}"/>
                    </a:ext>
                  </a:extLst>
                </p14:cNvPr>
                <p14:cNvContentPartPr/>
                <p14:nvPr/>
              </p14:nvContentPartPr>
              <p14:xfrm>
                <a:off x="3991004" y="5521156"/>
                <a:ext cx="110160" cy="166320"/>
              </p14:xfrm>
            </p:contentPart>
          </mc:Choice>
          <mc:Fallback xmlns="">
            <p:pic>
              <p:nvPicPr>
                <p:cNvPr id="32" name="Ink 31">
                  <a:extLst>
                    <a:ext uri="{FF2B5EF4-FFF2-40B4-BE49-F238E27FC236}">
                      <a16:creationId xmlns:a16="http://schemas.microsoft.com/office/drawing/2014/main" id="{BD342A88-6DDD-886B-69C9-1F19899E5148}"/>
                    </a:ext>
                  </a:extLst>
                </p:cNvPr>
                <p:cNvPicPr/>
                <p:nvPr/>
              </p:nvPicPr>
              <p:blipFill>
                <a:blip r:embed="rId6"/>
                <a:stretch>
                  <a:fillRect/>
                </a:stretch>
              </p:blipFill>
              <p:spPr>
                <a:xfrm>
                  <a:off x="3984884" y="5515036"/>
                  <a:ext cx="1224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3" name="Ink 32">
                  <a:extLst>
                    <a:ext uri="{FF2B5EF4-FFF2-40B4-BE49-F238E27FC236}">
                      <a16:creationId xmlns:a16="http://schemas.microsoft.com/office/drawing/2014/main" id="{0B44F736-9977-AE8E-0149-819053BCACB1}"/>
                    </a:ext>
                  </a:extLst>
                </p14:cNvPr>
                <p14:cNvContentPartPr/>
                <p14:nvPr/>
              </p14:nvContentPartPr>
              <p14:xfrm>
                <a:off x="4308524" y="5401276"/>
                <a:ext cx="424080" cy="424440"/>
              </p14:xfrm>
            </p:contentPart>
          </mc:Choice>
          <mc:Fallback xmlns="">
            <p:pic>
              <p:nvPicPr>
                <p:cNvPr id="33" name="Ink 32">
                  <a:extLst>
                    <a:ext uri="{FF2B5EF4-FFF2-40B4-BE49-F238E27FC236}">
                      <a16:creationId xmlns:a16="http://schemas.microsoft.com/office/drawing/2014/main" id="{0B44F736-9977-AE8E-0149-819053BCACB1}"/>
                    </a:ext>
                  </a:extLst>
                </p:cNvPr>
                <p:cNvPicPr/>
                <p:nvPr/>
              </p:nvPicPr>
              <p:blipFill>
                <a:blip r:embed="rId8"/>
                <a:stretch>
                  <a:fillRect/>
                </a:stretch>
              </p:blipFill>
              <p:spPr>
                <a:xfrm>
                  <a:off x="4302404" y="5395156"/>
                  <a:ext cx="436320" cy="436680"/>
                </a:xfrm>
                <a:prstGeom prst="rect">
                  <a:avLst/>
                </a:prstGeom>
              </p:spPr>
            </p:pic>
          </mc:Fallback>
        </mc:AlternateContent>
      </p:grpSp>
    </p:spTree>
    <p:extLst>
      <p:ext uri="{BB962C8B-B14F-4D97-AF65-F5344CB8AC3E}">
        <p14:creationId xmlns:p14="http://schemas.microsoft.com/office/powerpoint/2010/main" val="1690505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4952-D87C-68EA-5A36-893A74A49DCF}"/>
              </a:ext>
            </a:extLst>
          </p:cNvPr>
          <p:cNvSpPr>
            <a:spLocks noGrp="1"/>
          </p:cNvSpPr>
          <p:nvPr>
            <p:ph type="title"/>
          </p:nvPr>
        </p:nvSpPr>
        <p:spPr/>
        <p:txBody>
          <a:bodyPr/>
          <a:lstStyle/>
          <a:p>
            <a:r>
              <a:rPr lang="en-GB" dirty="0"/>
              <a:t>A</a:t>
            </a:r>
            <a:r>
              <a:rPr lang="en-FR" dirty="0"/>
              <a:t>pplication: where it has been used</a:t>
            </a:r>
          </a:p>
        </p:txBody>
      </p:sp>
      <p:sp>
        <p:nvSpPr>
          <p:cNvPr id="3" name="Content Placeholder 2">
            <a:extLst>
              <a:ext uri="{FF2B5EF4-FFF2-40B4-BE49-F238E27FC236}">
                <a16:creationId xmlns:a16="http://schemas.microsoft.com/office/drawing/2014/main" id="{86BFDFE3-A775-0DF5-E033-F89BB9BFD00E}"/>
              </a:ext>
            </a:extLst>
          </p:cNvPr>
          <p:cNvSpPr>
            <a:spLocks noGrp="1"/>
          </p:cNvSpPr>
          <p:nvPr>
            <p:ph idx="1"/>
          </p:nvPr>
        </p:nvSpPr>
        <p:spPr/>
        <p:txBody>
          <a:bodyPr/>
          <a:lstStyle/>
          <a:p>
            <a:pPr marL="0" indent="0">
              <a:buNone/>
            </a:pPr>
            <a:r>
              <a:rPr lang="en-GB" dirty="0"/>
              <a:t>It is the core compression technique, is now used by All the bacteria</a:t>
            </a:r>
            <a:endParaRPr lang="en-FR" dirty="0"/>
          </a:p>
        </p:txBody>
      </p:sp>
      <p:sp>
        <p:nvSpPr>
          <p:cNvPr id="4" name="Footer Placeholder 3">
            <a:extLst>
              <a:ext uri="{FF2B5EF4-FFF2-40B4-BE49-F238E27FC236}">
                <a16:creationId xmlns:a16="http://schemas.microsoft.com/office/drawing/2014/main" id="{250EF3F9-F3F1-7CD0-77E4-DC44C68FA334}"/>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4C7A0AD3-7860-253A-0480-72F7C69650A3}"/>
              </a:ext>
            </a:extLst>
          </p:cNvPr>
          <p:cNvSpPr>
            <a:spLocks noGrp="1"/>
          </p:cNvSpPr>
          <p:nvPr>
            <p:ph type="sldNum" sz="quarter" idx="12"/>
          </p:nvPr>
        </p:nvSpPr>
        <p:spPr/>
        <p:txBody>
          <a:bodyPr/>
          <a:lstStyle/>
          <a:p>
            <a:fld id="{E308F893-25B2-374C-86EA-E8824AD84C24}" type="slidenum">
              <a:rPr lang="en-FR" smtClean="0"/>
              <a:t>12</a:t>
            </a:fld>
            <a:endParaRPr lang="en-F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A9D1F39-8103-BB66-1AFC-FC1B661BD823}"/>
                  </a:ext>
                </a:extLst>
              </p14:cNvPr>
              <p14:cNvContentPartPr/>
              <p14:nvPr/>
            </p14:nvContentPartPr>
            <p14:xfrm>
              <a:off x="2093444" y="1972996"/>
              <a:ext cx="3240" cy="360"/>
            </p14:xfrm>
          </p:contentPart>
        </mc:Choice>
        <mc:Fallback xmlns="">
          <p:pic>
            <p:nvPicPr>
              <p:cNvPr id="6" name="Ink 5">
                <a:extLst>
                  <a:ext uri="{FF2B5EF4-FFF2-40B4-BE49-F238E27FC236}">
                    <a16:creationId xmlns:a16="http://schemas.microsoft.com/office/drawing/2014/main" id="{EA9D1F39-8103-BB66-1AFC-FC1B661BD823}"/>
                  </a:ext>
                </a:extLst>
              </p:cNvPr>
              <p:cNvPicPr/>
              <p:nvPr/>
            </p:nvPicPr>
            <p:blipFill>
              <a:blip r:embed="rId3"/>
              <a:stretch>
                <a:fillRect/>
              </a:stretch>
            </p:blipFill>
            <p:spPr>
              <a:xfrm>
                <a:off x="2087324" y="1966876"/>
                <a:ext cx="15480" cy="12600"/>
              </a:xfrm>
              <a:prstGeom prst="rect">
                <a:avLst/>
              </a:prstGeom>
            </p:spPr>
          </p:pic>
        </mc:Fallback>
      </mc:AlternateContent>
    </p:spTree>
    <p:extLst>
      <p:ext uri="{BB962C8B-B14F-4D97-AF65-F5344CB8AC3E}">
        <p14:creationId xmlns:p14="http://schemas.microsoft.com/office/powerpoint/2010/main" val="37884423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17C2C3-DA9C-5D9C-C72A-C5592078C0B7}"/>
              </a:ext>
            </a:extLst>
          </p:cNvPr>
          <p:cNvSpPr>
            <a:spLocks noGrp="1"/>
          </p:cNvSpPr>
          <p:nvPr>
            <p:ph type="title"/>
          </p:nvPr>
        </p:nvSpPr>
        <p:spPr/>
        <p:txBody>
          <a:bodyPr/>
          <a:lstStyle/>
          <a:p>
            <a:r>
              <a:rPr lang="en-FR" dirty="0"/>
              <a:t>Key concepts</a:t>
            </a:r>
          </a:p>
        </p:txBody>
      </p:sp>
      <p:sp>
        <p:nvSpPr>
          <p:cNvPr id="7" name="Text Placeholder 6">
            <a:extLst>
              <a:ext uri="{FF2B5EF4-FFF2-40B4-BE49-F238E27FC236}">
                <a16:creationId xmlns:a16="http://schemas.microsoft.com/office/drawing/2014/main" id="{7E1FDC2E-5914-6577-D911-B8691C445041}"/>
              </a:ext>
            </a:extLst>
          </p:cNvPr>
          <p:cNvSpPr>
            <a:spLocks noGrp="1"/>
          </p:cNvSpPr>
          <p:nvPr>
            <p:ph type="body" idx="1"/>
          </p:nvPr>
        </p:nvSpPr>
        <p:spPr/>
        <p:txBody>
          <a:bodyPr/>
          <a:lstStyle/>
          <a:p>
            <a:endParaRPr lang="en-FR"/>
          </a:p>
        </p:txBody>
      </p:sp>
      <p:sp>
        <p:nvSpPr>
          <p:cNvPr id="4" name="Footer Placeholder 3">
            <a:extLst>
              <a:ext uri="{FF2B5EF4-FFF2-40B4-BE49-F238E27FC236}">
                <a16:creationId xmlns:a16="http://schemas.microsoft.com/office/drawing/2014/main" id="{0C1C0BB2-BAD0-D999-4611-70C62DD4A28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FE9E7386-B795-0E9C-7EF5-2B2860EBA01F}"/>
              </a:ext>
            </a:extLst>
          </p:cNvPr>
          <p:cNvSpPr>
            <a:spLocks noGrp="1"/>
          </p:cNvSpPr>
          <p:nvPr>
            <p:ph type="sldNum" sz="quarter" idx="12"/>
          </p:nvPr>
        </p:nvSpPr>
        <p:spPr/>
        <p:txBody>
          <a:bodyPr/>
          <a:lstStyle/>
          <a:p>
            <a:fld id="{E308F893-25B2-374C-86EA-E8824AD84C24}" type="slidenum">
              <a:rPr lang="en-FR" smtClean="0"/>
              <a:t>13</a:t>
            </a:fld>
            <a:endParaRPr lang="en-FR"/>
          </a:p>
        </p:txBody>
      </p:sp>
    </p:spTree>
    <p:extLst>
      <p:ext uri="{BB962C8B-B14F-4D97-AF65-F5344CB8AC3E}">
        <p14:creationId xmlns:p14="http://schemas.microsoft.com/office/powerpoint/2010/main" val="106244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3C60-4E87-D07C-55C5-4CFD72E8F294}"/>
              </a:ext>
            </a:extLst>
          </p:cNvPr>
          <p:cNvSpPr>
            <a:spLocks noGrp="1"/>
          </p:cNvSpPr>
          <p:nvPr>
            <p:ph type="title"/>
          </p:nvPr>
        </p:nvSpPr>
        <p:spPr/>
        <p:txBody>
          <a:bodyPr/>
          <a:lstStyle/>
          <a:p>
            <a:r>
              <a:rPr lang="en-FR" dirty="0"/>
              <a:t>Concept of order: my PhD</a:t>
            </a:r>
          </a:p>
        </p:txBody>
      </p:sp>
      <p:sp>
        <p:nvSpPr>
          <p:cNvPr id="3" name="Content Placeholder 2">
            <a:extLst>
              <a:ext uri="{FF2B5EF4-FFF2-40B4-BE49-F238E27FC236}">
                <a16:creationId xmlns:a16="http://schemas.microsoft.com/office/drawing/2014/main" id="{D7082D9C-8D65-2E89-7CCD-B8E425A65436}"/>
              </a:ext>
            </a:extLst>
          </p:cNvPr>
          <p:cNvSpPr>
            <a:spLocks noGrp="1"/>
          </p:cNvSpPr>
          <p:nvPr>
            <p:ph idx="1"/>
          </p:nvPr>
        </p:nvSpPr>
        <p:spPr/>
        <p:txBody>
          <a:bodyPr/>
          <a:lstStyle/>
          <a:p>
            <a:r>
              <a:rPr lang="en-GB" b="1" dirty="0"/>
              <a:t>O</a:t>
            </a:r>
            <a:r>
              <a:rPr lang="en-FR" b="1" dirty="0"/>
              <a:t>ptimizing the initial order</a:t>
            </a:r>
          </a:p>
          <a:p>
            <a:r>
              <a:rPr lang="en-GB" b="1" dirty="0"/>
              <a:t>O</a:t>
            </a:r>
            <a:r>
              <a:rPr lang="en-FR" b="1" dirty="0"/>
              <a:t>ptimize the cut</a:t>
            </a:r>
          </a:p>
          <a:p>
            <a:r>
              <a:rPr lang="en-GB" dirty="0"/>
              <a:t>C</a:t>
            </a:r>
            <a:r>
              <a:rPr lang="en-FR" dirty="0"/>
              <a:t>onceptlize the prob</a:t>
            </a:r>
          </a:p>
          <a:p>
            <a:r>
              <a:rPr lang="en-GB" dirty="0"/>
              <a:t>W</a:t>
            </a:r>
            <a:r>
              <a:rPr lang="en-FR" dirty="0"/>
              <a:t>e have sth sth</a:t>
            </a:r>
          </a:p>
          <a:p>
            <a:r>
              <a:rPr lang="en-GB" dirty="0"/>
              <a:t>W</a:t>
            </a:r>
            <a:r>
              <a:rPr lang="en-FR" dirty="0"/>
              <a:t>e want order</a:t>
            </a:r>
          </a:p>
          <a:p>
            <a:r>
              <a:rPr lang="en-GB" dirty="0"/>
              <a:t>In </a:t>
            </a:r>
            <a:r>
              <a:rPr lang="en-GB" dirty="0" err="1"/>
              <a:t>miniphy</a:t>
            </a:r>
            <a:r>
              <a:rPr lang="en-GB" dirty="0"/>
              <a:t> 1 it was done like this and now I’m doing this like this</a:t>
            </a:r>
            <a:endParaRPr lang="en-FR" dirty="0"/>
          </a:p>
        </p:txBody>
      </p:sp>
      <p:sp>
        <p:nvSpPr>
          <p:cNvPr id="4" name="Footer Placeholder 3">
            <a:extLst>
              <a:ext uri="{FF2B5EF4-FFF2-40B4-BE49-F238E27FC236}">
                <a16:creationId xmlns:a16="http://schemas.microsoft.com/office/drawing/2014/main" id="{9179134B-BF87-559F-ED1C-28E48E22951A}"/>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9668DB83-A696-F42D-7EC8-EF8EDF6992F3}"/>
              </a:ext>
            </a:extLst>
          </p:cNvPr>
          <p:cNvSpPr>
            <a:spLocks noGrp="1"/>
          </p:cNvSpPr>
          <p:nvPr>
            <p:ph type="sldNum" sz="quarter" idx="12"/>
          </p:nvPr>
        </p:nvSpPr>
        <p:spPr/>
        <p:txBody>
          <a:bodyPr/>
          <a:lstStyle/>
          <a:p>
            <a:fld id="{E308F893-25B2-374C-86EA-E8824AD84C24}" type="slidenum">
              <a:rPr lang="en-FR" smtClean="0"/>
              <a:t>14</a:t>
            </a:fld>
            <a:endParaRPr lang="en-FR"/>
          </a:p>
        </p:txBody>
      </p:sp>
    </p:spTree>
    <p:extLst>
      <p:ext uri="{BB962C8B-B14F-4D97-AF65-F5344CB8AC3E}">
        <p14:creationId xmlns:p14="http://schemas.microsoft.com/office/powerpoint/2010/main" val="1779086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FA56-E9BD-3C9A-3BD2-B04C95BF823A}"/>
              </a:ext>
            </a:extLst>
          </p:cNvPr>
          <p:cNvSpPr>
            <a:spLocks noGrp="1"/>
          </p:cNvSpPr>
          <p:nvPr>
            <p:ph type="title"/>
          </p:nvPr>
        </p:nvSpPr>
        <p:spPr/>
        <p:txBody>
          <a:bodyPr/>
          <a:lstStyle/>
          <a:p>
            <a:r>
              <a:rPr lang="en-FR" dirty="0"/>
              <a:t>Concept of genomes order</a:t>
            </a:r>
          </a:p>
        </p:txBody>
      </p:sp>
      <p:sp>
        <p:nvSpPr>
          <p:cNvPr id="3" name="Content Placeholder 2">
            <a:extLst>
              <a:ext uri="{FF2B5EF4-FFF2-40B4-BE49-F238E27FC236}">
                <a16:creationId xmlns:a16="http://schemas.microsoft.com/office/drawing/2014/main" id="{F833B60D-9621-88B9-F303-7CE9B271CCAD}"/>
              </a:ext>
            </a:extLst>
          </p:cNvPr>
          <p:cNvSpPr>
            <a:spLocks noGrp="1"/>
          </p:cNvSpPr>
          <p:nvPr>
            <p:ph idx="1"/>
          </p:nvPr>
        </p:nvSpPr>
        <p:spPr>
          <a:xfrm>
            <a:off x="838200" y="1847850"/>
            <a:ext cx="5257800" cy="4351338"/>
          </a:xfrm>
        </p:spPr>
        <p:txBody>
          <a:bodyPr/>
          <a:lstStyle/>
          <a:p>
            <a:r>
              <a:rPr lang="en-FR" dirty="0"/>
              <a:t>Given a collection of genomes</a:t>
            </a:r>
          </a:p>
          <a:p>
            <a:r>
              <a:rPr lang="en-GB" dirty="0"/>
              <a:t>T</a:t>
            </a:r>
            <a:r>
              <a:rPr lang="en-FR" dirty="0"/>
              <a:t>he way we order them heavily affect how compressible they are:</a:t>
            </a:r>
          </a:p>
          <a:p>
            <a:pPr lvl="1"/>
            <a:r>
              <a:rPr lang="en-GB" dirty="0"/>
              <a:t>R</a:t>
            </a:r>
            <a:r>
              <a:rPr lang="en-FR" dirty="0"/>
              <a:t>andom order</a:t>
            </a:r>
          </a:p>
          <a:p>
            <a:pPr lvl="1"/>
            <a:r>
              <a:rPr lang="en-GB" dirty="0"/>
              <a:t>A</a:t>
            </a:r>
            <a:r>
              <a:rPr lang="en-FR" dirty="0"/>
              <a:t>ccession order</a:t>
            </a:r>
          </a:p>
          <a:p>
            <a:pPr lvl="1"/>
            <a:r>
              <a:rPr lang="en-GB" dirty="0"/>
              <a:t>P</a:t>
            </a:r>
            <a:r>
              <a:rPr lang="en-FR" dirty="0"/>
              <a:t>hylogenetic order</a:t>
            </a:r>
          </a:p>
        </p:txBody>
      </p:sp>
      <p:sp>
        <p:nvSpPr>
          <p:cNvPr id="4" name="Footer Placeholder 3">
            <a:extLst>
              <a:ext uri="{FF2B5EF4-FFF2-40B4-BE49-F238E27FC236}">
                <a16:creationId xmlns:a16="http://schemas.microsoft.com/office/drawing/2014/main" id="{98B6F097-27E6-7F2F-CB33-889F7C46C881}"/>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AE948D69-F436-8737-3C85-CCEE48986912}"/>
              </a:ext>
            </a:extLst>
          </p:cNvPr>
          <p:cNvSpPr>
            <a:spLocks noGrp="1"/>
          </p:cNvSpPr>
          <p:nvPr>
            <p:ph type="sldNum" sz="quarter" idx="12"/>
          </p:nvPr>
        </p:nvSpPr>
        <p:spPr/>
        <p:txBody>
          <a:bodyPr/>
          <a:lstStyle/>
          <a:p>
            <a:fld id="{E308F893-25B2-374C-86EA-E8824AD84C24}" type="slidenum">
              <a:rPr lang="en-FR" smtClean="0"/>
              <a:t>15</a:t>
            </a:fld>
            <a:endParaRPr lang="en-F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561932D1-217A-FA3C-5C36-9905E45C981C}"/>
                  </a:ext>
                </a:extLst>
              </p14:cNvPr>
              <p14:cNvContentPartPr/>
              <p14:nvPr/>
            </p14:nvContentPartPr>
            <p14:xfrm>
              <a:off x="-2572156" y="-2260604"/>
              <a:ext cx="11880" cy="9000"/>
            </p14:xfrm>
          </p:contentPart>
        </mc:Choice>
        <mc:Fallback xmlns="">
          <p:pic>
            <p:nvPicPr>
              <p:cNvPr id="6" name="Ink 5">
                <a:extLst>
                  <a:ext uri="{FF2B5EF4-FFF2-40B4-BE49-F238E27FC236}">
                    <a16:creationId xmlns:a16="http://schemas.microsoft.com/office/drawing/2014/main" id="{561932D1-217A-FA3C-5C36-9905E45C981C}"/>
                  </a:ext>
                </a:extLst>
              </p:cNvPr>
              <p:cNvPicPr/>
              <p:nvPr/>
            </p:nvPicPr>
            <p:blipFill>
              <a:blip r:embed="rId3"/>
              <a:stretch>
                <a:fillRect/>
              </a:stretch>
            </p:blipFill>
            <p:spPr>
              <a:xfrm>
                <a:off x="-2581156" y="-2269244"/>
                <a:ext cx="295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08930923-E780-FCB8-0F30-6CE980BFB652}"/>
                  </a:ext>
                </a:extLst>
              </p14:cNvPr>
              <p14:cNvContentPartPr/>
              <p14:nvPr/>
            </p14:nvContentPartPr>
            <p14:xfrm>
              <a:off x="9483164" y="2240836"/>
              <a:ext cx="759600" cy="2137680"/>
            </p14:xfrm>
          </p:contentPart>
        </mc:Choice>
        <mc:Fallback xmlns="">
          <p:pic>
            <p:nvPicPr>
              <p:cNvPr id="8" name="Ink 7">
                <a:extLst>
                  <a:ext uri="{FF2B5EF4-FFF2-40B4-BE49-F238E27FC236}">
                    <a16:creationId xmlns:a16="http://schemas.microsoft.com/office/drawing/2014/main" id="{08930923-E780-FCB8-0F30-6CE980BFB652}"/>
                  </a:ext>
                </a:extLst>
              </p:cNvPr>
              <p:cNvPicPr/>
              <p:nvPr/>
            </p:nvPicPr>
            <p:blipFill>
              <a:blip r:embed="rId5"/>
              <a:stretch>
                <a:fillRect/>
              </a:stretch>
            </p:blipFill>
            <p:spPr>
              <a:xfrm>
                <a:off x="9474524" y="2232196"/>
                <a:ext cx="777240" cy="2155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5D1DA90E-3071-3C5C-1701-685BAC226875}"/>
                  </a:ext>
                </a:extLst>
              </p14:cNvPr>
              <p14:cNvContentPartPr/>
              <p14:nvPr/>
            </p14:nvContentPartPr>
            <p14:xfrm>
              <a:off x="7446644" y="3701716"/>
              <a:ext cx="888840" cy="816120"/>
            </p14:xfrm>
          </p:contentPart>
        </mc:Choice>
        <mc:Fallback xmlns="">
          <p:pic>
            <p:nvPicPr>
              <p:cNvPr id="9" name="Ink 8">
                <a:extLst>
                  <a:ext uri="{FF2B5EF4-FFF2-40B4-BE49-F238E27FC236}">
                    <a16:creationId xmlns:a16="http://schemas.microsoft.com/office/drawing/2014/main" id="{5D1DA90E-3071-3C5C-1701-685BAC226875}"/>
                  </a:ext>
                </a:extLst>
              </p:cNvPr>
              <p:cNvPicPr/>
              <p:nvPr/>
            </p:nvPicPr>
            <p:blipFill>
              <a:blip r:embed="rId7"/>
              <a:stretch>
                <a:fillRect/>
              </a:stretch>
            </p:blipFill>
            <p:spPr>
              <a:xfrm>
                <a:off x="7440524" y="3695596"/>
                <a:ext cx="901080" cy="828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280F95A0-694F-E9D6-9C58-9006541A536A}"/>
                  </a:ext>
                </a:extLst>
              </p14:cNvPr>
              <p14:cNvContentPartPr/>
              <p14:nvPr/>
            </p14:nvContentPartPr>
            <p14:xfrm>
              <a:off x="8560484" y="2784796"/>
              <a:ext cx="576360" cy="1524240"/>
            </p14:xfrm>
          </p:contentPart>
        </mc:Choice>
        <mc:Fallback xmlns="">
          <p:pic>
            <p:nvPicPr>
              <p:cNvPr id="10" name="Ink 9">
                <a:extLst>
                  <a:ext uri="{FF2B5EF4-FFF2-40B4-BE49-F238E27FC236}">
                    <a16:creationId xmlns:a16="http://schemas.microsoft.com/office/drawing/2014/main" id="{280F95A0-694F-E9D6-9C58-9006541A536A}"/>
                  </a:ext>
                </a:extLst>
              </p:cNvPr>
              <p:cNvPicPr/>
              <p:nvPr/>
            </p:nvPicPr>
            <p:blipFill>
              <a:blip r:embed="rId9"/>
              <a:stretch>
                <a:fillRect/>
              </a:stretch>
            </p:blipFill>
            <p:spPr>
              <a:xfrm>
                <a:off x="8551844" y="2775796"/>
                <a:ext cx="594000" cy="1541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17865784-6BBA-00F8-1FED-27476739D02A}"/>
                  </a:ext>
                </a:extLst>
              </p14:cNvPr>
              <p14:cNvContentPartPr/>
              <p14:nvPr/>
            </p14:nvContentPartPr>
            <p14:xfrm>
              <a:off x="7548164" y="4405516"/>
              <a:ext cx="838800" cy="4680"/>
            </p14:xfrm>
          </p:contentPart>
        </mc:Choice>
        <mc:Fallback xmlns="">
          <p:pic>
            <p:nvPicPr>
              <p:cNvPr id="11" name="Ink 10">
                <a:extLst>
                  <a:ext uri="{FF2B5EF4-FFF2-40B4-BE49-F238E27FC236}">
                    <a16:creationId xmlns:a16="http://schemas.microsoft.com/office/drawing/2014/main" id="{17865784-6BBA-00F8-1FED-27476739D02A}"/>
                  </a:ext>
                </a:extLst>
              </p:cNvPr>
              <p:cNvPicPr/>
              <p:nvPr/>
            </p:nvPicPr>
            <p:blipFill>
              <a:blip r:embed="rId11"/>
              <a:stretch>
                <a:fillRect/>
              </a:stretch>
            </p:blipFill>
            <p:spPr>
              <a:xfrm>
                <a:off x="7542044" y="4399396"/>
                <a:ext cx="851040" cy="16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B7E0A9EB-9683-CE6D-B8E1-BEF6E17597A0}"/>
                  </a:ext>
                </a:extLst>
              </p14:cNvPr>
              <p14:cNvContentPartPr/>
              <p14:nvPr/>
            </p14:nvContentPartPr>
            <p14:xfrm>
              <a:off x="8652284" y="4295716"/>
              <a:ext cx="434880" cy="50400"/>
            </p14:xfrm>
          </p:contentPart>
        </mc:Choice>
        <mc:Fallback xmlns="">
          <p:pic>
            <p:nvPicPr>
              <p:cNvPr id="12" name="Ink 11">
                <a:extLst>
                  <a:ext uri="{FF2B5EF4-FFF2-40B4-BE49-F238E27FC236}">
                    <a16:creationId xmlns:a16="http://schemas.microsoft.com/office/drawing/2014/main" id="{B7E0A9EB-9683-CE6D-B8E1-BEF6E17597A0}"/>
                  </a:ext>
                </a:extLst>
              </p:cNvPr>
              <p:cNvPicPr/>
              <p:nvPr/>
            </p:nvPicPr>
            <p:blipFill>
              <a:blip r:embed="rId13"/>
              <a:stretch>
                <a:fillRect/>
              </a:stretch>
            </p:blipFill>
            <p:spPr>
              <a:xfrm>
                <a:off x="8643644" y="4286716"/>
                <a:ext cx="45252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70CFEE9D-46E3-D0AE-8FA0-7F35266A9C8E}"/>
                  </a:ext>
                </a:extLst>
              </p14:cNvPr>
              <p14:cNvContentPartPr/>
              <p14:nvPr/>
            </p14:nvContentPartPr>
            <p14:xfrm>
              <a:off x="9503324" y="4271956"/>
              <a:ext cx="939600" cy="6480"/>
            </p14:xfrm>
          </p:contentPart>
        </mc:Choice>
        <mc:Fallback xmlns="">
          <p:pic>
            <p:nvPicPr>
              <p:cNvPr id="13" name="Ink 12">
                <a:extLst>
                  <a:ext uri="{FF2B5EF4-FFF2-40B4-BE49-F238E27FC236}">
                    <a16:creationId xmlns:a16="http://schemas.microsoft.com/office/drawing/2014/main" id="{70CFEE9D-46E3-D0AE-8FA0-7F35266A9C8E}"/>
                  </a:ext>
                </a:extLst>
              </p:cNvPr>
              <p:cNvPicPr/>
              <p:nvPr/>
            </p:nvPicPr>
            <p:blipFill>
              <a:blip r:embed="rId15"/>
              <a:stretch>
                <a:fillRect/>
              </a:stretch>
            </p:blipFill>
            <p:spPr>
              <a:xfrm>
                <a:off x="9494324" y="4263316"/>
                <a:ext cx="957240" cy="24120"/>
              </a:xfrm>
              <a:prstGeom prst="rect">
                <a:avLst/>
              </a:prstGeom>
            </p:spPr>
          </p:pic>
        </mc:Fallback>
      </mc:AlternateContent>
    </p:spTree>
    <p:extLst>
      <p:ext uri="{BB962C8B-B14F-4D97-AF65-F5344CB8AC3E}">
        <p14:creationId xmlns:p14="http://schemas.microsoft.com/office/powerpoint/2010/main" val="2775278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6A318-8215-DDDC-6AFB-F1B63D788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11576A-DEFF-9F31-B699-A731E732EAC8}"/>
              </a:ext>
            </a:extLst>
          </p:cNvPr>
          <p:cNvSpPr>
            <a:spLocks noGrp="1"/>
          </p:cNvSpPr>
          <p:nvPr>
            <p:ph type="title"/>
          </p:nvPr>
        </p:nvSpPr>
        <p:spPr/>
        <p:txBody>
          <a:bodyPr/>
          <a:lstStyle/>
          <a:p>
            <a:r>
              <a:rPr lang="en-FR" b="1" dirty="0"/>
              <a:t>Batching</a:t>
            </a:r>
            <a:r>
              <a:rPr lang="en-FR" dirty="0"/>
              <a:t>: Key Step In Phylogenetic Compression</a:t>
            </a:r>
          </a:p>
        </p:txBody>
      </p:sp>
      <p:sp>
        <p:nvSpPr>
          <p:cNvPr id="4" name="Slide Number Placeholder 3">
            <a:extLst>
              <a:ext uri="{FF2B5EF4-FFF2-40B4-BE49-F238E27FC236}">
                <a16:creationId xmlns:a16="http://schemas.microsoft.com/office/drawing/2014/main" id="{8711013C-272F-BF67-3D57-AB0F67BF72CB}"/>
              </a:ext>
            </a:extLst>
          </p:cNvPr>
          <p:cNvSpPr>
            <a:spLocks noGrp="1"/>
          </p:cNvSpPr>
          <p:nvPr>
            <p:ph type="sldNum" sz="quarter" idx="12"/>
          </p:nvPr>
        </p:nvSpPr>
        <p:spPr/>
        <p:txBody>
          <a:bodyPr/>
          <a:lstStyle/>
          <a:p>
            <a:fld id="{8B238E09-9D24-494B-92D5-4BBC628DD305}" type="slidenum">
              <a:rPr lang="en-FR" smtClean="0"/>
              <a:t>16</a:t>
            </a:fld>
            <a:endParaRPr lang="en-FR" dirty="0"/>
          </a:p>
        </p:txBody>
      </p:sp>
      <p:sp>
        <p:nvSpPr>
          <p:cNvPr id="3" name="Rounded Rectangle 2">
            <a:extLst>
              <a:ext uri="{FF2B5EF4-FFF2-40B4-BE49-F238E27FC236}">
                <a16:creationId xmlns:a16="http://schemas.microsoft.com/office/drawing/2014/main" id="{CC120ABC-48FC-31EA-22D2-55CA81333E32}"/>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13" name="Content Placeholder 2">
            <a:extLst>
              <a:ext uri="{FF2B5EF4-FFF2-40B4-BE49-F238E27FC236}">
                <a16:creationId xmlns:a16="http://schemas.microsoft.com/office/drawing/2014/main" id="{3B5E67E1-C32A-BB06-D5CC-A2A67D0E2A13}"/>
              </a:ext>
            </a:extLst>
          </p:cNvPr>
          <p:cNvSpPr txBox="1">
            <a:spLocks/>
          </p:cNvSpPr>
          <p:nvPr/>
        </p:nvSpPr>
        <p:spPr>
          <a:xfrm>
            <a:off x="5209726" y="1811962"/>
            <a:ext cx="5091270" cy="5190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GB" sz="1400" dirty="0">
                <a:solidFill>
                  <a:srgbClr val="000000"/>
                </a:solidFill>
              </a:rPr>
              <a:t>Current strategy: sort by sequencing time (accession number)</a:t>
            </a:r>
          </a:p>
        </p:txBody>
      </p:sp>
      <p:sp>
        <p:nvSpPr>
          <p:cNvPr id="19" name="Right Arrow 18">
            <a:extLst>
              <a:ext uri="{FF2B5EF4-FFF2-40B4-BE49-F238E27FC236}">
                <a16:creationId xmlns:a16="http://schemas.microsoft.com/office/drawing/2014/main" id="{15429F87-9433-C1BF-1A2D-BF9E78393356}"/>
              </a:ext>
            </a:extLst>
          </p:cNvPr>
          <p:cNvSpPr/>
          <p:nvPr/>
        </p:nvSpPr>
        <p:spPr>
          <a:xfrm>
            <a:off x="32662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sp>
        <p:nvSpPr>
          <p:cNvPr id="29" name="Content Placeholder 2">
            <a:extLst>
              <a:ext uri="{FF2B5EF4-FFF2-40B4-BE49-F238E27FC236}">
                <a16:creationId xmlns:a16="http://schemas.microsoft.com/office/drawing/2014/main" id="{1E057E8B-B122-0DC6-E8AA-85D1C3F517CD}"/>
              </a:ext>
            </a:extLst>
          </p:cNvPr>
          <p:cNvSpPr txBox="1">
            <a:spLocks/>
          </p:cNvSpPr>
          <p:nvPr/>
        </p:nvSpPr>
        <p:spPr>
          <a:xfrm>
            <a:off x="6553068" y="4504077"/>
            <a:ext cx="2149273" cy="109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en-GB" sz="1000" dirty="0"/>
              <a:t>	Sequencing data is typically uploaded together.</a:t>
            </a:r>
          </a:p>
          <a:p>
            <a:pPr algn="ctr">
              <a:buNone/>
            </a:pPr>
            <a:r>
              <a:rPr lang="en-GB" sz="1000" dirty="0"/>
              <a:t>	I.e. genomes with nearby accession numbers are likely related.</a:t>
            </a:r>
            <a:endParaRPr lang="en-GB" sz="1000" dirty="0">
              <a:solidFill>
                <a:srgbClr val="000000"/>
              </a:solidFill>
              <a:latin typeface="Times New Roman" panose="02020603050405020304" pitchFamily="18" charset="0"/>
            </a:endParaRPr>
          </a:p>
        </p:txBody>
      </p:sp>
      <p:grpSp>
        <p:nvGrpSpPr>
          <p:cNvPr id="30" name="Group 29">
            <a:extLst>
              <a:ext uri="{FF2B5EF4-FFF2-40B4-BE49-F238E27FC236}">
                <a16:creationId xmlns:a16="http://schemas.microsoft.com/office/drawing/2014/main" id="{93D26511-6B96-813E-81EC-343158867F40}"/>
              </a:ext>
            </a:extLst>
          </p:cNvPr>
          <p:cNvGrpSpPr/>
          <p:nvPr/>
        </p:nvGrpSpPr>
        <p:grpSpPr>
          <a:xfrm>
            <a:off x="4380019" y="2568419"/>
            <a:ext cx="2576632" cy="1816919"/>
            <a:chOff x="4579062" y="2568419"/>
            <a:chExt cx="2576632" cy="1816919"/>
          </a:xfrm>
        </p:grpSpPr>
        <p:grpSp>
          <p:nvGrpSpPr>
            <p:cNvPr id="31" name="Group 30">
              <a:extLst>
                <a:ext uri="{FF2B5EF4-FFF2-40B4-BE49-F238E27FC236}">
                  <a16:creationId xmlns:a16="http://schemas.microsoft.com/office/drawing/2014/main" id="{B70A3E89-968E-9E7E-75B4-ED8795734F9A}"/>
                </a:ext>
              </a:extLst>
            </p:cNvPr>
            <p:cNvGrpSpPr/>
            <p:nvPr/>
          </p:nvGrpSpPr>
          <p:grpSpPr>
            <a:xfrm>
              <a:off x="4579062" y="2568419"/>
              <a:ext cx="2576632" cy="1816919"/>
              <a:chOff x="4624268" y="3014114"/>
              <a:chExt cx="1987506" cy="1412627"/>
            </a:xfrm>
          </p:grpSpPr>
          <p:sp>
            <p:nvSpPr>
              <p:cNvPr id="33" name="Rounded Rectangle 32">
                <a:extLst>
                  <a:ext uri="{FF2B5EF4-FFF2-40B4-BE49-F238E27FC236}">
                    <a16:creationId xmlns:a16="http://schemas.microsoft.com/office/drawing/2014/main" id="{2F18C366-E9DC-5717-AA7A-DEFCC0D19F83}"/>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34" name="Rounded Rectangle 33">
                <a:extLst>
                  <a:ext uri="{FF2B5EF4-FFF2-40B4-BE49-F238E27FC236}">
                    <a16:creationId xmlns:a16="http://schemas.microsoft.com/office/drawing/2014/main" id="{87F8B245-C22E-6561-BAE9-F50255E594C6}"/>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35" name="Rounded Rectangle 34">
                <a:extLst>
                  <a:ext uri="{FF2B5EF4-FFF2-40B4-BE49-F238E27FC236}">
                    <a16:creationId xmlns:a16="http://schemas.microsoft.com/office/drawing/2014/main" id="{F2F2AC13-81E0-7504-5A8C-11D03D31BEEE}"/>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36" name="Rounded Rectangle 35">
                <a:extLst>
                  <a:ext uri="{FF2B5EF4-FFF2-40B4-BE49-F238E27FC236}">
                    <a16:creationId xmlns:a16="http://schemas.microsoft.com/office/drawing/2014/main" id="{4027E43E-BE67-C00E-0805-73AA7A632F60}"/>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7" name="Rounded Rectangle 36">
                <a:extLst>
                  <a:ext uri="{FF2B5EF4-FFF2-40B4-BE49-F238E27FC236}">
                    <a16:creationId xmlns:a16="http://schemas.microsoft.com/office/drawing/2014/main" id="{4A05693E-B4F6-6310-3939-57DCE485E943}"/>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8" name="Rounded Rectangle 37">
                <a:extLst>
                  <a:ext uri="{FF2B5EF4-FFF2-40B4-BE49-F238E27FC236}">
                    <a16:creationId xmlns:a16="http://schemas.microsoft.com/office/drawing/2014/main" id="{0178BBD8-CBB8-FC62-BF1D-BF959B0B70D9}"/>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32" name="Rounded Rectangle 31">
              <a:extLst>
                <a:ext uri="{FF2B5EF4-FFF2-40B4-BE49-F238E27FC236}">
                  <a16:creationId xmlns:a16="http://schemas.microsoft.com/office/drawing/2014/main" id="{863ECA80-7918-4124-CB48-6FA5748E1255}"/>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
        <p:nvSpPr>
          <p:cNvPr id="39" name="Rectangular Callout 38">
            <a:extLst>
              <a:ext uri="{FF2B5EF4-FFF2-40B4-BE49-F238E27FC236}">
                <a16:creationId xmlns:a16="http://schemas.microsoft.com/office/drawing/2014/main" id="{F0BFCE89-F91A-2E3D-9B62-3AEB2D02E842}"/>
              </a:ext>
            </a:extLst>
          </p:cNvPr>
          <p:cNvSpPr/>
          <p:nvPr/>
        </p:nvSpPr>
        <p:spPr>
          <a:xfrm>
            <a:off x="6992373" y="2365463"/>
            <a:ext cx="1434588" cy="2064542"/>
          </a:xfrm>
          <a:prstGeom prst="wedgeRectCallout">
            <a:avLst>
              <a:gd name="adj1" fmla="val -66709"/>
              <a:gd name="adj2" fmla="val -21262"/>
            </a:avLst>
          </a:prstGeom>
          <a:solidFill>
            <a:schemeClr val="accent2">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FR"/>
          </a:p>
        </p:txBody>
      </p:sp>
      <p:sp>
        <p:nvSpPr>
          <p:cNvPr id="40" name="TextBox 39">
            <a:extLst>
              <a:ext uri="{FF2B5EF4-FFF2-40B4-BE49-F238E27FC236}">
                <a16:creationId xmlns:a16="http://schemas.microsoft.com/office/drawing/2014/main" id="{7102877F-06A2-BA7A-60FF-AE6A2EA4A43F}"/>
              </a:ext>
            </a:extLst>
          </p:cNvPr>
          <p:cNvSpPr txBox="1"/>
          <p:nvPr/>
        </p:nvSpPr>
        <p:spPr>
          <a:xfrm>
            <a:off x="6992373" y="2689686"/>
            <a:ext cx="1874960" cy="1277273"/>
          </a:xfrm>
          <a:prstGeom prst="rect">
            <a:avLst/>
          </a:prstGeom>
          <a:noFill/>
        </p:spPr>
        <p:txBody>
          <a:bodyPr wrap="square" rtlCol="0">
            <a:spAutoFit/>
          </a:bodyPr>
          <a:lstStyle/>
          <a:p>
            <a:r>
              <a:rPr lang="en-FR" sz="1100" dirty="0"/>
              <a:t>1       –  </a:t>
            </a:r>
            <a:r>
              <a:rPr lang="en-GB" sz="1100" i="1" dirty="0">
                <a:solidFill>
                  <a:srgbClr val="000000"/>
                </a:solidFill>
                <a:effectLst/>
                <a:latin typeface="Times New Roman" panose="02020603050405020304" pitchFamily="18" charset="0"/>
              </a:rPr>
              <a:t>SAM029385</a:t>
            </a:r>
            <a:endParaRPr lang="en-FR" sz="1100" dirty="0"/>
          </a:p>
          <a:p>
            <a:r>
              <a:rPr lang="en-FR" sz="1100" dirty="0"/>
              <a:t>2       –  </a:t>
            </a:r>
            <a:r>
              <a:rPr lang="en-GB" sz="1100" i="1" dirty="0">
                <a:solidFill>
                  <a:srgbClr val="000000"/>
                </a:solidFill>
                <a:effectLst/>
                <a:latin typeface="Times New Roman" panose="02020603050405020304" pitchFamily="18" charset="0"/>
              </a:rPr>
              <a:t>SAM029386</a:t>
            </a:r>
            <a:endParaRPr lang="en-FR" sz="1100" dirty="0"/>
          </a:p>
          <a:p>
            <a:r>
              <a:rPr lang="en-FR" sz="1100" dirty="0"/>
              <a:t>3       –  </a:t>
            </a:r>
            <a:r>
              <a:rPr lang="en-GB" sz="1100" i="1" dirty="0">
                <a:solidFill>
                  <a:srgbClr val="000000"/>
                </a:solidFill>
                <a:effectLst/>
                <a:latin typeface="Times New Roman" panose="02020603050405020304" pitchFamily="18" charset="0"/>
              </a:rPr>
              <a:t>SAM029387</a:t>
            </a:r>
            <a:endParaRPr lang="en-FR" sz="1100" dirty="0"/>
          </a:p>
          <a:p>
            <a:r>
              <a:rPr lang="en-FR" sz="1100" dirty="0"/>
              <a:t>	…</a:t>
            </a:r>
          </a:p>
          <a:p>
            <a:r>
              <a:rPr lang="en-FR" sz="1100" dirty="0"/>
              <a:t>4000 –  </a:t>
            </a:r>
            <a:r>
              <a:rPr lang="en-GB" sz="1100" i="1" dirty="0">
                <a:solidFill>
                  <a:srgbClr val="000000"/>
                </a:solidFill>
                <a:effectLst/>
                <a:latin typeface="Times New Roman" panose="02020603050405020304" pitchFamily="18" charset="0"/>
              </a:rPr>
              <a:t>SAM033385</a:t>
            </a:r>
            <a:endParaRPr lang="en-FR" sz="1100" dirty="0"/>
          </a:p>
          <a:p>
            <a:r>
              <a:rPr lang="en-FR" sz="1100" dirty="0"/>
              <a:t>4001 –  </a:t>
            </a:r>
            <a:r>
              <a:rPr lang="en-GB" sz="1100" i="1" dirty="0">
                <a:solidFill>
                  <a:srgbClr val="000000"/>
                </a:solidFill>
                <a:effectLst/>
                <a:latin typeface="Times New Roman" panose="02020603050405020304" pitchFamily="18" charset="0"/>
              </a:rPr>
              <a:t>SAM033386</a:t>
            </a:r>
            <a:endParaRPr lang="en-FR" sz="1100" dirty="0"/>
          </a:p>
          <a:p>
            <a:r>
              <a:rPr lang="en-FR" sz="1100" dirty="0"/>
              <a:t>	…</a:t>
            </a:r>
          </a:p>
        </p:txBody>
      </p:sp>
      <p:cxnSp>
        <p:nvCxnSpPr>
          <p:cNvPr id="41" name="Straight Arrow Connector 40">
            <a:extLst>
              <a:ext uri="{FF2B5EF4-FFF2-40B4-BE49-F238E27FC236}">
                <a16:creationId xmlns:a16="http://schemas.microsoft.com/office/drawing/2014/main" id="{03348930-D757-C7E9-4E79-2F4A53767F16}"/>
              </a:ext>
            </a:extLst>
          </p:cNvPr>
          <p:cNvCxnSpPr>
            <a:cxnSpLocks/>
          </p:cNvCxnSpPr>
          <p:nvPr/>
        </p:nvCxnSpPr>
        <p:spPr>
          <a:xfrm>
            <a:off x="7465224" y="2505152"/>
            <a:ext cx="0" cy="18143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Rounded Rectangle 4">
            <a:extLst>
              <a:ext uri="{FF2B5EF4-FFF2-40B4-BE49-F238E27FC236}">
                <a16:creationId xmlns:a16="http://schemas.microsoft.com/office/drawing/2014/main" id="{260986FE-1A1D-892A-9070-9E67046A6618}"/>
              </a:ext>
            </a:extLst>
          </p:cNvPr>
          <p:cNvSpPr/>
          <p:nvPr/>
        </p:nvSpPr>
        <p:spPr>
          <a:xfrm>
            <a:off x="9410660" y="2521783"/>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6" name="Rounded Rectangle 5">
            <a:extLst>
              <a:ext uri="{FF2B5EF4-FFF2-40B4-BE49-F238E27FC236}">
                <a16:creationId xmlns:a16="http://schemas.microsoft.com/office/drawing/2014/main" id="{E679F899-39A6-AC35-68DD-8A95525BBB90}"/>
              </a:ext>
            </a:extLst>
          </p:cNvPr>
          <p:cNvSpPr/>
          <p:nvPr/>
        </p:nvSpPr>
        <p:spPr>
          <a:xfrm>
            <a:off x="9410660" y="3151608"/>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7" name="Rounded Rectangle 6">
            <a:extLst>
              <a:ext uri="{FF2B5EF4-FFF2-40B4-BE49-F238E27FC236}">
                <a16:creationId xmlns:a16="http://schemas.microsoft.com/office/drawing/2014/main" id="{19D7BB11-56E6-BEDA-B251-EB6148275EDF}"/>
              </a:ext>
            </a:extLst>
          </p:cNvPr>
          <p:cNvSpPr/>
          <p:nvPr/>
        </p:nvSpPr>
        <p:spPr>
          <a:xfrm>
            <a:off x="10007043" y="2530558"/>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8" name="Rounded Rectangle 7">
            <a:extLst>
              <a:ext uri="{FF2B5EF4-FFF2-40B4-BE49-F238E27FC236}">
                <a16:creationId xmlns:a16="http://schemas.microsoft.com/office/drawing/2014/main" id="{C79E3EEA-2E02-75CC-B14D-1BE46266A957}"/>
              </a:ext>
            </a:extLst>
          </p:cNvPr>
          <p:cNvSpPr/>
          <p:nvPr/>
        </p:nvSpPr>
        <p:spPr>
          <a:xfrm>
            <a:off x="10622775" y="2530558"/>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9" name="Rounded Rectangle 8">
            <a:extLst>
              <a:ext uri="{FF2B5EF4-FFF2-40B4-BE49-F238E27FC236}">
                <a16:creationId xmlns:a16="http://schemas.microsoft.com/office/drawing/2014/main" id="{E91B1A0D-E559-899C-A7FC-61C407910CA0}"/>
              </a:ext>
            </a:extLst>
          </p:cNvPr>
          <p:cNvSpPr/>
          <p:nvPr/>
        </p:nvSpPr>
        <p:spPr>
          <a:xfrm>
            <a:off x="10016149" y="3151608"/>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10" name="Rounded Rectangle 9">
            <a:extLst>
              <a:ext uri="{FF2B5EF4-FFF2-40B4-BE49-F238E27FC236}">
                <a16:creationId xmlns:a16="http://schemas.microsoft.com/office/drawing/2014/main" id="{561EE114-D877-6668-598F-50038C9DF121}"/>
              </a:ext>
            </a:extLst>
          </p:cNvPr>
          <p:cNvSpPr/>
          <p:nvPr/>
        </p:nvSpPr>
        <p:spPr>
          <a:xfrm>
            <a:off x="10621638" y="3170132"/>
            <a:ext cx="542980" cy="54842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grpSp>
        <p:nvGrpSpPr>
          <p:cNvPr id="11" name="Group 10">
            <a:extLst>
              <a:ext uri="{FF2B5EF4-FFF2-40B4-BE49-F238E27FC236}">
                <a16:creationId xmlns:a16="http://schemas.microsoft.com/office/drawing/2014/main" id="{88721EDD-503B-24DE-0709-140E6FF8AFEF}"/>
              </a:ext>
            </a:extLst>
          </p:cNvPr>
          <p:cNvGrpSpPr/>
          <p:nvPr/>
        </p:nvGrpSpPr>
        <p:grpSpPr>
          <a:xfrm>
            <a:off x="9500692" y="3872431"/>
            <a:ext cx="362913" cy="412517"/>
            <a:chOff x="8959680" y="3891082"/>
            <a:chExt cx="362913" cy="412517"/>
          </a:xfrm>
        </p:grpSpPr>
        <p:sp>
          <p:nvSpPr>
            <p:cNvPr id="12" name="Rounded Rectangle 11">
              <a:extLst>
                <a:ext uri="{FF2B5EF4-FFF2-40B4-BE49-F238E27FC236}">
                  <a16:creationId xmlns:a16="http://schemas.microsoft.com/office/drawing/2014/main" id="{FDBBFBD1-AB9B-BB85-E9D3-FF211E265CF0}"/>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14" name="Rounded Rectangle 13">
              <a:extLst>
                <a:ext uri="{FF2B5EF4-FFF2-40B4-BE49-F238E27FC236}">
                  <a16:creationId xmlns:a16="http://schemas.microsoft.com/office/drawing/2014/main" id="{F5A1AEBC-097B-E11B-29D8-62E1B7410187}"/>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15" name="Rounded Rectangle 14">
              <a:extLst>
                <a:ext uri="{FF2B5EF4-FFF2-40B4-BE49-F238E27FC236}">
                  <a16:creationId xmlns:a16="http://schemas.microsoft.com/office/drawing/2014/main" id="{859EED0C-0E07-5FE0-578A-AA2E59043D48}"/>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16" name="Rounded Rectangle 15">
            <a:extLst>
              <a:ext uri="{FF2B5EF4-FFF2-40B4-BE49-F238E27FC236}">
                <a16:creationId xmlns:a16="http://schemas.microsoft.com/office/drawing/2014/main" id="{4AD5CA78-A4B3-F287-31F3-1B11128C515A}"/>
              </a:ext>
            </a:extLst>
          </p:cNvPr>
          <p:cNvSpPr/>
          <p:nvPr/>
        </p:nvSpPr>
        <p:spPr>
          <a:xfrm flipH="1">
            <a:off x="10106184" y="3890882"/>
            <a:ext cx="238139" cy="25148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17" name="Rounded Rectangle 16">
            <a:extLst>
              <a:ext uri="{FF2B5EF4-FFF2-40B4-BE49-F238E27FC236}">
                <a16:creationId xmlns:a16="http://schemas.microsoft.com/office/drawing/2014/main" id="{36B18B00-80DE-A4EF-DEEC-7A6AF33FEB3E}"/>
              </a:ext>
            </a:extLst>
          </p:cNvPr>
          <p:cNvSpPr/>
          <p:nvPr/>
        </p:nvSpPr>
        <p:spPr>
          <a:xfrm>
            <a:off x="10106184" y="3882144"/>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18" name="Rounded Rectangle 17">
            <a:extLst>
              <a:ext uri="{FF2B5EF4-FFF2-40B4-BE49-F238E27FC236}">
                <a16:creationId xmlns:a16="http://schemas.microsoft.com/office/drawing/2014/main" id="{BE877C71-37A6-5BAB-6875-54DB8EFBDC63}"/>
              </a:ext>
            </a:extLst>
          </p:cNvPr>
          <p:cNvSpPr/>
          <p:nvPr/>
        </p:nvSpPr>
        <p:spPr>
          <a:xfrm flipH="1">
            <a:off x="10233652" y="4088402"/>
            <a:ext cx="208374" cy="191704"/>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0" name="Right Arrow 19">
            <a:extLst>
              <a:ext uri="{FF2B5EF4-FFF2-40B4-BE49-F238E27FC236}">
                <a16:creationId xmlns:a16="http://schemas.microsoft.com/office/drawing/2014/main" id="{BD8993DE-82DA-3DCB-8A08-44C4A7FCD0CB}"/>
              </a:ext>
            </a:extLst>
          </p:cNvPr>
          <p:cNvSpPr/>
          <p:nvPr/>
        </p:nvSpPr>
        <p:spPr>
          <a:xfrm>
            <a:off x="8504628" y="2972976"/>
            <a:ext cx="848877"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Batching</a:t>
            </a:r>
          </a:p>
        </p:txBody>
      </p:sp>
      <p:sp>
        <p:nvSpPr>
          <p:cNvPr id="21" name="TextBox 20">
            <a:extLst>
              <a:ext uri="{FF2B5EF4-FFF2-40B4-BE49-F238E27FC236}">
                <a16:creationId xmlns:a16="http://schemas.microsoft.com/office/drawing/2014/main" id="{87A6B59C-50DB-6D03-F341-F4CDAC55BFD3}"/>
              </a:ext>
            </a:extLst>
          </p:cNvPr>
          <p:cNvSpPr txBox="1"/>
          <p:nvPr/>
        </p:nvSpPr>
        <p:spPr>
          <a:xfrm>
            <a:off x="9378654" y="4326544"/>
            <a:ext cx="639919" cy="261610"/>
          </a:xfrm>
          <a:prstGeom prst="rect">
            <a:avLst/>
          </a:prstGeom>
          <a:noFill/>
        </p:spPr>
        <p:txBody>
          <a:bodyPr wrap="none" rtlCol="0">
            <a:spAutoFit/>
          </a:bodyPr>
          <a:lstStyle/>
          <a:p>
            <a:r>
              <a:rPr lang="en-FR" sz="1050" dirty="0"/>
              <a:t>dustbin</a:t>
            </a:r>
          </a:p>
        </p:txBody>
      </p:sp>
      <p:sp>
        <p:nvSpPr>
          <p:cNvPr id="22" name="TextBox 21">
            <a:extLst>
              <a:ext uri="{FF2B5EF4-FFF2-40B4-BE49-F238E27FC236}">
                <a16:creationId xmlns:a16="http://schemas.microsoft.com/office/drawing/2014/main" id="{6C3C10B8-305F-C7BB-3C3E-97F952EA349B}"/>
              </a:ext>
            </a:extLst>
          </p:cNvPr>
          <p:cNvSpPr txBox="1"/>
          <p:nvPr/>
        </p:nvSpPr>
        <p:spPr>
          <a:xfrm>
            <a:off x="9988518" y="4322251"/>
            <a:ext cx="639919" cy="261610"/>
          </a:xfrm>
          <a:prstGeom prst="rect">
            <a:avLst/>
          </a:prstGeom>
          <a:noFill/>
        </p:spPr>
        <p:txBody>
          <a:bodyPr wrap="none" rtlCol="0">
            <a:spAutoFit/>
          </a:bodyPr>
          <a:lstStyle/>
          <a:p>
            <a:r>
              <a:rPr lang="en-FR" sz="1050" dirty="0"/>
              <a:t>dustbin</a:t>
            </a:r>
          </a:p>
        </p:txBody>
      </p:sp>
      <p:sp>
        <p:nvSpPr>
          <p:cNvPr id="23" name="Content Placeholder 2">
            <a:extLst>
              <a:ext uri="{FF2B5EF4-FFF2-40B4-BE49-F238E27FC236}">
                <a16:creationId xmlns:a16="http://schemas.microsoft.com/office/drawing/2014/main" id="{4A7CA27B-CA3E-E1AE-1E68-4A55B2941F35}"/>
              </a:ext>
            </a:extLst>
          </p:cNvPr>
          <p:cNvSpPr txBox="1">
            <a:spLocks/>
          </p:cNvSpPr>
          <p:nvPr/>
        </p:nvSpPr>
        <p:spPr>
          <a:xfrm>
            <a:off x="8802049" y="4839368"/>
            <a:ext cx="2869406" cy="5190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GB" sz="900" dirty="0">
                <a:solidFill>
                  <a:srgbClr val="000000"/>
                </a:solidFill>
              </a:rPr>
              <a:t>Split big clusters into smaller batches</a:t>
            </a:r>
          </a:p>
          <a:p>
            <a:pPr algn="ctr">
              <a:buFont typeface="Arial" panose="020B0604020202020204" pitchFamily="34" charset="0"/>
              <a:buNone/>
            </a:pPr>
            <a:r>
              <a:rPr lang="en-GB" sz="900" dirty="0">
                <a:solidFill>
                  <a:srgbClr val="000000"/>
                </a:solidFill>
              </a:rPr>
              <a:t>Merge small clusters together into </a:t>
            </a:r>
            <a:r>
              <a:rPr lang="en-GB" sz="900" i="1" dirty="0">
                <a:solidFill>
                  <a:srgbClr val="000000"/>
                </a:solidFill>
              </a:rPr>
              <a:t>dustbins</a:t>
            </a:r>
          </a:p>
        </p:txBody>
      </p: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12E32236-A8E8-6DA5-40C9-677EB12F3E45}"/>
                  </a:ext>
                </a:extLst>
              </p:cNvPr>
              <p:cNvSpPr txBox="1">
                <a:spLocks/>
              </p:cNvSpPr>
              <p:nvPr/>
            </p:nvSpPr>
            <p:spPr>
              <a:xfrm>
                <a:off x="9646015" y="2320674"/>
                <a:ext cx="1455466" cy="2910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14:m>
                  <m:oMath xmlns:m="http://schemas.openxmlformats.org/officeDocument/2006/math">
                    <m:r>
                      <a:rPr lang="en-GB" sz="900" i="1">
                        <a:solidFill>
                          <a:srgbClr val="000000"/>
                        </a:solidFill>
                        <a:latin typeface="Cambria Math" panose="02040503050406030204" pitchFamily="18" charset="0"/>
                        <a:ea typeface="Cambria Math" panose="02040503050406030204" pitchFamily="18" charset="0"/>
                      </a:rPr>
                      <m:t>≈ </m:t>
                    </m:r>
                  </m:oMath>
                </a14:m>
                <a:r>
                  <a:rPr lang="en-GB" sz="900" dirty="0">
                    <a:solidFill>
                      <a:srgbClr val="000000"/>
                    </a:solidFill>
                  </a:rPr>
                  <a:t>4000 genomes/batch</a:t>
                </a:r>
              </a:p>
            </p:txBody>
          </p:sp>
        </mc:Choice>
        <mc:Fallback xmlns="">
          <p:sp>
            <p:nvSpPr>
              <p:cNvPr id="24" name="Content Placeholder 2">
                <a:extLst>
                  <a:ext uri="{FF2B5EF4-FFF2-40B4-BE49-F238E27FC236}">
                    <a16:creationId xmlns:a16="http://schemas.microsoft.com/office/drawing/2014/main" id="{12E32236-A8E8-6DA5-40C9-677EB12F3E45}"/>
                  </a:ext>
                </a:extLst>
              </p:cNvPr>
              <p:cNvSpPr txBox="1">
                <a:spLocks noRot="1" noChangeAspect="1" noMove="1" noResize="1" noEditPoints="1" noAdjustHandles="1" noChangeArrowheads="1" noChangeShapeType="1" noTextEdit="1"/>
              </p:cNvSpPr>
              <p:nvPr/>
            </p:nvSpPr>
            <p:spPr>
              <a:xfrm>
                <a:off x="9646015" y="2320674"/>
                <a:ext cx="1455466" cy="291059"/>
              </a:xfrm>
              <a:prstGeom prst="rect">
                <a:avLst/>
              </a:prstGeom>
              <a:blipFill>
                <a:blip r:embed="rId2"/>
                <a:stretch>
                  <a:fillRect/>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6A8A34C-6C53-D67A-7D34-267FB4CD2A11}"/>
                  </a:ext>
                </a:extLst>
              </p:cNvPr>
              <p:cNvSpPr txBox="1">
                <a:spLocks/>
              </p:cNvSpPr>
              <p:nvPr/>
            </p:nvSpPr>
            <p:spPr>
              <a:xfrm>
                <a:off x="10439465" y="3992251"/>
                <a:ext cx="1511219" cy="3503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14:m>
                  <m:oMath xmlns:m="http://schemas.openxmlformats.org/officeDocument/2006/math">
                    <m:r>
                      <a:rPr lang="en-GB" sz="900" i="1">
                        <a:solidFill>
                          <a:srgbClr val="000000"/>
                        </a:solidFill>
                        <a:latin typeface="Cambria Math" panose="02040503050406030204" pitchFamily="18" charset="0"/>
                        <a:ea typeface="Cambria Math" panose="02040503050406030204" pitchFamily="18" charset="0"/>
                      </a:rPr>
                      <m:t>≈ </m:t>
                    </m:r>
                  </m:oMath>
                </a14:m>
                <a:r>
                  <a:rPr lang="en-GB" sz="900" dirty="0">
                    <a:solidFill>
                      <a:srgbClr val="000000"/>
                    </a:solidFill>
                  </a:rPr>
                  <a:t>1000 genomes/dustbin</a:t>
                </a:r>
              </a:p>
            </p:txBody>
          </p:sp>
        </mc:Choice>
        <mc:Fallback xmlns="">
          <p:sp>
            <p:nvSpPr>
              <p:cNvPr id="25" name="Content Placeholder 2">
                <a:extLst>
                  <a:ext uri="{FF2B5EF4-FFF2-40B4-BE49-F238E27FC236}">
                    <a16:creationId xmlns:a16="http://schemas.microsoft.com/office/drawing/2014/main" id="{B6A8A34C-6C53-D67A-7D34-267FB4CD2A11}"/>
                  </a:ext>
                </a:extLst>
              </p:cNvPr>
              <p:cNvSpPr txBox="1">
                <a:spLocks noRot="1" noChangeAspect="1" noMove="1" noResize="1" noEditPoints="1" noAdjustHandles="1" noChangeArrowheads="1" noChangeShapeType="1" noTextEdit="1"/>
              </p:cNvSpPr>
              <p:nvPr/>
            </p:nvSpPr>
            <p:spPr>
              <a:xfrm>
                <a:off x="10439465" y="3992251"/>
                <a:ext cx="1511219" cy="350374"/>
              </a:xfrm>
              <a:prstGeom prst="rect">
                <a:avLst/>
              </a:prstGeom>
              <a:blipFill>
                <a:blip r:embed="rId3"/>
                <a:stretch>
                  <a:fillRect t="-3571"/>
                </a:stretch>
              </a:blipFill>
            </p:spPr>
            <p:txBody>
              <a:bodyPr/>
              <a:lstStyle/>
              <a:p>
                <a:r>
                  <a:rPr lang="en-FR">
                    <a:noFill/>
                  </a:rPr>
                  <a:t> </a:t>
                </a:r>
              </a:p>
            </p:txBody>
          </p:sp>
        </mc:Fallback>
      </mc:AlternateContent>
      <p:sp>
        <p:nvSpPr>
          <p:cNvPr id="26" name="Up Arrow Callout 25">
            <a:extLst>
              <a:ext uri="{FF2B5EF4-FFF2-40B4-BE49-F238E27FC236}">
                <a16:creationId xmlns:a16="http://schemas.microsoft.com/office/drawing/2014/main" id="{7F3D8754-243D-BD5F-59DF-F12E00D2D22A}"/>
              </a:ext>
            </a:extLst>
          </p:cNvPr>
          <p:cNvSpPr/>
          <p:nvPr/>
        </p:nvSpPr>
        <p:spPr>
          <a:xfrm>
            <a:off x="1022303" y="3957636"/>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FR" dirty="0"/>
              <a:t>Species form clusters in public databases</a:t>
            </a:r>
          </a:p>
        </p:txBody>
      </p:sp>
    </p:spTree>
    <p:extLst>
      <p:ext uri="{BB962C8B-B14F-4D97-AF65-F5344CB8AC3E}">
        <p14:creationId xmlns:p14="http://schemas.microsoft.com/office/powerpoint/2010/main" val="2081308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5FAAF-C0B8-3B69-BCD8-C25F6FF846CB}"/>
              </a:ext>
            </a:extLst>
          </p:cNvPr>
          <p:cNvSpPr>
            <a:spLocks noGrp="1"/>
          </p:cNvSpPr>
          <p:nvPr>
            <p:ph type="title"/>
          </p:nvPr>
        </p:nvSpPr>
        <p:spPr/>
        <p:txBody>
          <a:bodyPr/>
          <a:lstStyle/>
          <a:p>
            <a:r>
              <a:rPr lang="en-GB" dirty="0"/>
              <a:t>W</a:t>
            </a:r>
            <a:r>
              <a:rPr lang="en-FR" dirty="0"/>
              <a:t>hy do we need batching</a:t>
            </a:r>
          </a:p>
        </p:txBody>
      </p:sp>
      <p:sp>
        <p:nvSpPr>
          <p:cNvPr id="3" name="Content Placeholder 2">
            <a:extLst>
              <a:ext uri="{FF2B5EF4-FFF2-40B4-BE49-F238E27FC236}">
                <a16:creationId xmlns:a16="http://schemas.microsoft.com/office/drawing/2014/main" id="{48231CF0-5101-EB97-AC53-3CF943232C43}"/>
              </a:ext>
            </a:extLst>
          </p:cNvPr>
          <p:cNvSpPr>
            <a:spLocks noGrp="1"/>
          </p:cNvSpPr>
          <p:nvPr>
            <p:ph idx="1"/>
          </p:nvPr>
        </p:nvSpPr>
        <p:spPr/>
        <p:txBody>
          <a:bodyPr/>
          <a:lstStyle/>
          <a:p>
            <a:r>
              <a:rPr lang="en-GB" dirty="0"/>
              <a:t>Scaling is the biggest argument: not able to do phylogenetic reordering for genomes collections</a:t>
            </a:r>
            <a:endParaRPr lang="en-FR" dirty="0"/>
          </a:p>
          <a:p>
            <a:r>
              <a:rPr lang="en-FR" dirty="0"/>
              <a:t>Batching improve compression time (parralleilization)</a:t>
            </a:r>
          </a:p>
          <a:p>
            <a:r>
              <a:rPr lang="en-FR" dirty="0"/>
              <a:t>Batching help to </a:t>
            </a:r>
            <a:endParaRPr lang="en-GB" dirty="0"/>
          </a:p>
        </p:txBody>
      </p:sp>
      <p:sp>
        <p:nvSpPr>
          <p:cNvPr id="4" name="Footer Placeholder 3">
            <a:extLst>
              <a:ext uri="{FF2B5EF4-FFF2-40B4-BE49-F238E27FC236}">
                <a16:creationId xmlns:a16="http://schemas.microsoft.com/office/drawing/2014/main" id="{1DC873C8-7ECE-9AF9-C98C-7C7DDA850E2C}"/>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F3DB47F5-D1BC-F40E-F930-ADFFF8DE7E98}"/>
              </a:ext>
            </a:extLst>
          </p:cNvPr>
          <p:cNvSpPr>
            <a:spLocks noGrp="1"/>
          </p:cNvSpPr>
          <p:nvPr>
            <p:ph type="sldNum" sz="quarter" idx="12"/>
          </p:nvPr>
        </p:nvSpPr>
        <p:spPr/>
        <p:txBody>
          <a:bodyPr/>
          <a:lstStyle/>
          <a:p>
            <a:fld id="{E308F893-25B2-374C-86EA-E8824AD84C24}" type="slidenum">
              <a:rPr lang="en-FR" smtClean="0"/>
              <a:t>17</a:t>
            </a:fld>
            <a:endParaRPr lang="en-FR"/>
          </a:p>
        </p:txBody>
      </p:sp>
    </p:spTree>
    <p:extLst>
      <p:ext uri="{BB962C8B-B14F-4D97-AF65-F5344CB8AC3E}">
        <p14:creationId xmlns:p14="http://schemas.microsoft.com/office/powerpoint/2010/main" val="2979046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180821C-03B4-1E2B-AB69-02D8450DF67D}"/>
              </a:ext>
            </a:extLst>
          </p:cNvPr>
          <p:cNvSpPr>
            <a:spLocks noGrp="1"/>
          </p:cNvSpPr>
          <p:nvPr>
            <p:ph type="title"/>
          </p:nvPr>
        </p:nvSpPr>
        <p:spPr/>
        <p:txBody>
          <a:bodyPr/>
          <a:lstStyle/>
          <a:p>
            <a:r>
              <a:rPr lang="en-FR" dirty="0"/>
              <a:t>Start of Phd</a:t>
            </a:r>
          </a:p>
        </p:txBody>
      </p:sp>
      <p:sp>
        <p:nvSpPr>
          <p:cNvPr id="7" name="Text Placeholder 6">
            <a:extLst>
              <a:ext uri="{FF2B5EF4-FFF2-40B4-BE49-F238E27FC236}">
                <a16:creationId xmlns:a16="http://schemas.microsoft.com/office/drawing/2014/main" id="{B9596181-480E-7C24-044D-10BEFF8C7874}"/>
              </a:ext>
            </a:extLst>
          </p:cNvPr>
          <p:cNvSpPr>
            <a:spLocks noGrp="1"/>
          </p:cNvSpPr>
          <p:nvPr>
            <p:ph type="body" idx="1"/>
          </p:nvPr>
        </p:nvSpPr>
        <p:spPr/>
        <p:txBody>
          <a:bodyPr/>
          <a:lstStyle/>
          <a:p>
            <a:endParaRPr lang="en-FR"/>
          </a:p>
        </p:txBody>
      </p:sp>
      <p:sp>
        <p:nvSpPr>
          <p:cNvPr id="4" name="Footer Placeholder 3">
            <a:extLst>
              <a:ext uri="{FF2B5EF4-FFF2-40B4-BE49-F238E27FC236}">
                <a16:creationId xmlns:a16="http://schemas.microsoft.com/office/drawing/2014/main" id="{5ADEA9D0-6FFA-1CB6-9E02-6CC74F68A6E4}"/>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5E1C01EC-FFD4-9D50-0410-524C55C3C4DD}"/>
              </a:ext>
            </a:extLst>
          </p:cNvPr>
          <p:cNvSpPr>
            <a:spLocks noGrp="1"/>
          </p:cNvSpPr>
          <p:nvPr>
            <p:ph type="sldNum" sz="quarter" idx="12"/>
          </p:nvPr>
        </p:nvSpPr>
        <p:spPr/>
        <p:txBody>
          <a:bodyPr/>
          <a:lstStyle/>
          <a:p>
            <a:fld id="{E308F893-25B2-374C-86EA-E8824AD84C24}" type="slidenum">
              <a:rPr lang="en-FR" smtClean="0"/>
              <a:t>18</a:t>
            </a:fld>
            <a:endParaRPr lang="en-FR"/>
          </a:p>
        </p:txBody>
      </p:sp>
    </p:spTree>
    <p:extLst>
      <p:ext uri="{BB962C8B-B14F-4D97-AF65-F5344CB8AC3E}">
        <p14:creationId xmlns:p14="http://schemas.microsoft.com/office/powerpoint/2010/main" val="1162564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2538-2391-4CA5-0C16-DC38B4F68203}"/>
              </a:ext>
            </a:extLst>
          </p:cNvPr>
          <p:cNvSpPr>
            <a:spLocks noGrp="1"/>
          </p:cNvSpPr>
          <p:nvPr>
            <p:ph type="title"/>
          </p:nvPr>
        </p:nvSpPr>
        <p:spPr/>
        <p:txBody>
          <a:bodyPr/>
          <a:lstStyle/>
          <a:p>
            <a:r>
              <a:rPr lang="vi-VN" dirty="0"/>
              <a:t>Lack of formulization for batching</a:t>
            </a:r>
            <a:endParaRPr lang="en-FR" dirty="0"/>
          </a:p>
        </p:txBody>
      </p:sp>
      <p:sp>
        <p:nvSpPr>
          <p:cNvPr id="3" name="Content Placeholder 2">
            <a:extLst>
              <a:ext uri="{FF2B5EF4-FFF2-40B4-BE49-F238E27FC236}">
                <a16:creationId xmlns:a16="http://schemas.microsoft.com/office/drawing/2014/main" id="{C35A9683-408A-EB2A-6E90-E19926323F0D}"/>
              </a:ext>
            </a:extLst>
          </p:cNvPr>
          <p:cNvSpPr>
            <a:spLocks noGrp="1"/>
          </p:cNvSpPr>
          <p:nvPr>
            <p:ph idx="1"/>
          </p:nvPr>
        </p:nvSpPr>
        <p:spPr/>
        <p:txBody>
          <a:bodyPr/>
          <a:lstStyle/>
          <a:p>
            <a:endParaRPr lang="en-FR"/>
          </a:p>
        </p:txBody>
      </p:sp>
      <p:sp>
        <p:nvSpPr>
          <p:cNvPr id="4" name="Footer Placeholder 3">
            <a:extLst>
              <a:ext uri="{FF2B5EF4-FFF2-40B4-BE49-F238E27FC236}">
                <a16:creationId xmlns:a16="http://schemas.microsoft.com/office/drawing/2014/main" id="{4518FF15-8569-3FC6-A26C-BB89CCDBB1D9}"/>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A77EA9F4-9437-B67C-32B5-050D91C83C9E}"/>
              </a:ext>
            </a:extLst>
          </p:cNvPr>
          <p:cNvSpPr>
            <a:spLocks noGrp="1"/>
          </p:cNvSpPr>
          <p:nvPr>
            <p:ph type="sldNum" sz="quarter" idx="12"/>
          </p:nvPr>
        </p:nvSpPr>
        <p:spPr/>
        <p:txBody>
          <a:bodyPr/>
          <a:lstStyle/>
          <a:p>
            <a:fld id="{E308F893-25B2-374C-86EA-E8824AD84C24}" type="slidenum">
              <a:rPr lang="en-FR" smtClean="0"/>
              <a:t>19</a:t>
            </a:fld>
            <a:endParaRPr lang="en-FR"/>
          </a:p>
        </p:txBody>
      </p:sp>
    </p:spTree>
    <p:extLst>
      <p:ext uri="{BB962C8B-B14F-4D97-AF65-F5344CB8AC3E}">
        <p14:creationId xmlns:p14="http://schemas.microsoft.com/office/powerpoint/2010/main" val="842727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6445-0292-CCA7-2FB0-8C7D5DB4DE80}"/>
              </a:ext>
            </a:extLst>
          </p:cNvPr>
          <p:cNvSpPr>
            <a:spLocks noGrp="1"/>
          </p:cNvSpPr>
          <p:nvPr>
            <p:ph type="title"/>
          </p:nvPr>
        </p:nvSpPr>
        <p:spPr/>
        <p:txBody>
          <a:bodyPr/>
          <a:lstStyle/>
          <a:p>
            <a:r>
              <a:rPr lang="en-FR" dirty="0"/>
              <a:t>Outline</a:t>
            </a:r>
          </a:p>
        </p:txBody>
      </p:sp>
      <p:sp>
        <p:nvSpPr>
          <p:cNvPr id="3" name="Content Placeholder 2">
            <a:extLst>
              <a:ext uri="{FF2B5EF4-FFF2-40B4-BE49-F238E27FC236}">
                <a16:creationId xmlns:a16="http://schemas.microsoft.com/office/drawing/2014/main" id="{94BEFD1D-E254-FFDC-C830-7333E9344F46}"/>
              </a:ext>
            </a:extLst>
          </p:cNvPr>
          <p:cNvSpPr>
            <a:spLocks noGrp="1"/>
          </p:cNvSpPr>
          <p:nvPr>
            <p:ph idx="1"/>
          </p:nvPr>
        </p:nvSpPr>
        <p:spPr/>
        <p:txBody>
          <a:bodyPr/>
          <a:lstStyle/>
          <a:p>
            <a:endParaRPr lang="en-FR"/>
          </a:p>
        </p:txBody>
      </p:sp>
      <p:sp>
        <p:nvSpPr>
          <p:cNvPr id="4" name="Footer Placeholder 3">
            <a:extLst>
              <a:ext uri="{FF2B5EF4-FFF2-40B4-BE49-F238E27FC236}">
                <a16:creationId xmlns:a16="http://schemas.microsoft.com/office/drawing/2014/main" id="{90F04D85-A4F7-29F1-F52C-A2A3D2609AF0}"/>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5ADE0488-FE4B-FE7F-12A5-157E3ABC8F01}"/>
              </a:ext>
            </a:extLst>
          </p:cNvPr>
          <p:cNvSpPr>
            <a:spLocks noGrp="1"/>
          </p:cNvSpPr>
          <p:nvPr>
            <p:ph type="sldNum" sz="quarter" idx="12"/>
          </p:nvPr>
        </p:nvSpPr>
        <p:spPr/>
        <p:txBody>
          <a:bodyPr/>
          <a:lstStyle/>
          <a:p>
            <a:fld id="{E308F893-25B2-374C-86EA-E8824AD84C24}" type="slidenum">
              <a:rPr lang="en-FR" smtClean="0"/>
              <a:t>2</a:t>
            </a:fld>
            <a:endParaRPr lang="en-FR"/>
          </a:p>
        </p:txBody>
      </p:sp>
    </p:spTree>
    <p:extLst>
      <p:ext uri="{BB962C8B-B14F-4D97-AF65-F5344CB8AC3E}">
        <p14:creationId xmlns:p14="http://schemas.microsoft.com/office/powerpoint/2010/main" val="3354097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7E7F-1A7D-3C62-5AEC-1006BD84CA74}"/>
              </a:ext>
            </a:extLst>
          </p:cNvPr>
          <p:cNvSpPr>
            <a:spLocks noGrp="1"/>
          </p:cNvSpPr>
          <p:nvPr>
            <p:ph type="title"/>
          </p:nvPr>
        </p:nvSpPr>
        <p:spPr/>
        <p:txBody>
          <a:bodyPr/>
          <a:lstStyle/>
          <a:p>
            <a:r>
              <a:rPr lang="en-FR" b="1" dirty="0"/>
              <a:t>Limitation</a:t>
            </a:r>
            <a:r>
              <a:rPr lang="en-FR" dirty="0"/>
              <a:t>: Dependent on Species &amp; Accession Metadata</a:t>
            </a:r>
          </a:p>
        </p:txBody>
      </p:sp>
      <p:sp>
        <p:nvSpPr>
          <p:cNvPr id="4" name="Footer Placeholder 3">
            <a:extLst>
              <a:ext uri="{FF2B5EF4-FFF2-40B4-BE49-F238E27FC236}">
                <a16:creationId xmlns:a16="http://schemas.microsoft.com/office/drawing/2014/main" id="{0A369A6C-2131-D720-8868-7AB3A3CBF3CE}"/>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8CF5E7DE-9D94-61C8-E332-5ED0DE3CB9EB}"/>
              </a:ext>
            </a:extLst>
          </p:cNvPr>
          <p:cNvSpPr>
            <a:spLocks noGrp="1"/>
          </p:cNvSpPr>
          <p:nvPr>
            <p:ph type="sldNum" sz="quarter" idx="12"/>
          </p:nvPr>
        </p:nvSpPr>
        <p:spPr/>
        <p:txBody>
          <a:bodyPr/>
          <a:lstStyle/>
          <a:p>
            <a:fld id="{E308F893-25B2-374C-86EA-E8824AD84C24}" type="slidenum">
              <a:rPr lang="en-FR" smtClean="0"/>
              <a:t>20</a:t>
            </a:fld>
            <a:endParaRPr lang="en-FR"/>
          </a:p>
        </p:txBody>
      </p:sp>
      <p:sp>
        <p:nvSpPr>
          <p:cNvPr id="6" name="Rounded Rectangle 5">
            <a:extLst>
              <a:ext uri="{FF2B5EF4-FFF2-40B4-BE49-F238E27FC236}">
                <a16:creationId xmlns:a16="http://schemas.microsoft.com/office/drawing/2014/main" id="{5BE72F40-264D-AB31-5DF4-B7D51C440265}"/>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8" name="Right Arrow 7">
            <a:extLst>
              <a:ext uri="{FF2B5EF4-FFF2-40B4-BE49-F238E27FC236}">
                <a16:creationId xmlns:a16="http://schemas.microsoft.com/office/drawing/2014/main" id="{3629385D-38B4-E1D3-698B-AEDBD8A4879E}"/>
              </a:ext>
            </a:extLst>
          </p:cNvPr>
          <p:cNvSpPr/>
          <p:nvPr/>
        </p:nvSpPr>
        <p:spPr>
          <a:xfrm>
            <a:off x="32662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grpSp>
        <p:nvGrpSpPr>
          <p:cNvPr id="10" name="Group 9">
            <a:extLst>
              <a:ext uri="{FF2B5EF4-FFF2-40B4-BE49-F238E27FC236}">
                <a16:creationId xmlns:a16="http://schemas.microsoft.com/office/drawing/2014/main" id="{35A09D17-3DED-C676-433E-02E936F547BB}"/>
              </a:ext>
            </a:extLst>
          </p:cNvPr>
          <p:cNvGrpSpPr/>
          <p:nvPr/>
        </p:nvGrpSpPr>
        <p:grpSpPr>
          <a:xfrm>
            <a:off x="4380019" y="2568419"/>
            <a:ext cx="2576632" cy="1816919"/>
            <a:chOff x="4579062" y="2568419"/>
            <a:chExt cx="2576632" cy="1816919"/>
          </a:xfrm>
        </p:grpSpPr>
        <p:grpSp>
          <p:nvGrpSpPr>
            <p:cNvPr id="11" name="Group 10">
              <a:extLst>
                <a:ext uri="{FF2B5EF4-FFF2-40B4-BE49-F238E27FC236}">
                  <a16:creationId xmlns:a16="http://schemas.microsoft.com/office/drawing/2014/main" id="{14137E7E-2FF6-B548-6FF2-3DD5340CEF1B}"/>
                </a:ext>
              </a:extLst>
            </p:cNvPr>
            <p:cNvGrpSpPr/>
            <p:nvPr/>
          </p:nvGrpSpPr>
          <p:grpSpPr>
            <a:xfrm>
              <a:off x="4579062" y="2568419"/>
              <a:ext cx="2576632" cy="1816919"/>
              <a:chOff x="4624268" y="3014114"/>
              <a:chExt cx="1987506" cy="1412627"/>
            </a:xfrm>
          </p:grpSpPr>
          <p:sp>
            <p:nvSpPr>
              <p:cNvPr id="13" name="Rounded Rectangle 12">
                <a:extLst>
                  <a:ext uri="{FF2B5EF4-FFF2-40B4-BE49-F238E27FC236}">
                    <a16:creationId xmlns:a16="http://schemas.microsoft.com/office/drawing/2014/main" id="{279F55E9-1EB2-3009-73AA-1DE84A0AFDE8}"/>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14" name="Rounded Rectangle 13">
                <a:extLst>
                  <a:ext uri="{FF2B5EF4-FFF2-40B4-BE49-F238E27FC236}">
                    <a16:creationId xmlns:a16="http://schemas.microsoft.com/office/drawing/2014/main" id="{B7F4B372-1F28-190A-152E-471BA934C0F6}"/>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15" name="Rounded Rectangle 14">
                <a:extLst>
                  <a:ext uri="{FF2B5EF4-FFF2-40B4-BE49-F238E27FC236}">
                    <a16:creationId xmlns:a16="http://schemas.microsoft.com/office/drawing/2014/main" id="{BDBD9589-18D0-7298-6E70-5A8F7BDCD922}"/>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16" name="Rounded Rectangle 15">
                <a:extLst>
                  <a:ext uri="{FF2B5EF4-FFF2-40B4-BE49-F238E27FC236}">
                    <a16:creationId xmlns:a16="http://schemas.microsoft.com/office/drawing/2014/main" id="{AAB82AA1-EBBA-D828-CEEF-1F7415969DDC}"/>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17" name="Rounded Rectangle 16">
                <a:extLst>
                  <a:ext uri="{FF2B5EF4-FFF2-40B4-BE49-F238E27FC236}">
                    <a16:creationId xmlns:a16="http://schemas.microsoft.com/office/drawing/2014/main" id="{A810A1BB-1042-9C4D-C353-A324E4A2A68D}"/>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18" name="Rounded Rectangle 17">
                <a:extLst>
                  <a:ext uri="{FF2B5EF4-FFF2-40B4-BE49-F238E27FC236}">
                    <a16:creationId xmlns:a16="http://schemas.microsoft.com/office/drawing/2014/main" id="{A2781C14-DDB5-26C5-1884-3A8DF868B035}"/>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12" name="Rounded Rectangle 11">
              <a:extLst>
                <a:ext uri="{FF2B5EF4-FFF2-40B4-BE49-F238E27FC236}">
                  <a16:creationId xmlns:a16="http://schemas.microsoft.com/office/drawing/2014/main" id="{F6C9BC05-7A77-33D8-A3E0-1B8AD6E34547}"/>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
        <p:nvSpPr>
          <p:cNvPr id="19" name="Rectangular Callout 18">
            <a:extLst>
              <a:ext uri="{FF2B5EF4-FFF2-40B4-BE49-F238E27FC236}">
                <a16:creationId xmlns:a16="http://schemas.microsoft.com/office/drawing/2014/main" id="{FCF7B571-073F-B28C-BECF-5A47F5367B58}"/>
              </a:ext>
            </a:extLst>
          </p:cNvPr>
          <p:cNvSpPr/>
          <p:nvPr/>
        </p:nvSpPr>
        <p:spPr>
          <a:xfrm>
            <a:off x="6992373" y="2365463"/>
            <a:ext cx="1434588" cy="2064542"/>
          </a:xfrm>
          <a:prstGeom prst="wedgeRectCallout">
            <a:avLst>
              <a:gd name="adj1" fmla="val -66709"/>
              <a:gd name="adj2" fmla="val -21262"/>
            </a:avLst>
          </a:prstGeom>
          <a:solidFill>
            <a:schemeClr val="accent2">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FR"/>
          </a:p>
        </p:txBody>
      </p:sp>
      <p:sp>
        <p:nvSpPr>
          <p:cNvPr id="20" name="TextBox 19">
            <a:extLst>
              <a:ext uri="{FF2B5EF4-FFF2-40B4-BE49-F238E27FC236}">
                <a16:creationId xmlns:a16="http://schemas.microsoft.com/office/drawing/2014/main" id="{AFFE6CDB-6259-E2DD-98EA-599CBE0142F4}"/>
              </a:ext>
            </a:extLst>
          </p:cNvPr>
          <p:cNvSpPr txBox="1"/>
          <p:nvPr/>
        </p:nvSpPr>
        <p:spPr>
          <a:xfrm>
            <a:off x="6992373" y="2689686"/>
            <a:ext cx="1874960" cy="1277273"/>
          </a:xfrm>
          <a:prstGeom prst="rect">
            <a:avLst/>
          </a:prstGeom>
          <a:noFill/>
        </p:spPr>
        <p:txBody>
          <a:bodyPr wrap="square" rtlCol="0">
            <a:spAutoFit/>
          </a:bodyPr>
          <a:lstStyle/>
          <a:p>
            <a:r>
              <a:rPr lang="en-FR" sz="1100" dirty="0"/>
              <a:t>1       –  </a:t>
            </a:r>
            <a:r>
              <a:rPr lang="en-GB" sz="1100" i="1" dirty="0">
                <a:solidFill>
                  <a:srgbClr val="000000"/>
                </a:solidFill>
                <a:effectLst/>
                <a:latin typeface="Times New Roman" panose="02020603050405020304" pitchFamily="18" charset="0"/>
              </a:rPr>
              <a:t>SAM029385</a:t>
            </a:r>
            <a:endParaRPr lang="en-FR" sz="1100" dirty="0"/>
          </a:p>
          <a:p>
            <a:r>
              <a:rPr lang="en-FR" sz="1100" dirty="0"/>
              <a:t>2       –  </a:t>
            </a:r>
            <a:r>
              <a:rPr lang="en-GB" sz="1100" i="1" dirty="0">
                <a:solidFill>
                  <a:srgbClr val="000000"/>
                </a:solidFill>
                <a:effectLst/>
                <a:latin typeface="Times New Roman" panose="02020603050405020304" pitchFamily="18" charset="0"/>
              </a:rPr>
              <a:t>SAM029386</a:t>
            </a:r>
            <a:endParaRPr lang="en-FR" sz="1100" dirty="0"/>
          </a:p>
          <a:p>
            <a:r>
              <a:rPr lang="en-FR" sz="1100" dirty="0"/>
              <a:t>3       –  </a:t>
            </a:r>
            <a:r>
              <a:rPr lang="en-GB" sz="1100" i="1" dirty="0">
                <a:solidFill>
                  <a:srgbClr val="000000"/>
                </a:solidFill>
                <a:effectLst/>
                <a:latin typeface="Times New Roman" panose="02020603050405020304" pitchFamily="18" charset="0"/>
              </a:rPr>
              <a:t>SAM029387</a:t>
            </a:r>
            <a:endParaRPr lang="en-FR" sz="1100" dirty="0"/>
          </a:p>
          <a:p>
            <a:r>
              <a:rPr lang="en-FR" sz="1100" dirty="0"/>
              <a:t>	…</a:t>
            </a:r>
          </a:p>
          <a:p>
            <a:r>
              <a:rPr lang="en-FR" sz="1100" dirty="0"/>
              <a:t>4000 –  </a:t>
            </a:r>
            <a:r>
              <a:rPr lang="en-GB" sz="1100" i="1" dirty="0">
                <a:solidFill>
                  <a:srgbClr val="000000"/>
                </a:solidFill>
                <a:effectLst/>
                <a:latin typeface="Times New Roman" panose="02020603050405020304" pitchFamily="18" charset="0"/>
              </a:rPr>
              <a:t>SAM033385</a:t>
            </a:r>
            <a:endParaRPr lang="en-FR" sz="1100" dirty="0"/>
          </a:p>
          <a:p>
            <a:r>
              <a:rPr lang="en-FR" sz="1100" dirty="0"/>
              <a:t>4001 –  </a:t>
            </a:r>
            <a:r>
              <a:rPr lang="en-GB" sz="1100" i="1" dirty="0">
                <a:solidFill>
                  <a:srgbClr val="000000"/>
                </a:solidFill>
                <a:effectLst/>
                <a:latin typeface="Times New Roman" panose="02020603050405020304" pitchFamily="18" charset="0"/>
              </a:rPr>
              <a:t>SAM033386</a:t>
            </a:r>
            <a:endParaRPr lang="en-FR" sz="1100" dirty="0"/>
          </a:p>
          <a:p>
            <a:r>
              <a:rPr lang="en-FR" sz="1100" dirty="0"/>
              <a:t>	…</a:t>
            </a:r>
          </a:p>
        </p:txBody>
      </p:sp>
      <p:cxnSp>
        <p:nvCxnSpPr>
          <p:cNvPr id="21" name="Straight Arrow Connector 20">
            <a:extLst>
              <a:ext uri="{FF2B5EF4-FFF2-40B4-BE49-F238E27FC236}">
                <a16:creationId xmlns:a16="http://schemas.microsoft.com/office/drawing/2014/main" id="{65B7CCBE-F12F-9FEE-EB49-C100D703019C}"/>
              </a:ext>
            </a:extLst>
          </p:cNvPr>
          <p:cNvCxnSpPr>
            <a:cxnSpLocks/>
          </p:cNvCxnSpPr>
          <p:nvPr/>
        </p:nvCxnSpPr>
        <p:spPr>
          <a:xfrm>
            <a:off x="7465224" y="2505152"/>
            <a:ext cx="0" cy="181439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Rounded Rectangle 21">
            <a:extLst>
              <a:ext uri="{FF2B5EF4-FFF2-40B4-BE49-F238E27FC236}">
                <a16:creationId xmlns:a16="http://schemas.microsoft.com/office/drawing/2014/main" id="{ECD94693-C612-8FC2-E513-5F8B83110983}"/>
              </a:ext>
            </a:extLst>
          </p:cNvPr>
          <p:cNvSpPr/>
          <p:nvPr/>
        </p:nvSpPr>
        <p:spPr>
          <a:xfrm>
            <a:off x="9410660" y="2521783"/>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23" name="Rounded Rectangle 22">
            <a:extLst>
              <a:ext uri="{FF2B5EF4-FFF2-40B4-BE49-F238E27FC236}">
                <a16:creationId xmlns:a16="http://schemas.microsoft.com/office/drawing/2014/main" id="{12BFD07E-E8B5-3ECF-908A-B90237C92231}"/>
              </a:ext>
            </a:extLst>
          </p:cNvPr>
          <p:cNvSpPr/>
          <p:nvPr/>
        </p:nvSpPr>
        <p:spPr>
          <a:xfrm>
            <a:off x="9410660" y="3151608"/>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4" name="Rounded Rectangle 23">
            <a:extLst>
              <a:ext uri="{FF2B5EF4-FFF2-40B4-BE49-F238E27FC236}">
                <a16:creationId xmlns:a16="http://schemas.microsoft.com/office/drawing/2014/main" id="{02BE7C31-97BE-F8A6-1704-BACC34E8BF70}"/>
              </a:ext>
            </a:extLst>
          </p:cNvPr>
          <p:cNvSpPr/>
          <p:nvPr/>
        </p:nvSpPr>
        <p:spPr>
          <a:xfrm>
            <a:off x="10007043" y="2530558"/>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25" name="Rounded Rectangle 24">
            <a:extLst>
              <a:ext uri="{FF2B5EF4-FFF2-40B4-BE49-F238E27FC236}">
                <a16:creationId xmlns:a16="http://schemas.microsoft.com/office/drawing/2014/main" id="{531452D8-8E4B-56CA-F364-E8A9ECC8BA41}"/>
              </a:ext>
            </a:extLst>
          </p:cNvPr>
          <p:cNvSpPr/>
          <p:nvPr/>
        </p:nvSpPr>
        <p:spPr>
          <a:xfrm>
            <a:off x="10622775" y="2530558"/>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26" name="Rounded Rectangle 25">
            <a:extLst>
              <a:ext uri="{FF2B5EF4-FFF2-40B4-BE49-F238E27FC236}">
                <a16:creationId xmlns:a16="http://schemas.microsoft.com/office/drawing/2014/main" id="{96611165-4F8D-3D26-DCFD-DF70D66E52A5}"/>
              </a:ext>
            </a:extLst>
          </p:cNvPr>
          <p:cNvSpPr/>
          <p:nvPr/>
        </p:nvSpPr>
        <p:spPr>
          <a:xfrm>
            <a:off x="10016149" y="3151608"/>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7" name="Rounded Rectangle 26">
            <a:extLst>
              <a:ext uri="{FF2B5EF4-FFF2-40B4-BE49-F238E27FC236}">
                <a16:creationId xmlns:a16="http://schemas.microsoft.com/office/drawing/2014/main" id="{609296FD-CC84-603F-8244-C2042C6F7EA3}"/>
              </a:ext>
            </a:extLst>
          </p:cNvPr>
          <p:cNvSpPr/>
          <p:nvPr/>
        </p:nvSpPr>
        <p:spPr>
          <a:xfrm>
            <a:off x="10621638" y="3170132"/>
            <a:ext cx="542980" cy="54842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grpSp>
        <p:nvGrpSpPr>
          <p:cNvPr id="28" name="Group 27">
            <a:extLst>
              <a:ext uri="{FF2B5EF4-FFF2-40B4-BE49-F238E27FC236}">
                <a16:creationId xmlns:a16="http://schemas.microsoft.com/office/drawing/2014/main" id="{30F7AA63-40FC-28C2-23A6-79BE91580F44}"/>
              </a:ext>
            </a:extLst>
          </p:cNvPr>
          <p:cNvGrpSpPr/>
          <p:nvPr/>
        </p:nvGrpSpPr>
        <p:grpSpPr>
          <a:xfrm>
            <a:off x="9500692" y="3872431"/>
            <a:ext cx="362913" cy="412517"/>
            <a:chOff x="8959680" y="3891082"/>
            <a:chExt cx="362913" cy="412517"/>
          </a:xfrm>
        </p:grpSpPr>
        <p:sp>
          <p:nvSpPr>
            <p:cNvPr id="29" name="Rounded Rectangle 28">
              <a:extLst>
                <a:ext uri="{FF2B5EF4-FFF2-40B4-BE49-F238E27FC236}">
                  <a16:creationId xmlns:a16="http://schemas.microsoft.com/office/drawing/2014/main" id="{068D8855-96F0-D6AF-A8DE-18595ADA1435}"/>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D3FCE9FB-B567-6A44-7C98-343BA6BDF99E}"/>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1AE92937-2A97-244F-718C-A7F062B02E87}"/>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32" name="Rounded Rectangle 31">
            <a:extLst>
              <a:ext uri="{FF2B5EF4-FFF2-40B4-BE49-F238E27FC236}">
                <a16:creationId xmlns:a16="http://schemas.microsoft.com/office/drawing/2014/main" id="{819BC3CE-7F09-40E6-3284-19BCA88126D8}"/>
              </a:ext>
            </a:extLst>
          </p:cNvPr>
          <p:cNvSpPr/>
          <p:nvPr/>
        </p:nvSpPr>
        <p:spPr>
          <a:xfrm flipH="1">
            <a:off x="10106184" y="3890882"/>
            <a:ext cx="238139" cy="25148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3" name="Rounded Rectangle 32">
            <a:extLst>
              <a:ext uri="{FF2B5EF4-FFF2-40B4-BE49-F238E27FC236}">
                <a16:creationId xmlns:a16="http://schemas.microsoft.com/office/drawing/2014/main" id="{FDEEDBC3-CD10-A748-5AB6-4332B0C913F2}"/>
              </a:ext>
            </a:extLst>
          </p:cNvPr>
          <p:cNvSpPr/>
          <p:nvPr/>
        </p:nvSpPr>
        <p:spPr>
          <a:xfrm>
            <a:off x="10106184" y="3882144"/>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4" name="Rounded Rectangle 33">
            <a:extLst>
              <a:ext uri="{FF2B5EF4-FFF2-40B4-BE49-F238E27FC236}">
                <a16:creationId xmlns:a16="http://schemas.microsoft.com/office/drawing/2014/main" id="{14A4CBF8-6FB6-4B65-7B23-C1C91EB0A0AF}"/>
              </a:ext>
            </a:extLst>
          </p:cNvPr>
          <p:cNvSpPr/>
          <p:nvPr/>
        </p:nvSpPr>
        <p:spPr>
          <a:xfrm flipH="1">
            <a:off x="10233652" y="4088402"/>
            <a:ext cx="208374" cy="191704"/>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5" name="Right Arrow 34">
            <a:extLst>
              <a:ext uri="{FF2B5EF4-FFF2-40B4-BE49-F238E27FC236}">
                <a16:creationId xmlns:a16="http://schemas.microsoft.com/office/drawing/2014/main" id="{793503C2-A007-D0A9-1669-CA320B7CBE2B}"/>
              </a:ext>
            </a:extLst>
          </p:cNvPr>
          <p:cNvSpPr/>
          <p:nvPr/>
        </p:nvSpPr>
        <p:spPr>
          <a:xfrm>
            <a:off x="8504628" y="2972976"/>
            <a:ext cx="848877"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Batching</a:t>
            </a:r>
          </a:p>
        </p:txBody>
      </p:sp>
      <p:sp>
        <p:nvSpPr>
          <p:cNvPr id="41" name="Oval 40">
            <a:extLst>
              <a:ext uri="{FF2B5EF4-FFF2-40B4-BE49-F238E27FC236}">
                <a16:creationId xmlns:a16="http://schemas.microsoft.com/office/drawing/2014/main" id="{8C23C358-8310-01A0-3876-E041D607CAF8}"/>
              </a:ext>
            </a:extLst>
          </p:cNvPr>
          <p:cNvSpPr/>
          <p:nvPr/>
        </p:nvSpPr>
        <p:spPr>
          <a:xfrm>
            <a:off x="2907665" y="2795994"/>
            <a:ext cx="1577997" cy="1185431"/>
          </a:xfrm>
          <a:prstGeom prst="ellipse">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42" name="Oval 41">
            <a:extLst>
              <a:ext uri="{FF2B5EF4-FFF2-40B4-BE49-F238E27FC236}">
                <a16:creationId xmlns:a16="http://schemas.microsoft.com/office/drawing/2014/main" id="{3FCE1696-B6A6-B7DE-418A-21FCC0851A5F}"/>
              </a:ext>
            </a:extLst>
          </p:cNvPr>
          <p:cNvSpPr/>
          <p:nvPr/>
        </p:nvSpPr>
        <p:spPr>
          <a:xfrm>
            <a:off x="6740491" y="1966905"/>
            <a:ext cx="1870109" cy="2903675"/>
          </a:xfrm>
          <a:prstGeom prst="ellipse">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43" name="TextBox 42">
            <a:extLst>
              <a:ext uri="{FF2B5EF4-FFF2-40B4-BE49-F238E27FC236}">
                <a16:creationId xmlns:a16="http://schemas.microsoft.com/office/drawing/2014/main" id="{8633E17A-80FF-2EC7-5FBA-E2CF115635DF}"/>
              </a:ext>
            </a:extLst>
          </p:cNvPr>
          <p:cNvSpPr txBox="1"/>
          <p:nvPr/>
        </p:nvSpPr>
        <p:spPr>
          <a:xfrm>
            <a:off x="2192479" y="5127810"/>
            <a:ext cx="7823670" cy="307777"/>
          </a:xfrm>
          <a:prstGeom prst="rect">
            <a:avLst/>
          </a:prstGeom>
          <a:noFill/>
        </p:spPr>
        <p:txBody>
          <a:bodyPr wrap="square">
            <a:spAutoFit/>
          </a:bodyPr>
          <a:lstStyle/>
          <a:p>
            <a:pPr algn="ctr"/>
            <a:r>
              <a:rPr lang="en-GB" sz="1400" dirty="0">
                <a:solidFill>
                  <a:srgbClr val="C00000"/>
                </a:solidFill>
              </a:rPr>
              <a:t>Metadata that are often missing, inconsistent, or unreliable</a:t>
            </a:r>
            <a:endParaRPr lang="en-FR" sz="1400" dirty="0">
              <a:solidFill>
                <a:srgbClr val="C00000"/>
              </a:solidFill>
            </a:endParaRPr>
          </a:p>
        </p:txBody>
      </p:sp>
      <p:sp>
        <p:nvSpPr>
          <p:cNvPr id="44" name="TextBox 43">
            <a:extLst>
              <a:ext uri="{FF2B5EF4-FFF2-40B4-BE49-F238E27FC236}">
                <a16:creationId xmlns:a16="http://schemas.microsoft.com/office/drawing/2014/main" id="{3601C7D8-DD55-6965-F101-707937FBA1FA}"/>
              </a:ext>
            </a:extLst>
          </p:cNvPr>
          <p:cNvSpPr txBox="1"/>
          <p:nvPr/>
        </p:nvSpPr>
        <p:spPr>
          <a:xfrm>
            <a:off x="2158530" y="5449201"/>
            <a:ext cx="7823670" cy="307777"/>
          </a:xfrm>
          <a:prstGeom prst="rect">
            <a:avLst/>
          </a:prstGeom>
          <a:noFill/>
        </p:spPr>
        <p:txBody>
          <a:bodyPr wrap="square">
            <a:spAutoFit/>
          </a:bodyPr>
          <a:lstStyle/>
          <a:p>
            <a:pPr algn="ctr"/>
            <a:r>
              <a:rPr lang="en-GB" sz="1400" dirty="0">
                <a:solidFill>
                  <a:srgbClr val="C00000"/>
                </a:solidFill>
              </a:rPr>
              <a:t>Accession number order doesn’t always improve compressibility</a:t>
            </a:r>
            <a:endParaRPr lang="en-FR" sz="1400" dirty="0">
              <a:solidFill>
                <a:srgbClr val="C00000"/>
              </a:solidFill>
            </a:endParaRPr>
          </a:p>
        </p:txBody>
      </p:sp>
    </p:spTree>
    <p:extLst>
      <p:ext uri="{BB962C8B-B14F-4D97-AF65-F5344CB8AC3E}">
        <p14:creationId xmlns:p14="http://schemas.microsoft.com/office/powerpoint/2010/main" val="113422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3C59-9B75-775E-AE13-CB59224E7E23}"/>
              </a:ext>
            </a:extLst>
          </p:cNvPr>
          <p:cNvSpPr>
            <a:spLocks noGrp="1"/>
          </p:cNvSpPr>
          <p:nvPr>
            <p:ph type="title"/>
          </p:nvPr>
        </p:nvSpPr>
        <p:spPr/>
        <p:txBody>
          <a:bodyPr/>
          <a:lstStyle/>
          <a:p>
            <a:r>
              <a:rPr lang="en-FR" dirty="0"/>
              <a:t>Limitation of miniphy batching current</a:t>
            </a:r>
          </a:p>
        </p:txBody>
      </p:sp>
      <p:sp>
        <p:nvSpPr>
          <p:cNvPr id="3" name="Content Placeholder 2">
            <a:extLst>
              <a:ext uri="{FF2B5EF4-FFF2-40B4-BE49-F238E27FC236}">
                <a16:creationId xmlns:a16="http://schemas.microsoft.com/office/drawing/2014/main" id="{42609B0B-39B8-A89E-B1F1-71DC31777B9F}"/>
              </a:ext>
            </a:extLst>
          </p:cNvPr>
          <p:cNvSpPr>
            <a:spLocks noGrp="1"/>
          </p:cNvSpPr>
          <p:nvPr>
            <p:ph idx="1"/>
          </p:nvPr>
        </p:nvSpPr>
        <p:spPr/>
        <p:txBody>
          <a:bodyPr/>
          <a:lstStyle/>
          <a:p>
            <a:endParaRPr lang="en-FR"/>
          </a:p>
        </p:txBody>
      </p:sp>
      <p:sp>
        <p:nvSpPr>
          <p:cNvPr id="4" name="Footer Placeholder 3">
            <a:extLst>
              <a:ext uri="{FF2B5EF4-FFF2-40B4-BE49-F238E27FC236}">
                <a16:creationId xmlns:a16="http://schemas.microsoft.com/office/drawing/2014/main" id="{C136EB3B-BCB4-1344-187F-9415C3208F6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E6DB5371-0CC0-A367-9E9C-D6A39BBF1C95}"/>
              </a:ext>
            </a:extLst>
          </p:cNvPr>
          <p:cNvSpPr>
            <a:spLocks noGrp="1"/>
          </p:cNvSpPr>
          <p:nvPr>
            <p:ph type="sldNum" sz="quarter" idx="12"/>
          </p:nvPr>
        </p:nvSpPr>
        <p:spPr/>
        <p:txBody>
          <a:bodyPr/>
          <a:lstStyle/>
          <a:p>
            <a:fld id="{E308F893-25B2-374C-86EA-E8824AD84C24}" type="slidenum">
              <a:rPr lang="en-FR" smtClean="0"/>
              <a:t>21</a:t>
            </a:fld>
            <a:endParaRPr lang="en-FR"/>
          </a:p>
        </p:txBody>
      </p:sp>
    </p:spTree>
    <p:extLst>
      <p:ext uri="{BB962C8B-B14F-4D97-AF65-F5344CB8AC3E}">
        <p14:creationId xmlns:p14="http://schemas.microsoft.com/office/powerpoint/2010/main" val="139382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9AA6C-7FCA-E482-C353-BAE716664389}"/>
              </a:ext>
            </a:extLst>
          </p:cNvPr>
          <p:cNvSpPr>
            <a:spLocks noGrp="1"/>
          </p:cNvSpPr>
          <p:nvPr>
            <p:ph type="title"/>
          </p:nvPr>
        </p:nvSpPr>
        <p:spPr>
          <a:xfrm>
            <a:off x="838199" y="365125"/>
            <a:ext cx="10607352" cy="1325563"/>
          </a:xfrm>
        </p:spPr>
        <p:txBody>
          <a:bodyPr/>
          <a:lstStyle/>
          <a:p>
            <a:r>
              <a:rPr lang="en-FR" b="1" dirty="0"/>
              <a:t>Limitation</a:t>
            </a:r>
            <a:r>
              <a:rPr lang="en-FR" dirty="0"/>
              <a:t>: </a:t>
            </a:r>
            <a:r>
              <a:rPr lang="en-GB" dirty="0"/>
              <a:t>Not Efficiently Optimized Batches For Scalable Downstream Processing</a:t>
            </a:r>
            <a:endParaRPr lang="en-FR" dirty="0"/>
          </a:p>
        </p:txBody>
      </p:sp>
      <p:sp>
        <p:nvSpPr>
          <p:cNvPr id="4" name="Footer Placeholder 3">
            <a:extLst>
              <a:ext uri="{FF2B5EF4-FFF2-40B4-BE49-F238E27FC236}">
                <a16:creationId xmlns:a16="http://schemas.microsoft.com/office/drawing/2014/main" id="{2B900C94-5257-6312-D062-3EAA023B4A19}"/>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85AF24A4-091C-21BB-2F66-76E4E72BC286}"/>
              </a:ext>
            </a:extLst>
          </p:cNvPr>
          <p:cNvSpPr>
            <a:spLocks noGrp="1"/>
          </p:cNvSpPr>
          <p:nvPr>
            <p:ph type="sldNum" sz="quarter" idx="12"/>
          </p:nvPr>
        </p:nvSpPr>
        <p:spPr/>
        <p:txBody>
          <a:bodyPr/>
          <a:lstStyle/>
          <a:p>
            <a:fld id="{E308F893-25B2-374C-86EA-E8824AD84C24}" type="slidenum">
              <a:rPr lang="en-FR" smtClean="0"/>
              <a:t>22</a:t>
            </a:fld>
            <a:endParaRPr lang="en-FR"/>
          </a:p>
        </p:txBody>
      </p:sp>
      <p:pic>
        <p:nvPicPr>
          <p:cNvPr id="6" name="Picture 3">
            <a:extLst>
              <a:ext uri="{FF2B5EF4-FFF2-40B4-BE49-F238E27FC236}">
                <a16:creationId xmlns:a16="http://schemas.microsoft.com/office/drawing/2014/main" id="{3D92997F-8A5C-382D-D03B-99BBF9856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0026" y="2464723"/>
            <a:ext cx="9000000" cy="30669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07D32B1-B37F-3595-31ED-F0F36E261D25}"/>
              </a:ext>
            </a:extLst>
          </p:cNvPr>
          <p:cNvSpPr txBox="1"/>
          <p:nvPr/>
        </p:nvSpPr>
        <p:spPr>
          <a:xfrm>
            <a:off x="838200" y="1442876"/>
            <a:ext cx="7141029" cy="276999"/>
          </a:xfrm>
          <a:prstGeom prst="rect">
            <a:avLst/>
          </a:prstGeom>
          <a:noFill/>
        </p:spPr>
        <p:txBody>
          <a:bodyPr wrap="square">
            <a:spAutoFit/>
          </a:bodyPr>
          <a:lstStyle/>
          <a:p>
            <a:r>
              <a:rPr lang="en-FR" sz="1200" b="1" dirty="0">
                <a:solidFill>
                  <a:schemeClr val="tx1">
                    <a:lumMod val="50000"/>
                    <a:lumOff val="50000"/>
                  </a:schemeClr>
                </a:solidFill>
                <a:cs typeface="Arial" panose="020B0604020202020204" pitchFamily="34" charset="0"/>
              </a:rPr>
              <a:t>Reminder: After batching (step 1), batches are reordered (step 2) then compressed</a:t>
            </a:r>
          </a:p>
        </p:txBody>
      </p:sp>
      <p:sp>
        <p:nvSpPr>
          <p:cNvPr id="9" name="TextBox 8">
            <a:extLst>
              <a:ext uri="{FF2B5EF4-FFF2-40B4-BE49-F238E27FC236}">
                <a16:creationId xmlns:a16="http://schemas.microsoft.com/office/drawing/2014/main" id="{1AB4112D-4187-1F44-402B-06602CC9CB3A}"/>
              </a:ext>
            </a:extLst>
          </p:cNvPr>
          <p:cNvSpPr txBox="1"/>
          <p:nvPr/>
        </p:nvSpPr>
        <p:spPr>
          <a:xfrm flipH="1">
            <a:off x="3833126" y="1898490"/>
            <a:ext cx="4320274" cy="307777"/>
          </a:xfrm>
          <a:prstGeom prst="rect">
            <a:avLst/>
          </a:prstGeom>
          <a:noFill/>
        </p:spPr>
        <p:txBody>
          <a:bodyPr wrap="square" rtlCol="0">
            <a:spAutoFit/>
          </a:bodyPr>
          <a:lstStyle/>
          <a:p>
            <a:pPr algn="ctr"/>
            <a:r>
              <a:rPr lang="en-FR" sz="1400" dirty="0">
                <a:cs typeface="Arial" panose="020B0604020202020204" pitchFamily="34" charset="0"/>
              </a:rPr>
              <a:t>Compression result of 661k Batches</a:t>
            </a:r>
          </a:p>
        </p:txBody>
      </p:sp>
      <p:sp>
        <p:nvSpPr>
          <p:cNvPr id="10" name="TextBox 9">
            <a:extLst>
              <a:ext uri="{FF2B5EF4-FFF2-40B4-BE49-F238E27FC236}">
                <a16:creationId xmlns:a16="http://schemas.microsoft.com/office/drawing/2014/main" id="{8161BCB8-3D97-9689-F115-BA3D16252DCB}"/>
              </a:ext>
            </a:extLst>
          </p:cNvPr>
          <p:cNvSpPr txBox="1"/>
          <p:nvPr/>
        </p:nvSpPr>
        <p:spPr>
          <a:xfrm rot="16200000" flipH="1">
            <a:off x="-95900" y="3665074"/>
            <a:ext cx="2644074" cy="307777"/>
          </a:xfrm>
          <a:prstGeom prst="rect">
            <a:avLst/>
          </a:prstGeom>
          <a:noFill/>
        </p:spPr>
        <p:txBody>
          <a:bodyPr wrap="square" rtlCol="0">
            <a:spAutoFit/>
          </a:bodyPr>
          <a:lstStyle/>
          <a:p>
            <a:pPr algn="ctr"/>
            <a:r>
              <a:rPr lang="en-FR" sz="1400" dirty="0">
                <a:cs typeface="Arial" panose="020B0604020202020204" pitchFamily="34" charset="0"/>
              </a:rPr>
              <a:t>Size(MB)</a:t>
            </a:r>
          </a:p>
        </p:txBody>
      </p:sp>
      <p:sp>
        <p:nvSpPr>
          <p:cNvPr id="12" name="TextBox 11">
            <a:extLst>
              <a:ext uri="{FF2B5EF4-FFF2-40B4-BE49-F238E27FC236}">
                <a16:creationId xmlns:a16="http://schemas.microsoft.com/office/drawing/2014/main" id="{882E3255-F9CB-1F69-828D-0D92ADA85974}"/>
              </a:ext>
            </a:extLst>
          </p:cNvPr>
          <p:cNvSpPr txBox="1"/>
          <p:nvPr/>
        </p:nvSpPr>
        <p:spPr>
          <a:xfrm>
            <a:off x="4495800" y="3429000"/>
            <a:ext cx="6096000" cy="276999"/>
          </a:xfrm>
          <a:prstGeom prst="rect">
            <a:avLst/>
          </a:prstGeom>
          <a:noFill/>
        </p:spPr>
        <p:txBody>
          <a:bodyPr wrap="square">
            <a:spAutoFit/>
          </a:bodyPr>
          <a:lstStyle/>
          <a:p>
            <a:r>
              <a:rPr lang="en-GB" sz="1200" b="1" dirty="0">
                <a:solidFill>
                  <a:srgbClr val="C00000"/>
                </a:solidFill>
                <a:effectLst/>
                <a:latin typeface="Arial" panose="020B0604020202020204" pitchFamily="34" charset="0"/>
              </a:rPr>
              <a:t>Non-uniform </a:t>
            </a:r>
            <a:r>
              <a:rPr lang="en-GB" sz="1200" dirty="0">
                <a:solidFill>
                  <a:srgbClr val="C00000"/>
                </a:solidFill>
                <a:effectLst/>
                <a:latin typeface="Arial" panose="020B0604020202020204" pitchFamily="34" charset="0"/>
              </a:rPr>
              <a:t>post-compression sizes</a:t>
            </a:r>
            <a:endParaRPr lang="en-FR" sz="1200" dirty="0">
              <a:solidFill>
                <a:srgbClr val="C00000"/>
              </a:solidFill>
            </a:endParaRPr>
          </a:p>
        </p:txBody>
      </p:sp>
      <p:sp>
        <p:nvSpPr>
          <p:cNvPr id="13" name="TextBox 12">
            <a:extLst>
              <a:ext uri="{FF2B5EF4-FFF2-40B4-BE49-F238E27FC236}">
                <a16:creationId xmlns:a16="http://schemas.microsoft.com/office/drawing/2014/main" id="{A6F4D597-C0C1-F8C7-3EFC-5ACA3005BB0C}"/>
              </a:ext>
            </a:extLst>
          </p:cNvPr>
          <p:cNvSpPr txBox="1"/>
          <p:nvPr/>
        </p:nvSpPr>
        <p:spPr>
          <a:xfrm flipH="1">
            <a:off x="-50017" y="5417005"/>
            <a:ext cx="3196453" cy="261610"/>
          </a:xfrm>
          <a:prstGeom prst="rect">
            <a:avLst/>
          </a:prstGeom>
          <a:noFill/>
        </p:spPr>
        <p:txBody>
          <a:bodyPr wrap="square" rtlCol="0">
            <a:spAutoFit/>
          </a:bodyPr>
          <a:lstStyle/>
          <a:p>
            <a:pPr algn="ctr"/>
            <a:r>
              <a:rPr lang="en-FR" sz="1100" b="1" dirty="0">
                <a:solidFill>
                  <a:srgbClr val="C00000"/>
                </a:solidFill>
                <a:cs typeface="Arial" panose="020B0604020202020204" pitchFamily="34" charset="0"/>
              </a:rPr>
              <a:t>Consequences of Non-uniformity</a:t>
            </a:r>
          </a:p>
        </p:txBody>
      </p:sp>
      <p:sp>
        <p:nvSpPr>
          <p:cNvPr id="14" name="TextBox 13">
            <a:extLst>
              <a:ext uri="{FF2B5EF4-FFF2-40B4-BE49-F238E27FC236}">
                <a16:creationId xmlns:a16="http://schemas.microsoft.com/office/drawing/2014/main" id="{79552E7B-75DC-31B5-308D-11A00ABB918D}"/>
              </a:ext>
            </a:extLst>
          </p:cNvPr>
          <p:cNvSpPr txBox="1"/>
          <p:nvPr/>
        </p:nvSpPr>
        <p:spPr>
          <a:xfrm flipH="1">
            <a:off x="51648" y="5656618"/>
            <a:ext cx="3196453" cy="261610"/>
          </a:xfrm>
          <a:prstGeom prst="rect">
            <a:avLst/>
          </a:prstGeom>
          <a:noFill/>
        </p:spPr>
        <p:txBody>
          <a:bodyPr wrap="square" rtlCol="0">
            <a:spAutoFit/>
          </a:bodyPr>
          <a:lstStyle/>
          <a:p>
            <a:pPr algn="ctr"/>
            <a:r>
              <a:rPr lang="en-FR" sz="1100" dirty="0">
                <a:solidFill>
                  <a:srgbClr val="C00000"/>
                </a:solidFill>
                <a:cs typeface="Arial" panose="020B0604020202020204" pitchFamily="34" charset="0"/>
              </a:rPr>
              <a:t>Unbalanced Workloads</a:t>
            </a:r>
          </a:p>
        </p:txBody>
      </p:sp>
      <p:sp>
        <p:nvSpPr>
          <p:cNvPr id="15" name="TextBox 14">
            <a:extLst>
              <a:ext uri="{FF2B5EF4-FFF2-40B4-BE49-F238E27FC236}">
                <a16:creationId xmlns:a16="http://schemas.microsoft.com/office/drawing/2014/main" id="{630105B2-424B-46D0-3B55-B707B5BEC5B4}"/>
              </a:ext>
            </a:extLst>
          </p:cNvPr>
          <p:cNvSpPr txBox="1"/>
          <p:nvPr/>
        </p:nvSpPr>
        <p:spPr>
          <a:xfrm flipH="1">
            <a:off x="4495215" y="5656618"/>
            <a:ext cx="3196453" cy="261610"/>
          </a:xfrm>
          <a:prstGeom prst="rect">
            <a:avLst/>
          </a:prstGeom>
          <a:noFill/>
        </p:spPr>
        <p:txBody>
          <a:bodyPr wrap="square" rtlCol="0">
            <a:spAutoFit/>
          </a:bodyPr>
          <a:lstStyle/>
          <a:p>
            <a:pPr algn="ctr"/>
            <a:r>
              <a:rPr lang="en-FR" sz="1100" dirty="0">
                <a:solidFill>
                  <a:srgbClr val="C00000"/>
                </a:solidFill>
                <a:cs typeface="Arial" panose="020B0604020202020204" pitchFamily="34" charset="0"/>
              </a:rPr>
              <a:t>Hinder Parallelization</a:t>
            </a:r>
          </a:p>
        </p:txBody>
      </p:sp>
      <p:sp>
        <p:nvSpPr>
          <p:cNvPr id="16" name="TextBox 15">
            <a:extLst>
              <a:ext uri="{FF2B5EF4-FFF2-40B4-BE49-F238E27FC236}">
                <a16:creationId xmlns:a16="http://schemas.microsoft.com/office/drawing/2014/main" id="{107C5E82-2A98-CB33-8C52-59BE73AC91E1}"/>
              </a:ext>
            </a:extLst>
          </p:cNvPr>
          <p:cNvSpPr txBox="1"/>
          <p:nvPr/>
        </p:nvSpPr>
        <p:spPr>
          <a:xfrm flipH="1">
            <a:off x="8784653" y="5656618"/>
            <a:ext cx="3196453" cy="261610"/>
          </a:xfrm>
          <a:prstGeom prst="rect">
            <a:avLst/>
          </a:prstGeom>
          <a:noFill/>
        </p:spPr>
        <p:txBody>
          <a:bodyPr wrap="square" rtlCol="0">
            <a:spAutoFit/>
          </a:bodyPr>
          <a:lstStyle/>
          <a:p>
            <a:pPr algn="ctr"/>
            <a:r>
              <a:rPr lang="en-FR" sz="1100" dirty="0">
                <a:solidFill>
                  <a:srgbClr val="C00000"/>
                </a:solidFill>
                <a:cs typeface="Arial" panose="020B0604020202020204" pitchFamily="34" charset="0"/>
              </a:rPr>
              <a:t>Inconsistent Query Time</a:t>
            </a:r>
          </a:p>
        </p:txBody>
      </p:sp>
      <p:sp>
        <p:nvSpPr>
          <p:cNvPr id="17" name="TextBox 16">
            <a:extLst>
              <a:ext uri="{FF2B5EF4-FFF2-40B4-BE49-F238E27FC236}">
                <a16:creationId xmlns:a16="http://schemas.microsoft.com/office/drawing/2014/main" id="{C6146C37-333F-CC67-F2A3-472FFF7A35EA}"/>
              </a:ext>
            </a:extLst>
          </p:cNvPr>
          <p:cNvSpPr txBox="1"/>
          <p:nvPr/>
        </p:nvSpPr>
        <p:spPr>
          <a:xfrm flipH="1">
            <a:off x="6755532" y="5656618"/>
            <a:ext cx="3196453" cy="261610"/>
          </a:xfrm>
          <a:prstGeom prst="rect">
            <a:avLst/>
          </a:prstGeom>
          <a:noFill/>
        </p:spPr>
        <p:txBody>
          <a:bodyPr wrap="square" rtlCol="0">
            <a:spAutoFit/>
          </a:bodyPr>
          <a:lstStyle/>
          <a:p>
            <a:pPr algn="ctr"/>
            <a:r>
              <a:rPr lang="en-FR" sz="1100" dirty="0">
                <a:solidFill>
                  <a:srgbClr val="C00000"/>
                </a:solidFill>
                <a:cs typeface="Arial" panose="020B0604020202020204" pitchFamily="34" charset="0"/>
              </a:rPr>
              <a:t>Memory Overuse</a:t>
            </a:r>
          </a:p>
        </p:txBody>
      </p:sp>
      <p:sp>
        <p:nvSpPr>
          <p:cNvPr id="18" name="TextBox 17">
            <a:extLst>
              <a:ext uri="{FF2B5EF4-FFF2-40B4-BE49-F238E27FC236}">
                <a16:creationId xmlns:a16="http://schemas.microsoft.com/office/drawing/2014/main" id="{03B61AF6-5729-4F68-B0F9-B95A4B62B085}"/>
              </a:ext>
            </a:extLst>
          </p:cNvPr>
          <p:cNvSpPr txBox="1"/>
          <p:nvPr/>
        </p:nvSpPr>
        <p:spPr>
          <a:xfrm flipH="1">
            <a:off x="2234899" y="5656618"/>
            <a:ext cx="3196453" cy="261610"/>
          </a:xfrm>
          <a:prstGeom prst="rect">
            <a:avLst/>
          </a:prstGeom>
          <a:noFill/>
        </p:spPr>
        <p:txBody>
          <a:bodyPr wrap="square" rtlCol="0">
            <a:spAutoFit/>
          </a:bodyPr>
          <a:lstStyle/>
          <a:p>
            <a:pPr algn="ctr"/>
            <a:r>
              <a:rPr lang="en-FR" sz="1100" dirty="0">
                <a:solidFill>
                  <a:srgbClr val="C00000"/>
                </a:solidFill>
                <a:cs typeface="Arial" panose="020B0604020202020204" pitchFamily="34" charset="0"/>
              </a:rPr>
              <a:t>Inefficient Transmission</a:t>
            </a:r>
          </a:p>
        </p:txBody>
      </p:sp>
      <p:sp>
        <p:nvSpPr>
          <p:cNvPr id="19" name="TextBox 18">
            <a:extLst>
              <a:ext uri="{FF2B5EF4-FFF2-40B4-BE49-F238E27FC236}">
                <a16:creationId xmlns:a16="http://schemas.microsoft.com/office/drawing/2014/main" id="{EF6E0E93-E2E1-93D6-7D86-8CA89BD75507}"/>
              </a:ext>
            </a:extLst>
          </p:cNvPr>
          <p:cNvSpPr txBox="1"/>
          <p:nvPr/>
        </p:nvSpPr>
        <p:spPr>
          <a:xfrm flipH="1">
            <a:off x="226042" y="5938591"/>
            <a:ext cx="11734800" cy="261610"/>
          </a:xfrm>
          <a:prstGeom prst="rect">
            <a:avLst/>
          </a:prstGeom>
          <a:noFill/>
        </p:spPr>
        <p:txBody>
          <a:bodyPr wrap="square" rtlCol="0">
            <a:spAutoFit/>
          </a:bodyPr>
          <a:lstStyle/>
          <a:p>
            <a:pPr algn="ctr"/>
            <a:r>
              <a:rPr lang="en-FR" sz="1100" b="1" dirty="0">
                <a:solidFill>
                  <a:schemeClr val="accent6">
                    <a:lumMod val="75000"/>
                  </a:schemeClr>
                </a:solidFill>
                <a:cs typeface="Arial" panose="020B0604020202020204" pitchFamily="34" charset="0"/>
              </a:rPr>
              <a:t>Application for balance batches: Portable Devives (remote setting, field work, rapid diagnostic), Parallel Platforms (GPU, Processing-in-Memory) </a:t>
            </a:r>
          </a:p>
        </p:txBody>
      </p:sp>
      <p:sp>
        <p:nvSpPr>
          <p:cNvPr id="20" name="TextBox 19">
            <a:extLst>
              <a:ext uri="{FF2B5EF4-FFF2-40B4-BE49-F238E27FC236}">
                <a16:creationId xmlns:a16="http://schemas.microsoft.com/office/drawing/2014/main" id="{2B137719-DF81-2130-7892-0F10F6BCBE05}"/>
              </a:ext>
            </a:extLst>
          </p:cNvPr>
          <p:cNvSpPr txBox="1"/>
          <p:nvPr/>
        </p:nvSpPr>
        <p:spPr>
          <a:xfrm>
            <a:off x="226042" y="1930301"/>
            <a:ext cx="3524997" cy="369332"/>
          </a:xfrm>
          <a:prstGeom prst="rect">
            <a:avLst/>
          </a:prstGeom>
          <a:noFill/>
          <a:ln>
            <a:solidFill>
              <a:schemeClr val="tx1"/>
            </a:solidFill>
          </a:ln>
        </p:spPr>
        <p:txBody>
          <a:bodyPr wrap="square" rtlCol="0">
            <a:spAutoFit/>
          </a:bodyPr>
          <a:lstStyle/>
          <a:p>
            <a:r>
              <a:rPr lang="en-FR" dirty="0"/>
              <a:t>Separate the messages</a:t>
            </a:r>
          </a:p>
        </p:txBody>
      </p:sp>
    </p:spTree>
    <p:extLst>
      <p:ext uri="{BB962C8B-B14F-4D97-AF65-F5344CB8AC3E}">
        <p14:creationId xmlns:p14="http://schemas.microsoft.com/office/powerpoint/2010/main" val="1957888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A186E-AE19-CE2B-5A88-E6C9953C6703}"/>
              </a:ext>
            </a:extLst>
          </p:cNvPr>
          <p:cNvSpPr>
            <a:spLocks noGrp="1"/>
          </p:cNvSpPr>
          <p:nvPr>
            <p:ph type="title"/>
          </p:nvPr>
        </p:nvSpPr>
        <p:spPr/>
        <p:txBody>
          <a:bodyPr/>
          <a:lstStyle/>
          <a:p>
            <a:r>
              <a:rPr lang="en-FR" dirty="0"/>
              <a:t>Objectives</a:t>
            </a:r>
          </a:p>
        </p:txBody>
      </p:sp>
      <p:sp>
        <p:nvSpPr>
          <p:cNvPr id="7" name="Text Placeholder 6">
            <a:extLst>
              <a:ext uri="{FF2B5EF4-FFF2-40B4-BE49-F238E27FC236}">
                <a16:creationId xmlns:a16="http://schemas.microsoft.com/office/drawing/2014/main" id="{3D9CA86B-F25E-84EB-22ED-DDD0D3554731}"/>
              </a:ext>
            </a:extLst>
          </p:cNvPr>
          <p:cNvSpPr>
            <a:spLocks noGrp="1"/>
          </p:cNvSpPr>
          <p:nvPr>
            <p:ph type="body" idx="1"/>
          </p:nvPr>
        </p:nvSpPr>
        <p:spPr/>
        <p:txBody>
          <a:bodyPr/>
          <a:lstStyle/>
          <a:p>
            <a:r>
              <a:rPr lang="en-GB" dirty="0"/>
              <a:t>P</a:t>
            </a:r>
            <a:r>
              <a:rPr lang="en-FR" dirty="0"/>
              <a:t>resent it more like a vision not an engineering challenges</a:t>
            </a:r>
          </a:p>
        </p:txBody>
      </p:sp>
      <p:sp>
        <p:nvSpPr>
          <p:cNvPr id="4" name="Footer Placeholder 3">
            <a:extLst>
              <a:ext uri="{FF2B5EF4-FFF2-40B4-BE49-F238E27FC236}">
                <a16:creationId xmlns:a16="http://schemas.microsoft.com/office/drawing/2014/main" id="{C5605C28-7ED2-3D28-B2C6-98780891B5E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FF9F2B61-FCB2-232E-FF62-BEC6FEC8F38B}"/>
              </a:ext>
            </a:extLst>
          </p:cNvPr>
          <p:cNvSpPr>
            <a:spLocks noGrp="1"/>
          </p:cNvSpPr>
          <p:nvPr>
            <p:ph type="sldNum" sz="quarter" idx="12"/>
          </p:nvPr>
        </p:nvSpPr>
        <p:spPr/>
        <p:txBody>
          <a:bodyPr/>
          <a:lstStyle/>
          <a:p>
            <a:fld id="{E308F893-25B2-374C-86EA-E8824AD84C24}" type="slidenum">
              <a:rPr lang="en-FR" smtClean="0"/>
              <a:t>23</a:t>
            </a:fld>
            <a:endParaRPr lang="en-FR"/>
          </a:p>
        </p:txBody>
      </p:sp>
    </p:spTree>
    <p:extLst>
      <p:ext uri="{BB962C8B-B14F-4D97-AF65-F5344CB8AC3E}">
        <p14:creationId xmlns:p14="http://schemas.microsoft.com/office/powerpoint/2010/main" val="705377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49BC0E-B4A7-1C3E-6CD8-B4C76D16E196}"/>
              </a:ext>
            </a:extLst>
          </p:cNvPr>
          <p:cNvSpPr>
            <a:spLocks noGrp="1"/>
          </p:cNvSpPr>
          <p:nvPr>
            <p:ph type="title"/>
          </p:nvPr>
        </p:nvSpPr>
        <p:spPr/>
        <p:txBody>
          <a:bodyPr/>
          <a:lstStyle/>
          <a:p>
            <a:r>
              <a:rPr lang="en-FR" dirty="0"/>
              <a:t>Optimization framwork for Phylogenetic compression</a:t>
            </a:r>
          </a:p>
        </p:txBody>
      </p:sp>
      <p:sp>
        <p:nvSpPr>
          <p:cNvPr id="7" name="Content Placeholder 6">
            <a:extLst>
              <a:ext uri="{FF2B5EF4-FFF2-40B4-BE49-F238E27FC236}">
                <a16:creationId xmlns:a16="http://schemas.microsoft.com/office/drawing/2014/main" id="{79BB8F3C-25C4-3C78-E04C-7C58B79B3122}"/>
              </a:ext>
            </a:extLst>
          </p:cNvPr>
          <p:cNvSpPr>
            <a:spLocks noGrp="1"/>
          </p:cNvSpPr>
          <p:nvPr>
            <p:ph idx="1"/>
          </p:nvPr>
        </p:nvSpPr>
        <p:spPr/>
        <p:txBody>
          <a:bodyPr/>
          <a:lstStyle/>
          <a:p>
            <a:r>
              <a:rPr lang="en-FR" dirty="0"/>
              <a:t>A general optimization formulation</a:t>
            </a:r>
          </a:p>
          <a:p>
            <a:pPr lvl="1"/>
            <a:r>
              <a:rPr lang="en-GB" dirty="0"/>
              <a:t>G</a:t>
            </a:r>
            <a:r>
              <a:rPr lang="en-FR" dirty="0"/>
              <a:t>iven a genome collection C: maximize Compression_ratio(C)</a:t>
            </a:r>
          </a:p>
          <a:p>
            <a:r>
              <a:rPr lang="en-FR" dirty="0"/>
              <a:t>Robust compression without metadata</a:t>
            </a:r>
          </a:p>
          <a:p>
            <a:pPr lvl="1"/>
            <a:r>
              <a:rPr lang="en-GB" dirty="0"/>
              <a:t>W</a:t>
            </a:r>
            <a:r>
              <a:rPr lang="en-FR" dirty="0"/>
              <a:t>ithout accesssion number</a:t>
            </a:r>
          </a:p>
          <a:p>
            <a:pPr lvl="1"/>
            <a:r>
              <a:rPr lang="en-FR" dirty="0"/>
              <a:t>Without species label</a:t>
            </a:r>
          </a:p>
        </p:txBody>
      </p:sp>
      <p:sp>
        <p:nvSpPr>
          <p:cNvPr id="4" name="Footer Placeholder 3">
            <a:extLst>
              <a:ext uri="{FF2B5EF4-FFF2-40B4-BE49-F238E27FC236}">
                <a16:creationId xmlns:a16="http://schemas.microsoft.com/office/drawing/2014/main" id="{7DD30EEF-47C1-AB0E-047E-59CD27824248}"/>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830AEB9C-C58C-28F2-4E40-672FC5A57AFF}"/>
              </a:ext>
            </a:extLst>
          </p:cNvPr>
          <p:cNvSpPr>
            <a:spLocks noGrp="1"/>
          </p:cNvSpPr>
          <p:nvPr>
            <p:ph type="sldNum" sz="quarter" idx="12"/>
          </p:nvPr>
        </p:nvSpPr>
        <p:spPr/>
        <p:txBody>
          <a:bodyPr/>
          <a:lstStyle/>
          <a:p>
            <a:fld id="{E308F893-25B2-374C-86EA-E8824AD84C24}" type="slidenum">
              <a:rPr lang="en-FR" smtClean="0"/>
              <a:t>24</a:t>
            </a:fld>
            <a:endParaRPr lang="en-FR"/>
          </a:p>
        </p:txBody>
      </p:sp>
    </p:spTree>
    <p:extLst>
      <p:ext uri="{BB962C8B-B14F-4D97-AF65-F5344CB8AC3E}">
        <p14:creationId xmlns:p14="http://schemas.microsoft.com/office/powerpoint/2010/main" val="1764206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F41B3FA-D52C-0872-F254-1B8A12AB0C03}"/>
              </a:ext>
            </a:extLst>
          </p:cNvPr>
          <p:cNvSpPr>
            <a:spLocks noGrp="1"/>
          </p:cNvSpPr>
          <p:nvPr>
            <p:ph type="ftr" sz="quarter" idx="11"/>
          </p:nvPr>
        </p:nvSpPr>
        <p:spPr>
          <a:ln w="3175">
            <a:noFill/>
            <a:prstDash val="sysDot"/>
          </a:ln>
        </p:spPr>
        <p:txBody>
          <a:bodyPr anchor="ctr"/>
          <a:lstStyle/>
          <a:p>
            <a:pPr>
              <a:spcBef>
                <a:spcPts val="600"/>
              </a:spcBef>
            </a:pPr>
            <a:endParaRPr lang="en-FR" sz="1000" i="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DFEA5BB-8354-C832-0DED-97F7E561A582}"/>
              </a:ext>
            </a:extLst>
          </p:cNvPr>
          <p:cNvSpPr>
            <a:spLocks noGrp="1"/>
          </p:cNvSpPr>
          <p:nvPr>
            <p:ph type="sldNum" sz="quarter" idx="12"/>
          </p:nvPr>
        </p:nvSpPr>
        <p:spPr>
          <a:ln w="3175">
            <a:noFill/>
            <a:prstDash val="sysDot"/>
          </a:ln>
        </p:spPr>
        <p:txBody>
          <a:bodyPr anchor="ctr"/>
          <a:lstStyle/>
          <a:p>
            <a:pPr>
              <a:spcBef>
                <a:spcPts val="600"/>
              </a:spcBef>
            </a:pPr>
            <a:fld id="{E308F893-25B2-374C-86EA-E8824AD84C24}" type="slidenum">
              <a:rPr lang="en-FR" sz="1000" b="0" smtClean="0">
                <a:latin typeface="Times New Roman" panose="02020603050405020304" pitchFamily="18" charset="0"/>
                <a:cs typeface="Times New Roman" panose="02020603050405020304" pitchFamily="18" charset="0"/>
              </a:rPr>
              <a:pPr>
                <a:spcBef>
                  <a:spcPts val="600"/>
                </a:spcBef>
              </a:pPr>
              <a:t>25</a:t>
            </a:fld>
            <a:endParaRPr lang="en-FR" sz="1000" b="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5" name="Rounded Rectangle 44">
                <a:extLst>
                  <a:ext uri="{FF2B5EF4-FFF2-40B4-BE49-F238E27FC236}">
                    <a16:creationId xmlns:a16="http://schemas.microsoft.com/office/drawing/2014/main" id="{B86F955B-17AA-C310-584B-7FFD6D08DAF2}"/>
                  </a:ext>
                </a:extLst>
              </p:cNvPr>
              <p:cNvSpPr/>
              <p:nvPr/>
            </p:nvSpPr>
            <p:spPr>
              <a:xfrm>
                <a:off x="838200" y="1690688"/>
                <a:ext cx="4680000" cy="1080000"/>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000" b="1" dirty="0">
                    <a:solidFill>
                      <a:schemeClr val="tx1"/>
                    </a:solidFill>
                    <a:latin typeface="Times New Roman" panose="02020603050405020304" pitchFamily="18" charset="0"/>
                    <a:cs typeface="Times New Roman" panose="02020603050405020304" pitchFamily="18" charset="0"/>
                  </a:rPr>
                  <a:t>Inputs:</a:t>
                </a:r>
              </a:p>
              <a:p>
                <a:pPr marL="628650" lvl="1" indent="-171450">
                  <a:spcBef>
                    <a:spcPts val="600"/>
                  </a:spcBef>
                  <a:buFont typeface="Arial" panose="020B0604020202020204" pitchFamily="34" charset="0"/>
                  <a:buChar char="•"/>
                </a:pPr>
                <a14:m>
                  <m:oMath xmlns:m="http://schemas.openxmlformats.org/officeDocument/2006/math">
                    <m:r>
                      <a:rPr lang="vi-VN" sz="1000" b="0" i="1" smtClean="0">
                        <a:solidFill>
                          <a:schemeClr val="accent5">
                            <a:lumMod val="50000"/>
                          </a:schemeClr>
                        </a:solidFill>
                        <a:latin typeface="+mj-lt"/>
                      </a:rPr>
                      <m:t>𝐺</m:t>
                    </m:r>
                    <m:r>
                      <a:rPr lang="vi-VN" sz="1000" b="0" i="1" smtClean="0">
                        <a:solidFill>
                          <a:schemeClr val="accent5">
                            <a:lumMod val="50000"/>
                          </a:schemeClr>
                        </a:solidFill>
                        <a:latin typeface="+mj-lt"/>
                      </a:rPr>
                      <m:t> =</m:t>
                    </m:r>
                    <m:d>
                      <m:dPr>
                        <m:begChr m:val="{"/>
                        <m:endChr m:val="}"/>
                        <m:ctrlPr>
                          <a:rPr lang="en-US" sz="1000" i="1" smtClean="0">
                            <a:solidFill>
                              <a:schemeClr val="accent5">
                                <a:lumMod val="50000"/>
                              </a:schemeClr>
                            </a:solidFill>
                            <a:latin typeface="+mj-lt"/>
                          </a:rPr>
                        </m:ctrlPr>
                      </m:dPr>
                      <m:e>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𝑔</m:t>
                            </m:r>
                          </m:e>
                          <m:sub>
                            <m:r>
                              <a:rPr lang="vi-VN" sz="1000" b="0" i="1" smtClean="0">
                                <a:solidFill>
                                  <a:schemeClr val="accent5">
                                    <a:lumMod val="50000"/>
                                  </a:schemeClr>
                                </a:solidFill>
                                <a:latin typeface="+mj-lt"/>
                              </a:rPr>
                              <m:t>1</m:t>
                            </m:r>
                          </m:sub>
                        </m:sSub>
                        <m:r>
                          <a:rPr lang="vi-VN" sz="1000" b="0" i="1" smtClean="0">
                            <a:solidFill>
                              <a:schemeClr val="accent5">
                                <a:lumMod val="50000"/>
                              </a:schemeClr>
                            </a:solidFill>
                            <a:latin typeface="+mj-lt"/>
                          </a:rPr>
                          <m:t>,</m:t>
                        </m:r>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𝑔</m:t>
                            </m:r>
                          </m:e>
                          <m:sub>
                            <m:r>
                              <a:rPr lang="vi-VN" sz="1000" b="0" i="1" smtClean="0">
                                <a:solidFill>
                                  <a:schemeClr val="accent5">
                                    <a:lumMod val="50000"/>
                                  </a:schemeClr>
                                </a:solidFill>
                                <a:latin typeface="+mj-lt"/>
                              </a:rPr>
                              <m:t>2</m:t>
                            </m:r>
                          </m:sub>
                        </m:sSub>
                        <m:r>
                          <a:rPr lang="vi-VN" sz="1000" b="0" i="1" smtClean="0">
                            <a:solidFill>
                              <a:schemeClr val="accent5">
                                <a:lumMod val="50000"/>
                              </a:schemeClr>
                            </a:solidFill>
                            <a:latin typeface="+mj-lt"/>
                          </a:rPr>
                          <m:t>,…,</m:t>
                        </m:r>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𝑔</m:t>
                            </m:r>
                          </m:e>
                          <m:sub>
                            <m:r>
                              <a:rPr lang="vi-VN" sz="1000" b="0" i="1" smtClean="0">
                                <a:solidFill>
                                  <a:schemeClr val="accent5">
                                    <a:lumMod val="50000"/>
                                  </a:schemeClr>
                                </a:solidFill>
                                <a:latin typeface="+mj-lt"/>
                              </a:rPr>
                              <m:t>𝑛</m:t>
                            </m:r>
                          </m:sub>
                        </m:sSub>
                      </m:e>
                    </m:d>
                    <m:r>
                      <m:rPr>
                        <m:nor/>
                      </m:rPr>
                      <a:rPr lang="en-FR" sz="1000" i="1" dirty="0">
                        <a:solidFill>
                          <a:schemeClr val="tx1"/>
                        </a:solidFill>
                        <a:latin typeface="Times New Roman" panose="02020603050405020304" pitchFamily="18" charset="0"/>
                        <a:cs typeface="Times New Roman" panose="02020603050405020304" pitchFamily="18" charset="0"/>
                      </a:rPr>
                      <m:t>: </m:t>
                    </m:r>
                    <m:r>
                      <m:rPr>
                        <m:nor/>
                      </m:rPr>
                      <a:rPr lang="en-FR" sz="1000" i="1" dirty="0">
                        <a:solidFill>
                          <a:schemeClr val="tx1"/>
                        </a:solidFill>
                        <a:latin typeface="Times New Roman" panose="02020603050405020304" pitchFamily="18" charset="0"/>
                        <a:cs typeface="Times New Roman" panose="02020603050405020304" pitchFamily="18" charset="0"/>
                      </a:rPr>
                      <m:t>set</m:t>
                    </m:r>
                    <m:r>
                      <m:rPr>
                        <m:nor/>
                      </m:rPr>
                      <a:rPr lang="en-FR" sz="1000" i="1" dirty="0">
                        <a:solidFill>
                          <a:schemeClr val="tx1"/>
                        </a:solidFill>
                        <a:latin typeface="Times New Roman" panose="02020603050405020304" pitchFamily="18" charset="0"/>
                        <a:cs typeface="Times New Roman" panose="02020603050405020304" pitchFamily="18" charset="0"/>
                      </a:rPr>
                      <m:t> </m:t>
                    </m:r>
                    <m:r>
                      <m:rPr>
                        <m:nor/>
                      </m:rPr>
                      <a:rPr lang="en-FR" sz="1000" i="1" dirty="0">
                        <a:solidFill>
                          <a:schemeClr val="tx1"/>
                        </a:solidFill>
                        <a:latin typeface="Times New Roman" panose="02020603050405020304" pitchFamily="18" charset="0"/>
                        <a:cs typeface="Times New Roman" panose="02020603050405020304" pitchFamily="18" charset="0"/>
                      </a:rPr>
                      <m:t>of</m:t>
                    </m:r>
                    <m:r>
                      <m:rPr>
                        <m:nor/>
                      </m:rPr>
                      <a:rPr lang="en-FR" sz="1000" i="1" dirty="0">
                        <a:solidFill>
                          <a:schemeClr val="tx1"/>
                        </a:solidFill>
                        <a:latin typeface="Times New Roman" panose="02020603050405020304" pitchFamily="18" charset="0"/>
                        <a:cs typeface="Times New Roman" panose="02020603050405020304" pitchFamily="18" charset="0"/>
                      </a:rPr>
                      <m:t> </m:t>
                    </m:r>
                    <m:r>
                      <m:rPr>
                        <m:nor/>
                      </m:rPr>
                      <a:rPr lang="en-FR" sz="1000" i="1" dirty="0">
                        <a:solidFill>
                          <a:schemeClr val="tx1"/>
                        </a:solidFill>
                        <a:latin typeface="Times New Roman" panose="02020603050405020304" pitchFamily="18" charset="0"/>
                        <a:cs typeface="Times New Roman" panose="02020603050405020304" pitchFamily="18" charset="0"/>
                      </a:rPr>
                      <m:t>genomes</m:t>
                    </m:r>
                  </m:oMath>
                </a14:m>
                <a:endParaRPr lang="vi-VN" sz="1000" i="1" dirty="0">
                  <a:solidFill>
                    <a:schemeClr val="tx1"/>
                  </a:solidFill>
                  <a:latin typeface="Times New Roman" panose="02020603050405020304" pitchFamily="18" charset="0"/>
                  <a:cs typeface="Times New Roman" panose="02020603050405020304" pitchFamily="18" charset="0"/>
                </a:endParaRPr>
              </a:p>
              <a:p>
                <a:pPr marL="628650" lvl="1" indent="-171450">
                  <a:spcBef>
                    <a:spcPts val="600"/>
                  </a:spcBef>
                  <a:buFont typeface="Arial" panose="020B0604020202020204" pitchFamily="34" charset="0"/>
                  <a:buChar char="•"/>
                </a:pPr>
                <a:r>
                  <a:rPr lang="en-FR" sz="1000" i="1" dirty="0">
                    <a:solidFill>
                      <a:schemeClr val="tx1"/>
                    </a:solidFill>
                    <a:latin typeface="Times New Roman" panose="02020603050405020304" pitchFamily="18" charset="0"/>
                    <a:cs typeface="Times New Roman" panose="02020603050405020304" pitchFamily="18" charset="0"/>
                  </a:rPr>
                  <a:t>We want to split G into m ordered batches, </a:t>
                </a:r>
                <a14:m>
                  <m:oMath xmlns:m="http://schemas.openxmlformats.org/officeDocument/2006/math">
                    <m:r>
                      <a:rPr lang="en-FR" sz="1000" b="0" i="1" dirty="0" smtClean="0">
                        <a:solidFill>
                          <a:schemeClr val="tx1"/>
                        </a:solidFill>
                        <a:latin typeface="+mj-lt"/>
                      </a:rPr>
                      <m:t>𝑚</m:t>
                    </m:r>
                    <m:r>
                      <a:rPr lang="vi-VN" sz="1000" b="0" i="1" dirty="0" smtClean="0">
                        <a:solidFill>
                          <a:schemeClr val="tx1"/>
                        </a:solidFill>
                        <a:latin typeface="+mj-lt"/>
                        <a:ea typeface="Cambria Math" panose="02040503050406030204" pitchFamily="18" charset="0"/>
                      </a:rPr>
                      <m:t>≤</m:t>
                    </m:r>
                    <m:r>
                      <a:rPr lang="vi-VN" sz="1000" b="0" i="1" dirty="0" smtClean="0">
                        <a:solidFill>
                          <a:schemeClr val="tx1"/>
                        </a:solidFill>
                        <a:latin typeface="+mj-lt"/>
                        <a:ea typeface="Cambria Math" panose="02040503050406030204" pitchFamily="18" charset="0"/>
                      </a:rPr>
                      <m:t>𝑛</m:t>
                    </m:r>
                  </m:oMath>
                </a14:m>
                <a:endParaRPr lang="vi-VN" sz="1000" i="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endParaRPr>
              </a:p>
              <a:p>
                <a:pPr marL="628650" lvl="1" indent="-171450">
                  <a:spcBef>
                    <a:spcPts val="600"/>
                  </a:spcBef>
                  <a:buFont typeface="Arial" panose="020B0604020202020204" pitchFamily="34" charset="0"/>
                  <a:buChar char="•"/>
                </a:pPr>
                <a14:m>
                  <m:oMath xmlns:m="http://schemas.openxmlformats.org/officeDocument/2006/math">
                    <m:r>
                      <a:rPr lang="vi-VN" sz="1000" b="0" i="1" dirty="0" smtClean="0">
                        <a:solidFill>
                          <a:schemeClr val="accent5">
                            <a:lumMod val="50000"/>
                          </a:schemeClr>
                        </a:solidFill>
                        <a:latin typeface="+mj-lt"/>
                        <a:ea typeface="Cambria Math" panose="02040503050406030204" pitchFamily="18" charset="0"/>
                      </a:rPr>
                      <m:t>𝐵</m:t>
                    </m:r>
                    <m:r>
                      <a:rPr lang="vi-VN" sz="1000" b="0" i="1" smtClean="0">
                        <a:solidFill>
                          <a:schemeClr val="accent5">
                            <a:lumMod val="50000"/>
                          </a:schemeClr>
                        </a:solidFill>
                        <a:latin typeface="+mj-lt"/>
                      </a:rPr>
                      <m:t> =</m:t>
                    </m:r>
                    <m:d>
                      <m:dPr>
                        <m:begChr m:val="{"/>
                        <m:endChr m:val="}"/>
                        <m:ctrlPr>
                          <a:rPr lang="en-US" sz="1000" i="1">
                            <a:solidFill>
                              <a:schemeClr val="accent5">
                                <a:lumMod val="50000"/>
                              </a:schemeClr>
                            </a:solidFill>
                            <a:latin typeface="+mj-lt"/>
                          </a:rPr>
                        </m:ctrlPr>
                      </m:dPr>
                      <m:e>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𝑏</m:t>
                            </m:r>
                          </m:e>
                          <m:sub>
                            <m:r>
                              <a:rPr lang="vi-VN" sz="1000" b="0" i="1" smtClean="0">
                                <a:solidFill>
                                  <a:schemeClr val="accent5">
                                    <a:lumMod val="50000"/>
                                  </a:schemeClr>
                                </a:solidFill>
                                <a:latin typeface="+mj-lt"/>
                              </a:rPr>
                              <m:t>1</m:t>
                            </m:r>
                          </m:sub>
                        </m:sSub>
                        <m:r>
                          <a:rPr lang="vi-VN" sz="1000" b="0" i="1" smtClean="0">
                            <a:solidFill>
                              <a:schemeClr val="accent5">
                                <a:lumMod val="50000"/>
                              </a:schemeClr>
                            </a:solidFill>
                            <a:latin typeface="+mj-lt"/>
                          </a:rPr>
                          <m:t>,</m:t>
                        </m:r>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𝑏</m:t>
                            </m:r>
                          </m:e>
                          <m:sub>
                            <m:r>
                              <a:rPr lang="vi-VN" sz="1000" b="0" i="1" smtClean="0">
                                <a:solidFill>
                                  <a:schemeClr val="accent5">
                                    <a:lumMod val="50000"/>
                                  </a:schemeClr>
                                </a:solidFill>
                                <a:latin typeface="+mj-lt"/>
                              </a:rPr>
                              <m:t>2</m:t>
                            </m:r>
                          </m:sub>
                        </m:sSub>
                        <m:r>
                          <a:rPr lang="vi-VN" sz="1000" b="0" i="1" smtClean="0">
                            <a:solidFill>
                              <a:schemeClr val="accent5">
                                <a:lumMod val="50000"/>
                              </a:schemeClr>
                            </a:solidFill>
                            <a:latin typeface="+mj-lt"/>
                          </a:rPr>
                          <m:t>,…,</m:t>
                        </m:r>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𝑏</m:t>
                            </m:r>
                          </m:e>
                          <m:sub>
                            <m:r>
                              <a:rPr lang="vi-VN" sz="1000" b="0" i="1" smtClean="0">
                                <a:solidFill>
                                  <a:schemeClr val="accent5">
                                    <a:lumMod val="50000"/>
                                  </a:schemeClr>
                                </a:solidFill>
                                <a:latin typeface="+mj-lt"/>
                              </a:rPr>
                              <m:t>𝑚</m:t>
                            </m:r>
                          </m:sub>
                        </m:sSub>
                      </m:e>
                    </m:d>
                    <m:r>
                      <m:rPr>
                        <m:nor/>
                      </m:rPr>
                      <a:rPr lang="en-FR" sz="1000" i="1" dirty="0">
                        <a:solidFill>
                          <a:schemeClr val="tx1"/>
                        </a:solidFill>
                        <a:latin typeface="Times New Roman" panose="02020603050405020304" pitchFamily="18" charset="0"/>
                        <a:cs typeface="Times New Roman" panose="02020603050405020304" pitchFamily="18" charset="0"/>
                      </a:rPr>
                      <m:t>: </m:t>
                    </m:r>
                    <m:r>
                      <a:rPr lang="en-FR" sz="1000" b="0" i="1" dirty="0" smtClean="0">
                        <a:solidFill>
                          <a:schemeClr val="tx1"/>
                        </a:solidFill>
                        <a:latin typeface="+mj-lt"/>
                      </a:rPr>
                      <m:t>𝑠𝑒𝑡</m:t>
                    </m:r>
                    <m:r>
                      <a:rPr lang="vi-VN" sz="1000" b="0" i="1" dirty="0" smtClean="0">
                        <a:solidFill>
                          <a:schemeClr val="tx1"/>
                        </a:solidFill>
                        <a:latin typeface="+mj-lt"/>
                      </a:rPr>
                      <m:t> </m:t>
                    </m:r>
                    <m:r>
                      <a:rPr lang="vi-VN" sz="1000" b="0" i="1" dirty="0" smtClean="0">
                        <a:solidFill>
                          <a:schemeClr val="tx1"/>
                        </a:solidFill>
                        <a:latin typeface="+mj-lt"/>
                      </a:rPr>
                      <m:t>𝑜𝑓</m:t>
                    </m:r>
                  </m:oMath>
                </a14:m>
                <a:r>
                  <a:rPr lang="vi-VN" sz="1000" i="1" dirty="0">
                    <a:solidFill>
                      <a:schemeClr val="tx1"/>
                    </a:solidFill>
                    <a:latin typeface="Times New Roman" panose="02020603050405020304" pitchFamily="18" charset="0"/>
                    <a:cs typeface="Times New Roman" panose="02020603050405020304" pitchFamily="18" charset="0"/>
                  </a:rPr>
                  <a:t> </a:t>
                </a:r>
                <a:r>
                  <a:rPr lang="vi-VN" sz="1000" b="1" i="1" u="sng" dirty="0">
                    <a:solidFill>
                      <a:schemeClr val="tx1"/>
                    </a:solidFill>
                    <a:latin typeface="Times New Roman" panose="02020603050405020304" pitchFamily="18" charset="0"/>
                    <a:cs typeface="Times New Roman" panose="02020603050405020304" pitchFamily="18" charset="0"/>
                  </a:rPr>
                  <a:t>ordered batches </a:t>
                </a:r>
              </a:p>
            </p:txBody>
          </p:sp>
        </mc:Choice>
        <mc:Fallback>
          <p:sp>
            <p:nvSpPr>
              <p:cNvPr id="45" name="Rounded Rectangle 44">
                <a:extLst>
                  <a:ext uri="{FF2B5EF4-FFF2-40B4-BE49-F238E27FC236}">
                    <a16:creationId xmlns:a16="http://schemas.microsoft.com/office/drawing/2014/main" id="{B86F955B-17AA-C310-584B-7FFD6D08DAF2}"/>
                  </a:ext>
                </a:extLst>
              </p:cNvPr>
              <p:cNvSpPr>
                <a:spLocks noRot="1" noChangeAspect="1" noMove="1" noResize="1" noEditPoints="1" noAdjustHandles="1" noChangeArrowheads="1" noChangeShapeType="1" noTextEdit="1"/>
              </p:cNvSpPr>
              <p:nvPr/>
            </p:nvSpPr>
            <p:spPr>
              <a:xfrm>
                <a:off x="838200" y="1690688"/>
                <a:ext cx="4680000" cy="1080000"/>
              </a:xfrm>
              <a:prstGeom prst="roundRect">
                <a:avLst>
                  <a:gd name="adj" fmla="val 4309"/>
                </a:avLst>
              </a:prstGeom>
              <a:blipFill>
                <a:blip r:embed="rId3"/>
                <a:stretch>
                  <a:fillRect/>
                </a:stretch>
              </a:blipFill>
              <a:ln w="3175">
                <a:noFill/>
                <a:prstDash val="sysDot"/>
              </a:ln>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51" name="Rounded Rectangle 50">
                <a:extLst>
                  <a:ext uri="{FF2B5EF4-FFF2-40B4-BE49-F238E27FC236}">
                    <a16:creationId xmlns:a16="http://schemas.microsoft.com/office/drawing/2014/main" id="{AF862CD3-27D9-C477-C4E4-3E5148E9D938}"/>
                  </a:ext>
                </a:extLst>
              </p:cNvPr>
              <p:cNvSpPr/>
              <p:nvPr/>
            </p:nvSpPr>
            <p:spPr>
              <a:xfrm>
                <a:off x="838200" y="3651518"/>
                <a:ext cx="4680000" cy="1080000"/>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000" b="1" dirty="0">
                    <a:solidFill>
                      <a:schemeClr val="tx1"/>
                    </a:solidFill>
                    <a:latin typeface="Times New Roman" panose="02020603050405020304" pitchFamily="18" charset="0"/>
                    <a:cs typeface="Times New Roman" panose="02020603050405020304" pitchFamily="18" charset="0"/>
                  </a:rPr>
                  <a:t>Decision Variables:</a:t>
                </a:r>
              </a:p>
              <a:p>
                <a:pPr marL="628650" lvl="1" indent="-171450">
                  <a:spcBef>
                    <a:spcPts val="600"/>
                  </a:spcBef>
                  <a:buFont typeface="Arial" panose="020B0604020202020204" pitchFamily="34" charset="0"/>
                  <a:buChar char="•"/>
                </a:pPr>
                <a14:m>
                  <m:oMath xmlns:m="http://schemas.openxmlformats.org/officeDocument/2006/math">
                    <m:sSub>
                      <m:sSubPr>
                        <m:ctrlPr>
                          <a:rPr lang="en-FR" sz="1000" i="1" smtClean="0">
                            <a:solidFill>
                              <a:schemeClr val="accent5">
                                <a:lumMod val="50000"/>
                              </a:schemeClr>
                            </a:solidFill>
                            <a:latin typeface="+mj-lt"/>
                          </a:rPr>
                        </m:ctrlPr>
                      </m:sSubPr>
                      <m:e>
                        <m:r>
                          <a:rPr lang="en-US" sz="1000" b="0" i="1" smtClean="0">
                            <a:solidFill>
                              <a:schemeClr val="accent5">
                                <a:lumMod val="50000"/>
                              </a:schemeClr>
                            </a:solidFill>
                            <a:latin typeface="+mj-lt"/>
                          </a:rPr>
                          <m:t>𝑥</m:t>
                        </m:r>
                      </m:e>
                      <m:sub>
                        <m:r>
                          <a:rPr lang="en-US" sz="1000" b="0" i="1" smtClean="0">
                            <a:solidFill>
                              <a:schemeClr val="accent5">
                                <a:lumMod val="50000"/>
                              </a:schemeClr>
                            </a:solidFill>
                            <a:latin typeface="+mj-lt"/>
                          </a:rPr>
                          <m:t>𝑖𝑗</m:t>
                        </m:r>
                      </m:sub>
                    </m:sSub>
                    <m:r>
                      <a:rPr lang="en-US" sz="1000" b="0" i="1" smtClean="0">
                        <a:solidFill>
                          <a:schemeClr val="accent5">
                            <a:lumMod val="50000"/>
                          </a:schemeClr>
                        </a:solidFill>
                        <a:latin typeface="+mj-lt"/>
                      </a:rPr>
                      <m:t>∈</m:t>
                    </m:r>
                    <m:r>
                      <m:rPr>
                        <m:lit/>
                      </m:rPr>
                      <a:rPr lang="en-US" sz="1000" b="0" i="1" smtClean="0">
                        <a:solidFill>
                          <a:schemeClr val="accent5">
                            <a:lumMod val="50000"/>
                          </a:schemeClr>
                        </a:solidFill>
                        <a:latin typeface="+mj-lt"/>
                      </a:rPr>
                      <m:t>{</m:t>
                    </m:r>
                    <m:r>
                      <a:rPr lang="en-US" sz="1000" b="0" i="1" smtClean="0">
                        <a:solidFill>
                          <a:schemeClr val="accent5">
                            <a:lumMod val="50000"/>
                          </a:schemeClr>
                        </a:solidFill>
                        <a:latin typeface="+mj-lt"/>
                      </a:rPr>
                      <m:t>0,1</m:t>
                    </m:r>
                    <m:r>
                      <m:rPr>
                        <m:lit/>
                      </m:rPr>
                      <a:rPr lang="en-US" sz="1000" b="0" i="1" smtClean="0">
                        <a:solidFill>
                          <a:schemeClr val="accent5">
                            <a:lumMod val="50000"/>
                          </a:schemeClr>
                        </a:solidFill>
                        <a:latin typeface="+mj-lt"/>
                      </a:rPr>
                      <m:t>}</m:t>
                    </m:r>
                  </m:oMath>
                </a14:m>
                <a:r>
                  <a:rPr lang="en-US" sz="1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1000" i="1">
                        <a:solidFill>
                          <a:schemeClr val="tx1"/>
                        </a:solidFill>
                        <a:latin typeface="+mj-lt"/>
                      </a:rPr>
                      <m:t>: 1 </m:t>
                    </m:r>
                    <m:r>
                      <a:rPr lang="en-US" sz="1000" i="1">
                        <a:solidFill>
                          <a:schemeClr val="tx1"/>
                        </a:solidFill>
                        <a:latin typeface="+mj-lt"/>
                      </a:rPr>
                      <m:t>𝑖𝑓</m:t>
                    </m:r>
                    <m:r>
                      <a:rPr lang="en-US" sz="1000" i="1">
                        <a:solidFill>
                          <a:schemeClr val="tx1"/>
                        </a:solidFill>
                        <a:latin typeface="+mj-lt"/>
                      </a:rPr>
                      <m:t> </m:t>
                    </m:r>
                    <m:r>
                      <a:rPr lang="en-US" sz="1000" i="1">
                        <a:solidFill>
                          <a:schemeClr val="tx1"/>
                        </a:solidFill>
                        <a:latin typeface="+mj-lt"/>
                      </a:rPr>
                      <m:t>𝑔𝑒𝑛𝑜𝑚𝑒</m:t>
                    </m:r>
                    <m:r>
                      <a:rPr lang="en-US" sz="1000" i="1">
                        <a:solidFill>
                          <a:schemeClr val="tx1"/>
                        </a:solidFill>
                        <a:latin typeface="+mj-lt"/>
                      </a:rPr>
                      <m:t> </m:t>
                    </m:r>
                    <m:sSub>
                      <m:sSubPr>
                        <m:ctrlPr>
                          <a:rPr lang="en-US" sz="1000" i="1">
                            <a:solidFill>
                              <a:schemeClr val="tx1"/>
                            </a:solidFill>
                            <a:latin typeface="+mj-lt"/>
                          </a:rPr>
                        </m:ctrlPr>
                      </m:sSubPr>
                      <m:e>
                        <m:r>
                          <a:rPr lang="en-US" sz="1000" i="1">
                            <a:solidFill>
                              <a:schemeClr val="tx1"/>
                            </a:solidFill>
                            <a:latin typeface="+mj-lt"/>
                          </a:rPr>
                          <m:t>𝑔</m:t>
                        </m:r>
                      </m:e>
                      <m:sub>
                        <m:r>
                          <a:rPr lang="en-US" sz="1000" i="1">
                            <a:solidFill>
                              <a:schemeClr val="tx1"/>
                            </a:solidFill>
                            <a:latin typeface="+mj-lt"/>
                          </a:rPr>
                          <m:t>𝑖</m:t>
                        </m:r>
                      </m:sub>
                    </m:sSub>
                    <m:r>
                      <a:rPr lang="en-US" sz="1000" i="1">
                        <a:solidFill>
                          <a:schemeClr val="tx1"/>
                        </a:solidFill>
                        <a:latin typeface="+mj-lt"/>
                      </a:rPr>
                      <m:t> </m:t>
                    </m:r>
                    <m:r>
                      <a:rPr lang="en-US" sz="1000" i="1">
                        <a:solidFill>
                          <a:schemeClr val="tx1"/>
                        </a:solidFill>
                        <a:latin typeface="+mj-lt"/>
                      </a:rPr>
                      <m:t>𝑖𝑠</m:t>
                    </m:r>
                    <m:r>
                      <a:rPr lang="en-US" sz="1000" i="1">
                        <a:solidFill>
                          <a:schemeClr val="tx1"/>
                        </a:solidFill>
                        <a:latin typeface="+mj-lt"/>
                      </a:rPr>
                      <m:t> </m:t>
                    </m:r>
                    <m:r>
                      <a:rPr lang="en-US" sz="1000" i="1">
                        <a:solidFill>
                          <a:schemeClr val="tx1"/>
                        </a:solidFill>
                        <a:latin typeface="+mj-lt"/>
                      </a:rPr>
                      <m:t>𝑖𝑛</m:t>
                    </m:r>
                    <m:r>
                      <a:rPr lang="en-US" sz="1000" i="1">
                        <a:solidFill>
                          <a:schemeClr val="tx1"/>
                        </a:solidFill>
                        <a:latin typeface="+mj-lt"/>
                      </a:rPr>
                      <m:t> </m:t>
                    </m:r>
                    <m:r>
                      <a:rPr lang="en-US" sz="1000" i="1">
                        <a:solidFill>
                          <a:schemeClr val="tx1"/>
                        </a:solidFill>
                        <a:latin typeface="+mj-lt"/>
                      </a:rPr>
                      <m:t>𝑏𝑎𝑡𝑐h</m:t>
                    </m:r>
                    <m:r>
                      <a:rPr lang="en-US" sz="1000" i="1">
                        <a:solidFill>
                          <a:schemeClr val="tx1"/>
                        </a:solidFill>
                        <a:latin typeface="+mj-lt"/>
                      </a:rPr>
                      <m:t> </m:t>
                    </m:r>
                    <m:sSub>
                      <m:sSubPr>
                        <m:ctrlPr>
                          <a:rPr lang="en-US" sz="1000" i="1">
                            <a:solidFill>
                              <a:schemeClr val="tx1"/>
                            </a:solidFill>
                            <a:latin typeface="+mj-lt"/>
                          </a:rPr>
                        </m:ctrlPr>
                      </m:sSubPr>
                      <m:e>
                        <m:r>
                          <a:rPr lang="en-US" sz="1000" i="1">
                            <a:solidFill>
                              <a:schemeClr val="tx1"/>
                            </a:solidFill>
                            <a:latin typeface="+mj-lt"/>
                          </a:rPr>
                          <m:t>𝑏</m:t>
                        </m:r>
                      </m:e>
                      <m:sub>
                        <m:r>
                          <a:rPr lang="en-US" sz="1000" i="1">
                            <a:solidFill>
                              <a:schemeClr val="tx1"/>
                            </a:solidFill>
                            <a:latin typeface="+mj-lt"/>
                          </a:rPr>
                          <m:t>𝑗</m:t>
                        </m:r>
                      </m:sub>
                    </m:sSub>
                    <m:r>
                      <a:rPr lang="en-US" sz="1000" i="1">
                        <a:solidFill>
                          <a:schemeClr val="tx1"/>
                        </a:solidFill>
                        <a:latin typeface="+mj-lt"/>
                      </a:rPr>
                      <m:t>,0 </m:t>
                    </m:r>
                    <m:r>
                      <a:rPr lang="en-US" sz="1000" i="1">
                        <a:solidFill>
                          <a:schemeClr val="tx1"/>
                        </a:solidFill>
                        <a:latin typeface="+mj-lt"/>
                      </a:rPr>
                      <m:t>𝑜𝑡h𝑒𝑟𝑤𝑖𝑠𝑒</m:t>
                    </m:r>
                  </m:oMath>
                </a14:m>
                <a:endParaRPr lang="en-FR" sz="1000" i="1" dirty="0">
                  <a:solidFill>
                    <a:schemeClr val="tx1"/>
                  </a:solidFill>
                  <a:effectLst/>
                  <a:latin typeface="Times New Roman" panose="02020603050405020304" pitchFamily="18" charset="0"/>
                  <a:cs typeface="Times New Roman" panose="02020603050405020304" pitchFamily="18" charset="0"/>
                </a:endParaRPr>
              </a:p>
              <a:p>
                <a:pPr marL="628650" lvl="1" indent="-171450">
                  <a:spcBef>
                    <a:spcPts val="600"/>
                  </a:spcBef>
                  <a:buFont typeface="Arial" panose="020B0604020202020204" pitchFamily="34" charset="0"/>
                  <a:buChar char="•"/>
                </a:pPr>
                <a14:m>
                  <m:oMath xmlns:m="http://schemas.openxmlformats.org/officeDocument/2006/math">
                    <m:sSub>
                      <m:sSubPr>
                        <m:ctrlPr>
                          <a:rPr lang="en-FR" sz="1000" i="1" smtClean="0">
                            <a:solidFill>
                              <a:schemeClr val="accent5">
                                <a:lumMod val="50000"/>
                              </a:schemeClr>
                            </a:solidFill>
                            <a:latin typeface="+mj-lt"/>
                          </a:rPr>
                        </m:ctrlPr>
                      </m:sSubPr>
                      <m:e>
                        <m:r>
                          <a:rPr lang="en-US" sz="1000" b="0" i="1" smtClean="0">
                            <a:solidFill>
                              <a:schemeClr val="accent5">
                                <a:lumMod val="50000"/>
                              </a:schemeClr>
                            </a:solidFill>
                            <a:latin typeface="+mj-lt"/>
                          </a:rPr>
                          <m:t>𝑦</m:t>
                        </m:r>
                      </m:e>
                      <m:sub>
                        <m:r>
                          <a:rPr lang="en-US" sz="1000" b="0" i="1" smtClean="0">
                            <a:solidFill>
                              <a:schemeClr val="accent5">
                                <a:lumMod val="50000"/>
                              </a:schemeClr>
                            </a:solidFill>
                            <a:latin typeface="+mj-lt"/>
                          </a:rPr>
                          <m:t>𝑗</m:t>
                        </m:r>
                      </m:sub>
                    </m:sSub>
                    <m:r>
                      <a:rPr lang="en-US" sz="1000" b="0" i="1" smtClean="0">
                        <a:solidFill>
                          <a:schemeClr val="accent5">
                            <a:lumMod val="50000"/>
                          </a:schemeClr>
                        </a:solidFill>
                        <a:latin typeface="+mj-lt"/>
                      </a:rPr>
                      <m:t>∈</m:t>
                    </m:r>
                    <m:r>
                      <m:rPr>
                        <m:lit/>
                      </m:rPr>
                      <a:rPr lang="en-US" sz="1000" b="0" i="1" smtClean="0">
                        <a:solidFill>
                          <a:schemeClr val="accent5">
                            <a:lumMod val="50000"/>
                          </a:schemeClr>
                        </a:solidFill>
                        <a:latin typeface="+mj-lt"/>
                      </a:rPr>
                      <m:t>{</m:t>
                    </m:r>
                    <m:r>
                      <a:rPr lang="en-US" sz="1000" b="0" i="1" smtClean="0">
                        <a:solidFill>
                          <a:schemeClr val="accent5">
                            <a:lumMod val="50000"/>
                          </a:schemeClr>
                        </a:solidFill>
                        <a:latin typeface="+mj-lt"/>
                      </a:rPr>
                      <m:t>0,1</m:t>
                    </m:r>
                    <m:r>
                      <m:rPr>
                        <m:lit/>
                      </m:rPr>
                      <a:rPr lang="en-US" sz="1000" b="0" i="1" smtClean="0">
                        <a:solidFill>
                          <a:schemeClr val="accent5">
                            <a:lumMod val="50000"/>
                          </a:schemeClr>
                        </a:solidFill>
                        <a:latin typeface="+mj-lt"/>
                      </a:rPr>
                      <m:t>}</m:t>
                    </m:r>
                  </m:oMath>
                </a14:m>
                <a:r>
                  <a:rPr lang="en-US" sz="1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1000" i="1">
                        <a:solidFill>
                          <a:schemeClr val="tx1"/>
                        </a:solidFill>
                        <a:latin typeface="+mj-lt"/>
                      </a:rPr>
                      <m:t>: 1 </m:t>
                    </m:r>
                    <m:r>
                      <a:rPr lang="en-US" sz="1000" i="1">
                        <a:solidFill>
                          <a:schemeClr val="tx1"/>
                        </a:solidFill>
                        <a:latin typeface="+mj-lt"/>
                      </a:rPr>
                      <m:t>𝑖𝑓</m:t>
                    </m:r>
                    <m:r>
                      <a:rPr lang="en-US" sz="1000" i="1">
                        <a:solidFill>
                          <a:schemeClr val="tx1"/>
                        </a:solidFill>
                        <a:latin typeface="+mj-lt"/>
                      </a:rPr>
                      <m:t> </m:t>
                    </m:r>
                    <m:r>
                      <a:rPr lang="en-US" sz="1000" i="1">
                        <a:solidFill>
                          <a:schemeClr val="tx1"/>
                        </a:solidFill>
                        <a:latin typeface="+mj-lt"/>
                      </a:rPr>
                      <m:t>𝑏𝑎𝑡𝑐h</m:t>
                    </m:r>
                    <m:r>
                      <a:rPr lang="en-US" sz="1000" i="1">
                        <a:solidFill>
                          <a:schemeClr val="tx1"/>
                        </a:solidFill>
                        <a:latin typeface="+mj-lt"/>
                      </a:rPr>
                      <m:t> </m:t>
                    </m:r>
                    <m:sSub>
                      <m:sSubPr>
                        <m:ctrlPr>
                          <a:rPr lang="en-US" sz="1000" i="1">
                            <a:solidFill>
                              <a:schemeClr val="tx1"/>
                            </a:solidFill>
                            <a:latin typeface="+mj-lt"/>
                          </a:rPr>
                        </m:ctrlPr>
                      </m:sSubPr>
                      <m:e>
                        <m:r>
                          <a:rPr lang="en-US" sz="1000" i="1">
                            <a:solidFill>
                              <a:schemeClr val="tx1"/>
                            </a:solidFill>
                            <a:latin typeface="+mj-lt"/>
                          </a:rPr>
                          <m:t>𝑏</m:t>
                        </m:r>
                      </m:e>
                      <m:sub>
                        <m:r>
                          <a:rPr lang="en-US" sz="1000" i="1">
                            <a:solidFill>
                              <a:schemeClr val="tx1"/>
                            </a:solidFill>
                            <a:latin typeface="+mj-lt"/>
                          </a:rPr>
                          <m:t>𝑗</m:t>
                        </m:r>
                      </m:sub>
                    </m:sSub>
                    <m:r>
                      <a:rPr lang="en-US" sz="1000" i="1">
                        <a:solidFill>
                          <a:schemeClr val="tx1"/>
                        </a:solidFill>
                        <a:latin typeface="+mj-lt"/>
                      </a:rPr>
                      <m:t> </m:t>
                    </m:r>
                    <m:r>
                      <a:rPr lang="en-US" sz="1000" i="1">
                        <a:solidFill>
                          <a:schemeClr val="tx1"/>
                        </a:solidFill>
                        <a:latin typeface="+mj-lt"/>
                      </a:rPr>
                      <m:t>𝑖𝑠</m:t>
                    </m:r>
                    <m:r>
                      <a:rPr lang="en-US" sz="1000" i="1">
                        <a:solidFill>
                          <a:schemeClr val="tx1"/>
                        </a:solidFill>
                        <a:latin typeface="+mj-lt"/>
                      </a:rPr>
                      <m:t> </m:t>
                    </m:r>
                    <m:r>
                      <a:rPr lang="en-US" sz="1000" i="1">
                        <a:solidFill>
                          <a:schemeClr val="tx1"/>
                        </a:solidFill>
                        <a:latin typeface="+mj-lt"/>
                      </a:rPr>
                      <m:t>𝑢𝑠𝑒𝑑</m:t>
                    </m:r>
                    <m:r>
                      <a:rPr lang="en-US" sz="1000" i="1">
                        <a:solidFill>
                          <a:schemeClr val="tx1"/>
                        </a:solidFill>
                        <a:latin typeface="+mj-lt"/>
                      </a:rPr>
                      <m:t>, 0 </m:t>
                    </m:r>
                    <m:r>
                      <a:rPr lang="en-US" sz="1000" i="1">
                        <a:solidFill>
                          <a:schemeClr val="tx1"/>
                        </a:solidFill>
                        <a:latin typeface="+mj-lt"/>
                      </a:rPr>
                      <m:t>𝑜𝑡h𝑒𝑟𝑤𝑖𝑠𝑒</m:t>
                    </m:r>
                  </m:oMath>
                </a14:m>
                <a:endParaRPr lang="en-US" sz="1000" i="1" dirty="0">
                  <a:solidFill>
                    <a:schemeClr val="tx1"/>
                  </a:solidFill>
                  <a:latin typeface="Times New Roman" panose="02020603050405020304" pitchFamily="18" charset="0"/>
                  <a:cs typeface="Times New Roman" panose="02020603050405020304" pitchFamily="18" charset="0"/>
                </a:endParaRPr>
              </a:p>
            </p:txBody>
          </p:sp>
        </mc:Choice>
        <mc:Fallback>
          <p:sp>
            <p:nvSpPr>
              <p:cNvPr id="51" name="Rounded Rectangle 50">
                <a:extLst>
                  <a:ext uri="{FF2B5EF4-FFF2-40B4-BE49-F238E27FC236}">
                    <a16:creationId xmlns:a16="http://schemas.microsoft.com/office/drawing/2014/main" id="{AF862CD3-27D9-C477-C4E4-3E5148E9D938}"/>
                  </a:ext>
                </a:extLst>
              </p:cNvPr>
              <p:cNvSpPr>
                <a:spLocks noRot="1" noChangeAspect="1" noMove="1" noResize="1" noEditPoints="1" noAdjustHandles="1" noChangeArrowheads="1" noChangeShapeType="1" noTextEdit="1"/>
              </p:cNvSpPr>
              <p:nvPr/>
            </p:nvSpPr>
            <p:spPr>
              <a:xfrm>
                <a:off x="838200" y="3651518"/>
                <a:ext cx="4680000" cy="1080000"/>
              </a:xfrm>
              <a:prstGeom prst="roundRect">
                <a:avLst>
                  <a:gd name="adj" fmla="val 4309"/>
                </a:avLst>
              </a:prstGeom>
              <a:blipFill>
                <a:blip r:embed="rId4"/>
                <a:stretch>
                  <a:fillRect/>
                </a:stretch>
              </a:blipFill>
              <a:ln w="3175">
                <a:noFill/>
                <a:prstDash val="sysDot"/>
              </a:ln>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52" name="Rounded Rectangle 51">
                <a:extLst>
                  <a:ext uri="{FF2B5EF4-FFF2-40B4-BE49-F238E27FC236}">
                    <a16:creationId xmlns:a16="http://schemas.microsoft.com/office/drawing/2014/main" id="{8E5A2806-0735-9835-1AC9-1D7F675CF147}"/>
                  </a:ext>
                </a:extLst>
              </p:cNvPr>
              <p:cNvSpPr/>
              <p:nvPr/>
            </p:nvSpPr>
            <p:spPr>
              <a:xfrm>
                <a:off x="838200" y="4631932"/>
                <a:ext cx="4680000" cy="1080000"/>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000" b="1" dirty="0">
                    <a:solidFill>
                      <a:schemeClr val="tx1"/>
                    </a:solidFill>
                    <a:latin typeface="Times New Roman" panose="02020603050405020304" pitchFamily="18" charset="0"/>
                    <a:cs typeface="Times New Roman" panose="02020603050405020304" pitchFamily="18" charset="0"/>
                  </a:rPr>
                  <a:t>Functions:</a:t>
                </a:r>
              </a:p>
              <a:p>
                <a:pPr marL="628650" lvl="1" indent="-171450">
                  <a:spcBef>
                    <a:spcPts val="600"/>
                  </a:spcBef>
                  <a:buFont typeface="Arial" panose="020B0604020202020204" pitchFamily="34" charset="0"/>
                  <a:buChar char="•"/>
                </a:pPr>
                <a14:m>
                  <m:oMath xmlns:m="http://schemas.openxmlformats.org/officeDocument/2006/math">
                    <m:r>
                      <a:rPr lang="vi-VN" sz="1000" b="0" i="1" smtClean="0">
                        <a:solidFill>
                          <a:schemeClr val="accent5">
                            <a:lumMod val="50000"/>
                          </a:schemeClr>
                        </a:solidFill>
                        <a:latin typeface="+mj-lt"/>
                      </a:rPr>
                      <m:t>𝑈</m:t>
                    </m:r>
                    <m:d>
                      <m:dPr>
                        <m:ctrlPr>
                          <a:rPr lang="en-FR" sz="1000" i="1">
                            <a:solidFill>
                              <a:schemeClr val="accent5">
                                <a:lumMod val="50000"/>
                              </a:schemeClr>
                            </a:solidFill>
                            <a:latin typeface="+mj-lt"/>
                          </a:rPr>
                        </m:ctrlPr>
                      </m:dPr>
                      <m:e>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𝑏</m:t>
                            </m:r>
                          </m:e>
                          <m:sub>
                            <m:r>
                              <a:rPr lang="vi-VN" sz="1000" b="0" i="1" smtClean="0">
                                <a:solidFill>
                                  <a:schemeClr val="accent5">
                                    <a:lumMod val="50000"/>
                                  </a:schemeClr>
                                </a:solidFill>
                                <a:latin typeface="+mj-lt"/>
                              </a:rPr>
                              <m:t>𝑗</m:t>
                            </m:r>
                          </m:sub>
                        </m:sSub>
                      </m:e>
                    </m:d>
                    <m:r>
                      <a:rPr lang="vi-VN" sz="1000" b="0" i="1" smtClean="0">
                        <a:solidFill>
                          <a:schemeClr val="accent5">
                            <a:lumMod val="50000"/>
                          </a:schemeClr>
                        </a:solidFill>
                        <a:latin typeface="+mj-lt"/>
                      </a:rPr>
                      <m:t>=</m:t>
                    </m:r>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𝑓</m:t>
                        </m:r>
                      </m:e>
                      <m:sub>
                        <m:r>
                          <m:rPr>
                            <m:nor/>
                          </m:rPr>
                          <a:rPr lang="vi-VN" sz="1000" i="1">
                            <a:solidFill>
                              <a:schemeClr val="accent5">
                                <a:lumMod val="50000"/>
                              </a:schemeClr>
                            </a:solidFill>
                            <a:latin typeface="Times New Roman" panose="02020603050405020304" pitchFamily="18" charset="0"/>
                            <a:cs typeface="Times New Roman" panose="02020603050405020304" pitchFamily="18" charset="0"/>
                          </a:rPr>
                          <m:t>uncompressed</m:t>
                        </m:r>
                      </m:sub>
                    </m:sSub>
                    <m:d>
                      <m:dPr>
                        <m:ctrlPr>
                          <a:rPr lang="en-FR" sz="1000" i="1">
                            <a:solidFill>
                              <a:schemeClr val="accent5">
                                <a:lumMod val="50000"/>
                              </a:schemeClr>
                            </a:solidFill>
                            <a:latin typeface="+mj-lt"/>
                          </a:rPr>
                        </m:ctrlPr>
                      </m:dPr>
                      <m:e>
                        <m:r>
                          <m:rPr>
                            <m:nor/>
                          </m:rPr>
                          <a:rPr lang="vi-VN" sz="1000" i="1">
                            <a:solidFill>
                              <a:schemeClr val="accent5">
                                <a:lumMod val="50000"/>
                              </a:schemeClr>
                            </a:solidFill>
                            <a:latin typeface="Times New Roman" panose="02020603050405020304" pitchFamily="18" charset="0"/>
                            <a:cs typeface="Times New Roman" panose="02020603050405020304" pitchFamily="18" charset="0"/>
                          </a:rPr>
                          <m:t>ordered</m:t>
                        </m:r>
                        <m:r>
                          <m:rPr>
                            <m:nor/>
                          </m:rPr>
                          <a:rPr lang="vi-VN" sz="1000" i="1">
                            <a:solidFill>
                              <a:schemeClr val="accent5">
                                <a:lumMod val="50000"/>
                              </a:schemeClr>
                            </a:solidFill>
                            <a:latin typeface="Times New Roman" panose="02020603050405020304" pitchFamily="18" charset="0"/>
                            <a:cs typeface="Times New Roman" panose="02020603050405020304" pitchFamily="18" charset="0"/>
                          </a:rPr>
                          <m:t> </m:t>
                        </m:r>
                        <m:r>
                          <m:rPr>
                            <m:lit/>
                          </m:rPr>
                          <a:rPr lang="vi-VN" sz="1000" b="0" i="1" smtClean="0">
                            <a:solidFill>
                              <a:schemeClr val="accent5">
                                <a:lumMod val="50000"/>
                              </a:schemeClr>
                            </a:solidFill>
                            <a:latin typeface="+mj-lt"/>
                          </a:rPr>
                          <m:t>{</m:t>
                        </m:r>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𝑔</m:t>
                            </m:r>
                          </m:e>
                          <m:sub>
                            <m:r>
                              <a:rPr lang="vi-VN" sz="1000" b="0" i="1" smtClean="0">
                                <a:solidFill>
                                  <a:schemeClr val="accent5">
                                    <a:lumMod val="50000"/>
                                  </a:schemeClr>
                                </a:solidFill>
                                <a:latin typeface="+mj-lt"/>
                              </a:rPr>
                              <m:t>𝑖</m:t>
                            </m:r>
                          </m:sub>
                        </m:sSub>
                        <m:r>
                          <a:rPr lang="vi-VN" sz="1000" b="0" i="1" smtClean="0">
                            <a:solidFill>
                              <a:schemeClr val="accent5">
                                <a:lumMod val="50000"/>
                              </a:schemeClr>
                            </a:solidFill>
                            <a:latin typeface="+mj-lt"/>
                          </a:rPr>
                          <m:t>:</m:t>
                        </m:r>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𝑥</m:t>
                            </m:r>
                          </m:e>
                          <m:sub>
                            <m:r>
                              <a:rPr lang="vi-VN" sz="1000" b="0" i="1" smtClean="0">
                                <a:solidFill>
                                  <a:schemeClr val="accent5">
                                    <a:lumMod val="50000"/>
                                  </a:schemeClr>
                                </a:solidFill>
                                <a:latin typeface="+mj-lt"/>
                              </a:rPr>
                              <m:t>𝑖𝑗</m:t>
                            </m:r>
                          </m:sub>
                        </m:sSub>
                        <m:r>
                          <a:rPr lang="vi-VN" sz="1000" b="0" i="1" smtClean="0">
                            <a:solidFill>
                              <a:schemeClr val="accent5">
                                <a:lumMod val="50000"/>
                              </a:schemeClr>
                            </a:solidFill>
                            <a:latin typeface="+mj-lt"/>
                          </a:rPr>
                          <m:t>=1</m:t>
                        </m:r>
                        <m:r>
                          <m:rPr>
                            <m:lit/>
                          </m:rPr>
                          <a:rPr lang="vi-VN" sz="1000" b="0" i="1" smtClean="0">
                            <a:solidFill>
                              <a:schemeClr val="accent5">
                                <a:lumMod val="50000"/>
                              </a:schemeClr>
                            </a:solidFill>
                            <a:latin typeface="+mj-lt"/>
                          </a:rPr>
                          <m:t>}</m:t>
                        </m:r>
                      </m:e>
                    </m:d>
                  </m:oMath>
                </a14:m>
                <a:endParaRPr lang="en-FR" sz="1000" i="1" dirty="0">
                  <a:solidFill>
                    <a:schemeClr val="tx1"/>
                  </a:solidFill>
                  <a:effectLst/>
                  <a:latin typeface="Times New Roman" panose="02020603050405020304" pitchFamily="18" charset="0"/>
                  <a:cs typeface="Times New Roman" panose="02020603050405020304" pitchFamily="18" charset="0"/>
                </a:endParaRPr>
              </a:p>
              <a:p>
                <a:pPr marL="628650" lvl="1" indent="-171450">
                  <a:spcBef>
                    <a:spcPts val="600"/>
                  </a:spcBef>
                  <a:buFont typeface="Arial" panose="020B0604020202020204" pitchFamily="34" charset="0"/>
                  <a:buChar char="•"/>
                </a:pPr>
                <a14:m>
                  <m:oMath xmlns:m="http://schemas.openxmlformats.org/officeDocument/2006/math">
                    <m:r>
                      <a:rPr lang="vi-VN" sz="1000" b="0" i="1" smtClean="0">
                        <a:solidFill>
                          <a:schemeClr val="accent5">
                            <a:lumMod val="50000"/>
                          </a:schemeClr>
                        </a:solidFill>
                        <a:latin typeface="+mj-lt"/>
                      </a:rPr>
                      <m:t>𝐶</m:t>
                    </m:r>
                    <m:d>
                      <m:dPr>
                        <m:ctrlPr>
                          <a:rPr lang="en-FR" sz="1000" i="1">
                            <a:solidFill>
                              <a:schemeClr val="accent5">
                                <a:lumMod val="50000"/>
                              </a:schemeClr>
                            </a:solidFill>
                            <a:latin typeface="+mj-lt"/>
                          </a:rPr>
                        </m:ctrlPr>
                      </m:dPr>
                      <m:e>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𝑏</m:t>
                            </m:r>
                          </m:e>
                          <m:sub>
                            <m:r>
                              <a:rPr lang="vi-VN" sz="1000" b="0" i="1" smtClean="0">
                                <a:solidFill>
                                  <a:schemeClr val="accent5">
                                    <a:lumMod val="50000"/>
                                  </a:schemeClr>
                                </a:solidFill>
                                <a:latin typeface="+mj-lt"/>
                              </a:rPr>
                              <m:t>𝑗</m:t>
                            </m:r>
                          </m:sub>
                        </m:sSub>
                      </m:e>
                    </m:d>
                    <m:r>
                      <a:rPr lang="vi-VN" sz="1000" b="0" i="1" smtClean="0">
                        <a:solidFill>
                          <a:schemeClr val="accent5">
                            <a:lumMod val="50000"/>
                          </a:schemeClr>
                        </a:solidFill>
                        <a:latin typeface="+mj-lt"/>
                      </a:rPr>
                      <m:t>=</m:t>
                    </m:r>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𝑓</m:t>
                        </m:r>
                      </m:e>
                      <m:sub>
                        <m:r>
                          <m:rPr>
                            <m:nor/>
                          </m:rPr>
                          <a:rPr lang="vi-VN" sz="1000" i="1">
                            <a:solidFill>
                              <a:schemeClr val="accent5">
                                <a:lumMod val="50000"/>
                              </a:schemeClr>
                            </a:solidFill>
                            <a:latin typeface="Times New Roman" panose="02020603050405020304" pitchFamily="18" charset="0"/>
                            <a:cs typeface="Times New Roman" panose="02020603050405020304" pitchFamily="18" charset="0"/>
                          </a:rPr>
                          <m:t>compressed</m:t>
                        </m:r>
                      </m:sub>
                    </m:sSub>
                    <m:d>
                      <m:dPr>
                        <m:ctrlPr>
                          <a:rPr lang="en-FR" sz="1000" i="1">
                            <a:solidFill>
                              <a:schemeClr val="accent5">
                                <a:lumMod val="50000"/>
                              </a:schemeClr>
                            </a:solidFill>
                            <a:latin typeface="+mj-lt"/>
                          </a:rPr>
                        </m:ctrlPr>
                      </m:dPr>
                      <m:e>
                        <m:r>
                          <m:rPr>
                            <m:nor/>
                          </m:rPr>
                          <a:rPr lang="vi-VN" sz="1000" i="1">
                            <a:solidFill>
                              <a:schemeClr val="accent5">
                                <a:lumMod val="50000"/>
                              </a:schemeClr>
                            </a:solidFill>
                            <a:latin typeface="Times New Roman" panose="02020603050405020304" pitchFamily="18" charset="0"/>
                            <a:cs typeface="Times New Roman" panose="02020603050405020304" pitchFamily="18" charset="0"/>
                          </a:rPr>
                          <m:t>ordered</m:t>
                        </m:r>
                        <m:r>
                          <m:rPr>
                            <m:nor/>
                          </m:rPr>
                          <a:rPr lang="vi-VN" sz="1000" i="1">
                            <a:solidFill>
                              <a:schemeClr val="accent5">
                                <a:lumMod val="50000"/>
                              </a:schemeClr>
                            </a:solidFill>
                            <a:latin typeface="Times New Roman" panose="02020603050405020304" pitchFamily="18" charset="0"/>
                            <a:cs typeface="Times New Roman" panose="02020603050405020304" pitchFamily="18" charset="0"/>
                          </a:rPr>
                          <m:t> </m:t>
                        </m:r>
                        <m:r>
                          <m:rPr>
                            <m:lit/>
                          </m:rPr>
                          <a:rPr lang="vi-VN" sz="1000" b="0" i="1" smtClean="0">
                            <a:solidFill>
                              <a:schemeClr val="accent5">
                                <a:lumMod val="50000"/>
                              </a:schemeClr>
                            </a:solidFill>
                            <a:latin typeface="+mj-lt"/>
                          </a:rPr>
                          <m:t>{</m:t>
                        </m:r>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𝑔</m:t>
                            </m:r>
                          </m:e>
                          <m:sub>
                            <m:r>
                              <a:rPr lang="vi-VN" sz="1000" b="0" i="1" smtClean="0">
                                <a:solidFill>
                                  <a:schemeClr val="accent5">
                                    <a:lumMod val="50000"/>
                                  </a:schemeClr>
                                </a:solidFill>
                                <a:latin typeface="+mj-lt"/>
                              </a:rPr>
                              <m:t>𝑖</m:t>
                            </m:r>
                          </m:sub>
                        </m:sSub>
                        <m:r>
                          <a:rPr lang="vi-VN" sz="1000" b="0" i="1" smtClean="0">
                            <a:solidFill>
                              <a:schemeClr val="accent5">
                                <a:lumMod val="50000"/>
                              </a:schemeClr>
                            </a:solidFill>
                            <a:latin typeface="+mj-lt"/>
                          </a:rPr>
                          <m:t>:</m:t>
                        </m:r>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𝑥</m:t>
                            </m:r>
                          </m:e>
                          <m:sub>
                            <m:r>
                              <a:rPr lang="vi-VN" sz="1000" b="0" i="1" smtClean="0">
                                <a:solidFill>
                                  <a:schemeClr val="accent5">
                                    <a:lumMod val="50000"/>
                                  </a:schemeClr>
                                </a:solidFill>
                                <a:latin typeface="+mj-lt"/>
                              </a:rPr>
                              <m:t>𝑖𝑗</m:t>
                            </m:r>
                          </m:sub>
                        </m:sSub>
                        <m:r>
                          <a:rPr lang="vi-VN" sz="1000" b="0" i="1" smtClean="0">
                            <a:solidFill>
                              <a:schemeClr val="accent5">
                                <a:lumMod val="50000"/>
                              </a:schemeClr>
                            </a:solidFill>
                            <a:latin typeface="+mj-lt"/>
                          </a:rPr>
                          <m:t>=1</m:t>
                        </m:r>
                        <m:r>
                          <m:rPr>
                            <m:lit/>
                          </m:rPr>
                          <a:rPr lang="vi-VN" sz="1000" b="0" i="1" smtClean="0">
                            <a:solidFill>
                              <a:schemeClr val="accent5">
                                <a:lumMod val="50000"/>
                              </a:schemeClr>
                            </a:solidFill>
                            <a:latin typeface="+mj-lt"/>
                          </a:rPr>
                          <m:t>}</m:t>
                        </m:r>
                      </m:e>
                    </m:d>
                  </m:oMath>
                </a14:m>
                <a:endParaRPr lang="vi-VN" sz="1000" i="1" dirty="0">
                  <a:solidFill>
                    <a:schemeClr val="tx1"/>
                  </a:solidFill>
                  <a:latin typeface="Times New Roman" panose="02020603050405020304" pitchFamily="18" charset="0"/>
                  <a:cs typeface="Times New Roman" panose="02020603050405020304" pitchFamily="18" charset="0"/>
                </a:endParaRPr>
              </a:p>
            </p:txBody>
          </p:sp>
        </mc:Choice>
        <mc:Fallback>
          <p:sp>
            <p:nvSpPr>
              <p:cNvPr id="52" name="Rounded Rectangle 51">
                <a:extLst>
                  <a:ext uri="{FF2B5EF4-FFF2-40B4-BE49-F238E27FC236}">
                    <a16:creationId xmlns:a16="http://schemas.microsoft.com/office/drawing/2014/main" id="{8E5A2806-0735-9835-1AC9-1D7F675CF147}"/>
                  </a:ext>
                </a:extLst>
              </p:cNvPr>
              <p:cNvSpPr>
                <a:spLocks noRot="1" noChangeAspect="1" noMove="1" noResize="1" noEditPoints="1" noAdjustHandles="1" noChangeArrowheads="1" noChangeShapeType="1" noTextEdit="1"/>
              </p:cNvSpPr>
              <p:nvPr/>
            </p:nvSpPr>
            <p:spPr>
              <a:xfrm>
                <a:off x="838200" y="4631932"/>
                <a:ext cx="4680000" cy="1080000"/>
              </a:xfrm>
              <a:prstGeom prst="roundRect">
                <a:avLst>
                  <a:gd name="adj" fmla="val 4309"/>
                </a:avLst>
              </a:prstGeom>
              <a:blipFill>
                <a:blip r:embed="rId5"/>
                <a:stretch>
                  <a:fillRect/>
                </a:stretch>
              </a:blipFill>
              <a:ln w="3175">
                <a:noFill/>
                <a:prstDash val="sysDot"/>
              </a:ln>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53" name="Rounded Rectangle 52">
                <a:extLst>
                  <a:ext uri="{FF2B5EF4-FFF2-40B4-BE49-F238E27FC236}">
                    <a16:creationId xmlns:a16="http://schemas.microsoft.com/office/drawing/2014/main" id="{9633AAB1-DD54-CE3C-BFC6-72DD7B590C28}"/>
                  </a:ext>
                </a:extLst>
              </p:cNvPr>
              <p:cNvSpPr/>
              <p:nvPr/>
            </p:nvSpPr>
            <p:spPr>
              <a:xfrm>
                <a:off x="838200" y="2671103"/>
                <a:ext cx="4680000" cy="1080000"/>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000" b="1" dirty="0">
                    <a:solidFill>
                      <a:schemeClr val="tx1"/>
                    </a:solidFill>
                    <a:latin typeface="Times New Roman" panose="02020603050405020304" pitchFamily="18" charset="0"/>
                    <a:cs typeface="Times New Roman" panose="02020603050405020304" pitchFamily="18" charset="0"/>
                  </a:rPr>
                  <a:t>Parameters:</a:t>
                </a:r>
              </a:p>
              <a:p>
                <a:pPr marL="628650" lvl="1" indent="-171450">
                  <a:spcBef>
                    <a:spcPts val="600"/>
                  </a:spcBef>
                  <a:buFont typeface="Arial" panose="020B0604020202020204" pitchFamily="34" charset="0"/>
                  <a:buChar char="•"/>
                </a:pPr>
                <a14:m>
                  <m:oMath xmlns:m="http://schemas.openxmlformats.org/officeDocument/2006/math">
                    <m:r>
                      <a:rPr lang="vi-VN" sz="1000" b="0" i="1" smtClean="0">
                        <a:solidFill>
                          <a:schemeClr val="accent5">
                            <a:lumMod val="50000"/>
                          </a:schemeClr>
                        </a:solidFill>
                        <a:latin typeface="+mj-lt"/>
                      </a:rPr>
                      <m:t>𝑢</m:t>
                    </m:r>
                    <m:r>
                      <a:rPr lang="vi-VN" sz="1000" b="0" i="1" smtClean="0">
                        <a:solidFill>
                          <a:schemeClr val="accent5">
                            <a:lumMod val="50000"/>
                          </a:schemeClr>
                        </a:solidFill>
                        <a:latin typeface="+mj-lt"/>
                      </a:rPr>
                      <m:t> : </m:t>
                    </m:r>
                    <m:r>
                      <a:rPr lang="vi-VN" sz="1000" b="0" i="1" smtClean="0">
                        <a:solidFill>
                          <a:schemeClr val="tx1"/>
                        </a:solidFill>
                        <a:latin typeface="+mj-lt"/>
                      </a:rPr>
                      <m:t>𝑏𝑜𝑢𝑛𝑑</m:t>
                    </m:r>
                    <m:r>
                      <a:rPr lang="vi-VN" sz="1000" b="0" i="1" smtClean="0">
                        <a:solidFill>
                          <a:schemeClr val="tx1"/>
                        </a:solidFill>
                        <a:latin typeface="+mj-lt"/>
                      </a:rPr>
                      <m:t> </m:t>
                    </m:r>
                    <m:r>
                      <a:rPr lang="vi-VN" sz="1000" b="0" i="1" smtClean="0">
                        <a:solidFill>
                          <a:schemeClr val="tx1"/>
                        </a:solidFill>
                        <a:latin typeface="+mj-lt"/>
                      </a:rPr>
                      <m:t>𝑜𝑛</m:t>
                    </m:r>
                    <m:r>
                      <a:rPr lang="vi-VN" sz="1000" b="0" i="1" smtClean="0">
                        <a:solidFill>
                          <a:schemeClr val="tx1"/>
                        </a:solidFill>
                        <a:latin typeface="+mj-lt"/>
                      </a:rPr>
                      <m:t> </m:t>
                    </m:r>
                    <m:r>
                      <a:rPr lang="vi-VN" sz="1000" b="0" i="1" smtClean="0">
                        <a:solidFill>
                          <a:schemeClr val="tx1"/>
                        </a:solidFill>
                        <a:latin typeface="+mj-lt"/>
                      </a:rPr>
                      <m:t>𝑢𝑛𝑐𝑜𝑚𝑝𝑟𝑒𝑠𝑠𝑒𝑑</m:t>
                    </m:r>
                    <m:r>
                      <a:rPr lang="vi-VN" sz="1000" b="0" i="1" smtClean="0">
                        <a:solidFill>
                          <a:schemeClr val="tx1"/>
                        </a:solidFill>
                        <a:latin typeface="+mj-lt"/>
                      </a:rPr>
                      <m:t> </m:t>
                    </m:r>
                    <m:r>
                      <a:rPr lang="vi-VN" sz="1000" b="0" i="1" smtClean="0">
                        <a:solidFill>
                          <a:schemeClr val="tx1"/>
                        </a:solidFill>
                        <a:latin typeface="+mj-lt"/>
                      </a:rPr>
                      <m:t>𝑠𝑖𝑧𝑒</m:t>
                    </m:r>
                  </m:oMath>
                </a14:m>
                <a:endParaRPr lang="en-FR" sz="1000" i="1" dirty="0">
                  <a:solidFill>
                    <a:schemeClr val="tx1"/>
                  </a:solidFill>
                  <a:latin typeface="Times New Roman" panose="02020603050405020304" pitchFamily="18" charset="0"/>
                  <a:cs typeface="Times New Roman" panose="02020603050405020304" pitchFamily="18" charset="0"/>
                </a:endParaRPr>
              </a:p>
              <a:p>
                <a:pPr marL="628650" lvl="1" indent="-171450">
                  <a:spcBef>
                    <a:spcPts val="600"/>
                  </a:spcBef>
                  <a:buFont typeface="Arial" panose="020B0604020202020204" pitchFamily="34" charset="0"/>
                  <a:buChar char="•"/>
                </a:pPr>
                <a14:m>
                  <m:oMath xmlns:m="http://schemas.openxmlformats.org/officeDocument/2006/math">
                    <m:r>
                      <a:rPr lang="en-GB" sz="1000" b="0" i="1" dirty="0" smtClean="0">
                        <a:solidFill>
                          <a:schemeClr val="accent5">
                            <a:lumMod val="50000"/>
                          </a:schemeClr>
                        </a:solidFill>
                        <a:latin typeface="+mj-lt"/>
                      </a:rPr>
                      <m:t>𝑐</m:t>
                    </m:r>
                    <m:r>
                      <a:rPr lang="vi-VN" sz="1000" b="0" i="1" dirty="0" smtClean="0">
                        <a:solidFill>
                          <a:schemeClr val="accent5">
                            <a:lumMod val="50000"/>
                          </a:schemeClr>
                        </a:solidFill>
                        <a:latin typeface="+mj-lt"/>
                      </a:rPr>
                      <m:t> </m:t>
                    </m:r>
                    <m:r>
                      <a:rPr lang="vi-VN" sz="1000" b="0" i="1" dirty="0" smtClean="0">
                        <a:solidFill>
                          <a:schemeClr val="tx1"/>
                        </a:solidFill>
                        <a:latin typeface="+mj-lt"/>
                      </a:rPr>
                      <m:t>:</m:t>
                    </m:r>
                    <m:r>
                      <a:rPr lang="en-US" sz="1000" b="0" i="1" dirty="0" smtClean="0">
                        <a:solidFill>
                          <a:schemeClr val="tx1"/>
                        </a:solidFill>
                        <a:latin typeface="+mj-lt"/>
                      </a:rPr>
                      <m:t>𝑏𝑜𝑢𝑛𝑑</m:t>
                    </m:r>
                    <m:r>
                      <a:rPr lang="en-US" sz="1000" b="0" i="1" dirty="0" smtClean="0">
                        <a:solidFill>
                          <a:schemeClr val="tx1"/>
                        </a:solidFill>
                        <a:latin typeface="+mj-lt"/>
                      </a:rPr>
                      <m:t> </m:t>
                    </m:r>
                    <m:r>
                      <a:rPr lang="en-US" sz="1000" b="0" i="1" dirty="0" smtClean="0">
                        <a:solidFill>
                          <a:schemeClr val="tx1"/>
                        </a:solidFill>
                        <a:latin typeface="+mj-lt"/>
                      </a:rPr>
                      <m:t>𝑜𝑛</m:t>
                    </m:r>
                    <m:r>
                      <a:rPr lang="en-US" sz="1000" b="0" i="1" dirty="0" smtClean="0">
                        <a:solidFill>
                          <a:schemeClr val="tx1"/>
                        </a:solidFill>
                        <a:latin typeface="+mj-lt"/>
                      </a:rPr>
                      <m:t> </m:t>
                    </m:r>
                    <m:r>
                      <a:rPr lang="en-US" sz="1000" b="0" i="1" dirty="0" smtClean="0">
                        <a:solidFill>
                          <a:schemeClr val="tx1"/>
                        </a:solidFill>
                        <a:latin typeface="+mj-lt"/>
                      </a:rPr>
                      <m:t>𝑐𝑜𝑚𝑝𝑟𝑒𝑠𝑠𝑒𝑑</m:t>
                    </m:r>
                    <m:r>
                      <a:rPr lang="en-US" sz="1000" b="0" i="1" dirty="0" smtClean="0">
                        <a:solidFill>
                          <a:schemeClr val="tx1"/>
                        </a:solidFill>
                        <a:latin typeface="+mj-lt"/>
                      </a:rPr>
                      <m:t> </m:t>
                    </m:r>
                    <m:r>
                      <a:rPr lang="en-US" sz="1000" b="0" i="1" dirty="0" smtClean="0">
                        <a:solidFill>
                          <a:schemeClr val="tx1"/>
                        </a:solidFill>
                        <a:latin typeface="+mj-lt"/>
                      </a:rPr>
                      <m:t>𝑠𝑖𝑧𝑒</m:t>
                    </m:r>
                  </m:oMath>
                </a14:m>
                <a:endParaRPr lang="en-FR" sz="1000" i="1" dirty="0">
                  <a:solidFill>
                    <a:schemeClr val="tx1"/>
                  </a:solidFill>
                  <a:latin typeface="Times New Roman" panose="02020603050405020304" pitchFamily="18" charset="0"/>
                  <a:cs typeface="Times New Roman" panose="02020603050405020304" pitchFamily="18" charset="0"/>
                </a:endParaRPr>
              </a:p>
              <a:p>
                <a:pPr marL="628650" lvl="1" indent="-171450">
                  <a:spcBef>
                    <a:spcPts val="600"/>
                  </a:spcBef>
                  <a:buFont typeface="Arial" panose="020B0604020202020204" pitchFamily="34" charset="0"/>
                  <a:buChar char="•"/>
                </a:pPr>
                <a14:m>
                  <m:oMath xmlns:m="http://schemas.openxmlformats.org/officeDocument/2006/math">
                    <m:r>
                      <a:rPr lang="en-US" sz="1000" b="0" i="1" smtClean="0">
                        <a:solidFill>
                          <a:schemeClr val="accent5">
                            <a:lumMod val="50000"/>
                          </a:schemeClr>
                        </a:solidFill>
                        <a:latin typeface="+mj-lt"/>
                      </a:rPr>
                      <m:t>𝑒</m:t>
                    </m:r>
                    <m:r>
                      <a:rPr lang="vi-VN" sz="1000" b="0" i="1" smtClean="0">
                        <a:solidFill>
                          <a:schemeClr val="accent5">
                            <a:lumMod val="50000"/>
                          </a:schemeClr>
                        </a:solidFill>
                        <a:latin typeface="+mj-lt"/>
                      </a:rPr>
                      <m:t> </m:t>
                    </m:r>
                    <m:r>
                      <a:rPr lang="en-US" sz="1000" b="0" i="1" smtClean="0">
                        <a:solidFill>
                          <a:schemeClr val="tx1"/>
                        </a:solidFill>
                        <a:latin typeface="+mj-lt"/>
                      </a:rPr>
                      <m:t>:</m:t>
                    </m:r>
                    <m:r>
                      <a:rPr lang="en-US" sz="1000" b="0" i="1" smtClean="0">
                        <a:solidFill>
                          <a:schemeClr val="tx1"/>
                        </a:solidFill>
                        <a:latin typeface="+mj-lt"/>
                      </a:rPr>
                      <m:t>𝑏𝑜𝑢𝑛𝑑</m:t>
                    </m:r>
                    <m:r>
                      <a:rPr lang="en-US" sz="1000" b="0" i="1" smtClean="0">
                        <a:solidFill>
                          <a:schemeClr val="tx1"/>
                        </a:solidFill>
                        <a:latin typeface="+mj-lt"/>
                      </a:rPr>
                      <m:t> </m:t>
                    </m:r>
                    <m:r>
                      <a:rPr lang="en-US" sz="1000" b="0" i="1" smtClean="0">
                        <a:solidFill>
                          <a:schemeClr val="tx1"/>
                        </a:solidFill>
                        <a:latin typeface="+mj-lt"/>
                      </a:rPr>
                      <m:t>𝑜𝑛</m:t>
                    </m:r>
                    <m:r>
                      <a:rPr lang="en-US" sz="1000" b="0" i="1" smtClean="0">
                        <a:solidFill>
                          <a:schemeClr val="tx1"/>
                        </a:solidFill>
                        <a:latin typeface="+mj-lt"/>
                      </a:rPr>
                      <m:t> </m:t>
                    </m:r>
                    <m:r>
                      <a:rPr lang="en-US" sz="1000" b="0" i="1" smtClean="0">
                        <a:solidFill>
                          <a:schemeClr val="tx1"/>
                        </a:solidFill>
                        <a:latin typeface="+mj-lt"/>
                      </a:rPr>
                      <m:t>𝑛𝑢𝑚𝑏𝑒𝑟</m:t>
                    </m:r>
                    <m:r>
                      <a:rPr lang="en-US" sz="1000" b="0" i="1" smtClean="0">
                        <a:solidFill>
                          <a:schemeClr val="tx1"/>
                        </a:solidFill>
                        <a:latin typeface="+mj-lt"/>
                      </a:rPr>
                      <m:t> </m:t>
                    </m:r>
                    <m:r>
                      <a:rPr lang="en-US" sz="1000" b="0" i="1" smtClean="0">
                        <a:solidFill>
                          <a:schemeClr val="tx1"/>
                        </a:solidFill>
                        <a:latin typeface="+mj-lt"/>
                      </a:rPr>
                      <m:t>𝑜𝑓</m:t>
                    </m:r>
                    <m:r>
                      <a:rPr lang="en-US" sz="1000" b="0" i="1" smtClean="0">
                        <a:solidFill>
                          <a:schemeClr val="tx1"/>
                        </a:solidFill>
                        <a:latin typeface="+mj-lt"/>
                      </a:rPr>
                      <m:t> </m:t>
                    </m:r>
                    <m:r>
                      <a:rPr lang="en-US" sz="1000" b="0" i="1" smtClean="0">
                        <a:solidFill>
                          <a:schemeClr val="tx1"/>
                        </a:solidFill>
                        <a:latin typeface="+mj-lt"/>
                      </a:rPr>
                      <m:t>𝑔𝑒𝑛𝑜𝑚𝑒𝑠</m:t>
                    </m:r>
                  </m:oMath>
                </a14:m>
                <a:endParaRPr lang="en-FR" sz="1000" i="1" dirty="0">
                  <a:solidFill>
                    <a:schemeClr val="tx1"/>
                  </a:solidFill>
                  <a:latin typeface="Times New Roman" panose="02020603050405020304" pitchFamily="18" charset="0"/>
                  <a:cs typeface="Times New Roman" panose="02020603050405020304" pitchFamily="18" charset="0"/>
                </a:endParaRPr>
              </a:p>
            </p:txBody>
          </p:sp>
        </mc:Choice>
        <mc:Fallback>
          <p:sp>
            <p:nvSpPr>
              <p:cNvPr id="53" name="Rounded Rectangle 52">
                <a:extLst>
                  <a:ext uri="{FF2B5EF4-FFF2-40B4-BE49-F238E27FC236}">
                    <a16:creationId xmlns:a16="http://schemas.microsoft.com/office/drawing/2014/main" id="{9633AAB1-DD54-CE3C-BFC6-72DD7B590C28}"/>
                  </a:ext>
                </a:extLst>
              </p:cNvPr>
              <p:cNvSpPr>
                <a:spLocks noRot="1" noChangeAspect="1" noMove="1" noResize="1" noEditPoints="1" noAdjustHandles="1" noChangeArrowheads="1" noChangeShapeType="1" noTextEdit="1"/>
              </p:cNvSpPr>
              <p:nvPr/>
            </p:nvSpPr>
            <p:spPr>
              <a:xfrm>
                <a:off x="838200" y="2671103"/>
                <a:ext cx="4680000" cy="1080000"/>
              </a:xfrm>
              <a:prstGeom prst="roundRect">
                <a:avLst>
                  <a:gd name="adj" fmla="val 4309"/>
                </a:avLst>
              </a:prstGeom>
              <a:blipFill>
                <a:blip r:embed="rId6"/>
                <a:stretch>
                  <a:fillRect/>
                </a:stretch>
              </a:blipFill>
              <a:ln w="3175">
                <a:noFill/>
                <a:prstDash val="sysDot"/>
              </a:ln>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55" name="Rounded Rectangle 54">
                <a:extLst>
                  <a:ext uri="{FF2B5EF4-FFF2-40B4-BE49-F238E27FC236}">
                    <a16:creationId xmlns:a16="http://schemas.microsoft.com/office/drawing/2014/main" id="{CE516A21-3BFE-94E9-9470-04E0D85F3FAF}"/>
                  </a:ext>
                </a:extLst>
              </p:cNvPr>
              <p:cNvSpPr/>
              <p:nvPr/>
            </p:nvSpPr>
            <p:spPr>
              <a:xfrm>
                <a:off x="6101880" y="1447096"/>
                <a:ext cx="5251920" cy="2277503"/>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000" b="1" dirty="0">
                    <a:solidFill>
                      <a:schemeClr val="tx1"/>
                    </a:solidFill>
                    <a:latin typeface="Times New Roman" panose="02020603050405020304" pitchFamily="18" charset="0"/>
                    <a:cs typeface="Times New Roman" panose="02020603050405020304" pitchFamily="18" charset="0"/>
                  </a:rPr>
                  <a:t>Objective function:</a:t>
                </a:r>
              </a:p>
              <a:p>
                <a:pPr marL="285750" indent="-285750">
                  <a:spcBef>
                    <a:spcPts val="600"/>
                  </a:spcBef>
                  <a:buFont typeface="Arial" panose="020B0604020202020204" pitchFamily="34" charset="0"/>
                  <a:buChar char="•"/>
                </a:pPr>
                <a:r>
                  <a:rPr lang="en-FR" sz="1000" i="1" dirty="0">
                    <a:solidFill>
                      <a:schemeClr val="tx1"/>
                    </a:solidFill>
                    <a:latin typeface="Times New Roman" panose="02020603050405020304" pitchFamily="18" charset="0"/>
                    <a:cs typeface="Times New Roman" panose="02020603050405020304" pitchFamily="18" charset="0"/>
                  </a:rPr>
                  <a:t>Minimize total compressed batch sizes :	</a:t>
                </a:r>
                <a14:m>
                  <m:oMath xmlns:m="http://schemas.openxmlformats.org/officeDocument/2006/math">
                    <m:func>
                      <m:funcPr>
                        <m:ctrlPr>
                          <a:rPr lang="en-FR" sz="1200" b="1" i="1" smtClean="0">
                            <a:solidFill>
                              <a:schemeClr val="accent5">
                                <a:lumMod val="50000"/>
                              </a:schemeClr>
                            </a:solidFill>
                            <a:latin typeface="+mj-lt"/>
                          </a:rPr>
                        </m:ctrlPr>
                      </m:funcPr>
                      <m:fName>
                        <m:r>
                          <a:rPr lang="vi-VN" sz="1200" b="1" i="1" smtClean="0">
                            <a:solidFill>
                              <a:schemeClr val="accent5">
                                <a:lumMod val="50000"/>
                              </a:schemeClr>
                            </a:solidFill>
                            <a:latin typeface="+mj-lt"/>
                          </a:rPr>
                          <m:t>𝒎𝒊𝒏</m:t>
                        </m:r>
                      </m:fName>
                      <m:e>
                        <m:nary>
                          <m:naryPr>
                            <m:chr m:val="∑"/>
                            <m:ctrlPr>
                              <a:rPr lang="en-FR" sz="1200" b="1" i="1">
                                <a:solidFill>
                                  <a:schemeClr val="accent5">
                                    <a:lumMod val="50000"/>
                                  </a:schemeClr>
                                </a:solidFill>
                                <a:latin typeface="+mj-lt"/>
                              </a:rPr>
                            </m:ctrlPr>
                          </m:naryPr>
                          <m:sub>
                            <m:r>
                              <a:rPr lang="vi-VN" sz="1200" b="1" i="1" smtClean="0">
                                <a:solidFill>
                                  <a:schemeClr val="accent5">
                                    <a:lumMod val="50000"/>
                                  </a:schemeClr>
                                </a:solidFill>
                                <a:latin typeface="+mj-lt"/>
                              </a:rPr>
                              <m:t>𝒋</m:t>
                            </m:r>
                            <m:r>
                              <a:rPr lang="vi-VN" sz="1200" b="1" i="1" smtClean="0">
                                <a:solidFill>
                                  <a:schemeClr val="accent5">
                                    <a:lumMod val="50000"/>
                                  </a:schemeClr>
                                </a:solidFill>
                                <a:latin typeface="+mj-lt"/>
                              </a:rPr>
                              <m:t>=</m:t>
                            </m:r>
                            <m:r>
                              <a:rPr lang="vi-VN" sz="1200" b="1" i="1" smtClean="0">
                                <a:solidFill>
                                  <a:schemeClr val="accent5">
                                    <a:lumMod val="50000"/>
                                  </a:schemeClr>
                                </a:solidFill>
                                <a:latin typeface="+mj-lt"/>
                              </a:rPr>
                              <m:t>𝟏</m:t>
                            </m:r>
                          </m:sub>
                          <m:sup>
                            <m:r>
                              <a:rPr lang="vi-VN" sz="1200" b="1" i="1" smtClean="0">
                                <a:solidFill>
                                  <a:schemeClr val="accent5">
                                    <a:lumMod val="50000"/>
                                  </a:schemeClr>
                                </a:solidFill>
                                <a:latin typeface="+mj-lt"/>
                              </a:rPr>
                              <m:t>𝒎</m:t>
                            </m:r>
                          </m:sup>
                          <m:e>
                            <m:r>
                              <a:rPr lang="vi-VN" sz="1200" b="1" i="1" smtClean="0">
                                <a:solidFill>
                                  <a:schemeClr val="accent5">
                                    <a:lumMod val="50000"/>
                                  </a:schemeClr>
                                </a:solidFill>
                                <a:latin typeface="+mj-lt"/>
                              </a:rPr>
                              <m:t>𝑪</m:t>
                            </m:r>
                            <m:d>
                              <m:dPr>
                                <m:ctrlPr>
                                  <a:rPr lang="en-FR" sz="1200" b="1" i="1">
                                    <a:solidFill>
                                      <a:schemeClr val="accent5">
                                        <a:lumMod val="50000"/>
                                      </a:schemeClr>
                                    </a:solidFill>
                                    <a:latin typeface="+mj-lt"/>
                                  </a:rPr>
                                </m:ctrlPr>
                              </m:dPr>
                              <m:e>
                                <m:sSub>
                                  <m:sSubPr>
                                    <m:ctrlPr>
                                      <a:rPr lang="en-FR" sz="1200" b="1" i="1">
                                        <a:solidFill>
                                          <a:schemeClr val="accent5">
                                            <a:lumMod val="50000"/>
                                          </a:schemeClr>
                                        </a:solidFill>
                                        <a:latin typeface="+mj-lt"/>
                                      </a:rPr>
                                    </m:ctrlPr>
                                  </m:sSubPr>
                                  <m:e>
                                    <m:r>
                                      <a:rPr lang="vi-VN" sz="1200" b="1" i="1" smtClean="0">
                                        <a:solidFill>
                                          <a:schemeClr val="accent5">
                                            <a:lumMod val="50000"/>
                                          </a:schemeClr>
                                        </a:solidFill>
                                        <a:latin typeface="+mj-lt"/>
                                      </a:rPr>
                                      <m:t>𝒃</m:t>
                                    </m:r>
                                  </m:e>
                                  <m:sub>
                                    <m:r>
                                      <a:rPr lang="vi-VN" sz="1200" b="1" i="1" smtClean="0">
                                        <a:solidFill>
                                          <a:schemeClr val="accent5">
                                            <a:lumMod val="50000"/>
                                          </a:schemeClr>
                                        </a:solidFill>
                                        <a:latin typeface="+mj-lt"/>
                                      </a:rPr>
                                      <m:t>𝒋</m:t>
                                    </m:r>
                                  </m:sub>
                                </m:sSub>
                              </m:e>
                            </m:d>
                          </m:e>
                        </m:nary>
                      </m:e>
                    </m:func>
                    <m:r>
                      <a:rPr lang="vi-VN" sz="1200" b="1" i="1" smtClean="0">
                        <a:solidFill>
                          <a:schemeClr val="accent5">
                            <a:lumMod val="50000"/>
                          </a:schemeClr>
                        </a:solidFill>
                        <a:latin typeface="+mj-lt"/>
                      </a:rPr>
                      <m:t>⋅</m:t>
                    </m:r>
                    <m:sSub>
                      <m:sSubPr>
                        <m:ctrlPr>
                          <a:rPr lang="en-FR" sz="1200" b="1" i="1">
                            <a:solidFill>
                              <a:schemeClr val="accent5">
                                <a:lumMod val="50000"/>
                              </a:schemeClr>
                            </a:solidFill>
                            <a:latin typeface="+mj-lt"/>
                          </a:rPr>
                        </m:ctrlPr>
                      </m:sSubPr>
                      <m:e>
                        <m:r>
                          <a:rPr lang="vi-VN" sz="1200" b="1" i="1" smtClean="0">
                            <a:solidFill>
                              <a:schemeClr val="accent5">
                                <a:lumMod val="50000"/>
                              </a:schemeClr>
                            </a:solidFill>
                            <a:latin typeface="+mj-lt"/>
                          </a:rPr>
                          <m:t>𝒚</m:t>
                        </m:r>
                      </m:e>
                      <m:sub>
                        <m:r>
                          <a:rPr lang="vi-VN" sz="1200" b="1" i="1" smtClean="0">
                            <a:solidFill>
                              <a:schemeClr val="accent5">
                                <a:lumMod val="50000"/>
                              </a:schemeClr>
                            </a:solidFill>
                            <a:latin typeface="+mj-lt"/>
                          </a:rPr>
                          <m:t>𝒋</m:t>
                        </m:r>
                      </m:sub>
                    </m:sSub>
                  </m:oMath>
                </a14:m>
                <a:endParaRPr lang="en-FR" sz="1000" b="1" i="1" dirty="0">
                  <a:solidFill>
                    <a:schemeClr val="tx1"/>
                  </a:solidFill>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FR" sz="1000" i="1" dirty="0">
                    <a:solidFill>
                      <a:schemeClr val="tx1"/>
                    </a:solidFill>
                    <a:latin typeface="Times New Roman" panose="02020603050405020304" pitchFamily="18" charset="0"/>
                    <a:cs typeface="Times New Roman" panose="02020603050405020304" pitchFamily="18" charset="0"/>
                  </a:rPr>
                  <a:t>Minimize the number of batches :		</a:t>
                </a:r>
                <a14:m>
                  <m:oMath xmlns:m="http://schemas.openxmlformats.org/officeDocument/2006/math">
                    <m:func>
                      <m:funcPr>
                        <m:ctrlPr>
                          <a:rPr lang="en-FR" sz="1200" b="1" i="1" smtClean="0">
                            <a:solidFill>
                              <a:schemeClr val="accent5">
                                <a:lumMod val="50000"/>
                              </a:schemeClr>
                            </a:solidFill>
                            <a:latin typeface="+mj-lt"/>
                          </a:rPr>
                        </m:ctrlPr>
                      </m:funcPr>
                      <m:fName>
                        <m:r>
                          <a:rPr lang="vi-VN" sz="1200" b="1" i="1" smtClean="0">
                            <a:solidFill>
                              <a:schemeClr val="accent5">
                                <a:lumMod val="50000"/>
                              </a:schemeClr>
                            </a:solidFill>
                            <a:latin typeface="+mj-lt"/>
                          </a:rPr>
                          <m:t>𝒎𝒊𝒏</m:t>
                        </m:r>
                      </m:fName>
                      <m:e>
                        <m:nary>
                          <m:naryPr>
                            <m:chr m:val="∑"/>
                            <m:ctrlPr>
                              <a:rPr lang="en-FR" sz="1200" b="1" i="1">
                                <a:solidFill>
                                  <a:schemeClr val="accent5">
                                    <a:lumMod val="50000"/>
                                  </a:schemeClr>
                                </a:solidFill>
                                <a:latin typeface="+mj-lt"/>
                              </a:rPr>
                            </m:ctrlPr>
                          </m:naryPr>
                          <m:sub>
                            <m:r>
                              <a:rPr lang="vi-VN" sz="1200" b="1" i="1" smtClean="0">
                                <a:solidFill>
                                  <a:schemeClr val="accent5">
                                    <a:lumMod val="50000"/>
                                  </a:schemeClr>
                                </a:solidFill>
                                <a:latin typeface="+mj-lt"/>
                              </a:rPr>
                              <m:t>𝒋</m:t>
                            </m:r>
                            <m:r>
                              <a:rPr lang="vi-VN" sz="1200" b="1" i="1" smtClean="0">
                                <a:solidFill>
                                  <a:schemeClr val="accent5">
                                    <a:lumMod val="50000"/>
                                  </a:schemeClr>
                                </a:solidFill>
                                <a:latin typeface="+mj-lt"/>
                              </a:rPr>
                              <m:t>=</m:t>
                            </m:r>
                            <m:r>
                              <a:rPr lang="vi-VN" sz="1200" b="1" i="1" smtClean="0">
                                <a:solidFill>
                                  <a:schemeClr val="accent5">
                                    <a:lumMod val="50000"/>
                                  </a:schemeClr>
                                </a:solidFill>
                                <a:latin typeface="+mj-lt"/>
                              </a:rPr>
                              <m:t>𝟏</m:t>
                            </m:r>
                          </m:sub>
                          <m:sup>
                            <m:r>
                              <a:rPr lang="vi-VN" sz="1200" b="1" i="1" smtClean="0">
                                <a:solidFill>
                                  <a:schemeClr val="accent5">
                                    <a:lumMod val="50000"/>
                                  </a:schemeClr>
                                </a:solidFill>
                                <a:latin typeface="+mj-lt"/>
                              </a:rPr>
                              <m:t>𝒎</m:t>
                            </m:r>
                          </m:sup>
                          <m:e>
                            <m:sSub>
                              <m:sSubPr>
                                <m:ctrlPr>
                                  <a:rPr lang="en-FR" sz="1200" b="1" i="1">
                                    <a:solidFill>
                                      <a:schemeClr val="accent5">
                                        <a:lumMod val="50000"/>
                                      </a:schemeClr>
                                    </a:solidFill>
                                    <a:latin typeface="+mj-lt"/>
                                  </a:rPr>
                                </m:ctrlPr>
                              </m:sSubPr>
                              <m:e>
                                <m:r>
                                  <a:rPr lang="vi-VN" sz="1200" b="1" i="1" smtClean="0">
                                    <a:solidFill>
                                      <a:schemeClr val="accent5">
                                        <a:lumMod val="50000"/>
                                      </a:schemeClr>
                                    </a:solidFill>
                                    <a:latin typeface="+mj-lt"/>
                                  </a:rPr>
                                  <m:t>𝒚</m:t>
                                </m:r>
                              </m:e>
                              <m:sub>
                                <m:r>
                                  <a:rPr lang="vi-VN" sz="1200" b="1" i="1" smtClean="0">
                                    <a:solidFill>
                                      <a:schemeClr val="accent5">
                                        <a:lumMod val="50000"/>
                                      </a:schemeClr>
                                    </a:solidFill>
                                    <a:latin typeface="+mj-lt"/>
                                  </a:rPr>
                                  <m:t>𝒋</m:t>
                                </m:r>
                              </m:sub>
                            </m:sSub>
                          </m:e>
                        </m:nary>
                      </m:e>
                    </m:func>
                  </m:oMath>
                </a14:m>
                <a:endParaRPr lang="en-FR" sz="1000" b="1" i="1" dirty="0">
                  <a:solidFill>
                    <a:schemeClr val="tx1"/>
                  </a:solidFill>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FR" sz="1000" i="1" dirty="0">
                    <a:solidFill>
                      <a:schemeClr val="tx1"/>
                    </a:solidFill>
                    <a:latin typeface="Times New Roman" panose="02020603050405020304" pitchFamily="18" charset="0"/>
                    <a:cs typeface="Times New Roman" panose="02020603050405020304" pitchFamily="18" charset="0"/>
                  </a:rPr>
                  <a:t>Combined: </a:t>
                </a:r>
              </a:p>
              <a:p>
                <a:pPr lvl="1">
                  <a:spcBef>
                    <a:spcPts val="600"/>
                  </a:spcBef>
                </a:pPr>
                <a14:m>
                  <m:oMathPara xmlns:m="http://schemas.openxmlformats.org/officeDocument/2006/math">
                    <m:oMathParaPr>
                      <m:jc m:val="centerGroup"/>
                    </m:oMathParaPr>
                    <m:oMath xmlns:m="http://schemas.openxmlformats.org/officeDocument/2006/math">
                      <m:func>
                        <m:funcPr>
                          <m:ctrlPr>
                            <a:rPr lang="en-FR" sz="1400" b="1" i="1" smtClean="0">
                              <a:solidFill>
                                <a:schemeClr val="accent5">
                                  <a:lumMod val="50000"/>
                                </a:schemeClr>
                              </a:solidFill>
                              <a:latin typeface="+mj-lt"/>
                            </a:rPr>
                          </m:ctrlPr>
                        </m:funcPr>
                        <m:fName>
                          <m:r>
                            <a:rPr lang="en-US" sz="1400" b="1" i="1" smtClean="0">
                              <a:solidFill>
                                <a:schemeClr val="accent5">
                                  <a:lumMod val="50000"/>
                                </a:schemeClr>
                              </a:solidFill>
                              <a:latin typeface="+mj-lt"/>
                            </a:rPr>
                            <m:t>𝒎𝒊𝒏</m:t>
                          </m:r>
                        </m:fName>
                        <m:e>
                          <m:nary>
                            <m:naryPr>
                              <m:chr m:val="∑"/>
                              <m:ctrlPr>
                                <a:rPr lang="en-FR" sz="1400" b="1" i="1">
                                  <a:solidFill>
                                    <a:schemeClr val="accent5">
                                      <a:lumMod val="50000"/>
                                    </a:schemeClr>
                                  </a:solidFill>
                                  <a:latin typeface="+mj-lt"/>
                                </a:rPr>
                              </m:ctrlPr>
                            </m:naryPr>
                            <m:sub>
                              <m:r>
                                <a:rPr lang="en-US" sz="1400" b="1" i="1" smtClean="0">
                                  <a:solidFill>
                                    <a:schemeClr val="accent5">
                                      <a:lumMod val="50000"/>
                                    </a:schemeClr>
                                  </a:solidFill>
                                  <a:latin typeface="+mj-lt"/>
                                </a:rPr>
                                <m:t>𝒋</m:t>
                              </m:r>
                              <m:r>
                                <a:rPr lang="en-US" sz="1400" b="1" i="1" smtClean="0">
                                  <a:solidFill>
                                    <a:schemeClr val="accent5">
                                      <a:lumMod val="50000"/>
                                    </a:schemeClr>
                                  </a:solidFill>
                                  <a:latin typeface="+mj-lt"/>
                                </a:rPr>
                                <m:t>=</m:t>
                              </m:r>
                              <m:r>
                                <a:rPr lang="en-US" sz="1400" b="1" i="1" smtClean="0">
                                  <a:solidFill>
                                    <a:schemeClr val="accent5">
                                      <a:lumMod val="50000"/>
                                    </a:schemeClr>
                                  </a:solidFill>
                                  <a:latin typeface="+mj-lt"/>
                                </a:rPr>
                                <m:t>𝟏</m:t>
                              </m:r>
                            </m:sub>
                            <m:sup>
                              <m:r>
                                <a:rPr lang="en-US" sz="1400" b="1" i="1" smtClean="0">
                                  <a:solidFill>
                                    <a:schemeClr val="accent5">
                                      <a:lumMod val="50000"/>
                                    </a:schemeClr>
                                  </a:solidFill>
                                  <a:latin typeface="+mj-lt"/>
                                </a:rPr>
                                <m:t>𝒏</m:t>
                              </m:r>
                            </m:sup>
                            <m:e>
                              <m:r>
                                <a:rPr lang="en-US" sz="1400" b="1" i="1" smtClean="0">
                                  <a:solidFill>
                                    <a:schemeClr val="accent5">
                                      <a:lumMod val="50000"/>
                                    </a:schemeClr>
                                  </a:solidFill>
                                  <a:latin typeface="+mj-lt"/>
                                </a:rPr>
                                <m:t>𝑪</m:t>
                              </m:r>
                              <m:d>
                                <m:dPr>
                                  <m:ctrlPr>
                                    <a:rPr lang="en-FR" sz="1400" b="1" i="1">
                                      <a:solidFill>
                                        <a:schemeClr val="accent5">
                                          <a:lumMod val="50000"/>
                                        </a:schemeClr>
                                      </a:solidFill>
                                      <a:latin typeface="+mj-lt"/>
                                    </a:rPr>
                                  </m:ctrlPr>
                                </m:dPr>
                                <m:e>
                                  <m:sSub>
                                    <m:sSubPr>
                                      <m:ctrlPr>
                                        <a:rPr lang="en-FR" sz="1400" b="1" i="1">
                                          <a:solidFill>
                                            <a:schemeClr val="accent5">
                                              <a:lumMod val="50000"/>
                                            </a:schemeClr>
                                          </a:solidFill>
                                          <a:latin typeface="+mj-lt"/>
                                        </a:rPr>
                                      </m:ctrlPr>
                                    </m:sSubPr>
                                    <m:e>
                                      <m:r>
                                        <a:rPr lang="en-US" sz="1400" b="1" i="1" smtClean="0">
                                          <a:solidFill>
                                            <a:schemeClr val="accent5">
                                              <a:lumMod val="50000"/>
                                            </a:schemeClr>
                                          </a:solidFill>
                                          <a:latin typeface="+mj-lt"/>
                                        </a:rPr>
                                        <m:t>𝒃</m:t>
                                      </m:r>
                                    </m:e>
                                    <m:sub>
                                      <m:r>
                                        <a:rPr lang="en-US" sz="1400" b="1" i="1" smtClean="0">
                                          <a:solidFill>
                                            <a:schemeClr val="accent5">
                                              <a:lumMod val="50000"/>
                                            </a:schemeClr>
                                          </a:solidFill>
                                          <a:latin typeface="+mj-lt"/>
                                        </a:rPr>
                                        <m:t>𝒋</m:t>
                                      </m:r>
                                    </m:sub>
                                  </m:sSub>
                                </m:e>
                              </m:d>
                            </m:e>
                          </m:nary>
                        </m:e>
                      </m:func>
                      <m:r>
                        <a:rPr lang="en-US" sz="1400" b="1" i="1" smtClean="0">
                          <a:solidFill>
                            <a:schemeClr val="accent5">
                              <a:lumMod val="50000"/>
                            </a:schemeClr>
                          </a:solidFill>
                          <a:latin typeface="+mj-lt"/>
                        </a:rPr>
                        <m:t>⋅</m:t>
                      </m:r>
                      <m:sSub>
                        <m:sSubPr>
                          <m:ctrlPr>
                            <a:rPr lang="en-FR" sz="1400" b="1" i="1">
                              <a:solidFill>
                                <a:schemeClr val="accent5">
                                  <a:lumMod val="50000"/>
                                </a:schemeClr>
                              </a:solidFill>
                              <a:latin typeface="+mj-lt"/>
                            </a:rPr>
                          </m:ctrlPr>
                        </m:sSubPr>
                        <m:e>
                          <m:r>
                            <a:rPr lang="en-US" sz="1400" b="1" i="1" smtClean="0">
                              <a:solidFill>
                                <a:schemeClr val="accent5">
                                  <a:lumMod val="50000"/>
                                </a:schemeClr>
                              </a:solidFill>
                              <a:latin typeface="+mj-lt"/>
                            </a:rPr>
                            <m:t>𝒚</m:t>
                          </m:r>
                        </m:e>
                        <m:sub>
                          <m:r>
                            <a:rPr lang="en-US" sz="1400" b="1" i="1" smtClean="0">
                              <a:solidFill>
                                <a:schemeClr val="accent5">
                                  <a:lumMod val="50000"/>
                                </a:schemeClr>
                              </a:solidFill>
                              <a:latin typeface="+mj-lt"/>
                            </a:rPr>
                            <m:t>𝒋</m:t>
                          </m:r>
                        </m:sub>
                      </m:sSub>
                      <m:r>
                        <a:rPr lang="en-US" sz="1400" b="1" i="1" smtClean="0">
                          <a:solidFill>
                            <a:schemeClr val="accent5">
                              <a:lumMod val="50000"/>
                            </a:schemeClr>
                          </a:solidFill>
                          <a:latin typeface="+mj-lt"/>
                        </a:rPr>
                        <m:t>+</m:t>
                      </m:r>
                      <m:nary>
                        <m:naryPr>
                          <m:chr m:val="∑"/>
                          <m:ctrlPr>
                            <a:rPr lang="en-FR" sz="1400" b="1" i="1">
                              <a:solidFill>
                                <a:schemeClr val="accent5">
                                  <a:lumMod val="50000"/>
                                </a:schemeClr>
                              </a:solidFill>
                              <a:latin typeface="+mj-lt"/>
                            </a:rPr>
                          </m:ctrlPr>
                        </m:naryPr>
                        <m:sub>
                          <m:r>
                            <a:rPr lang="en-US" sz="1400" b="1" i="1" smtClean="0">
                              <a:solidFill>
                                <a:schemeClr val="accent5">
                                  <a:lumMod val="50000"/>
                                </a:schemeClr>
                              </a:solidFill>
                              <a:latin typeface="+mj-lt"/>
                            </a:rPr>
                            <m:t>𝒋</m:t>
                          </m:r>
                          <m:r>
                            <a:rPr lang="en-US" sz="1400" b="1" i="1" smtClean="0">
                              <a:solidFill>
                                <a:schemeClr val="accent5">
                                  <a:lumMod val="50000"/>
                                </a:schemeClr>
                              </a:solidFill>
                              <a:latin typeface="+mj-lt"/>
                            </a:rPr>
                            <m:t>=</m:t>
                          </m:r>
                          <m:r>
                            <a:rPr lang="en-US" sz="1400" b="1" i="1" smtClean="0">
                              <a:solidFill>
                                <a:schemeClr val="accent5">
                                  <a:lumMod val="50000"/>
                                </a:schemeClr>
                              </a:solidFill>
                              <a:latin typeface="+mj-lt"/>
                            </a:rPr>
                            <m:t>𝟏</m:t>
                          </m:r>
                        </m:sub>
                        <m:sup>
                          <m:r>
                            <a:rPr lang="en-US" sz="1400" b="1" i="1" smtClean="0">
                              <a:solidFill>
                                <a:schemeClr val="accent5">
                                  <a:lumMod val="50000"/>
                                </a:schemeClr>
                              </a:solidFill>
                              <a:latin typeface="+mj-lt"/>
                            </a:rPr>
                            <m:t>𝒏</m:t>
                          </m:r>
                        </m:sup>
                        <m:e>
                          <m:sSub>
                            <m:sSubPr>
                              <m:ctrlPr>
                                <a:rPr lang="en-FR" sz="1400" b="1" i="1">
                                  <a:solidFill>
                                    <a:schemeClr val="accent5">
                                      <a:lumMod val="50000"/>
                                    </a:schemeClr>
                                  </a:solidFill>
                                  <a:latin typeface="+mj-lt"/>
                                </a:rPr>
                              </m:ctrlPr>
                            </m:sSubPr>
                            <m:e>
                              <m:r>
                                <a:rPr lang="en-US" sz="1400" b="1" i="1" smtClean="0">
                                  <a:solidFill>
                                    <a:schemeClr val="accent5">
                                      <a:lumMod val="50000"/>
                                    </a:schemeClr>
                                  </a:solidFill>
                                  <a:latin typeface="+mj-lt"/>
                                </a:rPr>
                                <m:t>𝒚</m:t>
                              </m:r>
                            </m:e>
                            <m:sub>
                              <m:r>
                                <a:rPr lang="en-US" sz="1400" b="1" i="1" smtClean="0">
                                  <a:solidFill>
                                    <a:schemeClr val="accent5">
                                      <a:lumMod val="50000"/>
                                    </a:schemeClr>
                                  </a:solidFill>
                                  <a:latin typeface="+mj-lt"/>
                                </a:rPr>
                                <m:t>𝒋</m:t>
                              </m:r>
                            </m:sub>
                          </m:sSub>
                        </m:e>
                      </m:nary>
                    </m:oMath>
                  </m:oMathPara>
                </a14:m>
                <a:endParaRPr lang="en-FR" sz="1050" b="1" i="1" dirty="0">
                  <a:solidFill>
                    <a:schemeClr val="accent5">
                      <a:lumMod val="50000"/>
                    </a:schemeClr>
                  </a:solidFill>
                  <a:effectLst/>
                  <a:latin typeface="Times New Roman" panose="02020603050405020304" pitchFamily="18" charset="0"/>
                  <a:cs typeface="Times New Roman" panose="02020603050405020304" pitchFamily="18" charset="0"/>
                </a:endParaRPr>
              </a:p>
            </p:txBody>
          </p:sp>
        </mc:Choice>
        <mc:Fallback>
          <p:sp>
            <p:nvSpPr>
              <p:cNvPr id="55" name="Rounded Rectangle 54">
                <a:extLst>
                  <a:ext uri="{FF2B5EF4-FFF2-40B4-BE49-F238E27FC236}">
                    <a16:creationId xmlns:a16="http://schemas.microsoft.com/office/drawing/2014/main" id="{CE516A21-3BFE-94E9-9470-04E0D85F3FAF}"/>
                  </a:ext>
                </a:extLst>
              </p:cNvPr>
              <p:cNvSpPr>
                <a:spLocks noRot="1" noChangeAspect="1" noMove="1" noResize="1" noEditPoints="1" noAdjustHandles="1" noChangeArrowheads="1" noChangeShapeType="1" noTextEdit="1"/>
              </p:cNvSpPr>
              <p:nvPr/>
            </p:nvSpPr>
            <p:spPr>
              <a:xfrm>
                <a:off x="6101880" y="1447096"/>
                <a:ext cx="5251920" cy="2277503"/>
              </a:xfrm>
              <a:prstGeom prst="roundRect">
                <a:avLst>
                  <a:gd name="adj" fmla="val 4309"/>
                </a:avLst>
              </a:prstGeom>
              <a:blipFill>
                <a:blip r:embed="rId7"/>
                <a:stretch>
                  <a:fillRect b="-30939"/>
                </a:stretch>
              </a:blipFill>
              <a:ln w="3175">
                <a:noFill/>
                <a:prstDash val="sysDot"/>
              </a:ln>
            </p:spPr>
            <p:txBody>
              <a:bodyPr/>
              <a:lstStyle/>
              <a:p>
                <a:r>
                  <a:rPr lang="en-FR">
                    <a:noFill/>
                  </a:rPr>
                  <a:t> </a:t>
                </a:r>
              </a:p>
            </p:txBody>
          </p:sp>
        </mc:Fallback>
      </mc:AlternateContent>
      <mc:AlternateContent xmlns:mc="http://schemas.openxmlformats.org/markup-compatibility/2006">
        <mc:Choice xmlns:a14="http://schemas.microsoft.com/office/drawing/2010/main" Requires="a14">
          <p:sp>
            <p:nvSpPr>
              <p:cNvPr id="58" name="Rounded Rectangle 57">
                <a:extLst>
                  <a:ext uri="{FF2B5EF4-FFF2-40B4-BE49-F238E27FC236}">
                    <a16:creationId xmlns:a16="http://schemas.microsoft.com/office/drawing/2014/main" id="{3C8CFF38-0AFE-0703-47A0-86F112C2AAD8}"/>
                  </a:ext>
                </a:extLst>
              </p:cNvPr>
              <p:cNvSpPr/>
              <p:nvPr/>
            </p:nvSpPr>
            <p:spPr>
              <a:xfrm>
                <a:off x="6096000" y="3849067"/>
                <a:ext cx="5170312" cy="1915005"/>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000" b="1" dirty="0">
                    <a:solidFill>
                      <a:schemeClr val="tx1"/>
                    </a:solidFill>
                    <a:latin typeface="Times New Roman" panose="02020603050405020304" pitchFamily="18" charset="0"/>
                    <a:cs typeface="Times New Roman" panose="02020603050405020304" pitchFamily="18" charset="0"/>
                  </a:rPr>
                  <a:t>Subjects to (possible) constraints:</a:t>
                </a:r>
              </a:p>
              <a:p>
                <a:pPr marL="685800" lvl="1" indent="-228600">
                  <a:spcBef>
                    <a:spcPts val="600"/>
                  </a:spcBef>
                  <a:buFont typeface="+mj-lt"/>
                  <a:buAutoNum type="arabicParenR"/>
                </a:pPr>
                <a14:m>
                  <m:oMath xmlns:m="http://schemas.openxmlformats.org/officeDocument/2006/math">
                    <m:nary>
                      <m:naryPr>
                        <m:chr m:val="∑"/>
                        <m:ctrlPr>
                          <a:rPr lang="en-FR" sz="1000" i="1" smtClean="0">
                            <a:solidFill>
                              <a:schemeClr val="accent5">
                                <a:lumMod val="50000"/>
                              </a:schemeClr>
                            </a:solidFill>
                            <a:latin typeface="+mj-lt"/>
                          </a:rPr>
                        </m:ctrlPr>
                      </m:naryPr>
                      <m:sub>
                        <m:r>
                          <a:rPr lang="vi-VN" sz="1000" b="0" i="1" smtClean="0">
                            <a:solidFill>
                              <a:schemeClr val="accent5">
                                <a:lumMod val="50000"/>
                              </a:schemeClr>
                            </a:solidFill>
                            <a:latin typeface="+mj-lt"/>
                          </a:rPr>
                          <m:t>𝑗</m:t>
                        </m:r>
                        <m:r>
                          <a:rPr lang="vi-VN" sz="1000" b="0" i="1" smtClean="0">
                            <a:solidFill>
                              <a:schemeClr val="accent5">
                                <a:lumMod val="50000"/>
                              </a:schemeClr>
                            </a:solidFill>
                            <a:latin typeface="+mj-lt"/>
                          </a:rPr>
                          <m:t>=1</m:t>
                        </m:r>
                      </m:sub>
                      <m:sup>
                        <m:r>
                          <a:rPr lang="vi-VN" sz="1000" b="0" i="1" smtClean="0">
                            <a:solidFill>
                              <a:schemeClr val="accent5">
                                <a:lumMod val="50000"/>
                              </a:schemeClr>
                            </a:solidFill>
                            <a:latin typeface="+mj-lt"/>
                          </a:rPr>
                          <m:t>𝑚</m:t>
                        </m:r>
                      </m:sup>
                      <m:e>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𝑥</m:t>
                            </m:r>
                          </m:e>
                          <m:sub>
                            <m:r>
                              <a:rPr lang="vi-VN" sz="1000" b="0" i="1" smtClean="0">
                                <a:solidFill>
                                  <a:schemeClr val="accent5">
                                    <a:lumMod val="50000"/>
                                  </a:schemeClr>
                                </a:solidFill>
                                <a:latin typeface="+mj-lt"/>
                              </a:rPr>
                              <m:t>𝑖𝑗</m:t>
                            </m:r>
                          </m:sub>
                        </m:sSub>
                      </m:e>
                    </m:nary>
                    <m:r>
                      <a:rPr lang="vi-VN" sz="1000" b="0" i="1" smtClean="0">
                        <a:solidFill>
                          <a:schemeClr val="accent5">
                            <a:lumMod val="50000"/>
                          </a:schemeClr>
                        </a:solidFill>
                        <a:latin typeface="+mj-lt"/>
                      </a:rPr>
                      <m:t>=1 ∀</m:t>
                    </m:r>
                    <m:r>
                      <a:rPr lang="vi-VN" sz="1000" b="0" i="1" smtClean="0">
                        <a:solidFill>
                          <a:schemeClr val="accent5">
                            <a:lumMod val="50000"/>
                          </a:schemeClr>
                        </a:solidFill>
                        <a:latin typeface="+mj-lt"/>
                      </a:rPr>
                      <m:t>𝑖</m:t>
                    </m:r>
                    <m:r>
                      <a:rPr lang="vi-VN" sz="1000" b="0" i="1" smtClean="0">
                        <a:solidFill>
                          <a:schemeClr val="accent5">
                            <a:lumMod val="50000"/>
                          </a:schemeClr>
                        </a:solidFill>
                        <a:latin typeface="+mj-lt"/>
                      </a:rPr>
                      <m:t>∈</m:t>
                    </m:r>
                    <m:r>
                      <m:rPr>
                        <m:lit/>
                      </m:rPr>
                      <a:rPr lang="vi-VN" sz="1000" b="0" i="1" smtClean="0">
                        <a:solidFill>
                          <a:schemeClr val="accent5">
                            <a:lumMod val="50000"/>
                          </a:schemeClr>
                        </a:solidFill>
                        <a:latin typeface="+mj-lt"/>
                      </a:rPr>
                      <m:t>{</m:t>
                    </m:r>
                    <m:r>
                      <a:rPr lang="vi-VN" sz="1000" b="0" i="1" smtClean="0">
                        <a:solidFill>
                          <a:schemeClr val="accent5">
                            <a:lumMod val="50000"/>
                          </a:schemeClr>
                        </a:solidFill>
                        <a:latin typeface="+mj-lt"/>
                      </a:rPr>
                      <m:t>1,…,</m:t>
                    </m:r>
                    <m:r>
                      <a:rPr lang="vi-VN" sz="1000" b="0" i="1" smtClean="0">
                        <a:solidFill>
                          <a:schemeClr val="accent5">
                            <a:lumMod val="50000"/>
                          </a:schemeClr>
                        </a:solidFill>
                        <a:latin typeface="+mj-lt"/>
                      </a:rPr>
                      <m:t>𝑛</m:t>
                    </m:r>
                    <m:r>
                      <m:rPr>
                        <m:lit/>
                      </m:rPr>
                      <a:rPr lang="vi-VN" sz="1000" b="0" i="1" smtClean="0">
                        <a:solidFill>
                          <a:schemeClr val="accent5">
                            <a:lumMod val="50000"/>
                          </a:schemeClr>
                        </a:solidFill>
                        <a:latin typeface="+mj-lt"/>
                      </a:rPr>
                      <m:t>}</m:t>
                    </m:r>
                  </m:oMath>
                </a14:m>
                <a:r>
                  <a:rPr lang="vi-VN" sz="1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vi-VN" sz="1000" i="1">
                        <a:solidFill>
                          <a:schemeClr val="tx1"/>
                        </a:solidFill>
                        <a:latin typeface="+mj-lt"/>
                      </a:rPr>
                      <m:t>: </m:t>
                    </m:r>
                    <m:r>
                      <a:rPr lang="vi-VN" sz="1000" i="1">
                        <a:solidFill>
                          <a:schemeClr val="tx1"/>
                        </a:solidFill>
                        <a:latin typeface="+mj-lt"/>
                      </a:rPr>
                      <m:t>𝑎</m:t>
                    </m:r>
                    <m:r>
                      <a:rPr lang="vi-VN" sz="1000" i="1">
                        <a:solidFill>
                          <a:schemeClr val="tx1"/>
                        </a:solidFill>
                        <a:latin typeface="+mj-lt"/>
                      </a:rPr>
                      <m:t> </m:t>
                    </m:r>
                    <m:r>
                      <a:rPr lang="vi-VN" sz="1000" i="1">
                        <a:solidFill>
                          <a:schemeClr val="tx1"/>
                        </a:solidFill>
                        <a:latin typeface="+mj-lt"/>
                      </a:rPr>
                      <m:t>𝑔𝑒𝑛𝑜𝑚𝑒</m:t>
                    </m:r>
                    <m:r>
                      <a:rPr lang="vi-VN" sz="1000" i="1">
                        <a:solidFill>
                          <a:schemeClr val="tx1"/>
                        </a:solidFill>
                        <a:latin typeface="+mj-lt"/>
                      </a:rPr>
                      <m:t> </m:t>
                    </m:r>
                    <m:r>
                      <a:rPr lang="vi-VN" sz="1000" i="1">
                        <a:solidFill>
                          <a:schemeClr val="tx1"/>
                        </a:solidFill>
                        <a:latin typeface="+mj-lt"/>
                      </a:rPr>
                      <m:t>𝑚𝑢𝑠𝑡</m:t>
                    </m:r>
                    <m:r>
                      <a:rPr lang="vi-VN" sz="1000" i="1">
                        <a:solidFill>
                          <a:schemeClr val="tx1"/>
                        </a:solidFill>
                        <a:latin typeface="+mj-lt"/>
                      </a:rPr>
                      <m:t> </m:t>
                    </m:r>
                    <m:r>
                      <a:rPr lang="vi-VN" sz="1000" i="1">
                        <a:solidFill>
                          <a:schemeClr val="tx1"/>
                        </a:solidFill>
                        <a:latin typeface="+mj-lt"/>
                      </a:rPr>
                      <m:t>𝑏𝑒</m:t>
                    </m:r>
                    <m:r>
                      <a:rPr lang="vi-VN" sz="1000" i="1">
                        <a:solidFill>
                          <a:schemeClr val="tx1"/>
                        </a:solidFill>
                        <a:latin typeface="+mj-lt"/>
                      </a:rPr>
                      <m:t> </m:t>
                    </m:r>
                    <m:r>
                      <a:rPr lang="vi-VN" sz="1000" i="1">
                        <a:solidFill>
                          <a:schemeClr val="tx1"/>
                        </a:solidFill>
                        <a:latin typeface="+mj-lt"/>
                      </a:rPr>
                      <m:t>𝑎𝑠𝑠𝑖𝑔𝑛𝑒𝑑</m:t>
                    </m:r>
                  </m:oMath>
                </a14:m>
                <a:endParaRPr lang="vi-VN" sz="1000" i="1" dirty="0">
                  <a:solidFill>
                    <a:schemeClr val="tx1"/>
                  </a:solidFill>
                  <a:latin typeface="Times New Roman" panose="02020603050405020304" pitchFamily="18" charset="0"/>
                  <a:cs typeface="Times New Roman" panose="02020603050405020304" pitchFamily="18" charset="0"/>
                </a:endParaRPr>
              </a:p>
              <a:p>
                <a:pPr marL="685800" lvl="1" indent="-228600">
                  <a:spcBef>
                    <a:spcPts val="600"/>
                  </a:spcBef>
                  <a:buFont typeface="+mj-lt"/>
                  <a:buAutoNum type="arabicParenR"/>
                </a:pPr>
                <a14:m>
                  <m:oMath xmlns:m="http://schemas.openxmlformats.org/officeDocument/2006/math">
                    <m:sSub>
                      <m:sSubPr>
                        <m:ctrlPr>
                          <a:rPr lang="en-FR" sz="1000" i="1" smtClean="0">
                            <a:solidFill>
                              <a:schemeClr val="accent5">
                                <a:lumMod val="50000"/>
                              </a:schemeClr>
                            </a:solidFill>
                            <a:latin typeface="+mj-lt"/>
                          </a:rPr>
                        </m:ctrlPr>
                      </m:sSubPr>
                      <m:e>
                        <m:r>
                          <a:rPr lang="vi-VN" sz="1000" b="0" i="1" smtClean="0">
                            <a:solidFill>
                              <a:schemeClr val="accent5">
                                <a:lumMod val="50000"/>
                              </a:schemeClr>
                            </a:solidFill>
                            <a:latin typeface="+mj-lt"/>
                          </a:rPr>
                          <m:t>𝑥</m:t>
                        </m:r>
                      </m:e>
                      <m:sub>
                        <m:r>
                          <a:rPr lang="vi-VN" sz="1000" b="0" i="1" smtClean="0">
                            <a:solidFill>
                              <a:schemeClr val="accent5">
                                <a:lumMod val="50000"/>
                              </a:schemeClr>
                            </a:solidFill>
                            <a:latin typeface="+mj-lt"/>
                          </a:rPr>
                          <m:t>𝑖𝑗</m:t>
                        </m:r>
                      </m:sub>
                    </m:sSub>
                    <m:r>
                      <a:rPr lang="vi-VN" sz="1000" b="0" i="1" smtClean="0">
                        <a:solidFill>
                          <a:schemeClr val="accent5">
                            <a:lumMod val="50000"/>
                          </a:schemeClr>
                        </a:solidFill>
                        <a:latin typeface="+mj-lt"/>
                      </a:rPr>
                      <m:t>≤</m:t>
                    </m:r>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𝑦</m:t>
                        </m:r>
                      </m:e>
                      <m:sub>
                        <m:r>
                          <a:rPr lang="vi-VN" sz="1000" b="0" i="1" smtClean="0">
                            <a:solidFill>
                              <a:schemeClr val="accent5">
                                <a:lumMod val="50000"/>
                              </a:schemeClr>
                            </a:solidFill>
                            <a:latin typeface="+mj-lt"/>
                          </a:rPr>
                          <m:t>𝑗</m:t>
                        </m:r>
                      </m:sub>
                    </m:sSub>
                    <m:r>
                      <a:rPr lang="vi-VN" sz="1000" b="0" i="1" smtClean="0">
                        <a:solidFill>
                          <a:schemeClr val="accent5">
                            <a:lumMod val="50000"/>
                          </a:schemeClr>
                        </a:solidFill>
                        <a:latin typeface="+mj-lt"/>
                      </a:rPr>
                      <m:t> ∀</m:t>
                    </m:r>
                    <m:r>
                      <a:rPr lang="vi-VN" sz="1000" b="0" i="1" smtClean="0">
                        <a:solidFill>
                          <a:schemeClr val="accent5">
                            <a:lumMod val="50000"/>
                          </a:schemeClr>
                        </a:solidFill>
                        <a:latin typeface="+mj-lt"/>
                      </a:rPr>
                      <m:t>𝑖</m:t>
                    </m:r>
                    <m:r>
                      <a:rPr lang="vi-VN" sz="1000" b="0" i="1" smtClean="0">
                        <a:solidFill>
                          <a:schemeClr val="accent5">
                            <a:lumMod val="50000"/>
                          </a:schemeClr>
                        </a:solidFill>
                        <a:latin typeface="+mj-lt"/>
                      </a:rPr>
                      <m:t>,</m:t>
                    </m:r>
                    <m:r>
                      <a:rPr lang="vi-VN" sz="1000" b="0" i="1" smtClean="0">
                        <a:solidFill>
                          <a:schemeClr val="accent5">
                            <a:lumMod val="50000"/>
                          </a:schemeClr>
                        </a:solidFill>
                        <a:latin typeface="+mj-lt"/>
                      </a:rPr>
                      <m:t>𝑗</m:t>
                    </m:r>
                  </m:oMath>
                </a14:m>
                <a:r>
                  <a:rPr lang="vi-VN" sz="1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vi-VN" sz="1000" i="1">
                        <a:solidFill>
                          <a:schemeClr val="tx1"/>
                        </a:solidFill>
                        <a:latin typeface="+mj-lt"/>
                      </a:rPr>
                      <m:t>: </m:t>
                    </m:r>
                    <m:r>
                      <a:rPr lang="vi-VN" sz="1000" i="1">
                        <a:solidFill>
                          <a:schemeClr val="tx1"/>
                        </a:solidFill>
                        <a:latin typeface="+mj-lt"/>
                      </a:rPr>
                      <m:t>𝑛𝑜</m:t>
                    </m:r>
                    <m:r>
                      <a:rPr lang="vi-VN" sz="1000" i="1">
                        <a:solidFill>
                          <a:schemeClr val="tx1"/>
                        </a:solidFill>
                        <a:latin typeface="+mj-lt"/>
                      </a:rPr>
                      <m:t> </m:t>
                    </m:r>
                    <m:r>
                      <a:rPr lang="vi-VN" sz="1000" i="1">
                        <a:solidFill>
                          <a:schemeClr val="tx1"/>
                        </a:solidFill>
                        <a:latin typeface="+mj-lt"/>
                      </a:rPr>
                      <m:t>𝑔𝑒𝑛𝑜𝑚𝑒𝑠</m:t>
                    </m:r>
                    <m:r>
                      <a:rPr lang="vi-VN" sz="1000" i="1">
                        <a:solidFill>
                          <a:schemeClr val="tx1"/>
                        </a:solidFill>
                        <a:latin typeface="+mj-lt"/>
                      </a:rPr>
                      <m:t> </m:t>
                    </m:r>
                    <m:r>
                      <a:rPr lang="vi-VN" sz="1000" i="1">
                        <a:solidFill>
                          <a:schemeClr val="tx1"/>
                        </a:solidFill>
                        <a:latin typeface="+mj-lt"/>
                      </a:rPr>
                      <m:t>𝑖𝑛</m:t>
                    </m:r>
                    <m:r>
                      <a:rPr lang="vi-VN" sz="1000" i="1">
                        <a:solidFill>
                          <a:schemeClr val="tx1"/>
                        </a:solidFill>
                        <a:latin typeface="+mj-lt"/>
                      </a:rPr>
                      <m:t> </m:t>
                    </m:r>
                    <m:r>
                      <a:rPr lang="vi-VN" sz="1000" i="1">
                        <a:solidFill>
                          <a:schemeClr val="tx1"/>
                        </a:solidFill>
                        <a:latin typeface="+mj-lt"/>
                      </a:rPr>
                      <m:t>𝑢𝑛𝑠𝑒𝑙𝑒𝑐𝑡𝑒𝑑</m:t>
                    </m:r>
                    <m:r>
                      <a:rPr lang="vi-VN" sz="1000" i="1">
                        <a:solidFill>
                          <a:schemeClr val="tx1"/>
                        </a:solidFill>
                        <a:latin typeface="+mj-lt"/>
                      </a:rPr>
                      <m:t> </m:t>
                    </m:r>
                    <m:r>
                      <a:rPr lang="vi-VN" sz="1000" i="1">
                        <a:solidFill>
                          <a:schemeClr val="tx1"/>
                        </a:solidFill>
                        <a:latin typeface="+mj-lt"/>
                      </a:rPr>
                      <m:t>𝑏𝑎𝑡𝑐h𝑒𝑠</m:t>
                    </m:r>
                  </m:oMath>
                </a14:m>
                <a:endParaRPr lang="en-FR" sz="1000" i="1" dirty="0">
                  <a:solidFill>
                    <a:schemeClr val="tx1"/>
                  </a:solidFill>
                  <a:latin typeface="Times New Roman" panose="02020603050405020304" pitchFamily="18" charset="0"/>
                  <a:cs typeface="Times New Roman" panose="02020603050405020304" pitchFamily="18" charset="0"/>
                </a:endParaRPr>
              </a:p>
              <a:p>
                <a:pPr marL="685800" lvl="1" indent="-228600">
                  <a:spcBef>
                    <a:spcPts val="600"/>
                  </a:spcBef>
                  <a:buFont typeface="+mj-lt"/>
                  <a:buAutoNum type="arabicParenR"/>
                </a:pPr>
                <a14:m>
                  <m:oMath xmlns:m="http://schemas.openxmlformats.org/officeDocument/2006/math">
                    <m:r>
                      <a:rPr lang="vi-VN" sz="1000" b="0" i="1" smtClean="0">
                        <a:solidFill>
                          <a:schemeClr val="accent5">
                            <a:lumMod val="50000"/>
                          </a:schemeClr>
                        </a:solidFill>
                        <a:latin typeface="+mj-lt"/>
                      </a:rPr>
                      <m:t>𝑈</m:t>
                    </m:r>
                    <m:d>
                      <m:dPr>
                        <m:ctrlPr>
                          <a:rPr lang="en-FR" sz="1000" i="1">
                            <a:solidFill>
                              <a:schemeClr val="accent5">
                                <a:lumMod val="50000"/>
                              </a:schemeClr>
                            </a:solidFill>
                            <a:latin typeface="+mj-lt"/>
                          </a:rPr>
                        </m:ctrlPr>
                      </m:dPr>
                      <m:e>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𝑏</m:t>
                            </m:r>
                          </m:e>
                          <m:sub>
                            <m:r>
                              <a:rPr lang="vi-VN" sz="1000" b="0" i="1" smtClean="0">
                                <a:solidFill>
                                  <a:schemeClr val="accent5">
                                    <a:lumMod val="50000"/>
                                  </a:schemeClr>
                                </a:solidFill>
                                <a:latin typeface="+mj-lt"/>
                              </a:rPr>
                              <m:t>𝑗</m:t>
                            </m:r>
                          </m:sub>
                        </m:sSub>
                      </m:e>
                    </m:d>
                    <m:r>
                      <a:rPr lang="vi-VN" sz="1000" b="0" i="1" smtClean="0">
                        <a:solidFill>
                          <a:schemeClr val="accent5">
                            <a:lumMod val="50000"/>
                          </a:schemeClr>
                        </a:solidFill>
                        <a:latin typeface="+mj-lt"/>
                      </a:rPr>
                      <m:t>≤</m:t>
                    </m:r>
                    <m:r>
                      <a:rPr lang="vi-VN" sz="1000" b="0" i="1" smtClean="0">
                        <a:solidFill>
                          <a:schemeClr val="accent5">
                            <a:lumMod val="50000"/>
                          </a:schemeClr>
                        </a:solidFill>
                        <a:latin typeface="+mj-lt"/>
                      </a:rPr>
                      <m:t>𝑢</m:t>
                    </m:r>
                    <m:r>
                      <a:rPr lang="vi-VN" sz="1000" b="0" i="1" smtClean="0">
                        <a:solidFill>
                          <a:schemeClr val="accent5">
                            <a:lumMod val="50000"/>
                          </a:schemeClr>
                        </a:solidFill>
                        <a:latin typeface="+mj-lt"/>
                      </a:rPr>
                      <m:t>⋅</m:t>
                    </m:r>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𝑦</m:t>
                        </m:r>
                      </m:e>
                      <m:sub>
                        <m:r>
                          <a:rPr lang="vi-VN" sz="1000" b="0" i="1" smtClean="0">
                            <a:solidFill>
                              <a:schemeClr val="accent5">
                                <a:lumMod val="50000"/>
                              </a:schemeClr>
                            </a:solidFill>
                            <a:latin typeface="+mj-lt"/>
                          </a:rPr>
                          <m:t>𝑗</m:t>
                        </m:r>
                      </m:sub>
                    </m:sSub>
                    <m:r>
                      <a:rPr lang="vi-VN" sz="1000" b="0" i="1" smtClean="0">
                        <a:solidFill>
                          <a:schemeClr val="accent5">
                            <a:lumMod val="50000"/>
                          </a:schemeClr>
                        </a:solidFill>
                        <a:latin typeface="+mj-lt"/>
                      </a:rPr>
                      <m:t> ∀</m:t>
                    </m:r>
                    <m:r>
                      <a:rPr lang="vi-VN" sz="1000" b="0" i="1" smtClean="0">
                        <a:solidFill>
                          <a:schemeClr val="accent5">
                            <a:lumMod val="50000"/>
                          </a:schemeClr>
                        </a:solidFill>
                        <a:latin typeface="+mj-lt"/>
                      </a:rPr>
                      <m:t>𝑗</m:t>
                    </m:r>
                    <m:r>
                      <a:rPr lang="vi-VN" sz="1000" b="0" i="1" smtClean="0">
                        <a:solidFill>
                          <a:schemeClr val="accent5">
                            <a:lumMod val="50000"/>
                          </a:schemeClr>
                        </a:solidFill>
                        <a:latin typeface="+mj-lt"/>
                      </a:rPr>
                      <m:t>∈</m:t>
                    </m:r>
                    <m:r>
                      <m:rPr>
                        <m:lit/>
                      </m:rPr>
                      <a:rPr lang="vi-VN" sz="1000" b="0" i="1" smtClean="0">
                        <a:solidFill>
                          <a:schemeClr val="accent5">
                            <a:lumMod val="50000"/>
                          </a:schemeClr>
                        </a:solidFill>
                        <a:latin typeface="+mj-lt"/>
                      </a:rPr>
                      <m:t>{</m:t>
                    </m:r>
                    <m:r>
                      <a:rPr lang="vi-VN" sz="1000" b="0" i="1" smtClean="0">
                        <a:solidFill>
                          <a:schemeClr val="accent5">
                            <a:lumMod val="50000"/>
                          </a:schemeClr>
                        </a:solidFill>
                        <a:latin typeface="+mj-lt"/>
                      </a:rPr>
                      <m:t>1,…,</m:t>
                    </m:r>
                    <m:r>
                      <a:rPr lang="vi-VN" sz="1000" b="0" i="1" smtClean="0">
                        <a:solidFill>
                          <a:schemeClr val="accent5">
                            <a:lumMod val="50000"/>
                          </a:schemeClr>
                        </a:solidFill>
                        <a:latin typeface="+mj-lt"/>
                      </a:rPr>
                      <m:t>𝑚</m:t>
                    </m:r>
                    <m:r>
                      <m:rPr>
                        <m:lit/>
                      </m:rPr>
                      <a:rPr lang="vi-VN" sz="1000" b="0" i="1" smtClean="0">
                        <a:solidFill>
                          <a:schemeClr val="accent5">
                            <a:lumMod val="50000"/>
                          </a:schemeClr>
                        </a:solidFill>
                        <a:latin typeface="+mj-lt"/>
                      </a:rPr>
                      <m:t>}</m:t>
                    </m:r>
                  </m:oMath>
                </a14:m>
                <a:r>
                  <a:rPr lang="vi-VN" sz="1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vi-VN" sz="1000" i="1">
                        <a:solidFill>
                          <a:schemeClr val="tx1"/>
                        </a:solidFill>
                        <a:latin typeface="+mj-lt"/>
                      </a:rPr>
                      <m:t>: </m:t>
                    </m:r>
                    <m:r>
                      <a:rPr lang="vi-VN" sz="1000" i="1">
                        <a:solidFill>
                          <a:schemeClr val="tx1"/>
                        </a:solidFill>
                        <a:latin typeface="+mj-lt"/>
                      </a:rPr>
                      <m:t>𝑏𝑜𝑢𝑛𝑑</m:t>
                    </m:r>
                    <m:r>
                      <a:rPr lang="vi-VN" sz="1000" i="1">
                        <a:solidFill>
                          <a:schemeClr val="tx1"/>
                        </a:solidFill>
                        <a:latin typeface="+mj-lt"/>
                      </a:rPr>
                      <m:t> </m:t>
                    </m:r>
                    <m:r>
                      <a:rPr lang="vi-VN" sz="1000" i="1">
                        <a:solidFill>
                          <a:schemeClr val="tx1"/>
                        </a:solidFill>
                        <a:latin typeface="+mj-lt"/>
                      </a:rPr>
                      <m:t>𝑜𝑛</m:t>
                    </m:r>
                    <m:r>
                      <a:rPr lang="vi-VN" sz="1000" i="1">
                        <a:solidFill>
                          <a:schemeClr val="tx1"/>
                        </a:solidFill>
                        <a:latin typeface="+mj-lt"/>
                      </a:rPr>
                      <m:t> </m:t>
                    </m:r>
                    <m:r>
                      <a:rPr lang="vi-VN" sz="1000" i="1">
                        <a:solidFill>
                          <a:schemeClr val="tx1"/>
                        </a:solidFill>
                        <a:latin typeface="+mj-lt"/>
                      </a:rPr>
                      <m:t>𝑢𝑛𝑐𝑜𝑚𝑝𝑟𝑒𝑠𝑠𝑒𝑑</m:t>
                    </m:r>
                    <m:r>
                      <a:rPr lang="vi-VN" sz="1000" i="1">
                        <a:solidFill>
                          <a:schemeClr val="tx1"/>
                        </a:solidFill>
                        <a:latin typeface="+mj-lt"/>
                      </a:rPr>
                      <m:t> </m:t>
                    </m:r>
                    <m:r>
                      <a:rPr lang="vi-VN" sz="1000" i="1">
                        <a:solidFill>
                          <a:schemeClr val="tx1"/>
                        </a:solidFill>
                        <a:latin typeface="+mj-lt"/>
                      </a:rPr>
                      <m:t>𝑠𝑖𝑧𝑒</m:t>
                    </m:r>
                  </m:oMath>
                </a14:m>
                <a:endParaRPr lang="en-FR" sz="1000" i="1" dirty="0">
                  <a:solidFill>
                    <a:schemeClr val="tx1"/>
                  </a:solidFill>
                  <a:latin typeface="Times New Roman" panose="02020603050405020304" pitchFamily="18" charset="0"/>
                  <a:cs typeface="Times New Roman" panose="02020603050405020304" pitchFamily="18" charset="0"/>
                </a:endParaRPr>
              </a:p>
              <a:p>
                <a:pPr marL="685800" lvl="1" indent="-228600">
                  <a:spcBef>
                    <a:spcPts val="600"/>
                  </a:spcBef>
                  <a:buFont typeface="+mj-lt"/>
                  <a:buAutoNum type="arabicParenR"/>
                </a:pPr>
                <a14:m>
                  <m:oMath xmlns:m="http://schemas.openxmlformats.org/officeDocument/2006/math">
                    <m:r>
                      <a:rPr lang="vi-VN" sz="1000" b="0" i="1" smtClean="0">
                        <a:solidFill>
                          <a:schemeClr val="accent5">
                            <a:lumMod val="50000"/>
                          </a:schemeClr>
                        </a:solidFill>
                        <a:latin typeface="+mj-lt"/>
                      </a:rPr>
                      <m:t>𝐶</m:t>
                    </m:r>
                    <m:d>
                      <m:dPr>
                        <m:ctrlPr>
                          <a:rPr lang="en-FR" sz="1000" i="1">
                            <a:solidFill>
                              <a:schemeClr val="accent5">
                                <a:lumMod val="50000"/>
                              </a:schemeClr>
                            </a:solidFill>
                            <a:latin typeface="+mj-lt"/>
                          </a:rPr>
                        </m:ctrlPr>
                      </m:dPr>
                      <m:e>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𝑏</m:t>
                            </m:r>
                          </m:e>
                          <m:sub>
                            <m:r>
                              <a:rPr lang="vi-VN" sz="1000" b="0" i="1" smtClean="0">
                                <a:solidFill>
                                  <a:schemeClr val="accent5">
                                    <a:lumMod val="50000"/>
                                  </a:schemeClr>
                                </a:solidFill>
                                <a:latin typeface="+mj-lt"/>
                              </a:rPr>
                              <m:t>𝑗</m:t>
                            </m:r>
                          </m:sub>
                        </m:sSub>
                      </m:e>
                    </m:d>
                    <m:r>
                      <a:rPr lang="vi-VN" sz="1000" b="0" i="1" smtClean="0">
                        <a:solidFill>
                          <a:schemeClr val="accent5">
                            <a:lumMod val="50000"/>
                          </a:schemeClr>
                        </a:solidFill>
                        <a:latin typeface="+mj-lt"/>
                      </a:rPr>
                      <m:t>≤</m:t>
                    </m:r>
                    <m:r>
                      <a:rPr lang="vi-VN" sz="1000" b="0" i="1" smtClean="0">
                        <a:solidFill>
                          <a:schemeClr val="accent5">
                            <a:lumMod val="50000"/>
                          </a:schemeClr>
                        </a:solidFill>
                        <a:latin typeface="+mj-lt"/>
                      </a:rPr>
                      <m:t>𝑐</m:t>
                    </m:r>
                    <m:r>
                      <a:rPr lang="vi-VN" sz="1000" b="0" i="1" smtClean="0">
                        <a:solidFill>
                          <a:schemeClr val="accent5">
                            <a:lumMod val="50000"/>
                          </a:schemeClr>
                        </a:solidFill>
                        <a:latin typeface="+mj-lt"/>
                      </a:rPr>
                      <m:t>⋅</m:t>
                    </m:r>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𝑦</m:t>
                        </m:r>
                      </m:e>
                      <m:sub>
                        <m:r>
                          <a:rPr lang="vi-VN" sz="1000" b="0" i="1" smtClean="0">
                            <a:solidFill>
                              <a:schemeClr val="accent5">
                                <a:lumMod val="50000"/>
                              </a:schemeClr>
                            </a:solidFill>
                            <a:latin typeface="+mj-lt"/>
                          </a:rPr>
                          <m:t>𝑗</m:t>
                        </m:r>
                      </m:sub>
                    </m:sSub>
                    <m:r>
                      <a:rPr lang="vi-VN" sz="1000" b="0" i="1" smtClean="0">
                        <a:solidFill>
                          <a:schemeClr val="accent5">
                            <a:lumMod val="50000"/>
                          </a:schemeClr>
                        </a:solidFill>
                        <a:latin typeface="+mj-lt"/>
                      </a:rPr>
                      <m:t> ∀</m:t>
                    </m:r>
                    <m:r>
                      <a:rPr lang="vi-VN" sz="1000" b="0" i="1" smtClean="0">
                        <a:solidFill>
                          <a:schemeClr val="accent5">
                            <a:lumMod val="50000"/>
                          </a:schemeClr>
                        </a:solidFill>
                        <a:latin typeface="+mj-lt"/>
                      </a:rPr>
                      <m:t>𝑗</m:t>
                    </m:r>
                    <m:r>
                      <a:rPr lang="vi-VN" sz="1000" b="0" i="1" smtClean="0">
                        <a:solidFill>
                          <a:schemeClr val="accent5">
                            <a:lumMod val="50000"/>
                          </a:schemeClr>
                        </a:solidFill>
                        <a:latin typeface="+mj-lt"/>
                      </a:rPr>
                      <m:t>∈</m:t>
                    </m:r>
                    <m:r>
                      <m:rPr>
                        <m:lit/>
                      </m:rPr>
                      <a:rPr lang="vi-VN" sz="1000" b="0" i="1" smtClean="0">
                        <a:solidFill>
                          <a:schemeClr val="accent5">
                            <a:lumMod val="50000"/>
                          </a:schemeClr>
                        </a:solidFill>
                        <a:latin typeface="+mj-lt"/>
                      </a:rPr>
                      <m:t>{</m:t>
                    </m:r>
                    <m:r>
                      <a:rPr lang="vi-VN" sz="1000" b="0" i="1" smtClean="0">
                        <a:solidFill>
                          <a:schemeClr val="accent5">
                            <a:lumMod val="50000"/>
                          </a:schemeClr>
                        </a:solidFill>
                        <a:latin typeface="+mj-lt"/>
                      </a:rPr>
                      <m:t>1,…,</m:t>
                    </m:r>
                    <m:r>
                      <a:rPr lang="vi-VN" sz="1000" b="0" i="1" smtClean="0">
                        <a:solidFill>
                          <a:schemeClr val="accent5">
                            <a:lumMod val="50000"/>
                          </a:schemeClr>
                        </a:solidFill>
                        <a:latin typeface="+mj-lt"/>
                      </a:rPr>
                      <m:t>𝑚</m:t>
                    </m:r>
                    <m:r>
                      <m:rPr>
                        <m:lit/>
                      </m:rPr>
                      <a:rPr lang="vi-VN" sz="1000" b="0" i="1" smtClean="0">
                        <a:solidFill>
                          <a:schemeClr val="accent5">
                            <a:lumMod val="50000"/>
                          </a:schemeClr>
                        </a:solidFill>
                        <a:latin typeface="+mj-lt"/>
                      </a:rPr>
                      <m:t>}</m:t>
                    </m:r>
                  </m:oMath>
                </a14:m>
                <a:r>
                  <a:rPr lang="vi-VN" sz="1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vi-VN" sz="1000" i="1">
                        <a:solidFill>
                          <a:schemeClr val="tx1"/>
                        </a:solidFill>
                        <a:latin typeface="+mj-lt"/>
                      </a:rPr>
                      <m:t>: </m:t>
                    </m:r>
                    <m:r>
                      <a:rPr lang="vi-VN" sz="1000" i="1">
                        <a:solidFill>
                          <a:schemeClr val="tx1"/>
                        </a:solidFill>
                        <a:latin typeface="+mj-lt"/>
                      </a:rPr>
                      <m:t>𝑏𝑜𝑢𝑛𝑑</m:t>
                    </m:r>
                    <m:r>
                      <a:rPr lang="vi-VN" sz="1000" i="1">
                        <a:solidFill>
                          <a:schemeClr val="tx1"/>
                        </a:solidFill>
                        <a:latin typeface="+mj-lt"/>
                      </a:rPr>
                      <m:t> </m:t>
                    </m:r>
                    <m:r>
                      <a:rPr lang="vi-VN" sz="1000" i="1">
                        <a:solidFill>
                          <a:schemeClr val="tx1"/>
                        </a:solidFill>
                        <a:latin typeface="+mj-lt"/>
                      </a:rPr>
                      <m:t>𝑜𝑛</m:t>
                    </m:r>
                    <m:r>
                      <a:rPr lang="vi-VN" sz="1000" i="1">
                        <a:solidFill>
                          <a:schemeClr val="tx1"/>
                        </a:solidFill>
                        <a:latin typeface="+mj-lt"/>
                      </a:rPr>
                      <m:t> </m:t>
                    </m:r>
                    <m:r>
                      <a:rPr lang="vi-VN" sz="1000" i="1">
                        <a:solidFill>
                          <a:schemeClr val="tx1"/>
                        </a:solidFill>
                        <a:latin typeface="+mj-lt"/>
                      </a:rPr>
                      <m:t>𝑐𝑜𝑚𝑝𝑟𝑒𝑠𝑠𝑒𝑑</m:t>
                    </m:r>
                    <m:r>
                      <a:rPr lang="vi-VN" sz="1000" i="1">
                        <a:solidFill>
                          <a:schemeClr val="tx1"/>
                        </a:solidFill>
                        <a:latin typeface="+mj-lt"/>
                      </a:rPr>
                      <m:t> </m:t>
                    </m:r>
                    <m:r>
                      <a:rPr lang="vi-VN" sz="1000" i="1">
                        <a:solidFill>
                          <a:schemeClr val="tx1"/>
                        </a:solidFill>
                        <a:latin typeface="+mj-lt"/>
                      </a:rPr>
                      <m:t>𝑠𝑖𝑧𝑒</m:t>
                    </m:r>
                  </m:oMath>
                </a14:m>
                <a:endParaRPr lang="en-FR" sz="1000" i="1" dirty="0">
                  <a:solidFill>
                    <a:schemeClr val="tx1"/>
                  </a:solidFill>
                  <a:effectLst/>
                  <a:latin typeface="Times New Roman" panose="02020603050405020304" pitchFamily="18" charset="0"/>
                  <a:cs typeface="Times New Roman" panose="02020603050405020304" pitchFamily="18" charset="0"/>
                </a:endParaRPr>
              </a:p>
              <a:p>
                <a:pPr marL="685800" lvl="1" indent="-228600">
                  <a:spcBef>
                    <a:spcPts val="600"/>
                  </a:spcBef>
                  <a:buFont typeface="+mj-lt"/>
                  <a:buAutoNum type="arabicParenR"/>
                </a:pPr>
                <a14:m>
                  <m:oMath xmlns:m="http://schemas.openxmlformats.org/officeDocument/2006/math">
                    <m:nary>
                      <m:naryPr>
                        <m:chr m:val="∑"/>
                        <m:ctrlPr>
                          <a:rPr lang="en-FR" sz="1000" i="1" smtClean="0">
                            <a:solidFill>
                              <a:schemeClr val="accent5">
                                <a:lumMod val="50000"/>
                              </a:schemeClr>
                            </a:solidFill>
                            <a:latin typeface="+mj-lt"/>
                          </a:rPr>
                        </m:ctrlPr>
                      </m:naryPr>
                      <m:sub>
                        <m:r>
                          <a:rPr lang="vi-VN" sz="1000" b="0" i="1" smtClean="0">
                            <a:solidFill>
                              <a:schemeClr val="accent5">
                                <a:lumMod val="50000"/>
                              </a:schemeClr>
                            </a:solidFill>
                            <a:latin typeface="+mj-lt"/>
                          </a:rPr>
                          <m:t>𝑖</m:t>
                        </m:r>
                        <m:r>
                          <a:rPr lang="vi-VN" sz="1000" b="0" i="1" smtClean="0">
                            <a:solidFill>
                              <a:schemeClr val="accent5">
                                <a:lumMod val="50000"/>
                              </a:schemeClr>
                            </a:solidFill>
                            <a:latin typeface="+mj-lt"/>
                          </a:rPr>
                          <m:t>=1</m:t>
                        </m:r>
                      </m:sub>
                      <m:sup>
                        <m:r>
                          <a:rPr lang="vi-VN" sz="1000" b="0" i="1" smtClean="0">
                            <a:solidFill>
                              <a:schemeClr val="accent5">
                                <a:lumMod val="50000"/>
                              </a:schemeClr>
                            </a:solidFill>
                            <a:latin typeface="+mj-lt"/>
                          </a:rPr>
                          <m:t>𝑛</m:t>
                        </m:r>
                      </m:sup>
                      <m:e>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𝑥</m:t>
                            </m:r>
                          </m:e>
                          <m:sub>
                            <m:r>
                              <a:rPr lang="vi-VN" sz="1000" b="0" i="1" smtClean="0">
                                <a:solidFill>
                                  <a:schemeClr val="accent5">
                                    <a:lumMod val="50000"/>
                                  </a:schemeClr>
                                </a:solidFill>
                                <a:latin typeface="+mj-lt"/>
                              </a:rPr>
                              <m:t>𝑖𝑗</m:t>
                            </m:r>
                          </m:sub>
                        </m:sSub>
                      </m:e>
                    </m:nary>
                    <m:r>
                      <a:rPr lang="vi-VN" sz="1000" b="0" i="1" smtClean="0">
                        <a:solidFill>
                          <a:schemeClr val="accent5">
                            <a:lumMod val="50000"/>
                          </a:schemeClr>
                        </a:solidFill>
                        <a:latin typeface="+mj-lt"/>
                      </a:rPr>
                      <m:t>≤</m:t>
                    </m:r>
                    <m:r>
                      <a:rPr lang="vi-VN" sz="1000" b="0" i="1" smtClean="0">
                        <a:solidFill>
                          <a:schemeClr val="accent5">
                            <a:lumMod val="50000"/>
                          </a:schemeClr>
                        </a:solidFill>
                        <a:latin typeface="+mj-lt"/>
                      </a:rPr>
                      <m:t>𝑒</m:t>
                    </m:r>
                    <m:r>
                      <a:rPr lang="vi-VN" sz="1000" b="0" i="1" smtClean="0">
                        <a:solidFill>
                          <a:schemeClr val="accent5">
                            <a:lumMod val="50000"/>
                          </a:schemeClr>
                        </a:solidFill>
                        <a:latin typeface="+mj-lt"/>
                      </a:rPr>
                      <m:t>⋅</m:t>
                    </m:r>
                    <m:sSub>
                      <m:sSubPr>
                        <m:ctrlPr>
                          <a:rPr lang="en-FR" sz="1000" i="1">
                            <a:solidFill>
                              <a:schemeClr val="accent5">
                                <a:lumMod val="50000"/>
                              </a:schemeClr>
                            </a:solidFill>
                            <a:latin typeface="+mj-lt"/>
                          </a:rPr>
                        </m:ctrlPr>
                      </m:sSubPr>
                      <m:e>
                        <m:r>
                          <a:rPr lang="vi-VN" sz="1000" b="0" i="1" smtClean="0">
                            <a:solidFill>
                              <a:schemeClr val="accent5">
                                <a:lumMod val="50000"/>
                              </a:schemeClr>
                            </a:solidFill>
                            <a:latin typeface="+mj-lt"/>
                          </a:rPr>
                          <m:t>𝑦</m:t>
                        </m:r>
                      </m:e>
                      <m:sub>
                        <m:r>
                          <a:rPr lang="vi-VN" sz="1000" b="0" i="1" smtClean="0">
                            <a:solidFill>
                              <a:schemeClr val="accent5">
                                <a:lumMod val="50000"/>
                              </a:schemeClr>
                            </a:solidFill>
                            <a:latin typeface="+mj-lt"/>
                          </a:rPr>
                          <m:t>𝑗</m:t>
                        </m:r>
                      </m:sub>
                    </m:sSub>
                    <m:r>
                      <a:rPr lang="vi-VN" sz="1000" b="0" i="1" smtClean="0">
                        <a:solidFill>
                          <a:schemeClr val="accent5">
                            <a:lumMod val="50000"/>
                          </a:schemeClr>
                        </a:solidFill>
                        <a:latin typeface="+mj-lt"/>
                      </a:rPr>
                      <m:t> ∀</m:t>
                    </m:r>
                    <m:r>
                      <a:rPr lang="vi-VN" sz="1000" b="0" i="1" smtClean="0">
                        <a:solidFill>
                          <a:schemeClr val="accent5">
                            <a:lumMod val="50000"/>
                          </a:schemeClr>
                        </a:solidFill>
                        <a:latin typeface="+mj-lt"/>
                      </a:rPr>
                      <m:t>𝑗</m:t>
                    </m:r>
                    <m:r>
                      <a:rPr lang="vi-VN" sz="1000" b="0" i="1" smtClean="0">
                        <a:solidFill>
                          <a:schemeClr val="accent5">
                            <a:lumMod val="50000"/>
                          </a:schemeClr>
                        </a:solidFill>
                        <a:latin typeface="+mj-lt"/>
                      </a:rPr>
                      <m:t>∈</m:t>
                    </m:r>
                    <m:r>
                      <m:rPr>
                        <m:lit/>
                      </m:rPr>
                      <a:rPr lang="vi-VN" sz="1000" b="0" i="1" smtClean="0">
                        <a:solidFill>
                          <a:schemeClr val="accent5">
                            <a:lumMod val="50000"/>
                          </a:schemeClr>
                        </a:solidFill>
                        <a:latin typeface="+mj-lt"/>
                      </a:rPr>
                      <m:t>{</m:t>
                    </m:r>
                    <m:r>
                      <a:rPr lang="vi-VN" sz="1000" b="0" i="1" smtClean="0">
                        <a:solidFill>
                          <a:schemeClr val="accent5">
                            <a:lumMod val="50000"/>
                          </a:schemeClr>
                        </a:solidFill>
                        <a:latin typeface="+mj-lt"/>
                      </a:rPr>
                      <m:t>1,…,</m:t>
                    </m:r>
                    <m:r>
                      <a:rPr lang="vi-VN" sz="1000" b="0" i="1" smtClean="0">
                        <a:solidFill>
                          <a:schemeClr val="accent5">
                            <a:lumMod val="50000"/>
                          </a:schemeClr>
                        </a:solidFill>
                        <a:latin typeface="+mj-lt"/>
                      </a:rPr>
                      <m:t>𝑚</m:t>
                    </m:r>
                    <m:r>
                      <m:rPr>
                        <m:lit/>
                      </m:rPr>
                      <a:rPr lang="vi-VN" sz="1000" b="0" i="1" smtClean="0">
                        <a:solidFill>
                          <a:schemeClr val="accent5">
                            <a:lumMod val="50000"/>
                          </a:schemeClr>
                        </a:solidFill>
                        <a:latin typeface="+mj-lt"/>
                      </a:rPr>
                      <m:t>}</m:t>
                    </m:r>
                  </m:oMath>
                </a14:m>
                <a:r>
                  <a:rPr lang="vi-VN" sz="1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vi-VN" sz="1000" i="1">
                        <a:solidFill>
                          <a:schemeClr val="tx1"/>
                        </a:solidFill>
                        <a:latin typeface="+mj-lt"/>
                      </a:rPr>
                      <m:t>: </m:t>
                    </m:r>
                    <m:r>
                      <a:rPr lang="vi-VN" sz="1000" i="1">
                        <a:solidFill>
                          <a:schemeClr val="tx1"/>
                        </a:solidFill>
                        <a:latin typeface="+mj-lt"/>
                      </a:rPr>
                      <m:t>𝑏𝑜𝑢𝑛𝑑</m:t>
                    </m:r>
                    <m:r>
                      <a:rPr lang="vi-VN" sz="1000" i="1">
                        <a:solidFill>
                          <a:schemeClr val="tx1"/>
                        </a:solidFill>
                        <a:latin typeface="+mj-lt"/>
                      </a:rPr>
                      <m:t> </m:t>
                    </m:r>
                    <m:r>
                      <a:rPr lang="vi-VN" sz="1000" i="1">
                        <a:solidFill>
                          <a:schemeClr val="tx1"/>
                        </a:solidFill>
                        <a:latin typeface="+mj-lt"/>
                      </a:rPr>
                      <m:t>𝑜𝑛</m:t>
                    </m:r>
                    <m:r>
                      <a:rPr lang="vi-VN" sz="1000" i="1">
                        <a:solidFill>
                          <a:schemeClr val="tx1"/>
                        </a:solidFill>
                        <a:latin typeface="+mj-lt"/>
                      </a:rPr>
                      <m:t> </m:t>
                    </m:r>
                    <m:r>
                      <a:rPr lang="vi-VN" sz="1000" i="1">
                        <a:solidFill>
                          <a:schemeClr val="tx1"/>
                        </a:solidFill>
                        <a:latin typeface="+mj-lt"/>
                      </a:rPr>
                      <m:t>𝑔𝑒𝑛𝑜𝑚𝑒𝑠</m:t>
                    </m:r>
                    <m:r>
                      <a:rPr lang="vi-VN" sz="1000" i="1">
                        <a:solidFill>
                          <a:schemeClr val="tx1"/>
                        </a:solidFill>
                        <a:latin typeface="+mj-lt"/>
                      </a:rPr>
                      <m:t> </m:t>
                    </m:r>
                    <m:r>
                      <a:rPr lang="vi-VN" sz="1000" i="1">
                        <a:solidFill>
                          <a:schemeClr val="tx1"/>
                        </a:solidFill>
                        <a:latin typeface="+mj-lt"/>
                      </a:rPr>
                      <m:t>𝑐𝑜𝑢𝑛𝑡</m:t>
                    </m:r>
                    <m:r>
                      <a:rPr lang="vi-VN" sz="1000" i="1">
                        <a:solidFill>
                          <a:schemeClr val="tx1"/>
                        </a:solidFill>
                        <a:latin typeface="+mj-lt"/>
                      </a:rPr>
                      <m:t> </m:t>
                    </m:r>
                    <m:r>
                      <a:rPr lang="vi-VN" sz="1000" i="1">
                        <a:solidFill>
                          <a:schemeClr val="tx1"/>
                        </a:solidFill>
                        <a:latin typeface="+mj-lt"/>
                      </a:rPr>
                      <m:t>𝑝𝑒𝑟</m:t>
                    </m:r>
                    <m:r>
                      <a:rPr lang="vi-VN" sz="1000" i="1">
                        <a:solidFill>
                          <a:schemeClr val="tx1"/>
                        </a:solidFill>
                        <a:latin typeface="+mj-lt"/>
                      </a:rPr>
                      <m:t> </m:t>
                    </m:r>
                    <m:r>
                      <a:rPr lang="vi-VN" sz="1000" i="1">
                        <a:solidFill>
                          <a:schemeClr val="tx1"/>
                        </a:solidFill>
                        <a:latin typeface="+mj-lt"/>
                      </a:rPr>
                      <m:t>𝑏𝑎𝑡𝑐h</m:t>
                    </m:r>
                  </m:oMath>
                </a14:m>
                <a:endParaRPr lang="vi-VN" sz="1000" i="1" dirty="0">
                  <a:solidFill>
                    <a:schemeClr val="tx1"/>
                  </a:solidFill>
                  <a:latin typeface="Times New Roman" panose="02020603050405020304" pitchFamily="18" charset="0"/>
                  <a:cs typeface="Times New Roman" panose="02020603050405020304" pitchFamily="18" charset="0"/>
                </a:endParaRPr>
              </a:p>
            </p:txBody>
          </p:sp>
        </mc:Choice>
        <mc:Fallback>
          <p:sp>
            <p:nvSpPr>
              <p:cNvPr id="58" name="Rounded Rectangle 57">
                <a:extLst>
                  <a:ext uri="{FF2B5EF4-FFF2-40B4-BE49-F238E27FC236}">
                    <a16:creationId xmlns:a16="http://schemas.microsoft.com/office/drawing/2014/main" id="{3C8CFF38-0AFE-0703-47A0-86F112C2AAD8}"/>
                  </a:ext>
                </a:extLst>
              </p:cNvPr>
              <p:cNvSpPr>
                <a:spLocks noRot="1" noChangeAspect="1" noMove="1" noResize="1" noEditPoints="1" noAdjustHandles="1" noChangeArrowheads="1" noChangeShapeType="1" noTextEdit="1"/>
              </p:cNvSpPr>
              <p:nvPr/>
            </p:nvSpPr>
            <p:spPr>
              <a:xfrm>
                <a:off x="6096000" y="3849067"/>
                <a:ext cx="5170312" cy="1915005"/>
              </a:xfrm>
              <a:prstGeom prst="roundRect">
                <a:avLst>
                  <a:gd name="adj" fmla="val 4309"/>
                </a:avLst>
              </a:prstGeom>
              <a:blipFill>
                <a:blip r:embed="rId8"/>
                <a:stretch>
                  <a:fillRect b="-7843"/>
                </a:stretch>
              </a:blipFill>
              <a:ln w="3175">
                <a:noFill/>
                <a:prstDash val="sysDot"/>
              </a:ln>
            </p:spPr>
            <p:txBody>
              <a:bodyPr/>
              <a:lstStyle/>
              <a:p>
                <a:r>
                  <a:rPr lang="en-FR">
                    <a:noFill/>
                  </a:rPr>
                  <a:t> </a:t>
                </a:r>
              </a:p>
            </p:txBody>
          </p:sp>
        </mc:Fallback>
      </mc:AlternateContent>
      <p:sp>
        <p:nvSpPr>
          <p:cNvPr id="61" name="Title 5">
            <a:extLst>
              <a:ext uri="{FF2B5EF4-FFF2-40B4-BE49-F238E27FC236}">
                <a16:creationId xmlns:a16="http://schemas.microsoft.com/office/drawing/2014/main" id="{FA26C082-9312-1AF1-29E2-47B90082E99E}"/>
              </a:ext>
            </a:extLst>
          </p:cNvPr>
          <p:cNvSpPr>
            <a:spLocks noGrp="1"/>
          </p:cNvSpPr>
          <p:nvPr>
            <p:ph type="title"/>
          </p:nvPr>
        </p:nvSpPr>
        <p:spPr>
          <a:xfrm>
            <a:off x="838200" y="365125"/>
            <a:ext cx="10515600" cy="1325563"/>
          </a:xfrm>
        </p:spPr>
        <p:txBody>
          <a:bodyPr/>
          <a:lstStyle/>
          <a:p>
            <a:r>
              <a:rPr lang="en-FR" dirty="0">
                <a:latin typeface="Times New Roman" panose="02020603050405020304" pitchFamily="18" charset="0"/>
                <a:cs typeface="Times New Roman" panose="02020603050405020304" pitchFamily="18" charset="0"/>
              </a:rPr>
              <a:t>Optimization Problem Formulation For Phylogenetic Compression</a:t>
            </a:r>
          </a:p>
        </p:txBody>
      </p:sp>
    </p:spTree>
    <p:extLst>
      <p:ext uri="{BB962C8B-B14F-4D97-AF65-F5344CB8AC3E}">
        <p14:creationId xmlns:p14="http://schemas.microsoft.com/office/powerpoint/2010/main" val="23733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1" grpId="0"/>
      <p:bldP spid="52" grpId="0"/>
      <p:bldP spid="53" grpId="0"/>
      <p:bldP spid="55" grpId="0"/>
      <p:bldP spid="5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967B-4002-F81C-953D-D3419D8A70B7}"/>
              </a:ext>
            </a:extLst>
          </p:cNvPr>
          <p:cNvSpPr>
            <a:spLocks noGrp="1"/>
          </p:cNvSpPr>
          <p:nvPr>
            <p:ph type="title"/>
          </p:nvPr>
        </p:nvSpPr>
        <p:spPr/>
        <p:txBody>
          <a:bodyPr/>
          <a:lstStyle/>
          <a:p>
            <a:r>
              <a:rPr lang="en-FR" dirty="0"/>
              <a:t>The Two Tracks Of My Work: Preordering &amp; Partitionning</a:t>
            </a:r>
          </a:p>
        </p:txBody>
      </p:sp>
      <p:sp>
        <p:nvSpPr>
          <p:cNvPr id="4" name="Footer Placeholder 3">
            <a:extLst>
              <a:ext uri="{FF2B5EF4-FFF2-40B4-BE49-F238E27FC236}">
                <a16:creationId xmlns:a16="http://schemas.microsoft.com/office/drawing/2014/main" id="{7845F558-391B-D957-25E2-F7B7207BB993}"/>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0F2D0BF5-AAAC-EAD7-4B76-8A3D16B57252}"/>
              </a:ext>
            </a:extLst>
          </p:cNvPr>
          <p:cNvSpPr>
            <a:spLocks noGrp="1"/>
          </p:cNvSpPr>
          <p:nvPr>
            <p:ph type="sldNum" sz="quarter" idx="12"/>
          </p:nvPr>
        </p:nvSpPr>
        <p:spPr/>
        <p:txBody>
          <a:bodyPr/>
          <a:lstStyle/>
          <a:p>
            <a:fld id="{E308F893-25B2-374C-86EA-E8824AD84C24}" type="slidenum">
              <a:rPr lang="en-FR" smtClean="0"/>
              <a:t>26</a:t>
            </a:fld>
            <a:endParaRPr lang="en-FR"/>
          </a:p>
        </p:txBody>
      </p:sp>
      <mc:AlternateContent xmlns:mc="http://schemas.openxmlformats.org/markup-compatibility/2006">
        <mc:Choice xmlns:a14="http://schemas.microsoft.com/office/drawing/2010/main" Requires="a14">
          <p:sp>
            <p:nvSpPr>
              <p:cNvPr id="6" name="Rounded Rectangle 5">
                <a:extLst>
                  <a:ext uri="{FF2B5EF4-FFF2-40B4-BE49-F238E27FC236}">
                    <a16:creationId xmlns:a16="http://schemas.microsoft.com/office/drawing/2014/main" id="{CB25285A-A5CD-D9B8-6928-D582C1F8A85E}"/>
                  </a:ext>
                </a:extLst>
              </p:cNvPr>
              <p:cNvSpPr/>
              <p:nvPr/>
            </p:nvSpPr>
            <p:spPr>
              <a:xfrm>
                <a:off x="3733427" y="1690688"/>
                <a:ext cx="4725146" cy="2277503"/>
              </a:xfrm>
              <a:prstGeom prst="roundRect">
                <a:avLst>
                  <a:gd name="adj" fmla="val 4309"/>
                </a:avLst>
              </a:prstGeom>
              <a:noFill/>
              <a:ln w="3175">
                <a:no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Bef>
                    <a:spcPts val="600"/>
                  </a:spcBef>
                </a:pPr>
                <a:r>
                  <a:rPr lang="en-FR" sz="1200" b="1" dirty="0">
                    <a:solidFill>
                      <a:schemeClr val="tx1"/>
                    </a:solidFill>
                    <a:latin typeface="Times New Roman" panose="02020603050405020304" pitchFamily="18" charset="0"/>
                    <a:cs typeface="Times New Roman" panose="02020603050405020304" pitchFamily="18" charset="0"/>
                  </a:rPr>
                  <a:t>OBJECTIVE:</a:t>
                </a:r>
              </a:p>
              <a:p>
                <a:pPr lvl="1">
                  <a:spcBef>
                    <a:spcPts val="600"/>
                  </a:spcBef>
                </a:pPr>
                <a14:m>
                  <m:oMathPara xmlns:m="http://schemas.openxmlformats.org/officeDocument/2006/math">
                    <m:oMathParaPr>
                      <m:jc m:val="center"/>
                    </m:oMathParaPr>
                    <m:oMath xmlns:m="http://schemas.openxmlformats.org/officeDocument/2006/math">
                      <m:func>
                        <m:funcPr>
                          <m:ctrlPr>
                            <a:rPr lang="en-FR" sz="1400" b="1" i="1" smtClean="0">
                              <a:solidFill>
                                <a:schemeClr val="accent5">
                                  <a:lumMod val="50000"/>
                                </a:schemeClr>
                              </a:solidFill>
                              <a:latin typeface="Cambria Math" panose="02040503050406030204" pitchFamily="18" charset="0"/>
                            </a:rPr>
                          </m:ctrlPr>
                        </m:funcPr>
                        <m:fName>
                          <m:r>
                            <a:rPr lang="en-US" sz="1400" b="1" i="1" smtClean="0">
                              <a:solidFill>
                                <a:schemeClr val="accent5">
                                  <a:lumMod val="50000"/>
                                </a:schemeClr>
                              </a:solidFill>
                              <a:latin typeface="Cambria Math" panose="02040503050406030204" pitchFamily="18" charset="0"/>
                            </a:rPr>
                            <m:t>𝒎𝒊𝒏</m:t>
                          </m:r>
                          <m:r>
                            <a:rPr lang="vi-VN" sz="1400" b="1" i="1" smtClean="0">
                              <a:solidFill>
                                <a:schemeClr val="accent5">
                                  <a:lumMod val="50000"/>
                                </a:schemeClr>
                              </a:solidFill>
                              <a:latin typeface="Cambria Math" panose="02040503050406030204" pitchFamily="18" charset="0"/>
                            </a:rPr>
                            <m:t> </m:t>
                          </m:r>
                        </m:fName>
                        <m:e>
                          <m:nary>
                            <m:naryPr>
                              <m:chr m:val="∑"/>
                              <m:ctrlPr>
                                <a:rPr lang="en-FR" sz="1400" b="1" i="1">
                                  <a:solidFill>
                                    <a:schemeClr val="accent5">
                                      <a:lumMod val="50000"/>
                                    </a:schemeClr>
                                  </a:solidFill>
                                  <a:latin typeface="Cambria Math" panose="02040503050406030204" pitchFamily="18" charset="0"/>
                                </a:rPr>
                              </m:ctrlPr>
                            </m:naryPr>
                            <m:sub>
                              <m:r>
                                <a:rPr lang="en-US" sz="1400" b="1" i="1" smtClean="0">
                                  <a:solidFill>
                                    <a:schemeClr val="accent5">
                                      <a:lumMod val="50000"/>
                                    </a:schemeClr>
                                  </a:solidFill>
                                  <a:latin typeface="Cambria Math" panose="02040503050406030204" pitchFamily="18" charset="0"/>
                                </a:rPr>
                                <m:t>𝒋</m:t>
                              </m:r>
                              <m:r>
                                <a:rPr lang="en-US" sz="1400" b="1" i="1" smtClean="0">
                                  <a:solidFill>
                                    <a:schemeClr val="accent5">
                                      <a:lumMod val="50000"/>
                                    </a:schemeClr>
                                  </a:solidFill>
                                  <a:latin typeface="Cambria Math" panose="02040503050406030204" pitchFamily="18" charset="0"/>
                                </a:rPr>
                                <m:t>=</m:t>
                              </m:r>
                              <m:r>
                                <a:rPr lang="en-US" sz="1400" b="1" i="1" smtClean="0">
                                  <a:solidFill>
                                    <a:schemeClr val="accent5">
                                      <a:lumMod val="50000"/>
                                    </a:schemeClr>
                                  </a:solidFill>
                                  <a:latin typeface="Cambria Math" panose="02040503050406030204" pitchFamily="18" charset="0"/>
                                </a:rPr>
                                <m:t>𝟏</m:t>
                              </m:r>
                            </m:sub>
                            <m:sup>
                              <m:r>
                                <a:rPr lang="en-US" sz="1400" b="1" i="1" smtClean="0">
                                  <a:solidFill>
                                    <a:schemeClr val="accent5">
                                      <a:lumMod val="50000"/>
                                    </a:schemeClr>
                                  </a:solidFill>
                                  <a:latin typeface="Cambria Math" panose="02040503050406030204" pitchFamily="18" charset="0"/>
                                </a:rPr>
                                <m:t>𝒏</m:t>
                              </m:r>
                            </m:sup>
                            <m:e>
                              <m:r>
                                <a:rPr lang="en-US" sz="1400" b="1" i="1" smtClean="0">
                                  <a:solidFill>
                                    <a:schemeClr val="accent5">
                                      <a:lumMod val="50000"/>
                                    </a:schemeClr>
                                  </a:solidFill>
                                  <a:latin typeface="Cambria Math" panose="02040503050406030204" pitchFamily="18" charset="0"/>
                                </a:rPr>
                                <m:t>𝑪</m:t>
                              </m:r>
                              <m:d>
                                <m:dPr>
                                  <m:ctrlPr>
                                    <a:rPr lang="en-FR" sz="1400" b="1" i="1">
                                      <a:solidFill>
                                        <a:schemeClr val="accent5">
                                          <a:lumMod val="50000"/>
                                        </a:schemeClr>
                                      </a:solidFill>
                                      <a:latin typeface="Cambria Math" panose="02040503050406030204" pitchFamily="18" charset="0"/>
                                    </a:rPr>
                                  </m:ctrlPr>
                                </m:dPr>
                                <m:e>
                                  <m:sSub>
                                    <m:sSubPr>
                                      <m:ctrlPr>
                                        <a:rPr lang="en-FR" sz="1400" b="1" i="1">
                                          <a:solidFill>
                                            <a:schemeClr val="accent5">
                                              <a:lumMod val="50000"/>
                                            </a:schemeClr>
                                          </a:solidFill>
                                          <a:latin typeface="Cambria Math" panose="02040503050406030204" pitchFamily="18" charset="0"/>
                                        </a:rPr>
                                      </m:ctrlPr>
                                    </m:sSubPr>
                                    <m:e>
                                      <m:r>
                                        <a:rPr lang="en-US" sz="1400" b="1" i="1" smtClean="0">
                                          <a:solidFill>
                                            <a:schemeClr val="accent5">
                                              <a:lumMod val="50000"/>
                                            </a:schemeClr>
                                          </a:solidFill>
                                          <a:latin typeface="Cambria Math" panose="02040503050406030204" pitchFamily="18" charset="0"/>
                                        </a:rPr>
                                        <m:t>𝒃</m:t>
                                      </m:r>
                                    </m:e>
                                    <m:sub>
                                      <m:r>
                                        <a:rPr lang="en-US" sz="1400" b="1" i="1" smtClean="0">
                                          <a:solidFill>
                                            <a:schemeClr val="accent5">
                                              <a:lumMod val="50000"/>
                                            </a:schemeClr>
                                          </a:solidFill>
                                          <a:latin typeface="Cambria Math" panose="02040503050406030204" pitchFamily="18" charset="0"/>
                                        </a:rPr>
                                        <m:t>𝒋</m:t>
                                      </m:r>
                                    </m:sub>
                                  </m:sSub>
                                </m:e>
                              </m:d>
                            </m:e>
                          </m:nary>
                        </m:e>
                      </m:func>
                      <m:r>
                        <a:rPr lang="en-US" sz="1400" b="1" i="1" smtClean="0">
                          <a:solidFill>
                            <a:schemeClr val="accent5">
                              <a:lumMod val="50000"/>
                            </a:schemeClr>
                          </a:solidFill>
                          <a:latin typeface="Cambria Math" panose="02040503050406030204" pitchFamily="18" charset="0"/>
                        </a:rPr>
                        <m:t>⋅</m:t>
                      </m:r>
                      <m:sSub>
                        <m:sSubPr>
                          <m:ctrlPr>
                            <a:rPr lang="en-FR" sz="1400" b="1" i="1">
                              <a:solidFill>
                                <a:schemeClr val="accent5">
                                  <a:lumMod val="50000"/>
                                </a:schemeClr>
                              </a:solidFill>
                              <a:latin typeface="Cambria Math" panose="02040503050406030204" pitchFamily="18" charset="0"/>
                            </a:rPr>
                          </m:ctrlPr>
                        </m:sSubPr>
                        <m:e>
                          <m:r>
                            <a:rPr lang="en-US" sz="1400" b="1" i="1" smtClean="0">
                              <a:solidFill>
                                <a:schemeClr val="accent5">
                                  <a:lumMod val="50000"/>
                                </a:schemeClr>
                              </a:solidFill>
                              <a:latin typeface="Cambria Math" panose="02040503050406030204" pitchFamily="18" charset="0"/>
                            </a:rPr>
                            <m:t>𝒚</m:t>
                          </m:r>
                        </m:e>
                        <m:sub>
                          <m:r>
                            <a:rPr lang="en-US" sz="1400" b="1" i="1" smtClean="0">
                              <a:solidFill>
                                <a:schemeClr val="accent5">
                                  <a:lumMod val="50000"/>
                                </a:schemeClr>
                              </a:solidFill>
                              <a:latin typeface="Cambria Math" panose="02040503050406030204" pitchFamily="18" charset="0"/>
                            </a:rPr>
                            <m:t>𝒋</m:t>
                          </m:r>
                        </m:sub>
                      </m:sSub>
                      <m:r>
                        <a:rPr lang="vi-VN" sz="1400" b="1" i="1" smtClean="0">
                          <a:solidFill>
                            <a:schemeClr val="accent5">
                              <a:lumMod val="50000"/>
                            </a:schemeClr>
                          </a:solidFill>
                          <a:latin typeface="Cambria Math" panose="02040503050406030204" pitchFamily="18" charset="0"/>
                        </a:rPr>
                        <m:t> </m:t>
                      </m:r>
                      <m:r>
                        <a:rPr lang="en-US" sz="1400" b="1" i="1" smtClean="0">
                          <a:solidFill>
                            <a:schemeClr val="accent5">
                              <a:lumMod val="50000"/>
                            </a:schemeClr>
                          </a:solidFill>
                          <a:latin typeface="Cambria Math" panose="02040503050406030204" pitchFamily="18" charset="0"/>
                        </a:rPr>
                        <m:t>+</m:t>
                      </m:r>
                      <m:r>
                        <a:rPr lang="vi-VN" sz="1400" b="1" i="1" smtClean="0">
                          <a:solidFill>
                            <a:schemeClr val="accent5">
                              <a:lumMod val="50000"/>
                            </a:schemeClr>
                          </a:solidFill>
                          <a:latin typeface="Cambria Math" panose="02040503050406030204" pitchFamily="18" charset="0"/>
                        </a:rPr>
                        <m:t> </m:t>
                      </m:r>
                      <m:nary>
                        <m:naryPr>
                          <m:chr m:val="∑"/>
                          <m:ctrlPr>
                            <a:rPr lang="en-FR" sz="1400" b="1" i="1">
                              <a:solidFill>
                                <a:schemeClr val="accent5">
                                  <a:lumMod val="50000"/>
                                </a:schemeClr>
                              </a:solidFill>
                              <a:latin typeface="Cambria Math" panose="02040503050406030204" pitchFamily="18" charset="0"/>
                            </a:rPr>
                          </m:ctrlPr>
                        </m:naryPr>
                        <m:sub>
                          <m:r>
                            <a:rPr lang="en-US" sz="1400" b="1" i="1" smtClean="0">
                              <a:solidFill>
                                <a:schemeClr val="accent5">
                                  <a:lumMod val="50000"/>
                                </a:schemeClr>
                              </a:solidFill>
                              <a:latin typeface="Cambria Math" panose="02040503050406030204" pitchFamily="18" charset="0"/>
                            </a:rPr>
                            <m:t>𝒋</m:t>
                          </m:r>
                          <m:r>
                            <a:rPr lang="en-US" sz="1400" b="1" i="1" smtClean="0">
                              <a:solidFill>
                                <a:schemeClr val="accent5">
                                  <a:lumMod val="50000"/>
                                </a:schemeClr>
                              </a:solidFill>
                              <a:latin typeface="Cambria Math" panose="02040503050406030204" pitchFamily="18" charset="0"/>
                            </a:rPr>
                            <m:t>=</m:t>
                          </m:r>
                          <m:r>
                            <a:rPr lang="en-US" sz="1400" b="1" i="1" smtClean="0">
                              <a:solidFill>
                                <a:schemeClr val="accent5">
                                  <a:lumMod val="50000"/>
                                </a:schemeClr>
                              </a:solidFill>
                              <a:latin typeface="Cambria Math" panose="02040503050406030204" pitchFamily="18" charset="0"/>
                            </a:rPr>
                            <m:t>𝟏</m:t>
                          </m:r>
                        </m:sub>
                        <m:sup>
                          <m:r>
                            <a:rPr lang="en-US" sz="1400" b="1" i="1" smtClean="0">
                              <a:solidFill>
                                <a:schemeClr val="accent5">
                                  <a:lumMod val="50000"/>
                                </a:schemeClr>
                              </a:solidFill>
                              <a:latin typeface="Cambria Math" panose="02040503050406030204" pitchFamily="18" charset="0"/>
                            </a:rPr>
                            <m:t>𝒏</m:t>
                          </m:r>
                        </m:sup>
                        <m:e>
                          <m:sSub>
                            <m:sSubPr>
                              <m:ctrlPr>
                                <a:rPr lang="en-FR" sz="1400" b="1" i="1">
                                  <a:solidFill>
                                    <a:schemeClr val="accent5">
                                      <a:lumMod val="50000"/>
                                    </a:schemeClr>
                                  </a:solidFill>
                                  <a:latin typeface="Cambria Math" panose="02040503050406030204" pitchFamily="18" charset="0"/>
                                </a:rPr>
                              </m:ctrlPr>
                            </m:sSubPr>
                            <m:e>
                              <m:r>
                                <a:rPr lang="en-US" sz="1400" b="1" i="1" smtClean="0">
                                  <a:solidFill>
                                    <a:schemeClr val="accent5">
                                      <a:lumMod val="50000"/>
                                    </a:schemeClr>
                                  </a:solidFill>
                                  <a:latin typeface="Cambria Math" panose="02040503050406030204" pitchFamily="18" charset="0"/>
                                </a:rPr>
                                <m:t>𝒚</m:t>
                              </m:r>
                            </m:e>
                            <m:sub>
                              <m:r>
                                <a:rPr lang="en-US" sz="1400" b="1" i="1" smtClean="0">
                                  <a:solidFill>
                                    <a:schemeClr val="accent5">
                                      <a:lumMod val="50000"/>
                                    </a:schemeClr>
                                  </a:solidFill>
                                  <a:latin typeface="Cambria Math" panose="02040503050406030204" pitchFamily="18" charset="0"/>
                                </a:rPr>
                                <m:t>𝒋</m:t>
                              </m:r>
                            </m:sub>
                          </m:sSub>
                        </m:e>
                      </m:nary>
                    </m:oMath>
                  </m:oMathPara>
                </a14:m>
                <a:endParaRPr lang="en-FR" sz="1050" b="1" i="1" dirty="0">
                  <a:solidFill>
                    <a:schemeClr val="accent5">
                      <a:lumMod val="50000"/>
                    </a:schemeClr>
                  </a:solidFill>
                  <a:effectLst/>
                  <a:latin typeface="Times New Roman" panose="02020603050405020304" pitchFamily="18" charset="0"/>
                  <a:cs typeface="Times New Roman" panose="02020603050405020304" pitchFamily="18" charset="0"/>
                </a:endParaRPr>
              </a:p>
            </p:txBody>
          </p:sp>
        </mc:Choice>
        <mc:Fallback>
          <p:sp>
            <p:nvSpPr>
              <p:cNvPr id="6" name="Rounded Rectangle 5">
                <a:extLst>
                  <a:ext uri="{FF2B5EF4-FFF2-40B4-BE49-F238E27FC236}">
                    <a16:creationId xmlns:a16="http://schemas.microsoft.com/office/drawing/2014/main" id="{CB25285A-A5CD-D9B8-6928-D582C1F8A85E}"/>
                  </a:ext>
                </a:extLst>
              </p:cNvPr>
              <p:cNvSpPr>
                <a:spLocks noRot="1" noChangeAspect="1" noMove="1" noResize="1" noEditPoints="1" noAdjustHandles="1" noChangeArrowheads="1" noChangeShapeType="1" noTextEdit="1"/>
              </p:cNvSpPr>
              <p:nvPr/>
            </p:nvSpPr>
            <p:spPr>
              <a:xfrm>
                <a:off x="3733427" y="1690688"/>
                <a:ext cx="4725146" cy="2277503"/>
              </a:xfrm>
              <a:prstGeom prst="roundRect">
                <a:avLst>
                  <a:gd name="adj" fmla="val 4309"/>
                </a:avLst>
              </a:prstGeom>
              <a:blipFill>
                <a:blip r:embed="rId2"/>
                <a:stretch>
                  <a:fillRect b="-14365"/>
                </a:stretch>
              </a:blipFill>
              <a:ln w="3175">
                <a:noFill/>
                <a:prstDash val="sysDot"/>
              </a:ln>
            </p:spPr>
            <p:txBody>
              <a:bodyPr/>
              <a:lstStyle/>
              <a:p>
                <a:r>
                  <a:rPr lang="en-FR">
                    <a:noFill/>
                  </a:rPr>
                  <a:t> </a:t>
                </a:r>
              </a:p>
            </p:txBody>
          </p:sp>
        </mc:Fallback>
      </mc:AlternateContent>
      <p:sp>
        <p:nvSpPr>
          <p:cNvPr id="3" name="Rounded Rectangle 2">
            <a:extLst>
              <a:ext uri="{FF2B5EF4-FFF2-40B4-BE49-F238E27FC236}">
                <a16:creationId xmlns:a16="http://schemas.microsoft.com/office/drawing/2014/main" id="{1EC558B7-B57B-60F2-43BA-90005A2CFC67}"/>
              </a:ext>
            </a:extLst>
          </p:cNvPr>
          <p:cNvSpPr/>
          <p:nvPr/>
        </p:nvSpPr>
        <p:spPr>
          <a:xfrm>
            <a:off x="5181600" y="2574756"/>
            <a:ext cx="1037492" cy="677807"/>
          </a:xfrm>
          <a:prstGeom prst="roundRect">
            <a:avLst>
              <a:gd name="adj" fmla="val 5929"/>
            </a:avLst>
          </a:prstGeom>
          <a:noFill/>
          <a:ln w="19050">
            <a:solidFill>
              <a:srgbClr val="C0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7" name="Rounded Rectangle 6">
            <a:extLst>
              <a:ext uri="{FF2B5EF4-FFF2-40B4-BE49-F238E27FC236}">
                <a16:creationId xmlns:a16="http://schemas.microsoft.com/office/drawing/2014/main" id="{427D3F5A-7725-3384-CC6F-BB3DEB0BA66B}"/>
              </a:ext>
            </a:extLst>
          </p:cNvPr>
          <p:cNvSpPr/>
          <p:nvPr/>
        </p:nvSpPr>
        <p:spPr>
          <a:xfrm>
            <a:off x="6438644" y="2574755"/>
            <a:ext cx="539026" cy="677807"/>
          </a:xfrm>
          <a:prstGeom prst="roundRect">
            <a:avLst>
              <a:gd name="adj" fmla="val 5929"/>
            </a:avLst>
          </a:prstGeom>
          <a:noFill/>
          <a:ln w="19050">
            <a:solidFill>
              <a:srgbClr val="C0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grpSp>
        <p:nvGrpSpPr>
          <p:cNvPr id="12" name="Group 11">
            <a:extLst>
              <a:ext uri="{FF2B5EF4-FFF2-40B4-BE49-F238E27FC236}">
                <a16:creationId xmlns:a16="http://schemas.microsoft.com/office/drawing/2014/main" id="{7F639DB1-EB6D-6AD7-697B-14964108F423}"/>
              </a:ext>
            </a:extLst>
          </p:cNvPr>
          <p:cNvGrpSpPr/>
          <p:nvPr/>
        </p:nvGrpSpPr>
        <p:grpSpPr>
          <a:xfrm>
            <a:off x="1398553" y="4391638"/>
            <a:ext cx="9394895" cy="338554"/>
            <a:chOff x="1223678" y="4391638"/>
            <a:chExt cx="9394895" cy="338554"/>
          </a:xfrm>
        </p:grpSpPr>
        <p:sp>
          <p:nvSpPr>
            <p:cNvPr id="9" name="TextBox 8">
              <a:extLst>
                <a:ext uri="{FF2B5EF4-FFF2-40B4-BE49-F238E27FC236}">
                  <a16:creationId xmlns:a16="http://schemas.microsoft.com/office/drawing/2014/main" id="{42781D69-1784-AC36-8B03-FE70716FD895}"/>
                </a:ext>
              </a:extLst>
            </p:cNvPr>
            <p:cNvSpPr txBox="1"/>
            <p:nvPr/>
          </p:nvSpPr>
          <p:spPr>
            <a:xfrm>
              <a:off x="1223678" y="4391638"/>
              <a:ext cx="4320000" cy="338554"/>
            </a:xfrm>
            <a:prstGeom prst="rect">
              <a:avLst/>
            </a:prstGeom>
            <a:noFill/>
            <a:ln w="6350">
              <a:solidFill>
                <a:srgbClr val="C00000"/>
              </a:solidFill>
            </a:ln>
          </p:spPr>
          <p:txBody>
            <a:bodyPr wrap="square">
              <a:spAutoFit/>
            </a:bodyPr>
            <a:lstStyle/>
            <a:p>
              <a:pPr algn="ctr"/>
              <a:r>
                <a:rPr lang="en-GB" sz="1600" b="0" i="0" u="none" strike="noStrike" dirty="0">
                  <a:solidFill>
                    <a:srgbClr val="000000"/>
                  </a:solidFill>
                  <a:effectLst/>
                  <a:latin typeface="Times New Roman" panose="02020603050405020304" pitchFamily="18" charset="0"/>
                  <a:cs typeface="Times New Roman" panose="02020603050405020304" pitchFamily="18" charset="0"/>
                </a:rPr>
                <a:t>1. Phylogenetic Pre-ordering Of Genomes</a:t>
              </a:r>
              <a:endParaRPr lang="en-FR"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2D7A5C2-6FE8-B88D-D8EE-9B797361DED9}"/>
                </a:ext>
              </a:extLst>
            </p:cNvPr>
            <p:cNvSpPr txBox="1"/>
            <p:nvPr/>
          </p:nvSpPr>
          <p:spPr>
            <a:xfrm>
              <a:off x="6298573" y="4391638"/>
              <a:ext cx="4320000" cy="338554"/>
            </a:xfrm>
            <a:prstGeom prst="rect">
              <a:avLst/>
            </a:prstGeom>
            <a:noFill/>
            <a:ln w="6350">
              <a:solidFill>
                <a:srgbClr val="C00000"/>
              </a:solidFill>
            </a:ln>
          </p:spPr>
          <p:txBody>
            <a:bodyPr wrap="square">
              <a:spAutoFit/>
            </a:bodyPr>
            <a:lstStyle/>
            <a:p>
              <a:pPr algn="ctr"/>
              <a:r>
                <a:rPr lang="en-GB" sz="1600" b="0" i="0" u="none" strike="noStrike" dirty="0">
                  <a:solidFill>
                    <a:srgbClr val="000000"/>
                  </a:solidFill>
                  <a:effectLst/>
                  <a:latin typeface="Times New Roman" panose="02020603050405020304" pitchFamily="18" charset="0"/>
                  <a:cs typeface="Times New Roman" panose="02020603050405020304" pitchFamily="18" charset="0"/>
                </a:rPr>
                <a:t>2. Order-based Genome Batching</a:t>
              </a:r>
              <a:endParaRPr lang="en-FR" sz="1600" dirty="0">
                <a:latin typeface="Times New Roman" panose="02020603050405020304" pitchFamily="18" charset="0"/>
                <a:cs typeface="Times New Roman" panose="02020603050405020304" pitchFamily="18" charset="0"/>
              </a:endParaRPr>
            </a:p>
          </p:txBody>
        </p:sp>
      </p:grpSp>
      <p:cxnSp>
        <p:nvCxnSpPr>
          <p:cNvPr id="14" name="Straight Arrow Connector 13">
            <a:extLst>
              <a:ext uri="{FF2B5EF4-FFF2-40B4-BE49-F238E27FC236}">
                <a16:creationId xmlns:a16="http://schemas.microsoft.com/office/drawing/2014/main" id="{5E73B1C4-8B8D-13A3-4BF5-2815EAD047AE}"/>
              </a:ext>
            </a:extLst>
          </p:cNvPr>
          <p:cNvCxnSpPr>
            <a:cxnSpLocks/>
            <a:stCxn id="3" idx="2"/>
            <a:endCxn id="9" idx="0"/>
          </p:cNvCxnSpPr>
          <p:nvPr/>
        </p:nvCxnSpPr>
        <p:spPr>
          <a:xfrm flipH="1">
            <a:off x="3558553" y="3252563"/>
            <a:ext cx="2141793" cy="1139075"/>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92EBA19C-5DD2-3E4A-C2E9-E070B91F01E9}"/>
              </a:ext>
            </a:extLst>
          </p:cNvPr>
          <p:cNvCxnSpPr>
            <a:stCxn id="7" idx="2"/>
            <a:endCxn id="11" idx="0"/>
          </p:cNvCxnSpPr>
          <p:nvPr/>
        </p:nvCxnSpPr>
        <p:spPr>
          <a:xfrm>
            <a:off x="6708157" y="3252562"/>
            <a:ext cx="1925291" cy="1139076"/>
          </a:xfrm>
          <a:prstGeom prst="straightConnector1">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05682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B84B0-D375-FEA8-6E66-AA01CE6B3048}"/>
              </a:ext>
            </a:extLst>
          </p:cNvPr>
          <p:cNvSpPr>
            <a:spLocks noGrp="1"/>
          </p:cNvSpPr>
          <p:nvPr>
            <p:ph type="title"/>
          </p:nvPr>
        </p:nvSpPr>
        <p:spPr/>
        <p:txBody>
          <a:bodyPr/>
          <a:lstStyle/>
          <a:p>
            <a:r>
              <a:rPr lang="en-FR" dirty="0"/>
              <a:t>Examples</a:t>
            </a:r>
          </a:p>
        </p:txBody>
      </p:sp>
      <p:sp>
        <p:nvSpPr>
          <p:cNvPr id="3" name="Content Placeholder 2">
            <a:extLst>
              <a:ext uri="{FF2B5EF4-FFF2-40B4-BE49-F238E27FC236}">
                <a16:creationId xmlns:a16="http://schemas.microsoft.com/office/drawing/2014/main" id="{6F7908AD-9ECC-88F9-3B8D-5391A988D100}"/>
              </a:ext>
            </a:extLst>
          </p:cNvPr>
          <p:cNvSpPr>
            <a:spLocks noGrp="1"/>
          </p:cNvSpPr>
          <p:nvPr>
            <p:ph idx="1"/>
          </p:nvPr>
        </p:nvSpPr>
        <p:spPr/>
        <p:txBody>
          <a:bodyPr/>
          <a:lstStyle/>
          <a:p>
            <a:endParaRPr lang="en-FR"/>
          </a:p>
        </p:txBody>
      </p:sp>
      <p:sp>
        <p:nvSpPr>
          <p:cNvPr id="4" name="Footer Placeholder 3">
            <a:extLst>
              <a:ext uri="{FF2B5EF4-FFF2-40B4-BE49-F238E27FC236}">
                <a16:creationId xmlns:a16="http://schemas.microsoft.com/office/drawing/2014/main" id="{D1C8EEB0-3CCB-3B42-F47A-E1422E0CA58C}"/>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F8168904-1F92-CA77-559B-AF90816D17D0}"/>
              </a:ext>
            </a:extLst>
          </p:cNvPr>
          <p:cNvSpPr>
            <a:spLocks noGrp="1"/>
          </p:cNvSpPr>
          <p:nvPr>
            <p:ph type="sldNum" sz="quarter" idx="12"/>
          </p:nvPr>
        </p:nvSpPr>
        <p:spPr/>
        <p:txBody>
          <a:bodyPr/>
          <a:lstStyle/>
          <a:p>
            <a:fld id="{E308F893-25B2-374C-86EA-E8824AD84C24}" type="slidenum">
              <a:rPr lang="en-FR" smtClean="0"/>
              <a:t>27</a:t>
            </a:fld>
            <a:endParaRPr lang="en-FR"/>
          </a:p>
        </p:txBody>
      </p:sp>
    </p:spTree>
    <p:extLst>
      <p:ext uri="{BB962C8B-B14F-4D97-AF65-F5344CB8AC3E}">
        <p14:creationId xmlns:p14="http://schemas.microsoft.com/office/powerpoint/2010/main" val="1131071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2E03A-F086-5DE2-115F-CCC655E047EA}"/>
              </a:ext>
            </a:extLst>
          </p:cNvPr>
          <p:cNvSpPr>
            <a:spLocks noGrp="1"/>
          </p:cNvSpPr>
          <p:nvPr>
            <p:ph type="title"/>
          </p:nvPr>
        </p:nvSpPr>
        <p:spPr/>
        <p:txBody>
          <a:bodyPr/>
          <a:lstStyle/>
          <a:p>
            <a:r>
              <a:rPr lang="en-FR" b="1" dirty="0"/>
              <a:t>Objective</a:t>
            </a:r>
            <a:r>
              <a:rPr lang="en-FR" dirty="0"/>
              <a:t>: Robust Compression With Or Without Species Metadata</a:t>
            </a:r>
          </a:p>
        </p:txBody>
      </p:sp>
      <p:sp>
        <p:nvSpPr>
          <p:cNvPr id="4" name="Footer Placeholder 3">
            <a:extLst>
              <a:ext uri="{FF2B5EF4-FFF2-40B4-BE49-F238E27FC236}">
                <a16:creationId xmlns:a16="http://schemas.microsoft.com/office/drawing/2014/main" id="{0A614FC3-3275-E450-D31F-BD39488EDE33}"/>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B806CC31-EA91-9FA5-CB91-6F3EE6064E0D}"/>
              </a:ext>
            </a:extLst>
          </p:cNvPr>
          <p:cNvSpPr>
            <a:spLocks noGrp="1"/>
          </p:cNvSpPr>
          <p:nvPr>
            <p:ph type="sldNum" sz="quarter" idx="12"/>
          </p:nvPr>
        </p:nvSpPr>
        <p:spPr/>
        <p:txBody>
          <a:bodyPr/>
          <a:lstStyle/>
          <a:p>
            <a:fld id="{E308F893-25B2-374C-86EA-E8824AD84C24}" type="slidenum">
              <a:rPr lang="en-FR" smtClean="0"/>
              <a:t>28</a:t>
            </a:fld>
            <a:endParaRPr lang="en-FR"/>
          </a:p>
        </p:txBody>
      </p:sp>
      <p:grpSp>
        <p:nvGrpSpPr>
          <p:cNvPr id="37" name="Group 36">
            <a:extLst>
              <a:ext uri="{FF2B5EF4-FFF2-40B4-BE49-F238E27FC236}">
                <a16:creationId xmlns:a16="http://schemas.microsoft.com/office/drawing/2014/main" id="{1311C510-4FD2-5A92-A64D-F56C4944590A}"/>
              </a:ext>
            </a:extLst>
          </p:cNvPr>
          <p:cNvGrpSpPr/>
          <p:nvPr/>
        </p:nvGrpSpPr>
        <p:grpSpPr>
          <a:xfrm>
            <a:off x="2516326" y="1996751"/>
            <a:ext cx="7159347" cy="1475792"/>
            <a:chOff x="1356390" y="1958977"/>
            <a:chExt cx="9815585" cy="2064542"/>
          </a:xfrm>
        </p:grpSpPr>
        <p:sp>
          <p:nvSpPr>
            <p:cNvPr id="6" name="Rounded Rectangle 5">
              <a:extLst>
                <a:ext uri="{FF2B5EF4-FFF2-40B4-BE49-F238E27FC236}">
                  <a16:creationId xmlns:a16="http://schemas.microsoft.com/office/drawing/2014/main" id="{4E0D12D3-C2DB-8567-293A-292253B7C124}"/>
                </a:ext>
              </a:extLst>
            </p:cNvPr>
            <p:cNvSpPr/>
            <p:nvPr/>
          </p:nvSpPr>
          <p:spPr>
            <a:xfrm>
              <a:off x="1356390" y="2114054"/>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INPUT:</a:t>
              </a:r>
            </a:p>
            <a:p>
              <a:pPr algn="ctr"/>
              <a:r>
                <a:rPr lang="en-FR" sz="1000" dirty="0">
                  <a:ln>
                    <a:solidFill>
                      <a:schemeClr val="bg1"/>
                    </a:solidFill>
                  </a:ln>
                  <a:solidFill>
                    <a:schemeClr val="bg1"/>
                  </a:solidFill>
                </a:rPr>
                <a:t>Collection of genomes</a:t>
              </a:r>
            </a:p>
          </p:txBody>
        </p:sp>
        <p:sp>
          <p:nvSpPr>
            <p:cNvPr id="7" name="Right Arrow 6">
              <a:extLst>
                <a:ext uri="{FF2B5EF4-FFF2-40B4-BE49-F238E27FC236}">
                  <a16:creationId xmlns:a16="http://schemas.microsoft.com/office/drawing/2014/main" id="{E3A4178B-361A-2865-69A6-CFD097F3F421}"/>
                </a:ext>
              </a:extLst>
            </p:cNvPr>
            <p:cNvSpPr/>
            <p:nvPr/>
          </p:nvSpPr>
          <p:spPr>
            <a:xfrm>
              <a:off x="3272431" y="2675924"/>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600" dirty="0">
                  <a:solidFill>
                    <a:srgbClr val="000000"/>
                  </a:solidFill>
                  <a:latin typeface="Arial" panose="020B0604020202020204" pitchFamily="34" charset="0"/>
                </a:rPr>
                <a:t>Species clustering</a:t>
              </a:r>
            </a:p>
          </p:txBody>
        </p:sp>
        <p:grpSp>
          <p:nvGrpSpPr>
            <p:cNvPr id="8" name="Group 7">
              <a:extLst>
                <a:ext uri="{FF2B5EF4-FFF2-40B4-BE49-F238E27FC236}">
                  <a16:creationId xmlns:a16="http://schemas.microsoft.com/office/drawing/2014/main" id="{6068273A-A2D6-029A-4655-65604565D19C}"/>
                </a:ext>
              </a:extLst>
            </p:cNvPr>
            <p:cNvGrpSpPr/>
            <p:nvPr/>
          </p:nvGrpSpPr>
          <p:grpSpPr>
            <a:xfrm>
              <a:off x="4386239" y="2161933"/>
              <a:ext cx="2576632" cy="1816919"/>
              <a:chOff x="4579062" y="2568419"/>
              <a:chExt cx="2576632" cy="1816919"/>
            </a:xfrm>
          </p:grpSpPr>
          <p:grpSp>
            <p:nvGrpSpPr>
              <p:cNvPr id="9" name="Group 8">
                <a:extLst>
                  <a:ext uri="{FF2B5EF4-FFF2-40B4-BE49-F238E27FC236}">
                    <a16:creationId xmlns:a16="http://schemas.microsoft.com/office/drawing/2014/main" id="{7ABCA82F-77DD-8B99-5360-53272AC9201A}"/>
                  </a:ext>
                </a:extLst>
              </p:cNvPr>
              <p:cNvGrpSpPr/>
              <p:nvPr/>
            </p:nvGrpSpPr>
            <p:grpSpPr>
              <a:xfrm>
                <a:off x="4579062" y="2568419"/>
                <a:ext cx="2576632" cy="1816919"/>
                <a:chOff x="4624268" y="3014114"/>
                <a:chExt cx="1987506" cy="1412627"/>
              </a:xfrm>
            </p:grpSpPr>
            <p:sp>
              <p:nvSpPr>
                <p:cNvPr id="11" name="Rounded Rectangle 10">
                  <a:extLst>
                    <a:ext uri="{FF2B5EF4-FFF2-40B4-BE49-F238E27FC236}">
                      <a16:creationId xmlns:a16="http://schemas.microsoft.com/office/drawing/2014/main" id="{25FD7D8C-BD10-4219-7135-670400A0064F}"/>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Species 1</a:t>
                  </a:r>
                </a:p>
              </p:txBody>
            </p:sp>
            <p:sp>
              <p:nvSpPr>
                <p:cNvPr id="12" name="Rounded Rectangle 11">
                  <a:extLst>
                    <a:ext uri="{FF2B5EF4-FFF2-40B4-BE49-F238E27FC236}">
                      <a16:creationId xmlns:a16="http://schemas.microsoft.com/office/drawing/2014/main" id="{1BA1C3B7-2A5C-6ACB-6860-F752FFE8FD16}"/>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S2</a:t>
                  </a:r>
                </a:p>
              </p:txBody>
            </p:sp>
            <p:sp>
              <p:nvSpPr>
                <p:cNvPr id="13" name="Rounded Rectangle 12">
                  <a:extLst>
                    <a:ext uri="{FF2B5EF4-FFF2-40B4-BE49-F238E27FC236}">
                      <a16:creationId xmlns:a16="http://schemas.microsoft.com/office/drawing/2014/main" id="{98BC1D5F-0525-4A13-5AC7-54A302FC2E5B}"/>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S3</a:t>
                  </a:r>
                </a:p>
              </p:txBody>
            </p:sp>
            <p:sp>
              <p:nvSpPr>
                <p:cNvPr id="14" name="Rounded Rectangle 13">
                  <a:extLst>
                    <a:ext uri="{FF2B5EF4-FFF2-40B4-BE49-F238E27FC236}">
                      <a16:creationId xmlns:a16="http://schemas.microsoft.com/office/drawing/2014/main" id="{FF8DE19F-2BAD-A4A7-F587-629983C88985}"/>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15" name="Rounded Rectangle 14">
                  <a:extLst>
                    <a:ext uri="{FF2B5EF4-FFF2-40B4-BE49-F238E27FC236}">
                      <a16:creationId xmlns:a16="http://schemas.microsoft.com/office/drawing/2014/main" id="{EBE361B1-76B1-6B04-0653-4525554CFFC3}"/>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16" name="Rounded Rectangle 15">
                  <a:extLst>
                    <a:ext uri="{FF2B5EF4-FFF2-40B4-BE49-F238E27FC236}">
                      <a16:creationId xmlns:a16="http://schemas.microsoft.com/office/drawing/2014/main" id="{B49A6E1B-AD86-43FE-D7E7-6288D8201D64}"/>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grpSp>
          <p:sp>
            <p:nvSpPr>
              <p:cNvPr id="10" name="Rounded Rectangle 9">
                <a:extLst>
                  <a:ext uri="{FF2B5EF4-FFF2-40B4-BE49-F238E27FC236}">
                    <a16:creationId xmlns:a16="http://schemas.microsoft.com/office/drawing/2014/main" id="{17FA3B68-61D7-5E63-E36A-8623F43B3246}"/>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rgbClr val="7030A0"/>
                  </a:solidFill>
                </a:endParaRPr>
              </a:p>
            </p:txBody>
          </p:sp>
        </p:grpSp>
        <p:sp>
          <p:nvSpPr>
            <p:cNvPr id="17" name="Rectangular Callout 16">
              <a:extLst>
                <a:ext uri="{FF2B5EF4-FFF2-40B4-BE49-F238E27FC236}">
                  <a16:creationId xmlns:a16="http://schemas.microsoft.com/office/drawing/2014/main" id="{B2C2C470-517C-9C7C-13E6-637E429DCD76}"/>
                </a:ext>
              </a:extLst>
            </p:cNvPr>
            <p:cNvSpPr/>
            <p:nvPr/>
          </p:nvSpPr>
          <p:spPr>
            <a:xfrm>
              <a:off x="6998593" y="1958977"/>
              <a:ext cx="1434588" cy="2064542"/>
            </a:xfrm>
            <a:prstGeom prst="wedgeRectCallout">
              <a:avLst>
                <a:gd name="adj1" fmla="val -66709"/>
                <a:gd name="adj2" fmla="val -21262"/>
              </a:avLst>
            </a:prstGeom>
            <a:solidFill>
              <a:schemeClr val="accent2">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FR" sz="1000" b="1" u="sng" dirty="0">
                  <a:solidFill>
                    <a:schemeClr val="tx1"/>
                  </a:solidFill>
                </a:rPr>
                <a:t>GOAL: Species-wise pre-ordering</a:t>
              </a:r>
            </a:p>
          </p:txBody>
        </p:sp>
        <p:sp>
          <p:nvSpPr>
            <p:cNvPr id="20" name="Rounded Rectangle 19">
              <a:extLst>
                <a:ext uri="{FF2B5EF4-FFF2-40B4-BE49-F238E27FC236}">
                  <a16:creationId xmlns:a16="http://schemas.microsoft.com/office/drawing/2014/main" id="{E66DFCBD-A12E-8319-D57C-E1419CBF1575}"/>
                </a:ext>
              </a:extLst>
            </p:cNvPr>
            <p:cNvSpPr/>
            <p:nvPr/>
          </p:nvSpPr>
          <p:spPr>
            <a:xfrm>
              <a:off x="9416880" y="2115297"/>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S1</a:t>
              </a:r>
            </a:p>
          </p:txBody>
        </p:sp>
        <p:sp>
          <p:nvSpPr>
            <p:cNvPr id="21" name="Rounded Rectangle 20">
              <a:extLst>
                <a:ext uri="{FF2B5EF4-FFF2-40B4-BE49-F238E27FC236}">
                  <a16:creationId xmlns:a16="http://schemas.microsoft.com/office/drawing/2014/main" id="{DF897E33-F146-CD9A-539E-739504D544E6}"/>
                </a:ext>
              </a:extLst>
            </p:cNvPr>
            <p:cNvSpPr/>
            <p:nvPr/>
          </p:nvSpPr>
          <p:spPr>
            <a:xfrm>
              <a:off x="9416880" y="2745122"/>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S2</a:t>
              </a:r>
            </a:p>
          </p:txBody>
        </p:sp>
        <p:sp>
          <p:nvSpPr>
            <p:cNvPr id="22" name="Rounded Rectangle 21">
              <a:extLst>
                <a:ext uri="{FF2B5EF4-FFF2-40B4-BE49-F238E27FC236}">
                  <a16:creationId xmlns:a16="http://schemas.microsoft.com/office/drawing/2014/main" id="{605352D9-AF84-AFE3-6365-D357882C2669}"/>
                </a:ext>
              </a:extLst>
            </p:cNvPr>
            <p:cNvSpPr/>
            <p:nvPr/>
          </p:nvSpPr>
          <p:spPr>
            <a:xfrm>
              <a:off x="10013263" y="2124072"/>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S1</a:t>
              </a:r>
            </a:p>
          </p:txBody>
        </p:sp>
        <p:sp>
          <p:nvSpPr>
            <p:cNvPr id="23" name="Rounded Rectangle 22">
              <a:extLst>
                <a:ext uri="{FF2B5EF4-FFF2-40B4-BE49-F238E27FC236}">
                  <a16:creationId xmlns:a16="http://schemas.microsoft.com/office/drawing/2014/main" id="{E639A226-2F07-0CB0-8528-F31ED2AB6801}"/>
                </a:ext>
              </a:extLst>
            </p:cNvPr>
            <p:cNvSpPr/>
            <p:nvPr/>
          </p:nvSpPr>
          <p:spPr>
            <a:xfrm>
              <a:off x="10628995" y="2124072"/>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S1</a:t>
              </a:r>
            </a:p>
          </p:txBody>
        </p:sp>
        <p:sp>
          <p:nvSpPr>
            <p:cNvPr id="24" name="Rounded Rectangle 23">
              <a:extLst>
                <a:ext uri="{FF2B5EF4-FFF2-40B4-BE49-F238E27FC236}">
                  <a16:creationId xmlns:a16="http://schemas.microsoft.com/office/drawing/2014/main" id="{F4724D66-F4D0-37CC-E4F9-4E68A84AF84D}"/>
                </a:ext>
              </a:extLst>
            </p:cNvPr>
            <p:cNvSpPr/>
            <p:nvPr/>
          </p:nvSpPr>
          <p:spPr>
            <a:xfrm>
              <a:off x="10022369" y="2745122"/>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S2</a:t>
              </a:r>
            </a:p>
          </p:txBody>
        </p:sp>
        <p:sp>
          <p:nvSpPr>
            <p:cNvPr id="25" name="Rounded Rectangle 24">
              <a:extLst>
                <a:ext uri="{FF2B5EF4-FFF2-40B4-BE49-F238E27FC236}">
                  <a16:creationId xmlns:a16="http://schemas.microsoft.com/office/drawing/2014/main" id="{81698813-4A8F-1143-8EC4-E25E8EFC9259}"/>
                </a:ext>
              </a:extLst>
            </p:cNvPr>
            <p:cNvSpPr/>
            <p:nvPr/>
          </p:nvSpPr>
          <p:spPr>
            <a:xfrm>
              <a:off x="10627858" y="2763646"/>
              <a:ext cx="542980" cy="54842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S3</a:t>
              </a:r>
            </a:p>
          </p:txBody>
        </p:sp>
        <p:grpSp>
          <p:nvGrpSpPr>
            <p:cNvPr id="26" name="Group 25">
              <a:extLst>
                <a:ext uri="{FF2B5EF4-FFF2-40B4-BE49-F238E27FC236}">
                  <a16:creationId xmlns:a16="http://schemas.microsoft.com/office/drawing/2014/main" id="{882025DA-A2D3-15FB-0CF7-3EAD4ABFD064}"/>
                </a:ext>
              </a:extLst>
            </p:cNvPr>
            <p:cNvGrpSpPr/>
            <p:nvPr/>
          </p:nvGrpSpPr>
          <p:grpSpPr>
            <a:xfrm>
              <a:off x="9506912" y="3465945"/>
              <a:ext cx="362913" cy="412517"/>
              <a:chOff x="8959680" y="3891082"/>
              <a:chExt cx="362913" cy="412517"/>
            </a:xfrm>
          </p:grpSpPr>
          <p:sp>
            <p:nvSpPr>
              <p:cNvPr id="27" name="Rounded Rectangle 26">
                <a:extLst>
                  <a:ext uri="{FF2B5EF4-FFF2-40B4-BE49-F238E27FC236}">
                    <a16:creationId xmlns:a16="http://schemas.microsoft.com/office/drawing/2014/main" id="{A75200C9-EDA8-A16C-4BA2-D5DC5D7E6C85}"/>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C083F6D1-5CBB-504C-1060-CC918B015D99}"/>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3A306FB4-2BBB-1A05-A305-7EA6464E2E3C}"/>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grpSp>
        <p:sp>
          <p:nvSpPr>
            <p:cNvPr id="30" name="Rounded Rectangle 29">
              <a:extLst>
                <a:ext uri="{FF2B5EF4-FFF2-40B4-BE49-F238E27FC236}">
                  <a16:creationId xmlns:a16="http://schemas.microsoft.com/office/drawing/2014/main" id="{49A045FF-4C53-4FB5-6497-DD03375E5DDF}"/>
                </a:ext>
              </a:extLst>
            </p:cNvPr>
            <p:cNvSpPr/>
            <p:nvPr/>
          </p:nvSpPr>
          <p:spPr>
            <a:xfrm flipH="1">
              <a:off x="10112404" y="3484396"/>
              <a:ext cx="238139" cy="25148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7059E726-D62A-DBC8-8988-1BDB95CA1167}"/>
                </a:ext>
              </a:extLst>
            </p:cNvPr>
            <p:cNvSpPr/>
            <p:nvPr/>
          </p:nvSpPr>
          <p:spPr>
            <a:xfrm>
              <a:off x="10112404" y="3475658"/>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FE3A750C-8848-BE1A-E011-AA9B879142F0}"/>
                </a:ext>
              </a:extLst>
            </p:cNvPr>
            <p:cNvSpPr/>
            <p:nvPr/>
          </p:nvSpPr>
          <p:spPr>
            <a:xfrm flipH="1">
              <a:off x="10239872" y="3681916"/>
              <a:ext cx="208374" cy="191704"/>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33" name="Right Arrow 32">
              <a:extLst>
                <a:ext uri="{FF2B5EF4-FFF2-40B4-BE49-F238E27FC236}">
                  <a16:creationId xmlns:a16="http://schemas.microsoft.com/office/drawing/2014/main" id="{02958633-E825-5099-F7F5-F7A0F44BA38C}"/>
                </a:ext>
              </a:extLst>
            </p:cNvPr>
            <p:cNvSpPr/>
            <p:nvPr/>
          </p:nvSpPr>
          <p:spPr>
            <a:xfrm>
              <a:off x="8510848" y="2566490"/>
              <a:ext cx="848877"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600" dirty="0">
                  <a:solidFill>
                    <a:srgbClr val="000000"/>
                  </a:solidFill>
                  <a:latin typeface="Arial" panose="020B0604020202020204" pitchFamily="34" charset="0"/>
                </a:rPr>
                <a:t>Batching</a:t>
              </a:r>
            </a:p>
          </p:txBody>
        </p:sp>
      </p:grpSp>
      <p:sp>
        <p:nvSpPr>
          <p:cNvPr id="38" name="TextBox 37">
            <a:extLst>
              <a:ext uri="{FF2B5EF4-FFF2-40B4-BE49-F238E27FC236}">
                <a16:creationId xmlns:a16="http://schemas.microsoft.com/office/drawing/2014/main" id="{CE53F110-A961-C567-B799-79988A3BB86C}"/>
              </a:ext>
            </a:extLst>
          </p:cNvPr>
          <p:cNvSpPr txBox="1"/>
          <p:nvPr/>
        </p:nvSpPr>
        <p:spPr>
          <a:xfrm>
            <a:off x="2681917" y="1557319"/>
            <a:ext cx="6355751" cy="338554"/>
          </a:xfrm>
          <a:prstGeom prst="rect">
            <a:avLst/>
          </a:prstGeom>
          <a:noFill/>
          <a:ln>
            <a:noFill/>
          </a:ln>
        </p:spPr>
        <p:txBody>
          <a:bodyPr wrap="square">
            <a:spAutoFit/>
          </a:bodyPr>
          <a:lstStyle/>
          <a:p>
            <a:pPr algn="ctr"/>
            <a:r>
              <a:rPr lang="en-GB" sz="1600" b="1" dirty="0"/>
              <a:t>With metadata: Species-wise</a:t>
            </a:r>
          </a:p>
        </p:txBody>
      </p:sp>
      <p:sp>
        <p:nvSpPr>
          <p:cNvPr id="39" name="TextBox 38">
            <a:extLst>
              <a:ext uri="{FF2B5EF4-FFF2-40B4-BE49-F238E27FC236}">
                <a16:creationId xmlns:a16="http://schemas.microsoft.com/office/drawing/2014/main" id="{31EB5253-AD45-77DE-04AA-BEDB896DFCC3}"/>
              </a:ext>
            </a:extLst>
          </p:cNvPr>
          <p:cNvSpPr txBox="1"/>
          <p:nvPr/>
        </p:nvSpPr>
        <p:spPr>
          <a:xfrm>
            <a:off x="2918124" y="3843299"/>
            <a:ext cx="6355751" cy="338554"/>
          </a:xfrm>
          <a:prstGeom prst="rect">
            <a:avLst/>
          </a:prstGeom>
          <a:noFill/>
          <a:ln>
            <a:noFill/>
          </a:ln>
        </p:spPr>
        <p:txBody>
          <a:bodyPr wrap="square">
            <a:spAutoFit/>
          </a:bodyPr>
          <a:lstStyle/>
          <a:p>
            <a:pPr algn="ctr"/>
            <a:r>
              <a:rPr lang="en-GB" sz="1600" b="1" dirty="0"/>
              <a:t>Without metadata: Species-independent</a:t>
            </a:r>
          </a:p>
        </p:txBody>
      </p:sp>
      <p:sp>
        <p:nvSpPr>
          <p:cNvPr id="69" name="Rectangle 68">
            <a:extLst>
              <a:ext uri="{FF2B5EF4-FFF2-40B4-BE49-F238E27FC236}">
                <a16:creationId xmlns:a16="http://schemas.microsoft.com/office/drawing/2014/main" id="{9B848598-4B9C-312E-8041-43EF348EB01D}"/>
              </a:ext>
            </a:extLst>
          </p:cNvPr>
          <p:cNvSpPr/>
          <p:nvPr/>
        </p:nvSpPr>
        <p:spPr>
          <a:xfrm>
            <a:off x="4778642" y="4451076"/>
            <a:ext cx="2858817" cy="111774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200" b="1" u="sng" dirty="0">
                <a:solidFill>
                  <a:schemeClr val="tx1"/>
                </a:solidFill>
              </a:rPr>
              <a:t>GOAL: species-independent pre-ordering</a:t>
            </a:r>
          </a:p>
        </p:txBody>
      </p:sp>
      <p:sp>
        <p:nvSpPr>
          <p:cNvPr id="72" name="Rounded Rectangle 71">
            <a:extLst>
              <a:ext uri="{FF2B5EF4-FFF2-40B4-BE49-F238E27FC236}">
                <a16:creationId xmlns:a16="http://schemas.microsoft.com/office/drawing/2014/main" id="{CB3CBFCB-10F6-CFAD-39CD-C2DAB90CC59A}"/>
              </a:ext>
            </a:extLst>
          </p:cNvPr>
          <p:cNvSpPr/>
          <p:nvPr/>
        </p:nvSpPr>
        <p:spPr>
          <a:xfrm>
            <a:off x="2510106" y="4406232"/>
            <a:ext cx="1324204" cy="1298784"/>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INPUT:</a:t>
            </a:r>
          </a:p>
          <a:p>
            <a:pPr algn="ctr"/>
            <a:r>
              <a:rPr lang="en-FR" sz="1000" dirty="0">
                <a:ln>
                  <a:solidFill>
                    <a:schemeClr val="bg1"/>
                  </a:solidFill>
                </a:ln>
                <a:solidFill>
                  <a:schemeClr val="bg1"/>
                </a:solidFill>
              </a:rPr>
              <a:t>Collection of genomes</a:t>
            </a:r>
          </a:p>
        </p:txBody>
      </p:sp>
      <p:sp>
        <p:nvSpPr>
          <p:cNvPr id="73" name="Right Arrow 72">
            <a:extLst>
              <a:ext uri="{FF2B5EF4-FFF2-40B4-BE49-F238E27FC236}">
                <a16:creationId xmlns:a16="http://schemas.microsoft.com/office/drawing/2014/main" id="{E26198CA-C1A8-DA19-432E-A8E537CFAC82}"/>
              </a:ext>
            </a:extLst>
          </p:cNvPr>
          <p:cNvSpPr/>
          <p:nvPr/>
        </p:nvSpPr>
        <p:spPr>
          <a:xfrm>
            <a:off x="3907639" y="4807873"/>
            <a:ext cx="739431" cy="49550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600" dirty="0">
                <a:solidFill>
                  <a:srgbClr val="000000"/>
                </a:solidFill>
                <a:latin typeface="Arial" panose="020B0604020202020204" pitchFamily="34" charset="0"/>
              </a:rPr>
              <a:t>Pre-ordering</a:t>
            </a:r>
          </a:p>
        </p:txBody>
      </p:sp>
      <p:sp>
        <p:nvSpPr>
          <p:cNvPr id="76" name="Rounded Rectangle 75">
            <a:extLst>
              <a:ext uri="{FF2B5EF4-FFF2-40B4-BE49-F238E27FC236}">
                <a16:creationId xmlns:a16="http://schemas.microsoft.com/office/drawing/2014/main" id="{CAF39950-559D-AEB7-70C4-7BC937217D07}"/>
              </a:ext>
            </a:extLst>
          </p:cNvPr>
          <p:cNvSpPr/>
          <p:nvPr/>
        </p:nvSpPr>
        <p:spPr>
          <a:xfrm>
            <a:off x="8389312" y="4407121"/>
            <a:ext cx="396042" cy="392027"/>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S1</a:t>
            </a:r>
          </a:p>
        </p:txBody>
      </p:sp>
      <p:sp>
        <p:nvSpPr>
          <p:cNvPr id="77" name="Rounded Rectangle 76">
            <a:extLst>
              <a:ext uri="{FF2B5EF4-FFF2-40B4-BE49-F238E27FC236}">
                <a16:creationId xmlns:a16="http://schemas.microsoft.com/office/drawing/2014/main" id="{C059B87B-9FE8-46BF-8B0F-01F456556CCF}"/>
              </a:ext>
            </a:extLst>
          </p:cNvPr>
          <p:cNvSpPr/>
          <p:nvPr/>
        </p:nvSpPr>
        <p:spPr>
          <a:xfrm>
            <a:off x="8389312" y="4857337"/>
            <a:ext cx="396042" cy="392027"/>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S2</a:t>
            </a:r>
          </a:p>
        </p:txBody>
      </p:sp>
      <p:sp>
        <p:nvSpPr>
          <p:cNvPr id="78" name="Rounded Rectangle 77">
            <a:extLst>
              <a:ext uri="{FF2B5EF4-FFF2-40B4-BE49-F238E27FC236}">
                <a16:creationId xmlns:a16="http://schemas.microsoft.com/office/drawing/2014/main" id="{4FFDEE01-7DCB-BF03-071B-EB3C263CA997}"/>
              </a:ext>
            </a:extLst>
          </p:cNvPr>
          <p:cNvSpPr/>
          <p:nvPr/>
        </p:nvSpPr>
        <p:spPr>
          <a:xfrm>
            <a:off x="8824305" y="4413393"/>
            <a:ext cx="396042" cy="392027"/>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S1</a:t>
            </a:r>
          </a:p>
        </p:txBody>
      </p:sp>
      <p:sp>
        <p:nvSpPr>
          <p:cNvPr id="79" name="Rounded Rectangle 78">
            <a:extLst>
              <a:ext uri="{FF2B5EF4-FFF2-40B4-BE49-F238E27FC236}">
                <a16:creationId xmlns:a16="http://schemas.microsoft.com/office/drawing/2014/main" id="{DABE18E7-4EC0-8A83-C256-23C47D8A7C5D}"/>
              </a:ext>
            </a:extLst>
          </p:cNvPr>
          <p:cNvSpPr/>
          <p:nvPr/>
        </p:nvSpPr>
        <p:spPr>
          <a:xfrm>
            <a:off x="9273411" y="4413393"/>
            <a:ext cx="396042" cy="392027"/>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S1</a:t>
            </a:r>
          </a:p>
        </p:txBody>
      </p:sp>
      <p:sp>
        <p:nvSpPr>
          <p:cNvPr id="80" name="Rounded Rectangle 79">
            <a:extLst>
              <a:ext uri="{FF2B5EF4-FFF2-40B4-BE49-F238E27FC236}">
                <a16:creationId xmlns:a16="http://schemas.microsoft.com/office/drawing/2014/main" id="{E0BCB7F2-A2C1-07F2-1A9B-3867F51554C8}"/>
              </a:ext>
            </a:extLst>
          </p:cNvPr>
          <p:cNvSpPr/>
          <p:nvPr/>
        </p:nvSpPr>
        <p:spPr>
          <a:xfrm>
            <a:off x="8830947" y="4857337"/>
            <a:ext cx="396042" cy="392027"/>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S2</a:t>
            </a:r>
          </a:p>
        </p:txBody>
      </p:sp>
      <p:sp>
        <p:nvSpPr>
          <p:cNvPr id="81" name="Rounded Rectangle 80">
            <a:extLst>
              <a:ext uri="{FF2B5EF4-FFF2-40B4-BE49-F238E27FC236}">
                <a16:creationId xmlns:a16="http://schemas.microsoft.com/office/drawing/2014/main" id="{72B90193-4CD6-760C-E3CD-B48D3A0CCF10}"/>
              </a:ext>
            </a:extLst>
          </p:cNvPr>
          <p:cNvSpPr/>
          <p:nvPr/>
        </p:nvSpPr>
        <p:spPr>
          <a:xfrm>
            <a:off x="9272582" y="4870579"/>
            <a:ext cx="396042" cy="392027"/>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S3</a:t>
            </a:r>
          </a:p>
        </p:txBody>
      </p:sp>
      <p:grpSp>
        <p:nvGrpSpPr>
          <p:cNvPr id="82" name="Group 81">
            <a:extLst>
              <a:ext uri="{FF2B5EF4-FFF2-40B4-BE49-F238E27FC236}">
                <a16:creationId xmlns:a16="http://schemas.microsoft.com/office/drawing/2014/main" id="{D72AED82-5FE9-2F99-6C52-704A42AFE300}"/>
              </a:ext>
            </a:extLst>
          </p:cNvPr>
          <p:cNvGrpSpPr/>
          <p:nvPr/>
        </p:nvGrpSpPr>
        <p:grpSpPr>
          <a:xfrm>
            <a:off x="8454980" y="5372602"/>
            <a:ext cx="264704" cy="294879"/>
            <a:chOff x="8959680" y="3891082"/>
            <a:chExt cx="362913" cy="412517"/>
          </a:xfrm>
        </p:grpSpPr>
        <p:sp>
          <p:nvSpPr>
            <p:cNvPr id="87" name="Rounded Rectangle 86">
              <a:extLst>
                <a:ext uri="{FF2B5EF4-FFF2-40B4-BE49-F238E27FC236}">
                  <a16:creationId xmlns:a16="http://schemas.microsoft.com/office/drawing/2014/main" id="{218D49E2-892E-5B3E-D860-BC8606B50149}"/>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88" name="Rounded Rectangle 87">
              <a:extLst>
                <a:ext uri="{FF2B5EF4-FFF2-40B4-BE49-F238E27FC236}">
                  <a16:creationId xmlns:a16="http://schemas.microsoft.com/office/drawing/2014/main" id="{2CA8F69F-6391-DB98-7115-984E9B182C23}"/>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89" name="Rounded Rectangle 88">
              <a:extLst>
                <a:ext uri="{FF2B5EF4-FFF2-40B4-BE49-F238E27FC236}">
                  <a16:creationId xmlns:a16="http://schemas.microsoft.com/office/drawing/2014/main" id="{E6B471A2-E8F2-40E9-9E52-26DEF9E5EC42}"/>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grpSp>
      <p:sp>
        <p:nvSpPr>
          <p:cNvPr id="83" name="Rounded Rectangle 82">
            <a:extLst>
              <a:ext uri="{FF2B5EF4-FFF2-40B4-BE49-F238E27FC236}">
                <a16:creationId xmlns:a16="http://schemas.microsoft.com/office/drawing/2014/main" id="{40806DAB-6E2E-C41B-15A5-8113CB18EE6F}"/>
              </a:ext>
            </a:extLst>
          </p:cNvPr>
          <p:cNvSpPr/>
          <p:nvPr/>
        </p:nvSpPr>
        <p:spPr>
          <a:xfrm flipH="1">
            <a:off x="8896617" y="5385791"/>
            <a:ext cx="173695" cy="179767"/>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84" name="Rounded Rectangle 83">
            <a:extLst>
              <a:ext uri="{FF2B5EF4-FFF2-40B4-BE49-F238E27FC236}">
                <a16:creationId xmlns:a16="http://schemas.microsoft.com/office/drawing/2014/main" id="{BC964E8B-BB61-36B8-9BC4-CFCD8D2D7E7D}"/>
              </a:ext>
            </a:extLst>
          </p:cNvPr>
          <p:cNvSpPr/>
          <p:nvPr/>
        </p:nvSpPr>
        <p:spPr>
          <a:xfrm>
            <a:off x="8896617" y="5379545"/>
            <a:ext cx="264701" cy="294879"/>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85" name="Rounded Rectangle 84">
            <a:extLst>
              <a:ext uri="{FF2B5EF4-FFF2-40B4-BE49-F238E27FC236}">
                <a16:creationId xmlns:a16="http://schemas.microsoft.com/office/drawing/2014/main" id="{C20215A6-E08B-9BAA-997D-A8D4AF25B39C}"/>
              </a:ext>
            </a:extLst>
          </p:cNvPr>
          <p:cNvSpPr/>
          <p:nvPr/>
        </p:nvSpPr>
        <p:spPr>
          <a:xfrm flipH="1">
            <a:off x="8989590" y="5526984"/>
            <a:ext cx="151985" cy="137035"/>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86" name="Right Arrow 85">
            <a:extLst>
              <a:ext uri="{FF2B5EF4-FFF2-40B4-BE49-F238E27FC236}">
                <a16:creationId xmlns:a16="http://schemas.microsoft.com/office/drawing/2014/main" id="{925FD7BE-021A-08D4-5385-1F1E600CAC3B}"/>
              </a:ext>
            </a:extLst>
          </p:cNvPr>
          <p:cNvSpPr/>
          <p:nvPr/>
        </p:nvSpPr>
        <p:spPr>
          <a:xfrm>
            <a:off x="7728465" y="4729646"/>
            <a:ext cx="619159" cy="49550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600" dirty="0">
                <a:solidFill>
                  <a:srgbClr val="000000"/>
                </a:solidFill>
                <a:latin typeface="Arial" panose="020B0604020202020204" pitchFamily="34" charset="0"/>
              </a:rPr>
              <a:t>Batching</a:t>
            </a:r>
          </a:p>
        </p:txBody>
      </p:sp>
    </p:spTree>
    <p:extLst>
      <p:ext uri="{BB962C8B-B14F-4D97-AF65-F5344CB8AC3E}">
        <p14:creationId xmlns:p14="http://schemas.microsoft.com/office/powerpoint/2010/main" val="4304898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083D-521D-6C86-939A-2D339A9C6C4D}"/>
              </a:ext>
            </a:extLst>
          </p:cNvPr>
          <p:cNvSpPr>
            <a:spLocks noGrp="1"/>
          </p:cNvSpPr>
          <p:nvPr>
            <p:ph type="title"/>
          </p:nvPr>
        </p:nvSpPr>
        <p:spPr/>
        <p:txBody>
          <a:bodyPr/>
          <a:lstStyle/>
          <a:p>
            <a:r>
              <a:rPr lang="en-FR" b="1" dirty="0"/>
              <a:t>Objective</a:t>
            </a:r>
            <a:r>
              <a:rPr lang="en-FR" dirty="0"/>
              <a:t>: Overview Of New Workflow</a:t>
            </a:r>
          </a:p>
        </p:txBody>
      </p:sp>
      <p:sp>
        <p:nvSpPr>
          <p:cNvPr id="4" name="Footer Placeholder 3">
            <a:extLst>
              <a:ext uri="{FF2B5EF4-FFF2-40B4-BE49-F238E27FC236}">
                <a16:creationId xmlns:a16="http://schemas.microsoft.com/office/drawing/2014/main" id="{8ACE5E70-BE72-E159-0870-F78660C0F8FF}"/>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C1908613-9B5D-6638-2560-9A8BBA66BED1}"/>
              </a:ext>
            </a:extLst>
          </p:cNvPr>
          <p:cNvSpPr>
            <a:spLocks noGrp="1"/>
          </p:cNvSpPr>
          <p:nvPr>
            <p:ph type="sldNum" sz="quarter" idx="12"/>
          </p:nvPr>
        </p:nvSpPr>
        <p:spPr/>
        <p:txBody>
          <a:bodyPr/>
          <a:lstStyle/>
          <a:p>
            <a:fld id="{E308F893-25B2-374C-86EA-E8824AD84C24}" type="slidenum">
              <a:rPr lang="en-FR" smtClean="0"/>
              <a:t>29</a:t>
            </a:fld>
            <a:endParaRPr lang="en-FR"/>
          </a:p>
        </p:txBody>
      </p:sp>
      <p:grpSp>
        <p:nvGrpSpPr>
          <p:cNvPr id="23" name="Group 22">
            <a:extLst>
              <a:ext uri="{FF2B5EF4-FFF2-40B4-BE49-F238E27FC236}">
                <a16:creationId xmlns:a16="http://schemas.microsoft.com/office/drawing/2014/main" id="{93EA23EA-2BCC-C5F0-1DF2-E4598EC16035}"/>
              </a:ext>
            </a:extLst>
          </p:cNvPr>
          <p:cNvGrpSpPr/>
          <p:nvPr/>
        </p:nvGrpSpPr>
        <p:grpSpPr>
          <a:xfrm>
            <a:off x="4301894" y="2333133"/>
            <a:ext cx="913234" cy="618154"/>
            <a:chOff x="4579062" y="2568419"/>
            <a:chExt cx="2576632" cy="1816919"/>
          </a:xfrm>
        </p:grpSpPr>
        <p:grpSp>
          <p:nvGrpSpPr>
            <p:cNvPr id="24" name="Group 23">
              <a:extLst>
                <a:ext uri="{FF2B5EF4-FFF2-40B4-BE49-F238E27FC236}">
                  <a16:creationId xmlns:a16="http://schemas.microsoft.com/office/drawing/2014/main" id="{EE2661DC-BBD3-8587-F007-29D8ACC86BB3}"/>
                </a:ext>
              </a:extLst>
            </p:cNvPr>
            <p:cNvGrpSpPr/>
            <p:nvPr/>
          </p:nvGrpSpPr>
          <p:grpSpPr>
            <a:xfrm>
              <a:off x="4579062" y="2568419"/>
              <a:ext cx="2576632" cy="1816919"/>
              <a:chOff x="4624268" y="3014114"/>
              <a:chExt cx="1987506" cy="1412627"/>
            </a:xfrm>
          </p:grpSpPr>
          <p:sp>
            <p:nvSpPr>
              <p:cNvPr id="26" name="Rounded Rectangle 25">
                <a:extLst>
                  <a:ext uri="{FF2B5EF4-FFF2-40B4-BE49-F238E27FC236}">
                    <a16:creationId xmlns:a16="http://schemas.microsoft.com/office/drawing/2014/main" id="{3591BD3C-E2C0-13F3-40C5-75CB16233DC9}"/>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7" name="Rounded Rectangle 26">
                <a:extLst>
                  <a:ext uri="{FF2B5EF4-FFF2-40B4-BE49-F238E27FC236}">
                    <a16:creationId xmlns:a16="http://schemas.microsoft.com/office/drawing/2014/main" id="{DBBE0920-2E9C-C83B-2DA9-0A84DA7BFE4E}"/>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EECDED41-7ED2-EC01-B16D-E6059998DBB6}"/>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F40CAB07-80D9-C2E1-2987-3DF25ADD1FAC}"/>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5EB0B6B4-72E6-E2E0-3E99-D3740FF9AC5C}"/>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8A57F264-1A55-0CF6-7331-09E9DE905835}"/>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25" name="Rounded Rectangle 24">
              <a:extLst>
                <a:ext uri="{FF2B5EF4-FFF2-40B4-BE49-F238E27FC236}">
                  <a16:creationId xmlns:a16="http://schemas.microsoft.com/office/drawing/2014/main" id="{DC7FBC31-DA13-A43F-3086-1C144D1044EC}"/>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sp>
        <p:nvSpPr>
          <p:cNvPr id="32" name="Right Arrow 31">
            <a:extLst>
              <a:ext uri="{FF2B5EF4-FFF2-40B4-BE49-F238E27FC236}">
                <a16:creationId xmlns:a16="http://schemas.microsoft.com/office/drawing/2014/main" id="{3113B39A-3C01-CD92-64C2-6FC89BB695EC}"/>
              </a:ext>
            </a:extLst>
          </p:cNvPr>
          <p:cNvSpPr/>
          <p:nvPr/>
        </p:nvSpPr>
        <p:spPr>
          <a:xfrm>
            <a:off x="6717717" y="3190837"/>
            <a:ext cx="359310" cy="32001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33" name="Right Arrow 32">
            <a:extLst>
              <a:ext uri="{FF2B5EF4-FFF2-40B4-BE49-F238E27FC236}">
                <a16:creationId xmlns:a16="http://schemas.microsoft.com/office/drawing/2014/main" id="{5EB175F6-218E-A370-548A-138B76A5BD78}"/>
              </a:ext>
            </a:extLst>
          </p:cNvPr>
          <p:cNvSpPr/>
          <p:nvPr/>
        </p:nvSpPr>
        <p:spPr>
          <a:xfrm>
            <a:off x="8342607" y="3291426"/>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34" name="Rounded Rectangle 33">
            <a:extLst>
              <a:ext uri="{FF2B5EF4-FFF2-40B4-BE49-F238E27FC236}">
                <a16:creationId xmlns:a16="http://schemas.microsoft.com/office/drawing/2014/main" id="{725BE9B7-6000-C746-6FA1-8DEDC7F0E2FA}"/>
              </a:ext>
            </a:extLst>
          </p:cNvPr>
          <p:cNvSpPr/>
          <p:nvPr/>
        </p:nvSpPr>
        <p:spPr>
          <a:xfrm>
            <a:off x="7248842" y="2895786"/>
            <a:ext cx="895817" cy="993977"/>
          </a:xfrm>
          <a:prstGeom prst="roundRect">
            <a:avLst>
              <a:gd name="adj" fmla="val 7735"/>
            </a:avLst>
          </a:prstGeom>
          <a:solidFill>
            <a:schemeClr val="accent6">
              <a:lumMod val="60000"/>
              <a:lumOff val="40000"/>
            </a:schemeClr>
          </a:solid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FR" sz="1000" b="1" dirty="0">
                <a:solidFill>
                  <a:sysClr val="windowText" lastClr="000000"/>
                </a:solidFill>
              </a:rPr>
              <a:t>GOAL: Optimized Batching</a:t>
            </a:r>
          </a:p>
        </p:txBody>
      </p:sp>
      <p:grpSp>
        <p:nvGrpSpPr>
          <p:cNvPr id="35" name="Group 34">
            <a:extLst>
              <a:ext uri="{FF2B5EF4-FFF2-40B4-BE49-F238E27FC236}">
                <a16:creationId xmlns:a16="http://schemas.microsoft.com/office/drawing/2014/main" id="{CC8B3D60-B6E5-782B-4DBF-B89CED510EFE}"/>
              </a:ext>
            </a:extLst>
          </p:cNvPr>
          <p:cNvGrpSpPr/>
          <p:nvPr/>
        </p:nvGrpSpPr>
        <p:grpSpPr>
          <a:xfrm>
            <a:off x="8783588" y="3058878"/>
            <a:ext cx="1266693" cy="602858"/>
            <a:chOff x="5348835" y="4266627"/>
            <a:chExt cx="1266693" cy="602858"/>
          </a:xfrm>
        </p:grpSpPr>
        <p:grpSp>
          <p:nvGrpSpPr>
            <p:cNvPr id="36" name="Group 35">
              <a:extLst>
                <a:ext uri="{FF2B5EF4-FFF2-40B4-BE49-F238E27FC236}">
                  <a16:creationId xmlns:a16="http://schemas.microsoft.com/office/drawing/2014/main" id="{1CC68DC2-9B8E-DF36-7F41-0E4632523610}"/>
                </a:ext>
              </a:extLst>
            </p:cNvPr>
            <p:cNvGrpSpPr/>
            <p:nvPr/>
          </p:nvGrpSpPr>
          <p:grpSpPr>
            <a:xfrm>
              <a:off x="5348835" y="4266627"/>
              <a:ext cx="789852" cy="602858"/>
              <a:chOff x="5671378" y="1898291"/>
              <a:chExt cx="2522575" cy="1564575"/>
            </a:xfrm>
          </p:grpSpPr>
          <p:grpSp>
            <p:nvGrpSpPr>
              <p:cNvPr id="38" name="Group 37">
                <a:extLst>
                  <a:ext uri="{FF2B5EF4-FFF2-40B4-BE49-F238E27FC236}">
                    <a16:creationId xmlns:a16="http://schemas.microsoft.com/office/drawing/2014/main" id="{3CBFCA4D-AB33-77F6-99EB-4B8EA45B9DF5}"/>
                  </a:ext>
                </a:extLst>
              </p:cNvPr>
              <p:cNvGrpSpPr/>
              <p:nvPr/>
            </p:nvGrpSpPr>
            <p:grpSpPr>
              <a:xfrm>
                <a:off x="5825659" y="1898291"/>
                <a:ext cx="2189072" cy="1085982"/>
                <a:chOff x="7875136" y="3874240"/>
                <a:chExt cx="2189072" cy="1085982"/>
              </a:xfrm>
              <a:solidFill>
                <a:schemeClr val="tx1"/>
              </a:solidFill>
            </p:grpSpPr>
            <p:sp>
              <p:nvSpPr>
                <p:cNvPr id="43" name="Oval 42">
                  <a:extLst>
                    <a:ext uri="{FF2B5EF4-FFF2-40B4-BE49-F238E27FC236}">
                      <a16:creationId xmlns:a16="http://schemas.microsoft.com/office/drawing/2014/main" id="{6607F03A-1CA5-A0CE-2062-D404C43B5C59}"/>
                    </a:ext>
                  </a:extLst>
                </p:cNvPr>
                <p:cNvSpPr>
                  <a:spLocks noChangeAspect="1"/>
                </p:cNvSpPr>
                <p:nvPr/>
              </p:nvSpPr>
              <p:spPr>
                <a:xfrm>
                  <a:off x="8969355" y="387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4" name="Oval 43">
                  <a:extLst>
                    <a:ext uri="{FF2B5EF4-FFF2-40B4-BE49-F238E27FC236}">
                      <a16:creationId xmlns:a16="http://schemas.microsoft.com/office/drawing/2014/main" id="{C99D920D-45BF-3B26-3E2D-4351230CE5AC}"/>
                    </a:ext>
                  </a:extLst>
                </p:cNvPr>
                <p:cNvSpPr>
                  <a:spLocks noChangeAspect="1"/>
                </p:cNvSpPr>
                <p:nvPr/>
              </p:nvSpPr>
              <p:spPr>
                <a:xfrm>
                  <a:off x="8606764"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1E56D283-C0F3-F161-8CE0-0AC7239B7DDF}"/>
                    </a:ext>
                  </a:extLst>
                </p:cNvPr>
                <p:cNvSpPr>
                  <a:spLocks noChangeAspect="1"/>
                </p:cNvSpPr>
                <p:nvPr/>
              </p:nvSpPr>
              <p:spPr>
                <a:xfrm>
                  <a:off x="8240950"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F925C41D-2F3C-5973-8BB5-738678A2FBE3}"/>
                    </a:ext>
                  </a:extLst>
                </p:cNvPr>
                <p:cNvSpPr>
                  <a:spLocks noChangeAspect="1"/>
                </p:cNvSpPr>
                <p:nvPr/>
              </p:nvSpPr>
              <p:spPr>
                <a:xfrm>
                  <a:off x="787513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FC1A5928-4542-2AE3-0A5A-6C606991B6AD}"/>
                    </a:ext>
                  </a:extLst>
                </p:cNvPr>
                <p:cNvSpPr>
                  <a:spLocks noChangeAspect="1"/>
                </p:cNvSpPr>
                <p:nvPr/>
              </p:nvSpPr>
              <p:spPr>
                <a:xfrm>
                  <a:off x="8606764"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9486A7EA-E98B-338D-1887-A8B603A93959}"/>
                    </a:ext>
                  </a:extLst>
                </p:cNvPr>
                <p:cNvSpPr>
                  <a:spLocks noChangeAspect="1"/>
                </p:cNvSpPr>
                <p:nvPr/>
              </p:nvSpPr>
              <p:spPr>
                <a:xfrm>
                  <a:off x="9332578"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 name="Oval 48">
                  <a:extLst>
                    <a:ext uri="{FF2B5EF4-FFF2-40B4-BE49-F238E27FC236}">
                      <a16:creationId xmlns:a16="http://schemas.microsoft.com/office/drawing/2014/main" id="{D398663F-D78C-6C9E-BA8F-C341951B28C1}"/>
                    </a:ext>
                  </a:extLst>
                </p:cNvPr>
                <p:cNvSpPr>
                  <a:spLocks noChangeAspect="1"/>
                </p:cNvSpPr>
                <p:nvPr/>
              </p:nvSpPr>
              <p:spPr>
                <a:xfrm>
                  <a:off x="8966764"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50" name="Oval 49">
                  <a:extLst>
                    <a:ext uri="{FF2B5EF4-FFF2-40B4-BE49-F238E27FC236}">
                      <a16:creationId xmlns:a16="http://schemas.microsoft.com/office/drawing/2014/main" id="{B78C991E-057A-957D-F71F-0F55322E8D68}"/>
                    </a:ext>
                  </a:extLst>
                </p:cNvPr>
                <p:cNvSpPr>
                  <a:spLocks noChangeAspect="1"/>
                </p:cNvSpPr>
                <p:nvPr/>
              </p:nvSpPr>
              <p:spPr>
                <a:xfrm>
                  <a:off x="9698392"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51" name="Oval 50">
                  <a:extLst>
                    <a:ext uri="{FF2B5EF4-FFF2-40B4-BE49-F238E27FC236}">
                      <a16:creationId xmlns:a16="http://schemas.microsoft.com/office/drawing/2014/main" id="{5D0FE757-55FA-DFF5-7B71-A914DFFC024C}"/>
                    </a:ext>
                  </a:extLst>
                </p:cNvPr>
                <p:cNvSpPr>
                  <a:spLocks noChangeAspect="1"/>
                </p:cNvSpPr>
                <p:nvPr/>
              </p:nvSpPr>
              <p:spPr>
                <a:xfrm>
                  <a:off x="9332578"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52" name="Oval 51">
                  <a:extLst>
                    <a:ext uri="{FF2B5EF4-FFF2-40B4-BE49-F238E27FC236}">
                      <a16:creationId xmlns:a16="http://schemas.microsoft.com/office/drawing/2014/main" id="{7F9E54B9-99AF-5B56-2018-59267F239B32}"/>
                    </a:ext>
                  </a:extLst>
                </p:cNvPr>
                <p:cNvSpPr>
                  <a:spLocks noChangeAspect="1"/>
                </p:cNvSpPr>
                <p:nvPr/>
              </p:nvSpPr>
              <p:spPr>
                <a:xfrm>
                  <a:off x="1006420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cxnSp>
              <p:nvCxnSpPr>
                <p:cNvPr id="53" name="Straight Connector 52">
                  <a:extLst>
                    <a:ext uri="{FF2B5EF4-FFF2-40B4-BE49-F238E27FC236}">
                      <a16:creationId xmlns:a16="http://schemas.microsoft.com/office/drawing/2014/main" id="{386F2DA0-D24C-5B24-26AE-BA12AF9831C8}"/>
                    </a:ext>
                  </a:extLst>
                </p:cNvPr>
                <p:cNvCxnSpPr>
                  <a:stCxn id="43" idx="3"/>
                  <a:endCxn id="44" idx="7"/>
                </p:cNvCxnSpPr>
                <p:nvPr/>
              </p:nvCxnSpPr>
              <p:spPr>
                <a:xfrm flipH="1">
                  <a:off x="8606765" y="3874241"/>
                  <a:ext cx="362590"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098722D-ADC3-81B2-20B3-98694B36055F}"/>
                    </a:ext>
                  </a:extLst>
                </p:cNvPr>
                <p:cNvCxnSpPr>
                  <a:stCxn id="44" idx="3"/>
                  <a:endCxn id="45" idx="7"/>
                </p:cNvCxnSpPr>
                <p:nvPr/>
              </p:nvCxnSpPr>
              <p:spPr>
                <a:xfrm flipH="1">
                  <a:off x="8240951"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43A6747-72EA-561F-E3FB-28CAB854F157}"/>
                    </a:ext>
                  </a:extLst>
                </p:cNvPr>
                <p:cNvCxnSpPr>
                  <a:stCxn id="45" idx="3"/>
                  <a:endCxn id="46" idx="7"/>
                </p:cNvCxnSpPr>
                <p:nvPr/>
              </p:nvCxnSpPr>
              <p:spPr>
                <a:xfrm flipH="1">
                  <a:off x="7875137" y="4597231"/>
                  <a:ext cx="365813"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3833642-8971-8784-7668-E6788EE72E7B}"/>
                    </a:ext>
                  </a:extLst>
                </p:cNvPr>
                <p:cNvCxnSpPr>
                  <a:cxnSpLocks/>
                  <a:stCxn id="44" idx="5"/>
                  <a:endCxn id="49" idx="1"/>
                </p:cNvCxnSpPr>
                <p:nvPr/>
              </p:nvCxnSpPr>
              <p:spPr>
                <a:xfrm>
                  <a:off x="8606765" y="4234241"/>
                  <a:ext cx="359999"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1874DBE-084F-6713-B0FD-8D3AA5290329}"/>
                    </a:ext>
                  </a:extLst>
                </p:cNvPr>
                <p:cNvCxnSpPr>
                  <a:cxnSpLocks/>
                  <a:stCxn id="49" idx="5"/>
                  <a:endCxn id="51" idx="1"/>
                </p:cNvCxnSpPr>
                <p:nvPr/>
              </p:nvCxnSpPr>
              <p:spPr>
                <a:xfrm>
                  <a:off x="8966765" y="4597231"/>
                  <a:ext cx="365814" cy="36299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14F6B44-4FC9-DF93-FF27-EAD762ADD53A}"/>
                    </a:ext>
                  </a:extLst>
                </p:cNvPr>
                <p:cNvCxnSpPr>
                  <a:cxnSpLocks/>
                  <a:stCxn id="49" idx="3"/>
                  <a:endCxn id="47" idx="7"/>
                </p:cNvCxnSpPr>
                <p:nvPr/>
              </p:nvCxnSpPr>
              <p:spPr>
                <a:xfrm flipH="1">
                  <a:off x="8606765" y="4597231"/>
                  <a:ext cx="359999"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B7801D5-EE7F-75F6-D6E6-83994EAFA20D}"/>
                    </a:ext>
                  </a:extLst>
                </p:cNvPr>
                <p:cNvCxnSpPr>
                  <a:stCxn id="48" idx="5"/>
                  <a:endCxn id="50" idx="1"/>
                </p:cNvCxnSpPr>
                <p:nvPr/>
              </p:nvCxnSpPr>
              <p:spPr>
                <a:xfrm>
                  <a:off x="9332579"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21558CF-120D-FDAE-392D-200F603FF3CF}"/>
                    </a:ext>
                  </a:extLst>
                </p:cNvPr>
                <p:cNvCxnSpPr>
                  <a:stCxn id="43" idx="5"/>
                  <a:endCxn id="48" idx="1"/>
                </p:cNvCxnSpPr>
                <p:nvPr/>
              </p:nvCxnSpPr>
              <p:spPr>
                <a:xfrm>
                  <a:off x="8969356" y="3874241"/>
                  <a:ext cx="363222"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6F596A9-BCC5-0EDA-F767-1994FABC5912}"/>
                    </a:ext>
                  </a:extLst>
                </p:cNvPr>
                <p:cNvCxnSpPr>
                  <a:cxnSpLocks/>
                  <a:stCxn id="50" idx="5"/>
                  <a:endCxn id="52" idx="1"/>
                </p:cNvCxnSpPr>
                <p:nvPr/>
              </p:nvCxnSpPr>
              <p:spPr>
                <a:xfrm>
                  <a:off x="9698394" y="4597231"/>
                  <a:ext cx="365814"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Rounded Rectangle 38">
                <a:extLst>
                  <a:ext uri="{FF2B5EF4-FFF2-40B4-BE49-F238E27FC236}">
                    <a16:creationId xmlns:a16="http://schemas.microsoft.com/office/drawing/2014/main" id="{2AA664F7-D924-9670-0A2A-E60BF893D16F}"/>
                  </a:ext>
                </a:extLst>
              </p:cNvPr>
              <p:cNvSpPr>
                <a:spLocks noChangeAspect="1"/>
              </p:cNvSpPr>
              <p:nvPr/>
            </p:nvSpPr>
            <p:spPr>
              <a:xfrm>
                <a:off x="5671378"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0" name="Rounded Rectangle 39">
                <a:extLst>
                  <a:ext uri="{FF2B5EF4-FFF2-40B4-BE49-F238E27FC236}">
                    <a16:creationId xmlns:a16="http://schemas.microsoft.com/office/drawing/2014/main" id="{646C4E5D-AEC8-BE48-C408-F7808D8A803A}"/>
                  </a:ext>
                </a:extLst>
              </p:cNvPr>
              <p:cNvSpPr>
                <a:spLocks noChangeAspect="1"/>
              </p:cNvSpPr>
              <p:nvPr/>
            </p:nvSpPr>
            <p:spPr>
              <a:xfrm>
                <a:off x="6406905"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1" name="Rounded Rectangle 40">
                <a:extLst>
                  <a:ext uri="{FF2B5EF4-FFF2-40B4-BE49-F238E27FC236}">
                    <a16:creationId xmlns:a16="http://schemas.microsoft.com/office/drawing/2014/main" id="{C7016845-CEA5-F555-F3A5-AA9C8D5CC0F1}"/>
                  </a:ext>
                </a:extLst>
              </p:cNvPr>
              <p:cNvSpPr>
                <a:spLocks noChangeAspect="1"/>
              </p:cNvSpPr>
              <p:nvPr/>
            </p:nvSpPr>
            <p:spPr>
              <a:xfrm>
                <a:off x="7142432"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2" name="Rounded Rectangle 41">
                <a:extLst>
                  <a:ext uri="{FF2B5EF4-FFF2-40B4-BE49-F238E27FC236}">
                    <a16:creationId xmlns:a16="http://schemas.microsoft.com/office/drawing/2014/main" id="{62623B83-918E-7471-D688-070BBDB07C5B}"/>
                  </a:ext>
                </a:extLst>
              </p:cNvPr>
              <p:cNvSpPr>
                <a:spLocks noChangeAspect="1"/>
              </p:cNvSpPr>
              <p:nvPr/>
            </p:nvSpPr>
            <p:spPr>
              <a:xfrm>
                <a:off x="7877959" y="3102866"/>
                <a:ext cx="315994" cy="360000"/>
              </a:xfrm>
              <a:prstGeom prst="roundRect">
                <a:avLst>
                  <a:gd name="adj" fmla="val 2556"/>
                </a:avLst>
              </a:prstGeom>
              <a:solidFill>
                <a:schemeClr val="accent1">
                  <a:lumMod val="75000"/>
                </a:schemeClr>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grpSp>
        <p:sp>
          <p:nvSpPr>
            <p:cNvPr id="37" name="TextBox 36">
              <a:extLst>
                <a:ext uri="{FF2B5EF4-FFF2-40B4-BE49-F238E27FC236}">
                  <a16:creationId xmlns:a16="http://schemas.microsoft.com/office/drawing/2014/main" id="{B0C6987E-6C91-1F2B-913C-2E3633E201ED}"/>
                </a:ext>
              </a:extLst>
            </p:cNvPr>
            <p:cNvSpPr txBox="1"/>
            <p:nvPr/>
          </p:nvSpPr>
          <p:spPr>
            <a:xfrm>
              <a:off x="6025302" y="4369015"/>
              <a:ext cx="590226" cy="369332"/>
            </a:xfrm>
            <a:prstGeom prst="rect">
              <a:avLst/>
            </a:prstGeom>
            <a:noFill/>
          </p:spPr>
          <p:txBody>
            <a:bodyPr wrap="none" rtlCol="0">
              <a:spAutoFit/>
            </a:bodyPr>
            <a:lstStyle/>
            <a:p>
              <a:r>
                <a:rPr lang="en-FR" dirty="0"/>
                <a:t>+ xz</a:t>
              </a:r>
            </a:p>
          </p:txBody>
        </p:sp>
      </p:grpSp>
      <p:sp>
        <p:nvSpPr>
          <p:cNvPr id="62" name="Rectangular Callout 61">
            <a:extLst>
              <a:ext uri="{FF2B5EF4-FFF2-40B4-BE49-F238E27FC236}">
                <a16:creationId xmlns:a16="http://schemas.microsoft.com/office/drawing/2014/main" id="{52E69904-A22B-90AB-5088-6007804B6AD2}"/>
              </a:ext>
            </a:extLst>
          </p:cNvPr>
          <p:cNvSpPr/>
          <p:nvPr/>
        </p:nvSpPr>
        <p:spPr>
          <a:xfrm>
            <a:off x="5134258" y="2254364"/>
            <a:ext cx="1475655" cy="761419"/>
          </a:xfrm>
          <a:prstGeom prst="wedgeRectCallout">
            <a:avLst>
              <a:gd name="adj1" fmla="val -59543"/>
              <a:gd name="adj2" fmla="val -20445"/>
            </a:avLst>
          </a:prstGeom>
          <a:solidFill>
            <a:schemeClr val="accent2">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FR" sz="1000" b="1" u="sng" dirty="0">
                <a:solidFill>
                  <a:schemeClr val="tx1"/>
                </a:solidFill>
              </a:rPr>
              <a:t>Species-wise pre-ordering</a:t>
            </a:r>
          </a:p>
        </p:txBody>
      </p:sp>
      <p:sp>
        <p:nvSpPr>
          <p:cNvPr id="63" name="Rectangle 62">
            <a:extLst>
              <a:ext uri="{FF2B5EF4-FFF2-40B4-BE49-F238E27FC236}">
                <a16:creationId xmlns:a16="http://schemas.microsoft.com/office/drawing/2014/main" id="{30001AD6-2722-F69D-85A3-7004B1FC98B5}"/>
              </a:ext>
            </a:extLst>
          </p:cNvPr>
          <p:cNvSpPr/>
          <p:nvPr/>
        </p:nvSpPr>
        <p:spPr>
          <a:xfrm>
            <a:off x="4568025" y="3565949"/>
            <a:ext cx="1906712" cy="111774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200" b="1" u="sng" dirty="0">
                <a:solidFill>
                  <a:schemeClr val="tx1"/>
                </a:solidFill>
              </a:rPr>
              <a:t>Species-independent pre-ordering</a:t>
            </a:r>
          </a:p>
        </p:txBody>
      </p:sp>
      <p:sp>
        <p:nvSpPr>
          <p:cNvPr id="64" name="Rounded Rectangle 63">
            <a:extLst>
              <a:ext uri="{FF2B5EF4-FFF2-40B4-BE49-F238E27FC236}">
                <a16:creationId xmlns:a16="http://schemas.microsoft.com/office/drawing/2014/main" id="{EFC7E096-7B11-74E4-500F-44B6BB51DC66}"/>
              </a:ext>
            </a:extLst>
          </p:cNvPr>
          <p:cNvSpPr/>
          <p:nvPr/>
        </p:nvSpPr>
        <p:spPr>
          <a:xfrm>
            <a:off x="2266195" y="2759950"/>
            <a:ext cx="1324204" cy="1298784"/>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INPUT:</a:t>
            </a:r>
          </a:p>
          <a:p>
            <a:pPr algn="ctr"/>
            <a:r>
              <a:rPr lang="en-FR" sz="1000" dirty="0">
                <a:ln>
                  <a:solidFill>
                    <a:schemeClr val="bg1"/>
                  </a:solidFill>
                </a:ln>
                <a:solidFill>
                  <a:schemeClr val="bg1"/>
                </a:solidFill>
              </a:rPr>
              <a:t>Collection of genomes</a:t>
            </a:r>
          </a:p>
        </p:txBody>
      </p:sp>
      <p:sp>
        <p:nvSpPr>
          <p:cNvPr id="66" name="Left-up Arrow 65">
            <a:extLst>
              <a:ext uri="{FF2B5EF4-FFF2-40B4-BE49-F238E27FC236}">
                <a16:creationId xmlns:a16="http://schemas.microsoft.com/office/drawing/2014/main" id="{5312B1A7-D29A-AE45-119C-CE2950D05086}"/>
              </a:ext>
            </a:extLst>
          </p:cNvPr>
          <p:cNvSpPr/>
          <p:nvPr/>
        </p:nvSpPr>
        <p:spPr>
          <a:xfrm rot="8100000">
            <a:off x="3727110" y="3000307"/>
            <a:ext cx="720000" cy="720000"/>
          </a:xfrm>
          <a:prstGeom prst="leftUp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68" name="TextBox 67">
            <a:extLst>
              <a:ext uri="{FF2B5EF4-FFF2-40B4-BE49-F238E27FC236}">
                <a16:creationId xmlns:a16="http://schemas.microsoft.com/office/drawing/2014/main" id="{659D9EB5-3F97-E1F8-4D69-801EABB0E059}"/>
              </a:ext>
            </a:extLst>
          </p:cNvPr>
          <p:cNvSpPr txBox="1"/>
          <p:nvPr/>
        </p:nvSpPr>
        <p:spPr>
          <a:xfrm>
            <a:off x="4641223" y="1947049"/>
            <a:ext cx="1713464" cy="276999"/>
          </a:xfrm>
          <a:prstGeom prst="rect">
            <a:avLst/>
          </a:prstGeom>
          <a:noFill/>
        </p:spPr>
        <p:txBody>
          <a:bodyPr wrap="square">
            <a:spAutoFit/>
          </a:bodyPr>
          <a:lstStyle/>
          <a:p>
            <a:pPr algn="ctr"/>
            <a:r>
              <a:rPr lang="en-GB" sz="1200" dirty="0"/>
              <a:t>With metadata</a:t>
            </a:r>
            <a:endParaRPr lang="en-FR" sz="1200" dirty="0"/>
          </a:p>
        </p:txBody>
      </p:sp>
      <p:sp>
        <p:nvSpPr>
          <p:cNvPr id="69" name="TextBox 68">
            <a:extLst>
              <a:ext uri="{FF2B5EF4-FFF2-40B4-BE49-F238E27FC236}">
                <a16:creationId xmlns:a16="http://schemas.microsoft.com/office/drawing/2014/main" id="{23F71936-2C40-61B6-62A1-A264692577F5}"/>
              </a:ext>
            </a:extLst>
          </p:cNvPr>
          <p:cNvSpPr txBox="1"/>
          <p:nvPr/>
        </p:nvSpPr>
        <p:spPr>
          <a:xfrm>
            <a:off x="4664649" y="4697389"/>
            <a:ext cx="1713464" cy="276999"/>
          </a:xfrm>
          <a:prstGeom prst="rect">
            <a:avLst/>
          </a:prstGeom>
          <a:noFill/>
        </p:spPr>
        <p:txBody>
          <a:bodyPr wrap="square">
            <a:spAutoFit/>
          </a:bodyPr>
          <a:lstStyle/>
          <a:p>
            <a:pPr algn="ctr"/>
            <a:r>
              <a:rPr lang="en-GB" sz="1200" dirty="0"/>
              <a:t>Without metadata</a:t>
            </a:r>
            <a:endParaRPr lang="en-FR" sz="1200" dirty="0"/>
          </a:p>
        </p:txBody>
      </p:sp>
    </p:spTree>
    <p:extLst>
      <p:ext uri="{BB962C8B-B14F-4D97-AF65-F5344CB8AC3E}">
        <p14:creationId xmlns:p14="http://schemas.microsoft.com/office/powerpoint/2010/main" val="1482079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DF28-9A05-9D4D-177E-E48D1169CF26}"/>
              </a:ext>
            </a:extLst>
          </p:cNvPr>
          <p:cNvSpPr>
            <a:spLocks noGrp="1"/>
          </p:cNvSpPr>
          <p:nvPr>
            <p:ph type="title"/>
          </p:nvPr>
        </p:nvSpPr>
        <p:spPr/>
        <p:txBody>
          <a:bodyPr/>
          <a:lstStyle/>
          <a:p>
            <a:r>
              <a:rPr lang="en-FR" dirty="0"/>
              <a:t>background</a:t>
            </a:r>
          </a:p>
        </p:txBody>
      </p:sp>
      <p:sp>
        <p:nvSpPr>
          <p:cNvPr id="3" name="Content Placeholder 2">
            <a:extLst>
              <a:ext uri="{FF2B5EF4-FFF2-40B4-BE49-F238E27FC236}">
                <a16:creationId xmlns:a16="http://schemas.microsoft.com/office/drawing/2014/main" id="{5C11578D-8D70-B4D3-17CE-5660BB1549F4}"/>
              </a:ext>
            </a:extLst>
          </p:cNvPr>
          <p:cNvSpPr>
            <a:spLocks noGrp="1"/>
          </p:cNvSpPr>
          <p:nvPr>
            <p:ph idx="1"/>
          </p:nvPr>
        </p:nvSpPr>
        <p:spPr/>
        <p:txBody>
          <a:bodyPr/>
          <a:lstStyle/>
          <a:p>
            <a:endParaRPr lang="en-FR"/>
          </a:p>
        </p:txBody>
      </p:sp>
      <p:sp>
        <p:nvSpPr>
          <p:cNvPr id="4" name="Footer Placeholder 3">
            <a:extLst>
              <a:ext uri="{FF2B5EF4-FFF2-40B4-BE49-F238E27FC236}">
                <a16:creationId xmlns:a16="http://schemas.microsoft.com/office/drawing/2014/main" id="{CF25292B-FF91-8091-6CC3-EEB948B26BDA}"/>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D4775E24-7034-839A-0EEE-574549189B62}"/>
              </a:ext>
            </a:extLst>
          </p:cNvPr>
          <p:cNvSpPr>
            <a:spLocks noGrp="1"/>
          </p:cNvSpPr>
          <p:nvPr>
            <p:ph type="sldNum" sz="quarter" idx="12"/>
          </p:nvPr>
        </p:nvSpPr>
        <p:spPr/>
        <p:txBody>
          <a:bodyPr/>
          <a:lstStyle/>
          <a:p>
            <a:fld id="{E308F893-25B2-374C-86EA-E8824AD84C24}" type="slidenum">
              <a:rPr lang="en-FR" smtClean="0"/>
              <a:t>3</a:t>
            </a:fld>
            <a:endParaRPr lang="en-FR"/>
          </a:p>
        </p:txBody>
      </p:sp>
    </p:spTree>
    <p:extLst>
      <p:ext uri="{BB962C8B-B14F-4D97-AF65-F5344CB8AC3E}">
        <p14:creationId xmlns:p14="http://schemas.microsoft.com/office/powerpoint/2010/main" val="3673794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5C41A58-F59E-1636-A520-03841B13FDB2}"/>
              </a:ext>
            </a:extLst>
          </p:cNvPr>
          <p:cNvSpPr>
            <a:spLocks noGrp="1"/>
          </p:cNvSpPr>
          <p:nvPr>
            <p:ph type="title"/>
          </p:nvPr>
        </p:nvSpPr>
        <p:spPr/>
        <p:txBody>
          <a:bodyPr/>
          <a:lstStyle/>
          <a:p>
            <a:r>
              <a:rPr lang="en-FR" dirty="0"/>
              <a:t>Method</a:t>
            </a:r>
          </a:p>
        </p:txBody>
      </p:sp>
      <p:sp>
        <p:nvSpPr>
          <p:cNvPr id="7" name="Text Placeholder 6">
            <a:extLst>
              <a:ext uri="{FF2B5EF4-FFF2-40B4-BE49-F238E27FC236}">
                <a16:creationId xmlns:a16="http://schemas.microsoft.com/office/drawing/2014/main" id="{00DBBA36-1F43-0F7B-3313-55D3856F30B7}"/>
              </a:ext>
            </a:extLst>
          </p:cNvPr>
          <p:cNvSpPr>
            <a:spLocks noGrp="1"/>
          </p:cNvSpPr>
          <p:nvPr>
            <p:ph type="body" idx="1"/>
          </p:nvPr>
        </p:nvSpPr>
        <p:spPr/>
        <p:txBody>
          <a:bodyPr/>
          <a:lstStyle/>
          <a:p>
            <a:r>
              <a:rPr lang="en-GB" dirty="0"/>
              <a:t>Need to conceptually separate the axis</a:t>
            </a:r>
            <a:endParaRPr lang="en-FR" dirty="0"/>
          </a:p>
        </p:txBody>
      </p:sp>
      <p:sp>
        <p:nvSpPr>
          <p:cNvPr id="4" name="Footer Placeholder 3">
            <a:extLst>
              <a:ext uri="{FF2B5EF4-FFF2-40B4-BE49-F238E27FC236}">
                <a16:creationId xmlns:a16="http://schemas.microsoft.com/office/drawing/2014/main" id="{654138C7-9611-C06A-ECC1-DA6576BEE14D}"/>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A6173028-B89A-B809-74AA-2C702E7038E3}"/>
              </a:ext>
            </a:extLst>
          </p:cNvPr>
          <p:cNvSpPr>
            <a:spLocks noGrp="1"/>
          </p:cNvSpPr>
          <p:nvPr>
            <p:ph type="sldNum" sz="quarter" idx="12"/>
          </p:nvPr>
        </p:nvSpPr>
        <p:spPr/>
        <p:txBody>
          <a:bodyPr/>
          <a:lstStyle/>
          <a:p>
            <a:fld id="{E308F893-25B2-374C-86EA-E8824AD84C24}" type="slidenum">
              <a:rPr lang="en-FR" smtClean="0"/>
              <a:t>30</a:t>
            </a:fld>
            <a:endParaRPr lang="en-FR"/>
          </a:p>
        </p:txBody>
      </p:sp>
    </p:spTree>
    <p:extLst>
      <p:ext uri="{BB962C8B-B14F-4D97-AF65-F5344CB8AC3E}">
        <p14:creationId xmlns:p14="http://schemas.microsoft.com/office/powerpoint/2010/main" val="3442704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EF640-7394-E9CA-18E6-862CA6FA28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490D2B-D47D-0DE8-6C20-E90EF681BEA2}"/>
              </a:ext>
            </a:extLst>
          </p:cNvPr>
          <p:cNvSpPr>
            <a:spLocks noGrp="1"/>
          </p:cNvSpPr>
          <p:nvPr>
            <p:ph type="title"/>
          </p:nvPr>
        </p:nvSpPr>
        <p:spPr/>
        <p:txBody>
          <a:bodyPr/>
          <a:lstStyle/>
          <a:p>
            <a:r>
              <a:rPr lang="en-FR" b="1" dirty="0"/>
              <a:t>Axis 1</a:t>
            </a:r>
            <a:r>
              <a:rPr lang="en-FR" dirty="0"/>
              <a:t>: Metadata-independence – Species-wise (Without Accession Number)</a:t>
            </a:r>
          </a:p>
        </p:txBody>
      </p:sp>
      <p:sp>
        <p:nvSpPr>
          <p:cNvPr id="3" name="Content Placeholder 2">
            <a:extLst>
              <a:ext uri="{FF2B5EF4-FFF2-40B4-BE49-F238E27FC236}">
                <a16:creationId xmlns:a16="http://schemas.microsoft.com/office/drawing/2014/main" id="{414E0B65-B285-F8CB-C83B-CFF0FD7E5295}"/>
              </a:ext>
            </a:extLst>
          </p:cNvPr>
          <p:cNvSpPr>
            <a:spLocks noGrp="1"/>
          </p:cNvSpPr>
          <p:nvPr>
            <p:ph idx="1"/>
          </p:nvPr>
        </p:nvSpPr>
        <p:spPr>
          <a:xfrm>
            <a:off x="3468104" y="3998206"/>
            <a:ext cx="5257800" cy="392027"/>
          </a:xfrm>
        </p:spPr>
        <p:txBody>
          <a:bodyPr>
            <a:normAutofit/>
          </a:bodyPr>
          <a:lstStyle/>
          <a:p>
            <a:pPr marL="0" indent="0" algn="ctr">
              <a:buNone/>
            </a:pPr>
            <a:r>
              <a:rPr lang="en-FR" sz="1600" dirty="0"/>
              <a:t>Infere phylogenetic tree for each species</a:t>
            </a:r>
          </a:p>
        </p:txBody>
      </p:sp>
      <p:sp>
        <p:nvSpPr>
          <p:cNvPr id="4" name="Footer Placeholder 3">
            <a:extLst>
              <a:ext uri="{FF2B5EF4-FFF2-40B4-BE49-F238E27FC236}">
                <a16:creationId xmlns:a16="http://schemas.microsoft.com/office/drawing/2014/main" id="{728628DF-A4ED-23C5-D82A-FD6593D36E23}"/>
              </a:ext>
            </a:extLst>
          </p:cNvPr>
          <p:cNvSpPr>
            <a:spLocks noGrp="1"/>
          </p:cNvSpPr>
          <p:nvPr>
            <p:ph type="ftr" sz="quarter" idx="11"/>
          </p:nvPr>
        </p:nvSpPr>
        <p:spPr/>
        <p:txBody>
          <a:bodyPr/>
          <a:lstStyle/>
          <a:p>
            <a:r>
              <a:rPr lang="en-GB" dirty="0">
                <a:hlinkClick r:id="rId2"/>
              </a:rPr>
              <a:t>https://github.com/karel-brinda/attotree</a:t>
            </a:r>
            <a:endParaRPr lang="en-GB" dirty="0"/>
          </a:p>
        </p:txBody>
      </p:sp>
      <p:sp>
        <p:nvSpPr>
          <p:cNvPr id="5" name="Slide Number Placeholder 4">
            <a:extLst>
              <a:ext uri="{FF2B5EF4-FFF2-40B4-BE49-F238E27FC236}">
                <a16:creationId xmlns:a16="http://schemas.microsoft.com/office/drawing/2014/main" id="{AC89BE92-C7A0-3E4B-B627-35B0C56F2AA2}"/>
              </a:ext>
            </a:extLst>
          </p:cNvPr>
          <p:cNvSpPr>
            <a:spLocks noGrp="1"/>
          </p:cNvSpPr>
          <p:nvPr>
            <p:ph type="sldNum" sz="quarter" idx="12"/>
          </p:nvPr>
        </p:nvSpPr>
        <p:spPr/>
        <p:txBody>
          <a:bodyPr/>
          <a:lstStyle/>
          <a:p>
            <a:fld id="{E308F893-25B2-374C-86EA-E8824AD84C24}" type="slidenum">
              <a:rPr lang="en-FR" smtClean="0"/>
              <a:t>31</a:t>
            </a:fld>
            <a:endParaRPr lang="en-FR"/>
          </a:p>
        </p:txBody>
      </p:sp>
      <p:sp>
        <p:nvSpPr>
          <p:cNvPr id="7" name="Rounded Rectangle 6">
            <a:extLst>
              <a:ext uri="{FF2B5EF4-FFF2-40B4-BE49-F238E27FC236}">
                <a16:creationId xmlns:a16="http://schemas.microsoft.com/office/drawing/2014/main" id="{5344C8D7-519C-4EE1-E7C3-8DFDCBB79103}"/>
              </a:ext>
            </a:extLst>
          </p:cNvPr>
          <p:cNvSpPr/>
          <p:nvPr/>
        </p:nvSpPr>
        <p:spPr>
          <a:xfrm>
            <a:off x="2516326" y="2319101"/>
            <a:ext cx="1324204" cy="1298784"/>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INPUT:</a:t>
            </a:r>
          </a:p>
          <a:p>
            <a:pPr algn="ctr"/>
            <a:r>
              <a:rPr lang="en-FR" sz="1000" dirty="0">
                <a:ln>
                  <a:solidFill>
                    <a:schemeClr val="bg1"/>
                  </a:solidFill>
                </a:ln>
                <a:solidFill>
                  <a:schemeClr val="bg1"/>
                </a:solidFill>
              </a:rPr>
              <a:t>Collection of genomes</a:t>
            </a:r>
          </a:p>
        </p:txBody>
      </p:sp>
      <p:sp>
        <p:nvSpPr>
          <p:cNvPr id="8" name="Right Arrow 7">
            <a:extLst>
              <a:ext uri="{FF2B5EF4-FFF2-40B4-BE49-F238E27FC236}">
                <a16:creationId xmlns:a16="http://schemas.microsoft.com/office/drawing/2014/main" id="{8B27E963-D688-1B7C-9412-B4E73A312FDA}"/>
              </a:ext>
            </a:extLst>
          </p:cNvPr>
          <p:cNvSpPr/>
          <p:nvPr/>
        </p:nvSpPr>
        <p:spPr>
          <a:xfrm>
            <a:off x="3913859" y="2720742"/>
            <a:ext cx="739431" cy="49550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600" dirty="0">
                <a:solidFill>
                  <a:srgbClr val="000000"/>
                </a:solidFill>
                <a:latin typeface="Arial" panose="020B0604020202020204" pitchFamily="34" charset="0"/>
              </a:rPr>
              <a:t>Species clustering</a:t>
            </a:r>
          </a:p>
        </p:txBody>
      </p:sp>
      <p:grpSp>
        <p:nvGrpSpPr>
          <p:cNvPr id="9" name="Group 8">
            <a:extLst>
              <a:ext uri="{FF2B5EF4-FFF2-40B4-BE49-F238E27FC236}">
                <a16:creationId xmlns:a16="http://schemas.microsoft.com/office/drawing/2014/main" id="{95C94A12-9696-848A-86CC-7F11C592CA2A}"/>
              </a:ext>
            </a:extLst>
          </p:cNvPr>
          <p:cNvGrpSpPr/>
          <p:nvPr/>
        </p:nvGrpSpPr>
        <p:grpSpPr>
          <a:xfrm>
            <a:off x="4726254" y="2353327"/>
            <a:ext cx="1879358" cy="1298784"/>
            <a:chOff x="4579062" y="2568419"/>
            <a:chExt cx="2576632" cy="1816919"/>
          </a:xfrm>
        </p:grpSpPr>
        <p:grpSp>
          <p:nvGrpSpPr>
            <p:cNvPr id="25" name="Group 24">
              <a:extLst>
                <a:ext uri="{FF2B5EF4-FFF2-40B4-BE49-F238E27FC236}">
                  <a16:creationId xmlns:a16="http://schemas.microsoft.com/office/drawing/2014/main" id="{FBCBA8F8-1A6F-AD6B-821B-78D3FE9E781C}"/>
                </a:ext>
              </a:extLst>
            </p:cNvPr>
            <p:cNvGrpSpPr/>
            <p:nvPr/>
          </p:nvGrpSpPr>
          <p:grpSpPr>
            <a:xfrm>
              <a:off x="4579062" y="2568419"/>
              <a:ext cx="2576632" cy="1816919"/>
              <a:chOff x="4624268" y="3014114"/>
              <a:chExt cx="1987506" cy="1412627"/>
            </a:xfrm>
          </p:grpSpPr>
          <p:sp>
            <p:nvSpPr>
              <p:cNvPr id="27" name="Rounded Rectangle 26">
                <a:extLst>
                  <a:ext uri="{FF2B5EF4-FFF2-40B4-BE49-F238E27FC236}">
                    <a16:creationId xmlns:a16="http://schemas.microsoft.com/office/drawing/2014/main" id="{339DBC47-997E-098C-40FE-22120C910E2B}"/>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Species 1</a:t>
                </a:r>
              </a:p>
            </p:txBody>
          </p:sp>
          <p:sp>
            <p:nvSpPr>
              <p:cNvPr id="28" name="Rounded Rectangle 27">
                <a:extLst>
                  <a:ext uri="{FF2B5EF4-FFF2-40B4-BE49-F238E27FC236}">
                    <a16:creationId xmlns:a16="http://schemas.microsoft.com/office/drawing/2014/main" id="{484DD882-BF5C-69ED-B5F0-C946A5AFEF2C}"/>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S2</a:t>
                </a:r>
              </a:p>
            </p:txBody>
          </p:sp>
          <p:sp>
            <p:nvSpPr>
              <p:cNvPr id="29" name="Rounded Rectangle 28">
                <a:extLst>
                  <a:ext uri="{FF2B5EF4-FFF2-40B4-BE49-F238E27FC236}">
                    <a16:creationId xmlns:a16="http://schemas.microsoft.com/office/drawing/2014/main" id="{C52D595A-6797-AD89-F33E-786423B9A9E4}"/>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S3</a:t>
                </a:r>
              </a:p>
            </p:txBody>
          </p:sp>
          <p:sp>
            <p:nvSpPr>
              <p:cNvPr id="30" name="Rounded Rectangle 29">
                <a:extLst>
                  <a:ext uri="{FF2B5EF4-FFF2-40B4-BE49-F238E27FC236}">
                    <a16:creationId xmlns:a16="http://schemas.microsoft.com/office/drawing/2014/main" id="{7973916B-EDE2-5A57-B622-95829815E3BA}"/>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4BAE74ED-753E-265D-6AFC-B411B4E14B56}"/>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13D372C9-CF5E-9189-D2EE-63C64FD5C4A6}"/>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grpSp>
        <p:sp>
          <p:nvSpPr>
            <p:cNvPr id="26" name="Rounded Rectangle 25">
              <a:extLst>
                <a:ext uri="{FF2B5EF4-FFF2-40B4-BE49-F238E27FC236}">
                  <a16:creationId xmlns:a16="http://schemas.microsoft.com/office/drawing/2014/main" id="{76ABA38A-25A7-294B-415E-A77DAF1234A6}"/>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rgbClr val="7030A0"/>
                </a:solidFill>
              </a:endParaRPr>
            </a:p>
          </p:txBody>
        </p:sp>
      </p:grpSp>
      <p:sp>
        <p:nvSpPr>
          <p:cNvPr id="10" name="Rectangular Callout 9">
            <a:extLst>
              <a:ext uri="{FF2B5EF4-FFF2-40B4-BE49-F238E27FC236}">
                <a16:creationId xmlns:a16="http://schemas.microsoft.com/office/drawing/2014/main" id="{974E6A99-B505-D892-A18E-ADE3AA0DFF0C}"/>
              </a:ext>
            </a:extLst>
          </p:cNvPr>
          <p:cNvSpPr/>
          <p:nvPr/>
        </p:nvSpPr>
        <p:spPr>
          <a:xfrm>
            <a:off x="6631668" y="2208248"/>
            <a:ext cx="1046368" cy="1475792"/>
          </a:xfrm>
          <a:prstGeom prst="wedgeRectCallout">
            <a:avLst>
              <a:gd name="adj1" fmla="val -66709"/>
              <a:gd name="adj2" fmla="val -21262"/>
            </a:avLst>
          </a:prstGeom>
          <a:solidFill>
            <a:schemeClr val="accent2">
              <a:lumMod val="40000"/>
              <a:lumOff val="60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FR" sz="1000" b="1" dirty="0">
                <a:solidFill>
                  <a:schemeClr val="tx1"/>
                </a:solidFill>
              </a:rPr>
              <a:t>Mash distances + Neighbor joining tree </a:t>
            </a:r>
            <a:r>
              <a:rPr lang="en-FR" sz="1000" dirty="0">
                <a:solidFill>
                  <a:schemeClr val="tx1"/>
                </a:solidFill>
              </a:rPr>
              <a:t>(implemented in</a:t>
            </a:r>
            <a:r>
              <a:rPr lang="en-FR" sz="1000" b="1" dirty="0">
                <a:solidFill>
                  <a:schemeClr val="tx1"/>
                </a:solidFill>
              </a:rPr>
              <a:t> attotree</a:t>
            </a:r>
            <a:r>
              <a:rPr lang="en-FR" sz="1000" dirty="0">
                <a:solidFill>
                  <a:schemeClr val="tx1"/>
                </a:solidFill>
              </a:rPr>
              <a:t>)</a:t>
            </a:r>
          </a:p>
        </p:txBody>
      </p:sp>
      <p:sp>
        <p:nvSpPr>
          <p:cNvPr id="11" name="Rounded Rectangle 10">
            <a:extLst>
              <a:ext uri="{FF2B5EF4-FFF2-40B4-BE49-F238E27FC236}">
                <a16:creationId xmlns:a16="http://schemas.microsoft.com/office/drawing/2014/main" id="{048A16DB-E8F4-87D9-CCA4-5B44738981CE}"/>
              </a:ext>
            </a:extLst>
          </p:cNvPr>
          <p:cNvSpPr/>
          <p:nvPr/>
        </p:nvSpPr>
        <p:spPr>
          <a:xfrm>
            <a:off x="8395532" y="2319990"/>
            <a:ext cx="396042" cy="392027"/>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S1</a:t>
            </a:r>
          </a:p>
        </p:txBody>
      </p:sp>
      <p:sp>
        <p:nvSpPr>
          <p:cNvPr id="12" name="Rounded Rectangle 11">
            <a:extLst>
              <a:ext uri="{FF2B5EF4-FFF2-40B4-BE49-F238E27FC236}">
                <a16:creationId xmlns:a16="http://schemas.microsoft.com/office/drawing/2014/main" id="{3A98CEA7-FC8C-4F23-CB4E-446399144800}"/>
              </a:ext>
            </a:extLst>
          </p:cNvPr>
          <p:cNvSpPr/>
          <p:nvPr/>
        </p:nvSpPr>
        <p:spPr>
          <a:xfrm>
            <a:off x="8395532" y="2770206"/>
            <a:ext cx="396042" cy="392027"/>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S2</a:t>
            </a:r>
          </a:p>
        </p:txBody>
      </p:sp>
      <p:sp>
        <p:nvSpPr>
          <p:cNvPr id="13" name="Rounded Rectangle 12">
            <a:extLst>
              <a:ext uri="{FF2B5EF4-FFF2-40B4-BE49-F238E27FC236}">
                <a16:creationId xmlns:a16="http://schemas.microsoft.com/office/drawing/2014/main" id="{62D9047E-4686-4987-0DD3-992898C064A2}"/>
              </a:ext>
            </a:extLst>
          </p:cNvPr>
          <p:cNvSpPr/>
          <p:nvPr/>
        </p:nvSpPr>
        <p:spPr>
          <a:xfrm>
            <a:off x="8830525" y="2326262"/>
            <a:ext cx="396042" cy="392027"/>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S1</a:t>
            </a:r>
          </a:p>
        </p:txBody>
      </p:sp>
      <p:sp>
        <p:nvSpPr>
          <p:cNvPr id="14" name="Rounded Rectangle 13">
            <a:extLst>
              <a:ext uri="{FF2B5EF4-FFF2-40B4-BE49-F238E27FC236}">
                <a16:creationId xmlns:a16="http://schemas.microsoft.com/office/drawing/2014/main" id="{63799121-4EF0-A85A-309E-9F245150644F}"/>
              </a:ext>
            </a:extLst>
          </p:cNvPr>
          <p:cNvSpPr/>
          <p:nvPr/>
        </p:nvSpPr>
        <p:spPr>
          <a:xfrm>
            <a:off x="9279631" y="2326262"/>
            <a:ext cx="396042" cy="392027"/>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S1</a:t>
            </a:r>
          </a:p>
        </p:txBody>
      </p:sp>
      <p:sp>
        <p:nvSpPr>
          <p:cNvPr id="15" name="Rounded Rectangle 14">
            <a:extLst>
              <a:ext uri="{FF2B5EF4-FFF2-40B4-BE49-F238E27FC236}">
                <a16:creationId xmlns:a16="http://schemas.microsoft.com/office/drawing/2014/main" id="{3E01F5D6-C69E-765D-D9EA-484C2C72A1A9}"/>
              </a:ext>
            </a:extLst>
          </p:cNvPr>
          <p:cNvSpPr/>
          <p:nvPr/>
        </p:nvSpPr>
        <p:spPr>
          <a:xfrm>
            <a:off x="8837167" y="2770206"/>
            <a:ext cx="396042" cy="392027"/>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S2</a:t>
            </a:r>
          </a:p>
        </p:txBody>
      </p:sp>
      <p:sp>
        <p:nvSpPr>
          <p:cNvPr id="16" name="Rounded Rectangle 15">
            <a:extLst>
              <a:ext uri="{FF2B5EF4-FFF2-40B4-BE49-F238E27FC236}">
                <a16:creationId xmlns:a16="http://schemas.microsoft.com/office/drawing/2014/main" id="{DFFC5BBC-AD63-3A9E-C7F7-B6F4FCF8C160}"/>
              </a:ext>
            </a:extLst>
          </p:cNvPr>
          <p:cNvSpPr/>
          <p:nvPr/>
        </p:nvSpPr>
        <p:spPr>
          <a:xfrm>
            <a:off x="9278802" y="2783448"/>
            <a:ext cx="396042" cy="392027"/>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S3</a:t>
            </a:r>
          </a:p>
        </p:txBody>
      </p:sp>
      <p:grpSp>
        <p:nvGrpSpPr>
          <p:cNvPr id="17" name="Group 16">
            <a:extLst>
              <a:ext uri="{FF2B5EF4-FFF2-40B4-BE49-F238E27FC236}">
                <a16:creationId xmlns:a16="http://schemas.microsoft.com/office/drawing/2014/main" id="{E2486FE5-23DC-1BF9-F3C9-47F41C8015D8}"/>
              </a:ext>
            </a:extLst>
          </p:cNvPr>
          <p:cNvGrpSpPr/>
          <p:nvPr/>
        </p:nvGrpSpPr>
        <p:grpSpPr>
          <a:xfrm>
            <a:off x="8461200" y="3285471"/>
            <a:ext cx="264704" cy="294879"/>
            <a:chOff x="8959680" y="3891082"/>
            <a:chExt cx="362913" cy="412517"/>
          </a:xfrm>
        </p:grpSpPr>
        <p:sp>
          <p:nvSpPr>
            <p:cNvPr id="22" name="Rounded Rectangle 21">
              <a:extLst>
                <a:ext uri="{FF2B5EF4-FFF2-40B4-BE49-F238E27FC236}">
                  <a16:creationId xmlns:a16="http://schemas.microsoft.com/office/drawing/2014/main" id="{2BA8A544-9D63-477A-CDE3-66E78CA3AC5B}"/>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23" name="Rounded Rectangle 22">
              <a:extLst>
                <a:ext uri="{FF2B5EF4-FFF2-40B4-BE49-F238E27FC236}">
                  <a16:creationId xmlns:a16="http://schemas.microsoft.com/office/drawing/2014/main" id="{AFD0E62A-FC3D-8FEC-F546-96465F4F147D}"/>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24" name="Rounded Rectangle 23">
              <a:extLst>
                <a:ext uri="{FF2B5EF4-FFF2-40B4-BE49-F238E27FC236}">
                  <a16:creationId xmlns:a16="http://schemas.microsoft.com/office/drawing/2014/main" id="{FAB3309F-61FE-D235-D3CA-6A0E9E710ADB}"/>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grpSp>
      <p:sp>
        <p:nvSpPr>
          <p:cNvPr id="18" name="Rounded Rectangle 17">
            <a:extLst>
              <a:ext uri="{FF2B5EF4-FFF2-40B4-BE49-F238E27FC236}">
                <a16:creationId xmlns:a16="http://schemas.microsoft.com/office/drawing/2014/main" id="{AE1DD9A7-AEA9-6306-2ACA-4E5377DF9C11}"/>
              </a:ext>
            </a:extLst>
          </p:cNvPr>
          <p:cNvSpPr/>
          <p:nvPr/>
        </p:nvSpPr>
        <p:spPr>
          <a:xfrm flipH="1">
            <a:off x="8902837" y="3298660"/>
            <a:ext cx="173695" cy="179767"/>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19" name="Rounded Rectangle 18">
            <a:extLst>
              <a:ext uri="{FF2B5EF4-FFF2-40B4-BE49-F238E27FC236}">
                <a16:creationId xmlns:a16="http://schemas.microsoft.com/office/drawing/2014/main" id="{F181BB83-9DFC-BCD1-5F15-86EB9BA442D1}"/>
              </a:ext>
            </a:extLst>
          </p:cNvPr>
          <p:cNvSpPr/>
          <p:nvPr/>
        </p:nvSpPr>
        <p:spPr>
          <a:xfrm>
            <a:off x="8902837" y="3292414"/>
            <a:ext cx="264701" cy="294879"/>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20" name="Rounded Rectangle 19">
            <a:extLst>
              <a:ext uri="{FF2B5EF4-FFF2-40B4-BE49-F238E27FC236}">
                <a16:creationId xmlns:a16="http://schemas.microsoft.com/office/drawing/2014/main" id="{A38729F6-A475-164F-E209-E09F4FB6CD3E}"/>
              </a:ext>
            </a:extLst>
          </p:cNvPr>
          <p:cNvSpPr/>
          <p:nvPr/>
        </p:nvSpPr>
        <p:spPr>
          <a:xfrm flipH="1">
            <a:off x="8995810" y="3439853"/>
            <a:ext cx="151985" cy="137035"/>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21" name="Right Arrow 20">
            <a:extLst>
              <a:ext uri="{FF2B5EF4-FFF2-40B4-BE49-F238E27FC236}">
                <a16:creationId xmlns:a16="http://schemas.microsoft.com/office/drawing/2014/main" id="{78A22C6E-CA98-B087-5D06-642AA40D73D6}"/>
              </a:ext>
            </a:extLst>
          </p:cNvPr>
          <p:cNvSpPr/>
          <p:nvPr/>
        </p:nvSpPr>
        <p:spPr>
          <a:xfrm>
            <a:off x="7734685" y="2642515"/>
            <a:ext cx="619159" cy="49550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600" dirty="0">
                <a:solidFill>
                  <a:srgbClr val="000000"/>
                </a:solidFill>
                <a:latin typeface="Arial" panose="020B0604020202020204" pitchFamily="34" charset="0"/>
              </a:rPr>
              <a:t>Batching</a:t>
            </a:r>
          </a:p>
        </p:txBody>
      </p:sp>
      <p:sp>
        <p:nvSpPr>
          <p:cNvPr id="6" name="Content Placeholder 2">
            <a:extLst>
              <a:ext uri="{FF2B5EF4-FFF2-40B4-BE49-F238E27FC236}">
                <a16:creationId xmlns:a16="http://schemas.microsoft.com/office/drawing/2014/main" id="{16C4BDE8-AE5C-49F1-051E-7015965D3607}"/>
              </a:ext>
            </a:extLst>
          </p:cNvPr>
          <p:cNvSpPr txBox="1">
            <a:spLocks/>
          </p:cNvSpPr>
          <p:nvPr/>
        </p:nvSpPr>
        <p:spPr>
          <a:xfrm>
            <a:off x="2180639" y="4445289"/>
            <a:ext cx="7821937" cy="3920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FR" sz="1600" dirty="0">
                <a:solidFill>
                  <a:srgbClr val="C00000"/>
                </a:solidFill>
              </a:rPr>
              <a:t>Challenging for highly sampled species</a:t>
            </a:r>
          </a:p>
        </p:txBody>
      </p:sp>
    </p:spTree>
    <p:extLst>
      <p:ext uri="{BB962C8B-B14F-4D97-AF65-F5344CB8AC3E}">
        <p14:creationId xmlns:p14="http://schemas.microsoft.com/office/powerpoint/2010/main" val="30176484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DE9A0-FE4E-13A3-341B-9FBC32A1F0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61C496-B4D4-E2A2-7320-0C7EA8A80340}"/>
              </a:ext>
            </a:extLst>
          </p:cNvPr>
          <p:cNvSpPr>
            <a:spLocks noGrp="1"/>
          </p:cNvSpPr>
          <p:nvPr>
            <p:ph type="title"/>
          </p:nvPr>
        </p:nvSpPr>
        <p:spPr/>
        <p:txBody>
          <a:bodyPr/>
          <a:lstStyle/>
          <a:p>
            <a:r>
              <a:rPr lang="en-FR" b="1" dirty="0"/>
              <a:t>Axis 1</a:t>
            </a:r>
            <a:r>
              <a:rPr lang="en-FR" dirty="0"/>
              <a:t>: Skeleton-tree Based Preordering – For Highly Sampled Species</a:t>
            </a:r>
          </a:p>
        </p:txBody>
      </p:sp>
      <p:sp>
        <p:nvSpPr>
          <p:cNvPr id="4" name="Footer Placeholder 3">
            <a:extLst>
              <a:ext uri="{FF2B5EF4-FFF2-40B4-BE49-F238E27FC236}">
                <a16:creationId xmlns:a16="http://schemas.microsoft.com/office/drawing/2014/main" id="{3FFAFCD8-4858-297A-131E-B81C3F98D8DE}"/>
              </a:ext>
            </a:extLst>
          </p:cNvPr>
          <p:cNvSpPr>
            <a:spLocks noGrp="1"/>
          </p:cNvSpPr>
          <p:nvPr>
            <p:ph type="ftr" sz="quarter" idx="11"/>
          </p:nvPr>
        </p:nvSpPr>
        <p:spPr/>
        <p:txBody>
          <a:bodyPr/>
          <a:lstStyle/>
          <a:p>
            <a:r>
              <a:rPr lang="en-GB" dirty="0">
                <a:hlinkClick r:id="rId2"/>
              </a:rPr>
              <a:t>https://github.com/karel-brinda/attotree</a:t>
            </a:r>
            <a:endParaRPr lang="en-GB" dirty="0"/>
          </a:p>
        </p:txBody>
      </p:sp>
      <p:sp>
        <p:nvSpPr>
          <p:cNvPr id="5" name="Slide Number Placeholder 4">
            <a:extLst>
              <a:ext uri="{FF2B5EF4-FFF2-40B4-BE49-F238E27FC236}">
                <a16:creationId xmlns:a16="http://schemas.microsoft.com/office/drawing/2014/main" id="{378AC618-7DC0-AEAD-116A-3333C57AB213}"/>
              </a:ext>
            </a:extLst>
          </p:cNvPr>
          <p:cNvSpPr>
            <a:spLocks noGrp="1"/>
          </p:cNvSpPr>
          <p:nvPr>
            <p:ph type="sldNum" sz="quarter" idx="12"/>
          </p:nvPr>
        </p:nvSpPr>
        <p:spPr/>
        <p:txBody>
          <a:bodyPr/>
          <a:lstStyle/>
          <a:p>
            <a:fld id="{E308F893-25B2-374C-86EA-E8824AD84C24}" type="slidenum">
              <a:rPr lang="en-FR" smtClean="0"/>
              <a:t>32</a:t>
            </a:fld>
            <a:endParaRPr lang="en-FR"/>
          </a:p>
        </p:txBody>
      </p:sp>
      <p:grpSp>
        <p:nvGrpSpPr>
          <p:cNvPr id="49" name="Group 48">
            <a:extLst>
              <a:ext uri="{FF2B5EF4-FFF2-40B4-BE49-F238E27FC236}">
                <a16:creationId xmlns:a16="http://schemas.microsoft.com/office/drawing/2014/main" id="{9246B26B-4880-F449-2A66-97B45E66AE8A}"/>
              </a:ext>
            </a:extLst>
          </p:cNvPr>
          <p:cNvGrpSpPr/>
          <p:nvPr/>
        </p:nvGrpSpPr>
        <p:grpSpPr>
          <a:xfrm>
            <a:off x="2959713" y="1860887"/>
            <a:ext cx="6604898" cy="4031739"/>
            <a:chOff x="3063473" y="2035985"/>
            <a:chExt cx="6604898" cy="4031739"/>
          </a:xfrm>
        </p:grpSpPr>
        <p:grpSp>
          <p:nvGrpSpPr>
            <p:cNvPr id="44" name="Group 43">
              <a:extLst>
                <a:ext uri="{FF2B5EF4-FFF2-40B4-BE49-F238E27FC236}">
                  <a16:creationId xmlns:a16="http://schemas.microsoft.com/office/drawing/2014/main" id="{98F892FD-18B1-1D94-367C-72BF12F0C095}"/>
                </a:ext>
              </a:extLst>
            </p:cNvPr>
            <p:cNvGrpSpPr/>
            <p:nvPr/>
          </p:nvGrpSpPr>
          <p:grpSpPr>
            <a:xfrm>
              <a:off x="3063473" y="2092657"/>
              <a:ext cx="6604898" cy="3975067"/>
              <a:chOff x="3002295" y="1925400"/>
              <a:chExt cx="6604898" cy="3975067"/>
            </a:xfrm>
          </p:grpSpPr>
          <p:pic>
            <p:nvPicPr>
              <p:cNvPr id="43" name="Picture 42">
                <a:extLst>
                  <a:ext uri="{FF2B5EF4-FFF2-40B4-BE49-F238E27FC236}">
                    <a16:creationId xmlns:a16="http://schemas.microsoft.com/office/drawing/2014/main" id="{CCCAAF2E-41CD-7727-78FE-02C99A9FE8F1}"/>
                  </a:ext>
                </a:extLst>
              </p:cNvPr>
              <p:cNvPicPr>
                <a:picLocks noChangeAspect="1"/>
              </p:cNvPicPr>
              <p:nvPr/>
            </p:nvPicPr>
            <p:blipFill>
              <a:blip r:embed="rId3"/>
              <a:stretch>
                <a:fillRect/>
              </a:stretch>
            </p:blipFill>
            <p:spPr>
              <a:xfrm>
                <a:off x="4008165" y="1925400"/>
                <a:ext cx="5599028" cy="3975067"/>
              </a:xfrm>
              <a:prstGeom prst="rect">
                <a:avLst/>
              </a:prstGeom>
            </p:spPr>
          </p:pic>
          <p:sp>
            <p:nvSpPr>
              <p:cNvPr id="40" name="Rounded Rectangle 39">
                <a:extLst>
                  <a:ext uri="{FF2B5EF4-FFF2-40B4-BE49-F238E27FC236}">
                    <a16:creationId xmlns:a16="http://schemas.microsoft.com/office/drawing/2014/main" id="{C1C3042F-D0A9-2FA7-1BAC-92A1F4C0F85A}"/>
                  </a:ext>
                </a:extLst>
              </p:cNvPr>
              <p:cNvSpPr/>
              <p:nvPr/>
            </p:nvSpPr>
            <p:spPr>
              <a:xfrm>
                <a:off x="3002295" y="3274197"/>
                <a:ext cx="1208833" cy="1140371"/>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Highly sampled species </a:t>
                </a:r>
              </a:p>
            </p:txBody>
          </p:sp>
        </p:grpSp>
        <p:sp>
          <p:nvSpPr>
            <p:cNvPr id="42" name="TextBox 41">
              <a:extLst>
                <a:ext uri="{FF2B5EF4-FFF2-40B4-BE49-F238E27FC236}">
                  <a16:creationId xmlns:a16="http://schemas.microsoft.com/office/drawing/2014/main" id="{DB545217-97EA-BEA3-93AC-880BBD049630}"/>
                </a:ext>
              </a:extLst>
            </p:cNvPr>
            <p:cNvSpPr txBox="1"/>
            <p:nvPr/>
          </p:nvSpPr>
          <p:spPr>
            <a:xfrm>
              <a:off x="4334597" y="2035985"/>
              <a:ext cx="2031325" cy="338554"/>
            </a:xfrm>
            <a:prstGeom prst="rect">
              <a:avLst/>
            </a:prstGeom>
            <a:noFill/>
          </p:spPr>
          <p:txBody>
            <a:bodyPr wrap="none" rtlCol="0">
              <a:spAutoFit/>
            </a:bodyPr>
            <a:lstStyle/>
            <a:p>
              <a:r>
                <a:rPr lang="en-FR" sz="1600" dirty="0"/>
                <a:t>Reference genomes</a:t>
              </a:r>
            </a:p>
          </p:txBody>
        </p:sp>
        <p:sp>
          <p:nvSpPr>
            <p:cNvPr id="45" name="TextBox 44">
              <a:extLst>
                <a:ext uri="{FF2B5EF4-FFF2-40B4-BE49-F238E27FC236}">
                  <a16:creationId xmlns:a16="http://schemas.microsoft.com/office/drawing/2014/main" id="{FB56C427-28AE-DE23-079C-96D8A2ABF049}"/>
                </a:ext>
              </a:extLst>
            </p:cNvPr>
            <p:cNvSpPr txBox="1"/>
            <p:nvPr/>
          </p:nvSpPr>
          <p:spPr>
            <a:xfrm>
              <a:off x="4527758" y="5440544"/>
              <a:ext cx="1645002" cy="338554"/>
            </a:xfrm>
            <a:prstGeom prst="rect">
              <a:avLst/>
            </a:prstGeom>
            <a:noFill/>
          </p:spPr>
          <p:txBody>
            <a:bodyPr wrap="none" rtlCol="0">
              <a:spAutoFit/>
            </a:bodyPr>
            <a:lstStyle/>
            <a:p>
              <a:r>
                <a:rPr lang="en-FR" sz="1600" dirty="0"/>
                <a:t>Query genomes</a:t>
              </a:r>
            </a:p>
          </p:txBody>
        </p:sp>
        <p:sp>
          <p:nvSpPr>
            <p:cNvPr id="46" name="TextBox 45">
              <a:extLst>
                <a:ext uri="{FF2B5EF4-FFF2-40B4-BE49-F238E27FC236}">
                  <a16:creationId xmlns:a16="http://schemas.microsoft.com/office/drawing/2014/main" id="{29404B14-9E66-35D7-F695-4EE278B35800}"/>
                </a:ext>
              </a:extLst>
            </p:cNvPr>
            <p:cNvSpPr txBox="1"/>
            <p:nvPr/>
          </p:nvSpPr>
          <p:spPr>
            <a:xfrm>
              <a:off x="7560252" y="2035985"/>
              <a:ext cx="1393330" cy="338554"/>
            </a:xfrm>
            <a:prstGeom prst="rect">
              <a:avLst/>
            </a:prstGeom>
            <a:noFill/>
          </p:spPr>
          <p:txBody>
            <a:bodyPr wrap="none" rtlCol="0">
              <a:spAutoFit/>
            </a:bodyPr>
            <a:lstStyle/>
            <a:p>
              <a:r>
                <a:rPr lang="en-FR" sz="1600" dirty="0"/>
                <a:t>Skeleton tree</a:t>
              </a:r>
            </a:p>
          </p:txBody>
        </p:sp>
        <p:sp>
          <p:nvSpPr>
            <p:cNvPr id="47" name="TextBox 46">
              <a:extLst>
                <a:ext uri="{FF2B5EF4-FFF2-40B4-BE49-F238E27FC236}">
                  <a16:creationId xmlns:a16="http://schemas.microsoft.com/office/drawing/2014/main" id="{1D2BA2F1-9066-DDE4-652D-C5D0B837FF39}"/>
                </a:ext>
              </a:extLst>
            </p:cNvPr>
            <p:cNvSpPr txBox="1"/>
            <p:nvPr/>
          </p:nvSpPr>
          <p:spPr>
            <a:xfrm>
              <a:off x="6172760" y="2645059"/>
              <a:ext cx="577402" cy="276999"/>
            </a:xfrm>
            <a:prstGeom prst="rect">
              <a:avLst/>
            </a:prstGeom>
            <a:noFill/>
          </p:spPr>
          <p:txBody>
            <a:bodyPr wrap="none" rtlCol="0">
              <a:spAutoFit/>
            </a:bodyPr>
            <a:lstStyle/>
            <a:p>
              <a:r>
                <a:rPr lang="en-FR" sz="1200" dirty="0"/>
                <a:t>Infere</a:t>
              </a:r>
            </a:p>
          </p:txBody>
        </p:sp>
        <p:sp>
          <p:nvSpPr>
            <p:cNvPr id="48" name="TextBox 47">
              <a:extLst>
                <a:ext uri="{FF2B5EF4-FFF2-40B4-BE49-F238E27FC236}">
                  <a16:creationId xmlns:a16="http://schemas.microsoft.com/office/drawing/2014/main" id="{34612895-8577-8A98-3E91-2686AE66E178}"/>
                </a:ext>
              </a:extLst>
            </p:cNvPr>
            <p:cNvSpPr txBox="1"/>
            <p:nvPr/>
          </p:nvSpPr>
          <p:spPr>
            <a:xfrm>
              <a:off x="6868857" y="4916403"/>
              <a:ext cx="1823388" cy="523220"/>
            </a:xfrm>
            <a:prstGeom prst="rect">
              <a:avLst/>
            </a:prstGeom>
            <a:solidFill>
              <a:schemeClr val="bg1"/>
            </a:solidFill>
            <a:ln>
              <a:solidFill>
                <a:schemeClr val="tx1"/>
              </a:solidFill>
            </a:ln>
          </p:spPr>
          <p:txBody>
            <a:bodyPr wrap="square" rtlCol="0">
              <a:spAutoFit/>
            </a:bodyPr>
            <a:lstStyle/>
            <a:p>
              <a:pPr algn="ctr"/>
              <a:r>
                <a:rPr lang="en-FR" sz="1400" dirty="0"/>
                <a:t>Nearest-neighbor placement</a:t>
              </a:r>
            </a:p>
          </p:txBody>
        </p:sp>
      </p:grpSp>
    </p:spTree>
    <p:extLst>
      <p:ext uri="{BB962C8B-B14F-4D97-AF65-F5344CB8AC3E}">
        <p14:creationId xmlns:p14="http://schemas.microsoft.com/office/powerpoint/2010/main" val="558041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F19F0-D9CF-4FF0-9D23-0CBE40CAFC14}"/>
              </a:ext>
            </a:extLst>
          </p:cNvPr>
          <p:cNvSpPr>
            <a:spLocks noGrp="1"/>
          </p:cNvSpPr>
          <p:nvPr>
            <p:ph type="title"/>
          </p:nvPr>
        </p:nvSpPr>
        <p:spPr/>
        <p:txBody>
          <a:bodyPr/>
          <a:lstStyle/>
          <a:p>
            <a:r>
              <a:rPr lang="en-FR" b="1" dirty="0"/>
              <a:t>Axis 1 Result (661k) Species-Wise: </a:t>
            </a:r>
            <a:r>
              <a:rPr lang="en-GB" dirty="0"/>
              <a:t>18% size reduction</a:t>
            </a:r>
            <a:endParaRPr lang="en-FR" dirty="0"/>
          </a:p>
        </p:txBody>
      </p:sp>
      <p:sp>
        <p:nvSpPr>
          <p:cNvPr id="4" name="Footer Placeholder 3">
            <a:extLst>
              <a:ext uri="{FF2B5EF4-FFF2-40B4-BE49-F238E27FC236}">
                <a16:creationId xmlns:a16="http://schemas.microsoft.com/office/drawing/2014/main" id="{3CAA304D-C214-AA12-7D7B-BAB9D3C4448F}"/>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5E148ADB-35AB-5C7B-905F-D6C828316343}"/>
              </a:ext>
            </a:extLst>
          </p:cNvPr>
          <p:cNvSpPr>
            <a:spLocks noGrp="1"/>
          </p:cNvSpPr>
          <p:nvPr>
            <p:ph type="sldNum" sz="quarter" idx="12"/>
          </p:nvPr>
        </p:nvSpPr>
        <p:spPr/>
        <p:txBody>
          <a:bodyPr/>
          <a:lstStyle/>
          <a:p>
            <a:fld id="{E308F893-25B2-374C-86EA-E8824AD84C24}" type="slidenum">
              <a:rPr lang="en-FR" smtClean="0"/>
              <a:t>33</a:t>
            </a:fld>
            <a:endParaRPr lang="en-FR"/>
          </a:p>
        </p:txBody>
      </p:sp>
      <p:pic>
        <p:nvPicPr>
          <p:cNvPr id="2050" name="Picture 2">
            <a:extLst>
              <a:ext uri="{FF2B5EF4-FFF2-40B4-BE49-F238E27FC236}">
                <a16:creationId xmlns:a16="http://schemas.microsoft.com/office/drawing/2014/main" id="{2BE11949-0D6B-553E-B3D3-DFEADB26EC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065"/>
          <a:stretch>
            <a:fillRect/>
          </a:stretch>
        </p:blipFill>
        <p:spPr bwMode="auto">
          <a:xfrm>
            <a:off x="1189610" y="2137211"/>
            <a:ext cx="4357294" cy="332686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D91AC64F-3E6B-0CA4-ED0D-17EF6501BA9C}"/>
              </a:ext>
            </a:extLst>
          </p:cNvPr>
          <p:cNvGraphicFramePr>
            <a:graphicFrameLocks noGrp="1"/>
          </p:cNvGraphicFramePr>
          <p:nvPr>
            <p:extLst>
              <p:ext uri="{D42A27DB-BD31-4B8C-83A1-F6EECF244321}">
                <p14:modId xmlns:p14="http://schemas.microsoft.com/office/powerpoint/2010/main" val="2285283166"/>
              </p:ext>
            </p:extLst>
          </p:nvPr>
        </p:nvGraphicFramePr>
        <p:xfrm>
          <a:off x="7202217" y="2870659"/>
          <a:ext cx="3486150" cy="2007870"/>
        </p:xfrm>
        <a:graphic>
          <a:graphicData uri="http://schemas.openxmlformats.org/drawingml/2006/table">
            <a:tbl>
              <a:tblPr/>
              <a:tblGrid>
                <a:gridCol w="1219200">
                  <a:extLst>
                    <a:ext uri="{9D8B030D-6E8A-4147-A177-3AD203B41FA5}">
                      <a16:colId xmlns:a16="http://schemas.microsoft.com/office/drawing/2014/main" val="3770464974"/>
                    </a:ext>
                  </a:extLst>
                </a:gridCol>
                <a:gridCol w="1133475">
                  <a:extLst>
                    <a:ext uri="{9D8B030D-6E8A-4147-A177-3AD203B41FA5}">
                      <a16:colId xmlns:a16="http://schemas.microsoft.com/office/drawing/2014/main" val="1488318952"/>
                    </a:ext>
                  </a:extLst>
                </a:gridCol>
                <a:gridCol w="1133475">
                  <a:extLst>
                    <a:ext uri="{9D8B030D-6E8A-4147-A177-3AD203B41FA5}">
                      <a16:colId xmlns:a16="http://schemas.microsoft.com/office/drawing/2014/main" val="2300723316"/>
                    </a:ext>
                  </a:extLst>
                </a:gridCol>
              </a:tblGrid>
              <a:tr h="381000">
                <a:tc>
                  <a:txBody>
                    <a:bodyPr/>
                    <a:lstStyle/>
                    <a:p>
                      <a:pPr fontAlgn="ctr"/>
                      <a:r>
                        <a:rPr lang="en-FR">
                          <a:effectLst/>
                        </a:rPr>
                        <a:t> </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c>
                  <a:txBody>
                    <a:bodyPr/>
                    <a:lstStyle/>
                    <a:p>
                      <a:pPr algn="ctr" rtl="0" fontAlgn="ctr">
                        <a:buNone/>
                      </a:pPr>
                      <a:r>
                        <a:rPr lang="en-GB" sz="1200" b="1" i="0" u="none" strike="noStrike">
                          <a:solidFill>
                            <a:srgbClr val="000000"/>
                          </a:solidFill>
                          <a:effectLst/>
                          <a:latin typeface="Arial" panose="020B0604020202020204" pitchFamily="34" charset="0"/>
                        </a:rPr>
                        <a:t>Original</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c>
                  <a:txBody>
                    <a:bodyPr/>
                    <a:lstStyle/>
                    <a:p>
                      <a:pPr algn="ctr" rtl="0" fontAlgn="ctr">
                        <a:buNone/>
                      </a:pPr>
                      <a:r>
                        <a:rPr lang="en-GB" sz="1200" b="1" i="0" u="none" strike="noStrike" dirty="0">
                          <a:solidFill>
                            <a:srgbClr val="000000"/>
                          </a:solidFill>
                          <a:effectLst/>
                          <a:latin typeface="Arial" panose="020B0604020202020204" pitchFamily="34" charset="0"/>
                        </a:rPr>
                        <a:t>New</a:t>
                      </a:r>
                      <a:endParaRPr lang="en-GB"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extLst>
                  <a:ext uri="{0D108BD9-81ED-4DB2-BD59-A6C34878D82A}">
                    <a16:rowId xmlns:a16="http://schemas.microsoft.com/office/drawing/2014/main" val="1245308965"/>
                  </a:ext>
                </a:extLst>
              </a:tr>
              <a:tr h="381000">
                <a:tc>
                  <a:txBody>
                    <a:bodyPr/>
                    <a:lstStyle/>
                    <a:p>
                      <a:pPr algn="ctr" rtl="0" fontAlgn="ctr">
                        <a:buNone/>
                      </a:pPr>
                      <a:r>
                        <a:rPr lang="en-GB" sz="1200" b="0" i="1" u="none" strike="noStrike">
                          <a:solidFill>
                            <a:srgbClr val="000000"/>
                          </a:solidFill>
                          <a:effectLst/>
                          <a:latin typeface="Arial" panose="020B0604020202020204" pitchFamily="34" charset="0"/>
                        </a:rPr>
                        <a:t>S. enterica</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4.6</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3.8</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8285308"/>
                  </a:ext>
                </a:extLst>
              </a:tr>
              <a:tr h="400050">
                <a:tc>
                  <a:txBody>
                    <a:bodyPr/>
                    <a:lstStyle/>
                    <a:p>
                      <a:pPr algn="ctr" rtl="0" fontAlgn="ctr">
                        <a:buNone/>
                      </a:pPr>
                      <a:r>
                        <a:rPr lang="en-GB" sz="1200" b="0" i="1" u="none" strike="noStrike" dirty="0">
                          <a:solidFill>
                            <a:srgbClr val="000000"/>
                          </a:solidFill>
                          <a:effectLst/>
                          <a:latin typeface="Arial" panose="020B0604020202020204" pitchFamily="34" charset="0"/>
                        </a:rPr>
                        <a:t>E. coli</a:t>
                      </a:r>
                      <a:endParaRPr lang="en-GB"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4.3</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3.0</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4805609"/>
                  </a:ext>
                </a:extLst>
              </a:tr>
              <a:tr h="381000">
                <a:tc>
                  <a:txBody>
                    <a:bodyPr/>
                    <a:lstStyle/>
                    <a:p>
                      <a:pPr algn="ctr" rtl="0" fontAlgn="ctr">
                        <a:buNone/>
                      </a:pPr>
                      <a:r>
                        <a:rPr lang="en-GB" sz="1200" b="0" i="1" u="none" strike="noStrike">
                          <a:solidFill>
                            <a:srgbClr val="000000"/>
                          </a:solidFill>
                          <a:effectLst/>
                          <a:latin typeface="Arial" panose="020B0604020202020204" pitchFamily="34" charset="0"/>
                        </a:rPr>
                        <a:t>S. pneumoniae</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0.7</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0.5</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0125809"/>
                  </a:ext>
                </a:extLst>
              </a:tr>
              <a:tr h="381000">
                <a:tc>
                  <a:txBody>
                    <a:bodyPr/>
                    <a:lstStyle/>
                    <a:p>
                      <a:pPr algn="ctr" rtl="0" fontAlgn="ctr">
                        <a:buNone/>
                      </a:pPr>
                      <a:r>
                        <a:rPr lang="en-GB" sz="1200" b="0" i="0" u="none" strike="noStrike">
                          <a:solidFill>
                            <a:srgbClr val="000000"/>
                          </a:solidFill>
                          <a:effectLst/>
                          <a:latin typeface="Arial" panose="020B0604020202020204" pitchFamily="34" charset="0"/>
                        </a:rPr>
                        <a:t>Dustbin</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dirty="0">
                          <a:solidFill>
                            <a:srgbClr val="000000"/>
                          </a:solidFill>
                          <a:effectLst/>
                          <a:latin typeface="Arial" panose="020B0604020202020204" pitchFamily="34" charset="0"/>
                        </a:rPr>
                        <a:t>10.9</a:t>
                      </a:r>
                      <a:endParaRPr lang="en-FR"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dirty="0">
                          <a:solidFill>
                            <a:srgbClr val="000000"/>
                          </a:solidFill>
                          <a:effectLst/>
                          <a:latin typeface="Arial" panose="020B0604020202020204" pitchFamily="34" charset="0"/>
                        </a:rPr>
                        <a:t>10.6</a:t>
                      </a:r>
                      <a:endParaRPr lang="en-FR"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25003603"/>
                  </a:ext>
                </a:extLst>
              </a:tr>
            </a:tbl>
          </a:graphicData>
        </a:graphic>
      </p:graphicFrame>
      <p:sp>
        <p:nvSpPr>
          <p:cNvPr id="7" name="Rectangle 3">
            <a:extLst>
              <a:ext uri="{FF2B5EF4-FFF2-40B4-BE49-F238E27FC236}">
                <a16:creationId xmlns:a16="http://schemas.microsoft.com/office/drawing/2014/main" id="{ADB45B8B-6DC3-A006-03A1-0F0C6BE89619}"/>
              </a:ext>
            </a:extLst>
          </p:cNvPr>
          <p:cNvSpPr>
            <a:spLocks noChangeArrowheads="1"/>
          </p:cNvSpPr>
          <p:nvPr/>
        </p:nvSpPr>
        <p:spPr bwMode="auto">
          <a:xfrm>
            <a:off x="6501116" y="2137211"/>
            <a:ext cx="488835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FR" altLang="en-FR" sz="1600" b="0" i="0" u="none" strike="noStrike" cap="none" normalizeH="0" baseline="0" dirty="0">
                <a:ln>
                  <a:noFill/>
                </a:ln>
                <a:effectLst/>
              </a:rPr>
              <a:t>Compression size of </a:t>
            </a:r>
            <a:endParaRPr kumimoji="0" lang="en-FR" altLang="en-FR" sz="600" b="0" i="0" u="none" strike="noStrike" cap="none" normalizeH="0" baseline="0" dirty="0">
              <a:ln>
                <a:noFill/>
              </a:ln>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FR" altLang="en-FR" sz="1600" b="0" i="0" u="none" strike="noStrike" cap="none" normalizeH="0" baseline="0" dirty="0">
                <a:ln>
                  <a:noFill/>
                </a:ln>
                <a:effectLst/>
              </a:rPr>
              <a:t>3 most highly sampled species &amp; dustbin [GB]</a:t>
            </a:r>
            <a:endParaRPr kumimoji="0" lang="en-FR" altLang="en-FR" sz="1800" b="0" i="0" u="none" strike="noStrike" cap="none" normalizeH="0" baseline="0" dirty="0">
              <a:ln>
                <a:noFill/>
              </a:ln>
              <a:effectLst/>
            </a:endParaRPr>
          </a:p>
        </p:txBody>
      </p:sp>
    </p:spTree>
    <p:extLst>
      <p:ext uri="{BB962C8B-B14F-4D97-AF65-F5344CB8AC3E}">
        <p14:creationId xmlns:p14="http://schemas.microsoft.com/office/powerpoint/2010/main" val="1636320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2AFC-8E20-8A7A-D8B2-0B076AC7E21C}"/>
              </a:ext>
            </a:extLst>
          </p:cNvPr>
          <p:cNvSpPr>
            <a:spLocks noGrp="1"/>
          </p:cNvSpPr>
          <p:nvPr>
            <p:ph type="title"/>
          </p:nvPr>
        </p:nvSpPr>
        <p:spPr/>
        <p:txBody>
          <a:bodyPr/>
          <a:lstStyle/>
          <a:p>
            <a:r>
              <a:rPr lang="en-FR" b="1" dirty="0"/>
              <a:t>Axis 1 Result (661k) Species-Wise: </a:t>
            </a:r>
            <a:r>
              <a:rPr lang="en-GB" dirty="0"/>
              <a:t>Absolute compressed size reduction p. species</a:t>
            </a:r>
            <a:endParaRPr lang="en-FR" dirty="0"/>
          </a:p>
        </p:txBody>
      </p:sp>
      <p:sp>
        <p:nvSpPr>
          <p:cNvPr id="4" name="Footer Placeholder 3">
            <a:extLst>
              <a:ext uri="{FF2B5EF4-FFF2-40B4-BE49-F238E27FC236}">
                <a16:creationId xmlns:a16="http://schemas.microsoft.com/office/drawing/2014/main" id="{01901A12-48D1-F895-056C-510A8AD6AF3F}"/>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AE0A1970-6A09-9D9F-F081-5C3B442439CD}"/>
              </a:ext>
            </a:extLst>
          </p:cNvPr>
          <p:cNvSpPr>
            <a:spLocks noGrp="1"/>
          </p:cNvSpPr>
          <p:nvPr>
            <p:ph type="sldNum" sz="quarter" idx="12"/>
          </p:nvPr>
        </p:nvSpPr>
        <p:spPr/>
        <p:txBody>
          <a:bodyPr/>
          <a:lstStyle/>
          <a:p>
            <a:fld id="{E308F893-25B2-374C-86EA-E8824AD84C24}" type="slidenum">
              <a:rPr lang="en-FR" smtClean="0"/>
              <a:t>34</a:t>
            </a:fld>
            <a:endParaRPr lang="en-FR"/>
          </a:p>
        </p:txBody>
      </p:sp>
      <p:pic>
        <p:nvPicPr>
          <p:cNvPr id="3074" name="Picture 2">
            <a:extLst>
              <a:ext uri="{FF2B5EF4-FFF2-40B4-BE49-F238E27FC236}">
                <a16:creationId xmlns:a16="http://schemas.microsoft.com/office/drawing/2014/main" id="{1F1A95D2-2BA7-1774-80F6-69E85364AD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66"/>
          <a:stretch>
            <a:fillRect/>
          </a:stretch>
        </p:blipFill>
        <p:spPr bwMode="auto">
          <a:xfrm>
            <a:off x="2707292" y="1681475"/>
            <a:ext cx="6777416" cy="50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6692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AA2F6-D9EF-8129-7898-19411DF8F6C9}"/>
              </a:ext>
            </a:extLst>
          </p:cNvPr>
          <p:cNvSpPr>
            <a:spLocks noGrp="1"/>
          </p:cNvSpPr>
          <p:nvPr>
            <p:ph type="title"/>
          </p:nvPr>
        </p:nvSpPr>
        <p:spPr/>
        <p:txBody>
          <a:bodyPr/>
          <a:lstStyle/>
          <a:p>
            <a:r>
              <a:rPr lang="en-FR" b="1" dirty="0"/>
              <a:t>Axis 1 Result (661k) Species-Wise: </a:t>
            </a:r>
            <a:r>
              <a:rPr lang="en-GB" dirty="0"/>
              <a:t>Relative compressed size reduction per species</a:t>
            </a:r>
            <a:endParaRPr lang="en-FR" dirty="0"/>
          </a:p>
        </p:txBody>
      </p:sp>
      <p:sp>
        <p:nvSpPr>
          <p:cNvPr id="4" name="Footer Placeholder 3">
            <a:extLst>
              <a:ext uri="{FF2B5EF4-FFF2-40B4-BE49-F238E27FC236}">
                <a16:creationId xmlns:a16="http://schemas.microsoft.com/office/drawing/2014/main" id="{62EBFF67-325C-5BDE-0DF5-A115C4F19D37}"/>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0D5CE33A-0118-044F-0E7D-828E1DAE086A}"/>
              </a:ext>
            </a:extLst>
          </p:cNvPr>
          <p:cNvSpPr>
            <a:spLocks noGrp="1"/>
          </p:cNvSpPr>
          <p:nvPr>
            <p:ph type="sldNum" sz="quarter" idx="12"/>
          </p:nvPr>
        </p:nvSpPr>
        <p:spPr/>
        <p:txBody>
          <a:bodyPr/>
          <a:lstStyle/>
          <a:p>
            <a:fld id="{E308F893-25B2-374C-86EA-E8824AD84C24}" type="slidenum">
              <a:rPr lang="en-FR" smtClean="0"/>
              <a:t>35</a:t>
            </a:fld>
            <a:endParaRPr lang="en-FR"/>
          </a:p>
        </p:txBody>
      </p:sp>
      <p:pic>
        <p:nvPicPr>
          <p:cNvPr id="4098" name="Picture 2">
            <a:extLst>
              <a:ext uri="{FF2B5EF4-FFF2-40B4-BE49-F238E27FC236}">
                <a16:creationId xmlns:a16="http://schemas.microsoft.com/office/drawing/2014/main" id="{044D756B-5F95-5236-CC53-A706F0CCE44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783"/>
          <a:stretch>
            <a:fillRect/>
          </a:stretch>
        </p:blipFill>
        <p:spPr bwMode="auto">
          <a:xfrm>
            <a:off x="2717283" y="1681475"/>
            <a:ext cx="6757433" cy="50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518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ECDB8-69DD-C5F3-8BA5-03B9B1DA9359}"/>
              </a:ext>
            </a:extLst>
          </p:cNvPr>
          <p:cNvSpPr>
            <a:spLocks noGrp="1"/>
          </p:cNvSpPr>
          <p:nvPr>
            <p:ph type="title"/>
          </p:nvPr>
        </p:nvSpPr>
        <p:spPr/>
        <p:txBody>
          <a:bodyPr/>
          <a:lstStyle/>
          <a:p>
            <a:r>
              <a:rPr lang="en-FR" b="1" dirty="0"/>
              <a:t>Axis 1 Result (661k) Species-Wise: </a:t>
            </a:r>
            <a:r>
              <a:rPr lang="en-GB" dirty="0"/>
              <a:t>Selection percentage - E. coli case</a:t>
            </a:r>
            <a:endParaRPr lang="en-FR" dirty="0"/>
          </a:p>
        </p:txBody>
      </p:sp>
      <p:sp>
        <p:nvSpPr>
          <p:cNvPr id="4" name="Footer Placeholder 3">
            <a:extLst>
              <a:ext uri="{FF2B5EF4-FFF2-40B4-BE49-F238E27FC236}">
                <a16:creationId xmlns:a16="http://schemas.microsoft.com/office/drawing/2014/main" id="{361C5568-4B43-87E7-D483-0A5AE90C6F68}"/>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9B41AF42-86DB-0E97-4116-9AED71CC5E76}"/>
              </a:ext>
            </a:extLst>
          </p:cNvPr>
          <p:cNvSpPr>
            <a:spLocks noGrp="1"/>
          </p:cNvSpPr>
          <p:nvPr>
            <p:ph type="sldNum" sz="quarter" idx="12"/>
          </p:nvPr>
        </p:nvSpPr>
        <p:spPr/>
        <p:txBody>
          <a:bodyPr/>
          <a:lstStyle/>
          <a:p>
            <a:fld id="{E308F893-25B2-374C-86EA-E8824AD84C24}" type="slidenum">
              <a:rPr lang="en-FR" smtClean="0"/>
              <a:t>36</a:t>
            </a:fld>
            <a:endParaRPr lang="en-FR"/>
          </a:p>
        </p:txBody>
      </p:sp>
      <p:graphicFrame>
        <p:nvGraphicFramePr>
          <p:cNvPr id="6" name="Table 5">
            <a:extLst>
              <a:ext uri="{FF2B5EF4-FFF2-40B4-BE49-F238E27FC236}">
                <a16:creationId xmlns:a16="http://schemas.microsoft.com/office/drawing/2014/main" id="{5FB73D8E-5E48-3629-0E86-6B08E54E061C}"/>
              </a:ext>
            </a:extLst>
          </p:cNvPr>
          <p:cNvGraphicFramePr>
            <a:graphicFrameLocks noGrp="1"/>
          </p:cNvGraphicFramePr>
          <p:nvPr>
            <p:extLst>
              <p:ext uri="{D42A27DB-BD31-4B8C-83A1-F6EECF244321}">
                <p14:modId xmlns:p14="http://schemas.microsoft.com/office/powerpoint/2010/main" val="505219644"/>
              </p:ext>
            </p:extLst>
          </p:nvPr>
        </p:nvGraphicFramePr>
        <p:xfrm>
          <a:off x="3338512" y="2047007"/>
          <a:ext cx="5514975" cy="3078480"/>
        </p:xfrm>
        <a:graphic>
          <a:graphicData uri="http://schemas.openxmlformats.org/drawingml/2006/table">
            <a:tbl>
              <a:tblPr/>
              <a:tblGrid>
                <a:gridCol w="2343150">
                  <a:extLst>
                    <a:ext uri="{9D8B030D-6E8A-4147-A177-3AD203B41FA5}">
                      <a16:colId xmlns:a16="http://schemas.microsoft.com/office/drawing/2014/main" val="2736907669"/>
                    </a:ext>
                  </a:extLst>
                </a:gridCol>
                <a:gridCol w="1847850">
                  <a:extLst>
                    <a:ext uri="{9D8B030D-6E8A-4147-A177-3AD203B41FA5}">
                      <a16:colId xmlns:a16="http://schemas.microsoft.com/office/drawing/2014/main" val="3108813603"/>
                    </a:ext>
                  </a:extLst>
                </a:gridCol>
                <a:gridCol w="1323975">
                  <a:extLst>
                    <a:ext uri="{9D8B030D-6E8A-4147-A177-3AD203B41FA5}">
                      <a16:colId xmlns:a16="http://schemas.microsoft.com/office/drawing/2014/main" val="1099283506"/>
                    </a:ext>
                  </a:extLst>
                </a:gridCol>
              </a:tblGrid>
              <a:tr h="419100">
                <a:tc>
                  <a:txBody>
                    <a:bodyPr/>
                    <a:lstStyle/>
                    <a:p>
                      <a:pPr fontAlgn="ctr"/>
                      <a:r>
                        <a:rPr lang="en-FR">
                          <a:effectLst/>
                        </a:rPr>
                        <a:t> </a:t>
                      </a: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c>
                  <a:txBody>
                    <a:bodyPr/>
                    <a:lstStyle/>
                    <a:p>
                      <a:pPr algn="ctr" rtl="0" fontAlgn="ctr">
                        <a:buNone/>
                      </a:pPr>
                      <a:r>
                        <a:rPr lang="en-GB" sz="1200" b="0" i="0" u="none" strike="noStrike">
                          <a:solidFill>
                            <a:srgbClr val="000000"/>
                          </a:solidFill>
                          <a:effectLst/>
                          <a:latin typeface="Arial" panose="020B0604020202020204" pitchFamily="34" charset="0"/>
                        </a:rPr>
                        <a:t>Compression size (byte)</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tc>
                  <a:txBody>
                    <a:bodyPr/>
                    <a:lstStyle/>
                    <a:p>
                      <a:pPr algn="ctr" rtl="0" fontAlgn="ctr">
                        <a:buNone/>
                      </a:pPr>
                      <a:r>
                        <a:rPr lang="en-GB" sz="1200" b="0" i="0" u="none" strike="noStrike">
                          <a:solidFill>
                            <a:srgbClr val="000000"/>
                          </a:solidFill>
                          <a:effectLst/>
                          <a:latin typeface="Arial" panose="020B0604020202020204" pitchFamily="34" charset="0"/>
                        </a:rPr>
                        <a:t>Reduction %</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C9DAF8"/>
                    </a:solidFill>
                  </a:tcPr>
                </a:tc>
                <a:extLst>
                  <a:ext uri="{0D108BD9-81ED-4DB2-BD59-A6C34878D82A}">
                    <a16:rowId xmlns:a16="http://schemas.microsoft.com/office/drawing/2014/main" val="2830666879"/>
                  </a:ext>
                </a:extLst>
              </a:tr>
              <a:tr h="371475">
                <a:tc>
                  <a:txBody>
                    <a:bodyPr/>
                    <a:lstStyle/>
                    <a:p>
                      <a:pPr algn="ctr" rtl="0" fontAlgn="ctr">
                        <a:buNone/>
                      </a:pPr>
                      <a:r>
                        <a:rPr lang="en-GB" sz="1200" b="0" i="0" u="none" strike="noStrike">
                          <a:solidFill>
                            <a:srgbClr val="000000"/>
                          </a:solidFill>
                          <a:effectLst/>
                          <a:latin typeface="Arial" panose="020B0604020202020204" pitchFamily="34" charset="0"/>
                        </a:rPr>
                        <a:t>Species-wise mash tree</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dirty="0">
                          <a:solidFill>
                            <a:srgbClr val="000000"/>
                          </a:solidFill>
                          <a:effectLst/>
                          <a:latin typeface="Arial" panose="020B0604020202020204" pitchFamily="34" charset="0"/>
                        </a:rPr>
                        <a:t>3027293636</a:t>
                      </a:r>
                      <a:endParaRPr lang="en-FR"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29.6</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4781501"/>
                  </a:ext>
                </a:extLst>
              </a:tr>
              <a:tr h="371475">
                <a:tc>
                  <a:txBody>
                    <a:bodyPr/>
                    <a:lstStyle/>
                    <a:p>
                      <a:pPr algn="ctr" rtl="0" fontAlgn="ctr">
                        <a:buNone/>
                      </a:pPr>
                      <a:r>
                        <a:rPr lang="en-GB" sz="1200" b="0" i="0" u="none" strike="noStrike">
                          <a:solidFill>
                            <a:srgbClr val="000000"/>
                          </a:solidFill>
                          <a:effectLst/>
                          <a:latin typeface="Arial" panose="020B0604020202020204" pitchFamily="34" charset="0"/>
                        </a:rPr>
                        <a:t>Skeleton tree with 10% dataset</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3043772372</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29.2</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68677931"/>
                  </a:ext>
                </a:extLst>
              </a:tr>
              <a:tr h="371475">
                <a:tc>
                  <a:txBody>
                    <a:bodyPr/>
                    <a:lstStyle/>
                    <a:p>
                      <a:pPr algn="ctr" rtl="0" fontAlgn="ctr">
                        <a:buNone/>
                      </a:pPr>
                      <a:r>
                        <a:rPr lang="en-GB" sz="1200" b="0" i="0" u="none" strike="noStrike">
                          <a:solidFill>
                            <a:srgbClr val="000000"/>
                          </a:solidFill>
                          <a:effectLst/>
                          <a:latin typeface="Arial" panose="020B0604020202020204" pitchFamily="34" charset="0"/>
                        </a:rPr>
                        <a:t>Skeleton tree with 8%</a:t>
                      </a:r>
                      <a:endParaRPr lang="en-GB">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3049647152</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29.1</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69991705"/>
                  </a:ext>
                </a:extLst>
              </a:tr>
              <a:tr h="371475">
                <a:tc>
                  <a:txBody>
                    <a:bodyPr/>
                    <a:lstStyle/>
                    <a:p>
                      <a:pPr algn="ctr" rtl="0" fontAlgn="ctr">
                        <a:buNone/>
                      </a:pPr>
                      <a:r>
                        <a:rPr lang="en-FR" sz="1200" b="0" i="0" u="none" strike="noStrike">
                          <a:solidFill>
                            <a:srgbClr val="000000"/>
                          </a:solidFill>
                          <a:effectLst/>
                          <a:latin typeface="Arial" panose="020B0604020202020204" pitchFamily="34" charset="0"/>
                        </a:rPr>
                        <a:t>5%</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3053279092</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29.0</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7417346"/>
                  </a:ext>
                </a:extLst>
              </a:tr>
              <a:tr h="371475">
                <a:tc>
                  <a:txBody>
                    <a:bodyPr/>
                    <a:lstStyle/>
                    <a:p>
                      <a:pPr algn="ctr" rtl="0" fontAlgn="ctr">
                        <a:buNone/>
                      </a:pPr>
                      <a:r>
                        <a:rPr lang="en-FR" sz="1200" b="0" i="0" u="none" strike="noStrike">
                          <a:solidFill>
                            <a:srgbClr val="000000"/>
                          </a:solidFill>
                          <a:effectLst/>
                          <a:latin typeface="Arial" panose="020B0604020202020204" pitchFamily="34" charset="0"/>
                        </a:rPr>
                        <a:t>3%</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3059981920</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28.8</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19889128"/>
                  </a:ext>
                </a:extLst>
              </a:tr>
              <a:tr h="371475">
                <a:tc>
                  <a:txBody>
                    <a:bodyPr/>
                    <a:lstStyle/>
                    <a:p>
                      <a:pPr algn="ctr" rtl="0" fontAlgn="ctr">
                        <a:buNone/>
                      </a:pPr>
                      <a:r>
                        <a:rPr lang="en-FR" sz="1200" b="0" i="0" u="none" strike="noStrike">
                          <a:solidFill>
                            <a:srgbClr val="000000"/>
                          </a:solidFill>
                          <a:effectLst/>
                          <a:latin typeface="Arial" panose="020B0604020202020204" pitchFamily="34" charset="0"/>
                        </a:rPr>
                        <a:t>1%</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3094261844</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28.0</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3012829"/>
                  </a:ext>
                </a:extLst>
              </a:tr>
              <a:tr h="371475">
                <a:tc>
                  <a:txBody>
                    <a:bodyPr/>
                    <a:lstStyle/>
                    <a:p>
                      <a:pPr algn="ctr" rtl="0" fontAlgn="ctr">
                        <a:buNone/>
                      </a:pPr>
                      <a:r>
                        <a:rPr lang="en-GB" sz="1200" b="0" i="0" u="none" strike="noStrike" dirty="0">
                          <a:solidFill>
                            <a:srgbClr val="000000"/>
                          </a:solidFill>
                          <a:effectLst/>
                          <a:latin typeface="Arial" panose="020B0604020202020204" pitchFamily="34" charset="0"/>
                        </a:rPr>
                        <a:t>Original accession order</a:t>
                      </a:r>
                      <a:endParaRPr lang="en-GB"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FR" sz="1200" b="0" i="0" u="none" strike="noStrike">
                          <a:solidFill>
                            <a:srgbClr val="000000"/>
                          </a:solidFill>
                          <a:effectLst/>
                          <a:latin typeface="Arial" panose="020B0604020202020204" pitchFamily="34" charset="0"/>
                        </a:rPr>
                        <a:t>4301631272</a:t>
                      </a:r>
                      <a:endParaRPr lang="en-FR">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rtl="0" fontAlgn="ctr">
                        <a:buNone/>
                      </a:pPr>
                      <a:r>
                        <a:rPr lang="en-GB" sz="1200" b="0" i="0" u="none" strike="noStrike" dirty="0">
                          <a:solidFill>
                            <a:srgbClr val="000000"/>
                          </a:solidFill>
                          <a:effectLst/>
                          <a:latin typeface="Arial" panose="020B0604020202020204" pitchFamily="34" charset="0"/>
                        </a:rPr>
                        <a:t>X</a:t>
                      </a:r>
                      <a:endParaRPr lang="en-GB" dirty="0">
                        <a:effectLst/>
                      </a:endParaRPr>
                    </a:p>
                  </a:txBody>
                  <a:tcPr marL="95250" marR="95250" marT="95250" marB="952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9080444"/>
                  </a:ext>
                </a:extLst>
              </a:tr>
            </a:tbl>
          </a:graphicData>
        </a:graphic>
      </p:graphicFrame>
      <p:sp>
        <p:nvSpPr>
          <p:cNvPr id="7" name="Content Placeholder 2">
            <a:extLst>
              <a:ext uri="{FF2B5EF4-FFF2-40B4-BE49-F238E27FC236}">
                <a16:creationId xmlns:a16="http://schemas.microsoft.com/office/drawing/2014/main" id="{AE8B31C5-80D1-3793-A331-75C5B3512F7F}"/>
              </a:ext>
            </a:extLst>
          </p:cNvPr>
          <p:cNvSpPr txBox="1">
            <a:spLocks/>
          </p:cNvSpPr>
          <p:nvPr/>
        </p:nvSpPr>
        <p:spPr>
          <a:xfrm>
            <a:off x="2709556" y="5481806"/>
            <a:ext cx="6772885" cy="392027"/>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FR" sz="1600" dirty="0"/>
              <a:t>A skeleton tree with just 1% of the species has a 28% reduction in compression size </a:t>
            </a:r>
          </a:p>
        </p:txBody>
      </p:sp>
    </p:spTree>
    <p:extLst>
      <p:ext uri="{BB962C8B-B14F-4D97-AF65-F5344CB8AC3E}">
        <p14:creationId xmlns:p14="http://schemas.microsoft.com/office/powerpoint/2010/main" val="6086868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73E5F-FB07-71EE-020C-25414535779B}"/>
              </a:ext>
            </a:extLst>
          </p:cNvPr>
          <p:cNvSpPr>
            <a:spLocks noGrp="1"/>
          </p:cNvSpPr>
          <p:nvPr>
            <p:ph type="title"/>
          </p:nvPr>
        </p:nvSpPr>
        <p:spPr/>
        <p:txBody>
          <a:bodyPr/>
          <a:lstStyle/>
          <a:p>
            <a:r>
              <a:rPr lang="en-FR" b="1" dirty="0"/>
              <a:t>Axis 1: </a:t>
            </a:r>
            <a:r>
              <a:rPr lang="en-FR" dirty="0"/>
              <a:t>Species-Independence </a:t>
            </a:r>
          </a:p>
        </p:txBody>
      </p:sp>
      <p:sp>
        <p:nvSpPr>
          <p:cNvPr id="4" name="Footer Placeholder 3">
            <a:extLst>
              <a:ext uri="{FF2B5EF4-FFF2-40B4-BE49-F238E27FC236}">
                <a16:creationId xmlns:a16="http://schemas.microsoft.com/office/drawing/2014/main" id="{6892367B-7D85-68F6-93CE-E94AB344D9A0}"/>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509A768C-F342-8540-F7B8-F0E3D662659D}"/>
              </a:ext>
            </a:extLst>
          </p:cNvPr>
          <p:cNvSpPr>
            <a:spLocks noGrp="1"/>
          </p:cNvSpPr>
          <p:nvPr>
            <p:ph type="sldNum" sz="quarter" idx="12"/>
          </p:nvPr>
        </p:nvSpPr>
        <p:spPr/>
        <p:txBody>
          <a:bodyPr/>
          <a:lstStyle/>
          <a:p>
            <a:fld id="{E308F893-25B2-374C-86EA-E8824AD84C24}" type="slidenum">
              <a:rPr lang="en-FR" smtClean="0"/>
              <a:t>37</a:t>
            </a:fld>
            <a:endParaRPr lang="en-FR"/>
          </a:p>
        </p:txBody>
      </p:sp>
      <p:sp>
        <p:nvSpPr>
          <p:cNvPr id="6" name="Rectangle 5">
            <a:extLst>
              <a:ext uri="{FF2B5EF4-FFF2-40B4-BE49-F238E27FC236}">
                <a16:creationId xmlns:a16="http://schemas.microsoft.com/office/drawing/2014/main" id="{D50E0EBE-3196-5FF8-B744-63CAF92928CF}"/>
              </a:ext>
            </a:extLst>
          </p:cNvPr>
          <p:cNvSpPr/>
          <p:nvPr/>
        </p:nvSpPr>
        <p:spPr>
          <a:xfrm>
            <a:off x="4778642" y="2486085"/>
            <a:ext cx="2858817" cy="1117744"/>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200" b="1" dirty="0">
                <a:solidFill>
                  <a:schemeClr val="tx1"/>
                </a:solidFill>
              </a:rPr>
              <a:t>Skeleton-based reordering</a:t>
            </a:r>
          </a:p>
        </p:txBody>
      </p:sp>
      <p:sp>
        <p:nvSpPr>
          <p:cNvPr id="7" name="Rounded Rectangle 6">
            <a:extLst>
              <a:ext uri="{FF2B5EF4-FFF2-40B4-BE49-F238E27FC236}">
                <a16:creationId xmlns:a16="http://schemas.microsoft.com/office/drawing/2014/main" id="{29C18FDA-0D42-E5BC-710B-B9AD19192D52}"/>
              </a:ext>
            </a:extLst>
          </p:cNvPr>
          <p:cNvSpPr/>
          <p:nvPr/>
        </p:nvSpPr>
        <p:spPr>
          <a:xfrm>
            <a:off x="2510106" y="2441241"/>
            <a:ext cx="1324204" cy="1298784"/>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INPUT:</a:t>
            </a:r>
          </a:p>
          <a:p>
            <a:pPr algn="ctr"/>
            <a:r>
              <a:rPr lang="en-FR" sz="1000" dirty="0">
                <a:ln>
                  <a:solidFill>
                    <a:schemeClr val="bg1"/>
                  </a:solidFill>
                </a:ln>
                <a:solidFill>
                  <a:schemeClr val="bg1"/>
                </a:solidFill>
              </a:rPr>
              <a:t>Collection of genomes</a:t>
            </a:r>
          </a:p>
        </p:txBody>
      </p:sp>
      <p:sp>
        <p:nvSpPr>
          <p:cNvPr id="8" name="Right Arrow 7">
            <a:extLst>
              <a:ext uri="{FF2B5EF4-FFF2-40B4-BE49-F238E27FC236}">
                <a16:creationId xmlns:a16="http://schemas.microsoft.com/office/drawing/2014/main" id="{8133A12C-499C-433D-CD8D-E3742106A9F8}"/>
              </a:ext>
            </a:extLst>
          </p:cNvPr>
          <p:cNvSpPr/>
          <p:nvPr/>
        </p:nvSpPr>
        <p:spPr>
          <a:xfrm>
            <a:off x="3907639" y="2842882"/>
            <a:ext cx="739431" cy="49550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600" dirty="0">
                <a:solidFill>
                  <a:srgbClr val="000000"/>
                </a:solidFill>
                <a:latin typeface="Arial" panose="020B0604020202020204" pitchFamily="34" charset="0"/>
              </a:rPr>
              <a:t>Pre-ordering</a:t>
            </a:r>
          </a:p>
        </p:txBody>
      </p:sp>
      <p:sp>
        <p:nvSpPr>
          <p:cNvPr id="9" name="Rounded Rectangle 8">
            <a:extLst>
              <a:ext uri="{FF2B5EF4-FFF2-40B4-BE49-F238E27FC236}">
                <a16:creationId xmlns:a16="http://schemas.microsoft.com/office/drawing/2014/main" id="{FE7695FE-3252-5B59-DD1F-5622936C562C}"/>
              </a:ext>
            </a:extLst>
          </p:cNvPr>
          <p:cNvSpPr/>
          <p:nvPr/>
        </p:nvSpPr>
        <p:spPr>
          <a:xfrm>
            <a:off x="8389312" y="2442130"/>
            <a:ext cx="396042" cy="392027"/>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S1</a:t>
            </a:r>
          </a:p>
        </p:txBody>
      </p:sp>
      <p:sp>
        <p:nvSpPr>
          <p:cNvPr id="10" name="Rounded Rectangle 9">
            <a:extLst>
              <a:ext uri="{FF2B5EF4-FFF2-40B4-BE49-F238E27FC236}">
                <a16:creationId xmlns:a16="http://schemas.microsoft.com/office/drawing/2014/main" id="{703F321F-2B75-DB58-1347-B407EA68685D}"/>
              </a:ext>
            </a:extLst>
          </p:cNvPr>
          <p:cNvSpPr/>
          <p:nvPr/>
        </p:nvSpPr>
        <p:spPr>
          <a:xfrm>
            <a:off x="8389312" y="2892346"/>
            <a:ext cx="396042" cy="392027"/>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S2</a:t>
            </a:r>
          </a:p>
        </p:txBody>
      </p:sp>
      <p:sp>
        <p:nvSpPr>
          <p:cNvPr id="11" name="Rounded Rectangle 10">
            <a:extLst>
              <a:ext uri="{FF2B5EF4-FFF2-40B4-BE49-F238E27FC236}">
                <a16:creationId xmlns:a16="http://schemas.microsoft.com/office/drawing/2014/main" id="{B5DA498C-31F4-4F46-A62B-709F334400BC}"/>
              </a:ext>
            </a:extLst>
          </p:cNvPr>
          <p:cNvSpPr/>
          <p:nvPr/>
        </p:nvSpPr>
        <p:spPr>
          <a:xfrm>
            <a:off x="8824305" y="2448402"/>
            <a:ext cx="396042" cy="392027"/>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S1</a:t>
            </a:r>
          </a:p>
        </p:txBody>
      </p:sp>
      <p:sp>
        <p:nvSpPr>
          <p:cNvPr id="12" name="Rounded Rectangle 11">
            <a:extLst>
              <a:ext uri="{FF2B5EF4-FFF2-40B4-BE49-F238E27FC236}">
                <a16:creationId xmlns:a16="http://schemas.microsoft.com/office/drawing/2014/main" id="{DB16EEF4-784D-778F-AFAC-D5854C0135C2}"/>
              </a:ext>
            </a:extLst>
          </p:cNvPr>
          <p:cNvSpPr/>
          <p:nvPr/>
        </p:nvSpPr>
        <p:spPr>
          <a:xfrm>
            <a:off x="9273411" y="2448402"/>
            <a:ext cx="396042" cy="392027"/>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S1</a:t>
            </a:r>
          </a:p>
        </p:txBody>
      </p:sp>
      <p:sp>
        <p:nvSpPr>
          <p:cNvPr id="13" name="Rounded Rectangle 12">
            <a:extLst>
              <a:ext uri="{FF2B5EF4-FFF2-40B4-BE49-F238E27FC236}">
                <a16:creationId xmlns:a16="http://schemas.microsoft.com/office/drawing/2014/main" id="{E9A5CB20-FBCB-32FB-B74A-08839865D00B}"/>
              </a:ext>
            </a:extLst>
          </p:cNvPr>
          <p:cNvSpPr/>
          <p:nvPr/>
        </p:nvSpPr>
        <p:spPr>
          <a:xfrm>
            <a:off x="8830947" y="2892346"/>
            <a:ext cx="396042" cy="392027"/>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S2</a:t>
            </a:r>
          </a:p>
        </p:txBody>
      </p:sp>
      <p:sp>
        <p:nvSpPr>
          <p:cNvPr id="14" name="Rounded Rectangle 13">
            <a:extLst>
              <a:ext uri="{FF2B5EF4-FFF2-40B4-BE49-F238E27FC236}">
                <a16:creationId xmlns:a16="http://schemas.microsoft.com/office/drawing/2014/main" id="{A025C6C2-49CB-AE2D-4E54-18701ED302E7}"/>
              </a:ext>
            </a:extLst>
          </p:cNvPr>
          <p:cNvSpPr/>
          <p:nvPr/>
        </p:nvSpPr>
        <p:spPr>
          <a:xfrm>
            <a:off x="9272582" y="2905588"/>
            <a:ext cx="396042" cy="392027"/>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000" dirty="0">
                <a:ln>
                  <a:solidFill>
                    <a:schemeClr val="bg1"/>
                  </a:solidFill>
                </a:ln>
                <a:solidFill>
                  <a:schemeClr val="bg1"/>
                </a:solidFill>
              </a:rPr>
              <a:t>S3</a:t>
            </a:r>
          </a:p>
        </p:txBody>
      </p:sp>
      <p:grpSp>
        <p:nvGrpSpPr>
          <p:cNvPr id="15" name="Group 14">
            <a:extLst>
              <a:ext uri="{FF2B5EF4-FFF2-40B4-BE49-F238E27FC236}">
                <a16:creationId xmlns:a16="http://schemas.microsoft.com/office/drawing/2014/main" id="{5FFF607D-C7C4-6AF7-E2C1-39005394D21D}"/>
              </a:ext>
            </a:extLst>
          </p:cNvPr>
          <p:cNvGrpSpPr/>
          <p:nvPr/>
        </p:nvGrpSpPr>
        <p:grpSpPr>
          <a:xfrm>
            <a:off x="8454980" y="3407611"/>
            <a:ext cx="264704" cy="294879"/>
            <a:chOff x="8959680" y="3891082"/>
            <a:chExt cx="362913" cy="412517"/>
          </a:xfrm>
        </p:grpSpPr>
        <p:sp>
          <p:nvSpPr>
            <p:cNvPr id="16" name="Rounded Rectangle 15">
              <a:extLst>
                <a:ext uri="{FF2B5EF4-FFF2-40B4-BE49-F238E27FC236}">
                  <a16:creationId xmlns:a16="http://schemas.microsoft.com/office/drawing/2014/main" id="{84AA49B2-346D-40AF-302F-5D03B6AC78FE}"/>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17" name="Rounded Rectangle 16">
              <a:extLst>
                <a:ext uri="{FF2B5EF4-FFF2-40B4-BE49-F238E27FC236}">
                  <a16:creationId xmlns:a16="http://schemas.microsoft.com/office/drawing/2014/main" id="{061A083F-B6DA-CFDA-DBFF-31CA72DB73EB}"/>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18" name="Rounded Rectangle 17">
              <a:extLst>
                <a:ext uri="{FF2B5EF4-FFF2-40B4-BE49-F238E27FC236}">
                  <a16:creationId xmlns:a16="http://schemas.microsoft.com/office/drawing/2014/main" id="{EC325B22-7AF2-7B8B-C1C8-C82412B5E5B0}"/>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grpSp>
      <p:sp>
        <p:nvSpPr>
          <p:cNvPr id="19" name="Rounded Rectangle 18">
            <a:extLst>
              <a:ext uri="{FF2B5EF4-FFF2-40B4-BE49-F238E27FC236}">
                <a16:creationId xmlns:a16="http://schemas.microsoft.com/office/drawing/2014/main" id="{A7C164BF-76C8-3F39-A5CA-6125FB7D2F00}"/>
              </a:ext>
            </a:extLst>
          </p:cNvPr>
          <p:cNvSpPr/>
          <p:nvPr/>
        </p:nvSpPr>
        <p:spPr>
          <a:xfrm flipH="1">
            <a:off x="8896617" y="3420800"/>
            <a:ext cx="173695" cy="179767"/>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20" name="Rounded Rectangle 19">
            <a:extLst>
              <a:ext uri="{FF2B5EF4-FFF2-40B4-BE49-F238E27FC236}">
                <a16:creationId xmlns:a16="http://schemas.microsoft.com/office/drawing/2014/main" id="{608C59FC-C24E-0C59-3533-E52B0F973CEF}"/>
              </a:ext>
            </a:extLst>
          </p:cNvPr>
          <p:cNvSpPr/>
          <p:nvPr/>
        </p:nvSpPr>
        <p:spPr>
          <a:xfrm>
            <a:off x="8896617" y="3414554"/>
            <a:ext cx="264701" cy="294879"/>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21" name="Rounded Rectangle 20">
            <a:extLst>
              <a:ext uri="{FF2B5EF4-FFF2-40B4-BE49-F238E27FC236}">
                <a16:creationId xmlns:a16="http://schemas.microsoft.com/office/drawing/2014/main" id="{D922F96A-17F0-4D2C-1C7A-443543D57CCA}"/>
              </a:ext>
            </a:extLst>
          </p:cNvPr>
          <p:cNvSpPr/>
          <p:nvPr/>
        </p:nvSpPr>
        <p:spPr>
          <a:xfrm flipH="1">
            <a:off x="8989590" y="3561993"/>
            <a:ext cx="151985" cy="137035"/>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000" dirty="0">
              <a:ln>
                <a:solidFill>
                  <a:schemeClr val="bg1"/>
                </a:solidFill>
              </a:ln>
              <a:solidFill>
                <a:schemeClr val="bg1"/>
              </a:solidFill>
            </a:endParaRPr>
          </a:p>
        </p:txBody>
      </p:sp>
      <p:sp>
        <p:nvSpPr>
          <p:cNvPr id="22" name="Right Arrow 21">
            <a:extLst>
              <a:ext uri="{FF2B5EF4-FFF2-40B4-BE49-F238E27FC236}">
                <a16:creationId xmlns:a16="http://schemas.microsoft.com/office/drawing/2014/main" id="{B3D91910-1621-6249-E6E8-8950DA6CE657}"/>
              </a:ext>
            </a:extLst>
          </p:cNvPr>
          <p:cNvSpPr/>
          <p:nvPr/>
        </p:nvSpPr>
        <p:spPr>
          <a:xfrm>
            <a:off x="7728465" y="2764655"/>
            <a:ext cx="619159" cy="495502"/>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600" dirty="0">
                <a:solidFill>
                  <a:srgbClr val="000000"/>
                </a:solidFill>
                <a:latin typeface="Arial" panose="020B0604020202020204" pitchFamily="34" charset="0"/>
              </a:rPr>
              <a:t>Batching</a:t>
            </a:r>
          </a:p>
        </p:txBody>
      </p:sp>
      <p:sp>
        <p:nvSpPr>
          <p:cNvPr id="23" name="Content Placeholder 2">
            <a:extLst>
              <a:ext uri="{FF2B5EF4-FFF2-40B4-BE49-F238E27FC236}">
                <a16:creationId xmlns:a16="http://schemas.microsoft.com/office/drawing/2014/main" id="{0622104A-5DC2-1DA5-47DE-AE605FAFB7F1}"/>
              </a:ext>
            </a:extLst>
          </p:cNvPr>
          <p:cNvSpPr txBox="1">
            <a:spLocks/>
          </p:cNvSpPr>
          <p:nvPr/>
        </p:nvSpPr>
        <p:spPr>
          <a:xfrm>
            <a:off x="2821607" y="4417339"/>
            <a:ext cx="6772885" cy="3920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FR" sz="1600" dirty="0"/>
              <a:t>Apply the skeleton-based approach on the entiere collection</a:t>
            </a:r>
          </a:p>
        </p:txBody>
      </p:sp>
    </p:spTree>
    <p:extLst>
      <p:ext uri="{BB962C8B-B14F-4D97-AF65-F5344CB8AC3E}">
        <p14:creationId xmlns:p14="http://schemas.microsoft.com/office/powerpoint/2010/main" val="2699176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1626-9C61-6967-10F8-74B289EB6281}"/>
              </a:ext>
            </a:extLst>
          </p:cNvPr>
          <p:cNvSpPr>
            <a:spLocks noGrp="1"/>
          </p:cNvSpPr>
          <p:nvPr>
            <p:ph type="title"/>
          </p:nvPr>
        </p:nvSpPr>
        <p:spPr/>
        <p:txBody>
          <a:bodyPr/>
          <a:lstStyle/>
          <a:p>
            <a:r>
              <a:rPr lang="en-FR" b="1" dirty="0"/>
              <a:t>Axis 1 Result (661k) Species-independent: </a:t>
            </a:r>
            <a:r>
              <a:rPr lang="en-FR" dirty="0"/>
              <a:t>Currently No Improvement</a:t>
            </a:r>
          </a:p>
        </p:txBody>
      </p:sp>
      <p:sp>
        <p:nvSpPr>
          <p:cNvPr id="4" name="Footer Placeholder 3">
            <a:extLst>
              <a:ext uri="{FF2B5EF4-FFF2-40B4-BE49-F238E27FC236}">
                <a16:creationId xmlns:a16="http://schemas.microsoft.com/office/drawing/2014/main" id="{8C98F67E-51AC-9425-3B6E-48B81BA01C47}"/>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4D19DE8B-7E8D-445C-A745-69362752ECE6}"/>
              </a:ext>
            </a:extLst>
          </p:cNvPr>
          <p:cNvSpPr>
            <a:spLocks noGrp="1"/>
          </p:cNvSpPr>
          <p:nvPr>
            <p:ph type="sldNum" sz="quarter" idx="12"/>
          </p:nvPr>
        </p:nvSpPr>
        <p:spPr/>
        <p:txBody>
          <a:bodyPr/>
          <a:lstStyle/>
          <a:p>
            <a:fld id="{E308F893-25B2-374C-86EA-E8824AD84C24}" type="slidenum">
              <a:rPr lang="en-FR" smtClean="0"/>
              <a:t>38</a:t>
            </a:fld>
            <a:endParaRPr lang="en-FR"/>
          </a:p>
        </p:txBody>
      </p:sp>
      <p:pic>
        <p:nvPicPr>
          <p:cNvPr id="7169" name="Picture 1">
            <a:extLst>
              <a:ext uri="{FF2B5EF4-FFF2-40B4-BE49-F238E27FC236}">
                <a16:creationId xmlns:a16="http://schemas.microsoft.com/office/drawing/2014/main" id="{0DFC3B92-88B8-C29D-FB47-5C1ABE8685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280"/>
          <a:stretch>
            <a:fillRect/>
          </a:stretch>
        </p:blipFill>
        <p:spPr bwMode="auto">
          <a:xfrm>
            <a:off x="1173804" y="2315181"/>
            <a:ext cx="4463148" cy="310528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C17FA827-587C-4D9D-9357-670164B3A50D}"/>
              </a:ext>
            </a:extLst>
          </p:cNvPr>
          <p:cNvSpPr txBox="1">
            <a:spLocks/>
          </p:cNvSpPr>
          <p:nvPr/>
        </p:nvSpPr>
        <p:spPr>
          <a:xfrm>
            <a:off x="6096000" y="2727727"/>
            <a:ext cx="5518827" cy="8556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FR" sz="1600" dirty="0">
                <a:solidFill>
                  <a:srgbClr val="C00000"/>
                </a:solidFill>
              </a:rPr>
              <a:t>Observed limitation</a:t>
            </a:r>
          </a:p>
          <a:p>
            <a:pPr lvl="1"/>
            <a:r>
              <a:rPr lang="en-FR" sz="1400" dirty="0">
                <a:solidFill>
                  <a:srgbClr val="C00000"/>
                </a:solidFill>
              </a:rPr>
              <a:t>References genomes set comprises of only 40% species</a:t>
            </a:r>
          </a:p>
        </p:txBody>
      </p:sp>
      <p:sp>
        <p:nvSpPr>
          <p:cNvPr id="8" name="Content Placeholder 2">
            <a:extLst>
              <a:ext uri="{FF2B5EF4-FFF2-40B4-BE49-F238E27FC236}">
                <a16:creationId xmlns:a16="http://schemas.microsoft.com/office/drawing/2014/main" id="{04CD7F68-CC80-69E8-274A-8F8F25D6EC88}"/>
              </a:ext>
            </a:extLst>
          </p:cNvPr>
          <p:cNvSpPr txBox="1">
            <a:spLocks/>
          </p:cNvSpPr>
          <p:nvPr/>
        </p:nvSpPr>
        <p:spPr>
          <a:xfrm>
            <a:off x="6096000" y="3867824"/>
            <a:ext cx="5732834" cy="48638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FR" sz="1600" dirty="0"/>
              <a:t>Future improvement of the strategy</a:t>
            </a:r>
          </a:p>
          <a:p>
            <a:pPr lvl="1"/>
            <a:r>
              <a:rPr lang="en-FR" sz="1400" dirty="0"/>
              <a:t>Selection strategy for better diversity of reference genomes set</a:t>
            </a:r>
          </a:p>
          <a:p>
            <a:pPr lvl="1"/>
            <a:endParaRPr lang="en-FR" sz="1600" dirty="0"/>
          </a:p>
        </p:txBody>
      </p:sp>
    </p:spTree>
    <p:extLst>
      <p:ext uri="{BB962C8B-B14F-4D97-AF65-F5344CB8AC3E}">
        <p14:creationId xmlns:p14="http://schemas.microsoft.com/office/powerpoint/2010/main" val="1154782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34FD2-BBB1-BA47-1088-77F73478DAC8}"/>
              </a:ext>
            </a:extLst>
          </p:cNvPr>
          <p:cNvSpPr>
            <a:spLocks noGrp="1"/>
          </p:cNvSpPr>
          <p:nvPr>
            <p:ph type="title"/>
          </p:nvPr>
        </p:nvSpPr>
        <p:spPr/>
        <p:txBody>
          <a:bodyPr/>
          <a:lstStyle/>
          <a:p>
            <a:r>
              <a:rPr lang="en-FR" b="1" dirty="0"/>
              <a:t>Axis 1 Result Summary</a:t>
            </a:r>
            <a:endParaRPr lang="en-FR" dirty="0"/>
          </a:p>
        </p:txBody>
      </p:sp>
      <p:sp>
        <p:nvSpPr>
          <p:cNvPr id="3" name="Content Placeholder 2">
            <a:extLst>
              <a:ext uri="{FF2B5EF4-FFF2-40B4-BE49-F238E27FC236}">
                <a16:creationId xmlns:a16="http://schemas.microsoft.com/office/drawing/2014/main" id="{30B26CAC-9B5A-9C2C-E498-151FE1786F5E}"/>
              </a:ext>
            </a:extLst>
          </p:cNvPr>
          <p:cNvSpPr>
            <a:spLocks noGrp="1"/>
          </p:cNvSpPr>
          <p:nvPr>
            <p:ph idx="1"/>
          </p:nvPr>
        </p:nvSpPr>
        <p:spPr/>
        <p:txBody>
          <a:bodyPr/>
          <a:lstStyle/>
          <a:p>
            <a:r>
              <a:rPr lang="en-FR" dirty="0"/>
              <a:t>New workflow: species-wise preordering</a:t>
            </a:r>
          </a:p>
          <a:p>
            <a:pPr lvl="1"/>
            <a:r>
              <a:rPr lang="en-FR" dirty="0">
                <a:solidFill>
                  <a:schemeClr val="tx1">
                    <a:lumMod val="50000"/>
                    <a:lumOff val="50000"/>
                  </a:schemeClr>
                </a:solidFill>
              </a:rPr>
              <a:t>15-20% compression size reduction.</a:t>
            </a:r>
          </a:p>
          <a:p>
            <a:pPr lvl="1"/>
            <a:r>
              <a:rPr lang="en-FR" dirty="0">
                <a:solidFill>
                  <a:schemeClr val="tx1">
                    <a:lumMod val="50000"/>
                    <a:lumOff val="50000"/>
                  </a:schemeClr>
                </a:solidFill>
              </a:rPr>
              <a:t>Will be included along with the new version of phylogenetic compression: MiniPhy2</a:t>
            </a:r>
          </a:p>
          <a:p>
            <a:r>
              <a:rPr lang="en-FR" dirty="0"/>
              <a:t>Species-independent (on-going)</a:t>
            </a:r>
          </a:p>
          <a:p>
            <a:pPr lvl="1"/>
            <a:r>
              <a:rPr lang="en-FR" dirty="0">
                <a:solidFill>
                  <a:schemeClr val="tx1">
                    <a:lumMod val="50000"/>
                    <a:lumOff val="50000"/>
                  </a:schemeClr>
                </a:solidFill>
              </a:rPr>
              <a:t>Future improvement: selection strategy that ensure a good diversity</a:t>
            </a:r>
          </a:p>
        </p:txBody>
      </p:sp>
      <p:sp>
        <p:nvSpPr>
          <p:cNvPr id="4" name="Footer Placeholder 3">
            <a:extLst>
              <a:ext uri="{FF2B5EF4-FFF2-40B4-BE49-F238E27FC236}">
                <a16:creationId xmlns:a16="http://schemas.microsoft.com/office/drawing/2014/main" id="{8E62746D-0ABC-B4C2-48BA-46E3ED7ACB8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573BA4E7-1F29-E4ED-BF7A-899F8B1784D9}"/>
              </a:ext>
            </a:extLst>
          </p:cNvPr>
          <p:cNvSpPr>
            <a:spLocks noGrp="1"/>
          </p:cNvSpPr>
          <p:nvPr>
            <p:ph type="sldNum" sz="quarter" idx="12"/>
          </p:nvPr>
        </p:nvSpPr>
        <p:spPr/>
        <p:txBody>
          <a:bodyPr/>
          <a:lstStyle/>
          <a:p>
            <a:fld id="{E308F893-25B2-374C-86EA-E8824AD84C24}" type="slidenum">
              <a:rPr lang="en-FR" smtClean="0"/>
              <a:t>39</a:t>
            </a:fld>
            <a:endParaRPr lang="en-FR"/>
          </a:p>
        </p:txBody>
      </p:sp>
    </p:spTree>
    <p:extLst>
      <p:ext uri="{BB962C8B-B14F-4D97-AF65-F5344CB8AC3E}">
        <p14:creationId xmlns:p14="http://schemas.microsoft.com/office/powerpoint/2010/main" val="2152663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2498D-6F19-0BCE-AB2D-CA51C633B1EC}"/>
              </a:ext>
            </a:extLst>
          </p:cNvPr>
          <p:cNvSpPr>
            <a:spLocks noGrp="1"/>
          </p:cNvSpPr>
          <p:nvPr>
            <p:ph type="title"/>
          </p:nvPr>
        </p:nvSpPr>
        <p:spPr/>
        <p:txBody>
          <a:bodyPr/>
          <a:lstStyle/>
          <a:p>
            <a:r>
              <a:rPr lang="en-FR" dirty="0"/>
              <a:t>formation</a:t>
            </a:r>
          </a:p>
        </p:txBody>
      </p:sp>
      <p:sp>
        <p:nvSpPr>
          <p:cNvPr id="3" name="Content Placeholder 2">
            <a:extLst>
              <a:ext uri="{FF2B5EF4-FFF2-40B4-BE49-F238E27FC236}">
                <a16:creationId xmlns:a16="http://schemas.microsoft.com/office/drawing/2014/main" id="{DDB28071-56BE-B559-816A-BA11B9D32A25}"/>
              </a:ext>
            </a:extLst>
          </p:cNvPr>
          <p:cNvSpPr>
            <a:spLocks noGrp="1"/>
          </p:cNvSpPr>
          <p:nvPr>
            <p:ph idx="1"/>
          </p:nvPr>
        </p:nvSpPr>
        <p:spPr/>
        <p:txBody>
          <a:bodyPr/>
          <a:lstStyle/>
          <a:p>
            <a:r>
              <a:rPr lang="en-GB" dirty="0"/>
              <a:t>E</a:t>
            </a:r>
            <a:r>
              <a:rPr lang="en-FR" dirty="0"/>
              <a:t>ntrepreneur ship training</a:t>
            </a:r>
          </a:p>
          <a:p>
            <a:r>
              <a:rPr lang="en-FR" dirty="0"/>
              <a:t>French language training</a:t>
            </a:r>
          </a:p>
          <a:p>
            <a:r>
              <a:rPr lang="en-FR" dirty="0"/>
              <a:t>Planing to teach next year</a:t>
            </a:r>
          </a:p>
          <a:p>
            <a:r>
              <a:rPr lang="en-FR" dirty="0"/>
              <a:t>Seqbim</a:t>
            </a:r>
          </a:p>
          <a:p>
            <a:r>
              <a:rPr lang="en-GB" dirty="0"/>
              <a:t>O</a:t>
            </a:r>
            <a:r>
              <a:rPr lang="en-FR" dirty="0"/>
              <a:t>ther small training:</a:t>
            </a:r>
          </a:p>
          <a:p>
            <a:pPr lvl="1"/>
            <a:r>
              <a:rPr lang="en-FR" dirty="0"/>
              <a:t>Genouest cluster </a:t>
            </a:r>
          </a:p>
          <a:p>
            <a:pPr lvl="1"/>
            <a:r>
              <a:rPr lang="en-FR" dirty="0"/>
              <a:t>Git</a:t>
            </a:r>
          </a:p>
          <a:p>
            <a:pPr lvl="1"/>
            <a:r>
              <a:rPr lang="en-FR" dirty="0"/>
              <a:t>Presenting</a:t>
            </a:r>
          </a:p>
        </p:txBody>
      </p:sp>
      <p:sp>
        <p:nvSpPr>
          <p:cNvPr id="4" name="Footer Placeholder 3">
            <a:extLst>
              <a:ext uri="{FF2B5EF4-FFF2-40B4-BE49-F238E27FC236}">
                <a16:creationId xmlns:a16="http://schemas.microsoft.com/office/drawing/2014/main" id="{C16F4A3D-E7C4-8CE8-5D1B-500BEE7BD6EC}"/>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6861BE11-ACC0-0F5D-E1E5-DD53E145FE73}"/>
              </a:ext>
            </a:extLst>
          </p:cNvPr>
          <p:cNvSpPr>
            <a:spLocks noGrp="1"/>
          </p:cNvSpPr>
          <p:nvPr>
            <p:ph type="sldNum" sz="quarter" idx="12"/>
          </p:nvPr>
        </p:nvSpPr>
        <p:spPr/>
        <p:txBody>
          <a:bodyPr/>
          <a:lstStyle/>
          <a:p>
            <a:fld id="{E308F893-25B2-374C-86EA-E8824AD84C24}" type="slidenum">
              <a:rPr lang="en-FR" smtClean="0"/>
              <a:t>4</a:t>
            </a:fld>
            <a:endParaRPr lang="en-F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D472DDC-273C-8CF8-AFBF-B646BA168636}"/>
                  </a:ext>
                </a:extLst>
              </p14:cNvPr>
              <p14:cNvContentPartPr/>
              <p14:nvPr/>
            </p14:nvContentPartPr>
            <p14:xfrm>
              <a:off x="2035844" y="2999356"/>
              <a:ext cx="360" cy="360"/>
            </p14:xfrm>
          </p:contentPart>
        </mc:Choice>
        <mc:Fallback xmlns="">
          <p:pic>
            <p:nvPicPr>
              <p:cNvPr id="6" name="Ink 5">
                <a:extLst>
                  <a:ext uri="{FF2B5EF4-FFF2-40B4-BE49-F238E27FC236}">
                    <a16:creationId xmlns:a16="http://schemas.microsoft.com/office/drawing/2014/main" id="{1D472DDC-273C-8CF8-AFBF-B646BA168636}"/>
                  </a:ext>
                </a:extLst>
              </p:cNvPr>
              <p:cNvPicPr/>
              <p:nvPr/>
            </p:nvPicPr>
            <p:blipFill>
              <a:blip r:embed="rId3"/>
              <a:stretch>
                <a:fillRect/>
              </a:stretch>
            </p:blipFill>
            <p:spPr>
              <a:xfrm>
                <a:off x="2029724" y="2993236"/>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C16B39EC-B983-D8D3-8743-15C75E44753F}"/>
                  </a:ext>
                </a:extLst>
              </p14:cNvPr>
              <p14:cNvContentPartPr/>
              <p14:nvPr/>
            </p14:nvContentPartPr>
            <p14:xfrm>
              <a:off x="2437964" y="2329756"/>
              <a:ext cx="360" cy="360"/>
            </p14:xfrm>
          </p:contentPart>
        </mc:Choice>
        <mc:Fallback xmlns="">
          <p:pic>
            <p:nvPicPr>
              <p:cNvPr id="7" name="Ink 6">
                <a:extLst>
                  <a:ext uri="{FF2B5EF4-FFF2-40B4-BE49-F238E27FC236}">
                    <a16:creationId xmlns:a16="http://schemas.microsoft.com/office/drawing/2014/main" id="{C16B39EC-B983-D8D3-8743-15C75E44753F}"/>
                  </a:ext>
                </a:extLst>
              </p:cNvPr>
              <p:cNvPicPr/>
              <p:nvPr/>
            </p:nvPicPr>
            <p:blipFill>
              <a:blip r:embed="rId3"/>
              <a:stretch>
                <a:fillRect/>
              </a:stretch>
            </p:blipFill>
            <p:spPr>
              <a:xfrm>
                <a:off x="2431844" y="2323636"/>
                <a:ext cx="12600" cy="12600"/>
              </a:xfrm>
              <a:prstGeom prst="rect">
                <a:avLst/>
              </a:prstGeom>
            </p:spPr>
          </p:pic>
        </mc:Fallback>
      </mc:AlternateContent>
    </p:spTree>
    <p:extLst>
      <p:ext uri="{BB962C8B-B14F-4D97-AF65-F5344CB8AC3E}">
        <p14:creationId xmlns:p14="http://schemas.microsoft.com/office/powerpoint/2010/main" val="2996054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9A104-46AA-A19C-2394-AACDC84C3FC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745F850-C731-68DE-B520-BF89DBCF0252}"/>
              </a:ext>
            </a:extLst>
          </p:cNvPr>
          <p:cNvSpPr>
            <a:spLocks noGrp="1"/>
          </p:cNvSpPr>
          <p:nvPr>
            <p:ph type="title"/>
          </p:nvPr>
        </p:nvSpPr>
        <p:spPr>
          <a:xfrm>
            <a:off x="838199" y="365125"/>
            <a:ext cx="10810169" cy="1325563"/>
          </a:xfrm>
        </p:spPr>
        <p:txBody>
          <a:bodyPr/>
          <a:lstStyle/>
          <a:p>
            <a:r>
              <a:rPr lang="en-FR" b="1" dirty="0"/>
              <a:t>Axis 2 Constraints-aware Batching: </a:t>
            </a:r>
            <a:r>
              <a:rPr lang="en-FR" dirty="0"/>
              <a:t>Quick Recap – Current Workflow &amp; Our Goal </a:t>
            </a:r>
          </a:p>
        </p:txBody>
      </p:sp>
      <p:sp>
        <p:nvSpPr>
          <p:cNvPr id="18" name="Content Placeholder 17">
            <a:extLst>
              <a:ext uri="{FF2B5EF4-FFF2-40B4-BE49-F238E27FC236}">
                <a16:creationId xmlns:a16="http://schemas.microsoft.com/office/drawing/2014/main" id="{DDD53BC5-BA36-21B2-3DE5-AC20AB1EC0D1}"/>
              </a:ext>
            </a:extLst>
          </p:cNvPr>
          <p:cNvSpPr>
            <a:spLocks noGrp="1"/>
          </p:cNvSpPr>
          <p:nvPr>
            <p:ph idx="1"/>
          </p:nvPr>
        </p:nvSpPr>
        <p:spPr>
          <a:xfrm>
            <a:off x="838200" y="1825625"/>
            <a:ext cx="8043796" cy="2576691"/>
          </a:xfrm>
        </p:spPr>
        <p:txBody>
          <a:bodyPr>
            <a:normAutofit fontScale="92500"/>
          </a:bodyPr>
          <a:lstStyle/>
          <a:p>
            <a:r>
              <a:rPr lang="en-FR" dirty="0"/>
              <a:t>Clusters of genomes: genomes from the same species, uneven in size</a:t>
            </a:r>
          </a:p>
          <a:p>
            <a:r>
              <a:rPr lang="en-GB" dirty="0"/>
              <a:t>We want to group them into batches while ensuring:</a:t>
            </a:r>
          </a:p>
          <a:p>
            <a:pPr lvl="1"/>
            <a:r>
              <a:rPr lang="en-FR" dirty="0"/>
              <a:t>Requirements on batches: number of genomes, uncompressed size, …</a:t>
            </a:r>
          </a:p>
          <a:p>
            <a:pPr lvl="1"/>
            <a:r>
              <a:rPr lang="en-FR" dirty="0"/>
              <a:t>Post-compression batch sizes must fit within a memory constraint (balance)</a:t>
            </a:r>
          </a:p>
          <a:p>
            <a:r>
              <a:rPr lang="en-FR" dirty="0"/>
              <a:t>To ensure good compression ratio: maximize number of genomes per single batches.</a:t>
            </a:r>
          </a:p>
          <a:p>
            <a:pPr marL="457200" lvl="1" indent="0">
              <a:buNone/>
            </a:pPr>
            <a:r>
              <a:rPr lang="en-FR" dirty="0">
                <a:sym typeface="Wingdings" pitchFamily="2" charset="2"/>
              </a:rPr>
              <a:t> Corresponds to m</a:t>
            </a:r>
            <a:r>
              <a:rPr lang="en-FR" dirty="0"/>
              <a:t>inimize the number of batches used.</a:t>
            </a:r>
          </a:p>
        </p:txBody>
      </p:sp>
      <p:sp>
        <p:nvSpPr>
          <p:cNvPr id="4" name="Slide Number Placeholder 3">
            <a:extLst>
              <a:ext uri="{FF2B5EF4-FFF2-40B4-BE49-F238E27FC236}">
                <a16:creationId xmlns:a16="http://schemas.microsoft.com/office/drawing/2014/main" id="{4A6C84B5-2A30-CB39-647E-0A7AA86595C2}"/>
              </a:ext>
            </a:extLst>
          </p:cNvPr>
          <p:cNvSpPr>
            <a:spLocks noGrp="1"/>
          </p:cNvSpPr>
          <p:nvPr>
            <p:ph type="sldNum" sz="quarter" idx="12"/>
          </p:nvPr>
        </p:nvSpPr>
        <p:spPr/>
        <p:txBody>
          <a:bodyPr/>
          <a:lstStyle/>
          <a:p>
            <a:fld id="{8B238E09-9D24-494B-92D5-4BBC628DD305}" type="slidenum">
              <a:rPr lang="en-FR" smtClean="0"/>
              <a:t>40</a:t>
            </a:fld>
            <a:endParaRPr lang="en-FR"/>
          </a:p>
        </p:txBody>
      </p:sp>
      <p:grpSp>
        <p:nvGrpSpPr>
          <p:cNvPr id="2" name="Group 1">
            <a:extLst>
              <a:ext uri="{FF2B5EF4-FFF2-40B4-BE49-F238E27FC236}">
                <a16:creationId xmlns:a16="http://schemas.microsoft.com/office/drawing/2014/main" id="{DDE8DAFD-53E7-2391-3017-79A2766FA5E7}"/>
              </a:ext>
            </a:extLst>
          </p:cNvPr>
          <p:cNvGrpSpPr/>
          <p:nvPr/>
        </p:nvGrpSpPr>
        <p:grpSpPr>
          <a:xfrm>
            <a:off x="9726702" y="1353556"/>
            <a:ext cx="1332707" cy="1033037"/>
            <a:chOff x="4579062" y="2568419"/>
            <a:chExt cx="2576632" cy="1816919"/>
          </a:xfrm>
        </p:grpSpPr>
        <p:grpSp>
          <p:nvGrpSpPr>
            <p:cNvPr id="3" name="Group 2">
              <a:extLst>
                <a:ext uri="{FF2B5EF4-FFF2-40B4-BE49-F238E27FC236}">
                  <a16:creationId xmlns:a16="http://schemas.microsoft.com/office/drawing/2014/main" id="{BBF22A43-EA47-02E4-4194-945DD4170F1C}"/>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BF39628D-61DD-7476-9ABD-023085DCFFEF}"/>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8" name="Rounded Rectangle 7">
                <a:extLst>
                  <a:ext uri="{FF2B5EF4-FFF2-40B4-BE49-F238E27FC236}">
                    <a16:creationId xmlns:a16="http://schemas.microsoft.com/office/drawing/2014/main" id="{06CE4FC9-5436-05C2-8703-BC3C593B7CEF}"/>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0D96AF5A-99C2-BBA1-7886-B9FF38CBA264}"/>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E630D2B4-E101-01EB-EF4E-E26BB7FCF7F4}"/>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B51295AC-0DA6-D4DB-BB78-3FBFBDF4467D}"/>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C43B1740-B446-4279-BC7D-8DF44B1C8F73}"/>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6" name="Rounded Rectangle 5">
              <a:extLst>
                <a:ext uri="{FF2B5EF4-FFF2-40B4-BE49-F238E27FC236}">
                  <a16:creationId xmlns:a16="http://schemas.microsoft.com/office/drawing/2014/main" id="{48912709-EAC4-B6C5-E5DF-72BC57C93237}"/>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cxnSp>
        <p:nvCxnSpPr>
          <p:cNvPr id="14" name="Straight Arrow Connector 13">
            <a:extLst>
              <a:ext uri="{FF2B5EF4-FFF2-40B4-BE49-F238E27FC236}">
                <a16:creationId xmlns:a16="http://schemas.microsoft.com/office/drawing/2014/main" id="{1534A723-49C1-5AB3-2B07-EBFA55622B4E}"/>
              </a:ext>
            </a:extLst>
          </p:cNvPr>
          <p:cNvCxnSpPr>
            <a:cxnSpLocks/>
          </p:cNvCxnSpPr>
          <p:nvPr/>
        </p:nvCxnSpPr>
        <p:spPr>
          <a:xfrm flipH="1">
            <a:off x="9856224" y="2565980"/>
            <a:ext cx="36567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FBD4D5-EE20-847A-5A21-915FC5F3F990}"/>
              </a:ext>
            </a:extLst>
          </p:cNvPr>
          <p:cNvCxnSpPr>
            <a:cxnSpLocks/>
          </p:cNvCxnSpPr>
          <p:nvPr/>
        </p:nvCxnSpPr>
        <p:spPr>
          <a:xfrm>
            <a:off x="10221894" y="2565980"/>
            <a:ext cx="53888"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1062048-0E79-D7D1-0832-BE7596039955}"/>
              </a:ext>
            </a:extLst>
          </p:cNvPr>
          <p:cNvCxnSpPr>
            <a:cxnSpLocks/>
          </p:cNvCxnSpPr>
          <p:nvPr/>
        </p:nvCxnSpPr>
        <p:spPr>
          <a:xfrm>
            <a:off x="10221894" y="2565980"/>
            <a:ext cx="67022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51380040-3267-860A-AF16-48BB216C10E5}"/>
              </a:ext>
            </a:extLst>
          </p:cNvPr>
          <p:cNvSpPr/>
          <p:nvPr/>
        </p:nvSpPr>
        <p:spPr>
          <a:xfrm>
            <a:off x="9227502" y="3137165"/>
            <a:ext cx="374525" cy="39922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B6D9AEE9-2CBC-82AE-E6E6-3534E83B4252}"/>
              </a:ext>
            </a:extLst>
          </p:cNvPr>
          <p:cNvSpPr/>
          <p:nvPr/>
        </p:nvSpPr>
        <p:spPr>
          <a:xfrm>
            <a:off x="10501017" y="3252937"/>
            <a:ext cx="417308" cy="39565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5D0FF0B1-6B42-8F23-2E4B-164F6340270F}"/>
              </a:ext>
            </a:extLst>
          </p:cNvPr>
          <p:cNvSpPr/>
          <p:nvPr/>
        </p:nvSpPr>
        <p:spPr>
          <a:xfrm>
            <a:off x="9681443" y="3395546"/>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DFEEC5A7-955D-3D29-FCE8-79536F20F67C}"/>
              </a:ext>
            </a:extLst>
          </p:cNvPr>
          <p:cNvSpPr/>
          <p:nvPr/>
        </p:nvSpPr>
        <p:spPr>
          <a:xfrm>
            <a:off x="10051553" y="3172218"/>
            <a:ext cx="246232" cy="29131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79F3E909-09AC-263A-2425-15AA07AA2223}"/>
              </a:ext>
            </a:extLst>
          </p:cNvPr>
          <p:cNvSpPr/>
          <p:nvPr/>
        </p:nvSpPr>
        <p:spPr>
          <a:xfrm>
            <a:off x="10948321" y="3072719"/>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7ADC0498-97BB-02E1-A244-C5059C22D9BF}"/>
              </a:ext>
            </a:extLst>
          </p:cNvPr>
          <p:cNvSpPr/>
          <p:nvPr/>
        </p:nvSpPr>
        <p:spPr>
          <a:xfrm>
            <a:off x="11263831" y="3263469"/>
            <a:ext cx="353290" cy="39565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33" name="Group 32">
            <a:extLst>
              <a:ext uri="{FF2B5EF4-FFF2-40B4-BE49-F238E27FC236}">
                <a16:creationId xmlns:a16="http://schemas.microsoft.com/office/drawing/2014/main" id="{E18BF792-FB85-4275-43BA-F30F4FC6AA18}"/>
              </a:ext>
            </a:extLst>
          </p:cNvPr>
          <p:cNvGrpSpPr/>
          <p:nvPr/>
        </p:nvGrpSpPr>
        <p:grpSpPr>
          <a:xfrm>
            <a:off x="10268762" y="3581920"/>
            <a:ext cx="187709" cy="234543"/>
            <a:chOff x="8959680" y="3891082"/>
            <a:chExt cx="362913" cy="412517"/>
          </a:xfrm>
        </p:grpSpPr>
        <p:sp>
          <p:nvSpPr>
            <p:cNvPr id="47" name="Rounded Rectangle 46">
              <a:extLst>
                <a:ext uri="{FF2B5EF4-FFF2-40B4-BE49-F238E27FC236}">
                  <a16:creationId xmlns:a16="http://schemas.microsoft.com/office/drawing/2014/main" id="{12D86B18-FA9B-EBC2-9848-C307F6004FA8}"/>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8" name="Rounded Rectangle 47">
              <a:extLst>
                <a:ext uri="{FF2B5EF4-FFF2-40B4-BE49-F238E27FC236}">
                  <a16:creationId xmlns:a16="http://schemas.microsoft.com/office/drawing/2014/main" id="{3363C22A-7FB3-E2AE-4B5D-DB0B63CE37A3}"/>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9" name="Rounded Rectangle 48">
              <a:extLst>
                <a:ext uri="{FF2B5EF4-FFF2-40B4-BE49-F238E27FC236}">
                  <a16:creationId xmlns:a16="http://schemas.microsoft.com/office/drawing/2014/main" id="{0B9D3BF2-D804-2087-28D8-F8EFD6617BB3}"/>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5" name="Rounded Rectangle 34">
            <a:extLst>
              <a:ext uri="{FF2B5EF4-FFF2-40B4-BE49-F238E27FC236}">
                <a16:creationId xmlns:a16="http://schemas.microsoft.com/office/drawing/2014/main" id="{4B35EC5B-1E60-2DA6-AAFE-80F1ABB6C18D}"/>
              </a:ext>
            </a:extLst>
          </p:cNvPr>
          <p:cNvSpPr/>
          <p:nvPr/>
        </p:nvSpPr>
        <p:spPr>
          <a:xfrm flipH="1">
            <a:off x="11041576" y="3635868"/>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6" name="Rounded Rectangle 35">
            <a:extLst>
              <a:ext uri="{FF2B5EF4-FFF2-40B4-BE49-F238E27FC236}">
                <a16:creationId xmlns:a16="http://schemas.microsoft.com/office/drawing/2014/main" id="{503633ED-B102-727F-5F5D-3C8121F8C7DD}"/>
              </a:ext>
            </a:extLst>
          </p:cNvPr>
          <p:cNvSpPr/>
          <p:nvPr/>
        </p:nvSpPr>
        <p:spPr>
          <a:xfrm>
            <a:off x="11041576" y="3630900"/>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7" name="Rounded Rectangle 36">
            <a:extLst>
              <a:ext uri="{FF2B5EF4-FFF2-40B4-BE49-F238E27FC236}">
                <a16:creationId xmlns:a16="http://schemas.microsoft.com/office/drawing/2014/main" id="{D6CF0155-9DBE-0689-8E0D-B204E708958A}"/>
              </a:ext>
            </a:extLst>
          </p:cNvPr>
          <p:cNvSpPr/>
          <p:nvPr/>
        </p:nvSpPr>
        <p:spPr>
          <a:xfrm flipH="1">
            <a:off x="11107506" y="3748171"/>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52" name="Group 51">
            <a:extLst>
              <a:ext uri="{FF2B5EF4-FFF2-40B4-BE49-F238E27FC236}">
                <a16:creationId xmlns:a16="http://schemas.microsoft.com/office/drawing/2014/main" id="{958B3949-D710-6D34-EC42-152FDB3CE407}"/>
              </a:ext>
            </a:extLst>
          </p:cNvPr>
          <p:cNvGrpSpPr/>
          <p:nvPr/>
        </p:nvGrpSpPr>
        <p:grpSpPr>
          <a:xfrm>
            <a:off x="10220115" y="4070548"/>
            <a:ext cx="561804" cy="405820"/>
            <a:chOff x="10108437" y="4077805"/>
            <a:chExt cx="696067" cy="524353"/>
          </a:xfrm>
        </p:grpSpPr>
        <p:sp>
          <p:nvSpPr>
            <p:cNvPr id="50" name="Right Arrow 49">
              <a:extLst>
                <a:ext uri="{FF2B5EF4-FFF2-40B4-BE49-F238E27FC236}">
                  <a16:creationId xmlns:a16="http://schemas.microsoft.com/office/drawing/2014/main" id="{1755DB25-734D-A74E-3949-B8C42C88BC1C}"/>
                </a:ext>
              </a:extLst>
            </p:cNvPr>
            <p:cNvSpPr/>
            <p:nvPr/>
          </p:nvSpPr>
          <p:spPr>
            <a:xfrm rot="5400000">
              <a:off x="10194295" y="3991948"/>
              <a:ext cx="524352" cy="6960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51" name="Picture 50">
              <a:extLst>
                <a:ext uri="{FF2B5EF4-FFF2-40B4-BE49-F238E27FC236}">
                  <a16:creationId xmlns:a16="http://schemas.microsoft.com/office/drawing/2014/main" id="{8DE87602-5415-5207-D075-CBA996FABEF9}"/>
                </a:ext>
              </a:extLst>
            </p:cNvPr>
            <p:cNvPicPr>
              <a:picLocks noChangeAspect="1"/>
            </p:cNvPicPr>
            <p:nvPr/>
          </p:nvPicPr>
          <p:blipFill>
            <a:blip r:embed="rId3"/>
            <a:stretch>
              <a:fillRect/>
            </a:stretch>
          </p:blipFill>
          <p:spPr>
            <a:xfrm>
              <a:off x="10264605" y="4077805"/>
              <a:ext cx="394117" cy="394117"/>
            </a:xfrm>
            <a:prstGeom prst="rect">
              <a:avLst/>
            </a:prstGeom>
          </p:spPr>
        </p:pic>
      </p:grpSp>
      <p:pic>
        <p:nvPicPr>
          <p:cNvPr id="54" name="Picture 53">
            <a:extLst>
              <a:ext uri="{FF2B5EF4-FFF2-40B4-BE49-F238E27FC236}">
                <a16:creationId xmlns:a16="http://schemas.microsoft.com/office/drawing/2014/main" id="{726D89C4-A5EB-EDAC-C1D3-B5E136088E9B}"/>
              </a:ext>
            </a:extLst>
          </p:cNvPr>
          <p:cNvPicPr>
            <a:picLocks noChangeAspect="1"/>
          </p:cNvPicPr>
          <p:nvPr/>
        </p:nvPicPr>
        <p:blipFill>
          <a:blip r:embed="rId4">
            <a:duotone>
              <a:schemeClr val="accent1">
                <a:shade val="45000"/>
                <a:satMod val="135000"/>
              </a:schemeClr>
              <a:prstClr val="white"/>
            </a:duotone>
          </a:blip>
          <a:stretch>
            <a:fillRect/>
          </a:stretch>
        </p:blipFill>
        <p:spPr>
          <a:xfrm>
            <a:off x="9749038" y="4705186"/>
            <a:ext cx="233519" cy="226021"/>
          </a:xfrm>
          <a:prstGeom prst="rect">
            <a:avLst/>
          </a:prstGeom>
        </p:spPr>
      </p:pic>
      <p:pic>
        <p:nvPicPr>
          <p:cNvPr id="55" name="Picture 54">
            <a:extLst>
              <a:ext uri="{FF2B5EF4-FFF2-40B4-BE49-F238E27FC236}">
                <a16:creationId xmlns:a16="http://schemas.microsoft.com/office/drawing/2014/main" id="{458E38A6-9C08-0E6B-C041-6B539918D660}"/>
              </a:ext>
            </a:extLst>
          </p:cNvPr>
          <p:cNvPicPr>
            <a:picLocks noChangeAspect="1"/>
          </p:cNvPicPr>
          <p:nvPr/>
        </p:nvPicPr>
        <p:blipFill>
          <a:blip r:embed="rId4">
            <a:duotone>
              <a:schemeClr val="accent1">
                <a:shade val="45000"/>
                <a:satMod val="135000"/>
              </a:schemeClr>
              <a:prstClr val="white"/>
            </a:duotone>
          </a:blip>
          <a:stretch>
            <a:fillRect/>
          </a:stretch>
        </p:blipFill>
        <p:spPr>
          <a:xfrm>
            <a:off x="10016498" y="4705186"/>
            <a:ext cx="233519" cy="226021"/>
          </a:xfrm>
          <a:prstGeom prst="rect">
            <a:avLst/>
          </a:prstGeom>
        </p:spPr>
      </p:pic>
      <p:pic>
        <p:nvPicPr>
          <p:cNvPr id="56" name="Picture 55">
            <a:extLst>
              <a:ext uri="{FF2B5EF4-FFF2-40B4-BE49-F238E27FC236}">
                <a16:creationId xmlns:a16="http://schemas.microsoft.com/office/drawing/2014/main" id="{E85BB85F-6D44-9C23-D714-C91964F0FBFE}"/>
              </a:ext>
            </a:extLst>
          </p:cNvPr>
          <p:cNvPicPr>
            <a:picLocks noChangeAspect="1"/>
          </p:cNvPicPr>
          <p:nvPr/>
        </p:nvPicPr>
        <p:blipFill>
          <a:blip r:embed="rId4">
            <a:duotone>
              <a:schemeClr val="accent2">
                <a:shade val="45000"/>
                <a:satMod val="135000"/>
              </a:schemeClr>
              <a:prstClr val="white"/>
            </a:duotone>
          </a:blip>
          <a:stretch>
            <a:fillRect/>
          </a:stretch>
        </p:blipFill>
        <p:spPr>
          <a:xfrm>
            <a:off x="10283958" y="4705186"/>
            <a:ext cx="233519" cy="226021"/>
          </a:xfrm>
          <a:prstGeom prst="rect">
            <a:avLst/>
          </a:prstGeom>
        </p:spPr>
      </p:pic>
      <p:pic>
        <p:nvPicPr>
          <p:cNvPr id="57" name="Picture 56">
            <a:extLst>
              <a:ext uri="{FF2B5EF4-FFF2-40B4-BE49-F238E27FC236}">
                <a16:creationId xmlns:a16="http://schemas.microsoft.com/office/drawing/2014/main" id="{14CC733D-E67D-0C3A-EC03-283D3C2E4342}"/>
              </a:ext>
            </a:extLst>
          </p:cNvPr>
          <p:cNvPicPr>
            <a:picLocks noChangeAspect="1"/>
          </p:cNvPicPr>
          <p:nvPr/>
        </p:nvPicPr>
        <p:blipFill>
          <a:blip r:embed="rId4">
            <a:duotone>
              <a:schemeClr val="accent2">
                <a:shade val="45000"/>
                <a:satMod val="135000"/>
              </a:schemeClr>
              <a:prstClr val="white"/>
            </a:duotone>
          </a:blip>
          <a:stretch>
            <a:fillRect/>
          </a:stretch>
        </p:blipFill>
        <p:spPr>
          <a:xfrm>
            <a:off x="10551418" y="4705186"/>
            <a:ext cx="233519" cy="226021"/>
          </a:xfrm>
          <a:prstGeom prst="rect">
            <a:avLst/>
          </a:prstGeom>
        </p:spPr>
      </p:pic>
      <p:pic>
        <p:nvPicPr>
          <p:cNvPr id="58" name="Picture 57">
            <a:extLst>
              <a:ext uri="{FF2B5EF4-FFF2-40B4-BE49-F238E27FC236}">
                <a16:creationId xmlns:a16="http://schemas.microsoft.com/office/drawing/2014/main" id="{9C637335-D4FE-B6A5-0D0E-3B3CB122DAAF}"/>
              </a:ext>
            </a:extLst>
          </p:cNvPr>
          <p:cNvPicPr>
            <a:picLocks noChangeAspect="1"/>
          </p:cNvPicPr>
          <p:nvPr/>
        </p:nvPicPr>
        <p:blipFill>
          <a:blip r:embed="rId4">
            <a:duotone>
              <a:schemeClr val="accent1">
                <a:shade val="45000"/>
                <a:satMod val="135000"/>
              </a:schemeClr>
              <a:prstClr val="white"/>
            </a:duotone>
          </a:blip>
          <a:stretch>
            <a:fillRect/>
          </a:stretch>
        </p:blipFill>
        <p:spPr>
          <a:xfrm>
            <a:off x="9481578" y="4705186"/>
            <a:ext cx="233519" cy="226021"/>
          </a:xfrm>
          <a:prstGeom prst="rect">
            <a:avLst/>
          </a:prstGeom>
        </p:spPr>
      </p:pic>
      <p:pic>
        <p:nvPicPr>
          <p:cNvPr id="59" name="Picture 58">
            <a:extLst>
              <a:ext uri="{FF2B5EF4-FFF2-40B4-BE49-F238E27FC236}">
                <a16:creationId xmlns:a16="http://schemas.microsoft.com/office/drawing/2014/main" id="{35BE6985-7A14-AD1B-D938-D0282A20A7D9}"/>
              </a:ext>
            </a:extLst>
          </p:cNvPr>
          <p:cNvPicPr>
            <a:picLocks noChangeAspect="1"/>
          </p:cNvPicPr>
          <p:nvPr/>
        </p:nvPicPr>
        <p:blipFill>
          <a:blip r:embed="rId4">
            <a:duotone>
              <a:prstClr val="black"/>
              <a:schemeClr val="accent2">
                <a:tint val="45000"/>
                <a:satMod val="400000"/>
              </a:schemeClr>
            </a:duotone>
          </a:blip>
          <a:stretch>
            <a:fillRect/>
          </a:stretch>
        </p:blipFill>
        <p:spPr>
          <a:xfrm>
            <a:off x="10818878" y="4705186"/>
            <a:ext cx="233519" cy="226021"/>
          </a:xfrm>
          <a:prstGeom prst="rect">
            <a:avLst/>
          </a:prstGeom>
        </p:spPr>
      </p:pic>
      <p:pic>
        <p:nvPicPr>
          <p:cNvPr id="60" name="Picture 59">
            <a:extLst>
              <a:ext uri="{FF2B5EF4-FFF2-40B4-BE49-F238E27FC236}">
                <a16:creationId xmlns:a16="http://schemas.microsoft.com/office/drawing/2014/main" id="{2E6569D7-ADB3-E92D-5A58-CC135BD4661B}"/>
              </a:ext>
            </a:extLst>
          </p:cNvPr>
          <p:cNvPicPr>
            <a:picLocks noChangeAspect="1"/>
          </p:cNvPicPr>
          <p:nvPr/>
        </p:nvPicPr>
        <p:blipFill>
          <a:blip r:embed="rId4">
            <a:duotone>
              <a:schemeClr val="accent3">
                <a:shade val="45000"/>
                <a:satMod val="135000"/>
              </a:schemeClr>
              <a:prstClr val="white"/>
            </a:duotone>
          </a:blip>
          <a:stretch>
            <a:fillRect/>
          </a:stretch>
        </p:blipFill>
        <p:spPr>
          <a:xfrm>
            <a:off x="11086338" y="4705186"/>
            <a:ext cx="233519" cy="226021"/>
          </a:xfrm>
          <a:prstGeom prst="rect">
            <a:avLst/>
          </a:prstGeom>
        </p:spPr>
      </p:pic>
      <p:pic>
        <p:nvPicPr>
          <p:cNvPr id="61" name="Picture 60">
            <a:extLst>
              <a:ext uri="{FF2B5EF4-FFF2-40B4-BE49-F238E27FC236}">
                <a16:creationId xmlns:a16="http://schemas.microsoft.com/office/drawing/2014/main" id="{AF880CA8-6B2A-A501-3DEF-EEAE3ABF6E12}"/>
              </a:ext>
            </a:extLst>
          </p:cNvPr>
          <p:cNvPicPr>
            <a:picLocks noChangeAspect="1"/>
          </p:cNvPicPr>
          <p:nvPr/>
        </p:nvPicPr>
        <p:blipFill>
          <a:blip r:embed="rId4">
            <a:duotone>
              <a:schemeClr val="accent3">
                <a:shade val="45000"/>
                <a:satMod val="135000"/>
              </a:schemeClr>
              <a:prstClr val="white"/>
            </a:duotone>
          </a:blip>
          <a:stretch>
            <a:fillRect/>
          </a:stretch>
        </p:blipFill>
        <p:spPr>
          <a:xfrm>
            <a:off x="11353800" y="4705186"/>
            <a:ext cx="233519" cy="226021"/>
          </a:xfrm>
          <a:prstGeom prst="rect">
            <a:avLst/>
          </a:prstGeom>
        </p:spPr>
      </p:pic>
      <p:sp>
        <p:nvSpPr>
          <p:cNvPr id="13" name="Rounded Rectangle 12">
            <a:extLst>
              <a:ext uri="{FF2B5EF4-FFF2-40B4-BE49-F238E27FC236}">
                <a16:creationId xmlns:a16="http://schemas.microsoft.com/office/drawing/2014/main" id="{AB5CA3C6-1675-54C9-7458-6835BDEDE0D7}"/>
              </a:ext>
            </a:extLst>
          </p:cNvPr>
          <p:cNvSpPr/>
          <p:nvPr/>
        </p:nvSpPr>
        <p:spPr>
          <a:xfrm>
            <a:off x="9386585" y="4547193"/>
            <a:ext cx="2261784" cy="542006"/>
          </a:xfrm>
          <a:prstGeom prst="roundRect">
            <a:avLst>
              <a:gd name="adj" fmla="val 8471"/>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sp>
        <p:nvSpPr>
          <p:cNvPr id="15" name="TextBox 14">
            <a:extLst>
              <a:ext uri="{FF2B5EF4-FFF2-40B4-BE49-F238E27FC236}">
                <a16:creationId xmlns:a16="http://schemas.microsoft.com/office/drawing/2014/main" id="{32F88530-B6F7-AD86-DA33-C2F6A71FCD4C}"/>
              </a:ext>
            </a:extLst>
          </p:cNvPr>
          <p:cNvSpPr txBox="1"/>
          <p:nvPr/>
        </p:nvSpPr>
        <p:spPr>
          <a:xfrm flipH="1">
            <a:off x="9297154" y="4296150"/>
            <a:ext cx="985983" cy="307777"/>
          </a:xfrm>
          <a:prstGeom prst="rect">
            <a:avLst/>
          </a:prstGeom>
          <a:noFill/>
        </p:spPr>
        <p:txBody>
          <a:bodyPr wrap="square" rtlCol="0">
            <a:spAutoFit/>
          </a:bodyPr>
          <a:lstStyle/>
          <a:p>
            <a:pPr algn="ctr"/>
            <a:r>
              <a:rPr lang="en-FR" sz="1400" dirty="0">
                <a:cs typeface="Arial" panose="020B0604020202020204" pitchFamily="34" charset="0"/>
              </a:rPr>
              <a:t>Minimize</a:t>
            </a:r>
          </a:p>
        </p:txBody>
      </p:sp>
    </p:spTree>
    <p:extLst>
      <p:ext uri="{BB962C8B-B14F-4D97-AF65-F5344CB8AC3E}">
        <p14:creationId xmlns:p14="http://schemas.microsoft.com/office/powerpoint/2010/main" val="2291175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21ADC-5E24-09FA-0FA6-3CE0115D7CB5}"/>
              </a:ext>
            </a:extLst>
          </p:cNvPr>
          <p:cNvSpPr>
            <a:spLocks noGrp="1"/>
          </p:cNvSpPr>
          <p:nvPr>
            <p:ph type="title"/>
          </p:nvPr>
        </p:nvSpPr>
        <p:spPr/>
        <p:txBody>
          <a:bodyPr/>
          <a:lstStyle/>
          <a:p>
            <a:r>
              <a:rPr lang="en-FR" b="1" dirty="0"/>
              <a:t>Axis 2: </a:t>
            </a:r>
            <a:r>
              <a:rPr lang="en-FR" dirty="0"/>
              <a:t>Toward the first optimization model</a:t>
            </a:r>
          </a:p>
        </p:txBody>
      </p:sp>
      <p:sp>
        <p:nvSpPr>
          <p:cNvPr id="3" name="Content Placeholder 2">
            <a:extLst>
              <a:ext uri="{FF2B5EF4-FFF2-40B4-BE49-F238E27FC236}">
                <a16:creationId xmlns:a16="http://schemas.microsoft.com/office/drawing/2014/main" id="{F5AF3E6E-17C4-26F8-048A-D304AB93473C}"/>
              </a:ext>
            </a:extLst>
          </p:cNvPr>
          <p:cNvSpPr>
            <a:spLocks noGrp="1"/>
          </p:cNvSpPr>
          <p:nvPr>
            <p:ph idx="1"/>
          </p:nvPr>
        </p:nvSpPr>
        <p:spPr>
          <a:xfrm>
            <a:off x="838200" y="1825625"/>
            <a:ext cx="10515600" cy="1603375"/>
          </a:xfrm>
        </p:spPr>
        <p:txBody>
          <a:bodyPr/>
          <a:lstStyle/>
          <a:p>
            <a:r>
              <a:rPr lang="en-FR" dirty="0"/>
              <a:t>We have a set of genomes</a:t>
            </a:r>
          </a:p>
          <a:p>
            <a:r>
              <a:rPr lang="en-FR" dirty="0"/>
              <a:t>Need: group the into batches with constraints</a:t>
            </a:r>
          </a:p>
          <a:p>
            <a:r>
              <a:rPr lang="en-FR" dirty="0"/>
              <a:t>Minimize the number of batches</a:t>
            </a:r>
          </a:p>
          <a:p>
            <a:endParaRPr lang="en-FR" dirty="0"/>
          </a:p>
        </p:txBody>
      </p:sp>
      <p:sp>
        <p:nvSpPr>
          <p:cNvPr id="4" name="Footer Placeholder 3">
            <a:extLst>
              <a:ext uri="{FF2B5EF4-FFF2-40B4-BE49-F238E27FC236}">
                <a16:creationId xmlns:a16="http://schemas.microsoft.com/office/drawing/2014/main" id="{620C0C12-BA35-C7ED-18A1-3E619EE8474A}"/>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98762A6D-74B1-2A9B-9F2E-1FABBCA51DB0}"/>
              </a:ext>
            </a:extLst>
          </p:cNvPr>
          <p:cNvSpPr>
            <a:spLocks noGrp="1"/>
          </p:cNvSpPr>
          <p:nvPr>
            <p:ph type="sldNum" sz="quarter" idx="12"/>
          </p:nvPr>
        </p:nvSpPr>
        <p:spPr/>
        <p:txBody>
          <a:bodyPr/>
          <a:lstStyle/>
          <a:p>
            <a:fld id="{E308F893-25B2-374C-86EA-E8824AD84C24}" type="slidenum">
              <a:rPr lang="en-FR" smtClean="0"/>
              <a:t>41</a:t>
            </a:fld>
            <a:endParaRPr lang="en-FR"/>
          </a:p>
        </p:txBody>
      </p:sp>
      <p:sp>
        <p:nvSpPr>
          <p:cNvPr id="6" name="TextBox 5">
            <a:extLst>
              <a:ext uri="{FF2B5EF4-FFF2-40B4-BE49-F238E27FC236}">
                <a16:creationId xmlns:a16="http://schemas.microsoft.com/office/drawing/2014/main" id="{9B3AF1BF-23AD-E433-2CCD-05FE652F4901}"/>
              </a:ext>
            </a:extLst>
          </p:cNvPr>
          <p:cNvSpPr txBox="1"/>
          <p:nvPr/>
        </p:nvSpPr>
        <p:spPr>
          <a:xfrm flipH="1">
            <a:off x="838200" y="3379271"/>
            <a:ext cx="4798432" cy="369332"/>
          </a:xfrm>
          <a:prstGeom prst="rect">
            <a:avLst/>
          </a:prstGeom>
          <a:noFill/>
        </p:spPr>
        <p:txBody>
          <a:bodyPr wrap="square" rtlCol="0">
            <a:spAutoFit/>
          </a:bodyPr>
          <a:lstStyle/>
          <a:p>
            <a:r>
              <a:rPr lang="en-FR" b="1" dirty="0">
                <a:solidFill>
                  <a:schemeClr val="accent6">
                    <a:lumMod val="75000"/>
                  </a:schemeClr>
                </a:solidFill>
                <a:cs typeface="Arial" panose="020B0604020202020204" pitchFamily="34" charset="0"/>
                <a:sym typeface="Wingdings" pitchFamily="2" charset="2"/>
              </a:rPr>
              <a:t> Optimization Problem: Bin Packing </a:t>
            </a:r>
            <a:endParaRPr lang="en-FR" b="1" dirty="0">
              <a:solidFill>
                <a:schemeClr val="accent6">
                  <a:lumMod val="75000"/>
                </a:schemeClr>
              </a:solidFill>
              <a:cs typeface="Arial" panose="020B0604020202020204" pitchFamily="34" charset="0"/>
            </a:endParaRPr>
          </a:p>
        </p:txBody>
      </p:sp>
    </p:spTree>
    <p:extLst>
      <p:ext uri="{BB962C8B-B14F-4D97-AF65-F5344CB8AC3E}">
        <p14:creationId xmlns:p14="http://schemas.microsoft.com/office/powerpoint/2010/main" val="1494481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23350-12A5-46B4-42BD-072BBC1FE149}"/>
              </a:ext>
            </a:extLst>
          </p:cNvPr>
          <p:cNvSpPr>
            <a:spLocks noGrp="1"/>
          </p:cNvSpPr>
          <p:nvPr>
            <p:ph type="title"/>
          </p:nvPr>
        </p:nvSpPr>
        <p:spPr/>
        <p:txBody>
          <a:bodyPr/>
          <a:lstStyle/>
          <a:p>
            <a:r>
              <a:rPr lang="en-FR" b="1" dirty="0"/>
              <a:t>Axis 2: Bin packing problem</a:t>
            </a:r>
            <a:endParaRPr lang="en-FR" dirty="0"/>
          </a:p>
        </p:txBody>
      </p:sp>
      <p:sp>
        <p:nvSpPr>
          <p:cNvPr id="3" name="Content Placeholder 2">
            <a:extLst>
              <a:ext uri="{FF2B5EF4-FFF2-40B4-BE49-F238E27FC236}">
                <a16:creationId xmlns:a16="http://schemas.microsoft.com/office/drawing/2014/main" id="{5FE722DF-B5CE-D584-7A04-681D363EDFA6}"/>
              </a:ext>
            </a:extLst>
          </p:cNvPr>
          <p:cNvSpPr>
            <a:spLocks noGrp="1"/>
          </p:cNvSpPr>
          <p:nvPr>
            <p:ph idx="1"/>
          </p:nvPr>
        </p:nvSpPr>
        <p:spPr>
          <a:xfrm>
            <a:off x="6096000" y="2677305"/>
            <a:ext cx="5583677" cy="2023626"/>
          </a:xfrm>
        </p:spPr>
        <p:txBody>
          <a:bodyPr>
            <a:normAutofit fontScale="77500" lnSpcReduction="20000"/>
          </a:bodyPr>
          <a:lstStyle/>
          <a:p>
            <a:r>
              <a:rPr lang="en-FR" dirty="0"/>
              <a:t>Bin and batch are equivalent in this case</a:t>
            </a:r>
          </a:p>
          <a:p>
            <a:r>
              <a:rPr lang="en-FR" dirty="0"/>
              <a:t>Put items into bins</a:t>
            </a:r>
          </a:p>
          <a:p>
            <a:r>
              <a:rPr lang="en-FR" dirty="0"/>
              <a:t>Each bin has a capacity</a:t>
            </a:r>
          </a:p>
          <a:p>
            <a:r>
              <a:rPr lang="en-FR" dirty="0"/>
              <a:t>Generalized algorithm:</a:t>
            </a:r>
          </a:p>
          <a:p>
            <a:pPr lvl="1"/>
            <a:r>
              <a:rPr lang="en-GB" dirty="0"/>
              <a:t>Initially, an empty bin is created.</a:t>
            </a:r>
          </a:p>
          <a:p>
            <a:pPr lvl="1"/>
            <a:r>
              <a:rPr lang="en-GB" dirty="0"/>
              <a:t>At each step, the next item is selected and packed in a bin. </a:t>
            </a:r>
          </a:p>
          <a:p>
            <a:pPr lvl="1"/>
            <a:r>
              <a:rPr lang="en-GB" dirty="0"/>
              <a:t>A new bin may be created at each step.</a:t>
            </a:r>
          </a:p>
          <a:p>
            <a:endParaRPr lang="en-FR" dirty="0"/>
          </a:p>
          <a:p>
            <a:endParaRPr lang="en-FR" dirty="0"/>
          </a:p>
        </p:txBody>
      </p:sp>
      <p:sp>
        <p:nvSpPr>
          <p:cNvPr id="4" name="Footer Placeholder 3">
            <a:extLst>
              <a:ext uri="{FF2B5EF4-FFF2-40B4-BE49-F238E27FC236}">
                <a16:creationId xmlns:a16="http://schemas.microsoft.com/office/drawing/2014/main" id="{11841A00-451B-667A-2D51-0CCD0B2AEB5D}"/>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6856BC3D-A1AD-7E25-3EB5-447EF38DF4F1}"/>
              </a:ext>
            </a:extLst>
          </p:cNvPr>
          <p:cNvSpPr>
            <a:spLocks noGrp="1"/>
          </p:cNvSpPr>
          <p:nvPr>
            <p:ph type="sldNum" sz="quarter" idx="12"/>
          </p:nvPr>
        </p:nvSpPr>
        <p:spPr/>
        <p:txBody>
          <a:bodyPr/>
          <a:lstStyle/>
          <a:p>
            <a:fld id="{E308F893-25B2-374C-86EA-E8824AD84C24}" type="slidenum">
              <a:rPr lang="en-FR" smtClean="0"/>
              <a:t>42</a:t>
            </a:fld>
            <a:endParaRPr lang="en-FR"/>
          </a:p>
        </p:txBody>
      </p:sp>
      <p:grpSp>
        <p:nvGrpSpPr>
          <p:cNvPr id="28" name="Group 27">
            <a:extLst>
              <a:ext uri="{FF2B5EF4-FFF2-40B4-BE49-F238E27FC236}">
                <a16:creationId xmlns:a16="http://schemas.microsoft.com/office/drawing/2014/main" id="{DBFC0F61-31FB-5CFE-4EA8-3F10CE0D724A}"/>
              </a:ext>
            </a:extLst>
          </p:cNvPr>
          <p:cNvGrpSpPr/>
          <p:nvPr/>
        </p:nvGrpSpPr>
        <p:grpSpPr>
          <a:xfrm>
            <a:off x="1553184" y="2369550"/>
            <a:ext cx="3537625" cy="2639135"/>
            <a:chOff x="4670898" y="2699296"/>
            <a:chExt cx="2644074" cy="1844569"/>
          </a:xfrm>
        </p:grpSpPr>
        <p:sp>
          <p:nvSpPr>
            <p:cNvPr id="8" name="Snip Single Corner of Rectangle 7">
              <a:extLst>
                <a:ext uri="{FF2B5EF4-FFF2-40B4-BE49-F238E27FC236}">
                  <a16:creationId xmlns:a16="http://schemas.microsoft.com/office/drawing/2014/main" id="{53FF879A-AC0B-F70D-B015-AB243ABBA34C}"/>
                </a:ext>
              </a:extLst>
            </p:cNvPr>
            <p:cNvSpPr/>
            <p:nvPr/>
          </p:nvSpPr>
          <p:spPr>
            <a:xfrm>
              <a:off x="5204532" y="2739134"/>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Snip Single Corner of Rectangle 8">
              <a:extLst>
                <a:ext uri="{FF2B5EF4-FFF2-40B4-BE49-F238E27FC236}">
                  <a16:creationId xmlns:a16="http://schemas.microsoft.com/office/drawing/2014/main" id="{3C7A018C-A576-63B1-3E65-179C69D4F702}"/>
                </a:ext>
              </a:extLst>
            </p:cNvPr>
            <p:cNvSpPr/>
            <p:nvPr/>
          </p:nvSpPr>
          <p:spPr>
            <a:xfrm>
              <a:off x="5627096" y="2739134"/>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0" name="Snip Single Corner of Rectangle 9">
              <a:extLst>
                <a:ext uri="{FF2B5EF4-FFF2-40B4-BE49-F238E27FC236}">
                  <a16:creationId xmlns:a16="http://schemas.microsoft.com/office/drawing/2014/main" id="{B7EBB041-D361-6202-5ABA-9E5C9DC0CDF6}"/>
                </a:ext>
              </a:extLst>
            </p:cNvPr>
            <p:cNvSpPr/>
            <p:nvPr/>
          </p:nvSpPr>
          <p:spPr>
            <a:xfrm>
              <a:off x="6049660" y="2739134"/>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1" name="Snip Single Corner of Rectangle 10">
              <a:extLst>
                <a:ext uri="{FF2B5EF4-FFF2-40B4-BE49-F238E27FC236}">
                  <a16:creationId xmlns:a16="http://schemas.microsoft.com/office/drawing/2014/main" id="{99E15E8F-8586-A359-48FC-FB35E0C98E92}"/>
                </a:ext>
              </a:extLst>
            </p:cNvPr>
            <p:cNvSpPr/>
            <p:nvPr/>
          </p:nvSpPr>
          <p:spPr>
            <a:xfrm>
              <a:off x="6472224" y="2739134"/>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2" name="TextBox 11">
              <a:extLst>
                <a:ext uri="{FF2B5EF4-FFF2-40B4-BE49-F238E27FC236}">
                  <a16:creationId xmlns:a16="http://schemas.microsoft.com/office/drawing/2014/main" id="{8EF04522-C0C7-3146-AF56-8BD66197F71C}"/>
                </a:ext>
              </a:extLst>
            </p:cNvPr>
            <p:cNvSpPr txBox="1"/>
            <p:nvPr/>
          </p:nvSpPr>
          <p:spPr>
            <a:xfrm flipH="1">
              <a:off x="4670898" y="4236088"/>
              <a:ext cx="2644074" cy="307777"/>
            </a:xfrm>
            <a:prstGeom prst="rect">
              <a:avLst/>
            </a:prstGeom>
            <a:noFill/>
          </p:spPr>
          <p:txBody>
            <a:bodyPr wrap="square" rtlCol="0">
              <a:spAutoFit/>
            </a:bodyPr>
            <a:lstStyle/>
            <a:p>
              <a:pPr algn="ctr"/>
              <a:r>
                <a:rPr lang="en-FR" sz="1400" dirty="0">
                  <a:cs typeface="Arial" panose="020B0604020202020204" pitchFamily="34" charset="0"/>
                </a:rPr>
                <a:t>Bins</a:t>
              </a:r>
            </a:p>
          </p:txBody>
        </p:sp>
        <p:sp>
          <p:nvSpPr>
            <p:cNvPr id="13" name="TextBox 12">
              <a:extLst>
                <a:ext uri="{FF2B5EF4-FFF2-40B4-BE49-F238E27FC236}">
                  <a16:creationId xmlns:a16="http://schemas.microsoft.com/office/drawing/2014/main" id="{7D8351D7-1584-DCB1-7CDC-43C4E8D53706}"/>
                </a:ext>
              </a:extLst>
            </p:cNvPr>
            <p:cNvSpPr txBox="1"/>
            <p:nvPr/>
          </p:nvSpPr>
          <p:spPr>
            <a:xfrm rot="16200000" flipH="1">
              <a:off x="4264358" y="3262381"/>
              <a:ext cx="1433947" cy="307777"/>
            </a:xfrm>
            <a:prstGeom prst="rect">
              <a:avLst/>
            </a:prstGeom>
            <a:noFill/>
          </p:spPr>
          <p:txBody>
            <a:bodyPr wrap="square" rtlCol="0">
              <a:spAutoFit/>
            </a:bodyPr>
            <a:lstStyle/>
            <a:p>
              <a:pPr algn="ctr"/>
              <a:r>
                <a:rPr lang="en-FR" sz="1400" dirty="0">
                  <a:cs typeface="Arial" panose="020B0604020202020204" pitchFamily="34" charset="0"/>
                </a:rPr>
                <a:t>Items</a:t>
              </a:r>
            </a:p>
          </p:txBody>
        </p:sp>
        <p:sp>
          <p:nvSpPr>
            <p:cNvPr id="14" name="Rectangle 13">
              <a:extLst>
                <a:ext uri="{FF2B5EF4-FFF2-40B4-BE49-F238E27FC236}">
                  <a16:creationId xmlns:a16="http://schemas.microsoft.com/office/drawing/2014/main" id="{2ADA172C-FF4A-642A-624D-7737C051E456}"/>
                </a:ext>
              </a:extLst>
            </p:cNvPr>
            <p:cNvSpPr/>
            <p:nvPr/>
          </p:nvSpPr>
          <p:spPr>
            <a:xfrm>
              <a:off x="5232359" y="3774667"/>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5" name="Rectangle 14">
              <a:extLst>
                <a:ext uri="{FF2B5EF4-FFF2-40B4-BE49-F238E27FC236}">
                  <a16:creationId xmlns:a16="http://schemas.microsoft.com/office/drawing/2014/main" id="{A9A3C934-7D72-9A60-DE35-D43E8AAF1A3A}"/>
                </a:ext>
              </a:extLst>
            </p:cNvPr>
            <p:cNvSpPr/>
            <p:nvPr/>
          </p:nvSpPr>
          <p:spPr>
            <a:xfrm>
              <a:off x="5232359" y="3376977"/>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6" name="Rectangle 15">
              <a:extLst>
                <a:ext uri="{FF2B5EF4-FFF2-40B4-BE49-F238E27FC236}">
                  <a16:creationId xmlns:a16="http://schemas.microsoft.com/office/drawing/2014/main" id="{2DD61CFA-1F0A-6662-A619-84D19AA56AF0}"/>
                </a:ext>
              </a:extLst>
            </p:cNvPr>
            <p:cNvSpPr/>
            <p:nvPr/>
          </p:nvSpPr>
          <p:spPr>
            <a:xfrm>
              <a:off x="5232359" y="2802602"/>
              <a:ext cx="256074" cy="5421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7" name="Rectangle 16">
              <a:extLst>
                <a:ext uri="{FF2B5EF4-FFF2-40B4-BE49-F238E27FC236}">
                  <a16:creationId xmlns:a16="http://schemas.microsoft.com/office/drawing/2014/main" id="{846EB497-9C69-B1ED-85E3-23EB518AE1E8}"/>
                </a:ext>
              </a:extLst>
            </p:cNvPr>
            <p:cNvSpPr/>
            <p:nvPr/>
          </p:nvSpPr>
          <p:spPr>
            <a:xfrm>
              <a:off x="5651485" y="3774667"/>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8" name="Rectangle 17">
              <a:extLst>
                <a:ext uri="{FF2B5EF4-FFF2-40B4-BE49-F238E27FC236}">
                  <a16:creationId xmlns:a16="http://schemas.microsoft.com/office/drawing/2014/main" id="{0B4669B4-79E7-EFFC-2025-6083F6405186}"/>
                </a:ext>
              </a:extLst>
            </p:cNvPr>
            <p:cNvSpPr/>
            <p:nvPr/>
          </p:nvSpPr>
          <p:spPr>
            <a:xfrm>
              <a:off x="5651485" y="3289343"/>
              <a:ext cx="256074" cy="454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9" name="Rectangle 18">
              <a:extLst>
                <a:ext uri="{FF2B5EF4-FFF2-40B4-BE49-F238E27FC236}">
                  <a16:creationId xmlns:a16="http://schemas.microsoft.com/office/drawing/2014/main" id="{AA02AAE2-DA9A-5FE1-9048-09EB71BDBCE6}"/>
                </a:ext>
              </a:extLst>
            </p:cNvPr>
            <p:cNvSpPr/>
            <p:nvPr/>
          </p:nvSpPr>
          <p:spPr>
            <a:xfrm>
              <a:off x="5651485" y="2849457"/>
              <a:ext cx="256074" cy="4086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0" name="Rectangle 19">
              <a:extLst>
                <a:ext uri="{FF2B5EF4-FFF2-40B4-BE49-F238E27FC236}">
                  <a16:creationId xmlns:a16="http://schemas.microsoft.com/office/drawing/2014/main" id="{B2A3F469-3F1F-68F7-2D97-998A43FACB1B}"/>
                </a:ext>
              </a:extLst>
            </p:cNvPr>
            <p:cNvSpPr/>
            <p:nvPr/>
          </p:nvSpPr>
          <p:spPr>
            <a:xfrm>
              <a:off x="6076297" y="3774667"/>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1" name="Rectangle 20">
              <a:extLst>
                <a:ext uri="{FF2B5EF4-FFF2-40B4-BE49-F238E27FC236}">
                  <a16:creationId xmlns:a16="http://schemas.microsoft.com/office/drawing/2014/main" id="{9C3A717B-9BE7-CED9-AB9D-48ED04C7E575}"/>
                </a:ext>
              </a:extLst>
            </p:cNvPr>
            <p:cNvSpPr/>
            <p:nvPr/>
          </p:nvSpPr>
          <p:spPr>
            <a:xfrm>
              <a:off x="6076297" y="3382229"/>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2" name="Rectangle 21">
              <a:extLst>
                <a:ext uri="{FF2B5EF4-FFF2-40B4-BE49-F238E27FC236}">
                  <a16:creationId xmlns:a16="http://schemas.microsoft.com/office/drawing/2014/main" id="{21363C69-D731-1D4E-796F-4660347056B6}"/>
                </a:ext>
              </a:extLst>
            </p:cNvPr>
            <p:cNvSpPr/>
            <p:nvPr/>
          </p:nvSpPr>
          <p:spPr>
            <a:xfrm>
              <a:off x="6076297" y="3094238"/>
              <a:ext cx="256074" cy="261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3" name="Rectangle 22">
              <a:extLst>
                <a:ext uri="{FF2B5EF4-FFF2-40B4-BE49-F238E27FC236}">
                  <a16:creationId xmlns:a16="http://schemas.microsoft.com/office/drawing/2014/main" id="{514F4B31-E22E-8FFC-3B3D-CC150C0448B5}"/>
                </a:ext>
              </a:extLst>
            </p:cNvPr>
            <p:cNvSpPr/>
            <p:nvPr/>
          </p:nvSpPr>
          <p:spPr>
            <a:xfrm>
              <a:off x="6499348" y="3774667"/>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4" name="Rectangle 23">
              <a:extLst>
                <a:ext uri="{FF2B5EF4-FFF2-40B4-BE49-F238E27FC236}">
                  <a16:creationId xmlns:a16="http://schemas.microsoft.com/office/drawing/2014/main" id="{32D6BCF2-ACC6-CE0F-F5DF-885743BEC9C9}"/>
                </a:ext>
              </a:extLst>
            </p:cNvPr>
            <p:cNvSpPr/>
            <p:nvPr/>
          </p:nvSpPr>
          <p:spPr>
            <a:xfrm>
              <a:off x="6499348" y="3509939"/>
              <a:ext cx="256074" cy="233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5" name="Rectangle 24">
              <a:extLst>
                <a:ext uri="{FF2B5EF4-FFF2-40B4-BE49-F238E27FC236}">
                  <a16:creationId xmlns:a16="http://schemas.microsoft.com/office/drawing/2014/main" id="{162D71B2-092F-FD87-8355-9A638F6BA114}"/>
                </a:ext>
              </a:extLst>
            </p:cNvPr>
            <p:cNvSpPr/>
            <p:nvPr/>
          </p:nvSpPr>
          <p:spPr>
            <a:xfrm>
              <a:off x="6076297" y="2849457"/>
              <a:ext cx="256074" cy="2178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grpSp>
    </p:spTree>
    <p:extLst>
      <p:ext uri="{BB962C8B-B14F-4D97-AF65-F5344CB8AC3E}">
        <p14:creationId xmlns:p14="http://schemas.microsoft.com/office/powerpoint/2010/main" val="3924775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2481-CAB1-3E32-3F29-7EC6D447748E}"/>
              </a:ext>
            </a:extLst>
          </p:cNvPr>
          <p:cNvSpPr>
            <a:spLocks noGrp="1"/>
          </p:cNvSpPr>
          <p:nvPr>
            <p:ph type="title"/>
          </p:nvPr>
        </p:nvSpPr>
        <p:spPr/>
        <p:txBody>
          <a:bodyPr/>
          <a:lstStyle/>
          <a:p>
            <a:r>
              <a:rPr lang="en-FR" b="1" dirty="0"/>
              <a:t>Objective</a:t>
            </a:r>
            <a:r>
              <a:rPr lang="en-FR" dirty="0"/>
              <a:t>: Constraints-aware batching strategy</a:t>
            </a:r>
          </a:p>
        </p:txBody>
      </p:sp>
      <p:sp>
        <p:nvSpPr>
          <p:cNvPr id="4" name="Slide Number Placeholder 3">
            <a:extLst>
              <a:ext uri="{FF2B5EF4-FFF2-40B4-BE49-F238E27FC236}">
                <a16:creationId xmlns:a16="http://schemas.microsoft.com/office/drawing/2014/main" id="{75D364F8-B6FB-078E-6238-66CD47834A5F}"/>
              </a:ext>
            </a:extLst>
          </p:cNvPr>
          <p:cNvSpPr>
            <a:spLocks noGrp="1"/>
          </p:cNvSpPr>
          <p:nvPr>
            <p:ph type="sldNum" sz="quarter" idx="12"/>
          </p:nvPr>
        </p:nvSpPr>
        <p:spPr>
          <a:xfrm>
            <a:off x="8610600" y="6310312"/>
            <a:ext cx="2743200" cy="365125"/>
          </a:xfrm>
        </p:spPr>
        <p:txBody>
          <a:bodyPr/>
          <a:lstStyle/>
          <a:p>
            <a:fld id="{8B238E09-9D24-494B-92D5-4BBC628DD305}" type="slidenum">
              <a:rPr lang="en-FR" smtClean="0"/>
              <a:t>43</a:t>
            </a:fld>
            <a:endParaRPr lang="en-FR"/>
          </a:p>
        </p:txBody>
      </p:sp>
      <p:grpSp>
        <p:nvGrpSpPr>
          <p:cNvPr id="5" name="Group 4">
            <a:extLst>
              <a:ext uri="{FF2B5EF4-FFF2-40B4-BE49-F238E27FC236}">
                <a16:creationId xmlns:a16="http://schemas.microsoft.com/office/drawing/2014/main" id="{984AC30B-F85B-457A-D54B-260D4091C054}"/>
              </a:ext>
            </a:extLst>
          </p:cNvPr>
          <p:cNvGrpSpPr/>
          <p:nvPr/>
        </p:nvGrpSpPr>
        <p:grpSpPr>
          <a:xfrm>
            <a:off x="1425855" y="2014323"/>
            <a:ext cx="3148228" cy="634443"/>
            <a:chOff x="1350170" y="2520540"/>
            <a:chExt cx="8882528" cy="1864798"/>
          </a:xfrm>
        </p:grpSpPr>
        <p:sp>
          <p:nvSpPr>
            <p:cNvPr id="6" name="Rounded Rectangle 5">
              <a:extLst>
                <a:ext uri="{FF2B5EF4-FFF2-40B4-BE49-F238E27FC236}">
                  <a16:creationId xmlns:a16="http://schemas.microsoft.com/office/drawing/2014/main" id="{C819E431-F819-9019-54EC-BC43CF5CA675}"/>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7" name="Right Arrow 6">
              <a:extLst>
                <a:ext uri="{FF2B5EF4-FFF2-40B4-BE49-F238E27FC236}">
                  <a16:creationId xmlns:a16="http://schemas.microsoft.com/office/drawing/2014/main" id="{018C9D3D-5ECE-B32C-0FFC-6EC6AF9A1D06}"/>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8" name="Rounded Rectangle 7">
              <a:extLst>
                <a:ext uri="{FF2B5EF4-FFF2-40B4-BE49-F238E27FC236}">
                  <a16:creationId xmlns:a16="http://schemas.microsoft.com/office/drawing/2014/main" id="{A15D505A-E30C-3F63-0D65-D479764A7774}"/>
                </a:ext>
              </a:extLst>
            </p:cNvPr>
            <p:cNvSpPr/>
            <p:nvPr/>
          </p:nvSpPr>
          <p:spPr>
            <a:xfrm>
              <a:off x="8477603" y="2546665"/>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B58FF340-55DB-F0CD-93EA-3723E3DD9B9E}"/>
                </a:ext>
              </a:extLst>
            </p:cNvPr>
            <p:cNvSpPr/>
            <p:nvPr/>
          </p:nvSpPr>
          <p:spPr>
            <a:xfrm>
              <a:off x="8477603"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14586C56-AEEB-A071-BED7-5896FB6FCB4A}"/>
                </a:ext>
              </a:extLst>
            </p:cNvPr>
            <p:cNvSpPr/>
            <p:nvPr/>
          </p:nvSpPr>
          <p:spPr>
            <a:xfrm>
              <a:off x="9073986"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125DBC68-7968-0895-6A67-2C55B861D8DB}"/>
                </a:ext>
              </a:extLst>
            </p:cNvPr>
            <p:cNvSpPr/>
            <p:nvPr/>
          </p:nvSpPr>
          <p:spPr>
            <a:xfrm>
              <a:off x="9689718"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7F5A1CFA-3415-7ED5-0EA3-E85BF4A01B7A}"/>
                </a:ext>
              </a:extLst>
            </p:cNvPr>
            <p:cNvSpPr/>
            <p:nvPr/>
          </p:nvSpPr>
          <p:spPr>
            <a:xfrm>
              <a:off x="9083092"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3" name="Rounded Rectangle 12">
              <a:extLst>
                <a:ext uri="{FF2B5EF4-FFF2-40B4-BE49-F238E27FC236}">
                  <a16:creationId xmlns:a16="http://schemas.microsoft.com/office/drawing/2014/main" id="{9C125842-90DD-2EEB-F63A-20B4A9B9433C}"/>
                </a:ext>
              </a:extLst>
            </p:cNvPr>
            <p:cNvSpPr/>
            <p:nvPr/>
          </p:nvSpPr>
          <p:spPr>
            <a:xfrm>
              <a:off x="9688581" y="3195014"/>
              <a:ext cx="542980" cy="54842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14" name="Group 13">
              <a:extLst>
                <a:ext uri="{FF2B5EF4-FFF2-40B4-BE49-F238E27FC236}">
                  <a16:creationId xmlns:a16="http://schemas.microsoft.com/office/drawing/2014/main" id="{A6A83049-D08D-8272-C715-BC81B9AC1AF8}"/>
                </a:ext>
              </a:extLst>
            </p:cNvPr>
            <p:cNvGrpSpPr/>
            <p:nvPr/>
          </p:nvGrpSpPr>
          <p:grpSpPr>
            <a:xfrm>
              <a:off x="8567635" y="3897313"/>
              <a:ext cx="362913" cy="412517"/>
              <a:chOff x="8959680" y="3891082"/>
              <a:chExt cx="362913" cy="412517"/>
            </a:xfrm>
          </p:grpSpPr>
          <p:sp>
            <p:nvSpPr>
              <p:cNvPr id="28" name="Rounded Rectangle 27">
                <a:extLst>
                  <a:ext uri="{FF2B5EF4-FFF2-40B4-BE49-F238E27FC236}">
                    <a16:creationId xmlns:a16="http://schemas.microsoft.com/office/drawing/2014/main" id="{930F0A21-978D-8459-3ABE-014E42B48DC0}"/>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E9DC06CB-872F-3FA6-F2DF-9D012089A4C0}"/>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43498E19-76B0-0C88-1A0D-AAF5A77B50D5}"/>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grpSp>
          <p:nvGrpSpPr>
            <p:cNvPr id="15" name="Group 14">
              <a:extLst>
                <a:ext uri="{FF2B5EF4-FFF2-40B4-BE49-F238E27FC236}">
                  <a16:creationId xmlns:a16="http://schemas.microsoft.com/office/drawing/2014/main" id="{43482DE5-5F64-9360-68C9-7A15499860BC}"/>
                </a:ext>
              </a:extLst>
            </p:cNvPr>
            <p:cNvGrpSpPr/>
            <p:nvPr/>
          </p:nvGrpSpPr>
          <p:grpSpPr>
            <a:xfrm>
              <a:off x="4579062" y="2568419"/>
              <a:ext cx="2576632" cy="1816919"/>
              <a:chOff x="4579062" y="2568419"/>
              <a:chExt cx="2576632" cy="1816919"/>
            </a:xfrm>
          </p:grpSpPr>
          <p:grpSp>
            <p:nvGrpSpPr>
              <p:cNvPr id="20" name="Group 19">
                <a:extLst>
                  <a:ext uri="{FF2B5EF4-FFF2-40B4-BE49-F238E27FC236}">
                    <a16:creationId xmlns:a16="http://schemas.microsoft.com/office/drawing/2014/main" id="{E1AE8A93-DF0A-6213-2F5F-537D8F4B03CA}"/>
                  </a:ext>
                </a:extLst>
              </p:cNvPr>
              <p:cNvGrpSpPr/>
              <p:nvPr/>
            </p:nvGrpSpPr>
            <p:grpSpPr>
              <a:xfrm>
                <a:off x="4579062" y="2568419"/>
                <a:ext cx="2576632" cy="1816919"/>
                <a:chOff x="4624268" y="3014114"/>
                <a:chExt cx="1987506" cy="1412627"/>
              </a:xfrm>
            </p:grpSpPr>
            <p:sp>
              <p:nvSpPr>
                <p:cNvPr id="22" name="Rounded Rectangle 21">
                  <a:extLst>
                    <a:ext uri="{FF2B5EF4-FFF2-40B4-BE49-F238E27FC236}">
                      <a16:creationId xmlns:a16="http://schemas.microsoft.com/office/drawing/2014/main" id="{D921DE08-3431-FE9F-DEE3-A25DEE9AA0B3}"/>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3" name="Rounded Rectangle 22">
                  <a:extLst>
                    <a:ext uri="{FF2B5EF4-FFF2-40B4-BE49-F238E27FC236}">
                      <a16:creationId xmlns:a16="http://schemas.microsoft.com/office/drawing/2014/main" id="{050319E0-D23A-AFD1-D2E6-4A4EC1974FEA}"/>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4" name="Rounded Rectangle 23">
                  <a:extLst>
                    <a:ext uri="{FF2B5EF4-FFF2-40B4-BE49-F238E27FC236}">
                      <a16:creationId xmlns:a16="http://schemas.microsoft.com/office/drawing/2014/main" id="{43D2B480-1E6E-3EAC-DD9A-3B41DA44A10A}"/>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5" name="Rounded Rectangle 24">
                  <a:extLst>
                    <a:ext uri="{FF2B5EF4-FFF2-40B4-BE49-F238E27FC236}">
                      <a16:creationId xmlns:a16="http://schemas.microsoft.com/office/drawing/2014/main" id="{AB29CF61-1162-223E-C1CE-E23275E0D501}"/>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6" name="Rounded Rectangle 25">
                  <a:extLst>
                    <a:ext uri="{FF2B5EF4-FFF2-40B4-BE49-F238E27FC236}">
                      <a16:creationId xmlns:a16="http://schemas.microsoft.com/office/drawing/2014/main" id="{36AD9658-9C7E-C96E-5334-98E699854E4B}"/>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7" name="Rounded Rectangle 26">
                  <a:extLst>
                    <a:ext uri="{FF2B5EF4-FFF2-40B4-BE49-F238E27FC236}">
                      <a16:creationId xmlns:a16="http://schemas.microsoft.com/office/drawing/2014/main" id="{D7ABCEB2-DC1E-9028-117B-35D601C0FBB9}"/>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21" name="Rounded Rectangle 20">
                <a:extLst>
                  <a:ext uri="{FF2B5EF4-FFF2-40B4-BE49-F238E27FC236}">
                    <a16:creationId xmlns:a16="http://schemas.microsoft.com/office/drawing/2014/main" id="{8E7276A0-341E-F956-2F40-C2E107769BB4}"/>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sp>
          <p:nvSpPr>
            <p:cNvPr id="16" name="Rounded Rectangle 15">
              <a:extLst>
                <a:ext uri="{FF2B5EF4-FFF2-40B4-BE49-F238E27FC236}">
                  <a16:creationId xmlns:a16="http://schemas.microsoft.com/office/drawing/2014/main" id="{38C1BDBA-7927-27AA-0CA3-30FEA8556166}"/>
                </a:ext>
              </a:extLst>
            </p:cNvPr>
            <p:cNvSpPr/>
            <p:nvPr/>
          </p:nvSpPr>
          <p:spPr>
            <a:xfrm flipH="1">
              <a:off x="9173127" y="3915764"/>
              <a:ext cx="238139" cy="25148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7" name="Rounded Rectangle 16">
              <a:extLst>
                <a:ext uri="{FF2B5EF4-FFF2-40B4-BE49-F238E27FC236}">
                  <a16:creationId xmlns:a16="http://schemas.microsoft.com/office/drawing/2014/main" id="{89361F5F-AA91-4643-166C-2E0E9C4456E6}"/>
                </a:ext>
              </a:extLst>
            </p:cNvPr>
            <p:cNvSpPr/>
            <p:nvPr/>
          </p:nvSpPr>
          <p:spPr>
            <a:xfrm>
              <a:off x="9173127" y="3907026"/>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8" name="Rounded Rectangle 17">
              <a:extLst>
                <a:ext uri="{FF2B5EF4-FFF2-40B4-BE49-F238E27FC236}">
                  <a16:creationId xmlns:a16="http://schemas.microsoft.com/office/drawing/2014/main" id="{1728316E-69EF-35EC-54DC-3CA23F1F9426}"/>
                </a:ext>
              </a:extLst>
            </p:cNvPr>
            <p:cNvSpPr/>
            <p:nvPr/>
          </p:nvSpPr>
          <p:spPr>
            <a:xfrm flipH="1">
              <a:off x="9300595" y="4113284"/>
              <a:ext cx="208374" cy="191704"/>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9" name="Right Arrow 18">
              <a:extLst>
                <a:ext uri="{FF2B5EF4-FFF2-40B4-BE49-F238E27FC236}">
                  <a16:creationId xmlns:a16="http://schemas.microsoft.com/office/drawing/2014/main" id="{E29C1D0B-2B2F-80BD-FAB2-1A34CD56B691}"/>
                </a:ext>
              </a:extLst>
            </p:cNvPr>
            <p:cNvSpPr/>
            <p:nvPr/>
          </p:nvSpPr>
          <p:spPr>
            <a:xfrm>
              <a:off x="7290673"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grpSp>
      <p:sp>
        <p:nvSpPr>
          <p:cNvPr id="233" name="Right Arrow 232">
            <a:extLst>
              <a:ext uri="{FF2B5EF4-FFF2-40B4-BE49-F238E27FC236}">
                <a16:creationId xmlns:a16="http://schemas.microsoft.com/office/drawing/2014/main" id="{767A664F-8881-A754-1054-7EA9E1DF3298}"/>
              </a:ext>
            </a:extLst>
          </p:cNvPr>
          <p:cNvSpPr/>
          <p:nvPr/>
        </p:nvSpPr>
        <p:spPr>
          <a:xfrm>
            <a:off x="4778034" y="2213628"/>
            <a:ext cx="359311"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440" name="Rounded Rectangle 439">
            <a:extLst>
              <a:ext uri="{FF2B5EF4-FFF2-40B4-BE49-F238E27FC236}">
                <a16:creationId xmlns:a16="http://schemas.microsoft.com/office/drawing/2014/main" id="{E306CF87-4893-3521-0208-C82776A15293}"/>
              </a:ext>
            </a:extLst>
          </p:cNvPr>
          <p:cNvSpPr/>
          <p:nvPr/>
        </p:nvSpPr>
        <p:spPr>
          <a:xfrm>
            <a:off x="1425855" y="4303209"/>
            <a:ext cx="643469" cy="618154"/>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41" name="Right Arrow 440">
            <a:extLst>
              <a:ext uri="{FF2B5EF4-FFF2-40B4-BE49-F238E27FC236}">
                <a16:creationId xmlns:a16="http://schemas.microsoft.com/office/drawing/2014/main" id="{B2A0FFBC-CC8F-DD93-239F-7EED62E831B8}"/>
              </a:ext>
            </a:extLst>
          </p:cNvPr>
          <p:cNvSpPr/>
          <p:nvPr/>
        </p:nvSpPr>
        <p:spPr>
          <a:xfrm>
            <a:off x="2138024" y="4494369"/>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grpSp>
        <p:nvGrpSpPr>
          <p:cNvPr id="449" name="Group 448">
            <a:extLst>
              <a:ext uri="{FF2B5EF4-FFF2-40B4-BE49-F238E27FC236}">
                <a16:creationId xmlns:a16="http://schemas.microsoft.com/office/drawing/2014/main" id="{983F4942-C7A7-B968-8238-C302E22344F8}"/>
              </a:ext>
            </a:extLst>
          </p:cNvPr>
          <p:cNvGrpSpPr/>
          <p:nvPr/>
        </p:nvGrpSpPr>
        <p:grpSpPr>
          <a:xfrm>
            <a:off x="2570269" y="4319499"/>
            <a:ext cx="913234" cy="618154"/>
            <a:chOff x="4579062" y="2568419"/>
            <a:chExt cx="2576632" cy="1816919"/>
          </a:xfrm>
        </p:grpSpPr>
        <p:grpSp>
          <p:nvGrpSpPr>
            <p:cNvPr id="454" name="Group 453">
              <a:extLst>
                <a:ext uri="{FF2B5EF4-FFF2-40B4-BE49-F238E27FC236}">
                  <a16:creationId xmlns:a16="http://schemas.microsoft.com/office/drawing/2014/main" id="{0B107723-E62A-8C8D-9F52-FBF4AE3DC33C}"/>
                </a:ext>
              </a:extLst>
            </p:cNvPr>
            <p:cNvGrpSpPr/>
            <p:nvPr/>
          </p:nvGrpSpPr>
          <p:grpSpPr>
            <a:xfrm>
              <a:off x="4579062" y="2568419"/>
              <a:ext cx="2576632" cy="1816919"/>
              <a:chOff x="4624268" y="3014114"/>
              <a:chExt cx="1987506" cy="1412627"/>
            </a:xfrm>
          </p:grpSpPr>
          <p:sp>
            <p:nvSpPr>
              <p:cNvPr id="456" name="Rounded Rectangle 455">
                <a:extLst>
                  <a:ext uri="{FF2B5EF4-FFF2-40B4-BE49-F238E27FC236}">
                    <a16:creationId xmlns:a16="http://schemas.microsoft.com/office/drawing/2014/main" id="{06DB6402-9DDD-69E1-866A-A8A486F5EE01}"/>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57" name="Rounded Rectangle 456">
                <a:extLst>
                  <a:ext uri="{FF2B5EF4-FFF2-40B4-BE49-F238E27FC236}">
                    <a16:creationId xmlns:a16="http://schemas.microsoft.com/office/drawing/2014/main" id="{19D5D939-7D96-89E7-642D-F4A25D233A5F}"/>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58" name="Rounded Rectangle 457">
                <a:extLst>
                  <a:ext uri="{FF2B5EF4-FFF2-40B4-BE49-F238E27FC236}">
                    <a16:creationId xmlns:a16="http://schemas.microsoft.com/office/drawing/2014/main" id="{8BD24C37-84F0-FCF0-53ED-CA5D7D4E84AA}"/>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59" name="Rounded Rectangle 458">
                <a:extLst>
                  <a:ext uri="{FF2B5EF4-FFF2-40B4-BE49-F238E27FC236}">
                    <a16:creationId xmlns:a16="http://schemas.microsoft.com/office/drawing/2014/main" id="{534DB7B3-E211-991F-A940-662E3B54FC17}"/>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60" name="Rounded Rectangle 459">
                <a:extLst>
                  <a:ext uri="{FF2B5EF4-FFF2-40B4-BE49-F238E27FC236}">
                    <a16:creationId xmlns:a16="http://schemas.microsoft.com/office/drawing/2014/main" id="{2317227C-BD38-8B7B-2580-81D49E363D3C}"/>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61" name="Rounded Rectangle 460">
                <a:extLst>
                  <a:ext uri="{FF2B5EF4-FFF2-40B4-BE49-F238E27FC236}">
                    <a16:creationId xmlns:a16="http://schemas.microsoft.com/office/drawing/2014/main" id="{D731457D-B059-F2C3-3CB8-00D3E67FF3B3}"/>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455" name="Rounded Rectangle 454">
              <a:extLst>
                <a:ext uri="{FF2B5EF4-FFF2-40B4-BE49-F238E27FC236}">
                  <a16:creationId xmlns:a16="http://schemas.microsoft.com/office/drawing/2014/main" id="{443A2587-469D-7E74-E3F4-7132969A10CE}"/>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sp>
        <p:nvSpPr>
          <p:cNvPr id="453" name="Right Arrow 452">
            <a:extLst>
              <a:ext uri="{FF2B5EF4-FFF2-40B4-BE49-F238E27FC236}">
                <a16:creationId xmlns:a16="http://schemas.microsoft.com/office/drawing/2014/main" id="{50BEE177-0BCA-8662-AE48-CFE830896419}"/>
              </a:ext>
            </a:extLst>
          </p:cNvPr>
          <p:cNvSpPr/>
          <p:nvPr/>
        </p:nvSpPr>
        <p:spPr>
          <a:xfrm>
            <a:off x="3531343" y="4494369"/>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239" name="Right Arrow 238">
            <a:extLst>
              <a:ext uri="{FF2B5EF4-FFF2-40B4-BE49-F238E27FC236}">
                <a16:creationId xmlns:a16="http://schemas.microsoft.com/office/drawing/2014/main" id="{9B0C078A-2A1B-4247-5C50-E2D7483319FE}"/>
              </a:ext>
            </a:extLst>
          </p:cNvPr>
          <p:cNvSpPr/>
          <p:nvPr/>
        </p:nvSpPr>
        <p:spPr>
          <a:xfrm>
            <a:off x="4778034" y="4502514"/>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465" name="Rounded Rectangle 464">
            <a:extLst>
              <a:ext uri="{FF2B5EF4-FFF2-40B4-BE49-F238E27FC236}">
                <a16:creationId xmlns:a16="http://schemas.microsoft.com/office/drawing/2014/main" id="{F97CBB67-DD90-C2BF-AD5A-7149E125DF0F}"/>
              </a:ext>
            </a:extLst>
          </p:cNvPr>
          <p:cNvSpPr/>
          <p:nvPr/>
        </p:nvSpPr>
        <p:spPr>
          <a:xfrm>
            <a:off x="3920060" y="4115296"/>
            <a:ext cx="810066" cy="993977"/>
          </a:xfrm>
          <a:prstGeom prst="roundRect">
            <a:avLst>
              <a:gd name="adj" fmla="val 7735"/>
            </a:avLst>
          </a:prstGeom>
          <a:solidFill>
            <a:schemeClr val="accent6">
              <a:lumMod val="60000"/>
              <a:lumOff val="40000"/>
            </a:schemeClr>
          </a:solid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FR" sz="900" b="1" dirty="0">
                <a:solidFill>
                  <a:sysClr val="windowText" lastClr="000000"/>
                </a:solidFill>
              </a:rPr>
              <a:t>GOAL: Optimized Batching</a:t>
            </a:r>
          </a:p>
        </p:txBody>
      </p:sp>
      <p:pic>
        <p:nvPicPr>
          <p:cNvPr id="471" name="Picture 2">
            <a:extLst>
              <a:ext uri="{FF2B5EF4-FFF2-40B4-BE49-F238E27FC236}">
                <a16:creationId xmlns:a16="http://schemas.microsoft.com/office/drawing/2014/main" id="{6651D614-6146-F2C9-6E1F-DA55743B4F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18" t="7476" b="4863"/>
          <a:stretch/>
        </p:blipFill>
        <p:spPr bwMode="auto">
          <a:xfrm>
            <a:off x="7307403" y="1760650"/>
            <a:ext cx="4130353" cy="1260000"/>
          </a:xfrm>
          <a:prstGeom prst="rect">
            <a:avLst/>
          </a:prstGeom>
          <a:noFill/>
          <a:extLst>
            <a:ext uri="{909E8E84-426E-40DD-AFC4-6F175D3DCCD1}">
              <a14:hiddenFill xmlns:a14="http://schemas.microsoft.com/office/drawing/2010/main">
                <a:solidFill>
                  <a:srgbClr val="FFFFFF"/>
                </a:solidFill>
              </a14:hiddenFill>
            </a:ext>
          </a:extLst>
        </p:spPr>
      </p:pic>
      <p:sp>
        <p:nvSpPr>
          <p:cNvPr id="472" name="Right Arrow 471">
            <a:extLst>
              <a:ext uri="{FF2B5EF4-FFF2-40B4-BE49-F238E27FC236}">
                <a16:creationId xmlns:a16="http://schemas.microsoft.com/office/drawing/2014/main" id="{74BD518F-CDC9-38D0-768F-721B6620046A}"/>
              </a:ext>
            </a:extLst>
          </p:cNvPr>
          <p:cNvSpPr/>
          <p:nvPr/>
        </p:nvSpPr>
        <p:spPr>
          <a:xfrm rot="5400000">
            <a:off x="554312" y="2849152"/>
            <a:ext cx="602858" cy="1237382"/>
          </a:xfrm>
          <a:prstGeom prst="right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3074" name="Picture 2">
            <a:extLst>
              <a:ext uri="{FF2B5EF4-FFF2-40B4-BE49-F238E27FC236}">
                <a16:creationId xmlns:a16="http://schemas.microsoft.com/office/drawing/2014/main" id="{94D59549-C38C-B4B6-8CD6-F611F46378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34" t="5774" b="5101"/>
          <a:stretch/>
        </p:blipFill>
        <p:spPr bwMode="auto">
          <a:xfrm>
            <a:off x="7349563" y="3936891"/>
            <a:ext cx="3865677" cy="1260000"/>
          </a:xfrm>
          <a:prstGeom prst="rect">
            <a:avLst/>
          </a:prstGeom>
          <a:noFill/>
          <a:extLst>
            <a:ext uri="{909E8E84-426E-40DD-AFC4-6F175D3DCCD1}">
              <a14:hiddenFill xmlns:a14="http://schemas.microsoft.com/office/drawing/2010/main">
                <a:solidFill>
                  <a:srgbClr val="FFFFFF"/>
                </a:solidFill>
              </a14:hiddenFill>
            </a:ext>
          </a:extLst>
        </p:spPr>
      </p:pic>
      <p:sp>
        <p:nvSpPr>
          <p:cNvPr id="475" name="Right Arrow 474">
            <a:extLst>
              <a:ext uri="{FF2B5EF4-FFF2-40B4-BE49-F238E27FC236}">
                <a16:creationId xmlns:a16="http://schemas.microsoft.com/office/drawing/2014/main" id="{AC9642C3-D785-4A89-0926-5CBF8530346D}"/>
              </a:ext>
            </a:extLst>
          </p:cNvPr>
          <p:cNvSpPr/>
          <p:nvPr/>
        </p:nvSpPr>
        <p:spPr>
          <a:xfrm>
            <a:off x="6769220" y="4507951"/>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476" name="Right Arrow 475">
            <a:extLst>
              <a:ext uri="{FF2B5EF4-FFF2-40B4-BE49-F238E27FC236}">
                <a16:creationId xmlns:a16="http://schemas.microsoft.com/office/drawing/2014/main" id="{285A0CD2-8956-5350-08FD-906D73FCB341}"/>
              </a:ext>
            </a:extLst>
          </p:cNvPr>
          <p:cNvSpPr/>
          <p:nvPr/>
        </p:nvSpPr>
        <p:spPr>
          <a:xfrm>
            <a:off x="6774995" y="2205482"/>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grpSp>
        <p:nvGrpSpPr>
          <p:cNvPr id="478" name="Group 477">
            <a:extLst>
              <a:ext uri="{FF2B5EF4-FFF2-40B4-BE49-F238E27FC236}">
                <a16:creationId xmlns:a16="http://schemas.microsoft.com/office/drawing/2014/main" id="{D0A686A4-5FF4-9212-054C-C3042F301738}"/>
              </a:ext>
            </a:extLst>
          </p:cNvPr>
          <p:cNvGrpSpPr/>
          <p:nvPr/>
        </p:nvGrpSpPr>
        <p:grpSpPr>
          <a:xfrm>
            <a:off x="5348835" y="4266627"/>
            <a:ext cx="1266693" cy="602858"/>
            <a:chOff x="5348835" y="4266627"/>
            <a:chExt cx="1266693" cy="602858"/>
          </a:xfrm>
        </p:grpSpPr>
        <p:grpSp>
          <p:nvGrpSpPr>
            <p:cNvPr id="240" name="Group 239">
              <a:extLst>
                <a:ext uri="{FF2B5EF4-FFF2-40B4-BE49-F238E27FC236}">
                  <a16:creationId xmlns:a16="http://schemas.microsoft.com/office/drawing/2014/main" id="{959C4690-7035-0EFB-7A30-1BE0CB8C0977}"/>
                </a:ext>
              </a:extLst>
            </p:cNvPr>
            <p:cNvGrpSpPr/>
            <p:nvPr/>
          </p:nvGrpSpPr>
          <p:grpSpPr>
            <a:xfrm>
              <a:off x="5348835" y="4266627"/>
              <a:ext cx="789852" cy="602858"/>
              <a:chOff x="5671378" y="1898291"/>
              <a:chExt cx="2522575" cy="1564575"/>
            </a:xfrm>
          </p:grpSpPr>
          <p:grpSp>
            <p:nvGrpSpPr>
              <p:cNvPr id="416" name="Group 415">
                <a:extLst>
                  <a:ext uri="{FF2B5EF4-FFF2-40B4-BE49-F238E27FC236}">
                    <a16:creationId xmlns:a16="http://schemas.microsoft.com/office/drawing/2014/main" id="{61B53389-F63E-A363-A8EA-E6F88722963C}"/>
                  </a:ext>
                </a:extLst>
              </p:cNvPr>
              <p:cNvGrpSpPr/>
              <p:nvPr/>
            </p:nvGrpSpPr>
            <p:grpSpPr>
              <a:xfrm>
                <a:off x="5825659" y="1898291"/>
                <a:ext cx="2189072" cy="1085982"/>
                <a:chOff x="7875136" y="3874240"/>
                <a:chExt cx="2189072" cy="1085982"/>
              </a:xfrm>
              <a:solidFill>
                <a:schemeClr val="tx1"/>
              </a:solidFill>
            </p:grpSpPr>
            <p:sp>
              <p:nvSpPr>
                <p:cNvPr id="421" name="Oval 420">
                  <a:extLst>
                    <a:ext uri="{FF2B5EF4-FFF2-40B4-BE49-F238E27FC236}">
                      <a16:creationId xmlns:a16="http://schemas.microsoft.com/office/drawing/2014/main" id="{1F55CE20-2FE0-7ACB-CF9A-F3EAF4C40F35}"/>
                    </a:ext>
                  </a:extLst>
                </p:cNvPr>
                <p:cNvSpPr>
                  <a:spLocks noChangeAspect="1"/>
                </p:cNvSpPr>
                <p:nvPr/>
              </p:nvSpPr>
              <p:spPr>
                <a:xfrm>
                  <a:off x="8969355" y="387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2" name="Oval 421">
                  <a:extLst>
                    <a:ext uri="{FF2B5EF4-FFF2-40B4-BE49-F238E27FC236}">
                      <a16:creationId xmlns:a16="http://schemas.microsoft.com/office/drawing/2014/main" id="{4557EF66-80D8-6877-2233-F4F160605011}"/>
                    </a:ext>
                  </a:extLst>
                </p:cNvPr>
                <p:cNvSpPr>
                  <a:spLocks noChangeAspect="1"/>
                </p:cNvSpPr>
                <p:nvPr/>
              </p:nvSpPr>
              <p:spPr>
                <a:xfrm>
                  <a:off x="8606764"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3" name="Oval 422">
                  <a:extLst>
                    <a:ext uri="{FF2B5EF4-FFF2-40B4-BE49-F238E27FC236}">
                      <a16:creationId xmlns:a16="http://schemas.microsoft.com/office/drawing/2014/main" id="{69C67376-0F06-0F67-5850-ADA31504332F}"/>
                    </a:ext>
                  </a:extLst>
                </p:cNvPr>
                <p:cNvSpPr>
                  <a:spLocks noChangeAspect="1"/>
                </p:cNvSpPr>
                <p:nvPr/>
              </p:nvSpPr>
              <p:spPr>
                <a:xfrm>
                  <a:off x="8240950"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4" name="Oval 423">
                  <a:extLst>
                    <a:ext uri="{FF2B5EF4-FFF2-40B4-BE49-F238E27FC236}">
                      <a16:creationId xmlns:a16="http://schemas.microsoft.com/office/drawing/2014/main" id="{C66EFB7D-6B51-8778-35A3-6FD0D8CBBF32}"/>
                    </a:ext>
                  </a:extLst>
                </p:cNvPr>
                <p:cNvSpPr>
                  <a:spLocks noChangeAspect="1"/>
                </p:cNvSpPr>
                <p:nvPr/>
              </p:nvSpPr>
              <p:spPr>
                <a:xfrm>
                  <a:off x="787513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5" name="Oval 424">
                  <a:extLst>
                    <a:ext uri="{FF2B5EF4-FFF2-40B4-BE49-F238E27FC236}">
                      <a16:creationId xmlns:a16="http://schemas.microsoft.com/office/drawing/2014/main" id="{48AAA966-D742-5F45-BB5D-560080CDE120}"/>
                    </a:ext>
                  </a:extLst>
                </p:cNvPr>
                <p:cNvSpPr>
                  <a:spLocks noChangeAspect="1"/>
                </p:cNvSpPr>
                <p:nvPr/>
              </p:nvSpPr>
              <p:spPr>
                <a:xfrm>
                  <a:off x="8606764"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6" name="Oval 425">
                  <a:extLst>
                    <a:ext uri="{FF2B5EF4-FFF2-40B4-BE49-F238E27FC236}">
                      <a16:creationId xmlns:a16="http://schemas.microsoft.com/office/drawing/2014/main" id="{427CC793-C99B-5B25-89F2-9757650E630E}"/>
                    </a:ext>
                  </a:extLst>
                </p:cNvPr>
                <p:cNvSpPr>
                  <a:spLocks noChangeAspect="1"/>
                </p:cNvSpPr>
                <p:nvPr/>
              </p:nvSpPr>
              <p:spPr>
                <a:xfrm>
                  <a:off x="9332578"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7" name="Oval 426">
                  <a:extLst>
                    <a:ext uri="{FF2B5EF4-FFF2-40B4-BE49-F238E27FC236}">
                      <a16:creationId xmlns:a16="http://schemas.microsoft.com/office/drawing/2014/main" id="{90FD03D6-5EE9-607B-8515-497F74A2C305}"/>
                    </a:ext>
                  </a:extLst>
                </p:cNvPr>
                <p:cNvSpPr>
                  <a:spLocks noChangeAspect="1"/>
                </p:cNvSpPr>
                <p:nvPr/>
              </p:nvSpPr>
              <p:spPr>
                <a:xfrm>
                  <a:off x="8966764"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8" name="Oval 427">
                  <a:extLst>
                    <a:ext uri="{FF2B5EF4-FFF2-40B4-BE49-F238E27FC236}">
                      <a16:creationId xmlns:a16="http://schemas.microsoft.com/office/drawing/2014/main" id="{C0BACA75-4EDF-C889-CFD1-5575C81A136E}"/>
                    </a:ext>
                  </a:extLst>
                </p:cNvPr>
                <p:cNvSpPr>
                  <a:spLocks noChangeAspect="1"/>
                </p:cNvSpPr>
                <p:nvPr/>
              </p:nvSpPr>
              <p:spPr>
                <a:xfrm>
                  <a:off x="9698392"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9" name="Oval 428">
                  <a:extLst>
                    <a:ext uri="{FF2B5EF4-FFF2-40B4-BE49-F238E27FC236}">
                      <a16:creationId xmlns:a16="http://schemas.microsoft.com/office/drawing/2014/main" id="{E2FB22FD-9CEA-BCE1-3198-9E10E2A6807C}"/>
                    </a:ext>
                  </a:extLst>
                </p:cNvPr>
                <p:cNvSpPr>
                  <a:spLocks noChangeAspect="1"/>
                </p:cNvSpPr>
                <p:nvPr/>
              </p:nvSpPr>
              <p:spPr>
                <a:xfrm>
                  <a:off x="9332578"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30" name="Oval 429">
                  <a:extLst>
                    <a:ext uri="{FF2B5EF4-FFF2-40B4-BE49-F238E27FC236}">
                      <a16:creationId xmlns:a16="http://schemas.microsoft.com/office/drawing/2014/main" id="{4E92B6E2-DEBA-0EE1-EC26-4555A4CF8743}"/>
                    </a:ext>
                  </a:extLst>
                </p:cNvPr>
                <p:cNvSpPr>
                  <a:spLocks noChangeAspect="1"/>
                </p:cNvSpPr>
                <p:nvPr/>
              </p:nvSpPr>
              <p:spPr>
                <a:xfrm>
                  <a:off x="1006420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cxnSp>
              <p:nvCxnSpPr>
                <p:cNvPr id="431" name="Straight Connector 430">
                  <a:extLst>
                    <a:ext uri="{FF2B5EF4-FFF2-40B4-BE49-F238E27FC236}">
                      <a16:creationId xmlns:a16="http://schemas.microsoft.com/office/drawing/2014/main" id="{ED8CFF79-34DC-324F-4DA6-08AE1C2D77AF}"/>
                    </a:ext>
                  </a:extLst>
                </p:cNvPr>
                <p:cNvCxnSpPr>
                  <a:stCxn id="421" idx="3"/>
                  <a:endCxn id="422" idx="7"/>
                </p:cNvCxnSpPr>
                <p:nvPr/>
              </p:nvCxnSpPr>
              <p:spPr>
                <a:xfrm flipH="1">
                  <a:off x="8606765" y="3874241"/>
                  <a:ext cx="362590"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E72FF67A-7315-1A14-37C5-E36BB0BA6DB7}"/>
                    </a:ext>
                  </a:extLst>
                </p:cNvPr>
                <p:cNvCxnSpPr>
                  <a:stCxn id="422" idx="3"/>
                  <a:endCxn id="423" idx="7"/>
                </p:cNvCxnSpPr>
                <p:nvPr/>
              </p:nvCxnSpPr>
              <p:spPr>
                <a:xfrm flipH="1">
                  <a:off x="8240951"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B7081C94-644D-6BF4-7CAF-05F4D39246AD}"/>
                    </a:ext>
                  </a:extLst>
                </p:cNvPr>
                <p:cNvCxnSpPr>
                  <a:stCxn id="423" idx="3"/>
                  <a:endCxn id="424" idx="7"/>
                </p:cNvCxnSpPr>
                <p:nvPr/>
              </p:nvCxnSpPr>
              <p:spPr>
                <a:xfrm flipH="1">
                  <a:off x="7875137" y="4597231"/>
                  <a:ext cx="365813"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9370FD23-BC48-9980-5558-ACCDF150626A}"/>
                    </a:ext>
                  </a:extLst>
                </p:cNvPr>
                <p:cNvCxnSpPr>
                  <a:cxnSpLocks/>
                  <a:stCxn id="422" idx="5"/>
                  <a:endCxn id="427" idx="1"/>
                </p:cNvCxnSpPr>
                <p:nvPr/>
              </p:nvCxnSpPr>
              <p:spPr>
                <a:xfrm>
                  <a:off x="8606765" y="4234241"/>
                  <a:ext cx="359999"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8B84704B-AFC1-A7F5-BAAD-81324F908D7A}"/>
                    </a:ext>
                  </a:extLst>
                </p:cNvPr>
                <p:cNvCxnSpPr>
                  <a:cxnSpLocks/>
                  <a:stCxn id="427" idx="5"/>
                  <a:endCxn id="429" idx="1"/>
                </p:cNvCxnSpPr>
                <p:nvPr/>
              </p:nvCxnSpPr>
              <p:spPr>
                <a:xfrm>
                  <a:off x="8966765" y="4597231"/>
                  <a:ext cx="365814" cy="36299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02ACDF51-1F05-F39D-C7C3-2C9274FE48C0}"/>
                    </a:ext>
                  </a:extLst>
                </p:cNvPr>
                <p:cNvCxnSpPr>
                  <a:cxnSpLocks/>
                  <a:stCxn id="427" idx="3"/>
                  <a:endCxn id="425" idx="7"/>
                </p:cNvCxnSpPr>
                <p:nvPr/>
              </p:nvCxnSpPr>
              <p:spPr>
                <a:xfrm flipH="1">
                  <a:off x="8606765" y="4597231"/>
                  <a:ext cx="359999"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3DC09616-7204-B54D-4618-AA3D3E49D055}"/>
                    </a:ext>
                  </a:extLst>
                </p:cNvPr>
                <p:cNvCxnSpPr>
                  <a:stCxn id="426" idx="5"/>
                  <a:endCxn id="428" idx="1"/>
                </p:cNvCxnSpPr>
                <p:nvPr/>
              </p:nvCxnSpPr>
              <p:spPr>
                <a:xfrm>
                  <a:off x="9332579"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8ACB5BB-C8EA-0449-D8E7-2A778B8AFD9A}"/>
                    </a:ext>
                  </a:extLst>
                </p:cNvPr>
                <p:cNvCxnSpPr>
                  <a:stCxn id="421" idx="5"/>
                  <a:endCxn id="426" idx="1"/>
                </p:cNvCxnSpPr>
                <p:nvPr/>
              </p:nvCxnSpPr>
              <p:spPr>
                <a:xfrm>
                  <a:off x="8969356" y="3874241"/>
                  <a:ext cx="363222"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AC857D2B-DDD6-8100-300D-EABB18148CCA}"/>
                    </a:ext>
                  </a:extLst>
                </p:cNvPr>
                <p:cNvCxnSpPr>
                  <a:cxnSpLocks/>
                  <a:stCxn id="428" idx="5"/>
                  <a:endCxn id="430" idx="1"/>
                </p:cNvCxnSpPr>
                <p:nvPr/>
              </p:nvCxnSpPr>
              <p:spPr>
                <a:xfrm>
                  <a:off x="9698394" y="4597231"/>
                  <a:ext cx="365814"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7" name="Rounded Rectangle 416">
                <a:extLst>
                  <a:ext uri="{FF2B5EF4-FFF2-40B4-BE49-F238E27FC236}">
                    <a16:creationId xmlns:a16="http://schemas.microsoft.com/office/drawing/2014/main" id="{E7F6942B-6CA2-620D-E485-87C25474DB70}"/>
                  </a:ext>
                </a:extLst>
              </p:cNvPr>
              <p:cNvSpPr>
                <a:spLocks noChangeAspect="1"/>
              </p:cNvSpPr>
              <p:nvPr/>
            </p:nvSpPr>
            <p:spPr>
              <a:xfrm>
                <a:off x="5671378"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18" name="Rounded Rectangle 417">
                <a:extLst>
                  <a:ext uri="{FF2B5EF4-FFF2-40B4-BE49-F238E27FC236}">
                    <a16:creationId xmlns:a16="http://schemas.microsoft.com/office/drawing/2014/main" id="{8B7952A1-A5BF-B562-A716-335258F61E52}"/>
                  </a:ext>
                </a:extLst>
              </p:cNvPr>
              <p:cNvSpPr>
                <a:spLocks noChangeAspect="1"/>
              </p:cNvSpPr>
              <p:nvPr/>
            </p:nvSpPr>
            <p:spPr>
              <a:xfrm>
                <a:off x="6406905"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19" name="Rounded Rectangle 418">
                <a:extLst>
                  <a:ext uri="{FF2B5EF4-FFF2-40B4-BE49-F238E27FC236}">
                    <a16:creationId xmlns:a16="http://schemas.microsoft.com/office/drawing/2014/main" id="{825336AF-6D06-2301-A505-8EE2B2A8E95C}"/>
                  </a:ext>
                </a:extLst>
              </p:cNvPr>
              <p:cNvSpPr>
                <a:spLocks noChangeAspect="1"/>
              </p:cNvSpPr>
              <p:nvPr/>
            </p:nvSpPr>
            <p:spPr>
              <a:xfrm>
                <a:off x="7142432"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20" name="Rounded Rectangle 419">
                <a:extLst>
                  <a:ext uri="{FF2B5EF4-FFF2-40B4-BE49-F238E27FC236}">
                    <a16:creationId xmlns:a16="http://schemas.microsoft.com/office/drawing/2014/main" id="{7C406065-6088-80A0-9EEA-24E2D29D37D2}"/>
                  </a:ext>
                </a:extLst>
              </p:cNvPr>
              <p:cNvSpPr>
                <a:spLocks noChangeAspect="1"/>
              </p:cNvSpPr>
              <p:nvPr/>
            </p:nvSpPr>
            <p:spPr>
              <a:xfrm>
                <a:off x="7877959" y="3102866"/>
                <a:ext cx="315994" cy="360000"/>
              </a:xfrm>
              <a:prstGeom prst="roundRect">
                <a:avLst>
                  <a:gd name="adj" fmla="val 2556"/>
                </a:avLst>
              </a:prstGeom>
              <a:solidFill>
                <a:schemeClr val="accent1">
                  <a:lumMod val="75000"/>
                </a:schemeClr>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grpSp>
        <p:sp>
          <p:nvSpPr>
            <p:cNvPr id="477" name="TextBox 476">
              <a:extLst>
                <a:ext uri="{FF2B5EF4-FFF2-40B4-BE49-F238E27FC236}">
                  <a16:creationId xmlns:a16="http://schemas.microsoft.com/office/drawing/2014/main" id="{88C5CBEE-7AC9-48FA-460F-F3C011AFB192}"/>
                </a:ext>
              </a:extLst>
            </p:cNvPr>
            <p:cNvSpPr txBox="1"/>
            <p:nvPr/>
          </p:nvSpPr>
          <p:spPr>
            <a:xfrm>
              <a:off x="6025302" y="4369015"/>
              <a:ext cx="590226" cy="369332"/>
            </a:xfrm>
            <a:prstGeom prst="rect">
              <a:avLst/>
            </a:prstGeom>
            <a:noFill/>
          </p:spPr>
          <p:txBody>
            <a:bodyPr wrap="none" rtlCol="0">
              <a:spAutoFit/>
            </a:bodyPr>
            <a:lstStyle/>
            <a:p>
              <a:r>
                <a:rPr lang="en-FR" dirty="0"/>
                <a:t>+ xz</a:t>
              </a:r>
            </a:p>
          </p:txBody>
        </p:sp>
      </p:grpSp>
      <p:grpSp>
        <p:nvGrpSpPr>
          <p:cNvPr id="479" name="Group 478">
            <a:extLst>
              <a:ext uri="{FF2B5EF4-FFF2-40B4-BE49-F238E27FC236}">
                <a16:creationId xmlns:a16="http://schemas.microsoft.com/office/drawing/2014/main" id="{6F27E416-1E11-C374-3E3B-82D662644872}"/>
              </a:ext>
            </a:extLst>
          </p:cNvPr>
          <p:cNvGrpSpPr/>
          <p:nvPr/>
        </p:nvGrpSpPr>
        <p:grpSpPr>
          <a:xfrm>
            <a:off x="5353596" y="2016436"/>
            <a:ext cx="1266693" cy="602858"/>
            <a:chOff x="5348835" y="4266627"/>
            <a:chExt cx="1266693" cy="602858"/>
          </a:xfrm>
        </p:grpSpPr>
        <p:grpSp>
          <p:nvGrpSpPr>
            <p:cNvPr id="480" name="Group 479">
              <a:extLst>
                <a:ext uri="{FF2B5EF4-FFF2-40B4-BE49-F238E27FC236}">
                  <a16:creationId xmlns:a16="http://schemas.microsoft.com/office/drawing/2014/main" id="{18A4E898-FC91-7A9A-6515-F20E50F19F5A}"/>
                </a:ext>
              </a:extLst>
            </p:cNvPr>
            <p:cNvGrpSpPr/>
            <p:nvPr/>
          </p:nvGrpSpPr>
          <p:grpSpPr>
            <a:xfrm>
              <a:off x="5348835" y="4266627"/>
              <a:ext cx="789852" cy="602858"/>
              <a:chOff x="5671378" y="1898291"/>
              <a:chExt cx="2522575" cy="1564575"/>
            </a:xfrm>
          </p:grpSpPr>
          <p:grpSp>
            <p:nvGrpSpPr>
              <p:cNvPr id="482" name="Group 481">
                <a:extLst>
                  <a:ext uri="{FF2B5EF4-FFF2-40B4-BE49-F238E27FC236}">
                    <a16:creationId xmlns:a16="http://schemas.microsoft.com/office/drawing/2014/main" id="{F1891586-1C86-4F92-FE36-6D0BE2A41C74}"/>
                  </a:ext>
                </a:extLst>
              </p:cNvPr>
              <p:cNvGrpSpPr/>
              <p:nvPr/>
            </p:nvGrpSpPr>
            <p:grpSpPr>
              <a:xfrm>
                <a:off x="5825659" y="1898291"/>
                <a:ext cx="2189072" cy="1085982"/>
                <a:chOff x="7875136" y="3874240"/>
                <a:chExt cx="2189072" cy="1085982"/>
              </a:xfrm>
              <a:solidFill>
                <a:schemeClr val="tx1"/>
              </a:solidFill>
            </p:grpSpPr>
            <p:sp>
              <p:nvSpPr>
                <p:cNvPr id="487" name="Oval 486">
                  <a:extLst>
                    <a:ext uri="{FF2B5EF4-FFF2-40B4-BE49-F238E27FC236}">
                      <a16:creationId xmlns:a16="http://schemas.microsoft.com/office/drawing/2014/main" id="{4A29B026-877E-ED67-1F27-F843FD901272}"/>
                    </a:ext>
                  </a:extLst>
                </p:cNvPr>
                <p:cNvSpPr>
                  <a:spLocks noChangeAspect="1"/>
                </p:cNvSpPr>
                <p:nvPr/>
              </p:nvSpPr>
              <p:spPr>
                <a:xfrm>
                  <a:off x="8969355" y="387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88" name="Oval 487">
                  <a:extLst>
                    <a:ext uri="{FF2B5EF4-FFF2-40B4-BE49-F238E27FC236}">
                      <a16:creationId xmlns:a16="http://schemas.microsoft.com/office/drawing/2014/main" id="{95240414-0BEB-2B83-0F01-FAF3263AC0AC}"/>
                    </a:ext>
                  </a:extLst>
                </p:cNvPr>
                <p:cNvSpPr>
                  <a:spLocks noChangeAspect="1"/>
                </p:cNvSpPr>
                <p:nvPr/>
              </p:nvSpPr>
              <p:spPr>
                <a:xfrm>
                  <a:off x="8606764"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89" name="Oval 488">
                  <a:extLst>
                    <a:ext uri="{FF2B5EF4-FFF2-40B4-BE49-F238E27FC236}">
                      <a16:creationId xmlns:a16="http://schemas.microsoft.com/office/drawing/2014/main" id="{91DE6C61-7DEB-B454-F840-A7F9F6BF676D}"/>
                    </a:ext>
                  </a:extLst>
                </p:cNvPr>
                <p:cNvSpPr>
                  <a:spLocks noChangeAspect="1"/>
                </p:cNvSpPr>
                <p:nvPr/>
              </p:nvSpPr>
              <p:spPr>
                <a:xfrm>
                  <a:off x="8240950"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0" name="Oval 489">
                  <a:extLst>
                    <a:ext uri="{FF2B5EF4-FFF2-40B4-BE49-F238E27FC236}">
                      <a16:creationId xmlns:a16="http://schemas.microsoft.com/office/drawing/2014/main" id="{4E489EE1-97B1-7DA7-973E-BA56325E128C}"/>
                    </a:ext>
                  </a:extLst>
                </p:cNvPr>
                <p:cNvSpPr>
                  <a:spLocks noChangeAspect="1"/>
                </p:cNvSpPr>
                <p:nvPr/>
              </p:nvSpPr>
              <p:spPr>
                <a:xfrm>
                  <a:off x="787513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1" name="Oval 490">
                  <a:extLst>
                    <a:ext uri="{FF2B5EF4-FFF2-40B4-BE49-F238E27FC236}">
                      <a16:creationId xmlns:a16="http://schemas.microsoft.com/office/drawing/2014/main" id="{483A43CB-C733-E1C3-3CE4-76F7AE9EA9CA}"/>
                    </a:ext>
                  </a:extLst>
                </p:cNvPr>
                <p:cNvSpPr>
                  <a:spLocks noChangeAspect="1"/>
                </p:cNvSpPr>
                <p:nvPr/>
              </p:nvSpPr>
              <p:spPr>
                <a:xfrm>
                  <a:off x="8606764"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2" name="Oval 491">
                  <a:extLst>
                    <a:ext uri="{FF2B5EF4-FFF2-40B4-BE49-F238E27FC236}">
                      <a16:creationId xmlns:a16="http://schemas.microsoft.com/office/drawing/2014/main" id="{FE3F1DBB-43DD-0B18-16BD-8D005DCCBD3E}"/>
                    </a:ext>
                  </a:extLst>
                </p:cNvPr>
                <p:cNvSpPr>
                  <a:spLocks noChangeAspect="1"/>
                </p:cNvSpPr>
                <p:nvPr/>
              </p:nvSpPr>
              <p:spPr>
                <a:xfrm>
                  <a:off x="9332578"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3" name="Oval 492">
                  <a:extLst>
                    <a:ext uri="{FF2B5EF4-FFF2-40B4-BE49-F238E27FC236}">
                      <a16:creationId xmlns:a16="http://schemas.microsoft.com/office/drawing/2014/main" id="{E98E20A4-5469-0A77-913A-25D738F9CFA5}"/>
                    </a:ext>
                  </a:extLst>
                </p:cNvPr>
                <p:cNvSpPr>
                  <a:spLocks noChangeAspect="1"/>
                </p:cNvSpPr>
                <p:nvPr/>
              </p:nvSpPr>
              <p:spPr>
                <a:xfrm>
                  <a:off x="8966764"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4" name="Oval 493">
                  <a:extLst>
                    <a:ext uri="{FF2B5EF4-FFF2-40B4-BE49-F238E27FC236}">
                      <a16:creationId xmlns:a16="http://schemas.microsoft.com/office/drawing/2014/main" id="{54DA19FC-5601-87DC-7100-93A8DF78A814}"/>
                    </a:ext>
                  </a:extLst>
                </p:cNvPr>
                <p:cNvSpPr>
                  <a:spLocks noChangeAspect="1"/>
                </p:cNvSpPr>
                <p:nvPr/>
              </p:nvSpPr>
              <p:spPr>
                <a:xfrm>
                  <a:off x="9698392"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5" name="Oval 494">
                  <a:extLst>
                    <a:ext uri="{FF2B5EF4-FFF2-40B4-BE49-F238E27FC236}">
                      <a16:creationId xmlns:a16="http://schemas.microsoft.com/office/drawing/2014/main" id="{077A1795-60B0-1EAB-D813-B67AD08CE4C9}"/>
                    </a:ext>
                  </a:extLst>
                </p:cNvPr>
                <p:cNvSpPr>
                  <a:spLocks noChangeAspect="1"/>
                </p:cNvSpPr>
                <p:nvPr/>
              </p:nvSpPr>
              <p:spPr>
                <a:xfrm>
                  <a:off x="9332578"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6" name="Oval 495">
                  <a:extLst>
                    <a:ext uri="{FF2B5EF4-FFF2-40B4-BE49-F238E27FC236}">
                      <a16:creationId xmlns:a16="http://schemas.microsoft.com/office/drawing/2014/main" id="{E59BE7BC-33C9-A35E-F54D-5AB88596E1A5}"/>
                    </a:ext>
                  </a:extLst>
                </p:cNvPr>
                <p:cNvSpPr>
                  <a:spLocks noChangeAspect="1"/>
                </p:cNvSpPr>
                <p:nvPr/>
              </p:nvSpPr>
              <p:spPr>
                <a:xfrm>
                  <a:off x="1006420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cxnSp>
              <p:nvCxnSpPr>
                <p:cNvPr id="497" name="Straight Connector 496">
                  <a:extLst>
                    <a:ext uri="{FF2B5EF4-FFF2-40B4-BE49-F238E27FC236}">
                      <a16:creationId xmlns:a16="http://schemas.microsoft.com/office/drawing/2014/main" id="{EF156669-6C54-F694-4021-F8AEAA0F7E27}"/>
                    </a:ext>
                  </a:extLst>
                </p:cNvPr>
                <p:cNvCxnSpPr>
                  <a:stCxn id="487" idx="3"/>
                  <a:endCxn id="488" idx="7"/>
                </p:cNvCxnSpPr>
                <p:nvPr/>
              </p:nvCxnSpPr>
              <p:spPr>
                <a:xfrm flipH="1">
                  <a:off x="8606765" y="3874241"/>
                  <a:ext cx="362590"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11F16353-8DD1-4CA1-8A35-D89DF1C82F04}"/>
                    </a:ext>
                  </a:extLst>
                </p:cNvPr>
                <p:cNvCxnSpPr>
                  <a:stCxn id="488" idx="3"/>
                  <a:endCxn id="489" idx="7"/>
                </p:cNvCxnSpPr>
                <p:nvPr/>
              </p:nvCxnSpPr>
              <p:spPr>
                <a:xfrm flipH="1">
                  <a:off x="8240951"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C0B72FFE-5D4F-CE2C-0486-8D6E7A76BA20}"/>
                    </a:ext>
                  </a:extLst>
                </p:cNvPr>
                <p:cNvCxnSpPr>
                  <a:stCxn id="489" idx="3"/>
                  <a:endCxn id="490" idx="7"/>
                </p:cNvCxnSpPr>
                <p:nvPr/>
              </p:nvCxnSpPr>
              <p:spPr>
                <a:xfrm flipH="1">
                  <a:off x="7875137" y="4597231"/>
                  <a:ext cx="365813"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9B98B1B9-6388-76D0-1DA0-6DBB223A32D4}"/>
                    </a:ext>
                  </a:extLst>
                </p:cNvPr>
                <p:cNvCxnSpPr>
                  <a:cxnSpLocks/>
                  <a:stCxn id="488" idx="5"/>
                  <a:endCxn id="493" idx="1"/>
                </p:cNvCxnSpPr>
                <p:nvPr/>
              </p:nvCxnSpPr>
              <p:spPr>
                <a:xfrm>
                  <a:off x="8606765" y="4234241"/>
                  <a:ext cx="359999"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CF861966-0667-DA02-BE75-CAF15B259FAE}"/>
                    </a:ext>
                  </a:extLst>
                </p:cNvPr>
                <p:cNvCxnSpPr>
                  <a:cxnSpLocks/>
                  <a:stCxn id="493" idx="5"/>
                  <a:endCxn id="495" idx="1"/>
                </p:cNvCxnSpPr>
                <p:nvPr/>
              </p:nvCxnSpPr>
              <p:spPr>
                <a:xfrm>
                  <a:off x="8966765" y="4597231"/>
                  <a:ext cx="365814" cy="36299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A0AAFA17-2C2F-96BA-E503-FEBFBA6998E5}"/>
                    </a:ext>
                  </a:extLst>
                </p:cNvPr>
                <p:cNvCxnSpPr>
                  <a:cxnSpLocks/>
                  <a:stCxn id="493" idx="3"/>
                  <a:endCxn id="491" idx="7"/>
                </p:cNvCxnSpPr>
                <p:nvPr/>
              </p:nvCxnSpPr>
              <p:spPr>
                <a:xfrm flipH="1">
                  <a:off x="8606765" y="4597231"/>
                  <a:ext cx="359999"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F63369BC-FBAE-D9B4-F12E-AAACCE43383C}"/>
                    </a:ext>
                  </a:extLst>
                </p:cNvPr>
                <p:cNvCxnSpPr>
                  <a:stCxn id="492" idx="5"/>
                  <a:endCxn id="494" idx="1"/>
                </p:cNvCxnSpPr>
                <p:nvPr/>
              </p:nvCxnSpPr>
              <p:spPr>
                <a:xfrm>
                  <a:off x="9332579"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C998E957-349E-4C54-9FEA-43743A3F11A4}"/>
                    </a:ext>
                  </a:extLst>
                </p:cNvPr>
                <p:cNvCxnSpPr>
                  <a:stCxn id="487" idx="5"/>
                  <a:endCxn id="492" idx="1"/>
                </p:cNvCxnSpPr>
                <p:nvPr/>
              </p:nvCxnSpPr>
              <p:spPr>
                <a:xfrm>
                  <a:off x="8969356" y="3874241"/>
                  <a:ext cx="363222"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5BDB6522-137D-267F-D188-7324CFC088B7}"/>
                    </a:ext>
                  </a:extLst>
                </p:cNvPr>
                <p:cNvCxnSpPr>
                  <a:cxnSpLocks/>
                  <a:stCxn id="494" idx="5"/>
                  <a:endCxn id="496" idx="1"/>
                </p:cNvCxnSpPr>
                <p:nvPr/>
              </p:nvCxnSpPr>
              <p:spPr>
                <a:xfrm>
                  <a:off x="9698394" y="4597231"/>
                  <a:ext cx="365814"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3" name="Rounded Rectangle 482">
                <a:extLst>
                  <a:ext uri="{FF2B5EF4-FFF2-40B4-BE49-F238E27FC236}">
                    <a16:creationId xmlns:a16="http://schemas.microsoft.com/office/drawing/2014/main" id="{C93B3B62-BBEC-0044-08AC-780F01CC7470}"/>
                  </a:ext>
                </a:extLst>
              </p:cNvPr>
              <p:cNvSpPr>
                <a:spLocks noChangeAspect="1"/>
              </p:cNvSpPr>
              <p:nvPr/>
            </p:nvSpPr>
            <p:spPr>
              <a:xfrm>
                <a:off x="5671378"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84" name="Rounded Rectangle 483">
                <a:extLst>
                  <a:ext uri="{FF2B5EF4-FFF2-40B4-BE49-F238E27FC236}">
                    <a16:creationId xmlns:a16="http://schemas.microsoft.com/office/drawing/2014/main" id="{BED38B2A-9242-40E8-CBE4-C9154665BE37}"/>
                  </a:ext>
                </a:extLst>
              </p:cNvPr>
              <p:cNvSpPr>
                <a:spLocks noChangeAspect="1"/>
              </p:cNvSpPr>
              <p:nvPr/>
            </p:nvSpPr>
            <p:spPr>
              <a:xfrm>
                <a:off x="6406905"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85" name="Rounded Rectangle 484">
                <a:extLst>
                  <a:ext uri="{FF2B5EF4-FFF2-40B4-BE49-F238E27FC236}">
                    <a16:creationId xmlns:a16="http://schemas.microsoft.com/office/drawing/2014/main" id="{76939D82-14C3-7B76-1529-71B1F157B17E}"/>
                  </a:ext>
                </a:extLst>
              </p:cNvPr>
              <p:cNvSpPr>
                <a:spLocks noChangeAspect="1"/>
              </p:cNvSpPr>
              <p:nvPr/>
            </p:nvSpPr>
            <p:spPr>
              <a:xfrm>
                <a:off x="7142432"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86" name="Rounded Rectangle 485">
                <a:extLst>
                  <a:ext uri="{FF2B5EF4-FFF2-40B4-BE49-F238E27FC236}">
                    <a16:creationId xmlns:a16="http://schemas.microsoft.com/office/drawing/2014/main" id="{1E747240-3D78-BF13-05C2-026F82A53462}"/>
                  </a:ext>
                </a:extLst>
              </p:cNvPr>
              <p:cNvSpPr>
                <a:spLocks noChangeAspect="1"/>
              </p:cNvSpPr>
              <p:nvPr/>
            </p:nvSpPr>
            <p:spPr>
              <a:xfrm>
                <a:off x="7877959" y="3102866"/>
                <a:ext cx="315994" cy="360000"/>
              </a:xfrm>
              <a:prstGeom prst="roundRect">
                <a:avLst>
                  <a:gd name="adj" fmla="val 2556"/>
                </a:avLst>
              </a:prstGeom>
              <a:solidFill>
                <a:schemeClr val="accent1">
                  <a:lumMod val="75000"/>
                </a:schemeClr>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grpSp>
        <p:sp>
          <p:nvSpPr>
            <p:cNvPr id="481" name="TextBox 480">
              <a:extLst>
                <a:ext uri="{FF2B5EF4-FFF2-40B4-BE49-F238E27FC236}">
                  <a16:creationId xmlns:a16="http://schemas.microsoft.com/office/drawing/2014/main" id="{708E0EC2-EB7F-857E-DCE8-CF33A3A1E55D}"/>
                </a:ext>
              </a:extLst>
            </p:cNvPr>
            <p:cNvSpPr txBox="1"/>
            <p:nvPr/>
          </p:nvSpPr>
          <p:spPr>
            <a:xfrm>
              <a:off x="6025302" y="4369015"/>
              <a:ext cx="590226" cy="369332"/>
            </a:xfrm>
            <a:prstGeom prst="rect">
              <a:avLst/>
            </a:prstGeom>
            <a:noFill/>
          </p:spPr>
          <p:txBody>
            <a:bodyPr wrap="none" rtlCol="0">
              <a:spAutoFit/>
            </a:bodyPr>
            <a:lstStyle/>
            <a:p>
              <a:r>
                <a:rPr lang="en-FR" dirty="0"/>
                <a:t>+ xz</a:t>
              </a:r>
            </a:p>
          </p:txBody>
        </p:sp>
      </p:grpSp>
      <p:sp>
        <p:nvSpPr>
          <p:cNvPr id="506" name="TextBox 505">
            <a:extLst>
              <a:ext uri="{FF2B5EF4-FFF2-40B4-BE49-F238E27FC236}">
                <a16:creationId xmlns:a16="http://schemas.microsoft.com/office/drawing/2014/main" id="{1B25CC10-4659-2644-A74A-0915BD99AA17}"/>
              </a:ext>
            </a:extLst>
          </p:cNvPr>
          <p:cNvSpPr txBox="1"/>
          <p:nvPr/>
        </p:nvSpPr>
        <p:spPr>
          <a:xfrm>
            <a:off x="237050" y="2162455"/>
            <a:ext cx="926857" cy="338554"/>
          </a:xfrm>
          <a:prstGeom prst="rect">
            <a:avLst/>
          </a:prstGeom>
          <a:noFill/>
        </p:spPr>
        <p:txBody>
          <a:bodyPr wrap="none" rtlCol="0">
            <a:spAutoFit/>
          </a:bodyPr>
          <a:lstStyle/>
          <a:p>
            <a:r>
              <a:rPr lang="en-FR" sz="1600" dirty="0"/>
              <a:t>Current:</a:t>
            </a:r>
          </a:p>
        </p:txBody>
      </p:sp>
      <p:sp>
        <p:nvSpPr>
          <p:cNvPr id="507" name="TextBox 506">
            <a:extLst>
              <a:ext uri="{FF2B5EF4-FFF2-40B4-BE49-F238E27FC236}">
                <a16:creationId xmlns:a16="http://schemas.microsoft.com/office/drawing/2014/main" id="{EB552966-4CF1-609D-4910-6AAE34EE6941}"/>
              </a:ext>
            </a:extLst>
          </p:cNvPr>
          <p:cNvSpPr txBox="1"/>
          <p:nvPr/>
        </p:nvSpPr>
        <p:spPr>
          <a:xfrm>
            <a:off x="187550" y="4410866"/>
            <a:ext cx="1096775" cy="338554"/>
          </a:xfrm>
          <a:prstGeom prst="rect">
            <a:avLst/>
          </a:prstGeom>
          <a:noFill/>
        </p:spPr>
        <p:txBody>
          <a:bodyPr wrap="none" rtlCol="0">
            <a:spAutoFit/>
          </a:bodyPr>
          <a:lstStyle/>
          <a:p>
            <a:r>
              <a:rPr lang="en-FR" sz="1600" dirty="0"/>
              <a:t>Objective:</a:t>
            </a:r>
          </a:p>
        </p:txBody>
      </p:sp>
    </p:spTree>
    <p:extLst>
      <p:ext uri="{BB962C8B-B14F-4D97-AF65-F5344CB8AC3E}">
        <p14:creationId xmlns:p14="http://schemas.microsoft.com/office/powerpoint/2010/main" val="456726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1393-C77C-055D-A739-4847CCE2DE9D}"/>
              </a:ext>
            </a:extLst>
          </p:cNvPr>
          <p:cNvSpPr>
            <a:spLocks noGrp="1"/>
          </p:cNvSpPr>
          <p:nvPr>
            <p:ph type="title"/>
          </p:nvPr>
        </p:nvSpPr>
        <p:spPr/>
        <p:txBody>
          <a:bodyPr/>
          <a:lstStyle/>
          <a:p>
            <a:r>
              <a:rPr lang="en-FR" b="1" dirty="0"/>
              <a:t>Axis 2: </a:t>
            </a:r>
            <a:r>
              <a:rPr lang="en-FR" dirty="0"/>
              <a:t>The First Optimaztion Model For Balancing Batching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B23BFB-0FB5-9D6B-8D16-A35D9CA1E842}"/>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xmlns="">
          <p:sp>
            <p:nvSpPr>
              <p:cNvPr id="3" name="Content Placeholder 2">
                <a:extLst>
                  <a:ext uri="{FF2B5EF4-FFF2-40B4-BE49-F238E27FC236}">
                    <a16:creationId xmlns:a16="http://schemas.microsoft.com/office/drawing/2014/main" id="{7FB23BFB-0FB5-9D6B-8D16-A35D9CA1E842}"/>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8759F9D7-9066-4985-8CD6-32FB8DB19C7B}"/>
              </a:ext>
            </a:extLst>
          </p:cNvPr>
          <p:cNvSpPr>
            <a:spLocks noGrp="1"/>
          </p:cNvSpPr>
          <p:nvPr>
            <p:ph type="sldNum" sz="quarter" idx="12"/>
          </p:nvPr>
        </p:nvSpPr>
        <p:spPr/>
        <p:txBody>
          <a:bodyPr/>
          <a:lstStyle/>
          <a:p>
            <a:fld id="{8B238E09-9D24-494B-92D5-4BBC628DD305}" type="slidenum">
              <a:rPr lang="en-FR" smtClean="0"/>
              <a:t>44</a:t>
            </a:fld>
            <a:endParaRPr lang="en-FR"/>
          </a:p>
        </p:txBody>
      </p:sp>
    </p:spTree>
    <p:extLst>
      <p:ext uri="{BB962C8B-B14F-4D97-AF65-F5344CB8AC3E}">
        <p14:creationId xmlns:p14="http://schemas.microsoft.com/office/powerpoint/2010/main" val="19864875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D091E-FE82-22BA-6A11-A94D0FC16C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4B8D7F-F130-42C0-F4AD-22346750E772}"/>
              </a:ext>
            </a:extLst>
          </p:cNvPr>
          <p:cNvSpPr>
            <a:spLocks noGrp="1"/>
          </p:cNvSpPr>
          <p:nvPr>
            <p:ph type="title"/>
          </p:nvPr>
        </p:nvSpPr>
        <p:spPr/>
        <p:txBody>
          <a:bodyPr/>
          <a:lstStyle/>
          <a:p>
            <a:r>
              <a:rPr lang="en-FR" b="1" dirty="0"/>
              <a:t>Axis 2: </a:t>
            </a:r>
            <a:r>
              <a:rPr lang="en-FR" dirty="0"/>
              <a:t>The First Optimaztion Model For Balancing Batching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ED7B-F858-D41C-3B10-6C4D92FD1EAF}"/>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xmlns="">
          <p:sp>
            <p:nvSpPr>
              <p:cNvPr id="3" name="Content Placeholder 2">
                <a:extLst>
                  <a:ext uri="{FF2B5EF4-FFF2-40B4-BE49-F238E27FC236}">
                    <a16:creationId xmlns:a16="http://schemas.microsoft.com/office/drawing/2014/main" id="{8FE9ED7B-F858-D41C-3B10-6C4D92FD1EAF}"/>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CB876522-2D44-3784-2969-D188BC3E3A32}"/>
              </a:ext>
            </a:extLst>
          </p:cNvPr>
          <p:cNvSpPr>
            <a:spLocks noGrp="1"/>
          </p:cNvSpPr>
          <p:nvPr>
            <p:ph type="sldNum" sz="quarter" idx="12"/>
          </p:nvPr>
        </p:nvSpPr>
        <p:spPr/>
        <p:txBody>
          <a:bodyPr/>
          <a:lstStyle/>
          <a:p>
            <a:fld id="{8B238E09-9D24-494B-92D5-4BBC628DD305}" type="slidenum">
              <a:rPr lang="en-FR" smtClean="0"/>
              <a:t>45</a:t>
            </a:fld>
            <a:endParaRPr lang="en-FR"/>
          </a:p>
        </p:txBody>
      </p:sp>
      <p:pic>
        <p:nvPicPr>
          <p:cNvPr id="7" name="Picture 6">
            <a:extLst>
              <a:ext uri="{FF2B5EF4-FFF2-40B4-BE49-F238E27FC236}">
                <a16:creationId xmlns:a16="http://schemas.microsoft.com/office/drawing/2014/main" id="{3A44CCA9-308B-9865-DF87-33CF4463D00E}"/>
              </a:ext>
            </a:extLst>
          </p:cNvPr>
          <p:cNvPicPr>
            <a:picLocks noChangeAspect="1"/>
          </p:cNvPicPr>
          <p:nvPr/>
        </p:nvPicPr>
        <p:blipFill>
          <a:blip r:embed="rId3"/>
          <a:srcRect t="47519"/>
          <a:stretch/>
        </p:blipFill>
        <p:spPr>
          <a:xfrm>
            <a:off x="6047184" y="2794429"/>
            <a:ext cx="4783931" cy="1147395"/>
          </a:xfrm>
          <a:prstGeom prst="rect">
            <a:avLst/>
          </a:prstGeom>
        </p:spPr>
      </p:pic>
      <p:pic>
        <p:nvPicPr>
          <p:cNvPr id="8" name="Picture 7">
            <a:extLst>
              <a:ext uri="{FF2B5EF4-FFF2-40B4-BE49-F238E27FC236}">
                <a16:creationId xmlns:a16="http://schemas.microsoft.com/office/drawing/2014/main" id="{E5123AB3-9518-DEEF-ABFC-70DF8E4677FB}"/>
              </a:ext>
            </a:extLst>
          </p:cNvPr>
          <p:cNvPicPr>
            <a:picLocks noChangeAspect="1"/>
          </p:cNvPicPr>
          <p:nvPr/>
        </p:nvPicPr>
        <p:blipFill>
          <a:blip r:embed="rId3"/>
          <a:srcRect l="-299" t="-2147" r="299" b="49666"/>
          <a:stretch/>
        </p:blipFill>
        <p:spPr>
          <a:xfrm>
            <a:off x="740568" y="2926133"/>
            <a:ext cx="4783931" cy="1147395"/>
          </a:xfrm>
          <a:prstGeom prst="rect">
            <a:avLst/>
          </a:prstGeom>
        </p:spPr>
      </p:pic>
    </p:spTree>
    <p:extLst>
      <p:ext uri="{BB962C8B-B14F-4D97-AF65-F5344CB8AC3E}">
        <p14:creationId xmlns:p14="http://schemas.microsoft.com/office/powerpoint/2010/main" val="29359025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9BA4E-CBF5-4C1F-3005-8F799B4395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F5BFBD-6718-400F-7503-1780FB7916AD}"/>
              </a:ext>
            </a:extLst>
          </p:cNvPr>
          <p:cNvSpPr>
            <a:spLocks noGrp="1"/>
          </p:cNvSpPr>
          <p:nvPr>
            <p:ph type="title"/>
          </p:nvPr>
        </p:nvSpPr>
        <p:spPr/>
        <p:txBody>
          <a:bodyPr/>
          <a:lstStyle/>
          <a:p>
            <a:r>
              <a:rPr lang="en-FR" b="1" dirty="0"/>
              <a:t>Axis 2: </a:t>
            </a:r>
            <a:r>
              <a:rPr lang="en-FR" dirty="0"/>
              <a:t>The First Optimaztion Model For Balancing Batching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6BE73B-FE3B-1E7D-2317-88B40C52B74F}"/>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xmlns="">
          <p:sp>
            <p:nvSpPr>
              <p:cNvPr id="3" name="Content Placeholder 2">
                <a:extLst>
                  <a:ext uri="{FF2B5EF4-FFF2-40B4-BE49-F238E27FC236}">
                    <a16:creationId xmlns:a16="http://schemas.microsoft.com/office/drawing/2014/main" id="{426BE73B-FE3B-1E7D-2317-88B40C52B74F}"/>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D4EA9498-B764-83E1-63FB-97776E87198A}"/>
              </a:ext>
            </a:extLst>
          </p:cNvPr>
          <p:cNvSpPr>
            <a:spLocks noGrp="1"/>
          </p:cNvSpPr>
          <p:nvPr>
            <p:ph type="sldNum" sz="quarter" idx="12"/>
          </p:nvPr>
        </p:nvSpPr>
        <p:spPr/>
        <p:txBody>
          <a:bodyPr/>
          <a:lstStyle/>
          <a:p>
            <a:fld id="{8B238E09-9D24-494B-92D5-4BBC628DD305}" type="slidenum">
              <a:rPr lang="en-FR" smtClean="0"/>
              <a:t>46</a:t>
            </a:fld>
            <a:endParaRPr lang="en-FR"/>
          </a:p>
        </p:txBody>
      </p:sp>
      <p:pic>
        <p:nvPicPr>
          <p:cNvPr id="7" name="Picture 6">
            <a:extLst>
              <a:ext uri="{FF2B5EF4-FFF2-40B4-BE49-F238E27FC236}">
                <a16:creationId xmlns:a16="http://schemas.microsoft.com/office/drawing/2014/main" id="{F1CB0CB5-9094-986A-E03E-03A96CDCE861}"/>
              </a:ext>
            </a:extLst>
          </p:cNvPr>
          <p:cNvPicPr>
            <a:picLocks noChangeAspect="1"/>
          </p:cNvPicPr>
          <p:nvPr/>
        </p:nvPicPr>
        <p:blipFill>
          <a:blip r:embed="rId3"/>
          <a:srcRect t="47519"/>
          <a:stretch/>
        </p:blipFill>
        <p:spPr>
          <a:xfrm>
            <a:off x="6047184" y="2794429"/>
            <a:ext cx="4783931" cy="1147395"/>
          </a:xfrm>
          <a:prstGeom prst="rect">
            <a:avLst/>
          </a:prstGeom>
        </p:spPr>
      </p:pic>
      <p:pic>
        <p:nvPicPr>
          <p:cNvPr id="8" name="Picture 7">
            <a:extLst>
              <a:ext uri="{FF2B5EF4-FFF2-40B4-BE49-F238E27FC236}">
                <a16:creationId xmlns:a16="http://schemas.microsoft.com/office/drawing/2014/main" id="{637993FF-CF39-4AC5-0ADF-1855582FEA17}"/>
              </a:ext>
            </a:extLst>
          </p:cNvPr>
          <p:cNvPicPr>
            <a:picLocks noChangeAspect="1"/>
          </p:cNvPicPr>
          <p:nvPr/>
        </p:nvPicPr>
        <p:blipFill>
          <a:blip r:embed="rId3"/>
          <a:srcRect l="-299" t="-2147" r="299" b="49666"/>
          <a:stretch/>
        </p:blipFill>
        <p:spPr>
          <a:xfrm>
            <a:off x="740568" y="2926133"/>
            <a:ext cx="4783931" cy="114739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CB66D14E-B027-ABB3-010C-CC2DB5823E5F}"/>
                  </a:ext>
                </a:extLst>
              </p:cNvPr>
              <p:cNvSpPr txBox="1">
                <a:spLocks/>
              </p:cNvSpPr>
              <p:nvPr/>
            </p:nvSpPr>
            <p:spPr>
              <a:xfrm>
                <a:off x="838200" y="4169511"/>
                <a:ext cx="10515600" cy="872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dk1"/>
                    </a:solidFill>
                  </a:rPr>
                  <a:t>The compression size of each batch must be less than or equal to A MB:</a:t>
                </a:r>
              </a:p>
              <a:p>
                <a:pPr marL="457200" lvl="1"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𝑝𝑜𝑠𝑡</m:t>
                    </m:r>
                    <m:r>
                      <a:rPr lang="en-US" b="0" i="1" smtClean="0">
                        <a:latin typeface="Cambria Math" panose="02040503050406030204" pitchFamily="18" charset="0"/>
                      </a:rPr>
                      <m:t>_</m:t>
                    </m:r>
                    <m:r>
                      <a:rPr lang="en-US" b="0" i="1" smtClean="0">
                        <a:latin typeface="Cambria Math" panose="02040503050406030204" pitchFamily="18" charset="0"/>
                      </a:rPr>
                      <m:t>𝑐𝑜𝑚𝑝𝑟𝑒𝑠𝑠𝑖𝑜𝑛</m:t>
                    </m:r>
                    <m:r>
                      <a:rPr lang="en-US" b="0" i="1" smtClean="0">
                        <a:latin typeface="Cambria Math" panose="02040503050406030204" pitchFamily="18" charset="0"/>
                      </a:rPr>
                      <m:t>_</m:t>
                    </m:r>
                    <m:r>
                      <a:rPr lang="en-US" b="0" i="1" smtClean="0">
                        <a:latin typeface="Cambria Math" panose="02040503050406030204" pitchFamily="18" charset="0"/>
                      </a:rPr>
                      <m:t>𝑠𝑖𝑧𝑒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en-GB" dirty="0"/>
              </a:p>
              <a:p>
                <a:pPr marL="0" indent="0">
                  <a:buNone/>
                </a:pPr>
                <a:endParaRPr lang="en-US" sz="1800" dirty="0"/>
              </a:p>
              <a:p>
                <a:endParaRPr lang="en-FR" sz="1800" dirty="0"/>
              </a:p>
            </p:txBody>
          </p:sp>
        </mc:Choice>
        <mc:Fallback xmlns="">
          <p:sp>
            <p:nvSpPr>
              <p:cNvPr id="9" name="Content Placeholder 2">
                <a:extLst>
                  <a:ext uri="{FF2B5EF4-FFF2-40B4-BE49-F238E27FC236}">
                    <a16:creationId xmlns:a16="http://schemas.microsoft.com/office/drawing/2014/main" id="{CB66D14E-B027-ABB3-010C-CC2DB5823E5F}"/>
                  </a:ext>
                </a:extLst>
              </p:cNvPr>
              <p:cNvSpPr txBox="1">
                <a:spLocks noRot="1" noChangeAspect="1" noMove="1" noResize="1" noEditPoints="1" noAdjustHandles="1" noChangeArrowheads="1" noChangeShapeType="1" noTextEdit="1"/>
              </p:cNvSpPr>
              <p:nvPr/>
            </p:nvSpPr>
            <p:spPr>
              <a:xfrm>
                <a:off x="838200" y="4169511"/>
                <a:ext cx="10515600" cy="872822"/>
              </a:xfrm>
              <a:prstGeom prst="rect">
                <a:avLst/>
              </a:prstGeom>
              <a:blipFill>
                <a:blip r:embed="rId4"/>
                <a:stretch>
                  <a:fillRect l="-483" t="-5797"/>
                </a:stretch>
              </a:blipFill>
            </p:spPr>
            <p:txBody>
              <a:bodyPr/>
              <a:lstStyle/>
              <a:p>
                <a:r>
                  <a:rPr lang="en-FR">
                    <a:noFill/>
                  </a:rPr>
                  <a:t> </a:t>
                </a:r>
              </a:p>
            </p:txBody>
          </p:sp>
        </mc:Fallback>
      </mc:AlternateContent>
      <p:sp>
        <p:nvSpPr>
          <p:cNvPr id="10" name="Content Placeholder 2">
            <a:extLst>
              <a:ext uri="{FF2B5EF4-FFF2-40B4-BE49-F238E27FC236}">
                <a16:creationId xmlns:a16="http://schemas.microsoft.com/office/drawing/2014/main" id="{691836A1-F227-C83E-9C65-3396146014B4}"/>
              </a:ext>
            </a:extLst>
          </p:cNvPr>
          <p:cNvSpPr txBox="1">
            <a:spLocks/>
          </p:cNvSpPr>
          <p:nvPr/>
        </p:nvSpPr>
        <p:spPr>
          <a:xfrm>
            <a:off x="3132533" y="5598559"/>
            <a:ext cx="1968104" cy="36856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Objective function:</a:t>
            </a:r>
          </a:p>
          <a:p>
            <a:endParaRPr lang="en-FR" sz="18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BA6352A-D76F-E274-1E64-239B36FCE9C6}"/>
                  </a:ext>
                </a:extLst>
              </p:cNvPr>
              <p:cNvSpPr txBox="1"/>
              <p:nvPr/>
            </p:nvSpPr>
            <p:spPr>
              <a:xfrm>
                <a:off x="5538968" y="5389082"/>
                <a:ext cx="1016432" cy="7875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e>
                          </m:nary>
                        </m:e>
                      </m:func>
                    </m:oMath>
                  </m:oMathPara>
                </a14:m>
                <a:endParaRPr lang="en-FR" dirty="0"/>
              </a:p>
            </p:txBody>
          </p:sp>
        </mc:Choice>
        <mc:Fallback xmlns="">
          <p:sp>
            <p:nvSpPr>
              <p:cNvPr id="11" name="TextBox 10">
                <a:extLst>
                  <a:ext uri="{FF2B5EF4-FFF2-40B4-BE49-F238E27FC236}">
                    <a16:creationId xmlns:a16="http://schemas.microsoft.com/office/drawing/2014/main" id="{9BA6352A-D76F-E274-1E64-239B36FCE9C6}"/>
                  </a:ext>
                </a:extLst>
              </p:cNvPr>
              <p:cNvSpPr txBox="1">
                <a:spLocks noRot="1" noChangeAspect="1" noMove="1" noResize="1" noEditPoints="1" noAdjustHandles="1" noChangeArrowheads="1" noChangeShapeType="1" noTextEdit="1"/>
              </p:cNvSpPr>
              <p:nvPr/>
            </p:nvSpPr>
            <p:spPr>
              <a:xfrm>
                <a:off x="5538968" y="5389082"/>
                <a:ext cx="1016432" cy="787523"/>
              </a:xfrm>
              <a:prstGeom prst="rect">
                <a:avLst/>
              </a:prstGeom>
              <a:blipFill>
                <a:blip r:embed="rId5"/>
                <a:stretch>
                  <a:fillRect l="-41250" t="-112698" r="-31250" b="-166667"/>
                </a:stretch>
              </a:blipFill>
            </p:spPr>
            <p:txBody>
              <a:bodyPr/>
              <a:lstStyle/>
              <a:p>
                <a:r>
                  <a:rPr lang="en-FR">
                    <a:noFill/>
                  </a:rPr>
                  <a:t> </a:t>
                </a:r>
              </a:p>
            </p:txBody>
          </p:sp>
        </mc:Fallback>
      </mc:AlternateContent>
    </p:spTree>
    <p:extLst>
      <p:ext uri="{BB962C8B-B14F-4D97-AF65-F5344CB8AC3E}">
        <p14:creationId xmlns:p14="http://schemas.microsoft.com/office/powerpoint/2010/main" val="27571506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74103-65F7-348D-E8FF-79A1871B50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EA498-2637-CE9A-513D-9EA78D2471DE}"/>
              </a:ext>
            </a:extLst>
          </p:cNvPr>
          <p:cNvSpPr>
            <a:spLocks noGrp="1"/>
          </p:cNvSpPr>
          <p:nvPr>
            <p:ph type="title"/>
          </p:nvPr>
        </p:nvSpPr>
        <p:spPr/>
        <p:txBody>
          <a:bodyPr/>
          <a:lstStyle/>
          <a:p>
            <a:r>
              <a:rPr lang="en-FR" b="1" dirty="0"/>
              <a:t>Axis 2: </a:t>
            </a:r>
            <a:r>
              <a:rPr lang="en-FR" dirty="0"/>
              <a:t>The First Optimaztion Model For Balancing Batching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CEF319-CB7D-1CC4-31BD-1683CA67D38D}"/>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xmlns="">
          <p:sp>
            <p:nvSpPr>
              <p:cNvPr id="3" name="Content Placeholder 2">
                <a:extLst>
                  <a:ext uri="{FF2B5EF4-FFF2-40B4-BE49-F238E27FC236}">
                    <a16:creationId xmlns:a16="http://schemas.microsoft.com/office/drawing/2014/main" id="{8CCEF319-CB7D-1CC4-31BD-1683CA67D38D}"/>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E88A1BC8-C56E-13AD-CD89-BB25F122D859}"/>
              </a:ext>
            </a:extLst>
          </p:cNvPr>
          <p:cNvSpPr>
            <a:spLocks noGrp="1"/>
          </p:cNvSpPr>
          <p:nvPr>
            <p:ph type="sldNum" sz="quarter" idx="12"/>
          </p:nvPr>
        </p:nvSpPr>
        <p:spPr/>
        <p:txBody>
          <a:bodyPr/>
          <a:lstStyle/>
          <a:p>
            <a:fld id="{8B238E09-9D24-494B-92D5-4BBC628DD305}" type="slidenum">
              <a:rPr lang="en-FR" smtClean="0"/>
              <a:t>47</a:t>
            </a:fld>
            <a:endParaRPr lang="en-FR"/>
          </a:p>
        </p:txBody>
      </p:sp>
      <p:pic>
        <p:nvPicPr>
          <p:cNvPr id="7" name="Picture 6">
            <a:extLst>
              <a:ext uri="{FF2B5EF4-FFF2-40B4-BE49-F238E27FC236}">
                <a16:creationId xmlns:a16="http://schemas.microsoft.com/office/drawing/2014/main" id="{7DA81B13-51C7-1545-46C6-EB37238806FD}"/>
              </a:ext>
            </a:extLst>
          </p:cNvPr>
          <p:cNvPicPr>
            <a:picLocks noChangeAspect="1"/>
          </p:cNvPicPr>
          <p:nvPr/>
        </p:nvPicPr>
        <p:blipFill>
          <a:blip r:embed="rId3"/>
          <a:srcRect t="47519"/>
          <a:stretch/>
        </p:blipFill>
        <p:spPr>
          <a:xfrm>
            <a:off x="6047184" y="2794429"/>
            <a:ext cx="4783931" cy="1147395"/>
          </a:xfrm>
          <a:prstGeom prst="rect">
            <a:avLst/>
          </a:prstGeom>
        </p:spPr>
      </p:pic>
      <p:pic>
        <p:nvPicPr>
          <p:cNvPr id="8" name="Picture 7">
            <a:extLst>
              <a:ext uri="{FF2B5EF4-FFF2-40B4-BE49-F238E27FC236}">
                <a16:creationId xmlns:a16="http://schemas.microsoft.com/office/drawing/2014/main" id="{505E15EA-4B7E-6C0D-6BEA-B27DEFBC8B3B}"/>
              </a:ext>
            </a:extLst>
          </p:cNvPr>
          <p:cNvPicPr>
            <a:picLocks noChangeAspect="1"/>
          </p:cNvPicPr>
          <p:nvPr/>
        </p:nvPicPr>
        <p:blipFill>
          <a:blip r:embed="rId3"/>
          <a:srcRect l="-299" t="-2147" r="299" b="49666"/>
          <a:stretch/>
        </p:blipFill>
        <p:spPr>
          <a:xfrm>
            <a:off x="740568" y="2926133"/>
            <a:ext cx="4783931" cy="114739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3F4CF3ED-D9E1-F790-A494-F38825B3122C}"/>
                  </a:ext>
                </a:extLst>
              </p:cNvPr>
              <p:cNvSpPr txBox="1">
                <a:spLocks/>
              </p:cNvSpPr>
              <p:nvPr/>
            </p:nvSpPr>
            <p:spPr>
              <a:xfrm>
                <a:off x="838200" y="4169511"/>
                <a:ext cx="10515600" cy="872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dk1"/>
                    </a:solidFill>
                  </a:rPr>
                  <a:t>The compression size of each batch must be less than or equal to A MB:</a:t>
                </a:r>
              </a:p>
              <a:p>
                <a:pPr marL="457200" lvl="1" indent="0">
                  <a:buNone/>
                </a:pP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𝑝𝑜𝑠𝑡</m:t>
                    </m:r>
                    <m:r>
                      <a:rPr lang="en-US" b="0" i="1" smtClean="0">
                        <a:solidFill>
                          <a:srgbClr val="C00000"/>
                        </a:solidFill>
                        <a:latin typeface="Cambria Math" panose="02040503050406030204" pitchFamily="18" charset="0"/>
                      </a:rPr>
                      <m:t>_</m:t>
                    </m:r>
                    <m:r>
                      <a:rPr lang="en-US" b="0" i="1" smtClean="0">
                        <a:solidFill>
                          <a:srgbClr val="C00000"/>
                        </a:solidFill>
                        <a:latin typeface="Cambria Math" panose="02040503050406030204" pitchFamily="18" charset="0"/>
                      </a:rPr>
                      <m:t>𝑐𝑜𝑚𝑝𝑟𝑒𝑠𝑠𝑖𝑜𝑛</m:t>
                    </m:r>
                    <m:r>
                      <a:rPr lang="en-US" b="0" i="1" smtClean="0">
                        <a:solidFill>
                          <a:srgbClr val="C00000"/>
                        </a:solidFill>
                        <a:latin typeface="Cambria Math" panose="02040503050406030204" pitchFamily="18" charset="0"/>
                      </a:rPr>
                      <m:t>_</m:t>
                    </m:r>
                    <m:r>
                      <a:rPr lang="en-US" b="0" i="1" smtClean="0">
                        <a:solidFill>
                          <a:srgbClr val="C00000"/>
                        </a:solidFill>
                        <a:latin typeface="Cambria Math" panose="02040503050406030204" pitchFamily="18" charset="0"/>
                      </a:rPr>
                      <m:t>𝑠𝑖𝑧𝑒</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𝑏</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en-GB" dirty="0"/>
              </a:p>
              <a:p>
                <a:pPr marL="0" indent="0">
                  <a:buNone/>
                </a:pPr>
                <a:endParaRPr lang="en-US" sz="1800" dirty="0"/>
              </a:p>
              <a:p>
                <a:endParaRPr lang="en-FR" sz="1800" dirty="0"/>
              </a:p>
            </p:txBody>
          </p:sp>
        </mc:Choice>
        <mc:Fallback xmlns="">
          <p:sp>
            <p:nvSpPr>
              <p:cNvPr id="9" name="Content Placeholder 2">
                <a:extLst>
                  <a:ext uri="{FF2B5EF4-FFF2-40B4-BE49-F238E27FC236}">
                    <a16:creationId xmlns:a16="http://schemas.microsoft.com/office/drawing/2014/main" id="{3F4CF3ED-D9E1-F790-A494-F38825B3122C}"/>
                  </a:ext>
                </a:extLst>
              </p:cNvPr>
              <p:cNvSpPr txBox="1">
                <a:spLocks noRot="1" noChangeAspect="1" noMove="1" noResize="1" noEditPoints="1" noAdjustHandles="1" noChangeArrowheads="1" noChangeShapeType="1" noTextEdit="1"/>
              </p:cNvSpPr>
              <p:nvPr/>
            </p:nvSpPr>
            <p:spPr>
              <a:xfrm>
                <a:off x="838200" y="4169511"/>
                <a:ext cx="10515600" cy="872822"/>
              </a:xfrm>
              <a:prstGeom prst="rect">
                <a:avLst/>
              </a:prstGeom>
              <a:blipFill>
                <a:blip r:embed="rId4"/>
                <a:stretch>
                  <a:fillRect l="-483" t="-5797"/>
                </a:stretch>
              </a:blipFill>
            </p:spPr>
            <p:txBody>
              <a:bodyPr/>
              <a:lstStyle/>
              <a:p>
                <a:r>
                  <a:rPr lang="en-FR">
                    <a:noFill/>
                  </a:rPr>
                  <a:t> </a:t>
                </a:r>
              </a:p>
            </p:txBody>
          </p:sp>
        </mc:Fallback>
      </mc:AlternateContent>
      <p:sp>
        <p:nvSpPr>
          <p:cNvPr id="10" name="Content Placeholder 2">
            <a:extLst>
              <a:ext uri="{FF2B5EF4-FFF2-40B4-BE49-F238E27FC236}">
                <a16:creationId xmlns:a16="http://schemas.microsoft.com/office/drawing/2014/main" id="{B8CC98B0-042C-89FB-F668-73F720FB4B82}"/>
              </a:ext>
            </a:extLst>
          </p:cNvPr>
          <p:cNvSpPr txBox="1">
            <a:spLocks/>
          </p:cNvSpPr>
          <p:nvPr/>
        </p:nvSpPr>
        <p:spPr>
          <a:xfrm>
            <a:off x="3132533" y="5598559"/>
            <a:ext cx="1968104" cy="36856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Objective function:</a:t>
            </a:r>
          </a:p>
          <a:p>
            <a:endParaRPr lang="en-FR" sz="18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19BF7B7-744C-5C13-27F0-B9BF43FC3E3E}"/>
                  </a:ext>
                </a:extLst>
              </p:cNvPr>
              <p:cNvSpPr txBox="1"/>
              <p:nvPr/>
            </p:nvSpPr>
            <p:spPr>
              <a:xfrm>
                <a:off x="5538968" y="5389082"/>
                <a:ext cx="1016432" cy="7875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e>
                          </m:nary>
                        </m:e>
                      </m:func>
                    </m:oMath>
                  </m:oMathPara>
                </a14:m>
                <a:endParaRPr lang="en-FR" dirty="0"/>
              </a:p>
            </p:txBody>
          </p:sp>
        </mc:Choice>
        <mc:Fallback xmlns="">
          <p:sp>
            <p:nvSpPr>
              <p:cNvPr id="11" name="TextBox 10">
                <a:extLst>
                  <a:ext uri="{FF2B5EF4-FFF2-40B4-BE49-F238E27FC236}">
                    <a16:creationId xmlns:a16="http://schemas.microsoft.com/office/drawing/2014/main" id="{719BF7B7-744C-5C13-27F0-B9BF43FC3E3E}"/>
                  </a:ext>
                </a:extLst>
              </p:cNvPr>
              <p:cNvSpPr txBox="1">
                <a:spLocks noRot="1" noChangeAspect="1" noMove="1" noResize="1" noEditPoints="1" noAdjustHandles="1" noChangeArrowheads="1" noChangeShapeType="1" noTextEdit="1"/>
              </p:cNvSpPr>
              <p:nvPr/>
            </p:nvSpPr>
            <p:spPr>
              <a:xfrm>
                <a:off x="5538968" y="5389082"/>
                <a:ext cx="1016432" cy="787523"/>
              </a:xfrm>
              <a:prstGeom prst="rect">
                <a:avLst/>
              </a:prstGeom>
              <a:blipFill>
                <a:blip r:embed="rId5"/>
                <a:stretch>
                  <a:fillRect l="-41250" t="-112698" r="-31250" b="-166667"/>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58F96A6-4047-1DC7-A840-C268F2CF9BED}"/>
                  </a:ext>
                </a:extLst>
              </p:cNvPr>
              <p:cNvSpPr/>
              <p:nvPr/>
            </p:nvSpPr>
            <p:spPr>
              <a:xfrm>
                <a:off x="8003380" y="4397804"/>
                <a:ext cx="3702237" cy="10204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FR" sz="1400" dirty="0">
                    <a:solidFill>
                      <a:srgbClr val="C00000"/>
                    </a:solidFill>
                  </a:rPr>
                  <a:t>Getting the compression size is non-trivial</a:t>
                </a:r>
              </a:p>
              <a:p>
                <a:pPr marL="285750" indent="-285750">
                  <a:buFont typeface="Wingdings" pitchFamily="2" charset="2"/>
                  <a:buChar char="è"/>
                </a:pPr>
                <a:r>
                  <a:rPr lang="en-GB" sz="1400" dirty="0" err="1">
                    <a:solidFill>
                      <a:srgbClr val="C00000"/>
                    </a:solidFill>
                  </a:rPr>
                  <a:t>xz</a:t>
                </a:r>
                <a:r>
                  <a:rPr lang="en-GB" sz="1400" dirty="0">
                    <a:solidFill>
                      <a:srgbClr val="C00000"/>
                    </a:solidFill>
                  </a:rPr>
                  <a:t> compression speed </a:t>
                </a:r>
                <a14:m>
                  <m:oMath xmlns:m="http://schemas.openxmlformats.org/officeDocument/2006/math">
                    <m:r>
                      <a:rPr lang="en-GB" sz="1400" i="1" smtClean="0">
                        <a:solidFill>
                          <a:srgbClr val="C00000"/>
                        </a:solidFill>
                        <a:latin typeface="Cambria Math" panose="02040503050406030204" pitchFamily="18" charset="0"/>
                        <a:ea typeface="Cambria Math" panose="02040503050406030204" pitchFamily="18" charset="0"/>
                      </a:rPr>
                      <m:t>≈</m:t>
                    </m:r>
                  </m:oMath>
                </a14:m>
                <a:r>
                  <a:rPr lang="en-FR" sz="1400" dirty="0">
                    <a:solidFill>
                      <a:srgbClr val="C00000"/>
                    </a:solidFill>
                  </a:rPr>
                  <a:t> 1 genome/sec</a:t>
                </a:r>
              </a:p>
              <a:p>
                <a:pPr marL="285750" indent="-285750">
                  <a:buFont typeface="Wingdings" pitchFamily="2" charset="2"/>
                  <a:buChar char="è"/>
                </a:pPr>
                <a:r>
                  <a:rPr lang="en-FR" sz="1400" dirty="0">
                    <a:solidFill>
                      <a:srgbClr val="C00000"/>
                    </a:solidFill>
                  </a:rPr>
                  <a:t>1h20m for a batch with n = 5000</a:t>
                </a:r>
              </a:p>
              <a:p>
                <a:pPr marL="742950" lvl="1" indent="-285750">
                  <a:buFont typeface="Arial" panose="020B0604020202020204" pitchFamily="34" charset="0"/>
                  <a:buChar char="•"/>
                </a:pPr>
                <a:endParaRPr lang="en-FR" sz="1400" dirty="0">
                  <a:solidFill>
                    <a:srgbClr val="C00000"/>
                  </a:solidFill>
                </a:endParaRPr>
              </a:p>
            </p:txBody>
          </p:sp>
        </mc:Choice>
        <mc:Fallback xmlns="">
          <p:sp>
            <p:nvSpPr>
              <p:cNvPr id="5" name="Rectangle 4">
                <a:extLst>
                  <a:ext uri="{FF2B5EF4-FFF2-40B4-BE49-F238E27FC236}">
                    <a16:creationId xmlns:a16="http://schemas.microsoft.com/office/drawing/2014/main" id="{758F96A6-4047-1DC7-A840-C268F2CF9BED}"/>
                  </a:ext>
                </a:extLst>
              </p:cNvPr>
              <p:cNvSpPr>
                <a:spLocks noRot="1" noChangeAspect="1" noMove="1" noResize="1" noEditPoints="1" noAdjustHandles="1" noChangeArrowheads="1" noChangeShapeType="1" noTextEdit="1"/>
              </p:cNvSpPr>
              <p:nvPr/>
            </p:nvSpPr>
            <p:spPr>
              <a:xfrm>
                <a:off x="8003380" y="4397804"/>
                <a:ext cx="3702237" cy="1020427"/>
              </a:xfrm>
              <a:prstGeom prst="rect">
                <a:avLst/>
              </a:prstGeom>
              <a:blipFill>
                <a:blip r:embed="rId6"/>
                <a:stretch>
                  <a:fillRect l="-340"/>
                </a:stretch>
              </a:blipFill>
            </p:spPr>
            <p:txBody>
              <a:bodyPr/>
              <a:lstStyle/>
              <a:p>
                <a:r>
                  <a:rPr lang="en-FR">
                    <a:noFill/>
                  </a:rPr>
                  <a:t> </a:t>
                </a:r>
              </a:p>
            </p:txBody>
          </p:sp>
        </mc:Fallback>
      </mc:AlternateContent>
      <p:cxnSp>
        <p:nvCxnSpPr>
          <p:cNvPr id="12" name="Straight Arrow Connector 11">
            <a:extLst>
              <a:ext uri="{FF2B5EF4-FFF2-40B4-BE49-F238E27FC236}">
                <a16:creationId xmlns:a16="http://schemas.microsoft.com/office/drawing/2014/main" id="{363B043C-88D4-53A7-EB54-0B718A16CBB3}"/>
              </a:ext>
            </a:extLst>
          </p:cNvPr>
          <p:cNvCxnSpPr>
            <a:cxnSpLocks/>
          </p:cNvCxnSpPr>
          <p:nvPr/>
        </p:nvCxnSpPr>
        <p:spPr>
          <a:xfrm>
            <a:off x="4214813" y="4664869"/>
            <a:ext cx="3788568" cy="221023"/>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44053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701E-AC91-2D9B-64EB-2EEFFC09B4E6}"/>
              </a:ext>
            </a:extLst>
          </p:cNvPr>
          <p:cNvSpPr>
            <a:spLocks noGrp="1"/>
          </p:cNvSpPr>
          <p:nvPr>
            <p:ph type="title"/>
          </p:nvPr>
        </p:nvSpPr>
        <p:spPr/>
        <p:txBody>
          <a:bodyPr/>
          <a:lstStyle/>
          <a:p>
            <a:r>
              <a:rPr lang="en-FR" b="1" dirty="0"/>
              <a:t>Axis 2: </a:t>
            </a:r>
            <a:r>
              <a:rPr lang="en-FR" dirty="0"/>
              <a:t>Implementation</a:t>
            </a:r>
          </a:p>
        </p:txBody>
      </p:sp>
      <p:sp>
        <p:nvSpPr>
          <p:cNvPr id="4" name="Footer Placeholder 3">
            <a:extLst>
              <a:ext uri="{FF2B5EF4-FFF2-40B4-BE49-F238E27FC236}">
                <a16:creationId xmlns:a16="http://schemas.microsoft.com/office/drawing/2014/main" id="{79557158-2481-8F94-91F7-1A34B33481F0}"/>
              </a:ext>
            </a:extLst>
          </p:cNvPr>
          <p:cNvSpPr>
            <a:spLocks noGrp="1"/>
          </p:cNvSpPr>
          <p:nvPr>
            <p:ph type="ftr" sz="quarter" idx="11"/>
          </p:nvPr>
        </p:nvSpPr>
        <p:spPr/>
        <p:txBody>
          <a:bodyPr/>
          <a:lstStyle/>
          <a:p>
            <a:r>
              <a:rPr lang="en-GB" dirty="0"/>
              <a:t>Philippe </a:t>
            </a:r>
            <a:r>
              <a:rPr lang="en-GB" dirty="0" err="1"/>
              <a:t>Flajolet</a:t>
            </a:r>
            <a:r>
              <a:rPr lang="en-GB" dirty="0"/>
              <a:t> &amp; al. </a:t>
            </a:r>
            <a:r>
              <a:rPr lang="en-GB" dirty="0" err="1"/>
              <a:t>HyperLogLog</a:t>
            </a:r>
            <a:r>
              <a:rPr lang="en-GB" dirty="0"/>
              <a:t>: the analysis of a near-optimal cardinality estimation algorithm. </a:t>
            </a:r>
            <a:r>
              <a:rPr lang="en-GB" dirty="0" err="1"/>
              <a:t>AofA</a:t>
            </a:r>
            <a:r>
              <a:rPr lang="en-GB" dirty="0"/>
              <a:t>: Analysis of Algorithms, 2007</a:t>
            </a:r>
          </a:p>
          <a:p>
            <a:r>
              <a:rPr lang="en-GB" dirty="0"/>
              <a:t>Baker, D.N. &amp; al . Dashing: fast and accurate genomic distances with </a:t>
            </a:r>
            <a:r>
              <a:rPr lang="en-GB" dirty="0" err="1"/>
              <a:t>HyperLogLog</a:t>
            </a:r>
            <a:r>
              <a:rPr lang="en-GB" dirty="0"/>
              <a:t>. Genome </a:t>
            </a:r>
            <a:r>
              <a:rPr lang="en-GB" dirty="0" err="1"/>
              <a:t>Biol</a:t>
            </a:r>
            <a:r>
              <a:rPr lang="en-GB" dirty="0"/>
              <a:t> 20, 265. 2019</a:t>
            </a:r>
          </a:p>
          <a:p>
            <a:r>
              <a:rPr lang="en-GB" dirty="0"/>
              <a:t>https://</a:t>
            </a:r>
            <a:r>
              <a:rPr lang="en-GB" dirty="0" err="1"/>
              <a:t>github.com</a:t>
            </a:r>
            <a:r>
              <a:rPr lang="en-GB" dirty="0"/>
              <a:t>/</a:t>
            </a:r>
            <a:r>
              <a:rPr lang="en-GB" dirty="0" err="1"/>
              <a:t>dnbaker</a:t>
            </a:r>
            <a:r>
              <a:rPr lang="en-GB" dirty="0"/>
              <a:t>/dashing </a:t>
            </a:r>
          </a:p>
          <a:p>
            <a:endParaRPr lang="en-FR" dirty="0"/>
          </a:p>
        </p:txBody>
      </p:sp>
      <p:sp>
        <p:nvSpPr>
          <p:cNvPr id="5" name="Slide Number Placeholder 4">
            <a:extLst>
              <a:ext uri="{FF2B5EF4-FFF2-40B4-BE49-F238E27FC236}">
                <a16:creationId xmlns:a16="http://schemas.microsoft.com/office/drawing/2014/main" id="{B1BD3BFF-FA4B-A35B-3731-C66C23E32BF9}"/>
              </a:ext>
            </a:extLst>
          </p:cNvPr>
          <p:cNvSpPr>
            <a:spLocks noGrp="1"/>
          </p:cNvSpPr>
          <p:nvPr>
            <p:ph type="sldNum" sz="quarter" idx="12"/>
          </p:nvPr>
        </p:nvSpPr>
        <p:spPr/>
        <p:txBody>
          <a:bodyPr/>
          <a:lstStyle/>
          <a:p>
            <a:fld id="{E308F893-25B2-374C-86EA-E8824AD84C24}" type="slidenum">
              <a:rPr lang="en-FR" smtClean="0"/>
              <a:t>48</a:t>
            </a:fld>
            <a:endParaRPr lang="en-FR"/>
          </a:p>
        </p:txBody>
      </p:sp>
      <p:sp>
        <p:nvSpPr>
          <p:cNvPr id="6" name="Title 4">
            <a:extLst>
              <a:ext uri="{FF2B5EF4-FFF2-40B4-BE49-F238E27FC236}">
                <a16:creationId xmlns:a16="http://schemas.microsoft.com/office/drawing/2014/main" id="{98B2A025-BE93-777F-56CB-47646297F290}"/>
              </a:ext>
            </a:extLst>
          </p:cNvPr>
          <p:cNvSpPr txBox="1">
            <a:spLocks/>
          </p:cNvSpPr>
          <p:nvPr/>
        </p:nvSpPr>
        <p:spPr>
          <a:xfrm>
            <a:off x="327635" y="1739969"/>
            <a:ext cx="3772711" cy="55654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tx1"/>
                </a:solidFill>
                <a:latin typeface="+mj-lt"/>
                <a:ea typeface="+mj-ea"/>
                <a:cs typeface="+mj-cs"/>
              </a:defRPr>
            </a:lvl1pPr>
          </a:lstStyle>
          <a:p>
            <a:pPr algn="ctr"/>
            <a:r>
              <a:rPr lang="en-FR" sz="1400" dirty="0"/>
              <a:t>Ingredient 1: </a:t>
            </a:r>
            <a:r>
              <a:rPr lang="en-FR" sz="1400" dirty="0">
                <a:solidFill>
                  <a:schemeClr val="accent1">
                    <a:lumMod val="75000"/>
                  </a:schemeClr>
                </a:solidFill>
              </a:rPr>
              <a:t>Post-compression Sizes </a:t>
            </a:r>
            <a:r>
              <a:rPr lang="en-FR" sz="1400" dirty="0"/>
              <a:t>Correlates With </a:t>
            </a:r>
            <a:r>
              <a:rPr lang="en-FR" sz="1400" dirty="0">
                <a:solidFill>
                  <a:schemeClr val="accent2">
                    <a:lumMod val="75000"/>
                  </a:schemeClr>
                </a:solidFill>
              </a:rPr>
              <a:t>Distinct Kmers Count </a:t>
            </a:r>
            <a:r>
              <a:rPr lang="en-FR" sz="1400" dirty="0"/>
              <a:t>In Genomes Collections</a:t>
            </a:r>
          </a:p>
        </p:txBody>
      </p:sp>
      <p:sp>
        <p:nvSpPr>
          <p:cNvPr id="8" name="Title 1">
            <a:extLst>
              <a:ext uri="{FF2B5EF4-FFF2-40B4-BE49-F238E27FC236}">
                <a16:creationId xmlns:a16="http://schemas.microsoft.com/office/drawing/2014/main" id="{DBC162EE-C168-B7AE-D4AA-8DD7E486C18A}"/>
              </a:ext>
            </a:extLst>
          </p:cNvPr>
          <p:cNvSpPr txBox="1">
            <a:spLocks/>
          </p:cNvSpPr>
          <p:nvPr/>
        </p:nvSpPr>
        <p:spPr>
          <a:xfrm>
            <a:off x="3797031" y="5774897"/>
            <a:ext cx="4463374" cy="448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2400" kern="1200">
                <a:solidFill>
                  <a:schemeClr val="tx1"/>
                </a:solidFill>
                <a:latin typeface="+mj-lt"/>
                <a:ea typeface="+mj-ea"/>
                <a:cs typeface="+mj-cs"/>
              </a:defRPr>
            </a:lvl1pPr>
          </a:lstStyle>
          <a:p>
            <a:pPr algn="ctr"/>
            <a:r>
              <a:rPr lang="en-FR" sz="1400" dirty="0"/>
              <a:t>Ingredient 2: Fast Distinct Kmers Counting via HyperLogLog - Implemented in Dashing</a:t>
            </a:r>
            <a:endParaRPr lang="en-FR" sz="1400" baseline="30000" dirty="0"/>
          </a:p>
          <a:p>
            <a:pPr algn="ctr"/>
            <a:endParaRPr lang="en-FR" sz="1400" dirty="0"/>
          </a:p>
        </p:txBody>
      </p:sp>
      <p:sp>
        <p:nvSpPr>
          <p:cNvPr id="10" name="TextBox 9">
            <a:extLst>
              <a:ext uri="{FF2B5EF4-FFF2-40B4-BE49-F238E27FC236}">
                <a16:creationId xmlns:a16="http://schemas.microsoft.com/office/drawing/2014/main" id="{57589A13-9D07-464B-ECB5-C36A34D7687B}"/>
              </a:ext>
            </a:extLst>
          </p:cNvPr>
          <p:cNvSpPr txBox="1"/>
          <p:nvPr/>
        </p:nvSpPr>
        <p:spPr>
          <a:xfrm>
            <a:off x="7878756" y="1739969"/>
            <a:ext cx="3891064" cy="307777"/>
          </a:xfrm>
          <a:prstGeom prst="rect">
            <a:avLst/>
          </a:prstGeom>
          <a:noFill/>
        </p:spPr>
        <p:txBody>
          <a:bodyPr wrap="square">
            <a:spAutoFit/>
          </a:bodyPr>
          <a:lstStyle/>
          <a:p>
            <a:pPr algn="ctr"/>
            <a:r>
              <a:rPr lang="en-FR" sz="1400" dirty="0"/>
              <a:t>Ingredient 3: First-fit Bin Packing Algorithms</a:t>
            </a:r>
          </a:p>
        </p:txBody>
      </p:sp>
      <p:pic>
        <p:nvPicPr>
          <p:cNvPr id="9218" name="Picture 2">
            <a:extLst>
              <a:ext uri="{FF2B5EF4-FFF2-40B4-BE49-F238E27FC236}">
                <a16:creationId xmlns:a16="http://schemas.microsoft.com/office/drawing/2014/main" id="{DFA571E0-D3CF-E22C-1745-3F4AA31AB2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733" y="2425353"/>
            <a:ext cx="3542216" cy="263925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F94500F6-BDE0-E70E-AF5B-AFD765466178}"/>
              </a:ext>
            </a:extLst>
          </p:cNvPr>
          <p:cNvPicPr>
            <a:picLocks noChangeAspect="1"/>
          </p:cNvPicPr>
          <p:nvPr/>
        </p:nvPicPr>
        <p:blipFill>
          <a:blip r:embed="rId3"/>
          <a:stretch>
            <a:fillRect/>
          </a:stretch>
        </p:blipFill>
        <p:spPr>
          <a:xfrm>
            <a:off x="4823476" y="3192151"/>
            <a:ext cx="2317559" cy="2380967"/>
          </a:xfrm>
          <a:prstGeom prst="rect">
            <a:avLst/>
          </a:prstGeom>
          <a:ln>
            <a:solidFill>
              <a:schemeClr val="tx1"/>
            </a:solidFill>
          </a:ln>
        </p:spPr>
      </p:pic>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B8A78897-86CA-0E0A-EAA8-082642817A9F}"/>
                  </a:ext>
                </a:extLst>
              </p:cNvPr>
              <p:cNvSpPr txBox="1">
                <a:spLocks/>
              </p:cNvSpPr>
              <p:nvPr/>
            </p:nvSpPr>
            <p:spPr>
              <a:xfrm>
                <a:off x="7864165" y="2204782"/>
                <a:ext cx="4071537" cy="132556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1400" dirty="0"/>
                  <a:t>Given unlimited batches with capacity C</a:t>
                </a:r>
              </a:p>
              <a:p>
                <a:pPr marL="0" indent="0">
                  <a:lnSpc>
                    <a:spcPct val="150000"/>
                  </a:lnSpc>
                  <a:buNone/>
                </a:pPr>
                <a14:m>
                  <m:oMathPara xmlns:m="http://schemas.openxmlformats.org/officeDocument/2006/math">
                    <m:oMathParaPr>
                      <m:jc m:val="centerGroup"/>
                    </m:oMathParaPr>
                    <m:oMath xmlns:m="http://schemas.openxmlformats.org/officeDocument/2006/math">
                      <m:r>
                        <a:rPr lang="en-GB" sz="1400" b="1" i="1" dirty="0" smtClean="0">
                          <a:latin typeface="Cambria Math" panose="02040503050406030204" pitchFamily="18" charset="0"/>
                        </a:rPr>
                        <m:t>𝑴</m:t>
                      </m:r>
                      <m:r>
                        <a:rPr lang="en-FR" sz="1400" b="1" i="1" dirty="0">
                          <a:latin typeface="Cambria Math" panose="02040503050406030204" pitchFamily="18" charset="0"/>
                        </a:rPr>
                        <m:t>𝒊𝒏𝒊𝒎𝒊𝒛𝒆</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𝒏𝒃</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𝒐𝒇</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𝒃𝒂𝒕𝒄𝒉</m:t>
                      </m:r>
                      <m:r>
                        <a:rPr lang="en-US" sz="1400" b="1" i="1" dirty="0" smtClean="0">
                          <a:latin typeface="Cambria Math" panose="02040503050406030204" pitchFamily="18" charset="0"/>
                        </a:rPr>
                        <m:t> </m:t>
                      </m:r>
                      <m:r>
                        <a:rPr lang="en-US" sz="1400" b="1" i="1" dirty="0" smtClean="0">
                          <a:latin typeface="Cambria Math" panose="02040503050406030204" pitchFamily="18" charset="0"/>
                        </a:rPr>
                        <m:t>𝑩</m:t>
                      </m:r>
                      <m:r>
                        <a:rPr lang="en-US" sz="1400" b="1" i="1" dirty="0" smtClean="0">
                          <a:latin typeface="Cambria Math" panose="02040503050406030204" pitchFamily="18" charset="0"/>
                        </a:rPr>
                        <m:t> </m:t>
                      </m:r>
                    </m:oMath>
                  </m:oMathPara>
                </a14:m>
                <a:endParaRPr lang="en-GB" sz="1400" dirty="0"/>
              </a:p>
              <a:p>
                <a:pPr marL="0" indent="0">
                  <a:lnSpc>
                    <a:spcPct val="150000"/>
                  </a:lnSpc>
                  <a:buNone/>
                </a:pPr>
                <a:r>
                  <a:rPr lang="en-GB" sz="1400" dirty="0" err="1"/>
                  <a:t>s.t.</a:t>
                </a:r>
                <a:r>
                  <a:rPr lang="en-GB" sz="1400" dirty="0"/>
                  <a:t>		</a:t>
                </a:r>
              </a:p>
              <a:p>
                <a:pPr marL="0" indent="0">
                  <a:lnSpc>
                    <a:spcPct val="150000"/>
                  </a:lnSpc>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𝑑𝑖𝑠𝑡𝑖𝑛𝑐𝑡</m:t>
                      </m:r>
                      <m:r>
                        <a:rPr lang="en-US" sz="1400" b="0" i="1" smtClean="0">
                          <a:latin typeface="Cambria Math" panose="02040503050406030204" pitchFamily="18" charset="0"/>
                          <a:ea typeface="Cambria Math" panose="02040503050406030204" pitchFamily="18" charset="0"/>
                        </a:rPr>
                        <m:t>_</m:t>
                      </m:r>
                      <m:r>
                        <a:rPr lang="en-US" sz="1400" b="0" i="1" smtClean="0">
                          <a:latin typeface="Cambria Math" panose="02040503050406030204" pitchFamily="18" charset="0"/>
                          <a:ea typeface="Cambria Math" panose="02040503050406030204" pitchFamily="18" charset="0"/>
                        </a:rPr>
                        <m:t>𝑘𝑚𝑒𝑟𝑠</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𝑏𝑗</m:t>
                      </m:r>
                      <m:r>
                        <a:rPr lang="en-US" sz="1400" b="0" i="1" smtClean="0">
                          <a:latin typeface="Cambria Math" panose="02040503050406030204" pitchFamily="18" charset="0"/>
                          <a:ea typeface="Cambria Math" panose="02040503050406030204" pitchFamily="18" charset="0"/>
                        </a:rPr>
                        <m:t>)&lt;</m:t>
                      </m:r>
                      <m:r>
                        <a:rPr lang="en-US" sz="1400" b="0" i="1" smtClean="0">
                          <a:latin typeface="Cambria Math" panose="02040503050406030204" pitchFamily="18" charset="0"/>
                          <a:ea typeface="Cambria Math" panose="02040503050406030204" pitchFamily="18" charset="0"/>
                        </a:rPr>
                        <m:t>𝐶</m:t>
                      </m:r>
                      <m:r>
                        <a:rPr lang="vi-VN" sz="1400" b="1" i="1" smtClean="0">
                          <a:latin typeface="Cambria Math" panose="02040503050406030204" pitchFamily="18" charset="0"/>
                          <a:ea typeface="Cambria Math" panose="02040503050406030204" pitchFamily="18" charset="0"/>
                        </a:rPr>
                        <m:t>,  </m:t>
                      </m:r>
                      <m:r>
                        <m:rPr>
                          <m:sty m:val="p"/>
                        </m:rPr>
                        <a:rPr lang="vi-VN" sz="1400" b="1" i="1" smtClean="0">
                          <a:latin typeface="Cambria Math" panose="02040503050406030204" pitchFamily="18" charset="0"/>
                          <a:ea typeface="Cambria Math" panose="02040503050406030204" pitchFamily="18" charset="0"/>
                        </a:rPr>
                        <m:t>for</m:t>
                      </m:r>
                      <m:r>
                        <a:rPr lang="vi-VN" sz="1400" b="1" i="1" smtClean="0">
                          <a:latin typeface="Cambria Math" panose="02040503050406030204" pitchFamily="18" charset="0"/>
                          <a:ea typeface="Cambria Math" panose="02040503050406030204" pitchFamily="18" charset="0"/>
                        </a:rPr>
                        <m:t> </m:t>
                      </m:r>
                      <m:d>
                        <m:dPr>
                          <m:ctrlPr>
                            <a:rPr lang="vi-VN" sz="1400" b="1" i="1" dirty="0">
                              <a:latin typeface="Cambria Math" panose="02040503050406030204" pitchFamily="18" charset="0"/>
                            </a:rPr>
                          </m:ctrlPr>
                        </m:dPr>
                        <m:e>
                          <m:r>
                            <m:rPr>
                              <m:sty m:val="p"/>
                            </m:rPr>
                            <a:rPr lang="vi-VN" sz="1400" b="1" i="1" dirty="0">
                              <a:latin typeface="Cambria Math" panose="02040503050406030204" pitchFamily="18" charset="0"/>
                            </a:rPr>
                            <m:t>j</m:t>
                          </m:r>
                          <m:r>
                            <a:rPr lang="vi-VN" sz="1400" b="1" i="1" dirty="0">
                              <a:latin typeface="Cambria Math" panose="02040503050406030204" pitchFamily="18" charset="0"/>
                            </a:rPr>
                            <m:t>=</m:t>
                          </m:r>
                          <m:r>
                            <a:rPr lang="vi-VN" sz="1400" i="1" dirty="0">
                              <a:latin typeface="Cambria Math" panose="02040503050406030204" pitchFamily="18" charset="0"/>
                            </a:rPr>
                            <m:t>1</m:t>
                          </m:r>
                          <m:r>
                            <a:rPr lang="vi-VN" sz="1400" b="1" i="1" dirty="0">
                              <a:latin typeface="Cambria Math" panose="02040503050406030204" pitchFamily="18" charset="0"/>
                            </a:rPr>
                            <m:t>,…,</m:t>
                          </m:r>
                          <m:r>
                            <a:rPr lang="en-US" sz="1400" b="1" i="1" dirty="0" smtClean="0">
                              <a:latin typeface="Cambria Math" panose="02040503050406030204" pitchFamily="18" charset="0"/>
                            </a:rPr>
                            <m:t>𝒎</m:t>
                          </m:r>
                        </m:e>
                      </m:d>
                    </m:oMath>
                  </m:oMathPara>
                </a14:m>
                <a:endParaRPr lang="en-FR" sz="1400" dirty="0"/>
              </a:p>
            </p:txBody>
          </p:sp>
        </mc:Choice>
        <mc:Fallback xmlns="">
          <p:sp>
            <p:nvSpPr>
              <p:cNvPr id="13" name="Content Placeholder 2">
                <a:extLst>
                  <a:ext uri="{FF2B5EF4-FFF2-40B4-BE49-F238E27FC236}">
                    <a16:creationId xmlns:a16="http://schemas.microsoft.com/office/drawing/2014/main" id="{B8A78897-86CA-0E0A-EAA8-082642817A9F}"/>
                  </a:ext>
                </a:extLst>
              </p:cNvPr>
              <p:cNvSpPr txBox="1">
                <a:spLocks noRot="1" noChangeAspect="1" noMove="1" noResize="1" noEditPoints="1" noAdjustHandles="1" noChangeArrowheads="1" noChangeShapeType="1" noTextEdit="1"/>
              </p:cNvSpPr>
              <p:nvPr/>
            </p:nvSpPr>
            <p:spPr>
              <a:xfrm>
                <a:off x="7864165" y="2204782"/>
                <a:ext cx="4071537" cy="1325562"/>
              </a:xfrm>
              <a:prstGeom prst="rect">
                <a:avLst/>
              </a:prstGeom>
              <a:blipFill>
                <a:blip r:embed="rId4"/>
                <a:stretch>
                  <a:fillRect/>
                </a:stretch>
              </a:blipFill>
            </p:spPr>
            <p:txBody>
              <a:bodyPr/>
              <a:lstStyle/>
              <a:p>
                <a:r>
                  <a:rPr lang="en-FR">
                    <a:noFill/>
                  </a:rPr>
                  <a:t> </a:t>
                </a:r>
              </a:p>
            </p:txBody>
          </p:sp>
        </mc:Fallback>
      </mc:AlternateContent>
      <p:sp>
        <p:nvSpPr>
          <p:cNvPr id="14" name="Content Placeholder 2">
            <a:extLst>
              <a:ext uri="{FF2B5EF4-FFF2-40B4-BE49-F238E27FC236}">
                <a16:creationId xmlns:a16="http://schemas.microsoft.com/office/drawing/2014/main" id="{58D621B3-BBC8-326A-8CE3-2AAF1DA5AD1A}"/>
              </a:ext>
            </a:extLst>
          </p:cNvPr>
          <p:cNvSpPr txBox="1">
            <a:spLocks/>
          </p:cNvSpPr>
          <p:nvPr/>
        </p:nvSpPr>
        <p:spPr>
          <a:xfrm>
            <a:off x="8153400" y="3633028"/>
            <a:ext cx="3733800" cy="1738312"/>
          </a:xfrm>
          <a:prstGeom prst="rect">
            <a:avLst/>
          </a:prstGeom>
          <a:noFill/>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FR" sz="1200" dirty="0"/>
              <a:t>Sort the genomes by acession number.</a:t>
            </a:r>
          </a:p>
          <a:p>
            <a:r>
              <a:rPr lang="en-GB" sz="1200" dirty="0"/>
              <a:t>Initially, an empty bin is created. </a:t>
            </a:r>
          </a:p>
          <a:p>
            <a:r>
              <a:rPr lang="en-GB" sz="1200" dirty="0"/>
              <a:t>At each step, the next genomes is selected and packed in the first available bin. </a:t>
            </a:r>
          </a:p>
          <a:p>
            <a:r>
              <a:rPr lang="en-GB" sz="1200" dirty="0"/>
              <a:t>Distinct </a:t>
            </a:r>
            <a:r>
              <a:rPr lang="en-GB" sz="1200" dirty="0" err="1"/>
              <a:t>kmers</a:t>
            </a:r>
            <a:r>
              <a:rPr lang="en-GB" sz="1200" dirty="0"/>
              <a:t> count in each step is calculated using Dashing</a:t>
            </a:r>
          </a:p>
          <a:p>
            <a:r>
              <a:rPr lang="en-GB" sz="1200" dirty="0"/>
              <a:t>Create new bin as needed.</a:t>
            </a:r>
          </a:p>
          <a:p>
            <a:pPr marL="0" indent="0">
              <a:buNone/>
            </a:pPr>
            <a:endParaRPr lang="en-FR" sz="1200" dirty="0"/>
          </a:p>
        </p:txBody>
      </p:sp>
    </p:spTree>
    <p:extLst>
      <p:ext uri="{BB962C8B-B14F-4D97-AF65-F5344CB8AC3E}">
        <p14:creationId xmlns:p14="http://schemas.microsoft.com/office/powerpoint/2010/main" val="6197995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AC5C-84A3-5E7C-5C6D-96CE96BD2DEE}"/>
              </a:ext>
            </a:extLst>
          </p:cNvPr>
          <p:cNvSpPr>
            <a:spLocks noGrp="1"/>
          </p:cNvSpPr>
          <p:nvPr>
            <p:ph type="title"/>
          </p:nvPr>
        </p:nvSpPr>
        <p:spPr/>
        <p:txBody>
          <a:bodyPr/>
          <a:lstStyle/>
          <a:p>
            <a:r>
              <a:rPr lang="en-FR" b="1" dirty="0"/>
              <a:t>Axis 2 result: </a:t>
            </a:r>
            <a:r>
              <a:rPr lang="en-FR" dirty="0"/>
              <a:t>M. tuberculosis case (updating new result)</a:t>
            </a:r>
          </a:p>
        </p:txBody>
      </p:sp>
      <p:sp>
        <p:nvSpPr>
          <p:cNvPr id="4" name="Footer Placeholder 3">
            <a:extLst>
              <a:ext uri="{FF2B5EF4-FFF2-40B4-BE49-F238E27FC236}">
                <a16:creationId xmlns:a16="http://schemas.microsoft.com/office/drawing/2014/main" id="{5A0FB2F4-8276-08D4-9495-557E695AF412}"/>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09A52422-C440-E06C-CA09-7397AADFB019}"/>
              </a:ext>
            </a:extLst>
          </p:cNvPr>
          <p:cNvSpPr>
            <a:spLocks noGrp="1"/>
          </p:cNvSpPr>
          <p:nvPr>
            <p:ph type="sldNum" sz="quarter" idx="12"/>
          </p:nvPr>
        </p:nvSpPr>
        <p:spPr/>
        <p:txBody>
          <a:bodyPr/>
          <a:lstStyle/>
          <a:p>
            <a:fld id="{E308F893-25B2-374C-86EA-E8824AD84C24}" type="slidenum">
              <a:rPr lang="en-FR" smtClean="0"/>
              <a:t>49</a:t>
            </a:fld>
            <a:endParaRPr lang="en-FR"/>
          </a:p>
        </p:txBody>
      </p:sp>
      <p:pic>
        <p:nvPicPr>
          <p:cNvPr id="6" name="Picture 3">
            <a:extLst>
              <a:ext uri="{FF2B5EF4-FFF2-40B4-BE49-F238E27FC236}">
                <a16:creationId xmlns:a16="http://schemas.microsoft.com/office/drawing/2014/main" id="{9D0A4C47-2377-EAC0-4E18-0D4BAF389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5588" y="2506831"/>
            <a:ext cx="3600000" cy="25765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C449856D-16B4-6FE6-5B76-58393D2690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a:fillRect/>
          </a:stretch>
        </p:blipFill>
        <p:spPr bwMode="auto">
          <a:xfrm>
            <a:off x="1746114" y="2506830"/>
            <a:ext cx="3600000" cy="2576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194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F7153E3-F4D0-2937-251A-B489C11583D0}"/>
              </a:ext>
            </a:extLst>
          </p:cNvPr>
          <p:cNvSpPr>
            <a:spLocks noGrp="1"/>
          </p:cNvSpPr>
          <p:nvPr>
            <p:ph type="title"/>
          </p:nvPr>
        </p:nvSpPr>
        <p:spPr/>
        <p:txBody>
          <a:bodyPr/>
          <a:lstStyle/>
          <a:p>
            <a:r>
              <a:rPr lang="en-FR" dirty="0"/>
              <a:t>Introduction</a:t>
            </a:r>
          </a:p>
        </p:txBody>
      </p:sp>
      <p:sp>
        <p:nvSpPr>
          <p:cNvPr id="7" name="Text Placeholder 6">
            <a:extLst>
              <a:ext uri="{FF2B5EF4-FFF2-40B4-BE49-F238E27FC236}">
                <a16:creationId xmlns:a16="http://schemas.microsoft.com/office/drawing/2014/main" id="{BEE1F182-DEF1-676E-5A3E-839F23AEA4A6}"/>
              </a:ext>
            </a:extLst>
          </p:cNvPr>
          <p:cNvSpPr>
            <a:spLocks noGrp="1"/>
          </p:cNvSpPr>
          <p:nvPr>
            <p:ph type="body" idx="1"/>
          </p:nvPr>
        </p:nvSpPr>
        <p:spPr/>
        <p:txBody>
          <a:bodyPr/>
          <a:lstStyle/>
          <a:p>
            <a:endParaRPr lang="en-FR"/>
          </a:p>
        </p:txBody>
      </p:sp>
      <p:sp>
        <p:nvSpPr>
          <p:cNvPr id="4" name="Footer Placeholder 3">
            <a:extLst>
              <a:ext uri="{FF2B5EF4-FFF2-40B4-BE49-F238E27FC236}">
                <a16:creationId xmlns:a16="http://schemas.microsoft.com/office/drawing/2014/main" id="{4711A223-2696-1D47-217B-DD28E40DC21B}"/>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ACFE6849-CA6D-DAE2-9D18-02B16BA531C5}"/>
              </a:ext>
            </a:extLst>
          </p:cNvPr>
          <p:cNvSpPr>
            <a:spLocks noGrp="1"/>
          </p:cNvSpPr>
          <p:nvPr>
            <p:ph type="sldNum" sz="quarter" idx="12"/>
          </p:nvPr>
        </p:nvSpPr>
        <p:spPr/>
        <p:txBody>
          <a:bodyPr/>
          <a:lstStyle/>
          <a:p>
            <a:fld id="{E308F893-25B2-374C-86EA-E8824AD84C24}" type="slidenum">
              <a:rPr lang="en-FR" smtClean="0"/>
              <a:t>5</a:t>
            </a:fld>
            <a:endParaRPr lang="en-FR"/>
          </a:p>
        </p:txBody>
      </p:sp>
    </p:spTree>
    <p:extLst>
      <p:ext uri="{BB962C8B-B14F-4D97-AF65-F5344CB8AC3E}">
        <p14:creationId xmlns:p14="http://schemas.microsoft.com/office/powerpoint/2010/main" val="23034978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55270-7E4E-00B0-C76F-720C9DF770FF}"/>
              </a:ext>
            </a:extLst>
          </p:cNvPr>
          <p:cNvSpPr>
            <a:spLocks noGrp="1"/>
          </p:cNvSpPr>
          <p:nvPr>
            <p:ph type="title"/>
          </p:nvPr>
        </p:nvSpPr>
        <p:spPr/>
        <p:txBody>
          <a:bodyPr/>
          <a:lstStyle/>
          <a:p>
            <a:r>
              <a:rPr lang="en-FR" b="1" dirty="0"/>
              <a:t>Axis 2 661k result: </a:t>
            </a:r>
            <a:r>
              <a:rPr lang="en-FR" dirty="0"/>
              <a:t>NA (I’m running the result)</a:t>
            </a:r>
          </a:p>
        </p:txBody>
      </p:sp>
      <p:sp>
        <p:nvSpPr>
          <p:cNvPr id="3" name="Content Placeholder 2">
            <a:extLst>
              <a:ext uri="{FF2B5EF4-FFF2-40B4-BE49-F238E27FC236}">
                <a16:creationId xmlns:a16="http://schemas.microsoft.com/office/drawing/2014/main" id="{5132F8AE-1CCE-261D-1278-6ECECA1CE589}"/>
              </a:ext>
            </a:extLst>
          </p:cNvPr>
          <p:cNvSpPr>
            <a:spLocks noGrp="1"/>
          </p:cNvSpPr>
          <p:nvPr>
            <p:ph idx="1"/>
          </p:nvPr>
        </p:nvSpPr>
        <p:spPr/>
        <p:txBody>
          <a:bodyPr/>
          <a:lstStyle/>
          <a:p>
            <a:endParaRPr lang="en-FR"/>
          </a:p>
        </p:txBody>
      </p:sp>
      <p:sp>
        <p:nvSpPr>
          <p:cNvPr id="4" name="Footer Placeholder 3">
            <a:extLst>
              <a:ext uri="{FF2B5EF4-FFF2-40B4-BE49-F238E27FC236}">
                <a16:creationId xmlns:a16="http://schemas.microsoft.com/office/drawing/2014/main" id="{032B4209-8519-3C09-B1E5-8F1C1F75D96F}"/>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A84B9E95-98C7-2F9B-0372-01CE8D12CA7C}"/>
              </a:ext>
            </a:extLst>
          </p:cNvPr>
          <p:cNvSpPr>
            <a:spLocks noGrp="1"/>
          </p:cNvSpPr>
          <p:nvPr>
            <p:ph type="sldNum" sz="quarter" idx="12"/>
          </p:nvPr>
        </p:nvSpPr>
        <p:spPr/>
        <p:txBody>
          <a:bodyPr/>
          <a:lstStyle/>
          <a:p>
            <a:fld id="{E308F893-25B2-374C-86EA-E8824AD84C24}" type="slidenum">
              <a:rPr lang="en-FR" smtClean="0"/>
              <a:t>50</a:t>
            </a:fld>
            <a:endParaRPr lang="en-FR"/>
          </a:p>
        </p:txBody>
      </p:sp>
    </p:spTree>
    <p:extLst>
      <p:ext uri="{BB962C8B-B14F-4D97-AF65-F5344CB8AC3E}">
        <p14:creationId xmlns:p14="http://schemas.microsoft.com/office/powerpoint/2010/main" val="1144581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7F23-EADD-5C43-C8F8-051462C1C33C}"/>
              </a:ext>
            </a:extLst>
          </p:cNvPr>
          <p:cNvSpPr>
            <a:spLocks noGrp="1"/>
          </p:cNvSpPr>
          <p:nvPr>
            <p:ph type="title"/>
          </p:nvPr>
        </p:nvSpPr>
        <p:spPr/>
        <p:txBody>
          <a:bodyPr/>
          <a:lstStyle/>
          <a:p>
            <a:r>
              <a:rPr lang="en-FR" dirty="0"/>
              <a:t>Summary And Perspectives</a:t>
            </a:r>
          </a:p>
        </p:txBody>
      </p:sp>
      <p:sp>
        <p:nvSpPr>
          <p:cNvPr id="3" name="Content Placeholder 2">
            <a:extLst>
              <a:ext uri="{FF2B5EF4-FFF2-40B4-BE49-F238E27FC236}">
                <a16:creationId xmlns:a16="http://schemas.microsoft.com/office/drawing/2014/main" id="{F516BEF3-ECB9-E154-DF47-6149BDBFC304}"/>
              </a:ext>
            </a:extLst>
          </p:cNvPr>
          <p:cNvSpPr>
            <a:spLocks noGrp="1"/>
          </p:cNvSpPr>
          <p:nvPr>
            <p:ph idx="1"/>
          </p:nvPr>
        </p:nvSpPr>
        <p:spPr/>
        <p:txBody>
          <a:bodyPr/>
          <a:lstStyle/>
          <a:p>
            <a:r>
              <a:rPr lang="en-FR" dirty="0"/>
              <a:t>2 main axis:</a:t>
            </a:r>
          </a:p>
          <a:p>
            <a:pPr lvl="1"/>
            <a:r>
              <a:rPr lang="en-FR" dirty="0"/>
              <a:t>Metadata-independent: species-wise and species-independent</a:t>
            </a:r>
          </a:p>
          <a:p>
            <a:pPr lvl="1"/>
            <a:r>
              <a:rPr lang="en-FR" dirty="0"/>
              <a:t>Constraints-aware batching</a:t>
            </a:r>
          </a:p>
          <a:p>
            <a:pPr lvl="1"/>
            <a:r>
              <a:rPr lang="en-FR" dirty="0"/>
              <a:t>Side projects: recompression of genomes collections and tools development</a:t>
            </a:r>
          </a:p>
          <a:p>
            <a:r>
              <a:rPr lang="en-FR" dirty="0"/>
              <a:t>Perspectives:</a:t>
            </a:r>
          </a:p>
          <a:p>
            <a:pPr lvl="1"/>
            <a:r>
              <a:rPr lang="en-FR" dirty="0"/>
              <a:t>Combine the 2 axis</a:t>
            </a:r>
          </a:p>
          <a:p>
            <a:pPr lvl="1"/>
            <a:r>
              <a:rPr lang="en-FR" dirty="0"/>
              <a:t>Improve reference genomes selections for axis 1</a:t>
            </a:r>
          </a:p>
          <a:p>
            <a:pPr lvl="1"/>
            <a:r>
              <a:rPr lang="en-FR" dirty="0"/>
              <a:t>Extend axis 2 to more use cases (constraints)</a:t>
            </a:r>
          </a:p>
        </p:txBody>
      </p:sp>
      <p:sp>
        <p:nvSpPr>
          <p:cNvPr id="4" name="Footer Placeholder 3">
            <a:extLst>
              <a:ext uri="{FF2B5EF4-FFF2-40B4-BE49-F238E27FC236}">
                <a16:creationId xmlns:a16="http://schemas.microsoft.com/office/drawing/2014/main" id="{4A310C33-47F1-F8AF-6636-A4E1AEBEAC4C}"/>
              </a:ext>
            </a:extLst>
          </p:cNvPr>
          <p:cNvSpPr>
            <a:spLocks noGrp="1"/>
          </p:cNvSpPr>
          <p:nvPr>
            <p:ph type="ftr" sz="quarter" idx="11"/>
          </p:nvPr>
        </p:nvSpPr>
        <p:spPr/>
        <p:txBody>
          <a:bodyPr/>
          <a:lstStyle/>
          <a:p>
            <a:endParaRPr lang="en-FR" dirty="0"/>
          </a:p>
        </p:txBody>
      </p:sp>
      <p:sp>
        <p:nvSpPr>
          <p:cNvPr id="5" name="Slide Number Placeholder 4">
            <a:extLst>
              <a:ext uri="{FF2B5EF4-FFF2-40B4-BE49-F238E27FC236}">
                <a16:creationId xmlns:a16="http://schemas.microsoft.com/office/drawing/2014/main" id="{6C0CF49A-1A44-B39B-68B9-0324B893B465}"/>
              </a:ext>
            </a:extLst>
          </p:cNvPr>
          <p:cNvSpPr>
            <a:spLocks noGrp="1"/>
          </p:cNvSpPr>
          <p:nvPr>
            <p:ph type="sldNum" sz="quarter" idx="12"/>
          </p:nvPr>
        </p:nvSpPr>
        <p:spPr/>
        <p:txBody>
          <a:bodyPr/>
          <a:lstStyle/>
          <a:p>
            <a:fld id="{E308F893-25B2-374C-86EA-E8824AD84C24}" type="slidenum">
              <a:rPr lang="en-FR" smtClean="0"/>
              <a:t>51</a:t>
            </a:fld>
            <a:endParaRPr lang="en-FR"/>
          </a:p>
        </p:txBody>
      </p:sp>
    </p:spTree>
    <p:extLst>
      <p:ext uri="{BB962C8B-B14F-4D97-AF65-F5344CB8AC3E}">
        <p14:creationId xmlns:p14="http://schemas.microsoft.com/office/powerpoint/2010/main" val="129501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F37ED-20C5-26AC-3D3B-249944F89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B38D8-A2FD-096F-2A35-FD439AA6093B}"/>
              </a:ext>
            </a:extLst>
          </p:cNvPr>
          <p:cNvSpPr>
            <a:spLocks noGrp="1"/>
          </p:cNvSpPr>
          <p:nvPr>
            <p:ph type="title"/>
          </p:nvPr>
        </p:nvSpPr>
        <p:spPr/>
        <p:txBody>
          <a:bodyPr/>
          <a:lstStyle/>
          <a:p>
            <a:r>
              <a:rPr lang="en-GB" b="1" dirty="0"/>
              <a:t>Motivation</a:t>
            </a:r>
            <a:r>
              <a:rPr lang="en-GB" dirty="0"/>
              <a:t>: Rapidly Growing Bacteria Genome Data &amp; collection of genomes is big</a:t>
            </a:r>
            <a:endParaRPr lang="en-FR" dirty="0"/>
          </a:p>
        </p:txBody>
      </p:sp>
      <p:sp>
        <p:nvSpPr>
          <p:cNvPr id="4" name="Footer Placeholder 3">
            <a:extLst>
              <a:ext uri="{FF2B5EF4-FFF2-40B4-BE49-F238E27FC236}">
                <a16:creationId xmlns:a16="http://schemas.microsoft.com/office/drawing/2014/main" id="{A873DEC7-2432-54A8-F8CC-879BF631A3FD}"/>
              </a:ext>
            </a:extLst>
          </p:cNvPr>
          <p:cNvSpPr>
            <a:spLocks noGrp="1"/>
          </p:cNvSpPr>
          <p:nvPr>
            <p:ph type="ftr" sz="quarter" idx="11"/>
          </p:nvPr>
        </p:nvSpPr>
        <p:spPr>
          <a:ln w="6350"/>
        </p:spPr>
        <p:txBody>
          <a:bodyPr anchor="t"/>
          <a:lstStyle/>
          <a:p>
            <a:pPr>
              <a:buNone/>
            </a:pPr>
            <a:r>
              <a:rPr lang="en-GB" sz="600" dirty="0" err="1">
                <a:solidFill>
                  <a:srgbClr val="000000"/>
                </a:solidFill>
                <a:latin typeface="Times New Roman" panose="02020603050405020304" pitchFamily="18" charset="0"/>
              </a:rPr>
              <a:t>Břinda</a:t>
            </a:r>
            <a:r>
              <a:rPr lang="en-GB" sz="600" dirty="0">
                <a:solidFill>
                  <a:srgbClr val="000000"/>
                </a:solidFill>
                <a:latin typeface="Times New Roman" panose="02020603050405020304" pitchFamily="18" charset="0"/>
              </a:rPr>
              <a:t> et al., Efficient and Robust Search of Microbial Genomes via Phylogenetic Compression. Nature Methods. 2025</a:t>
            </a:r>
          </a:p>
          <a:p>
            <a:pPr>
              <a:buNone/>
            </a:pPr>
            <a:r>
              <a:rPr lang="en-GB" sz="600" dirty="0">
                <a:solidFill>
                  <a:srgbClr val="000000"/>
                </a:solidFill>
                <a:latin typeface="Times New Roman" panose="02020603050405020304" pitchFamily="18" charset="0"/>
              </a:rPr>
              <a:t>Blackwell et al., Exploring bacterial diversity via a curated and searchable snapshot of archived DNA sequences. PLOS Biology 19, 11. 2021</a:t>
            </a:r>
          </a:p>
          <a:p>
            <a:pPr>
              <a:buNone/>
            </a:pPr>
            <a:r>
              <a:rPr lang="en-GB" sz="600" dirty="0">
                <a:solidFill>
                  <a:srgbClr val="000000"/>
                </a:solidFill>
                <a:latin typeface="Times New Roman" panose="02020603050405020304" pitchFamily="18" charset="0"/>
              </a:rPr>
              <a:t>Hunt et </a:t>
            </a:r>
            <a:r>
              <a:rPr lang="en-GB" sz="600" dirty="0" err="1">
                <a:solidFill>
                  <a:srgbClr val="000000"/>
                </a:solidFill>
                <a:latin typeface="Times New Roman" panose="02020603050405020304" pitchFamily="18" charset="0"/>
              </a:rPr>
              <a:t>a.l</a:t>
            </a:r>
            <a:r>
              <a:rPr lang="en-GB" sz="600" dirty="0">
                <a:solidFill>
                  <a:srgbClr val="000000"/>
                </a:solidFill>
                <a:latin typeface="Times New Roman" panose="02020603050405020304" pitchFamily="18" charset="0"/>
              </a:rPr>
              <a:t>,. </a:t>
            </a:r>
            <a:r>
              <a:rPr lang="en-GB" sz="600" dirty="0" err="1">
                <a:solidFill>
                  <a:srgbClr val="000000"/>
                </a:solidFill>
                <a:latin typeface="Times New Roman" panose="02020603050405020304" pitchFamily="18" charset="0"/>
              </a:rPr>
              <a:t>AllTheBacteria</a:t>
            </a:r>
            <a:r>
              <a:rPr lang="en-GB" sz="600" dirty="0">
                <a:solidFill>
                  <a:srgbClr val="000000"/>
                </a:solidFill>
                <a:latin typeface="Times New Roman" panose="02020603050405020304" pitchFamily="18" charset="0"/>
              </a:rPr>
              <a:t> - all bacterial genomes assembled, available and searchable. </a:t>
            </a:r>
            <a:r>
              <a:rPr lang="en-GB" sz="600" dirty="0" err="1">
                <a:solidFill>
                  <a:srgbClr val="000000"/>
                </a:solidFill>
                <a:latin typeface="Times New Roman" panose="02020603050405020304" pitchFamily="18" charset="0"/>
              </a:rPr>
              <a:t>bioRxiv</a:t>
            </a:r>
            <a:r>
              <a:rPr lang="en-GB" sz="600" dirty="0">
                <a:solidFill>
                  <a:srgbClr val="000000"/>
                </a:solidFill>
                <a:latin typeface="Times New Roman" panose="02020603050405020304" pitchFamily="18" charset="0"/>
              </a:rPr>
              <a:t>. 2024</a:t>
            </a:r>
          </a:p>
          <a:p>
            <a:endParaRPr lang="en-FR" sz="600" dirty="0"/>
          </a:p>
        </p:txBody>
      </p:sp>
      <p:sp>
        <p:nvSpPr>
          <p:cNvPr id="5" name="Slide Number Placeholder 4">
            <a:extLst>
              <a:ext uri="{FF2B5EF4-FFF2-40B4-BE49-F238E27FC236}">
                <a16:creationId xmlns:a16="http://schemas.microsoft.com/office/drawing/2014/main" id="{47734B14-A7C4-599A-F19E-6728B5BACF51}"/>
              </a:ext>
            </a:extLst>
          </p:cNvPr>
          <p:cNvSpPr>
            <a:spLocks noGrp="1"/>
          </p:cNvSpPr>
          <p:nvPr>
            <p:ph type="sldNum" sz="quarter" idx="12"/>
          </p:nvPr>
        </p:nvSpPr>
        <p:spPr>
          <a:ln w="6350"/>
        </p:spPr>
        <p:txBody>
          <a:bodyPr anchor="ctr"/>
          <a:lstStyle/>
          <a:p>
            <a:fld id="{E308F893-25B2-374C-86EA-E8824AD84C24}" type="slidenum">
              <a:rPr lang="en-FR" smtClean="0"/>
              <a:t>6</a:t>
            </a:fld>
            <a:endParaRPr lang="en-FR"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009B1A85-A65C-0727-0AA1-18EDF2BDD144}"/>
                  </a:ext>
                </a:extLst>
              </p:cNvPr>
              <p:cNvSpPr>
                <a:spLocks noGrp="1"/>
              </p:cNvSpPr>
              <p:nvPr>
                <p:ph idx="1"/>
              </p:nvPr>
            </p:nvSpPr>
            <p:spPr>
              <a:xfrm>
                <a:off x="6096000" y="2222520"/>
                <a:ext cx="5867400" cy="2747963"/>
              </a:xfrm>
            </p:spPr>
            <p:txBody>
              <a:bodyPr>
                <a:normAutofit/>
              </a:bodyPr>
              <a:lstStyle/>
              <a:p>
                <a:pPr marL="0" indent="0">
                  <a:buNone/>
                </a:pPr>
                <a:r>
                  <a:rPr lang="en-FR" sz="1600" dirty="0"/>
                  <a:t>2021 Mar	       </a:t>
                </a:r>
                <a:r>
                  <a:rPr lang="en-GB" sz="1600" dirty="0"/>
                  <a:t>661k Collection</a:t>
                </a:r>
                <a:r>
                  <a:rPr lang="en-GB" sz="1600" baseline="30000" dirty="0"/>
                  <a:t>2</a:t>
                </a:r>
                <a:r>
                  <a:rPr lang="en-GB" sz="1600" dirty="0">
                    <a:solidFill>
                      <a:srgbClr val="000000"/>
                    </a:solidFill>
                    <a:effectLst/>
                  </a:rPr>
                  <a:t> 	n = 661,405</a:t>
                </a:r>
                <a:endParaRPr lang="en-GB" sz="1600" baseline="30000" dirty="0"/>
              </a:p>
              <a:p>
                <a:pPr marL="0" indent="0">
                  <a:buNone/>
                </a:pPr>
                <a:r>
                  <a:rPr lang="en-FR" sz="1600" dirty="0"/>
                  <a:t>2024 Mar	       </a:t>
                </a:r>
                <a:r>
                  <a:rPr lang="en-GB" sz="1600" dirty="0"/>
                  <a:t>AllTheBacteria</a:t>
                </a:r>
                <a:r>
                  <a:rPr lang="en-GB" sz="1600" baseline="30000" dirty="0"/>
                  <a:t>3  </a:t>
                </a:r>
                <a:r>
                  <a:rPr lang="en-GB" sz="1600" dirty="0"/>
                  <a:t>v0.2	n = 1,932,812</a:t>
                </a:r>
                <a:endParaRPr lang="en-FR" sz="1600" dirty="0"/>
              </a:p>
              <a:p>
                <a:pPr marL="0" indent="0">
                  <a:buNone/>
                </a:pPr>
                <a:r>
                  <a:rPr lang="en-FR" sz="1600" dirty="0"/>
                  <a:t>2024 Nov	       </a:t>
                </a:r>
                <a:r>
                  <a:rPr lang="en-GB" sz="1600" dirty="0">
                    <a:solidFill>
                      <a:srgbClr val="000000"/>
                    </a:solidFill>
                    <a:effectLst/>
                  </a:rPr>
                  <a:t>AllTheBacteria</a:t>
                </a:r>
                <a:r>
                  <a:rPr lang="en-GB" sz="1600" baseline="30000" dirty="0">
                    <a:solidFill>
                      <a:srgbClr val="000000"/>
                    </a:solidFill>
                    <a:effectLst/>
                  </a:rPr>
                  <a:t>3  </a:t>
                </a:r>
                <a:r>
                  <a:rPr lang="en-GB" sz="1600" dirty="0">
                    <a:solidFill>
                      <a:srgbClr val="000000"/>
                    </a:solidFill>
                    <a:effectLst/>
                  </a:rPr>
                  <a:t>v0.3	n = 2,440,377</a:t>
                </a:r>
                <a:endParaRPr lang="en-FR" sz="1600" dirty="0"/>
              </a:p>
              <a:p>
                <a:pPr marL="0" indent="0">
                  <a:buNone/>
                </a:pPr>
                <a:r>
                  <a:rPr lang="en-FR" sz="1600" dirty="0"/>
                  <a:t>Next decade   Collections	 	</a:t>
                </a:r>
                <a14:m>
                  <m:oMath xmlns:m="http://schemas.openxmlformats.org/officeDocument/2006/math">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10</m:t>
                        </m:r>
                      </m:e>
                      <m:sup>
                        <m:r>
                          <a:rPr lang="en-US" sz="1600" b="0" i="1" smtClean="0">
                            <a:latin typeface="Cambria Math" panose="02040503050406030204" pitchFamily="18" charset="0"/>
                            <a:ea typeface="Cambria Math" panose="02040503050406030204" pitchFamily="18" charset="0"/>
                          </a:rPr>
                          <m:t>7</m:t>
                        </m:r>
                      </m:sup>
                    </m:sSup>
                  </m:oMath>
                </a14:m>
                <a:endParaRPr lang="en-FR" sz="1600" dirty="0"/>
              </a:p>
              <a:p>
                <a:pPr marL="0" indent="0">
                  <a:buNone/>
                </a:pPr>
                <a:endParaRPr lang="en-FR" sz="1600" dirty="0"/>
              </a:p>
              <a:p>
                <a:pPr marL="0" indent="0">
                  <a:buNone/>
                </a:pPr>
                <a:r>
                  <a:rPr lang="en-FR" sz="1600" dirty="0"/>
                  <a:t>Moreover, improvements in biological and technological diversity, MAG,…</a:t>
                </a:r>
              </a:p>
              <a:p>
                <a:pPr marL="0" indent="0">
                  <a:buNone/>
                </a:pPr>
                <a:endParaRPr lang="en-FR" sz="1600" dirty="0"/>
              </a:p>
            </p:txBody>
          </p:sp>
        </mc:Choice>
        <mc:Fallback xmlns="">
          <p:sp>
            <p:nvSpPr>
              <p:cNvPr id="6" name="Content Placeholder 5">
                <a:extLst>
                  <a:ext uri="{FF2B5EF4-FFF2-40B4-BE49-F238E27FC236}">
                    <a16:creationId xmlns:a16="http://schemas.microsoft.com/office/drawing/2014/main" id="{009B1A85-A65C-0727-0AA1-18EDF2BDD144}"/>
                  </a:ext>
                </a:extLst>
              </p:cNvPr>
              <p:cNvSpPr>
                <a:spLocks noGrp="1" noRot="1" noChangeAspect="1" noMove="1" noResize="1" noEditPoints="1" noAdjustHandles="1" noChangeArrowheads="1" noChangeShapeType="1" noTextEdit="1"/>
              </p:cNvSpPr>
              <p:nvPr>
                <p:ph idx="1"/>
              </p:nvPr>
            </p:nvSpPr>
            <p:spPr>
              <a:xfrm>
                <a:off x="6096000" y="2222520"/>
                <a:ext cx="5867400" cy="2747963"/>
              </a:xfrm>
              <a:blipFill>
                <a:blip r:embed="rId3"/>
                <a:stretch>
                  <a:fillRect l="-648" t="-1843"/>
                </a:stretch>
              </a:blipFill>
            </p:spPr>
            <p:txBody>
              <a:bodyPr/>
              <a:lstStyle/>
              <a:p>
                <a:r>
                  <a:rPr lang="en-FR">
                    <a:noFill/>
                  </a:rPr>
                  <a:t> </a:t>
                </a:r>
              </a:p>
            </p:txBody>
          </p:sp>
        </mc:Fallback>
      </mc:AlternateContent>
      <p:sp>
        <p:nvSpPr>
          <p:cNvPr id="7" name="TextBox 6">
            <a:extLst>
              <a:ext uri="{FF2B5EF4-FFF2-40B4-BE49-F238E27FC236}">
                <a16:creationId xmlns:a16="http://schemas.microsoft.com/office/drawing/2014/main" id="{9A2C9171-69C6-ABD1-9173-59FA735B07E4}"/>
              </a:ext>
            </a:extLst>
          </p:cNvPr>
          <p:cNvSpPr txBox="1"/>
          <p:nvPr/>
        </p:nvSpPr>
        <p:spPr>
          <a:xfrm>
            <a:off x="6095999" y="1648826"/>
            <a:ext cx="5867401" cy="338554"/>
          </a:xfrm>
          <a:prstGeom prst="rect">
            <a:avLst/>
          </a:prstGeom>
          <a:noFill/>
        </p:spPr>
        <p:txBody>
          <a:bodyPr wrap="square" rtlCol="0">
            <a:spAutoFit/>
          </a:bodyPr>
          <a:lstStyle/>
          <a:p>
            <a:pPr algn="ctr">
              <a:buNone/>
            </a:pPr>
            <a:r>
              <a:rPr lang="en-GB" sz="1600" b="1" dirty="0">
                <a:solidFill>
                  <a:srgbClr val="474747"/>
                </a:solidFill>
                <a:effectLst/>
                <a:latin typeface="Times New Roman" panose="02020603050405020304" pitchFamily="18" charset="0"/>
              </a:rPr>
              <a:t>Increasing Availability of Larger Bacterial Genome</a:t>
            </a:r>
            <a:r>
              <a:rPr lang="en-GB" sz="1600" dirty="0">
                <a:solidFill>
                  <a:srgbClr val="474747"/>
                </a:solidFill>
                <a:latin typeface="Times New Roman" panose="02020603050405020304" pitchFamily="18" charset="0"/>
              </a:rPr>
              <a:t> </a:t>
            </a:r>
            <a:r>
              <a:rPr lang="en-GB" sz="1600" b="1" dirty="0">
                <a:solidFill>
                  <a:srgbClr val="474747"/>
                </a:solidFill>
                <a:effectLst/>
                <a:latin typeface="Times New Roman" panose="02020603050405020304" pitchFamily="18" charset="0"/>
              </a:rPr>
              <a:t>Collections</a:t>
            </a:r>
            <a:r>
              <a:rPr lang="en-FR" sz="1600" dirty="0"/>
              <a:t> </a:t>
            </a:r>
          </a:p>
        </p:txBody>
      </p:sp>
      <p:sp>
        <p:nvSpPr>
          <p:cNvPr id="8" name="TextBox 7">
            <a:extLst>
              <a:ext uri="{FF2B5EF4-FFF2-40B4-BE49-F238E27FC236}">
                <a16:creationId xmlns:a16="http://schemas.microsoft.com/office/drawing/2014/main" id="{D1A14BFA-FC2B-4F6E-6FD2-D1AE92FB5EFF}"/>
              </a:ext>
            </a:extLst>
          </p:cNvPr>
          <p:cNvSpPr txBox="1"/>
          <p:nvPr/>
        </p:nvSpPr>
        <p:spPr>
          <a:xfrm>
            <a:off x="228600" y="1690688"/>
            <a:ext cx="5410201" cy="338554"/>
          </a:xfrm>
          <a:prstGeom prst="rect">
            <a:avLst/>
          </a:prstGeom>
          <a:noFill/>
        </p:spPr>
        <p:txBody>
          <a:bodyPr wrap="square" rtlCol="0">
            <a:spAutoFit/>
          </a:bodyPr>
          <a:lstStyle/>
          <a:p>
            <a:pPr algn="ctr"/>
            <a:r>
              <a:rPr lang="en-GB" sz="1600" b="1" dirty="0">
                <a:solidFill>
                  <a:srgbClr val="474747"/>
                </a:solidFill>
                <a:effectLst/>
                <a:latin typeface="Times New Roman" panose="02020603050405020304" pitchFamily="18" charset="0"/>
              </a:rPr>
              <a:t>Fast Growth Of Bacterial Genomes Data</a:t>
            </a:r>
            <a:r>
              <a:rPr lang="en-GB" sz="1600" b="1" baseline="30000" dirty="0">
                <a:solidFill>
                  <a:srgbClr val="474747"/>
                </a:solidFill>
                <a:effectLst/>
                <a:latin typeface="Times New Roman" panose="02020603050405020304" pitchFamily="18" charset="0"/>
              </a:rPr>
              <a:t>1 </a:t>
            </a:r>
            <a:endParaRPr lang="en-GB" sz="1600" baseline="30000" dirty="0">
              <a:solidFill>
                <a:srgbClr val="474747"/>
              </a:solidFill>
              <a:effectLst/>
              <a:latin typeface="Times New Roman" panose="02020603050405020304" pitchFamily="18" charset="0"/>
            </a:endParaRPr>
          </a:p>
        </p:txBody>
      </p:sp>
      <p:pic>
        <p:nvPicPr>
          <p:cNvPr id="9" name="Picture 6">
            <a:extLst>
              <a:ext uri="{FF2B5EF4-FFF2-40B4-BE49-F238E27FC236}">
                <a16:creationId xmlns:a16="http://schemas.microsoft.com/office/drawing/2014/main" id="{0BCBF2AE-F715-7053-3E06-3C681009B8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313" b="-849"/>
          <a:stretch/>
        </p:blipFill>
        <p:spPr bwMode="auto">
          <a:xfrm>
            <a:off x="228601" y="2244617"/>
            <a:ext cx="5410200" cy="3526917"/>
          </a:xfrm>
          <a:prstGeom prst="rect">
            <a:avLst/>
          </a:prstGeom>
          <a:noFill/>
          <a:ln>
            <a:noFill/>
          </a:ln>
        </p:spPr>
      </p:pic>
      <p:sp>
        <p:nvSpPr>
          <p:cNvPr id="3" name="TextBox 2">
            <a:extLst>
              <a:ext uri="{FF2B5EF4-FFF2-40B4-BE49-F238E27FC236}">
                <a16:creationId xmlns:a16="http://schemas.microsoft.com/office/drawing/2014/main" id="{5FBBFE18-BCDB-105B-349D-1490BD595A45}"/>
              </a:ext>
            </a:extLst>
          </p:cNvPr>
          <p:cNvSpPr txBox="1"/>
          <p:nvPr/>
        </p:nvSpPr>
        <p:spPr>
          <a:xfrm>
            <a:off x="6095999" y="4970483"/>
            <a:ext cx="5655733" cy="307777"/>
          </a:xfrm>
          <a:prstGeom prst="rect">
            <a:avLst/>
          </a:prstGeom>
          <a:noFill/>
        </p:spPr>
        <p:txBody>
          <a:bodyPr wrap="square" rtlCol="0">
            <a:spAutoFit/>
          </a:bodyPr>
          <a:lstStyle/>
          <a:p>
            <a:pPr>
              <a:buNone/>
            </a:pPr>
            <a:r>
              <a:rPr lang="en-US" sz="1400" b="1" dirty="0">
                <a:solidFill>
                  <a:srgbClr val="C00000"/>
                </a:solidFill>
                <a:sym typeface="Wingdings" pitchFamily="2" charset="2"/>
              </a:rPr>
              <a:t>Challenging</a:t>
            </a:r>
            <a:r>
              <a:rPr lang="en-US" sz="1400" dirty="0">
                <a:solidFill>
                  <a:srgbClr val="C00000"/>
                </a:solidFill>
                <a:sym typeface="Wingdings" pitchFamily="2" charset="2"/>
              </a:rPr>
              <a:t>: Efficient storage &amp; analysis (indexing, searching)</a:t>
            </a:r>
            <a:endParaRPr lang="en-FR" sz="1400" dirty="0">
              <a:solidFill>
                <a:srgbClr val="C00000"/>
              </a:solidFill>
            </a:endParaRPr>
          </a:p>
        </p:txBody>
      </p:sp>
    </p:spTree>
    <p:extLst>
      <p:ext uri="{BB962C8B-B14F-4D97-AF65-F5344CB8AC3E}">
        <p14:creationId xmlns:p14="http://schemas.microsoft.com/office/powerpoint/2010/main" val="3271072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CBCC-2746-61AC-68B5-D187BD4678F5}"/>
              </a:ext>
            </a:extLst>
          </p:cNvPr>
          <p:cNvSpPr>
            <a:spLocks noGrp="1"/>
          </p:cNvSpPr>
          <p:nvPr>
            <p:ph type="title"/>
          </p:nvPr>
        </p:nvSpPr>
        <p:spPr/>
        <p:txBody>
          <a:bodyPr/>
          <a:lstStyle/>
          <a:p>
            <a:r>
              <a:rPr lang="en-FR" dirty="0"/>
              <a:t>Storage is insufficient, standard protocol is not good enough</a:t>
            </a:r>
          </a:p>
        </p:txBody>
      </p:sp>
      <p:sp>
        <p:nvSpPr>
          <p:cNvPr id="3" name="Content Placeholder 2">
            <a:extLst>
              <a:ext uri="{FF2B5EF4-FFF2-40B4-BE49-F238E27FC236}">
                <a16:creationId xmlns:a16="http://schemas.microsoft.com/office/drawing/2014/main" id="{150593A5-1702-60DE-9378-E0E73F1C42ED}"/>
              </a:ext>
            </a:extLst>
          </p:cNvPr>
          <p:cNvSpPr>
            <a:spLocks noGrp="1"/>
          </p:cNvSpPr>
          <p:nvPr>
            <p:ph idx="1"/>
          </p:nvPr>
        </p:nvSpPr>
        <p:spPr/>
        <p:txBody>
          <a:bodyPr/>
          <a:lstStyle/>
          <a:p>
            <a:endParaRPr lang="en-FR" dirty="0"/>
          </a:p>
        </p:txBody>
      </p:sp>
      <p:sp>
        <p:nvSpPr>
          <p:cNvPr id="4" name="Footer Placeholder 3">
            <a:extLst>
              <a:ext uri="{FF2B5EF4-FFF2-40B4-BE49-F238E27FC236}">
                <a16:creationId xmlns:a16="http://schemas.microsoft.com/office/drawing/2014/main" id="{8197811A-C5B1-8F18-9B91-35FC7BF969EC}"/>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77A7C198-2B32-EB0B-12D3-77ED97E7C1BE}"/>
              </a:ext>
            </a:extLst>
          </p:cNvPr>
          <p:cNvSpPr>
            <a:spLocks noGrp="1"/>
          </p:cNvSpPr>
          <p:nvPr>
            <p:ph type="sldNum" sz="quarter" idx="12"/>
          </p:nvPr>
        </p:nvSpPr>
        <p:spPr/>
        <p:txBody>
          <a:bodyPr/>
          <a:lstStyle/>
          <a:p>
            <a:fld id="{E308F893-25B2-374C-86EA-E8824AD84C24}" type="slidenum">
              <a:rPr lang="en-FR" smtClean="0"/>
              <a:t>7</a:t>
            </a:fld>
            <a:endParaRPr lang="en-FR"/>
          </a:p>
        </p:txBody>
      </p:sp>
    </p:spTree>
    <p:extLst>
      <p:ext uri="{BB962C8B-B14F-4D97-AF65-F5344CB8AC3E}">
        <p14:creationId xmlns:p14="http://schemas.microsoft.com/office/powerpoint/2010/main" val="3680668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38C5F76-004F-B71A-D6A6-9432B200E0E0}"/>
              </a:ext>
            </a:extLst>
          </p:cNvPr>
          <p:cNvSpPr>
            <a:spLocks noGrp="1"/>
          </p:cNvSpPr>
          <p:nvPr>
            <p:ph type="title"/>
          </p:nvPr>
        </p:nvSpPr>
        <p:spPr/>
        <p:txBody>
          <a:bodyPr/>
          <a:lstStyle/>
          <a:p>
            <a:r>
              <a:rPr lang="en-FR" dirty="0"/>
              <a:t>Phylogenetic compression</a:t>
            </a:r>
          </a:p>
        </p:txBody>
      </p:sp>
      <p:sp>
        <p:nvSpPr>
          <p:cNvPr id="7" name="Text Placeholder 6">
            <a:extLst>
              <a:ext uri="{FF2B5EF4-FFF2-40B4-BE49-F238E27FC236}">
                <a16:creationId xmlns:a16="http://schemas.microsoft.com/office/drawing/2014/main" id="{F1F559F6-B78E-B793-50A5-C38568DDB1CB}"/>
              </a:ext>
            </a:extLst>
          </p:cNvPr>
          <p:cNvSpPr>
            <a:spLocks noGrp="1"/>
          </p:cNvSpPr>
          <p:nvPr>
            <p:ph type="body" idx="1"/>
          </p:nvPr>
        </p:nvSpPr>
        <p:spPr/>
        <p:txBody>
          <a:bodyPr/>
          <a:lstStyle/>
          <a:p>
            <a:endParaRPr lang="en-FR"/>
          </a:p>
        </p:txBody>
      </p:sp>
      <p:sp>
        <p:nvSpPr>
          <p:cNvPr id="4" name="Footer Placeholder 3">
            <a:extLst>
              <a:ext uri="{FF2B5EF4-FFF2-40B4-BE49-F238E27FC236}">
                <a16:creationId xmlns:a16="http://schemas.microsoft.com/office/drawing/2014/main" id="{68F2F042-1320-DA39-C327-DA0FDC33580D}"/>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A1CC9BBD-9746-061D-D96B-F9CA3184D9E0}"/>
              </a:ext>
            </a:extLst>
          </p:cNvPr>
          <p:cNvSpPr>
            <a:spLocks noGrp="1"/>
          </p:cNvSpPr>
          <p:nvPr>
            <p:ph type="sldNum" sz="quarter" idx="12"/>
          </p:nvPr>
        </p:nvSpPr>
        <p:spPr/>
        <p:txBody>
          <a:bodyPr/>
          <a:lstStyle/>
          <a:p>
            <a:fld id="{E308F893-25B2-374C-86EA-E8824AD84C24}" type="slidenum">
              <a:rPr lang="en-FR" smtClean="0"/>
              <a:t>8</a:t>
            </a:fld>
            <a:endParaRPr lang="en-FR"/>
          </a:p>
        </p:txBody>
      </p:sp>
    </p:spTree>
    <p:extLst>
      <p:ext uri="{BB962C8B-B14F-4D97-AF65-F5344CB8AC3E}">
        <p14:creationId xmlns:p14="http://schemas.microsoft.com/office/powerpoint/2010/main" val="371878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9C111-D117-A02A-3540-2C6AE194699C}"/>
              </a:ext>
            </a:extLst>
          </p:cNvPr>
          <p:cNvSpPr>
            <a:spLocks noGrp="1"/>
          </p:cNvSpPr>
          <p:nvPr>
            <p:ph type="title"/>
          </p:nvPr>
        </p:nvSpPr>
        <p:spPr/>
        <p:txBody>
          <a:bodyPr/>
          <a:lstStyle/>
          <a:p>
            <a:r>
              <a:rPr lang="en-GB" b="1" dirty="0"/>
              <a:t>Recent Innovation</a:t>
            </a:r>
            <a:r>
              <a:rPr lang="en-GB" dirty="0"/>
              <a:t>: Phylogenetic Compression</a:t>
            </a:r>
            <a:endParaRPr lang="en-FR" dirty="0"/>
          </a:p>
        </p:txBody>
      </p:sp>
      <p:sp>
        <p:nvSpPr>
          <p:cNvPr id="4" name="Footer Placeholder 3">
            <a:extLst>
              <a:ext uri="{FF2B5EF4-FFF2-40B4-BE49-F238E27FC236}">
                <a16:creationId xmlns:a16="http://schemas.microsoft.com/office/drawing/2014/main" id="{2EC3B0D3-618C-D5FE-D69D-9A2801A3F65A}"/>
              </a:ext>
            </a:extLst>
          </p:cNvPr>
          <p:cNvSpPr>
            <a:spLocks noGrp="1"/>
          </p:cNvSpPr>
          <p:nvPr>
            <p:ph type="ftr" sz="quarter" idx="11"/>
          </p:nvPr>
        </p:nvSpPr>
        <p:spPr/>
        <p:txBody>
          <a:bodyPr/>
          <a:lstStyle/>
          <a:p>
            <a:r>
              <a:rPr lang="en-GB" sz="800" dirty="0" err="1">
                <a:solidFill>
                  <a:srgbClr val="000000"/>
                </a:solidFill>
                <a:latin typeface="Times New Roman" panose="02020603050405020304" pitchFamily="18" charset="0"/>
              </a:rPr>
              <a:t>Břinda</a:t>
            </a:r>
            <a:r>
              <a:rPr lang="en-GB" sz="800" dirty="0">
                <a:solidFill>
                  <a:srgbClr val="000000"/>
                </a:solidFill>
                <a:latin typeface="Times New Roman" panose="02020603050405020304" pitchFamily="18" charset="0"/>
              </a:rPr>
              <a:t> et al., Efficient and Robust Search of Microbial Genomes via Phylogenetic Compression. </a:t>
            </a:r>
            <a:r>
              <a:rPr lang="en-GB" sz="800" i="1" dirty="0">
                <a:solidFill>
                  <a:srgbClr val="000000"/>
                </a:solidFill>
                <a:latin typeface="Times New Roman" panose="02020603050405020304" pitchFamily="18" charset="0"/>
              </a:rPr>
              <a:t>Nature Methods</a:t>
            </a:r>
            <a:r>
              <a:rPr lang="en-GB" sz="800" dirty="0">
                <a:solidFill>
                  <a:srgbClr val="000000"/>
                </a:solidFill>
                <a:latin typeface="Times New Roman" panose="02020603050405020304" pitchFamily="18" charset="0"/>
              </a:rPr>
              <a:t>. 2025</a:t>
            </a:r>
          </a:p>
        </p:txBody>
      </p:sp>
      <p:sp>
        <p:nvSpPr>
          <p:cNvPr id="5" name="Slide Number Placeholder 4">
            <a:extLst>
              <a:ext uri="{FF2B5EF4-FFF2-40B4-BE49-F238E27FC236}">
                <a16:creationId xmlns:a16="http://schemas.microsoft.com/office/drawing/2014/main" id="{F94E3520-04B9-086B-273F-5F1E5044E9B9}"/>
              </a:ext>
            </a:extLst>
          </p:cNvPr>
          <p:cNvSpPr>
            <a:spLocks noGrp="1"/>
          </p:cNvSpPr>
          <p:nvPr>
            <p:ph type="sldNum" sz="quarter" idx="12"/>
          </p:nvPr>
        </p:nvSpPr>
        <p:spPr/>
        <p:txBody>
          <a:bodyPr/>
          <a:lstStyle/>
          <a:p>
            <a:fld id="{E308F893-25B2-374C-86EA-E8824AD84C24}" type="slidenum">
              <a:rPr lang="en-FR" smtClean="0"/>
              <a:t>9</a:t>
            </a:fld>
            <a:endParaRPr lang="en-FR"/>
          </a:p>
        </p:txBody>
      </p:sp>
      <p:grpSp>
        <p:nvGrpSpPr>
          <p:cNvPr id="6" name="Group 5">
            <a:extLst>
              <a:ext uri="{FF2B5EF4-FFF2-40B4-BE49-F238E27FC236}">
                <a16:creationId xmlns:a16="http://schemas.microsoft.com/office/drawing/2014/main" id="{924A9296-0CFC-7772-EAA7-204DBAEA83BD}"/>
              </a:ext>
            </a:extLst>
          </p:cNvPr>
          <p:cNvGrpSpPr/>
          <p:nvPr/>
        </p:nvGrpSpPr>
        <p:grpSpPr>
          <a:xfrm>
            <a:off x="972033" y="1887032"/>
            <a:ext cx="4666767" cy="3370208"/>
            <a:chOff x="972033" y="1887032"/>
            <a:chExt cx="4666767" cy="3370208"/>
          </a:xfrm>
        </p:grpSpPr>
        <p:pic>
          <p:nvPicPr>
            <p:cNvPr id="7" name="Google Shape;85;p16">
              <a:extLst>
                <a:ext uri="{FF2B5EF4-FFF2-40B4-BE49-F238E27FC236}">
                  <a16:creationId xmlns:a16="http://schemas.microsoft.com/office/drawing/2014/main" id="{DF37F92A-16E3-C001-EFB1-E55566A28A2C}"/>
                </a:ext>
              </a:extLst>
            </p:cNvPr>
            <p:cNvPicPr preferRelativeResize="0"/>
            <p:nvPr/>
          </p:nvPicPr>
          <p:blipFill rotWithShape="1">
            <a:blip r:embed="rId2">
              <a:alphaModFix/>
            </a:blip>
            <a:srcRect l="-2658" b="4196"/>
            <a:stretch/>
          </p:blipFill>
          <p:spPr>
            <a:xfrm rot="5400000">
              <a:off x="1623821" y="1242261"/>
              <a:ext cx="3363191" cy="4666767"/>
            </a:xfrm>
            <a:prstGeom prst="rect">
              <a:avLst/>
            </a:prstGeom>
            <a:noFill/>
            <a:ln w="9525" cap="flat" cmpd="sng">
              <a:solidFill>
                <a:schemeClr val="lt1"/>
              </a:solidFill>
              <a:prstDash val="solid"/>
              <a:round/>
              <a:headEnd type="none" w="sm" len="sm"/>
              <a:tailEnd type="none" w="sm" len="sm"/>
            </a:ln>
          </p:spPr>
        </p:pic>
        <p:sp>
          <p:nvSpPr>
            <p:cNvPr id="8" name="Google Shape;86;p16">
              <a:extLst>
                <a:ext uri="{FF2B5EF4-FFF2-40B4-BE49-F238E27FC236}">
                  <a16:creationId xmlns:a16="http://schemas.microsoft.com/office/drawing/2014/main" id="{1F2B290D-2777-CAD8-8F2F-66D47115984B}"/>
                </a:ext>
              </a:extLst>
            </p:cNvPr>
            <p:cNvSpPr txBox="1"/>
            <p:nvPr/>
          </p:nvSpPr>
          <p:spPr>
            <a:xfrm>
              <a:off x="2880559" y="2629909"/>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sp>
          <p:nvSpPr>
            <p:cNvPr id="9" name="Google Shape;87;p16">
              <a:extLst>
                <a:ext uri="{FF2B5EF4-FFF2-40B4-BE49-F238E27FC236}">
                  <a16:creationId xmlns:a16="http://schemas.microsoft.com/office/drawing/2014/main" id="{A8557388-A08E-8556-9714-61795D37FECD}"/>
                </a:ext>
              </a:extLst>
            </p:cNvPr>
            <p:cNvSpPr txBox="1"/>
            <p:nvPr/>
          </p:nvSpPr>
          <p:spPr>
            <a:xfrm>
              <a:off x="4743578" y="2855191"/>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cxnSp>
          <p:nvCxnSpPr>
            <p:cNvPr id="10" name="Google Shape;88;p16">
              <a:extLst>
                <a:ext uri="{FF2B5EF4-FFF2-40B4-BE49-F238E27FC236}">
                  <a16:creationId xmlns:a16="http://schemas.microsoft.com/office/drawing/2014/main" id="{BB303AD3-0977-723E-AFA6-BE6B558F8E83}"/>
                </a:ext>
              </a:extLst>
            </p:cNvPr>
            <p:cNvCxnSpPr>
              <a:cxnSpLocks/>
            </p:cNvCxnSpPr>
            <p:nvPr/>
          </p:nvCxnSpPr>
          <p:spPr>
            <a:xfrm rot="16200000" flipH="1">
              <a:off x="3948353" y="1895652"/>
              <a:ext cx="326963" cy="1839319"/>
            </a:xfrm>
            <a:prstGeom prst="curvedConnector3">
              <a:avLst>
                <a:gd name="adj1" fmla="val -104160"/>
              </a:avLst>
            </a:prstGeom>
            <a:noFill/>
            <a:ln w="28575" cap="flat" cmpd="sng">
              <a:solidFill>
                <a:srgbClr val="000000"/>
              </a:solidFill>
              <a:prstDash val="solid"/>
              <a:round/>
              <a:headEnd type="none" w="med" len="med"/>
              <a:tailEnd type="triangle" w="med" len="med"/>
            </a:ln>
          </p:spPr>
        </p:cxnSp>
        <p:sp>
          <p:nvSpPr>
            <p:cNvPr id="11" name="Google Shape;86;p16">
              <a:extLst>
                <a:ext uri="{FF2B5EF4-FFF2-40B4-BE49-F238E27FC236}">
                  <a16:creationId xmlns:a16="http://schemas.microsoft.com/office/drawing/2014/main" id="{3DC9F607-E243-C49D-F8C4-77D4313649DE}"/>
                </a:ext>
              </a:extLst>
            </p:cNvPr>
            <p:cNvSpPr txBox="1"/>
            <p:nvPr/>
          </p:nvSpPr>
          <p:spPr>
            <a:xfrm>
              <a:off x="1052513" y="1887032"/>
              <a:ext cx="623233" cy="608333"/>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grpSp>
      <p:sp>
        <p:nvSpPr>
          <p:cNvPr id="12" name="Content Placeholder 2">
            <a:extLst>
              <a:ext uri="{FF2B5EF4-FFF2-40B4-BE49-F238E27FC236}">
                <a16:creationId xmlns:a16="http://schemas.microsoft.com/office/drawing/2014/main" id="{6EA36E0E-5FE7-565E-1379-E3E385CDDBBF}"/>
              </a:ext>
            </a:extLst>
          </p:cNvPr>
          <p:cNvSpPr>
            <a:spLocks noGrp="1"/>
          </p:cNvSpPr>
          <p:nvPr>
            <p:ph idx="1"/>
          </p:nvPr>
        </p:nvSpPr>
        <p:spPr>
          <a:xfrm>
            <a:off x="6096000" y="2691710"/>
            <a:ext cx="5867398" cy="1767870"/>
          </a:xfrm>
        </p:spPr>
        <p:txBody>
          <a:bodyPr>
            <a:normAutofit/>
          </a:bodyPr>
          <a:lstStyle/>
          <a:p>
            <a:pPr marL="0" indent="0">
              <a:buNone/>
            </a:pPr>
            <a:r>
              <a:rPr lang="en-GB" sz="1600" b="1" dirty="0"/>
              <a:t>Difficulty</a:t>
            </a:r>
            <a:r>
              <a:rPr lang="en-GB" sz="1600" dirty="0"/>
              <a:t>: Compression of genomes is challenging due to the widespread redundancy in the data. </a:t>
            </a:r>
          </a:p>
          <a:p>
            <a:pPr marL="0" indent="0">
              <a:buNone/>
            </a:pPr>
            <a:r>
              <a:rPr lang="en-GB" sz="1600" dirty="0"/>
              <a:t> </a:t>
            </a:r>
          </a:p>
          <a:p>
            <a:pPr marL="0" indent="0">
              <a:buNone/>
            </a:pPr>
            <a:r>
              <a:rPr lang="en-GB" sz="1600" b="1" dirty="0"/>
              <a:t>Key Idea: </a:t>
            </a:r>
            <a:r>
              <a:rPr lang="en-GB" sz="1600" dirty="0"/>
              <a:t>Reordering genomes based on evolutionary history enhances local compressibility</a:t>
            </a:r>
            <a:r>
              <a:rPr lang="en-GB" sz="1600" baseline="30000" dirty="0"/>
              <a:t>1</a:t>
            </a:r>
          </a:p>
        </p:txBody>
      </p:sp>
      <p:sp>
        <p:nvSpPr>
          <p:cNvPr id="13" name="Content Placeholder 2">
            <a:extLst>
              <a:ext uri="{FF2B5EF4-FFF2-40B4-BE49-F238E27FC236}">
                <a16:creationId xmlns:a16="http://schemas.microsoft.com/office/drawing/2014/main" id="{0378D362-AD1A-C446-94B0-850BF69944D5}"/>
              </a:ext>
            </a:extLst>
          </p:cNvPr>
          <p:cNvSpPr txBox="1">
            <a:spLocks/>
          </p:cNvSpPr>
          <p:nvPr/>
        </p:nvSpPr>
        <p:spPr>
          <a:xfrm>
            <a:off x="5366811" y="4674755"/>
            <a:ext cx="5867398" cy="17678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600" baseline="30000" dirty="0"/>
              <a:t>Here I have to explain the difficulty of compression of bacteria genomes then explain the main principle of </a:t>
            </a:r>
            <a:r>
              <a:rPr lang="en-GB" sz="1600" baseline="30000" dirty="0" err="1"/>
              <a:t>phylo</a:t>
            </a:r>
            <a:r>
              <a:rPr lang="en-GB" sz="1600" baseline="30000" dirty="0"/>
              <a:t> comp</a:t>
            </a:r>
          </a:p>
        </p:txBody>
      </p:sp>
    </p:spTree>
    <p:extLst>
      <p:ext uri="{BB962C8B-B14F-4D97-AF65-F5344CB8AC3E}">
        <p14:creationId xmlns:p14="http://schemas.microsoft.com/office/powerpoint/2010/main" val="12955665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10324</TotalTime>
  <Words>2478</Words>
  <Application>Microsoft Macintosh PowerPoint</Application>
  <PresentationFormat>Widescreen</PresentationFormat>
  <Paragraphs>455</Paragraphs>
  <Slides>51</Slides>
  <Notes>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Cambria Math</vt:lpstr>
      <vt:lpstr>Times New Roman</vt:lpstr>
      <vt:lpstr>Wingdings</vt:lpstr>
      <vt:lpstr>Office Theme</vt:lpstr>
      <vt:lpstr>Computational methods for phylogenetic compression of bacteria genomes</vt:lpstr>
      <vt:lpstr>Outline</vt:lpstr>
      <vt:lpstr>background</vt:lpstr>
      <vt:lpstr>formation</vt:lpstr>
      <vt:lpstr>Introduction</vt:lpstr>
      <vt:lpstr>Motivation: Rapidly Growing Bacteria Genome Data &amp; collection of genomes is big</vt:lpstr>
      <vt:lpstr>Storage is insufficient, standard protocol is not good enough</vt:lpstr>
      <vt:lpstr>Phylogenetic compression</vt:lpstr>
      <vt:lpstr>Recent Innovation: Phylogenetic Compression</vt:lpstr>
      <vt:lpstr>Recent Innovation: Lossless Compression Of 1-3 Orders Of Magnitude</vt:lpstr>
      <vt:lpstr>Recent Innovation: MiniPhy, the current implementation</vt:lpstr>
      <vt:lpstr>Application: where it has been used</vt:lpstr>
      <vt:lpstr>Key concepts</vt:lpstr>
      <vt:lpstr>Concept of order: my PhD</vt:lpstr>
      <vt:lpstr>Concept of genomes order</vt:lpstr>
      <vt:lpstr>Batching: Key Step In Phylogenetic Compression</vt:lpstr>
      <vt:lpstr>Why do we need batching</vt:lpstr>
      <vt:lpstr>Start of Phd</vt:lpstr>
      <vt:lpstr>Lack of formulization for batching</vt:lpstr>
      <vt:lpstr>Limitation: Dependent on Species &amp; Accession Metadata</vt:lpstr>
      <vt:lpstr>Limitation of miniphy batching current</vt:lpstr>
      <vt:lpstr>Limitation: Not Efficiently Optimized Batches For Scalable Downstream Processing</vt:lpstr>
      <vt:lpstr>Objectives</vt:lpstr>
      <vt:lpstr>Optimization framwork for Phylogenetic compression</vt:lpstr>
      <vt:lpstr>Optimization Problem Formulation For Phylogenetic Compression</vt:lpstr>
      <vt:lpstr>The Two Tracks Of My Work: Preordering &amp; Partitionning</vt:lpstr>
      <vt:lpstr>Examples</vt:lpstr>
      <vt:lpstr>Objective: Robust Compression With Or Without Species Metadata</vt:lpstr>
      <vt:lpstr>Objective: Overview Of New Workflow</vt:lpstr>
      <vt:lpstr>Method</vt:lpstr>
      <vt:lpstr>Axis 1: Metadata-independence – Species-wise (Without Accession Number)</vt:lpstr>
      <vt:lpstr>Axis 1: Skeleton-tree Based Preordering – For Highly Sampled Species</vt:lpstr>
      <vt:lpstr>Axis 1 Result (661k) Species-Wise: 18% size reduction</vt:lpstr>
      <vt:lpstr>Axis 1 Result (661k) Species-Wise: Absolute compressed size reduction p. species</vt:lpstr>
      <vt:lpstr>Axis 1 Result (661k) Species-Wise: Relative compressed size reduction per species</vt:lpstr>
      <vt:lpstr>Axis 1 Result (661k) Species-Wise: Selection percentage - E. coli case</vt:lpstr>
      <vt:lpstr>Axis 1: Species-Independence </vt:lpstr>
      <vt:lpstr>Axis 1 Result (661k) Species-independent: Currently No Improvement</vt:lpstr>
      <vt:lpstr>Axis 1 Result Summary</vt:lpstr>
      <vt:lpstr>Axis 2 Constraints-aware Batching: Quick Recap – Current Workflow &amp; Our Goal </vt:lpstr>
      <vt:lpstr>Axis 2: Toward the first optimization model</vt:lpstr>
      <vt:lpstr>Axis 2: Bin packing problem</vt:lpstr>
      <vt:lpstr>Objective: Constraints-aware batching strategy</vt:lpstr>
      <vt:lpstr>Axis 2: The First Optimaztion Model For Balancing Batching</vt:lpstr>
      <vt:lpstr>Axis 2: The First Optimaztion Model For Balancing Batching</vt:lpstr>
      <vt:lpstr>Axis 2: The First Optimaztion Model For Balancing Batching</vt:lpstr>
      <vt:lpstr>Axis 2: The First Optimaztion Model For Balancing Batching</vt:lpstr>
      <vt:lpstr>Axis 2: Implementation</vt:lpstr>
      <vt:lpstr>Axis 2 result: M. tuberculosis case (updating new result)</vt:lpstr>
      <vt:lpstr>Axis 2 661k result: NA (I’m running the result)</vt:lpstr>
      <vt:lpstr>Summary And Perspectives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Khac Minh Tam Truong</dc:creator>
  <cp:lastModifiedBy>Khac Minh Tam Truong</cp:lastModifiedBy>
  <cp:revision>3</cp:revision>
  <dcterms:created xsi:type="dcterms:W3CDTF">2025-06-16T02:58:24Z</dcterms:created>
  <dcterms:modified xsi:type="dcterms:W3CDTF">2025-06-23T07:14:07Z</dcterms:modified>
</cp:coreProperties>
</file>