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29" r:id="rId2"/>
    <p:sldId id="441" r:id="rId3"/>
    <p:sldId id="414" r:id="rId4"/>
    <p:sldId id="413" r:id="rId5"/>
    <p:sldId id="431" r:id="rId6"/>
    <p:sldId id="444" r:id="rId7"/>
    <p:sldId id="432" r:id="rId8"/>
    <p:sldId id="427" r:id="rId9"/>
    <p:sldId id="430" r:id="rId10"/>
    <p:sldId id="433" r:id="rId11"/>
    <p:sldId id="434" r:id="rId12"/>
    <p:sldId id="435" r:id="rId13"/>
    <p:sldId id="442" r:id="rId14"/>
    <p:sldId id="440" r:id="rId15"/>
    <p:sldId id="436" r:id="rId16"/>
    <p:sldId id="443" r:id="rId17"/>
    <p:sldId id="437" r:id="rId1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/>
    <p:restoredTop sz="94922"/>
  </p:normalViewPr>
  <p:slideViewPr>
    <p:cSldViewPr snapToGrid="0" showGuides="1">
      <p:cViewPr varScale="1">
        <p:scale>
          <a:sx n="123" d="100"/>
          <a:sy n="123" d="100"/>
        </p:scale>
        <p:origin x="5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AA033-3810-0943-8FB5-069D982537E6}" type="datetimeFigureOut">
              <a:rPr lang="en-FR" smtClean="0"/>
              <a:t>05/09/2025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63A6E-07F0-DB4E-91E7-D4B8AB2DF4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18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0773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587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3291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1525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F377-35B7-FE13-35EB-CF087A6DA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38A01-E0C0-A021-D4FB-A9C7480D6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AF203-FE84-E46B-9B89-AC3CF573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05/09/2025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87B2-B182-C3D9-F17D-8C7A6682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CE09-75D1-D0DD-E949-52EEE4E5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7871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3597-A234-C9BB-412C-CFEAFBBB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53D49-A926-12D8-25B2-3FB3DE0E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765DB-9EBC-9482-2D53-FD859E1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E339-94C6-43ED-8A01-B3ECC228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8FA3-15A0-F4C2-3B6E-C52FB347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38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CA691-AA1B-CDDC-1019-0BE971E1A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B3DF3-A501-BBCA-796E-107F15C0C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AB0F-49DB-C402-5760-B0B34814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EB3B-9A21-27F3-440F-B5605491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941F-0DAD-37E2-3AB3-9C8B83D6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82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5826-EC6B-671F-8A0F-40FF78E5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F72D-1CD5-CC0F-DA3E-FB98B56D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E6A9B-B320-DABA-8E64-0FA7E7B7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05/09/2025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87B8-E236-D90D-03BD-DA7516D7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8076-4260-00AB-5693-588D08CB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360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0965-5BE0-E316-B1C0-BB68DC2C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A294-0920-FD1B-714E-9675A4BF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FE1AC-F078-178F-2033-6B53D7C1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05/09/2025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C10-527F-C2A7-CEA1-E865CEC8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AA12-E890-2F91-39FC-ED98834C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669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FE10-E0E9-0252-5605-902E7589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4D54-9F21-1F0C-A35A-1FDD3FE9B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6EB04-2CB5-4B47-1188-F803A332F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1AA65-2F94-77E4-A94A-3A5D7C64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08/09/2025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C9FB-24D7-3D66-69DA-BE861BFF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E2701-00A2-BDE6-D463-C0E524DA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147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E585-6DAF-4126-1F8D-AC9173FF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604C6-BBEA-037A-A983-2D7FD013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ED2C3-E5D7-ACF3-C4DA-3A5AE8416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D1C0-E080-8707-D5C1-7563C179B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94EAE-EA36-568F-BD74-C815F769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8729A-6167-4650-9DC1-8295B71C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08/09/2025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C64BD-C5AD-8ED0-ADA1-BDA3658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5E9ED-1EAD-45D2-EA5A-B27A3B8D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003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8FCE-880C-AC8D-3D8A-7C8C350E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7A9F6-C824-6FD4-3172-94038BE9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08/09/2025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C955-6ADD-2606-6577-26AFAAF6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C9F97-DA8F-4395-47E5-9032398F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432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FA3C4-2178-7812-4AEA-EFC6BDD5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08/09/2025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75A57-81EA-EF7B-51E8-42D4499D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C4F8E-B430-7DE8-89B9-31D440AF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582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5AD3-52F2-82CB-58FB-060C3221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9644-9E53-B380-4504-95CEF59C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8ABB4-6C28-82FD-C9A0-BFAB7FF3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E3345-7A37-C07F-93AF-3CD894E3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08/09/2025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04A8C-0EC7-3048-3E63-50F012E5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84A6-431B-BBE9-05CD-38FE4AC5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960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C711-FDE4-32B3-B065-8115B07C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0C498-1DD8-2C6E-A383-D75B1A293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886C2-989C-862F-AB70-32EF395A5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C1298-C7E4-9E2A-4C47-9B019C1D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38C0B-4193-F74F-85A4-F5CA85400FEF}" type="datetimeFigureOut">
              <a:rPr lang="en-FR" smtClean="0"/>
              <a:t>08/09/2025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CFD9D-046D-BA0B-88DD-964195C0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4BAA2-B89B-1CE5-DDDA-5230DF3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541EC-0415-A44A-8A07-592F6BAFD20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385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0E761-CC19-649C-E232-922407E8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1513-611A-7EF9-75C0-37446CCA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68B7-B2F0-06A8-0F81-D01535227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E4AC-7175-461A-0224-9CD09EBE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4A541EC-0415-A44A-8A07-592F6BAFD201}" type="slidenum">
              <a:rPr lang="en-FR" smtClean="0"/>
              <a:pPr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81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2C38A0-1C29-92C4-76CB-41AD6E058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Bin Packing For Genomic Data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81C6C3E-4328-9B18-711A-A14DAF4E2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01/09/2025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55F35-A670-433D-EF38-433CBB1C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20BB9-0661-2240-C083-BC1BC357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4430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14C8-3D51-D2A2-1B01-BCC391F9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1: genomes and their contents overlap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4F53-88A2-D7C1-EAE4-38A88C06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83" y="1847850"/>
            <a:ext cx="59718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In practice, </a:t>
            </a:r>
            <a:r>
              <a:rPr lang="en-GB" sz="1800" b="1" dirty="0"/>
              <a:t>genomic data is highly redundant.</a:t>
            </a:r>
          </a:p>
          <a:p>
            <a:pPr marL="0" indent="0">
              <a:buNone/>
            </a:pP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Overlap of contents:</a:t>
            </a:r>
          </a:p>
          <a:p>
            <a:r>
              <a:rPr lang="en-GB" sz="1800" dirty="0"/>
              <a:t>K-</a:t>
            </a:r>
            <a:r>
              <a:rPr lang="en-GB" sz="1800" dirty="0" err="1"/>
              <a:t>mer</a:t>
            </a:r>
            <a:r>
              <a:rPr lang="en-GB" sz="1800" dirty="0"/>
              <a:t> indexes (e.g. Bloom filters) of multiple genomes can merge its contents</a:t>
            </a:r>
            <a:endParaRPr lang="en-GB" sz="1800" b="1" dirty="0"/>
          </a:p>
          <a:p>
            <a:pPr marL="0" indent="0">
              <a:buNone/>
            </a:pPr>
            <a:r>
              <a:rPr lang="en-GB" sz="1800" b="1" dirty="0"/>
              <a:t>Redundancies can be leveraged:</a:t>
            </a:r>
          </a:p>
          <a:p>
            <a:r>
              <a:rPr lang="en-GB" sz="1800" dirty="0"/>
              <a:t>Phylogenetic compression uses evolutionary history</a:t>
            </a:r>
          </a:p>
          <a:p>
            <a:r>
              <a:rPr lang="en-GB" sz="1800" dirty="0"/>
              <a:t>Improves local redundancy → achieves better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C9E16-E045-AAED-0763-C2DA47DA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Mehringer et al., Hierarchical Interleaved Bloom Filter, 2023</a:t>
            </a:r>
          </a:p>
          <a:p>
            <a:r>
              <a:rPr lang="en-GB" dirty="0" err="1"/>
              <a:t>Břinda</a:t>
            </a:r>
            <a:r>
              <a:rPr lang="en-GB" dirty="0"/>
              <a:t> et al., Efficient and Robust Search of Microbial Genomes via Phylogenetic Compression,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C4AA8-9521-A691-439D-7AF14AFC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10</a:t>
            </a:fld>
            <a:endParaRPr lang="en-FR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4A064-970B-210A-9833-41CD5C5BCE51}"/>
              </a:ext>
            </a:extLst>
          </p:cNvPr>
          <p:cNvGrpSpPr/>
          <p:nvPr/>
        </p:nvGrpSpPr>
        <p:grpSpPr>
          <a:xfrm>
            <a:off x="1995459" y="2073137"/>
            <a:ext cx="2414202" cy="2366125"/>
            <a:chOff x="2081598" y="1919840"/>
            <a:chExt cx="2414202" cy="23661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BE9411-B50F-2484-EC62-7803E9645196}"/>
                </a:ext>
              </a:extLst>
            </p:cNvPr>
            <p:cNvSpPr/>
            <p:nvPr/>
          </p:nvSpPr>
          <p:spPr>
            <a:xfrm>
              <a:off x="2231838" y="2306198"/>
              <a:ext cx="669235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/>
                <a:t>ATC</a:t>
              </a:r>
            </a:p>
            <a:p>
              <a:pPr algn="ctr"/>
              <a:r>
                <a:rPr lang="en-FR" sz="1000" dirty="0"/>
                <a:t>TCG</a:t>
              </a:r>
            </a:p>
            <a:p>
              <a:pPr algn="ctr"/>
              <a:r>
                <a:rPr lang="en-FR" sz="1000" dirty="0"/>
                <a:t>CTG</a:t>
              </a:r>
            </a:p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TCA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4E2C82-67F7-3759-B210-E6891F2EF9ED}"/>
                </a:ext>
              </a:extLst>
            </p:cNvPr>
            <p:cNvSpPr/>
            <p:nvPr/>
          </p:nvSpPr>
          <p:spPr>
            <a:xfrm>
              <a:off x="2954082" y="2714150"/>
              <a:ext cx="669235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TCA</a:t>
              </a:r>
            </a:p>
            <a:p>
              <a:pPr algn="ctr"/>
              <a:r>
                <a:rPr lang="en-FR" sz="1000" dirty="0"/>
                <a:t>TGA</a:t>
              </a:r>
            </a:p>
            <a:p>
              <a:pPr algn="ctr"/>
              <a:r>
                <a:rPr lang="en-FR" sz="1000" dirty="0"/>
                <a:t>CAG</a:t>
              </a:r>
            </a:p>
            <a:p>
              <a:pPr algn="ctr"/>
              <a:r>
                <a:rPr lang="en-FR" sz="1000" dirty="0"/>
                <a:t>AAA</a:t>
              </a:r>
            </a:p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AAT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5DAB19-39D8-62EF-F8BC-EB52788911EB}"/>
                </a:ext>
              </a:extLst>
            </p:cNvPr>
            <p:cNvSpPr/>
            <p:nvPr/>
          </p:nvSpPr>
          <p:spPr>
            <a:xfrm>
              <a:off x="3676326" y="3126400"/>
              <a:ext cx="669235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AAT</a:t>
              </a:r>
            </a:p>
            <a:p>
              <a:pPr algn="ctr"/>
              <a:r>
                <a:rPr lang="en-FR" sz="1000" dirty="0"/>
                <a:t>ATC</a:t>
              </a:r>
            </a:p>
            <a:p>
              <a:pPr algn="ctr"/>
              <a:r>
                <a:rPr lang="en-FR" sz="1000" dirty="0"/>
                <a:t>CCT</a:t>
              </a:r>
            </a:p>
            <a:p>
              <a:pPr algn="ctr"/>
              <a:r>
                <a:rPr lang="en-FR" sz="1000" dirty="0"/>
                <a:t>AGG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399D22-E1B1-3935-E237-1F27877641CB}"/>
                </a:ext>
              </a:extLst>
            </p:cNvPr>
            <p:cNvSpPr txBox="1"/>
            <p:nvPr/>
          </p:nvSpPr>
          <p:spPr>
            <a:xfrm>
              <a:off x="2081598" y="1919840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AFD0A6-E8EF-569E-DC77-DBE644D83FAF}"/>
                </a:ext>
              </a:extLst>
            </p:cNvPr>
            <p:cNvSpPr txBox="1"/>
            <p:nvPr/>
          </p:nvSpPr>
          <p:spPr>
            <a:xfrm>
              <a:off x="2803842" y="2404341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3EC75-CE1A-C166-7607-1A47D5873A77}"/>
                </a:ext>
              </a:extLst>
            </p:cNvPr>
            <p:cNvSpPr txBox="1"/>
            <p:nvPr/>
          </p:nvSpPr>
          <p:spPr>
            <a:xfrm>
              <a:off x="3526086" y="2832996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53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A4F4-9B92-83C5-576F-5BA1CEAF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Challenge 2: </a:t>
            </a:r>
            <a:r>
              <a:rPr lang="en-GB" dirty="0"/>
              <a:t>genomic data is growing extremely fast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2301-DC86-6879-BC5A-A58F3127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463" y="2568940"/>
            <a:ext cx="4490273" cy="3071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Computing hardware is not scaling fast enough to keep up</a:t>
            </a:r>
            <a:endParaRPr lang="en-FR" sz="1800" dirty="0"/>
          </a:p>
          <a:p>
            <a:pPr marL="0" indent="0">
              <a:buNone/>
            </a:pPr>
            <a:r>
              <a:rPr lang="en-GB" sz="1800" dirty="0"/>
              <a:t>Horizontal scaling through parallelization is necessary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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Efficient bin packing is critical to manage and process the data</a:t>
            </a:r>
            <a:endParaRPr lang="en-FR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89410-917B-DFF1-7BA5-714C71F1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Hunt et al., </a:t>
            </a:r>
            <a:r>
              <a:rPr lang="en-GB" dirty="0" err="1"/>
              <a:t>AllTheBacteria</a:t>
            </a:r>
            <a:r>
              <a:rPr lang="en-GB" dirty="0"/>
              <a:t>, 2024</a:t>
            </a:r>
          </a:p>
          <a:p>
            <a:r>
              <a:rPr lang="en-GB" dirty="0"/>
              <a:t>Blackwell et al., Exploring Bacterial Diversity, 2021</a:t>
            </a:r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503AC-FBE6-3F26-DCB6-09D30E7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11</a:t>
            </a:fld>
            <a:endParaRPr lang="en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791AE-A053-C7B9-482A-1B073403CED9}"/>
              </a:ext>
            </a:extLst>
          </p:cNvPr>
          <p:cNvSpPr txBox="1"/>
          <p:nvPr/>
        </p:nvSpPr>
        <p:spPr>
          <a:xfrm>
            <a:off x="716155" y="1545340"/>
            <a:ext cx="5867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b="1" dirty="0">
                <a:solidFill>
                  <a:srgbClr val="47474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of 2025: Multi-</a:t>
            </a:r>
            <a:r>
              <a:rPr lang="en-US" sz="1400" b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Terabytes Microbial Genome Collections</a:t>
            </a:r>
            <a:endParaRPr lang="en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DCF770-5BF2-932F-CDEE-313EC543816D}"/>
              </a:ext>
            </a:extLst>
          </p:cNvPr>
          <p:cNvGrpSpPr/>
          <p:nvPr/>
        </p:nvGrpSpPr>
        <p:grpSpPr>
          <a:xfrm>
            <a:off x="1181098" y="1961068"/>
            <a:ext cx="4914902" cy="3554355"/>
            <a:chOff x="6553203" y="2117175"/>
            <a:chExt cx="4914902" cy="3554355"/>
          </a:xfrm>
        </p:grpSpPr>
        <p:pic>
          <p:nvPicPr>
            <p:cNvPr id="8" name="Picture 1">
              <a:extLst>
                <a:ext uri="{FF2B5EF4-FFF2-40B4-BE49-F238E27FC236}">
                  <a16:creationId xmlns:a16="http://schemas.microsoft.com/office/drawing/2014/main" id="{269339E5-5109-6272-0086-C2D25AF847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2" b="7228"/>
            <a:stretch>
              <a:fillRect/>
            </a:stretch>
          </p:blipFill>
          <p:spPr bwMode="auto">
            <a:xfrm>
              <a:off x="6553203" y="2117175"/>
              <a:ext cx="4914902" cy="2953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40222C-F75F-690A-6171-981A62CEADA2}"/>
                </a:ext>
              </a:extLst>
            </p:cNvPr>
            <p:cNvSpPr txBox="1"/>
            <p:nvPr/>
          </p:nvSpPr>
          <p:spPr>
            <a:xfrm>
              <a:off x="7512845" y="5086755"/>
              <a:ext cx="1097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661k [2]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Nov. 2021</a:t>
              </a:r>
            </a:p>
            <a:p>
              <a:pPr algn="ctr">
                <a:buNone/>
              </a:pPr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 = 661,405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B7B028-05B2-9903-AEDE-2DA1B185B037}"/>
                </a:ext>
              </a:extLst>
            </p:cNvPr>
            <p:cNvSpPr txBox="1"/>
            <p:nvPr/>
          </p:nvSpPr>
          <p:spPr>
            <a:xfrm>
              <a:off x="8473084" y="5086755"/>
              <a:ext cx="10977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AllThe Bacteria v0.2 [3]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Mar. 2024</a:t>
              </a:r>
            </a:p>
            <a:p>
              <a:pPr algn="ctr"/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 = 1,932,812 [3]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AA0DF7-7157-48CE-E2CF-75B505E4332F}"/>
                </a:ext>
              </a:extLst>
            </p:cNvPr>
            <p:cNvSpPr txBox="1"/>
            <p:nvPr/>
          </p:nvSpPr>
          <p:spPr>
            <a:xfrm>
              <a:off x="9433322" y="5078744"/>
              <a:ext cx="1051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AllTheBacteria v0.3 [3]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Nov. 2024</a:t>
              </a:r>
            </a:p>
            <a:p>
              <a:pPr algn="ctr"/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 = 2,440,377 [3]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469414-FCE7-1928-54B0-374B9A4FE7B2}"/>
              </a:ext>
            </a:extLst>
          </p:cNvPr>
          <p:cNvSpPr txBox="1"/>
          <p:nvPr/>
        </p:nvSpPr>
        <p:spPr>
          <a:xfrm>
            <a:off x="1553755" y="5562751"/>
            <a:ext cx="4427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Jun 2025: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ATB v0.4 with 330k new genomes</a:t>
            </a:r>
          </a:p>
          <a:p>
            <a:pPr algn="ctr"/>
            <a:r>
              <a:rPr lang="en-FR" sz="1100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decade: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 larger collections (n = ~10</a:t>
            </a:r>
            <a:r>
              <a:rPr lang="en-FR" sz="11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higher diversity, …</a:t>
            </a:r>
          </a:p>
        </p:txBody>
      </p:sp>
    </p:spTree>
    <p:extLst>
      <p:ext uri="{BB962C8B-B14F-4D97-AF65-F5344CB8AC3E}">
        <p14:creationId xmlns:p14="http://schemas.microsoft.com/office/powerpoint/2010/main" val="51506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ABA5-D615-1BC2-9943-F6AE3F59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dirty="0"/>
              <a:t>Finding: Packing genomic data can be formulized as a bin packing with overlapping items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27D7-B07A-BCE5-A5ED-C7F4CC19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78" y="3885406"/>
            <a:ext cx="5103812" cy="1325563"/>
          </a:xfrm>
        </p:spPr>
        <p:txBody>
          <a:bodyPr>
            <a:normAutofit/>
          </a:bodyPr>
          <a:lstStyle/>
          <a:p>
            <a:r>
              <a:rPr lang="en-FR" sz="1400" dirty="0"/>
              <a:t>An extension of the classical bin packing</a:t>
            </a:r>
          </a:p>
          <a:p>
            <a:r>
              <a:rPr lang="en-FR" sz="1400" dirty="0"/>
              <a:t>First proposed in 2011 to used for Virtual Maching Packing</a:t>
            </a:r>
          </a:p>
          <a:p>
            <a:r>
              <a:rPr lang="en-FR" sz="1400" dirty="0"/>
              <a:t>Formalized and some heuristics proposed in 2018</a:t>
            </a:r>
          </a:p>
          <a:p>
            <a:endParaRPr lang="en-FR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B5670-233F-E522-D00D-89B33E5F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Sindelar et al., Sharing-Aware Algorithms for Virtual Machine Colocation, 2011</a:t>
            </a:r>
          </a:p>
          <a:p>
            <a:r>
              <a:rPr lang="en-GB" dirty="0"/>
              <a:t>Grange et al., Algorithms for the Bin Packing Problem with Overlapping Items, 2018</a:t>
            </a:r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E8B48-A71E-50B5-1AAD-7898081B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12</a:t>
            </a:fld>
            <a:endParaRPr lang="en-FR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C2FA1B8-64AE-11EC-BB5B-0BBC09D6A8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549275"/>
            <a:ext cx="12192000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F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29D662E-342A-0F18-929D-C07F350512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701675"/>
            <a:ext cx="12192000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FR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7F2DB79-CECA-CAE2-2F40-A6E48C6167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" y="854075"/>
            <a:ext cx="12192000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FR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D6C4C414-7025-BA2E-F067-496032BD9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1006475"/>
            <a:ext cx="12192000" cy="575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EE9D77-5104-BD17-469E-C8500CC2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9900"/>
            <a:ext cx="5145158" cy="243572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8A9D49-E331-05AF-A83D-EF77541DE6B6}"/>
              </a:ext>
            </a:extLst>
          </p:cNvPr>
          <p:cNvSpPr txBox="1">
            <a:spLocks/>
          </p:cNvSpPr>
          <p:nvPr/>
        </p:nvSpPr>
        <p:spPr>
          <a:xfrm>
            <a:off x="6417365" y="4328022"/>
            <a:ext cx="4572000" cy="114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sz="1200" b="1" dirty="0"/>
              <a:t>Example </a:t>
            </a:r>
            <a:r>
              <a:rPr lang="en-FR" sz="1200" dirty="0"/>
              <a:t>(</a:t>
            </a:r>
            <a:r>
              <a:rPr lang="en-GB" sz="1200" dirty="0"/>
              <a:t>Grange et al., 2018</a:t>
            </a:r>
            <a:r>
              <a:rPr lang="en-FR" sz="1200" dirty="0"/>
              <a:t>)</a:t>
            </a:r>
            <a:r>
              <a:rPr lang="en-FR" sz="1200" b="1" dirty="0"/>
              <a:t>: </a:t>
            </a:r>
            <a:r>
              <a:rPr lang="en-FR" sz="1200" dirty="0"/>
              <a:t>partitioning with items with overlapping contents</a:t>
            </a:r>
          </a:p>
          <a:p>
            <a:pPr marL="0" indent="0">
              <a:buNone/>
            </a:pPr>
            <a:r>
              <a:rPr lang="en-FR" sz="1200" dirty="0"/>
              <a:t>Items: {t1, t2, t3, t4}</a:t>
            </a:r>
          </a:p>
          <a:p>
            <a:pPr marL="0" indent="0">
              <a:buNone/>
            </a:pPr>
            <a:r>
              <a:rPr lang="en-FR" sz="1200" dirty="0"/>
              <a:t>Contents: {{a,b,c,d,e}, {d,e,f}, {e,f,g}, {h,</a:t>
            </a:r>
            <a:r>
              <a:rPr lang="en-GB" sz="1200" dirty="0"/>
              <a:t>i</a:t>
            </a:r>
            <a:r>
              <a:rPr lang="en-FR" sz="1200" dirty="0"/>
              <a:t>,j,k,}}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BBB74E37-CA1A-F7AC-64DE-EC1DF9AA7D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7078" y="2147967"/>
              <a:ext cx="4897740" cy="1280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7740">
                      <a:extLst>
                        <a:ext uri="{9D8B030D-6E8A-4147-A177-3AD203B41FA5}">
                          <a16:colId xmlns:a16="http://schemas.microsoft.com/office/drawing/2014/main" val="2194904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Input: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list L of items/sets of symbols</a:t>
                          </a:r>
                          <a:endParaRPr lang="en-FR" sz="120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FR" sz="12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 capacity C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9139451"/>
                      </a:ext>
                    </a:extLst>
                  </a:tr>
                  <a:tr h="403361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Output: </a:t>
                          </a:r>
                        </a:p>
                        <a:p>
                          <a:pPr marL="0" indent="0">
                            <a:tabLst/>
                          </a:pPr>
                          <a:r>
                            <a:rPr lang="en-F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partion of L that minimizes the number of bin used; and for each bin b,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⋃"/>
                                      <m:supHide m:val="on"/>
                                      <m:ctrlPr>
                                        <a:rPr lang="en-FR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∈</m:t>
                                      </m:r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FR" sz="1200" b="0" i="1" u="sng" baseline="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US" sz="1200" b="0" baseline="0" dirty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89959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BBB74E37-CA1A-F7AC-64DE-EC1DF9AA7D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7078" y="2147967"/>
              <a:ext cx="4897740" cy="1280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7740">
                      <a:extLst>
                        <a:ext uri="{9D8B030D-6E8A-4147-A177-3AD203B41FA5}">
                          <a16:colId xmlns:a16="http://schemas.microsoft.com/office/drawing/2014/main" val="21949045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Input: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list L of items/sets of symbols</a:t>
                          </a:r>
                          <a:endParaRPr lang="en-FR" sz="120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FR" sz="12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 capacity C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91394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4000" b="-5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99595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000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AC59AE-705E-A1F0-5F33-643A1AF1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Optimization problem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6956B-691F-0366-B4FB-0BB919867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F2B60-81C9-727B-FCFF-B9B1A977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E05F4-B10D-807A-275C-27AF488E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9298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93E-122C-782B-0DCC-581FCDAF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Interger linear model for genomes bin packing with overlapping contents (kmers)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3E230-C1A7-7BE1-D13B-5C314E382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883965" cy="25144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FR" sz="1200" b="1" dirty="0"/>
                  <a:t>Integer linear program: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vi-VN" sz="1200" i="1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vi-VN" sz="1200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vi-V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vi-VN" sz="1200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vi-V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vi-V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vi-V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FR" sz="1200" dirty="0"/>
              </a:p>
              <a:p>
                <a:pPr marL="0" indent="0">
                  <a:buNone/>
                </a:pPr>
                <a:r>
                  <a:rPr lang="en-FR" sz="1200" dirty="0"/>
                  <a:t>s.t:</a:t>
                </a:r>
              </a:p>
              <a:p>
                <a:pPr marL="0" indent="0">
                  <a:buNone/>
                </a:pPr>
                <a:r>
                  <a:rPr lang="en-FR" sz="1200" dirty="0"/>
                  <a:t>(1):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F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FR" sz="12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FR" sz="12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</a:rPr>
                              <m:t>jb</m:t>
                            </m:r>
                          </m:sub>
                        </m:sSub>
                      </m:e>
                    </m:nary>
                    <m:r>
                      <a:rPr lang="vi-VN" sz="12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vi-V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m:rPr>
                        <m:sty m:val="p"/>
                      </m:rP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FR" sz="1200" dirty="0">
                    <a:sym typeface="Wingdings" pitchFamily="2" charset="2"/>
                  </a:rPr>
                  <a:t>		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a genome can be in 1 bin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(2):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R" sz="1200" i="1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FR" sz="1200" dirty="0"/>
                  <a:t>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mark bin as used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(3):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F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FR" sz="1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FR" sz="12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</a:rPr>
                              <m:t>ib</m:t>
                            </m:r>
                          </m:sub>
                        </m:sSub>
                        <m:r>
                          <a:rPr lang="vi-V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vi-V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m:rPr>
                            <m:sty m:val="p"/>
                          </m:rP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vi-V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nary>
                  </m:oMath>
                </a14:m>
                <a:r>
                  <a:rPr lang="en-FR" sz="1200" dirty="0"/>
                  <a:t>	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bin have no more than C kmers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(4):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R" sz="12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200" dirty="0"/>
                  <a:t>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if genome’s in a bin, also all of its kmers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3E230-C1A7-7BE1-D13B-5C314E382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883965" cy="2514462"/>
              </a:xfrm>
              <a:blipFill>
                <a:blip r:embed="rId2"/>
                <a:stretch>
                  <a:fillRect t="-2010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A16B-D5F7-59CE-EB1E-A8EAF9C1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1CF3C-DB57-5F35-A3FA-E866B6B8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14</a:t>
            </a:fld>
            <a:endParaRPr lang="en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C34BFA-D5F1-9567-3B77-67F9F326A6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7007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FR" sz="1200" b="1" dirty="0"/>
                  <a:t>Numberings:</a:t>
                </a:r>
              </a:p>
              <a:p>
                <a:pPr marL="0" indent="0">
                  <a:buNone/>
                </a:pPr>
                <a:r>
                  <a:rPr lang="en-FR" sz="1200" dirty="0"/>
                  <a:t>K = {i: </a:t>
                </a:r>
                <a:r>
                  <a:rPr lang="en-GB" sz="1200" dirty="0"/>
                  <a:t>i</a:t>
                </a:r>
                <a:r>
                  <a:rPr lang="en-FR" sz="1200" dirty="0"/>
                  <a:t> = 1, … , |K|} for the kmers</a:t>
                </a:r>
              </a:p>
              <a:p>
                <a:pPr marL="0" indent="0">
                  <a:buNone/>
                </a:pPr>
                <a:r>
                  <a:rPr lang="en-FR" sz="1200" dirty="0"/>
                  <a:t>G = {j: j – 1, … , |G|} for the genomes</a:t>
                </a:r>
              </a:p>
              <a:p>
                <a:pPr marL="0" indent="0">
                  <a:buNone/>
                </a:pPr>
                <a:r>
                  <a:rPr lang="en-FR" sz="1200" dirty="0"/>
                  <a:t>B = {b: b </a:t>
                </a:r>
                <a14:m>
                  <m:oMath xmlns:m="http://schemas.openxmlformats.org/officeDocument/2006/math">
                    <m:r>
                      <a:rPr lang="en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FR" sz="1200" dirty="0"/>
                  <a:t>} for the bins</a:t>
                </a:r>
              </a:p>
              <a:p>
                <a:pPr marL="0" indent="0">
                  <a:buNone/>
                </a:pPr>
                <a:r>
                  <a:rPr lang="en-FR" sz="1200" b="1" dirty="0"/>
                  <a:t>Inputs:</a:t>
                </a:r>
              </a:p>
              <a:p>
                <a:pPr marL="0" indent="0">
                  <a:buNone/>
                </a:pPr>
                <a:r>
                  <a:rPr lang="en-FR" sz="1200" dirty="0"/>
                  <a:t>Capacity: C &gt; 0</a:t>
                </a:r>
              </a:p>
              <a:p>
                <a:pPr marL="0" indent="0">
                  <a:buNone/>
                </a:pPr>
                <a:r>
                  <a:rPr lang="en-FR" sz="1200" dirty="0"/>
                  <a:t>Assignment of kmer to genome: a</a:t>
                </a:r>
                <a:r>
                  <a:rPr lang="en-FR" sz="1200" baseline="-25000" dirty="0"/>
                  <a:t>ij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FR" sz="1200" dirty="0"/>
              </a:p>
              <a:p>
                <a:pPr marL="0" indent="0">
                  <a:buNone/>
                </a:pPr>
                <a:r>
                  <a:rPr lang="en-FR" sz="1200" b="1" dirty="0"/>
                  <a:t>Decision variables:</a:t>
                </a:r>
              </a:p>
              <a:p>
                <a:pPr marL="0" indent="0">
                  <a:buNone/>
                </a:pPr>
                <a:r>
                  <a:rPr lang="en-FR" sz="1200" dirty="0"/>
                  <a:t>For any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FR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FR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FR" sz="1200" i="1" dirty="0"/>
                  <a:t>:</a:t>
                </a:r>
              </a:p>
              <a:p>
                <a:pPr marL="0" indent="0">
                  <a:buNone/>
                </a:pPr>
                <a:r>
                  <a:rPr lang="en-GB" sz="1200" dirty="0"/>
                  <a:t>x</a:t>
                </a:r>
                <a:r>
                  <a:rPr lang="en-FR" sz="1200" baseline="-25000" dirty="0"/>
                  <a:t>ib</a:t>
                </a:r>
                <a:r>
                  <a:rPr lang="en-FR" sz="1200" dirty="0"/>
                  <a:t> = {0,1} whether kmer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 is in bin b</a:t>
                </a:r>
              </a:p>
              <a:p>
                <a:pPr marL="0" indent="0">
                  <a:buNone/>
                </a:pPr>
                <a:r>
                  <a:rPr lang="en-GB" sz="1200" dirty="0" err="1"/>
                  <a:t>y</a:t>
                </a:r>
                <a:r>
                  <a:rPr lang="en-GB" sz="1200" baseline="-25000" dirty="0" err="1"/>
                  <a:t>jb</a:t>
                </a:r>
                <a:r>
                  <a:rPr lang="en-GB" sz="1200" dirty="0"/>
                  <a:t> = {0,1} whether genome j is in bin b</a:t>
                </a:r>
              </a:p>
              <a:p>
                <a:pPr marL="0" indent="0">
                  <a:buNone/>
                </a:pPr>
                <a:r>
                  <a:rPr lang="en-GB" sz="1200" dirty="0" err="1"/>
                  <a:t>z</a:t>
                </a:r>
                <a:r>
                  <a:rPr lang="en-GB" sz="1200" baseline="-25000" dirty="0" err="1"/>
                  <a:t>b</a:t>
                </a:r>
                <a:r>
                  <a:rPr lang="en-GB" sz="1200" dirty="0"/>
                  <a:t> = {0,1} whether bin b is used</a:t>
                </a:r>
                <a:r>
                  <a:rPr lang="en-FR" sz="1200" dirty="0"/>
                  <a:t> </a:t>
                </a:r>
              </a:p>
              <a:p>
                <a:pPr marL="0" indent="0">
                  <a:buNone/>
                </a:pPr>
                <a:endParaRPr lang="en-FR" sz="1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C34BFA-D5F1-9567-3B77-67F9F326A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0075"/>
                <a:ext cx="5257800" cy="4351338"/>
              </a:xfrm>
              <a:prstGeom prst="rect">
                <a:avLst/>
              </a:prstGeom>
              <a:blipFill>
                <a:blip r:embed="rId3"/>
                <a:stretch>
                  <a:fillRect l="-241" t="-87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5124B7F-1D1C-15F2-EF77-B75B3F91B7C3}"/>
              </a:ext>
            </a:extLst>
          </p:cNvPr>
          <p:cNvSpPr txBox="1"/>
          <p:nvPr/>
        </p:nvSpPr>
        <p:spPr>
          <a:xfrm>
            <a:off x="6047892" y="4772374"/>
            <a:ext cx="524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Exact solution: Can be solved exact using solver</a:t>
            </a:r>
          </a:p>
          <a:p>
            <a:pPr algn="ctr"/>
            <a:r>
              <a:rPr lang="en-GB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Impractical in practice due to the scale of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E036B-46BA-EC80-B8EE-508A93A9A6A2}"/>
              </a:ext>
            </a:extLst>
          </p:cNvPr>
          <p:cNvSpPr txBox="1"/>
          <p:nvPr/>
        </p:nvSpPr>
        <p:spPr>
          <a:xfrm>
            <a:off x="5989790" y="5413426"/>
            <a:ext cx="5241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solution needed</a:t>
            </a:r>
          </a:p>
        </p:txBody>
      </p:sp>
    </p:spTree>
    <p:extLst>
      <p:ext uri="{BB962C8B-B14F-4D97-AF65-F5344CB8AC3E}">
        <p14:creationId xmlns:p14="http://schemas.microsoft.com/office/powerpoint/2010/main" val="32176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82EC-3554-1ADC-F766-FF47923B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Proposition: First fit bin packing with preordering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C993-6647-31A2-DE66-CEDE4735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4013" cy="1845935"/>
          </a:xfrm>
        </p:spPr>
        <p:txBody>
          <a:bodyPr>
            <a:normAutofit/>
          </a:bodyPr>
          <a:lstStyle/>
          <a:p>
            <a:r>
              <a:rPr lang="en-GB" sz="1600" dirty="0"/>
              <a:t>The Any-Fit (AF) heuristic family (Next-Fit, First-Fit, Best-Fit, …) is well-studied in classical bin packing</a:t>
            </a:r>
          </a:p>
          <a:p>
            <a:r>
              <a:rPr lang="en-GB" sz="1600" dirty="0"/>
              <a:t>In classical bin packing, preordering by item size improves results</a:t>
            </a:r>
          </a:p>
          <a:p>
            <a:pPr lvl="1"/>
            <a:r>
              <a:rPr lang="en-GB" sz="1400" dirty="0"/>
              <a:t>Not applicable for genomes → contents may overlap or merge</a:t>
            </a:r>
          </a:p>
          <a:p>
            <a:r>
              <a:rPr lang="en-GB" sz="1600" b="1" dirty="0"/>
              <a:t>Proposed approach:</a:t>
            </a:r>
          </a:p>
          <a:p>
            <a:pPr lvl="1"/>
            <a:r>
              <a:rPr lang="en-GB" sz="1400" dirty="0"/>
              <a:t>Reorder genomes phylogenetically to optimize for local redundancies (</a:t>
            </a:r>
            <a:r>
              <a:rPr lang="en-GB" sz="1400" dirty="0" err="1"/>
              <a:t>Břinda</a:t>
            </a:r>
            <a:r>
              <a:rPr lang="en-GB" sz="1400" dirty="0"/>
              <a:t> et al., 2025)</a:t>
            </a:r>
          </a:p>
          <a:p>
            <a:pPr lvl="1"/>
            <a:r>
              <a:rPr lang="en-GB" sz="1400" dirty="0"/>
              <a:t>Apply AF heuristics (e.g., First-Fit) on the reordered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78A7C-4ADC-A616-1802-9F0CE1E3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0F909-BCE6-38B9-5D97-D703AE22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15</a:t>
            </a:fld>
            <a:endParaRPr lang="en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AFD354-4A85-94E1-5C9B-ADBD08A94691}"/>
              </a:ext>
            </a:extLst>
          </p:cNvPr>
          <p:cNvGrpSpPr/>
          <p:nvPr/>
        </p:nvGrpSpPr>
        <p:grpSpPr>
          <a:xfrm>
            <a:off x="3378800" y="3850160"/>
            <a:ext cx="2402700" cy="1482599"/>
            <a:chOff x="2880555" y="1894048"/>
            <a:chExt cx="2758240" cy="1569476"/>
          </a:xfrm>
        </p:grpSpPr>
        <p:pic>
          <p:nvPicPr>
            <p:cNvPr id="7" name="Google Shape;85;p16">
              <a:extLst>
                <a:ext uri="{FF2B5EF4-FFF2-40B4-BE49-F238E27FC236}">
                  <a16:creationId xmlns:a16="http://schemas.microsoft.com/office/drawing/2014/main" id="{F77A9517-BB6A-7C81-0E87-7B8CAEF3BCE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-2659" r="54752" b="43376"/>
            <a:stretch/>
          </p:blipFill>
          <p:spPr>
            <a:xfrm rot="5400000">
              <a:off x="3474937" y="1299666"/>
              <a:ext cx="1569476" cy="2758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" name="Google Shape;86;p16">
              <a:extLst>
                <a:ext uri="{FF2B5EF4-FFF2-40B4-BE49-F238E27FC236}">
                  <a16:creationId xmlns:a16="http://schemas.microsoft.com/office/drawing/2014/main" id="{1E786674-103E-134D-3765-C73C5862C09C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87;p16">
              <a:extLst>
                <a:ext uri="{FF2B5EF4-FFF2-40B4-BE49-F238E27FC236}">
                  <a16:creationId xmlns:a16="http://schemas.microsoft.com/office/drawing/2014/main" id="{42094C16-D019-CD8E-8D8F-CE870FD9E608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Google Shape;88;p16">
              <a:extLst>
                <a:ext uri="{FF2B5EF4-FFF2-40B4-BE49-F238E27FC236}">
                  <a16:creationId xmlns:a16="http://schemas.microsoft.com/office/drawing/2014/main" id="{D9D21C12-7F5A-A752-DAD5-1E255989C10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487991-8F94-8447-EDF5-9D9D3B0D17BD}"/>
              </a:ext>
            </a:extLst>
          </p:cNvPr>
          <p:cNvGrpSpPr/>
          <p:nvPr/>
        </p:nvGrpSpPr>
        <p:grpSpPr>
          <a:xfrm>
            <a:off x="6753666" y="3883512"/>
            <a:ext cx="1671525" cy="1482601"/>
            <a:chOff x="1065985" y="1991159"/>
            <a:chExt cx="2758917" cy="31081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351080-E9B5-EF00-C120-8E400052F5E6}"/>
                </a:ext>
              </a:extLst>
            </p:cNvPr>
            <p:cNvGrpSpPr/>
            <p:nvPr/>
          </p:nvGrpSpPr>
          <p:grpSpPr>
            <a:xfrm>
              <a:off x="1065985" y="1991159"/>
              <a:ext cx="2758917" cy="882550"/>
              <a:chOff x="2629709" y="2275834"/>
              <a:chExt cx="2758917" cy="8825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C7EF9AA-F56E-AA5D-5C60-3D468B1D32B9}"/>
                  </a:ext>
                </a:extLst>
              </p:cNvPr>
              <p:cNvSpPr/>
              <p:nvPr/>
            </p:nvSpPr>
            <p:spPr>
              <a:xfrm>
                <a:off x="2949142" y="2798384"/>
                <a:ext cx="288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476B01-A73D-53EB-74F4-11163AFBF838}"/>
                  </a:ext>
                </a:extLst>
              </p:cNvPr>
              <p:cNvSpPr/>
              <p:nvPr/>
            </p:nvSpPr>
            <p:spPr>
              <a:xfrm>
                <a:off x="3268575" y="2275834"/>
                <a:ext cx="288000" cy="8825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089771-C58D-42B8-FCE3-53D5FAD5CC09}"/>
                  </a:ext>
                </a:extLst>
              </p:cNvPr>
              <p:cNvSpPr/>
              <p:nvPr/>
            </p:nvSpPr>
            <p:spPr>
              <a:xfrm>
                <a:off x="4461763" y="2658823"/>
                <a:ext cx="288000" cy="4995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526F0D6-E6E7-D6D4-7801-B45A6478765E}"/>
                  </a:ext>
                </a:extLst>
              </p:cNvPr>
              <p:cNvSpPr/>
              <p:nvPr/>
            </p:nvSpPr>
            <p:spPr>
              <a:xfrm>
                <a:off x="3907441" y="2596303"/>
                <a:ext cx="288000" cy="5620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F1EFCEB-E9EF-0173-BEC5-9B4B4DBC266B}"/>
                  </a:ext>
                </a:extLst>
              </p:cNvPr>
              <p:cNvSpPr/>
              <p:nvPr/>
            </p:nvSpPr>
            <p:spPr>
              <a:xfrm>
                <a:off x="3588008" y="3054918"/>
                <a:ext cx="288000" cy="1034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5666A8-E392-106B-16FF-537D6E4BF13C}"/>
                  </a:ext>
                </a:extLst>
              </p:cNvPr>
              <p:cNvSpPr/>
              <p:nvPr/>
            </p:nvSpPr>
            <p:spPr>
              <a:xfrm>
                <a:off x="4781196" y="2910539"/>
                <a:ext cx="288000" cy="2478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E38118-73C3-BB8B-F3F8-1B201EB56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057" y="3026721"/>
                <a:ext cx="203456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1BE93A3-5AB7-3816-B2F6-076938B25CFE}"/>
                  </a:ext>
                </a:extLst>
              </p:cNvPr>
              <p:cNvSpPr/>
              <p:nvPr/>
            </p:nvSpPr>
            <p:spPr>
              <a:xfrm>
                <a:off x="2629709" y="2459881"/>
                <a:ext cx="288000" cy="6985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07DEA2-6439-B2B0-84E3-BB214565DF77}"/>
                  </a:ext>
                </a:extLst>
              </p:cNvPr>
              <p:cNvSpPr/>
              <p:nvPr/>
            </p:nvSpPr>
            <p:spPr>
              <a:xfrm>
                <a:off x="5100626" y="2462292"/>
                <a:ext cx="288000" cy="6960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DA95E-F548-26BB-A918-D9F30568AD3A}"/>
                </a:ext>
              </a:extLst>
            </p:cNvPr>
            <p:cNvGrpSpPr/>
            <p:nvPr/>
          </p:nvGrpSpPr>
          <p:grpSpPr>
            <a:xfrm>
              <a:off x="2168284" y="3299314"/>
              <a:ext cx="1627726" cy="1800000"/>
              <a:chOff x="2153750" y="3608212"/>
              <a:chExt cx="1627726" cy="18000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A63DE9D-9D72-B7B0-6BB8-60A7E3552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7270" y="4559368"/>
                <a:ext cx="184206" cy="0"/>
              </a:xfrm>
              <a:prstGeom prst="lin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5AA352E-A65A-1532-1FF9-7B03290DF23C}"/>
                  </a:ext>
                </a:extLst>
              </p:cNvPr>
              <p:cNvSpPr/>
              <p:nvPr/>
            </p:nvSpPr>
            <p:spPr>
              <a:xfrm>
                <a:off x="3116096" y="3608212"/>
                <a:ext cx="360000" cy="1800000"/>
              </a:xfrm>
              <a:prstGeom prst="roundRect">
                <a:avLst>
                  <a:gd name="adj" fmla="val 597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38A5C83-3444-B8BE-E6D8-9F58A2E72AF1}"/>
                  </a:ext>
                </a:extLst>
              </p:cNvPr>
              <p:cNvGrpSpPr/>
              <p:nvPr/>
            </p:nvGrpSpPr>
            <p:grpSpPr>
              <a:xfrm>
                <a:off x="2153750" y="3608212"/>
                <a:ext cx="360000" cy="1800000"/>
                <a:chOff x="2153750" y="3608212"/>
                <a:chExt cx="360000" cy="1800000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33BE2EDB-1C71-D9F0-9C00-9C765357B73F}"/>
                    </a:ext>
                  </a:extLst>
                </p:cNvPr>
                <p:cNvSpPr/>
                <p:nvPr/>
              </p:nvSpPr>
              <p:spPr>
                <a:xfrm>
                  <a:off x="2153750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80BD483-B7B9-0303-C07D-20CDDBBF2695}"/>
                    </a:ext>
                  </a:extLst>
                </p:cNvPr>
                <p:cNvSpPr/>
                <p:nvPr/>
              </p:nvSpPr>
              <p:spPr>
                <a:xfrm>
                  <a:off x="2189750" y="4688460"/>
                  <a:ext cx="288000" cy="69850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EF5C62A-6417-36A2-41AF-66BCB1619903}"/>
                    </a:ext>
                  </a:extLst>
                </p:cNvPr>
                <p:cNvSpPr/>
                <p:nvPr/>
              </p:nvSpPr>
              <p:spPr>
                <a:xfrm>
                  <a:off x="2189750" y="4328212"/>
                  <a:ext cx="288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561AFEA-E34D-93A8-9212-D04BAA4457FD}"/>
                    </a:ext>
                  </a:extLst>
                </p:cNvPr>
                <p:cNvSpPr/>
                <p:nvPr/>
              </p:nvSpPr>
              <p:spPr>
                <a:xfrm>
                  <a:off x="2189750" y="4224622"/>
                  <a:ext cx="288000" cy="10346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22AD07C-6C7F-0641-A5D7-006FFCDA4FD0}"/>
                  </a:ext>
                </a:extLst>
              </p:cNvPr>
              <p:cNvGrpSpPr/>
              <p:nvPr/>
            </p:nvGrpSpPr>
            <p:grpSpPr>
              <a:xfrm>
                <a:off x="2634923" y="3608212"/>
                <a:ext cx="360000" cy="1800000"/>
                <a:chOff x="2634923" y="3608212"/>
                <a:chExt cx="360000" cy="1800000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E3F22423-8AC6-BD69-C8A5-694E389160EA}"/>
                    </a:ext>
                  </a:extLst>
                </p:cNvPr>
                <p:cNvSpPr/>
                <p:nvPr/>
              </p:nvSpPr>
              <p:spPr>
                <a:xfrm>
                  <a:off x="2634923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0F32698-8C07-4FF2-2548-D158D74DBEFF}"/>
                    </a:ext>
                  </a:extLst>
                </p:cNvPr>
                <p:cNvSpPr/>
                <p:nvPr/>
              </p:nvSpPr>
              <p:spPr>
                <a:xfrm>
                  <a:off x="2670923" y="4504413"/>
                  <a:ext cx="288000" cy="8825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sp>
          <p:nvSpPr>
            <p:cNvPr id="14" name="Bent Up Arrow 13">
              <a:extLst>
                <a:ext uri="{FF2B5EF4-FFF2-40B4-BE49-F238E27FC236}">
                  <a16:creationId xmlns:a16="http://schemas.microsoft.com/office/drawing/2014/main" id="{7702181E-96CB-2D2A-6053-3F3394CEED1B}"/>
                </a:ext>
              </a:extLst>
            </p:cNvPr>
            <p:cNvSpPr/>
            <p:nvPr/>
          </p:nvSpPr>
          <p:spPr>
            <a:xfrm rot="5400000">
              <a:off x="1150549" y="3248012"/>
              <a:ext cx="850392" cy="731520"/>
            </a:xfrm>
            <a:prstGeom prst="bent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FF9C8E-21A3-CAD1-95D8-DFE55F4944C7}"/>
                </a:ext>
              </a:extLst>
            </p:cNvPr>
            <p:cNvSpPr txBox="1"/>
            <p:nvPr/>
          </p:nvSpPr>
          <p:spPr>
            <a:xfrm>
              <a:off x="1205405" y="4019189"/>
              <a:ext cx="884517" cy="605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FR" dirty="0">
                  <a:latin typeface="Arial" panose="020B0604020202020204" pitchFamily="34" charset="0"/>
                  <a:cs typeface="Arial" panose="020B0604020202020204" pitchFamily="34" charset="0"/>
                </a:rPr>
                <a:t>AF</a:t>
              </a:r>
            </a:p>
          </p:txBody>
        </p:sp>
      </p:grpSp>
      <p:sp>
        <p:nvSpPr>
          <p:cNvPr id="35" name="Cross 34">
            <a:extLst>
              <a:ext uri="{FF2B5EF4-FFF2-40B4-BE49-F238E27FC236}">
                <a16:creationId xmlns:a16="http://schemas.microsoft.com/office/drawing/2014/main" id="{D3256E35-2E2C-E771-60BA-A1B229876A83}"/>
              </a:ext>
            </a:extLst>
          </p:cNvPr>
          <p:cNvSpPr/>
          <p:nvPr/>
        </p:nvSpPr>
        <p:spPr>
          <a:xfrm>
            <a:off x="6092884" y="4446213"/>
            <a:ext cx="349399" cy="357201"/>
          </a:xfrm>
          <a:prstGeom prst="plus">
            <a:avLst>
              <a:gd name="adj" fmla="val 4103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CBBADB7-3C22-35A4-A392-A24748182873}"/>
              </a:ext>
            </a:extLst>
          </p:cNvPr>
          <p:cNvSpPr txBox="1">
            <a:spLocks/>
          </p:cNvSpPr>
          <p:nvPr/>
        </p:nvSpPr>
        <p:spPr>
          <a:xfrm>
            <a:off x="835877" y="5482541"/>
            <a:ext cx="10514013" cy="7497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/>
              <a:t>Applications</a:t>
            </a:r>
            <a:r>
              <a:rPr lang="en-GB" sz="1600" dirty="0"/>
              <a:t>:</a:t>
            </a:r>
          </a:p>
          <a:p>
            <a:pPr lvl="1"/>
            <a:r>
              <a:rPr lang="en-GB" sz="1400" dirty="0"/>
              <a:t>Grouping genomes along with its </a:t>
            </a:r>
            <a:r>
              <a:rPr lang="en-GB" sz="1400" dirty="0" err="1"/>
              <a:t>kmers</a:t>
            </a:r>
            <a:r>
              <a:rPr lang="en-GB" sz="1400" dirty="0"/>
              <a:t> contents for indexing</a:t>
            </a:r>
          </a:p>
          <a:p>
            <a:pPr lvl="1"/>
            <a:r>
              <a:rPr lang="en-GB" sz="1400" dirty="0"/>
              <a:t>Grouping genomes for compression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543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4EE2-6431-66BE-C4B2-51C7C8D0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 Secondary proposition: the case of phylogenetic compression’s </a:t>
            </a:r>
            <a:r>
              <a:rPr lang="en-FR" b="1" dirty="0"/>
              <a:t>Dustbin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D44D2-00AB-DDD0-198C-D06A733F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47850"/>
            <a:ext cx="52562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R" sz="1800" b="1" dirty="0"/>
              <a:t>Recap:</a:t>
            </a:r>
          </a:p>
          <a:p>
            <a:pPr marL="0" indent="0">
              <a:buNone/>
            </a:pPr>
            <a:r>
              <a:rPr lang="en-GB" sz="1800" dirty="0"/>
              <a:t>Hierarchically Structured Bin Packing</a:t>
            </a:r>
            <a:r>
              <a:rPr lang="en-FR" sz="1800" dirty="0"/>
              <a:t> keep take into accounts a tree structure</a:t>
            </a:r>
          </a:p>
          <a:p>
            <a:pPr marL="0" indent="0">
              <a:buNone/>
            </a:pPr>
            <a:r>
              <a:rPr lang="en-FR" sz="1800" dirty="0"/>
              <a:t>Phylogenetic compression packs genomes into multi-species bins (dustbin)</a:t>
            </a:r>
          </a:p>
          <a:p>
            <a:pPr marL="0" indent="0">
              <a:buNone/>
            </a:pPr>
            <a:r>
              <a:rPr lang="en-FR" sz="1800" b="1" dirty="0"/>
              <a:t>Proposition:</a:t>
            </a:r>
          </a:p>
          <a:p>
            <a:pPr marL="0" indent="0">
              <a:buNone/>
            </a:pPr>
            <a:r>
              <a:rPr lang="en-FR" sz="1800" dirty="0">
                <a:sym typeface="Wingdings" pitchFamily="2" charset="2"/>
              </a:rPr>
              <a:t> </a:t>
            </a:r>
            <a:r>
              <a:rPr lang="en-FR" sz="1800" dirty="0"/>
              <a:t>Apply HSBP to the case of dustbin.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40C1F-B49A-F520-ED50-831007EB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Břinda</a:t>
            </a:r>
            <a:r>
              <a:rPr lang="en-GB" dirty="0"/>
              <a:t> et al., Efficient and Robust Search of Microbial Genomes via Phylogenetic Compression, 2025</a:t>
            </a:r>
          </a:p>
          <a:p>
            <a:r>
              <a:rPr lang="en-GB" dirty="0"/>
              <a:t>Dadi et al., </a:t>
            </a:r>
            <a:r>
              <a:rPr lang="en-GB" i="1" dirty="0"/>
              <a:t>DREAM-Yara</a:t>
            </a:r>
            <a:r>
              <a:rPr lang="en-GB" dirty="0"/>
              <a:t>, 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985E-13A3-C504-B396-19186272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16</a:t>
            </a:fld>
            <a:endParaRPr lang="en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909140-4A39-F2A2-6E39-8DDC3E45C334}"/>
              </a:ext>
            </a:extLst>
          </p:cNvPr>
          <p:cNvGrpSpPr/>
          <p:nvPr/>
        </p:nvGrpSpPr>
        <p:grpSpPr>
          <a:xfrm>
            <a:off x="6695232" y="3270463"/>
            <a:ext cx="3830735" cy="1441458"/>
            <a:chOff x="474133" y="2302933"/>
            <a:chExt cx="4233334" cy="20658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2478A0-DA8E-68A0-39B6-75D266AA7001}"/>
                </a:ext>
              </a:extLst>
            </p:cNvPr>
            <p:cNvGrpSpPr/>
            <p:nvPr/>
          </p:nvGrpSpPr>
          <p:grpSpPr>
            <a:xfrm>
              <a:off x="3143124" y="2741316"/>
              <a:ext cx="1214388" cy="1347542"/>
              <a:chOff x="4500034" y="2991643"/>
              <a:chExt cx="907785" cy="100300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036B50D-C278-078F-1055-79469C164366}"/>
                  </a:ext>
                </a:extLst>
              </p:cNvPr>
              <p:cNvSpPr/>
              <p:nvPr/>
            </p:nvSpPr>
            <p:spPr>
              <a:xfrm>
                <a:off x="4500034" y="2994109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8273EA4-BB52-F8C4-57F0-50B7F1FE0BC4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C92BFEB-55F0-9888-F3AA-06E77E61EBDB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494D70A-A16D-89B1-1760-9175CF1C2DB7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C92F3D5-881D-D098-8E1A-171122B83A22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33DB8A2-2EA7-580D-3B45-608996782483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C8C2F40-E6E5-3278-B1A0-A0F8D9A233AE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007808F1-F6AF-65ED-8580-2E477CEC32B9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6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38641335-7681-181C-B43A-CA2F1D99E633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6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3A566937-70C2-80E6-4A54-6C26B1625565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6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9052EAE-B86C-4DDA-8907-3239BDB60AF4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65C2DA8-AEBF-6A46-49D3-0F2AA15AB2AB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3A4D7EE0-E272-85FB-907E-B97AE9435B2B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E9D305B-28A2-E822-7025-DEC29230167F}"/>
                </a:ext>
              </a:extLst>
            </p:cNvPr>
            <p:cNvSpPr/>
            <p:nvPr/>
          </p:nvSpPr>
          <p:spPr>
            <a:xfrm>
              <a:off x="703609" y="2661086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1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2CB667DB-F475-56B3-81CF-6032A39EE6F9}"/>
                </a:ext>
              </a:extLst>
            </p:cNvPr>
            <p:cNvSpPr/>
            <p:nvPr/>
          </p:nvSpPr>
          <p:spPr>
            <a:xfrm>
              <a:off x="1904711" y="2950778"/>
              <a:ext cx="1279593" cy="693177"/>
            </a:xfrm>
            <a:prstGeom prst="rightArrow">
              <a:avLst>
                <a:gd name="adj1" fmla="val 63383"/>
                <a:gd name="adj2" fmla="val 3470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 clustering/packing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517733-8E94-BA44-B105-2B722D1633CE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0527A96-8BEC-BD3F-F468-0BC148ADC3E4}"/>
              </a:ext>
            </a:extLst>
          </p:cNvPr>
          <p:cNvSpPr txBox="1"/>
          <p:nvPr/>
        </p:nvSpPr>
        <p:spPr>
          <a:xfrm>
            <a:off x="9011629" y="4514964"/>
            <a:ext cx="812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/>
              <a:t>dustbin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5941F6-18E2-9331-0073-5F16552D7191}"/>
              </a:ext>
            </a:extLst>
          </p:cNvPr>
          <p:cNvGrpSpPr/>
          <p:nvPr/>
        </p:nvGrpSpPr>
        <p:grpSpPr>
          <a:xfrm>
            <a:off x="7861709" y="1998881"/>
            <a:ext cx="1532605" cy="830012"/>
            <a:chOff x="7026600" y="909046"/>
            <a:chExt cx="3168000" cy="186867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6A707FD-ACBD-C632-9AC5-2FFE1BCB1D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6600" y="909046"/>
              <a:ext cx="3168000" cy="1247703"/>
              <a:chOff x="3299354" y="2406560"/>
              <a:chExt cx="4768671" cy="187810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09DF712-E343-EBF1-6DC4-98BAEF411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11688" y="2406560"/>
                <a:ext cx="144000" cy="1440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2835106-6AEB-C6B5-9B39-E4A64E8CFBB3}"/>
                  </a:ext>
                </a:extLst>
              </p:cNvPr>
              <p:cNvCxnSpPr>
                <a:stCxn id="47" idx="4"/>
                <a:endCxn id="62" idx="0"/>
              </p:cNvCxnSpPr>
              <p:nvPr/>
            </p:nvCxnSpPr>
            <p:spPr>
              <a:xfrm>
                <a:off x="5683688" y="2550560"/>
                <a:ext cx="0" cy="81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98B5882-33BE-416B-BC2F-2C8580B1E3EA}"/>
                  </a:ext>
                </a:extLst>
              </p:cNvPr>
              <p:cNvCxnSpPr>
                <a:stCxn id="47" idx="3"/>
                <a:endCxn id="70" idx="7"/>
              </p:cNvCxnSpPr>
              <p:nvPr/>
            </p:nvCxnSpPr>
            <p:spPr>
              <a:xfrm flipH="1">
                <a:off x="4050643" y="2529472"/>
                <a:ext cx="1582133" cy="862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CCCFA5B-54B1-5403-398F-E81C203969D7}"/>
                  </a:ext>
                </a:extLst>
              </p:cNvPr>
              <p:cNvCxnSpPr>
                <a:stCxn id="47" idx="5"/>
                <a:endCxn id="54" idx="1"/>
              </p:cNvCxnSpPr>
              <p:nvPr/>
            </p:nvCxnSpPr>
            <p:spPr>
              <a:xfrm>
                <a:off x="5734600" y="2529472"/>
                <a:ext cx="1582134" cy="862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E9C2613-7475-72D9-8290-FB284DAE3CE8}"/>
                  </a:ext>
                </a:extLst>
              </p:cNvPr>
              <p:cNvGrpSpPr/>
              <p:nvPr/>
            </p:nvGrpSpPr>
            <p:grpSpPr>
              <a:xfrm>
                <a:off x="3299354" y="3370404"/>
                <a:ext cx="1400754" cy="914257"/>
                <a:chOff x="2476063" y="3360329"/>
                <a:chExt cx="1400754" cy="914257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78553A6-E535-4395-B4C1-4F8AA7B147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04440" y="3360329"/>
                  <a:ext cx="144000" cy="1440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CB74E652-5530-BF14-7780-50B2FEA0A55B}"/>
                    </a:ext>
                  </a:extLst>
                </p:cNvPr>
                <p:cNvGrpSpPr/>
                <p:nvPr/>
              </p:nvGrpSpPr>
              <p:grpSpPr>
                <a:xfrm>
                  <a:off x="2476063" y="4130586"/>
                  <a:ext cx="1400754" cy="144000"/>
                  <a:chOff x="2866755" y="4130586"/>
                  <a:chExt cx="1400754" cy="144000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857A2DF-E0DB-5BD6-272D-CEF90D216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66755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97266472-50E8-7A68-8EA1-84E337A278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95132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E317B4A2-BD8B-1E7B-F1BC-D676B71537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3509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ECBD56B-892B-8FE4-B020-F369CD64E35B}"/>
                    </a:ext>
                  </a:extLst>
                </p:cNvPr>
                <p:cNvCxnSpPr>
                  <a:stCxn id="70" idx="4"/>
                  <a:endCxn id="76" idx="0"/>
                </p:cNvCxnSpPr>
                <p:nvPr/>
              </p:nvCxnSpPr>
              <p:spPr>
                <a:xfrm>
                  <a:off x="3176440" y="3504329"/>
                  <a:ext cx="0" cy="626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BA230313-BE47-576C-A4CA-6658058FB151}"/>
                    </a:ext>
                  </a:extLst>
                </p:cNvPr>
                <p:cNvCxnSpPr>
                  <a:stCxn id="70" idx="3"/>
                  <a:endCxn id="75" idx="0"/>
                </p:cNvCxnSpPr>
                <p:nvPr/>
              </p:nvCxnSpPr>
              <p:spPr>
                <a:xfrm flipH="1">
                  <a:off x="2548063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2CA33D3-B3EF-4263-297E-88AA95076204}"/>
                    </a:ext>
                  </a:extLst>
                </p:cNvPr>
                <p:cNvCxnSpPr>
                  <a:stCxn id="70" idx="5"/>
                  <a:endCxn id="77" idx="0"/>
                </p:cNvCxnSpPr>
                <p:nvPr/>
              </p:nvCxnSpPr>
              <p:spPr>
                <a:xfrm>
                  <a:off x="3227352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B79FC8C-BB61-953B-4A43-FBF72CBE7DE4}"/>
                  </a:ext>
                </a:extLst>
              </p:cNvPr>
              <p:cNvGrpSpPr/>
              <p:nvPr/>
            </p:nvGrpSpPr>
            <p:grpSpPr>
              <a:xfrm>
                <a:off x="4983311" y="3370404"/>
                <a:ext cx="1400754" cy="914257"/>
                <a:chOff x="4751886" y="3360329"/>
                <a:chExt cx="1400754" cy="914257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CC2BD22-D7BB-2121-3B52-C10EB4C568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0263" y="3360329"/>
                  <a:ext cx="144000" cy="1440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D0079B9-40AD-459B-1FEA-CF3106A78B0C}"/>
                    </a:ext>
                  </a:extLst>
                </p:cNvPr>
                <p:cNvGrpSpPr/>
                <p:nvPr/>
              </p:nvGrpSpPr>
              <p:grpSpPr>
                <a:xfrm>
                  <a:off x="4751886" y="4130586"/>
                  <a:ext cx="1400754" cy="144000"/>
                  <a:chOff x="4751886" y="4130586"/>
                  <a:chExt cx="1400754" cy="144000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36EE1D05-ECA5-EF9F-AAA7-FD13DA3EB3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751886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89E1B4A-4D0C-73D5-8866-36BA494DD3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80263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7909E46-608F-7499-4EE0-F36F3C3CF6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08640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722C562-2E15-52E3-2823-3343D517CD59}"/>
                    </a:ext>
                  </a:extLst>
                </p:cNvPr>
                <p:cNvCxnSpPr>
                  <a:cxnSpLocks/>
                  <a:stCxn id="62" idx="4"/>
                  <a:endCxn id="68" idx="0"/>
                </p:cNvCxnSpPr>
                <p:nvPr/>
              </p:nvCxnSpPr>
              <p:spPr>
                <a:xfrm>
                  <a:off x="5452263" y="3504329"/>
                  <a:ext cx="0" cy="626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CDE47A4-35A3-B027-8996-58315ABFDDA6}"/>
                    </a:ext>
                  </a:extLst>
                </p:cNvPr>
                <p:cNvCxnSpPr>
                  <a:cxnSpLocks/>
                  <a:stCxn id="62" idx="3"/>
                  <a:endCxn id="67" idx="0"/>
                </p:cNvCxnSpPr>
                <p:nvPr/>
              </p:nvCxnSpPr>
              <p:spPr>
                <a:xfrm flipH="1">
                  <a:off x="4823886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9C5116F-CB13-C0A1-C66F-488001643F1E}"/>
                    </a:ext>
                  </a:extLst>
                </p:cNvPr>
                <p:cNvCxnSpPr>
                  <a:cxnSpLocks/>
                  <a:stCxn id="62" idx="5"/>
                  <a:endCxn id="69" idx="0"/>
                </p:cNvCxnSpPr>
                <p:nvPr/>
              </p:nvCxnSpPr>
              <p:spPr>
                <a:xfrm>
                  <a:off x="5503175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FF03C7A-5EF2-DF56-DEFD-8D74A3E0BA3F}"/>
                  </a:ext>
                </a:extLst>
              </p:cNvPr>
              <p:cNvGrpSpPr/>
              <p:nvPr/>
            </p:nvGrpSpPr>
            <p:grpSpPr>
              <a:xfrm>
                <a:off x="6667268" y="3370404"/>
                <a:ext cx="1400757" cy="914257"/>
                <a:chOff x="7418558" y="3360329"/>
                <a:chExt cx="1400757" cy="914257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1F09E32-E5A5-A9CF-8398-010D63C90F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936" y="3360329"/>
                  <a:ext cx="144000" cy="1440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BE723D37-46D7-8547-8503-C75428922D81}"/>
                    </a:ext>
                  </a:extLst>
                </p:cNvPr>
                <p:cNvGrpSpPr/>
                <p:nvPr/>
              </p:nvGrpSpPr>
              <p:grpSpPr>
                <a:xfrm>
                  <a:off x="7418558" y="4130586"/>
                  <a:ext cx="1400757" cy="144000"/>
                  <a:chOff x="6637017" y="4130586"/>
                  <a:chExt cx="1400757" cy="144000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29D03237-B0FC-1CEA-F4E1-3837330BD7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37017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B21E75C-842E-82B4-028C-D6C13B46B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65394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5F41C222-DF2D-7341-D594-2E7F90A3A0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93774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F8F79B7-5395-21A1-ECA0-53F14FE8C07D}"/>
                    </a:ext>
                  </a:extLst>
                </p:cNvPr>
                <p:cNvCxnSpPr>
                  <a:stCxn id="54" idx="4"/>
                  <a:endCxn id="60" idx="0"/>
                </p:cNvCxnSpPr>
                <p:nvPr/>
              </p:nvCxnSpPr>
              <p:spPr>
                <a:xfrm flipH="1">
                  <a:off x="8118935" y="3504329"/>
                  <a:ext cx="1" cy="626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1E547DD-7EB7-D823-7E52-6CF4F310DEE6}"/>
                    </a:ext>
                  </a:extLst>
                </p:cNvPr>
                <p:cNvCxnSpPr>
                  <a:stCxn id="54" idx="3"/>
                  <a:endCxn id="59" idx="0"/>
                </p:cNvCxnSpPr>
                <p:nvPr/>
              </p:nvCxnSpPr>
              <p:spPr>
                <a:xfrm flipH="1">
                  <a:off x="7490558" y="3483241"/>
                  <a:ext cx="577466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A35E644-4A5E-9876-9613-C1336961F27B}"/>
                    </a:ext>
                  </a:extLst>
                </p:cNvPr>
                <p:cNvCxnSpPr>
                  <a:stCxn id="54" idx="5"/>
                  <a:endCxn id="61" idx="0"/>
                </p:cNvCxnSpPr>
                <p:nvPr/>
              </p:nvCxnSpPr>
              <p:spPr>
                <a:xfrm>
                  <a:off x="8169848" y="3483241"/>
                  <a:ext cx="577467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2AC3D9-7349-CA60-1026-4D046FF73308}"/>
                </a:ext>
              </a:extLst>
            </p:cNvPr>
            <p:cNvGrpSpPr/>
            <p:nvPr/>
          </p:nvGrpSpPr>
          <p:grpSpPr>
            <a:xfrm>
              <a:off x="7074432" y="2247634"/>
              <a:ext cx="3072336" cy="157057"/>
              <a:chOff x="7074432" y="2203702"/>
              <a:chExt cx="3072336" cy="10320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B5CCE16-55D4-7E0F-8752-BA704366B99B}"/>
                  </a:ext>
                </a:extLst>
              </p:cNvPr>
              <p:cNvGrpSpPr/>
              <p:nvPr/>
            </p:nvGrpSpPr>
            <p:grpSpPr>
              <a:xfrm>
                <a:off x="7074432" y="2211240"/>
                <a:ext cx="834908" cy="95666"/>
                <a:chOff x="6617232" y="2203147"/>
                <a:chExt cx="834908" cy="184641"/>
              </a:xfrm>
            </p:grpSpPr>
            <p:sp>
              <p:nvSpPr>
                <p:cNvPr id="45" name="Left Bracket 44">
                  <a:extLst>
                    <a:ext uri="{FF2B5EF4-FFF2-40B4-BE49-F238E27FC236}">
                      <a16:creationId xmlns:a16="http://schemas.microsoft.com/office/drawing/2014/main" id="{780B13AC-083C-C829-F97B-856782B64574}"/>
                    </a:ext>
                  </a:extLst>
                </p:cNvPr>
                <p:cNvSpPr/>
                <p:nvPr/>
              </p:nvSpPr>
              <p:spPr>
                <a:xfrm rot="16200000">
                  <a:off x="6942366" y="1878014"/>
                  <a:ext cx="184640" cy="834908"/>
                </a:xfrm>
                <a:prstGeom prst="leftBracket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66E0ED4-0973-B526-093A-7F6FF2E2067D}"/>
                    </a:ext>
                  </a:extLst>
                </p:cNvPr>
                <p:cNvCxnSpPr>
                  <a:cxnSpLocks/>
                  <a:stCxn id="45" idx="1"/>
                </p:cNvCxnSpPr>
                <p:nvPr/>
              </p:nvCxnSpPr>
              <p:spPr>
                <a:xfrm flipV="1">
                  <a:off x="7034686" y="2203147"/>
                  <a:ext cx="0" cy="184641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BC03909-F0CC-2458-ECF7-13F13DBF7F7D}"/>
                  </a:ext>
                </a:extLst>
              </p:cNvPr>
              <p:cNvGrpSpPr/>
              <p:nvPr/>
            </p:nvGrpSpPr>
            <p:grpSpPr>
              <a:xfrm>
                <a:off x="8193145" y="2211240"/>
                <a:ext cx="834908" cy="95666"/>
                <a:chOff x="6617232" y="2203147"/>
                <a:chExt cx="834908" cy="184641"/>
              </a:xfrm>
              <a:noFill/>
            </p:grpSpPr>
            <p:sp>
              <p:nvSpPr>
                <p:cNvPr id="43" name="Left Bracket 42">
                  <a:extLst>
                    <a:ext uri="{FF2B5EF4-FFF2-40B4-BE49-F238E27FC236}">
                      <a16:creationId xmlns:a16="http://schemas.microsoft.com/office/drawing/2014/main" id="{BBD51B86-D8F7-2C50-419F-52CBE37CD436}"/>
                    </a:ext>
                  </a:extLst>
                </p:cNvPr>
                <p:cNvSpPr/>
                <p:nvPr/>
              </p:nvSpPr>
              <p:spPr>
                <a:xfrm rot="16200000">
                  <a:off x="6942366" y="1878014"/>
                  <a:ext cx="184640" cy="834908"/>
                </a:xfrm>
                <a:prstGeom prst="leftBracke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E795809-429A-4044-A56A-C6327677EBCF}"/>
                    </a:ext>
                  </a:extLst>
                </p:cNvPr>
                <p:cNvCxnSpPr>
                  <a:cxnSpLocks/>
                  <a:stCxn id="43" idx="1"/>
                </p:cNvCxnSpPr>
                <p:nvPr/>
              </p:nvCxnSpPr>
              <p:spPr>
                <a:xfrm flipV="1">
                  <a:off x="7034686" y="2203147"/>
                  <a:ext cx="0" cy="18464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842FB2E-529A-B040-79FD-2AD709F0271B}"/>
                  </a:ext>
                </a:extLst>
              </p:cNvPr>
              <p:cNvGrpSpPr/>
              <p:nvPr/>
            </p:nvGrpSpPr>
            <p:grpSpPr>
              <a:xfrm>
                <a:off x="9311860" y="2203702"/>
                <a:ext cx="834908" cy="95666"/>
                <a:chOff x="6617232" y="2203147"/>
                <a:chExt cx="834908" cy="184641"/>
              </a:xfrm>
            </p:grpSpPr>
            <p:sp>
              <p:nvSpPr>
                <p:cNvPr id="41" name="Left Bracket 40">
                  <a:extLst>
                    <a:ext uri="{FF2B5EF4-FFF2-40B4-BE49-F238E27FC236}">
                      <a16:creationId xmlns:a16="http://schemas.microsoft.com/office/drawing/2014/main" id="{CD0C876A-9F77-04CD-960E-70AE30873763}"/>
                    </a:ext>
                  </a:extLst>
                </p:cNvPr>
                <p:cNvSpPr/>
                <p:nvPr/>
              </p:nvSpPr>
              <p:spPr>
                <a:xfrm rot="16200000">
                  <a:off x="6942366" y="1878014"/>
                  <a:ext cx="184640" cy="834908"/>
                </a:xfrm>
                <a:prstGeom prst="leftBracket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8765001-1686-7177-E909-529F65D27532}"/>
                    </a:ext>
                  </a:extLst>
                </p:cNvPr>
                <p:cNvCxnSpPr>
                  <a:cxnSpLocks/>
                  <a:stCxn id="41" idx="1"/>
                </p:cNvCxnSpPr>
                <p:nvPr/>
              </p:nvCxnSpPr>
              <p:spPr>
                <a:xfrm flipV="1">
                  <a:off x="7034686" y="2203147"/>
                  <a:ext cx="0" cy="184641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6B7A31-92AA-717A-FB6C-EF1A8BD4777F}"/>
                </a:ext>
              </a:extLst>
            </p:cNvPr>
            <p:cNvGrpSpPr/>
            <p:nvPr/>
          </p:nvGrpSpPr>
          <p:grpSpPr>
            <a:xfrm>
              <a:off x="7071134" y="2500542"/>
              <a:ext cx="3075634" cy="277179"/>
              <a:chOff x="7071130" y="2494270"/>
              <a:chExt cx="3075634" cy="27717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E1A465C-B044-2AD6-0699-B0E9FF0E6B8F}"/>
                  </a:ext>
                </a:extLst>
              </p:cNvPr>
              <p:cNvGrpSpPr/>
              <p:nvPr/>
            </p:nvGrpSpPr>
            <p:grpSpPr>
              <a:xfrm>
                <a:off x="7071130" y="2494270"/>
                <a:ext cx="2654878" cy="157058"/>
                <a:chOff x="6617234" y="2434739"/>
                <a:chExt cx="2654878" cy="157058"/>
              </a:xfrm>
            </p:grpSpPr>
            <p:sp>
              <p:nvSpPr>
                <p:cNvPr id="36" name="Left Bracket 35">
                  <a:extLst>
                    <a:ext uri="{FF2B5EF4-FFF2-40B4-BE49-F238E27FC236}">
                      <a16:creationId xmlns:a16="http://schemas.microsoft.com/office/drawing/2014/main" id="{D1346813-E43D-07A9-02E4-A1901020F048}"/>
                    </a:ext>
                  </a:extLst>
                </p:cNvPr>
                <p:cNvSpPr/>
                <p:nvPr/>
              </p:nvSpPr>
              <p:spPr>
                <a:xfrm rot="16200000">
                  <a:off x="7866144" y="1185829"/>
                  <a:ext cx="157057" cy="2654878"/>
                </a:xfrm>
                <a:prstGeom prst="leftBracke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9876D5A-9FFB-5B77-DE7C-E324B72EE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53399" y="2442277"/>
                  <a:ext cx="0" cy="14952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2D9DEAC-4B0E-E86A-2B69-1E377E6F5BED}"/>
                  </a:ext>
                </a:extLst>
              </p:cNvPr>
              <p:cNvGrpSpPr/>
              <p:nvPr/>
            </p:nvGrpSpPr>
            <p:grpSpPr>
              <a:xfrm>
                <a:off x="7491890" y="2513868"/>
                <a:ext cx="1819969" cy="201237"/>
                <a:chOff x="6617234" y="2383021"/>
                <a:chExt cx="1819969" cy="201237"/>
              </a:xfrm>
            </p:grpSpPr>
            <p:sp>
              <p:nvSpPr>
                <p:cNvPr id="34" name="Left Bracket 33">
                  <a:extLst>
                    <a:ext uri="{FF2B5EF4-FFF2-40B4-BE49-F238E27FC236}">
                      <a16:creationId xmlns:a16="http://schemas.microsoft.com/office/drawing/2014/main" id="{688ECBF0-BE06-9E2F-2A20-47EFF43998C5}"/>
                    </a:ext>
                  </a:extLst>
                </p:cNvPr>
                <p:cNvSpPr/>
                <p:nvPr/>
              </p:nvSpPr>
              <p:spPr>
                <a:xfrm rot="16200000">
                  <a:off x="7426601" y="1573654"/>
                  <a:ext cx="201236" cy="1819969"/>
                </a:xfrm>
                <a:prstGeom prst="leftBracke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C77AFCC2-FBB4-03E8-79E9-8D9E11E2E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18484" y="2383023"/>
                  <a:ext cx="8" cy="20123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1FB043F-6875-5D40-21B6-7C631E396C81}"/>
                  </a:ext>
                </a:extLst>
              </p:cNvPr>
              <p:cNvGrpSpPr/>
              <p:nvPr/>
            </p:nvGrpSpPr>
            <p:grpSpPr>
              <a:xfrm>
                <a:off x="7909339" y="2501808"/>
                <a:ext cx="2237425" cy="269641"/>
                <a:chOff x="6617234" y="2349740"/>
                <a:chExt cx="2237425" cy="269641"/>
              </a:xfrm>
            </p:grpSpPr>
            <p:sp>
              <p:nvSpPr>
                <p:cNvPr id="32" name="Left Bracket 31">
                  <a:extLst>
                    <a:ext uri="{FF2B5EF4-FFF2-40B4-BE49-F238E27FC236}">
                      <a16:creationId xmlns:a16="http://schemas.microsoft.com/office/drawing/2014/main" id="{CDC3606D-0E46-9031-5957-C94EEC2101C3}"/>
                    </a:ext>
                  </a:extLst>
                </p:cNvPr>
                <p:cNvSpPr/>
                <p:nvPr/>
              </p:nvSpPr>
              <p:spPr>
                <a:xfrm rot="16200000">
                  <a:off x="7607156" y="1371877"/>
                  <a:ext cx="257582" cy="2237425"/>
                </a:xfrm>
                <a:prstGeom prst="leftBracke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F600D9D-BFB2-251C-0E6A-991D114C292D}"/>
                    </a:ext>
                  </a:extLst>
                </p:cNvPr>
                <p:cNvCxnSpPr>
                  <a:cxnSpLocks/>
                  <a:stCxn id="32" idx="1"/>
                </p:cNvCxnSpPr>
                <p:nvPr/>
              </p:nvCxnSpPr>
              <p:spPr>
                <a:xfrm flipH="1" flipV="1">
                  <a:off x="7735943" y="2349740"/>
                  <a:ext cx="5" cy="269641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779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059-B084-9C32-3862-48F04F7D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Takeaways: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2375-3A1F-81D2-0A6D-F564B925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ym typeface="Wingdings" pitchFamily="2" charset="2"/>
              </a:rPr>
              <a:t>Bin packing is highly relevant in bioinformatics</a:t>
            </a:r>
          </a:p>
          <a:p>
            <a:pPr lvl="1"/>
            <a:r>
              <a:rPr lang="en-GB" dirty="0">
                <a:sym typeface="Wingdings" pitchFamily="2" charset="2"/>
              </a:rPr>
              <a:t>Optimizes space usage</a:t>
            </a:r>
          </a:p>
          <a:p>
            <a:pPr lvl="1"/>
            <a:r>
              <a:rPr lang="en-GB" dirty="0">
                <a:sym typeface="Wingdings" pitchFamily="2" charset="2"/>
              </a:rPr>
              <a:t>Facilitates parallelization</a:t>
            </a:r>
          </a:p>
          <a:p>
            <a:r>
              <a:rPr lang="en-GB" b="1" dirty="0">
                <a:sym typeface="Wingdings" pitchFamily="2" charset="2"/>
              </a:rPr>
              <a:t>Genomes and its contents as items</a:t>
            </a:r>
          </a:p>
          <a:p>
            <a:pPr lvl="1"/>
            <a:r>
              <a:rPr lang="en-GB" dirty="0">
                <a:sym typeface="Wingdings" pitchFamily="2" charset="2"/>
              </a:rPr>
              <a:t>Packing genomes can be </a:t>
            </a:r>
            <a:r>
              <a:rPr lang="en-GB" dirty="0" err="1">
                <a:sym typeface="Wingdings" pitchFamily="2" charset="2"/>
              </a:rPr>
              <a:t>modeled</a:t>
            </a:r>
            <a:r>
              <a:rPr lang="en-GB" dirty="0">
                <a:sym typeface="Wingdings" pitchFamily="2" charset="2"/>
              </a:rPr>
              <a:t> as a bin packing problem</a:t>
            </a:r>
          </a:p>
          <a:p>
            <a:pPr lvl="1"/>
            <a:r>
              <a:rPr lang="en-GB" dirty="0">
                <a:sym typeface="Wingdings" pitchFamily="2" charset="2"/>
              </a:rPr>
              <a:t>Challenge: items (genomes) may overlap in content</a:t>
            </a:r>
          </a:p>
          <a:p>
            <a:r>
              <a:rPr lang="en-GB" b="1" dirty="0">
                <a:sym typeface="Wingdings" pitchFamily="2" charset="2"/>
              </a:rPr>
              <a:t>Research proposition</a:t>
            </a:r>
          </a:p>
          <a:p>
            <a:pPr lvl="1"/>
            <a:r>
              <a:rPr lang="en-GB" dirty="0">
                <a:sym typeface="Wingdings" pitchFamily="2" charset="2"/>
              </a:rPr>
              <a:t>Investigate Any-Fit heuristics (First-Fit, Best-Fit, …) with phylogenetic ordering to exploit local redundancy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4BC1D-EBF7-D394-2318-298DAD21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B2C6D-C8E4-C3E4-FDAC-B37772CD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0441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F11AA-69D2-04FB-C190-AFB11934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Introduction &amp; motivation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D25CD-FD8A-9B4C-CB76-7D5987C7E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43C58-D571-B778-6999-072EE012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F78B1-4E0C-6773-3ADA-7658A45F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4661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7F5F-6899-1F6A-9358-B8B35080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packing: a classical and historically relevant optimization problem</a:t>
            </a:r>
            <a:endParaRPr lang="en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1F6B6-707F-D874-7019-4F775708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</p:spPr>
        <p:txBody>
          <a:bodyPr/>
          <a:lstStyle/>
          <a:p>
            <a:pPr algn="l"/>
            <a:endParaRPr lang="en-FR" dirty="0"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41606-A0F1-9300-AC10-7EC6298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>
                <a:cs typeface="+mn-cs"/>
              </a:rPr>
              <a:t>3</a:t>
            </a:fld>
            <a:endParaRPr lang="en-FR" dirty="0"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4" name="Table 123">
                <a:extLst>
                  <a:ext uri="{FF2B5EF4-FFF2-40B4-BE49-F238E27FC236}">
                    <a16:creationId xmlns:a16="http://schemas.microsoft.com/office/drawing/2014/main" id="{68B22BE3-C0EA-73A7-B5CC-7E8C076EEF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992554"/>
              <a:ext cx="5256213" cy="10337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6213">
                      <a:extLst>
                        <a:ext uri="{9D8B030D-6E8A-4147-A177-3AD203B41FA5}">
                          <a16:colId xmlns:a16="http://schemas.microsoft.com/office/drawing/2014/main" val="381136433"/>
                        </a:ext>
                      </a:extLst>
                    </a:gridCol>
                  </a:tblGrid>
                  <a:tr h="237035">
                    <a:tc>
                      <a:txBody>
                        <a:bodyPr/>
                        <a:lstStyle/>
                        <a:p>
                          <a:r>
                            <a:rPr lang="en-FR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Classical definition</a:t>
                          </a:r>
                          <a:r>
                            <a:rPr lang="en-F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568011"/>
                      </a:ext>
                    </a:extLst>
                  </a:tr>
                  <a:tr h="728935">
                    <a:tc>
                      <a:txBody>
                        <a:bodyPr/>
                        <a:lstStyle/>
                        <a:p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Given items list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with sizes and bin capacity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pack items into the </a:t>
                          </a:r>
                          <a:r>
                            <a:rPr lang="en-GB" sz="14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fewest</a:t>
                          </a:r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bins so that sum in each bin ≤ </a:t>
                          </a:r>
                          <a:r>
                            <a:rPr lang="en-GB" sz="14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en-GB" sz="1400" b="0" i="0" u="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5221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4" name="Table 123">
                <a:extLst>
                  <a:ext uri="{FF2B5EF4-FFF2-40B4-BE49-F238E27FC236}">
                    <a16:creationId xmlns:a16="http://schemas.microsoft.com/office/drawing/2014/main" id="{68B22BE3-C0EA-73A7-B5CC-7E8C076EEF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6000" y="1992554"/>
              <a:ext cx="5256213" cy="10337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6213">
                      <a:extLst>
                        <a:ext uri="{9D8B030D-6E8A-4147-A177-3AD203B41FA5}">
                          <a16:colId xmlns:a16="http://schemas.microsoft.com/office/drawing/2014/main" val="38113643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FR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Classical definition</a:t>
                          </a:r>
                          <a:r>
                            <a:rPr lang="en-F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568011"/>
                      </a:ext>
                    </a:extLst>
                  </a:tr>
                  <a:tr h="728935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40678" r="-483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22164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AA642D-5772-924D-B9C2-B7FD3CE8FD34}"/>
              </a:ext>
            </a:extLst>
          </p:cNvPr>
          <p:cNvGrpSpPr/>
          <p:nvPr/>
        </p:nvGrpSpPr>
        <p:grpSpPr>
          <a:xfrm>
            <a:off x="1491239" y="2181607"/>
            <a:ext cx="2758917" cy="3108155"/>
            <a:chOff x="1065985" y="1991159"/>
            <a:chExt cx="2758917" cy="31081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E8ED56-2972-34EB-7B83-4569E5FDCB28}"/>
                </a:ext>
              </a:extLst>
            </p:cNvPr>
            <p:cNvGrpSpPr/>
            <p:nvPr/>
          </p:nvGrpSpPr>
          <p:grpSpPr>
            <a:xfrm>
              <a:off x="1065985" y="1991159"/>
              <a:ext cx="2758917" cy="882550"/>
              <a:chOff x="2629709" y="2275834"/>
              <a:chExt cx="2758917" cy="88255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4CDA47-D5D0-E18A-3FAF-3DCBE27915C8}"/>
                  </a:ext>
                </a:extLst>
              </p:cNvPr>
              <p:cNvSpPr/>
              <p:nvPr/>
            </p:nvSpPr>
            <p:spPr>
              <a:xfrm>
                <a:off x="2949142" y="2798384"/>
                <a:ext cx="288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B4F6E4-33C3-E330-8B55-07719A3F5E9E}"/>
                  </a:ext>
                </a:extLst>
              </p:cNvPr>
              <p:cNvSpPr/>
              <p:nvPr/>
            </p:nvSpPr>
            <p:spPr>
              <a:xfrm>
                <a:off x="3268575" y="2275834"/>
                <a:ext cx="288000" cy="8825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2F928CE-3872-D8C1-0EA2-3D22267BF253}"/>
                  </a:ext>
                </a:extLst>
              </p:cNvPr>
              <p:cNvSpPr/>
              <p:nvPr/>
            </p:nvSpPr>
            <p:spPr>
              <a:xfrm>
                <a:off x="4461763" y="2658823"/>
                <a:ext cx="288000" cy="4995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0EAE67-B3CB-8361-02DA-17440002BB04}"/>
                  </a:ext>
                </a:extLst>
              </p:cNvPr>
              <p:cNvSpPr/>
              <p:nvPr/>
            </p:nvSpPr>
            <p:spPr>
              <a:xfrm>
                <a:off x="3907441" y="2596303"/>
                <a:ext cx="288000" cy="5620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A873F1-CBBE-0801-F2E4-8CA708D65600}"/>
                  </a:ext>
                </a:extLst>
              </p:cNvPr>
              <p:cNvSpPr/>
              <p:nvPr/>
            </p:nvSpPr>
            <p:spPr>
              <a:xfrm>
                <a:off x="3588008" y="3054918"/>
                <a:ext cx="288000" cy="1034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A8D759-419B-3C40-385D-F69A30AC2AA8}"/>
                  </a:ext>
                </a:extLst>
              </p:cNvPr>
              <p:cNvSpPr/>
              <p:nvPr/>
            </p:nvSpPr>
            <p:spPr>
              <a:xfrm>
                <a:off x="4781196" y="2910539"/>
                <a:ext cx="288000" cy="2478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A4A8A6-39F0-8889-8633-3FD991B9C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057" y="3026721"/>
                <a:ext cx="203456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626AA3-AB22-40E5-0E9E-7B82343A7C9B}"/>
                  </a:ext>
                </a:extLst>
              </p:cNvPr>
              <p:cNvSpPr/>
              <p:nvPr/>
            </p:nvSpPr>
            <p:spPr>
              <a:xfrm>
                <a:off x="2629709" y="2459881"/>
                <a:ext cx="288000" cy="6985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F11AF2-88EC-67D8-997B-81CB3EB064A1}"/>
                  </a:ext>
                </a:extLst>
              </p:cNvPr>
              <p:cNvSpPr/>
              <p:nvPr/>
            </p:nvSpPr>
            <p:spPr>
              <a:xfrm>
                <a:off x="5100626" y="2462292"/>
                <a:ext cx="288000" cy="6960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8B896-3282-6D7A-8567-E6C58D3CC117}"/>
                </a:ext>
              </a:extLst>
            </p:cNvPr>
            <p:cNvGrpSpPr/>
            <p:nvPr/>
          </p:nvGrpSpPr>
          <p:grpSpPr>
            <a:xfrm>
              <a:off x="2168284" y="3299314"/>
              <a:ext cx="1627726" cy="1800000"/>
              <a:chOff x="2153750" y="3608212"/>
              <a:chExt cx="1627726" cy="18000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2687A29-A105-741F-F932-506A3D091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7270" y="4559368"/>
                <a:ext cx="184206" cy="0"/>
              </a:xfrm>
              <a:prstGeom prst="lin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61F50D7-340B-0356-6C1A-CD92243AA0BB}"/>
                  </a:ext>
                </a:extLst>
              </p:cNvPr>
              <p:cNvSpPr/>
              <p:nvPr/>
            </p:nvSpPr>
            <p:spPr>
              <a:xfrm>
                <a:off x="3116096" y="3608212"/>
                <a:ext cx="360000" cy="1800000"/>
              </a:xfrm>
              <a:prstGeom prst="roundRect">
                <a:avLst>
                  <a:gd name="adj" fmla="val 597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9E58C5D-5EAA-E681-033A-DDF806E31483}"/>
                  </a:ext>
                </a:extLst>
              </p:cNvPr>
              <p:cNvGrpSpPr/>
              <p:nvPr/>
            </p:nvGrpSpPr>
            <p:grpSpPr>
              <a:xfrm>
                <a:off x="2153750" y="3608212"/>
                <a:ext cx="360000" cy="1800000"/>
                <a:chOff x="2153750" y="3608212"/>
                <a:chExt cx="360000" cy="1800000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AA671CBF-E269-8611-0FA7-471AF8006A33}"/>
                    </a:ext>
                  </a:extLst>
                </p:cNvPr>
                <p:cNvSpPr/>
                <p:nvPr/>
              </p:nvSpPr>
              <p:spPr>
                <a:xfrm>
                  <a:off x="2153750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F52822-AC97-FBB9-B2B5-CF901BF2B0B6}"/>
                    </a:ext>
                  </a:extLst>
                </p:cNvPr>
                <p:cNvSpPr/>
                <p:nvPr/>
              </p:nvSpPr>
              <p:spPr>
                <a:xfrm>
                  <a:off x="2189750" y="4688460"/>
                  <a:ext cx="288000" cy="69850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4C8EC90-1D13-E40B-0795-1D39ED38055C}"/>
                    </a:ext>
                  </a:extLst>
                </p:cNvPr>
                <p:cNvSpPr/>
                <p:nvPr/>
              </p:nvSpPr>
              <p:spPr>
                <a:xfrm>
                  <a:off x="2189750" y="4328212"/>
                  <a:ext cx="288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D4AA4C4-B61F-372E-3D73-7B83A1846284}"/>
                    </a:ext>
                  </a:extLst>
                </p:cNvPr>
                <p:cNvSpPr/>
                <p:nvPr/>
              </p:nvSpPr>
              <p:spPr>
                <a:xfrm>
                  <a:off x="2189750" y="4224622"/>
                  <a:ext cx="288000" cy="10346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6DE26DE-6A86-50CD-A82A-D9F01B975CB5}"/>
                  </a:ext>
                </a:extLst>
              </p:cNvPr>
              <p:cNvGrpSpPr/>
              <p:nvPr/>
            </p:nvGrpSpPr>
            <p:grpSpPr>
              <a:xfrm>
                <a:off x="2634923" y="3608212"/>
                <a:ext cx="360000" cy="1800000"/>
                <a:chOff x="2634923" y="3608212"/>
                <a:chExt cx="360000" cy="1800000"/>
              </a:xfrm>
            </p:grpSpPr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FABB4759-7F39-8D67-A1D0-2A39BDB904C5}"/>
                    </a:ext>
                  </a:extLst>
                </p:cNvPr>
                <p:cNvSpPr/>
                <p:nvPr/>
              </p:nvSpPr>
              <p:spPr>
                <a:xfrm>
                  <a:off x="2634923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92DF615-9227-3AF5-0C39-1033C094C4E4}"/>
                    </a:ext>
                  </a:extLst>
                </p:cNvPr>
                <p:cNvSpPr/>
                <p:nvPr/>
              </p:nvSpPr>
              <p:spPr>
                <a:xfrm>
                  <a:off x="2670923" y="4504413"/>
                  <a:ext cx="288000" cy="8825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sp>
          <p:nvSpPr>
            <p:cNvPr id="6" name="Bent Up Arrow 5">
              <a:extLst>
                <a:ext uri="{FF2B5EF4-FFF2-40B4-BE49-F238E27FC236}">
                  <a16:creationId xmlns:a16="http://schemas.microsoft.com/office/drawing/2014/main" id="{ABE09172-058F-5646-7AC4-577A7DE443F7}"/>
                </a:ext>
              </a:extLst>
            </p:cNvPr>
            <p:cNvSpPr/>
            <p:nvPr/>
          </p:nvSpPr>
          <p:spPr>
            <a:xfrm rot="5400000">
              <a:off x="1150549" y="3248012"/>
              <a:ext cx="850392" cy="731520"/>
            </a:xfrm>
            <a:prstGeom prst="bent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C4B13E-BEB8-67FC-FBCA-9C8F7949B9ED}"/>
                </a:ext>
              </a:extLst>
            </p:cNvPr>
            <p:cNvSpPr txBox="1"/>
            <p:nvPr/>
          </p:nvSpPr>
          <p:spPr>
            <a:xfrm>
              <a:off x="1218982" y="4014648"/>
              <a:ext cx="731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FR" dirty="0">
                  <a:latin typeface="Arial" panose="020B0604020202020204" pitchFamily="34" charset="0"/>
                  <a:cs typeface="Arial" panose="020B0604020202020204" pitchFamily="34" charset="0"/>
                </a:rPr>
                <a:t>Pack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8A5A49-13B3-AFF0-35A5-82183C084D05}"/>
                  </a:ext>
                </a:extLst>
              </p:cNvPr>
              <p:cNvSpPr txBox="1"/>
              <p:nvPr/>
            </p:nvSpPr>
            <p:spPr>
              <a:xfrm>
                <a:off x="1530802" y="1729757"/>
                <a:ext cx="31023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Items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F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8A5A49-13B3-AFF0-35A5-82183C08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02" y="1729757"/>
                <a:ext cx="3102303" cy="369332"/>
              </a:xfrm>
              <a:prstGeom prst="rect">
                <a:avLst/>
              </a:prstGeom>
              <a:blipFill>
                <a:blip r:embed="rId4"/>
                <a:stretch>
                  <a:fillRect l="-1633" t="-13333" b="-2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81151-FDC4-0175-AF3A-7DAD9078EB83}"/>
                  </a:ext>
                </a:extLst>
              </p:cNvPr>
              <p:cNvSpPr txBox="1"/>
              <p:nvPr/>
            </p:nvSpPr>
            <p:spPr>
              <a:xfrm>
                <a:off x="4037057" y="3142849"/>
                <a:ext cx="18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Bin capacity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81151-FDC4-0175-AF3A-7DAD9078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57" y="3142849"/>
                <a:ext cx="1806169" cy="369332"/>
              </a:xfrm>
              <a:prstGeom prst="rect">
                <a:avLst/>
              </a:prstGeom>
              <a:blipFill>
                <a:blip r:embed="rId5"/>
                <a:stretch>
                  <a:fillRect l="-2778" t="-6667" b="-2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D411D6-4107-5F18-670F-5501A94C9261}"/>
              </a:ext>
            </a:extLst>
          </p:cNvPr>
          <p:cNvCxnSpPr>
            <a:cxnSpLocks/>
            <a:stCxn id="27" idx="1"/>
            <a:endCxn id="25" idx="0"/>
          </p:cNvCxnSpPr>
          <p:nvPr/>
        </p:nvCxnSpPr>
        <p:spPr>
          <a:xfrm flipH="1">
            <a:off x="3735884" y="3327515"/>
            <a:ext cx="301173" cy="16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B12E3-CB21-9A07-2AFD-98D31DF4AD5E}"/>
                  </a:ext>
                </a:extLst>
              </p:cNvPr>
              <p:cNvSpPr txBox="1"/>
              <p:nvPr/>
            </p:nvSpPr>
            <p:spPr>
              <a:xfrm>
                <a:off x="1799046" y="5368454"/>
                <a:ext cx="3314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Pack into minimum bins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B12E3-CB21-9A07-2AFD-98D31DF4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46" y="5368454"/>
                <a:ext cx="3314820" cy="369332"/>
              </a:xfrm>
              <a:prstGeom prst="rect">
                <a:avLst/>
              </a:prstGeom>
              <a:blipFill>
                <a:blip r:embed="rId6"/>
                <a:stretch>
                  <a:fillRect l="-1527" t="-6667" b="-2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B4C3A-0400-4229-1207-9FA49031A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26104"/>
              </p:ext>
            </p:extLst>
          </p:nvPr>
        </p:nvGraphicFramePr>
        <p:xfrm>
          <a:off x="6095999" y="3371665"/>
          <a:ext cx="5256213" cy="229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3">
                  <a:extLst>
                    <a:ext uri="{9D8B030D-6E8A-4147-A177-3AD203B41FA5}">
                      <a16:colId xmlns:a16="http://schemas.microsoft.com/office/drawing/2014/main" val="381136433"/>
                    </a:ext>
                  </a:extLst>
                </a:gridCol>
              </a:tblGrid>
              <a:tr h="476361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Historical contexts &amp; applications</a:t>
                      </a:r>
                      <a:endParaRPr lang="en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68011"/>
                  </a:ext>
                </a:extLst>
              </a:tr>
              <a:tr h="182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NP-hard, decision version NP-complete.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began early 1970s: Ullman (1971), Johnson (1973–74), Garey et al. (1972–76).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Recent surveys: </a:t>
                      </a:r>
                      <a:r>
                        <a:rPr lang="en-GB" sz="1400" dirty="0"/>
                        <a:t>Coffman et al. (1997)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400" dirty="0"/>
                        <a:t>Coffman et al. (2013)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Applications: logistics, computer systems, scheduling, Virtual Machine resource allocation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2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6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DD7979D4-C5C5-32E2-1FF4-E3FE82B8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441"/>
          <a:stretch>
            <a:fillRect/>
          </a:stretch>
        </p:blipFill>
        <p:spPr>
          <a:xfrm>
            <a:off x="7572797" y="1646433"/>
            <a:ext cx="2780202" cy="1390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5E048-D7B2-B410-FDE4-97FEBD59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 and its variants in bioinformatics applications (overview)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EA7A-6B0F-C857-8C4B-6B99EC18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6571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/>
              <a:t>Phylogenetic Compression: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Groups phylogenetically similar genomes into </a:t>
            </a:r>
            <a:r>
              <a:rPr lang="en-GB" sz="1200" b="1" dirty="0"/>
              <a:t>batches (bins)</a:t>
            </a:r>
            <a:r>
              <a:rPr lang="en-GB" sz="1200" dirty="0"/>
              <a:t> of equal cardinality.</a:t>
            </a:r>
            <a:endParaRPr lang="en-GB" sz="1600" b="1" dirty="0"/>
          </a:p>
          <a:p>
            <a:pPr>
              <a:lnSpc>
                <a:spcPct val="150000"/>
              </a:lnSpc>
            </a:pPr>
            <a:r>
              <a:rPr lang="en-GB" sz="1600" b="1" dirty="0"/>
              <a:t>Hierarchically Structured Bin Packing (DREAM-Yara):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Uses hierarchical taxonomy to group genomes into bins.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Bloom Filter Bin Packing (HIBF):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Groups genomes into a fixed number of </a:t>
            </a:r>
            <a:r>
              <a:rPr lang="en-GB" sz="1200" b="1" dirty="0"/>
              <a:t>Bloom filters</a:t>
            </a:r>
            <a:r>
              <a:rPr lang="en-GB" sz="1200" dirty="0"/>
              <a:t> of roughly equal size.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Optimizes memory usage and query efficiency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Bin Packing in COBS:</a:t>
            </a:r>
          </a:p>
          <a:p>
            <a:pPr lvl="1">
              <a:lnSpc>
                <a:spcPct val="150000"/>
              </a:lnSpc>
            </a:pPr>
            <a:r>
              <a:rPr lang="en-GB" sz="1200" b="1" dirty="0"/>
              <a:t>Capacity constraint:</a:t>
            </a:r>
            <a:r>
              <a:rPr lang="en-GB" sz="1200" dirty="0"/>
              <a:t> fixed maximum false positive rate per bin of equal cardinality.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3654E-AD75-98FC-057C-B4AAC538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7315201" cy="365125"/>
          </a:xfrm>
        </p:spPr>
        <p:txBody>
          <a:bodyPr/>
          <a:lstStyle/>
          <a:p>
            <a:pPr algn="l"/>
            <a:r>
              <a:rPr lang="en-GB" dirty="0" err="1"/>
              <a:t>Břinda</a:t>
            </a:r>
            <a:r>
              <a:rPr lang="en-GB" dirty="0"/>
              <a:t> et al., Efficient and Robust Search of Microbial Genomes via Phylogenetic Compression, 2025</a:t>
            </a:r>
          </a:p>
          <a:p>
            <a:pPr algn="l"/>
            <a:r>
              <a:rPr lang="en-GB" dirty="0"/>
              <a:t>Dadi et al., </a:t>
            </a:r>
            <a:r>
              <a:rPr lang="en-GB" i="1" dirty="0"/>
              <a:t>DREAM-Yara</a:t>
            </a:r>
            <a:r>
              <a:rPr lang="en-GB" dirty="0"/>
              <a:t>, 2018</a:t>
            </a:r>
          </a:p>
          <a:p>
            <a:pPr algn="l"/>
            <a:r>
              <a:rPr lang="en-GB" dirty="0"/>
              <a:t>Mehringer et al., Hierarchical Interleaved Bloom Filter, 2023</a:t>
            </a:r>
          </a:p>
          <a:p>
            <a:pPr algn="l"/>
            <a:r>
              <a:rPr lang="en-GB" dirty="0" err="1"/>
              <a:t>Bingmann</a:t>
            </a:r>
            <a:r>
              <a:rPr lang="en-GB" dirty="0"/>
              <a:t> et al., COBS, 2019</a:t>
            </a:r>
            <a:endParaRPr lang="en-FR" dirty="0"/>
          </a:p>
          <a:p>
            <a:pPr algn="l"/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C92C9-A313-A4AF-06BD-33A86E16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4</a:t>
            </a:fld>
            <a:endParaRPr lang="en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6FCC99-C8AB-3DE9-3793-712B8192F7DB}"/>
              </a:ext>
            </a:extLst>
          </p:cNvPr>
          <p:cNvGrpSpPr/>
          <p:nvPr/>
        </p:nvGrpSpPr>
        <p:grpSpPr>
          <a:xfrm>
            <a:off x="8138270" y="3103529"/>
            <a:ext cx="1532605" cy="830012"/>
            <a:chOff x="7026600" y="909046"/>
            <a:chExt cx="3168000" cy="18686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AEC0EE-9C6B-DC97-72FC-222ED8FD7F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6600" y="909046"/>
              <a:ext cx="3168000" cy="1247703"/>
              <a:chOff x="3299354" y="2406560"/>
              <a:chExt cx="4768671" cy="187810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146B97-CF4F-4F4A-E565-EF08791441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11688" y="2406560"/>
                <a:ext cx="144000" cy="1440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B2EC5DD-8ACC-B99B-ABDA-815F36042FD5}"/>
                  </a:ext>
                </a:extLst>
              </p:cNvPr>
              <p:cNvCxnSpPr>
                <a:stCxn id="30" idx="4"/>
                <a:endCxn id="45" idx="0"/>
              </p:cNvCxnSpPr>
              <p:nvPr/>
            </p:nvCxnSpPr>
            <p:spPr>
              <a:xfrm>
                <a:off x="5683688" y="2550560"/>
                <a:ext cx="0" cy="81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8820FA6-34DF-F303-A864-63C9E5863100}"/>
                  </a:ext>
                </a:extLst>
              </p:cNvPr>
              <p:cNvCxnSpPr>
                <a:stCxn id="30" idx="3"/>
                <a:endCxn id="53" idx="7"/>
              </p:cNvCxnSpPr>
              <p:nvPr/>
            </p:nvCxnSpPr>
            <p:spPr>
              <a:xfrm flipH="1">
                <a:off x="4050643" y="2529472"/>
                <a:ext cx="1582133" cy="862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E26303C-FF29-604E-4873-B4F8862C6F36}"/>
                  </a:ext>
                </a:extLst>
              </p:cNvPr>
              <p:cNvCxnSpPr>
                <a:stCxn id="30" idx="5"/>
                <a:endCxn id="37" idx="1"/>
              </p:cNvCxnSpPr>
              <p:nvPr/>
            </p:nvCxnSpPr>
            <p:spPr>
              <a:xfrm>
                <a:off x="5734600" y="2529472"/>
                <a:ext cx="1582134" cy="862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1FBDED4-0A3B-E3FE-1910-E041F43AA685}"/>
                  </a:ext>
                </a:extLst>
              </p:cNvPr>
              <p:cNvGrpSpPr/>
              <p:nvPr/>
            </p:nvGrpSpPr>
            <p:grpSpPr>
              <a:xfrm>
                <a:off x="3299354" y="3370404"/>
                <a:ext cx="1400754" cy="914257"/>
                <a:chOff x="2476063" y="3360329"/>
                <a:chExt cx="1400754" cy="914257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5A274B7-2336-AC63-62AD-316695912D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04440" y="3360329"/>
                  <a:ext cx="144000" cy="1440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7B50636B-DA03-A6F4-0E01-FB9D2D14D45B}"/>
                    </a:ext>
                  </a:extLst>
                </p:cNvPr>
                <p:cNvGrpSpPr/>
                <p:nvPr/>
              </p:nvGrpSpPr>
              <p:grpSpPr>
                <a:xfrm>
                  <a:off x="2476063" y="4130586"/>
                  <a:ext cx="1400754" cy="144000"/>
                  <a:chOff x="2866755" y="4130586"/>
                  <a:chExt cx="1400754" cy="14400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2A574E6-F440-04F7-B15D-C8D2F0D538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66755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150D8555-FB90-6D05-BF4D-DA5DAF5C44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95132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E5EEC3A6-05B3-FC07-FB37-FF043DC3C9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3509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E16DC63-5B36-9793-13DA-4C145343C0EE}"/>
                    </a:ext>
                  </a:extLst>
                </p:cNvPr>
                <p:cNvCxnSpPr>
                  <a:stCxn id="53" idx="4"/>
                  <a:endCxn id="59" idx="0"/>
                </p:cNvCxnSpPr>
                <p:nvPr/>
              </p:nvCxnSpPr>
              <p:spPr>
                <a:xfrm>
                  <a:off x="3176440" y="3504329"/>
                  <a:ext cx="0" cy="626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62569FF-2064-F4DC-7A22-D7428380BC04}"/>
                    </a:ext>
                  </a:extLst>
                </p:cNvPr>
                <p:cNvCxnSpPr>
                  <a:stCxn id="53" idx="3"/>
                  <a:endCxn id="58" idx="0"/>
                </p:cNvCxnSpPr>
                <p:nvPr/>
              </p:nvCxnSpPr>
              <p:spPr>
                <a:xfrm flipH="1">
                  <a:off x="2548063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1EB3009-F22B-C04A-46B8-94AF963DC217}"/>
                    </a:ext>
                  </a:extLst>
                </p:cNvPr>
                <p:cNvCxnSpPr>
                  <a:stCxn id="53" idx="5"/>
                  <a:endCxn id="60" idx="0"/>
                </p:cNvCxnSpPr>
                <p:nvPr/>
              </p:nvCxnSpPr>
              <p:spPr>
                <a:xfrm>
                  <a:off x="3227352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B002235-49B2-CF63-7DEA-D0A9F2138897}"/>
                  </a:ext>
                </a:extLst>
              </p:cNvPr>
              <p:cNvGrpSpPr/>
              <p:nvPr/>
            </p:nvGrpSpPr>
            <p:grpSpPr>
              <a:xfrm>
                <a:off x="4983311" y="3370404"/>
                <a:ext cx="1400754" cy="914257"/>
                <a:chOff x="4751886" y="3360329"/>
                <a:chExt cx="1400754" cy="91425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B19EBE7-325D-D989-91A9-1F553F2EB7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0263" y="3360329"/>
                  <a:ext cx="144000" cy="1440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CCE3A65-AB6F-D82D-325E-3E68426E9B7D}"/>
                    </a:ext>
                  </a:extLst>
                </p:cNvPr>
                <p:cNvGrpSpPr/>
                <p:nvPr/>
              </p:nvGrpSpPr>
              <p:grpSpPr>
                <a:xfrm>
                  <a:off x="4751886" y="4130586"/>
                  <a:ext cx="1400754" cy="144000"/>
                  <a:chOff x="4751886" y="4130586"/>
                  <a:chExt cx="1400754" cy="144000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E3424D35-07C2-5B36-67DF-8F08344C04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751886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318F0038-971B-6869-E463-8B4FD5FFC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80263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60F5598-A5C2-FFB8-9E8E-6B4E9E8484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08640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382BB4-E73C-8C31-43B5-3C54EC293C7E}"/>
                    </a:ext>
                  </a:extLst>
                </p:cNvPr>
                <p:cNvCxnSpPr>
                  <a:cxnSpLocks/>
                  <a:stCxn id="45" idx="4"/>
                  <a:endCxn id="51" idx="0"/>
                </p:cNvCxnSpPr>
                <p:nvPr/>
              </p:nvCxnSpPr>
              <p:spPr>
                <a:xfrm>
                  <a:off x="5452263" y="3504329"/>
                  <a:ext cx="0" cy="626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664BEB4-25CC-CE62-92DC-4204D0BA4F80}"/>
                    </a:ext>
                  </a:extLst>
                </p:cNvPr>
                <p:cNvCxnSpPr>
                  <a:cxnSpLocks/>
                  <a:stCxn id="45" idx="3"/>
                  <a:endCxn id="50" idx="0"/>
                </p:cNvCxnSpPr>
                <p:nvPr/>
              </p:nvCxnSpPr>
              <p:spPr>
                <a:xfrm flipH="1">
                  <a:off x="4823886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6DCE824-B8D9-DB68-B7A4-335E3AE70F0B}"/>
                    </a:ext>
                  </a:extLst>
                </p:cNvPr>
                <p:cNvCxnSpPr>
                  <a:cxnSpLocks/>
                  <a:stCxn id="45" idx="5"/>
                  <a:endCxn id="52" idx="0"/>
                </p:cNvCxnSpPr>
                <p:nvPr/>
              </p:nvCxnSpPr>
              <p:spPr>
                <a:xfrm>
                  <a:off x="5503175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7C3B89A-1A76-11F3-BBB8-EBC8929876BD}"/>
                  </a:ext>
                </a:extLst>
              </p:cNvPr>
              <p:cNvGrpSpPr/>
              <p:nvPr/>
            </p:nvGrpSpPr>
            <p:grpSpPr>
              <a:xfrm>
                <a:off x="6667268" y="3370404"/>
                <a:ext cx="1400757" cy="914257"/>
                <a:chOff x="7418558" y="3360329"/>
                <a:chExt cx="1400757" cy="914257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261120C-86C6-6A0A-35B5-C98DCD9C38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936" y="3360329"/>
                  <a:ext cx="144000" cy="1440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BC69A693-18D5-6471-C2A3-219840272660}"/>
                    </a:ext>
                  </a:extLst>
                </p:cNvPr>
                <p:cNvGrpSpPr/>
                <p:nvPr/>
              </p:nvGrpSpPr>
              <p:grpSpPr>
                <a:xfrm>
                  <a:off x="7418558" y="4130586"/>
                  <a:ext cx="1400757" cy="144000"/>
                  <a:chOff x="6637017" y="4130586"/>
                  <a:chExt cx="1400757" cy="144000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2842546-689C-A322-5323-495D589C76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37017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F42FBB4-816B-6A4F-CAF5-7E0410A4AA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65394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ED50978-2D3F-F2A0-9FA8-10F6651FF9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93774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6366B66-E5A1-118E-1736-FCF706CE88F3}"/>
                    </a:ext>
                  </a:extLst>
                </p:cNvPr>
                <p:cNvCxnSpPr>
                  <a:stCxn id="37" idx="4"/>
                  <a:endCxn id="43" idx="0"/>
                </p:cNvCxnSpPr>
                <p:nvPr/>
              </p:nvCxnSpPr>
              <p:spPr>
                <a:xfrm flipH="1">
                  <a:off x="8118935" y="3504329"/>
                  <a:ext cx="1" cy="626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DC84B6B-2D52-0086-A239-4174F1B9996B}"/>
                    </a:ext>
                  </a:extLst>
                </p:cNvPr>
                <p:cNvCxnSpPr>
                  <a:stCxn id="37" idx="3"/>
                  <a:endCxn id="42" idx="0"/>
                </p:cNvCxnSpPr>
                <p:nvPr/>
              </p:nvCxnSpPr>
              <p:spPr>
                <a:xfrm flipH="1">
                  <a:off x="7490558" y="3483241"/>
                  <a:ext cx="577466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2731051-6E7C-0BCF-522A-23D9D6119C41}"/>
                    </a:ext>
                  </a:extLst>
                </p:cNvPr>
                <p:cNvCxnSpPr>
                  <a:stCxn id="37" idx="5"/>
                  <a:endCxn id="44" idx="0"/>
                </p:cNvCxnSpPr>
                <p:nvPr/>
              </p:nvCxnSpPr>
              <p:spPr>
                <a:xfrm>
                  <a:off x="8169848" y="3483241"/>
                  <a:ext cx="577467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8C07B-9BC2-7B9C-AB56-0DF6A991DFD6}"/>
                </a:ext>
              </a:extLst>
            </p:cNvPr>
            <p:cNvGrpSpPr/>
            <p:nvPr/>
          </p:nvGrpSpPr>
          <p:grpSpPr>
            <a:xfrm>
              <a:off x="7074432" y="2247634"/>
              <a:ext cx="3072336" cy="157057"/>
              <a:chOff x="7074432" y="2203702"/>
              <a:chExt cx="3072336" cy="10320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5D0603E-ABB8-8E5E-7728-E5957BF4C29A}"/>
                  </a:ext>
                </a:extLst>
              </p:cNvPr>
              <p:cNvGrpSpPr/>
              <p:nvPr/>
            </p:nvGrpSpPr>
            <p:grpSpPr>
              <a:xfrm>
                <a:off x="7074432" y="2211240"/>
                <a:ext cx="834908" cy="95666"/>
                <a:chOff x="6617232" y="2203147"/>
                <a:chExt cx="834908" cy="184641"/>
              </a:xfrm>
            </p:grpSpPr>
            <p:sp>
              <p:nvSpPr>
                <p:cNvPr id="28" name="Left Bracket 27">
                  <a:extLst>
                    <a:ext uri="{FF2B5EF4-FFF2-40B4-BE49-F238E27FC236}">
                      <a16:creationId xmlns:a16="http://schemas.microsoft.com/office/drawing/2014/main" id="{925F68D6-602B-9510-047B-5A0F8B645C60}"/>
                    </a:ext>
                  </a:extLst>
                </p:cNvPr>
                <p:cNvSpPr/>
                <p:nvPr/>
              </p:nvSpPr>
              <p:spPr>
                <a:xfrm rot="16200000">
                  <a:off x="6942366" y="1878014"/>
                  <a:ext cx="184640" cy="834908"/>
                </a:xfrm>
                <a:prstGeom prst="leftBracket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EB28B61-8B32-7376-6ECC-CED73EB89551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 flipV="1">
                  <a:off x="7034686" y="2203147"/>
                  <a:ext cx="0" cy="184641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D846924-25AC-A70A-5A48-CFA895BA71CB}"/>
                  </a:ext>
                </a:extLst>
              </p:cNvPr>
              <p:cNvGrpSpPr/>
              <p:nvPr/>
            </p:nvGrpSpPr>
            <p:grpSpPr>
              <a:xfrm>
                <a:off x="8193145" y="2211240"/>
                <a:ext cx="834908" cy="95666"/>
                <a:chOff x="6617232" y="2203147"/>
                <a:chExt cx="834908" cy="184641"/>
              </a:xfrm>
              <a:noFill/>
            </p:grpSpPr>
            <p:sp>
              <p:nvSpPr>
                <p:cNvPr id="26" name="Left Bracket 25">
                  <a:extLst>
                    <a:ext uri="{FF2B5EF4-FFF2-40B4-BE49-F238E27FC236}">
                      <a16:creationId xmlns:a16="http://schemas.microsoft.com/office/drawing/2014/main" id="{7E10D890-9322-2D39-E266-F56B4C48B475}"/>
                    </a:ext>
                  </a:extLst>
                </p:cNvPr>
                <p:cNvSpPr/>
                <p:nvPr/>
              </p:nvSpPr>
              <p:spPr>
                <a:xfrm rot="16200000">
                  <a:off x="6942366" y="1878014"/>
                  <a:ext cx="184640" cy="834908"/>
                </a:xfrm>
                <a:prstGeom prst="leftBracke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264002F-2E5E-5EAB-E32E-A40E9CDB55FA}"/>
                    </a:ext>
                  </a:extLst>
                </p:cNvPr>
                <p:cNvCxnSpPr>
                  <a:cxnSpLocks/>
                  <a:stCxn id="26" idx="1"/>
                </p:cNvCxnSpPr>
                <p:nvPr/>
              </p:nvCxnSpPr>
              <p:spPr>
                <a:xfrm flipV="1">
                  <a:off x="7034686" y="2203147"/>
                  <a:ext cx="0" cy="18464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17BF628-7AB7-7387-9C35-B598E619BC50}"/>
                  </a:ext>
                </a:extLst>
              </p:cNvPr>
              <p:cNvGrpSpPr/>
              <p:nvPr/>
            </p:nvGrpSpPr>
            <p:grpSpPr>
              <a:xfrm>
                <a:off x="9311860" y="2203702"/>
                <a:ext cx="834908" cy="95666"/>
                <a:chOff x="6617232" y="2203147"/>
                <a:chExt cx="834908" cy="184641"/>
              </a:xfrm>
            </p:grpSpPr>
            <p:sp>
              <p:nvSpPr>
                <p:cNvPr id="24" name="Left Bracket 23">
                  <a:extLst>
                    <a:ext uri="{FF2B5EF4-FFF2-40B4-BE49-F238E27FC236}">
                      <a16:creationId xmlns:a16="http://schemas.microsoft.com/office/drawing/2014/main" id="{382CD7D4-2F05-C109-C742-41AE66E777AB}"/>
                    </a:ext>
                  </a:extLst>
                </p:cNvPr>
                <p:cNvSpPr/>
                <p:nvPr/>
              </p:nvSpPr>
              <p:spPr>
                <a:xfrm rot="16200000">
                  <a:off x="6942366" y="1878014"/>
                  <a:ext cx="184640" cy="834908"/>
                </a:xfrm>
                <a:prstGeom prst="leftBracket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8CF28F1-2A11-76A3-4DF0-A130646CA5D1}"/>
                    </a:ext>
                  </a:extLst>
                </p:cNvPr>
                <p:cNvCxnSpPr>
                  <a:cxnSpLocks/>
                  <a:stCxn id="24" idx="1"/>
                </p:cNvCxnSpPr>
                <p:nvPr/>
              </p:nvCxnSpPr>
              <p:spPr>
                <a:xfrm flipV="1">
                  <a:off x="7034686" y="2203147"/>
                  <a:ext cx="0" cy="184641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6E348F-5FFB-00B4-98FF-7085FE29F147}"/>
                </a:ext>
              </a:extLst>
            </p:cNvPr>
            <p:cNvGrpSpPr/>
            <p:nvPr/>
          </p:nvGrpSpPr>
          <p:grpSpPr>
            <a:xfrm>
              <a:off x="7071134" y="2500542"/>
              <a:ext cx="3075634" cy="277179"/>
              <a:chOff x="7071130" y="2494270"/>
              <a:chExt cx="3075634" cy="27717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5DC1B70-3EBF-B924-4E63-FCF14C642A0C}"/>
                  </a:ext>
                </a:extLst>
              </p:cNvPr>
              <p:cNvGrpSpPr/>
              <p:nvPr/>
            </p:nvGrpSpPr>
            <p:grpSpPr>
              <a:xfrm>
                <a:off x="7071130" y="2494270"/>
                <a:ext cx="2654878" cy="157058"/>
                <a:chOff x="6617234" y="2434739"/>
                <a:chExt cx="2654878" cy="157058"/>
              </a:xfrm>
            </p:grpSpPr>
            <p:sp>
              <p:nvSpPr>
                <p:cNvPr id="19" name="Left Bracket 18">
                  <a:extLst>
                    <a:ext uri="{FF2B5EF4-FFF2-40B4-BE49-F238E27FC236}">
                      <a16:creationId xmlns:a16="http://schemas.microsoft.com/office/drawing/2014/main" id="{56A9612D-3022-AC95-8E79-22CED8250DAD}"/>
                    </a:ext>
                  </a:extLst>
                </p:cNvPr>
                <p:cNvSpPr/>
                <p:nvPr/>
              </p:nvSpPr>
              <p:spPr>
                <a:xfrm rot="16200000">
                  <a:off x="7866144" y="1185829"/>
                  <a:ext cx="157057" cy="2654878"/>
                </a:xfrm>
                <a:prstGeom prst="leftBracke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3B6CC5D-0BE5-AA04-056C-971144658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53399" y="2442277"/>
                  <a:ext cx="0" cy="14952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39C93F2-0CA6-98C1-291B-4C2DAE07E20B}"/>
                  </a:ext>
                </a:extLst>
              </p:cNvPr>
              <p:cNvGrpSpPr/>
              <p:nvPr/>
            </p:nvGrpSpPr>
            <p:grpSpPr>
              <a:xfrm>
                <a:off x="7491890" y="2513868"/>
                <a:ext cx="1819969" cy="201237"/>
                <a:chOff x="6617234" y="2383021"/>
                <a:chExt cx="1819969" cy="201237"/>
              </a:xfrm>
            </p:grpSpPr>
            <p:sp>
              <p:nvSpPr>
                <p:cNvPr id="17" name="Left Bracket 16">
                  <a:extLst>
                    <a:ext uri="{FF2B5EF4-FFF2-40B4-BE49-F238E27FC236}">
                      <a16:creationId xmlns:a16="http://schemas.microsoft.com/office/drawing/2014/main" id="{D03AB326-68B0-1C4B-11D6-3DB3F73F62B8}"/>
                    </a:ext>
                  </a:extLst>
                </p:cNvPr>
                <p:cNvSpPr/>
                <p:nvPr/>
              </p:nvSpPr>
              <p:spPr>
                <a:xfrm rot="16200000">
                  <a:off x="7426601" y="1573654"/>
                  <a:ext cx="201236" cy="1819969"/>
                </a:xfrm>
                <a:prstGeom prst="leftBracke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39C3B7E-A9F5-EC8F-47B1-19CB1EC3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18484" y="2383023"/>
                  <a:ext cx="8" cy="20123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888B6CC-FACD-C54B-AFAD-F74D5C790403}"/>
                  </a:ext>
                </a:extLst>
              </p:cNvPr>
              <p:cNvGrpSpPr/>
              <p:nvPr/>
            </p:nvGrpSpPr>
            <p:grpSpPr>
              <a:xfrm>
                <a:off x="7909339" y="2501808"/>
                <a:ext cx="2237425" cy="269641"/>
                <a:chOff x="6617234" y="2349740"/>
                <a:chExt cx="2237425" cy="269641"/>
              </a:xfrm>
            </p:grpSpPr>
            <p:sp>
              <p:nvSpPr>
                <p:cNvPr id="15" name="Left Bracket 14">
                  <a:extLst>
                    <a:ext uri="{FF2B5EF4-FFF2-40B4-BE49-F238E27FC236}">
                      <a16:creationId xmlns:a16="http://schemas.microsoft.com/office/drawing/2014/main" id="{BF0C3DE5-34DA-4438-872F-30AFED50AA0C}"/>
                    </a:ext>
                  </a:extLst>
                </p:cNvPr>
                <p:cNvSpPr/>
                <p:nvPr/>
              </p:nvSpPr>
              <p:spPr>
                <a:xfrm rot="16200000">
                  <a:off x="7607156" y="1371877"/>
                  <a:ext cx="257582" cy="2237425"/>
                </a:xfrm>
                <a:prstGeom prst="leftBracke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4C243C1-080D-0B34-05F3-42F8F4BE2CA5}"/>
                    </a:ext>
                  </a:extLst>
                </p:cNvPr>
                <p:cNvCxnSpPr>
                  <a:cxnSpLocks/>
                  <a:stCxn id="15" idx="1"/>
                </p:cNvCxnSpPr>
                <p:nvPr/>
              </p:nvCxnSpPr>
              <p:spPr>
                <a:xfrm flipH="1" flipV="1">
                  <a:off x="7735943" y="2349740"/>
                  <a:ext cx="5" cy="269641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CB3F7AD-1342-E0D8-4951-898CB8075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656" y="4073984"/>
            <a:ext cx="3113740" cy="114162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E496BDF-EDD2-F467-5DBE-F5E5FB522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407" y="5232391"/>
            <a:ext cx="1619055" cy="116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5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0A26-DD7B-DD2F-476E-C87054D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 in phylogenetic compression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C361-5E97-CC21-8CE2-F2C816C3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1600" dirty="0"/>
              <a:t>Data (genomes) split into </a:t>
            </a:r>
            <a:r>
              <a:rPr lang="en-GB" sz="1600" b="1" dirty="0"/>
              <a:t>size-constrained batches (bins)</a:t>
            </a:r>
            <a:r>
              <a:rPr lang="en-GB" sz="1600" dirty="0"/>
              <a:t>.</a:t>
            </a:r>
          </a:p>
          <a:p>
            <a:r>
              <a:rPr lang="en-FR" sz="1600" dirty="0"/>
              <a:t>2 types of bins:</a:t>
            </a:r>
          </a:p>
          <a:p>
            <a:pPr lvl="1"/>
            <a:r>
              <a:rPr lang="en-FR" sz="1600" dirty="0"/>
              <a:t>Single-species bins</a:t>
            </a:r>
          </a:p>
          <a:p>
            <a:pPr lvl="1"/>
            <a:r>
              <a:rPr lang="en-FR" sz="1600" dirty="0"/>
              <a:t>Multi-species bins i.e. dustbin</a:t>
            </a:r>
          </a:p>
          <a:p>
            <a:r>
              <a:rPr lang="en-FR" sz="1600" dirty="0"/>
              <a:t>2 capacity constraints </a:t>
            </a:r>
            <a:r>
              <a:rPr lang="en-FR" sz="1600" i="1" dirty="0"/>
              <a:t>C</a:t>
            </a:r>
            <a:r>
              <a:rPr lang="en-FR" sz="1600" dirty="0"/>
              <a:t> </a:t>
            </a:r>
          </a:p>
          <a:p>
            <a:pPr lvl="1"/>
            <a:r>
              <a:rPr lang="en-GB" sz="1600" dirty="0"/>
              <a:t>based on bin cardinality</a:t>
            </a:r>
            <a:r>
              <a:rPr lang="en-GB" sz="1600" i="1" dirty="0"/>
              <a:t> </a:t>
            </a:r>
            <a:r>
              <a:rPr lang="en-FR" sz="1600" dirty="0"/>
              <a:t>(</a:t>
            </a:r>
            <a:r>
              <a:rPr lang="en-GB" sz="1600" dirty="0"/>
              <a:t>each genome = size 1</a:t>
            </a:r>
            <a:r>
              <a:rPr lang="en-FR" sz="1600" dirty="0"/>
              <a:t>)</a:t>
            </a:r>
          </a:p>
          <a:p>
            <a:pPr lvl="1"/>
            <a:r>
              <a:rPr lang="en-FR" sz="1600" i="1" dirty="0"/>
              <a:t>C</a:t>
            </a:r>
            <a:r>
              <a:rPr lang="en-FR" sz="1600" i="1" baseline="-25000" dirty="0"/>
              <a:t>single-species</a:t>
            </a:r>
            <a:r>
              <a:rPr lang="en-FR" sz="1600" dirty="0"/>
              <a:t> = 4000</a:t>
            </a:r>
          </a:p>
          <a:p>
            <a:pPr lvl="1"/>
            <a:r>
              <a:rPr lang="en-FR" sz="1600" i="1" dirty="0"/>
              <a:t>C</a:t>
            </a:r>
            <a:r>
              <a:rPr lang="en-FR" sz="1600" i="1" baseline="-25000" dirty="0"/>
              <a:t>multi-species</a:t>
            </a:r>
            <a:r>
              <a:rPr lang="en-FR" sz="1600" dirty="0"/>
              <a:t> = 1000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AD4A5-1551-6FD5-2259-3E052D27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 err="1"/>
              <a:t>Břinda</a:t>
            </a:r>
            <a:r>
              <a:rPr lang="en-GB" dirty="0"/>
              <a:t> et al., Efficient and Robust Search of Microbial Genomes via Phylogenetic Compression,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C2DF3-D057-8E33-6DCE-247E5087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5</a:t>
            </a:fld>
            <a:endParaRPr lang="en-FR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5F8BBE-7AE5-2FA6-AF7C-16C7CCD7C8B5}"/>
              </a:ext>
            </a:extLst>
          </p:cNvPr>
          <p:cNvGrpSpPr/>
          <p:nvPr/>
        </p:nvGrpSpPr>
        <p:grpSpPr>
          <a:xfrm>
            <a:off x="1111213" y="1825625"/>
            <a:ext cx="4573967" cy="2065867"/>
            <a:chOff x="474133" y="2302933"/>
            <a:chExt cx="4233334" cy="20658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2F0D83-E874-7B91-A7BD-45159CD2E8BF}"/>
                </a:ext>
              </a:extLst>
            </p:cNvPr>
            <p:cNvGrpSpPr/>
            <p:nvPr/>
          </p:nvGrpSpPr>
          <p:grpSpPr>
            <a:xfrm>
              <a:off x="3143124" y="2741316"/>
              <a:ext cx="1214388" cy="1347542"/>
              <a:chOff x="4500034" y="2991643"/>
              <a:chExt cx="907785" cy="1003008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6198676-2BBE-1785-E863-391B3BBDF3EA}"/>
                  </a:ext>
                </a:extLst>
              </p:cNvPr>
              <p:cNvSpPr/>
              <p:nvPr/>
            </p:nvSpPr>
            <p:spPr>
              <a:xfrm>
                <a:off x="4500034" y="2994109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827828B-BE90-C912-8145-1ADC834A82E7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BA5AAA64-605E-8E2F-FBC7-A53B84CD2EF7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AB69AE4-C916-ECBD-3EAB-D4397B3839E3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909AB4E-1930-A639-BE6B-85192C94067A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2AE94A2B-ECB7-8353-C6D9-F66D8CD3597D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780ED62-B5FE-C3F2-6BF2-6CE2540318AE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920E6CB0-BDF5-4FB2-BF80-25D03EEC04B9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508EB071-D553-5266-2DEB-568DBA7541F9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A990BAB9-0203-2837-87DE-B87911A6C5F6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4B54D19B-0941-E446-6792-55A772F87083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0A902FF-A136-171A-D302-3F831519B696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D3E671F-1CAF-2D44-43F4-7319053B4821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37B799D-94F1-7A54-5B65-A43438AEE116}"/>
                </a:ext>
              </a:extLst>
            </p:cNvPr>
            <p:cNvSpPr/>
            <p:nvPr/>
          </p:nvSpPr>
          <p:spPr>
            <a:xfrm>
              <a:off x="703609" y="2661086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6A5C4A25-790B-5535-86F9-7FFF273D6CDA}"/>
                </a:ext>
              </a:extLst>
            </p:cNvPr>
            <p:cNvSpPr/>
            <p:nvPr/>
          </p:nvSpPr>
          <p:spPr>
            <a:xfrm>
              <a:off x="1904711" y="2950778"/>
              <a:ext cx="1279593" cy="693177"/>
            </a:xfrm>
            <a:prstGeom prst="rightArrow">
              <a:avLst>
                <a:gd name="adj1" fmla="val 63383"/>
                <a:gd name="adj2" fmla="val 3470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 clustering/packing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392662-5696-2CE8-6238-1FFBB75C955C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05FA5E-4A8F-5327-D707-836A9BB23928}"/>
              </a:ext>
            </a:extLst>
          </p:cNvPr>
          <p:cNvSpPr txBox="1"/>
          <p:nvPr/>
        </p:nvSpPr>
        <p:spPr>
          <a:xfrm>
            <a:off x="614949" y="4049046"/>
            <a:ext cx="5466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First level of phylogenetic compression: </a:t>
            </a:r>
          </a:p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Species-based packing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E79F78-EBEC-1505-447A-2E04F1CC8FEE}"/>
              </a:ext>
            </a:extLst>
          </p:cNvPr>
          <p:cNvSpPr txBox="1"/>
          <p:nvPr/>
        </p:nvSpPr>
        <p:spPr>
          <a:xfrm>
            <a:off x="839788" y="5010913"/>
            <a:ext cx="5241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Followed by within each batch: </a:t>
            </a:r>
          </a:p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phylogenetically reordering + compression using a low-level compressor.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FBA6ED-5380-7D9E-F65F-A6B9D7619D6E}"/>
              </a:ext>
            </a:extLst>
          </p:cNvPr>
          <p:cNvSpPr txBox="1"/>
          <p:nvPr/>
        </p:nvSpPr>
        <p:spPr>
          <a:xfrm>
            <a:off x="3955960" y="3583501"/>
            <a:ext cx="96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200" dirty="0"/>
              <a:t>dustbin</a:t>
            </a:r>
          </a:p>
        </p:txBody>
      </p:sp>
    </p:spTree>
    <p:extLst>
      <p:ext uri="{BB962C8B-B14F-4D97-AF65-F5344CB8AC3E}">
        <p14:creationId xmlns:p14="http://schemas.microsoft.com/office/powerpoint/2010/main" val="42232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BB11-7BF6-C0AE-9FF2-A83C734F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Packing used in genomes collection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F84-07C6-D1D8-1BC9-2D602A24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COBS</a:t>
            </a:r>
          </a:p>
          <a:p>
            <a:r>
              <a:rPr lang="en-FR" dirty="0"/>
              <a:t>HIBF</a:t>
            </a:r>
          </a:p>
          <a:p>
            <a:r>
              <a:rPr lang="en-FR" dirty="0"/>
              <a:t>Dream-yara</a:t>
            </a:r>
          </a:p>
        </p:txBody>
      </p:sp>
    </p:spTree>
    <p:extLst>
      <p:ext uri="{BB962C8B-B14F-4D97-AF65-F5344CB8AC3E}">
        <p14:creationId xmlns:p14="http://schemas.microsoft.com/office/powerpoint/2010/main" val="311419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5432-AC32-DF33-8109-26738F29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 in genomes indexes</a:t>
            </a:r>
            <a:endParaRPr lang="en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E4D6FB-549B-8FD0-B4B6-D8063B091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89" y="1914463"/>
            <a:ext cx="3487047" cy="24320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D6516-E0C5-45A6-B18B-ADCB694D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Mehringer et al., Hierarchical Interleaved Bloom Filter, 2023</a:t>
            </a:r>
          </a:p>
          <a:p>
            <a:pPr algn="l"/>
            <a:r>
              <a:rPr lang="en-GB" dirty="0" err="1"/>
              <a:t>Bingmann</a:t>
            </a:r>
            <a:r>
              <a:rPr lang="en-GB" dirty="0"/>
              <a:t> et al., COBS, 2019</a:t>
            </a:r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4E8A8-78A8-0C62-9E32-E291B9ED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7</a:t>
            </a:fld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FA25E-CDFF-521E-F54E-E161D33689E4}"/>
              </a:ext>
            </a:extLst>
          </p:cNvPr>
          <p:cNvSpPr txBox="1"/>
          <p:nvPr/>
        </p:nvSpPr>
        <p:spPr>
          <a:xfrm>
            <a:off x="2377106" y="1507898"/>
            <a:ext cx="7132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Key Ideas: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Bin packing is used to split data into groups before indexing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59438-A25D-7E5B-70B0-C4D47A4903C5}"/>
              </a:ext>
            </a:extLst>
          </p:cNvPr>
          <p:cNvSpPr txBox="1"/>
          <p:nvPr/>
        </p:nvSpPr>
        <p:spPr>
          <a:xfrm>
            <a:off x="934275" y="4583797"/>
            <a:ext cx="500932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COBS example: 100k genomes (documents)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Light blues slope: genomes sorted according to the index sizes (Bloom filter sizes with false positive rate 0.3)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Dark blue staircase: group into bins of 8192 genomes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46A104-8B99-AB02-28DB-B6189807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56" y="2206546"/>
            <a:ext cx="5145157" cy="18478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936C0C-BEE5-C87C-8FE1-A1E343BE6E92}"/>
              </a:ext>
            </a:extLst>
          </p:cNvPr>
          <p:cNvSpPr txBox="1"/>
          <p:nvPr/>
        </p:nvSpPr>
        <p:spPr>
          <a:xfrm>
            <a:off x="6248402" y="4100609"/>
            <a:ext cx="50093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HIBF example: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Instead of packing genomes, HIBF packing strategy based on the contents (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kmers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) of a set of genomes (set A, B, … , H)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Instead of capacity, HIBF uses a limited number of bins (max number of bin allowed)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Packing schemes: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Split the content of a set into several bin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Store the entire content of a set in 1 bin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Store the content of multiple sets, i.e. merging, in 1 bin </a:t>
            </a:r>
          </a:p>
        </p:txBody>
      </p:sp>
    </p:spTree>
    <p:extLst>
      <p:ext uri="{BB962C8B-B14F-4D97-AF65-F5344CB8AC3E}">
        <p14:creationId xmlns:p14="http://schemas.microsoft.com/office/powerpoint/2010/main" val="319294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9C49-A69F-5665-A1E6-56DD7FE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Codenotti</a:t>
            </a:r>
            <a:r>
              <a:rPr lang="en-GB" dirty="0"/>
              <a:t> et al., </a:t>
            </a:r>
            <a:r>
              <a:rPr lang="en-GB" i="1" dirty="0"/>
              <a:t>Approximation Algorithms for a Hierarchically Structured Bin Packing Problem</a:t>
            </a:r>
            <a:r>
              <a:rPr lang="en-GB" dirty="0"/>
              <a:t>, 2004</a:t>
            </a:r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0FBD2-A955-6ADB-0FEB-1BBD02A7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8</a:t>
            </a:fld>
            <a:endParaRPr lang="en-FR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D131DF0-87AD-9846-B185-5F46516CE466}"/>
              </a:ext>
            </a:extLst>
          </p:cNvPr>
          <p:cNvGrpSpPr/>
          <p:nvPr/>
        </p:nvGrpSpPr>
        <p:grpSpPr>
          <a:xfrm>
            <a:off x="1346832" y="2980143"/>
            <a:ext cx="4414343" cy="1918131"/>
            <a:chOff x="7026600" y="909046"/>
            <a:chExt cx="4414343" cy="191813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91BF24A-CABE-000E-31A3-AA6A9D8ADB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6600" y="909046"/>
              <a:ext cx="3168000" cy="1247703"/>
              <a:chOff x="3299354" y="2406560"/>
              <a:chExt cx="4768671" cy="1878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3AF2509-D014-48AF-BA66-0BB467CFE8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11688" y="2406560"/>
                <a:ext cx="144000" cy="1440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6032B7-52CF-3A43-338F-8D24E645B923}"/>
                  </a:ext>
                </a:extLst>
              </p:cNvPr>
              <p:cNvCxnSpPr>
                <a:stCxn id="7" idx="4"/>
                <a:endCxn id="14" idx="0"/>
              </p:cNvCxnSpPr>
              <p:nvPr/>
            </p:nvCxnSpPr>
            <p:spPr>
              <a:xfrm>
                <a:off x="5683688" y="2550560"/>
                <a:ext cx="0" cy="81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5D7BCE-5016-AB5C-9173-DC1C52323E53}"/>
                  </a:ext>
                </a:extLst>
              </p:cNvPr>
              <p:cNvCxnSpPr>
                <a:stCxn id="7" idx="3"/>
                <a:endCxn id="8" idx="7"/>
              </p:cNvCxnSpPr>
              <p:nvPr/>
            </p:nvCxnSpPr>
            <p:spPr>
              <a:xfrm flipH="1">
                <a:off x="4050643" y="2529472"/>
                <a:ext cx="1582133" cy="862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65B2680-3AF6-858D-F635-1C25E85CCE6A}"/>
                  </a:ext>
                </a:extLst>
              </p:cNvPr>
              <p:cNvCxnSpPr>
                <a:stCxn id="7" idx="5"/>
                <a:endCxn id="18" idx="1"/>
              </p:cNvCxnSpPr>
              <p:nvPr/>
            </p:nvCxnSpPr>
            <p:spPr>
              <a:xfrm>
                <a:off x="5734600" y="2529472"/>
                <a:ext cx="1582134" cy="862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B9679C4-DE2B-85F1-D866-32EB11B67FCC}"/>
                  </a:ext>
                </a:extLst>
              </p:cNvPr>
              <p:cNvGrpSpPr/>
              <p:nvPr/>
            </p:nvGrpSpPr>
            <p:grpSpPr>
              <a:xfrm>
                <a:off x="3299354" y="3370404"/>
                <a:ext cx="1400754" cy="914257"/>
                <a:chOff x="2476063" y="3360329"/>
                <a:chExt cx="1400754" cy="914257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3E37A25-5514-F74E-4E8C-8A5F28C35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04440" y="3360329"/>
                  <a:ext cx="144000" cy="1440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67354B6-D44E-82CD-4644-9B16D1C426E2}"/>
                    </a:ext>
                  </a:extLst>
                </p:cNvPr>
                <p:cNvGrpSpPr/>
                <p:nvPr/>
              </p:nvGrpSpPr>
              <p:grpSpPr>
                <a:xfrm>
                  <a:off x="2476063" y="4130586"/>
                  <a:ext cx="1400754" cy="144000"/>
                  <a:chOff x="2866755" y="4130586"/>
                  <a:chExt cx="1400754" cy="14400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6391D039-F3D0-975A-9836-3E34814661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66755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28B842EA-2114-DF1E-13AD-A8E0F8C1FA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95132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F6D81716-80EF-FD56-1C8F-5E49F0C3A7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123509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8599DE1-E61B-6B94-D063-78764771B420}"/>
                    </a:ext>
                  </a:extLst>
                </p:cNvPr>
                <p:cNvCxnSpPr>
                  <a:stCxn id="8" idx="4"/>
                  <a:endCxn id="12" idx="0"/>
                </p:cNvCxnSpPr>
                <p:nvPr/>
              </p:nvCxnSpPr>
              <p:spPr>
                <a:xfrm>
                  <a:off x="3176440" y="3504329"/>
                  <a:ext cx="0" cy="626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EAC8926-3E03-BE67-CA9C-6CD7F6D9842D}"/>
                    </a:ext>
                  </a:extLst>
                </p:cNvPr>
                <p:cNvCxnSpPr>
                  <a:stCxn id="8" idx="3"/>
                  <a:endCxn id="11" idx="0"/>
                </p:cNvCxnSpPr>
                <p:nvPr/>
              </p:nvCxnSpPr>
              <p:spPr>
                <a:xfrm flipH="1">
                  <a:off x="2548063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C847780-C132-4852-4A4D-C6014EC21431}"/>
                    </a:ext>
                  </a:extLst>
                </p:cNvPr>
                <p:cNvCxnSpPr>
                  <a:stCxn id="8" idx="5"/>
                  <a:endCxn id="13" idx="0"/>
                </p:cNvCxnSpPr>
                <p:nvPr/>
              </p:nvCxnSpPr>
              <p:spPr>
                <a:xfrm>
                  <a:off x="3227352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88744F6-E941-0D27-EF81-CF3268C12270}"/>
                  </a:ext>
                </a:extLst>
              </p:cNvPr>
              <p:cNvGrpSpPr/>
              <p:nvPr/>
            </p:nvGrpSpPr>
            <p:grpSpPr>
              <a:xfrm>
                <a:off x="4983311" y="3370404"/>
                <a:ext cx="1400754" cy="914257"/>
                <a:chOff x="4751886" y="3360329"/>
                <a:chExt cx="1400754" cy="914257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1367F75-68EF-E3A7-241A-D0E02B591D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80263" y="3360329"/>
                  <a:ext cx="144000" cy="1440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16CB610C-4A8C-FC8A-92BA-9428ACAA8AB8}"/>
                    </a:ext>
                  </a:extLst>
                </p:cNvPr>
                <p:cNvGrpSpPr/>
                <p:nvPr/>
              </p:nvGrpSpPr>
              <p:grpSpPr>
                <a:xfrm>
                  <a:off x="4751886" y="4130586"/>
                  <a:ext cx="1400754" cy="144000"/>
                  <a:chOff x="4751886" y="4130586"/>
                  <a:chExt cx="1400754" cy="144000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BA860171-C638-39E7-1824-0A20852885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751886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FC176ED-208E-72CD-50F9-0BE2A98C7B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80263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CDC2D31-41D7-B8EA-471D-92D65FECBC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08640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7E7A7CA-7341-DAD3-E17A-65BAF9CE9E2B}"/>
                    </a:ext>
                  </a:extLst>
                </p:cNvPr>
                <p:cNvCxnSpPr>
                  <a:cxnSpLocks/>
                  <a:stCxn id="14" idx="4"/>
                  <a:endCxn id="16" idx="0"/>
                </p:cNvCxnSpPr>
                <p:nvPr/>
              </p:nvCxnSpPr>
              <p:spPr>
                <a:xfrm>
                  <a:off x="5452263" y="3504329"/>
                  <a:ext cx="0" cy="626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1744A52-1757-F041-4188-A8AF3E1B3B5D}"/>
                    </a:ext>
                  </a:extLst>
                </p:cNvPr>
                <p:cNvCxnSpPr>
                  <a:cxnSpLocks/>
                  <a:stCxn id="14" idx="3"/>
                  <a:endCxn id="15" idx="0"/>
                </p:cNvCxnSpPr>
                <p:nvPr/>
              </p:nvCxnSpPr>
              <p:spPr>
                <a:xfrm flipH="1">
                  <a:off x="4823886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C3C0EFC-339D-5F21-5A86-EAF73C95990B}"/>
                    </a:ext>
                  </a:extLst>
                </p:cNvPr>
                <p:cNvCxnSpPr>
                  <a:cxnSpLocks/>
                  <a:stCxn id="14" idx="5"/>
                  <a:endCxn id="17" idx="0"/>
                </p:cNvCxnSpPr>
                <p:nvPr/>
              </p:nvCxnSpPr>
              <p:spPr>
                <a:xfrm>
                  <a:off x="5503175" y="3483241"/>
                  <a:ext cx="577465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89DD04C-F11D-5CD8-A61C-37E80EC70BE3}"/>
                  </a:ext>
                </a:extLst>
              </p:cNvPr>
              <p:cNvGrpSpPr/>
              <p:nvPr/>
            </p:nvGrpSpPr>
            <p:grpSpPr>
              <a:xfrm>
                <a:off x="6667268" y="3370404"/>
                <a:ext cx="1400757" cy="914257"/>
                <a:chOff x="7418558" y="3360329"/>
                <a:chExt cx="1400757" cy="914257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229278B-52B7-4E9C-CDFD-E248185379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936" y="3360329"/>
                  <a:ext cx="144000" cy="1440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DB154826-273F-A9C4-41F8-04C0EA2E3A44}"/>
                    </a:ext>
                  </a:extLst>
                </p:cNvPr>
                <p:cNvGrpSpPr/>
                <p:nvPr/>
              </p:nvGrpSpPr>
              <p:grpSpPr>
                <a:xfrm>
                  <a:off x="7418558" y="4130586"/>
                  <a:ext cx="1400757" cy="144000"/>
                  <a:chOff x="6637017" y="4130586"/>
                  <a:chExt cx="1400757" cy="14400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7B9E6D9-21C3-1FA6-CA24-6E18CB0CE8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37017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02D42F29-A23E-5CFB-2A9A-2005D21D77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65394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DD68D5-80C7-DD4F-54C2-4D35E7706A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93774" y="4130586"/>
                    <a:ext cx="144000" cy="144000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D445F99-5E71-CD3C-52FA-C38F3FEFD4E3}"/>
                    </a:ext>
                  </a:extLst>
                </p:cNvPr>
                <p:cNvCxnSpPr>
                  <a:stCxn id="18" idx="4"/>
                  <a:endCxn id="20" idx="0"/>
                </p:cNvCxnSpPr>
                <p:nvPr/>
              </p:nvCxnSpPr>
              <p:spPr>
                <a:xfrm flipH="1">
                  <a:off x="8118935" y="3504329"/>
                  <a:ext cx="1" cy="626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9E76569-7AA3-953F-2F31-661D0E251060}"/>
                    </a:ext>
                  </a:extLst>
                </p:cNvPr>
                <p:cNvCxnSpPr>
                  <a:stCxn id="18" idx="3"/>
                  <a:endCxn id="19" idx="0"/>
                </p:cNvCxnSpPr>
                <p:nvPr/>
              </p:nvCxnSpPr>
              <p:spPr>
                <a:xfrm flipH="1">
                  <a:off x="7490558" y="3483241"/>
                  <a:ext cx="577466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6B59922-2E30-D341-6A0F-5370C893AF6B}"/>
                    </a:ext>
                  </a:extLst>
                </p:cNvPr>
                <p:cNvCxnSpPr>
                  <a:stCxn id="18" idx="5"/>
                  <a:endCxn id="21" idx="0"/>
                </p:cNvCxnSpPr>
                <p:nvPr/>
              </p:nvCxnSpPr>
              <p:spPr>
                <a:xfrm>
                  <a:off x="8169848" y="3483241"/>
                  <a:ext cx="577467" cy="64734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748C2C8-004F-0B6C-753C-C8F81AC819CC}"/>
                </a:ext>
              </a:extLst>
            </p:cNvPr>
            <p:cNvGrpSpPr/>
            <p:nvPr/>
          </p:nvGrpSpPr>
          <p:grpSpPr>
            <a:xfrm>
              <a:off x="7074432" y="2247634"/>
              <a:ext cx="3072336" cy="157057"/>
              <a:chOff x="7074432" y="2203702"/>
              <a:chExt cx="3072336" cy="10320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BD70943-66EE-FE6E-C93E-E9FD1AB4C208}"/>
                  </a:ext>
                </a:extLst>
              </p:cNvPr>
              <p:cNvGrpSpPr/>
              <p:nvPr/>
            </p:nvGrpSpPr>
            <p:grpSpPr>
              <a:xfrm>
                <a:off x="7074432" y="2211240"/>
                <a:ext cx="834908" cy="95666"/>
                <a:chOff x="6617232" y="2203147"/>
                <a:chExt cx="834908" cy="184641"/>
              </a:xfrm>
            </p:grpSpPr>
            <p:sp>
              <p:nvSpPr>
                <p:cNvPr id="76" name="Left Bracket 75">
                  <a:extLst>
                    <a:ext uri="{FF2B5EF4-FFF2-40B4-BE49-F238E27FC236}">
                      <a16:creationId xmlns:a16="http://schemas.microsoft.com/office/drawing/2014/main" id="{C56A41FA-92ED-A2CF-6DFB-E3A6579387E3}"/>
                    </a:ext>
                  </a:extLst>
                </p:cNvPr>
                <p:cNvSpPr/>
                <p:nvPr/>
              </p:nvSpPr>
              <p:spPr>
                <a:xfrm rot="16200000">
                  <a:off x="6942366" y="1878014"/>
                  <a:ext cx="184640" cy="834908"/>
                </a:xfrm>
                <a:prstGeom prst="leftBracket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AED2648-F15B-7EF8-B0B1-38C338A8DB9E}"/>
                    </a:ext>
                  </a:extLst>
                </p:cNvPr>
                <p:cNvCxnSpPr>
                  <a:cxnSpLocks/>
                  <a:stCxn id="76" idx="1"/>
                </p:cNvCxnSpPr>
                <p:nvPr/>
              </p:nvCxnSpPr>
              <p:spPr>
                <a:xfrm flipV="1">
                  <a:off x="7034686" y="2203147"/>
                  <a:ext cx="0" cy="184641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A5B8FBEA-FEC1-B452-F9BE-B77CF8A8E980}"/>
                  </a:ext>
                </a:extLst>
              </p:cNvPr>
              <p:cNvGrpSpPr/>
              <p:nvPr/>
            </p:nvGrpSpPr>
            <p:grpSpPr>
              <a:xfrm>
                <a:off x="8193145" y="2211240"/>
                <a:ext cx="834908" cy="95666"/>
                <a:chOff x="6617232" y="2203147"/>
                <a:chExt cx="834908" cy="184641"/>
              </a:xfrm>
              <a:noFill/>
            </p:grpSpPr>
            <p:sp>
              <p:nvSpPr>
                <p:cNvPr id="87" name="Left Bracket 86">
                  <a:extLst>
                    <a:ext uri="{FF2B5EF4-FFF2-40B4-BE49-F238E27FC236}">
                      <a16:creationId xmlns:a16="http://schemas.microsoft.com/office/drawing/2014/main" id="{8FB789EB-1484-AE4A-A318-5696DFC0466D}"/>
                    </a:ext>
                  </a:extLst>
                </p:cNvPr>
                <p:cNvSpPr/>
                <p:nvPr/>
              </p:nvSpPr>
              <p:spPr>
                <a:xfrm rot="16200000">
                  <a:off x="6942366" y="1878014"/>
                  <a:ext cx="184640" cy="834908"/>
                </a:xfrm>
                <a:prstGeom prst="leftBracket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EE04E5F-6D14-8735-4237-38EBD6615B5B}"/>
                    </a:ext>
                  </a:extLst>
                </p:cNvPr>
                <p:cNvCxnSpPr>
                  <a:cxnSpLocks/>
                  <a:stCxn id="87" idx="1"/>
                </p:cNvCxnSpPr>
                <p:nvPr/>
              </p:nvCxnSpPr>
              <p:spPr>
                <a:xfrm flipV="1">
                  <a:off x="7034686" y="2203147"/>
                  <a:ext cx="0" cy="184641"/>
                </a:xfrm>
                <a:prstGeom prst="line">
                  <a:avLst/>
                </a:prstGeom>
                <a:grpFill/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95C8687-8CBD-C8E7-E7EC-A7C0AA1E1C04}"/>
                  </a:ext>
                </a:extLst>
              </p:cNvPr>
              <p:cNvGrpSpPr/>
              <p:nvPr/>
            </p:nvGrpSpPr>
            <p:grpSpPr>
              <a:xfrm>
                <a:off x="9311860" y="2203702"/>
                <a:ext cx="834908" cy="95666"/>
                <a:chOff x="6617232" y="2203147"/>
                <a:chExt cx="834908" cy="184641"/>
              </a:xfrm>
            </p:grpSpPr>
            <p:sp>
              <p:nvSpPr>
                <p:cNvPr id="90" name="Left Bracket 89">
                  <a:extLst>
                    <a:ext uri="{FF2B5EF4-FFF2-40B4-BE49-F238E27FC236}">
                      <a16:creationId xmlns:a16="http://schemas.microsoft.com/office/drawing/2014/main" id="{9F969F52-7443-CB24-ADBC-364C9118FE61}"/>
                    </a:ext>
                  </a:extLst>
                </p:cNvPr>
                <p:cNvSpPr/>
                <p:nvPr/>
              </p:nvSpPr>
              <p:spPr>
                <a:xfrm rot="16200000">
                  <a:off x="6942366" y="1878014"/>
                  <a:ext cx="184640" cy="834908"/>
                </a:xfrm>
                <a:prstGeom prst="leftBracket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46B7FAD-8C4B-2112-7D8A-39B675EA3CCE}"/>
                    </a:ext>
                  </a:extLst>
                </p:cNvPr>
                <p:cNvCxnSpPr>
                  <a:cxnSpLocks/>
                  <a:stCxn id="90" idx="1"/>
                </p:cNvCxnSpPr>
                <p:nvPr/>
              </p:nvCxnSpPr>
              <p:spPr>
                <a:xfrm flipV="1">
                  <a:off x="7034686" y="2203147"/>
                  <a:ext cx="0" cy="184641"/>
                </a:xfrm>
                <a:prstGeom prst="line">
                  <a:avLst/>
                </a:prstGeom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2BCEB54-6F1E-EAB2-0D84-6B7FED31EE0C}"/>
                </a:ext>
              </a:extLst>
            </p:cNvPr>
            <p:cNvGrpSpPr/>
            <p:nvPr/>
          </p:nvGrpSpPr>
          <p:grpSpPr>
            <a:xfrm>
              <a:off x="7071134" y="2500542"/>
              <a:ext cx="3075634" cy="277179"/>
              <a:chOff x="7071130" y="2494270"/>
              <a:chExt cx="3075634" cy="277179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E764D63-2430-235C-4DD4-2276C5D35D45}"/>
                  </a:ext>
                </a:extLst>
              </p:cNvPr>
              <p:cNvGrpSpPr/>
              <p:nvPr/>
            </p:nvGrpSpPr>
            <p:grpSpPr>
              <a:xfrm>
                <a:off x="7071130" y="2494270"/>
                <a:ext cx="2654878" cy="157058"/>
                <a:chOff x="6617234" y="2434739"/>
                <a:chExt cx="2654878" cy="157058"/>
              </a:xfrm>
            </p:grpSpPr>
            <p:sp>
              <p:nvSpPr>
                <p:cNvPr id="93" name="Left Bracket 92">
                  <a:extLst>
                    <a:ext uri="{FF2B5EF4-FFF2-40B4-BE49-F238E27FC236}">
                      <a16:creationId xmlns:a16="http://schemas.microsoft.com/office/drawing/2014/main" id="{C1FEC4B8-ED0E-A9FB-174C-24FB73984845}"/>
                    </a:ext>
                  </a:extLst>
                </p:cNvPr>
                <p:cNvSpPr/>
                <p:nvPr/>
              </p:nvSpPr>
              <p:spPr>
                <a:xfrm rot="16200000">
                  <a:off x="7866144" y="1185829"/>
                  <a:ext cx="157057" cy="2654878"/>
                </a:xfrm>
                <a:prstGeom prst="leftBracke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8A718D3-0AE3-9E8C-9509-099787936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53399" y="2442277"/>
                  <a:ext cx="0" cy="14952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FD8A2DC-E83A-AADC-0121-AD82D9D50CC1}"/>
                  </a:ext>
                </a:extLst>
              </p:cNvPr>
              <p:cNvGrpSpPr/>
              <p:nvPr/>
            </p:nvGrpSpPr>
            <p:grpSpPr>
              <a:xfrm>
                <a:off x="7491890" y="2513868"/>
                <a:ext cx="1819969" cy="201237"/>
                <a:chOff x="6617234" y="2383021"/>
                <a:chExt cx="1819969" cy="201237"/>
              </a:xfrm>
            </p:grpSpPr>
            <p:sp>
              <p:nvSpPr>
                <p:cNvPr id="100" name="Left Bracket 99">
                  <a:extLst>
                    <a:ext uri="{FF2B5EF4-FFF2-40B4-BE49-F238E27FC236}">
                      <a16:creationId xmlns:a16="http://schemas.microsoft.com/office/drawing/2014/main" id="{5BCDA1ED-9AFE-3926-14DC-01B8C6C0E1EB}"/>
                    </a:ext>
                  </a:extLst>
                </p:cNvPr>
                <p:cNvSpPr/>
                <p:nvPr/>
              </p:nvSpPr>
              <p:spPr>
                <a:xfrm rot="16200000">
                  <a:off x="7426601" y="1573654"/>
                  <a:ext cx="201236" cy="1819969"/>
                </a:xfrm>
                <a:prstGeom prst="leftBracke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0415BE4-14E0-7116-5172-A46069A374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18484" y="2383023"/>
                  <a:ext cx="8" cy="20123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ot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AACAA2F-353C-E699-0970-50DC8661766B}"/>
                  </a:ext>
                </a:extLst>
              </p:cNvPr>
              <p:cNvGrpSpPr/>
              <p:nvPr/>
            </p:nvGrpSpPr>
            <p:grpSpPr>
              <a:xfrm>
                <a:off x="7909339" y="2501808"/>
                <a:ext cx="2237425" cy="269641"/>
                <a:chOff x="6617234" y="2349740"/>
                <a:chExt cx="2237425" cy="269641"/>
              </a:xfrm>
            </p:grpSpPr>
            <p:sp>
              <p:nvSpPr>
                <p:cNvPr id="103" name="Left Bracket 102">
                  <a:extLst>
                    <a:ext uri="{FF2B5EF4-FFF2-40B4-BE49-F238E27FC236}">
                      <a16:creationId xmlns:a16="http://schemas.microsoft.com/office/drawing/2014/main" id="{0F679ECF-6337-230B-83A7-C93FC87DC7E2}"/>
                    </a:ext>
                  </a:extLst>
                </p:cNvPr>
                <p:cNvSpPr/>
                <p:nvPr/>
              </p:nvSpPr>
              <p:spPr>
                <a:xfrm rot="16200000">
                  <a:off x="7607156" y="1371877"/>
                  <a:ext cx="257582" cy="2237425"/>
                </a:xfrm>
                <a:prstGeom prst="leftBracke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DC00B7-5902-AD01-6EB0-138737FA5667}"/>
                    </a:ext>
                  </a:extLst>
                </p:cNvPr>
                <p:cNvCxnSpPr>
                  <a:cxnSpLocks/>
                  <a:stCxn id="103" idx="1"/>
                </p:cNvCxnSpPr>
                <p:nvPr/>
              </p:nvCxnSpPr>
              <p:spPr>
                <a:xfrm flipH="1" flipV="1">
                  <a:off x="7735943" y="2349740"/>
                  <a:ext cx="5" cy="269641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prstDash val="sys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03FCDFC-3702-8C81-54D8-D98A882EEB88}"/>
                </a:ext>
              </a:extLst>
            </p:cNvPr>
            <p:cNvSpPr txBox="1"/>
            <p:nvPr/>
          </p:nvSpPr>
          <p:spPr>
            <a:xfrm>
              <a:off x="10255106" y="2150810"/>
              <a:ext cx="963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b="1" i="1" dirty="0">
                  <a:solidFill>
                    <a:schemeClr val="accent6">
                      <a:lumMod val="75000"/>
                    </a:schemeClr>
                  </a:solidFill>
                </a:rPr>
                <a:t>P</a:t>
              </a:r>
              <a:r>
                <a:rPr lang="en-FR" b="1" i="1" baseline="-25000" dirty="0">
                  <a:solidFill>
                    <a:schemeClr val="accent6">
                      <a:lumMod val="75000"/>
                    </a:schemeClr>
                  </a:solidFill>
                </a:rPr>
                <a:t>A: optimal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036388E-4173-8FC5-7BE6-2F27F2885436}"/>
                </a:ext>
              </a:extLst>
            </p:cNvPr>
            <p:cNvSpPr txBox="1"/>
            <p:nvPr/>
          </p:nvSpPr>
          <p:spPr>
            <a:xfrm>
              <a:off x="10255106" y="2457845"/>
              <a:ext cx="1185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i="1" dirty="0">
                  <a:solidFill>
                    <a:srgbClr val="C00000"/>
                  </a:solidFill>
                </a:rPr>
                <a:t>P</a:t>
              </a:r>
              <a:r>
                <a:rPr lang="en-FR" i="1" baseline="-25000" dirty="0">
                  <a:solidFill>
                    <a:srgbClr val="C00000"/>
                  </a:solidFill>
                </a:rPr>
                <a:t>B: not optimal</a:t>
              </a:r>
            </a:p>
          </p:txBody>
        </p: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F1A737B5-CBA1-535E-8946-897F06AD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Bin packing with taxonomy metadata: </a:t>
            </a:r>
            <a:r>
              <a:rPr lang="en-FR" dirty="0"/>
              <a:t>hierarchically structured bin packing</a:t>
            </a: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AA4DC98A-73AB-E3C9-13A0-9C16764CD96E}"/>
              </a:ext>
            </a:extLst>
          </p:cNvPr>
          <p:cNvGraphicFramePr>
            <a:graphicFrameLocks noGrp="1"/>
          </p:cNvGraphicFramePr>
          <p:nvPr/>
        </p:nvGraphicFramePr>
        <p:xfrm>
          <a:off x="904250" y="1568081"/>
          <a:ext cx="5248923" cy="1043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8923">
                  <a:extLst>
                    <a:ext uri="{9D8B030D-6E8A-4147-A177-3AD203B41FA5}">
                      <a16:colId xmlns:a16="http://schemas.microsoft.com/office/drawing/2014/main" val="21949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 T 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leaves</a:t>
                      </a:r>
                      <a:r>
                        <a:rPr lang="en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</a:t>
                      </a:r>
                      <a:r>
                        <a:rPr lang="en-FR" sz="12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sizes/weights) a</a:t>
                      </a:r>
                      <a:r>
                        <a:rPr lang="en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 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nodes </a:t>
                      </a:r>
                      <a:r>
                        <a:rPr lang="en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FR" sz="12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endParaRPr lang="en-FR" sz="12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FR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 capacity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9139451"/>
                  </a:ext>
                </a:extLst>
              </a:tr>
              <a:tr h="403361">
                <a:tc>
                  <a:txBody>
                    <a:bodyPr/>
                    <a:lstStyle/>
                    <a:p>
                      <a:r>
                        <a:rPr lang="en-FR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Output: </a:t>
                      </a:r>
                      <a:r>
                        <a:rPr lang="en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partion of L</a:t>
                      </a:r>
                      <a:r>
                        <a:rPr lang="en-FR" sz="12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FR" sz="1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 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minimizes </a:t>
                      </a:r>
                      <a:r>
                        <a:rPr lang="en-GB" sz="12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</a:t>
                      </a:r>
                      <a:r>
                        <a:rPr lang="en-GB" sz="12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scatterness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FR" sz="1200" i="1" u="sng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9959594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306C39D8-9A81-1458-F17A-54F79890F62E}"/>
              </a:ext>
            </a:extLst>
          </p:cNvPr>
          <p:cNvSpPr txBox="1"/>
          <p:nvPr/>
        </p:nvSpPr>
        <p:spPr>
          <a:xfrm>
            <a:off x="4051161" y="3478621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FR" sz="1200" dirty="0"/>
              <a:t>/</a:t>
            </a:r>
            <a:r>
              <a:rPr lang="en-FR" sz="1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AE8C71-6A6E-BA22-E980-BAEA6F129DB7}"/>
              </a:ext>
            </a:extLst>
          </p:cNvPr>
          <p:cNvSpPr txBox="1"/>
          <p:nvPr/>
        </p:nvSpPr>
        <p:spPr>
          <a:xfrm>
            <a:off x="1421846" y="3478621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FR" sz="1200" dirty="0"/>
              <a:t>/</a:t>
            </a:r>
            <a:r>
              <a:rPr lang="en-FR" sz="1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397F06-E10F-00B1-A395-9333CDA1EC18}"/>
              </a:ext>
            </a:extLst>
          </p:cNvPr>
          <p:cNvSpPr txBox="1"/>
          <p:nvPr/>
        </p:nvSpPr>
        <p:spPr>
          <a:xfrm>
            <a:off x="2966271" y="3481966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FR" sz="1200" dirty="0"/>
              <a:t>/</a:t>
            </a:r>
            <a:r>
              <a:rPr lang="en-FR" sz="1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02C1F9-8B35-1964-9C63-DBD76264B270}"/>
              </a:ext>
            </a:extLst>
          </p:cNvPr>
          <p:cNvSpPr txBox="1"/>
          <p:nvPr/>
        </p:nvSpPr>
        <p:spPr>
          <a:xfrm>
            <a:off x="2726995" y="2713992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FR" sz="1200" dirty="0"/>
              <a:t>/</a:t>
            </a:r>
            <a:r>
              <a:rPr lang="en-FR" sz="1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18B92-36FE-14C3-58B5-3D2711892302}"/>
              </a:ext>
            </a:extLst>
          </p:cNvPr>
          <p:cNvSpPr txBox="1"/>
          <p:nvPr/>
        </p:nvSpPr>
        <p:spPr>
          <a:xfrm>
            <a:off x="3083986" y="2838606"/>
            <a:ext cx="23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D0540-95E2-73BA-77C0-F426C9C13026}"/>
              </a:ext>
            </a:extLst>
          </p:cNvPr>
          <p:cNvSpPr txBox="1"/>
          <p:nvPr/>
        </p:nvSpPr>
        <p:spPr>
          <a:xfrm>
            <a:off x="1890563" y="3498595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n</a:t>
            </a:r>
            <a:r>
              <a:rPr lang="en-FR" sz="1400" i="1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23415-7BFD-8658-6314-F0574EF489DE}"/>
              </a:ext>
            </a:extLst>
          </p:cNvPr>
          <p:cNvSpPr txBox="1"/>
          <p:nvPr/>
        </p:nvSpPr>
        <p:spPr>
          <a:xfrm>
            <a:off x="2591673" y="3488125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n</a:t>
            </a:r>
            <a:r>
              <a:rPr lang="en-FR" sz="1400" i="1" baseline="-25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682B7-7B1B-2DE2-6A10-822A5DEEBB8A}"/>
              </a:ext>
            </a:extLst>
          </p:cNvPr>
          <p:cNvSpPr txBox="1"/>
          <p:nvPr/>
        </p:nvSpPr>
        <p:spPr>
          <a:xfrm>
            <a:off x="3659680" y="3494573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n</a:t>
            </a:r>
            <a:r>
              <a:rPr lang="en-FR" sz="1400" i="1" baseline="-25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EAC3E-BF16-28A0-D2B9-F1DA0DA4CBB3}"/>
              </a:ext>
            </a:extLst>
          </p:cNvPr>
          <p:cNvSpPr txBox="1"/>
          <p:nvPr/>
        </p:nvSpPr>
        <p:spPr>
          <a:xfrm>
            <a:off x="1056459" y="3989217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l</a:t>
            </a:r>
            <a:r>
              <a:rPr lang="en-FR" sz="1400" i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065FC-CCEE-6E78-200A-E0295F3161AE}"/>
              </a:ext>
            </a:extLst>
          </p:cNvPr>
          <p:cNvSpPr txBox="1"/>
          <p:nvPr/>
        </p:nvSpPr>
        <p:spPr>
          <a:xfrm>
            <a:off x="1502719" y="3991985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l</a:t>
            </a:r>
            <a:r>
              <a:rPr lang="en-FR" sz="1400" i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DA2E1-6E7C-C0DE-28CE-6AB94BE5788F}"/>
              </a:ext>
            </a:extLst>
          </p:cNvPr>
          <p:cNvSpPr txBox="1"/>
          <p:nvPr/>
        </p:nvSpPr>
        <p:spPr>
          <a:xfrm>
            <a:off x="1945998" y="3998224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l</a:t>
            </a:r>
            <a:r>
              <a:rPr lang="en-FR" sz="1400" i="1" baseline="-25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3FE72-6598-A8B9-75F8-041529793C81}"/>
              </a:ext>
            </a:extLst>
          </p:cNvPr>
          <p:cNvSpPr txBox="1"/>
          <p:nvPr/>
        </p:nvSpPr>
        <p:spPr>
          <a:xfrm>
            <a:off x="2516322" y="4005402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l</a:t>
            </a:r>
            <a:r>
              <a:rPr lang="en-FR" sz="1400" i="1" baseline="-250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15772-0BB5-3487-0CF1-631037EDCC04}"/>
              </a:ext>
            </a:extLst>
          </p:cNvPr>
          <p:cNvSpPr txBox="1"/>
          <p:nvPr/>
        </p:nvSpPr>
        <p:spPr>
          <a:xfrm>
            <a:off x="2927540" y="4012626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l</a:t>
            </a:r>
            <a:r>
              <a:rPr lang="en-FR" sz="1400" i="1" baseline="-250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D5171E-D3A9-8DDD-B301-F000D08D5E3D}"/>
              </a:ext>
            </a:extLst>
          </p:cNvPr>
          <p:cNvSpPr txBox="1"/>
          <p:nvPr/>
        </p:nvSpPr>
        <p:spPr>
          <a:xfrm>
            <a:off x="3091542" y="4020164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l</a:t>
            </a:r>
            <a:r>
              <a:rPr lang="en-FR" sz="1400" i="1" baseline="-25000" dirty="0"/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01B099-25E2-FB6A-5C08-24495D6EAC0A}"/>
              </a:ext>
            </a:extLst>
          </p:cNvPr>
          <p:cNvSpPr txBox="1"/>
          <p:nvPr/>
        </p:nvSpPr>
        <p:spPr>
          <a:xfrm>
            <a:off x="3642193" y="4005402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l</a:t>
            </a:r>
            <a:r>
              <a:rPr lang="en-FR" sz="1400" i="1" baseline="-2500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02F642-780D-9A6F-898F-25FC37B56780}"/>
              </a:ext>
            </a:extLst>
          </p:cNvPr>
          <p:cNvSpPr txBox="1"/>
          <p:nvPr/>
        </p:nvSpPr>
        <p:spPr>
          <a:xfrm>
            <a:off x="4078661" y="4012625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l</a:t>
            </a:r>
            <a:r>
              <a:rPr lang="en-FR" sz="1400" i="1" baseline="-25000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CB01C0-238A-B852-A6A5-C4A8BDB1EA3B}"/>
              </a:ext>
            </a:extLst>
          </p:cNvPr>
          <p:cNvSpPr txBox="1"/>
          <p:nvPr/>
        </p:nvSpPr>
        <p:spPr>
          <a:xfrm>
            <a:off x="4509135" y="4012625"/>
            <a:ext cx="36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i="1" dirty="0"/>
              <a:t>l</a:t>
            </a:r>
            <a:r>
              <a:rPr lang="en-FR" sz="1400" i="1" baseline="-25000" dirty="0"/>
              <a:t>9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9BA39DD-FD1C-7AC0-F283-BB9F30AFE9A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838669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6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9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333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3A32548-7088-0F82-F5B3-D48DA3BB9200}"/>
              </a:ext>
            </a:extLst>
          </p:cNvPr>
          <p:cNvSpPr txBox="1"/>
          <p:nvPr/>
        </p:nvSpPr>
        <p:spPr>
          <a:xfrm>
            <a:off x="6162727" y="1872147"/>
            <a:ext cx="500932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Scatterness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Measure:</a:t>
            </a:r>
            <a:endParaRPr lang="en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Node dispersal number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of node v</a:t>
            </a:r>
            <a:r>
              <a:rPr lang="en-FR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number of bins intersecting with leaves under v.</a:t>
            </a:r>
          </a:p>
          <a:p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FR" sz="1200" i="1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FR" sz="1200" i="1" u="sng" dirty="0"/>
              <a:t>: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Internal nodes: n1, n2, n3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Leaves: l1 to l9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Leaf size = 1, bin capacity = 3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Partition A: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Dispersal numbers → n1 = 1, n2 = 1, n3 = 1, root = 3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scatterness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= 6 (optimal)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Partition B: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Dispersal numbers → n1 = 3, n2 = 3, n3 = 3, root = 3</a:t>
            </a:r>
          </a:p>
          <a:p>
            <a:pPr marL="6286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scatterness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146342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AE02-AE11-D456-7090-D8E05887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Bin packing for genomic data recap: generalities and usages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8BC8-AE90-FC2A-6CD7-7E7D3AA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b="1" dirty="0"/>
              <a:t>What are the items to pack?</a:t>
            </a:r>
          </a:p>
          <a:p>
            <a:pPr lvl="1"/>
            <a:r>
              <a:rPr lang="en-GB" sz="1400" dirty="0"/>
              <a:t>Whole genomes</a:t>
            </a:r>
          </a:p>
          <a:p>
            <a:pPr lvl="1"/>
            <a:r>
              <a:rPr lang="en-GB" sz="1400" dirty="0"/>
              <a:t>Genomic contents (k-</a:t>
            </a:r>
            <a:r>
              <a:rPr lang="en-GB" sz="1400" dirty="0" err="1"/>
              <a:t>mers</a:t>
            </a:r>
            <a:r>
              <a:rPr lang="en-GB" sz="1400" dirty="0"/>
              <a:t> = substrings of length k)</a:t>
            </a:r>
          </a:p>
          <a:p>
            <a:r>
              <a:rPr lang="en-GB" sz="1600" b="1" dirty="0"/>
              <a:t>What are some of the capacity thresholds and constraints?</a:t>
            </a:r>
          </a:p>
          <a:p>
            <a:pPr lvl="1"/>
            <a:r>
              <a:rPr lang="en-GB" sz="1400" dirty="0"/>
              <a:t>Bin cardinality (number of genomes per bin)</a:t>
            </a:r>
          </a:p>
          <a:p>
            <a:pPr lvl="1"/>
            <a:r>
              <a:rPr lang="en-GB" sz="1400" dirty="0"/>
              <a:t>Size of the indexing data structure</a:t>
            </a:r>
          </a:p>
          <a:p>
            <a:pPr lvl="1"/>
            <a:r>
              <a:rPr lang="en-GB" sz="1400" dirty="0"/>
              <a:t>Total genomic content (number of distinct k-</a:t>
            </a:r>
            <a:r>
              <a:rPr lang="en-GB" sz="1400" dirty="0" err="1"/>
              <a:t>mers</a:t>
            </a:r>
            <a:r>
              <a:rPr lang="en-GB" sz="1400" dirty="0"/>
              <a:t>)</a:t>
            </a:r>
          </a:p>
          <a:p>
            <a:pPr lvl="1"/>
            <a:r>
              <a:rPr lang="en-GB" sz="1400" dirty="0"/>
              <a:t>Taxonomy or phylogenetic information</a:t>
            </a:r>
          </a:p>
          <a:p>
            <a:r>
              <a:rPr lang="en-GB" sz="1600" b="1" dirty="0"/>
              <a:t>What are the applications?</a:t>
            </a:r>
          </a:p>
          <a:p>
            <a:pPr lvl="1"/>
            <a:r>
              <a:rPr lang="en-GB" sz="1400" dirty="0"/>
              <a:t>Optimize index space usage (HIBF, COBS)</a:t>
            </a:r>
          </a:p>
          <a:p>
            <a:pPr lvl="1"/>
            <a:r>
              <a:rPr lang="en-GB" sz="1400" dirty="0"/>
              <a:t>Group related genomes together (DREAM-Yara, phylogenetic compression)</a:t>
            </a:r>
          </a:p>
          <a:p>
            <a:pPr lvl="1"/>
            <a:r>
              <a:rPr lang="en-GB" sz="1400" dirty="0"/>
              <a:t>Enable parallelization (phylogenetic compression)</a:t>
            </a:r>
          </a:p>
          <a:p>
            <a:pPr lvl="1"/>
            <a:r>
              <a:rPr lang="en-GB" sz="1400" dirty="0"/>
              <a:t>Improve search efficiency (HIBF, COBS)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B844C-26EB-8223-4C7A-D6D9BE16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110EC-6FED-FF9A-11ED-064D0C3F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915B1-0B14-F440-A983-6D958FF44552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3110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7605</TotalTime>
  <Words>1730</Words>
  <Application>Microsoft Macintosh PowerPoint</Application>
  <PresentationFormat>Widescreen</PresentationFormat>
  <Paragraphs>250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Office Theme</vt:lpstr>
      <vt:lpstr>Bin Packing For Genomic Data</vt:lpstr>
      <vt:lpstr>Introduction &amp; motivation</vt:lpstr>
      <vt:lpstr>Bin packing: a classical and historically relevant optimization problem</vt:lpstr>
      <vt:lpstr>Bin packing and its variants in bioinformatics applications (overview)</vt:lpstr>
      <vt:lpstr>Bin packing in phylogenetic compression</vt:lpstr>
      <vt:lpstr>Packing used in genomes collection indexing</vt:lpstr>
      <vt:lpstr>Bin packing in genomes indexes</vt:lpstr>
      <vt:lpstr>Bin packing with taxonomy metadata: hierarchically structured bin packing</vt:lpstr>
      <vt:lpstr>Bin packing for genomic data recap: generalities and usages</vt:lpstr>
      <vt:lpstr>Challenge 1: genomes and their contents overlap</vt:lpstr>
      <vt:lpstr>Challenge 2: genomic data is growing extremely fast</vt:lpstr>
      <vt:lpstr>Finding: Packing genomic data can be formulized as a bin packing with overlapping items problem</vt:lpstr>
      <vt:lpstr>Optimization problem model</vt:lpstr>
      <vt:lpstr>Interger linear model for genomes bin packing with overlapping contents (kmers)</vt:lpstr>
      <vt:lpstr>Proposition: First fit bin packing with preordering</vt:lpstr>
      <vt:lpstr> Secondary proposition: the case of phylogenetic compression’s Dustbin</vt:lpstr>
      <vt:lpstr>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4</cp:revision>
  <dcterms:created xsi:type="dcterms:W3CDTF">2025-09-01T06:22:07Z</dcterms:created>
  <dcterms:modified xsi:type="dcterms:W3CDTF">2025-09-08T12:26:05Z</dcterms:modified>
</cp:coreProperties>
</file>