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B3503-B214-4F4A-9A86-58B47BE62B2E}">
  <a:tblStyle styleId="{089B3503-B214-4F4A-9A86-58B47BE62B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3"/>
    <p:restoredTop sz="94720"/>
  </p:normalViewPr>
  <p:slideViewPr>
    <p:cSldViewPr snapToGrid="0">
      <p:cViewPr varScale="1">
        <p:scale>
          <a:sx n="276" d="100"/>
          <a:sy n="276" d="100"/>
        </p:scale>
        <p:origin x="16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4e72204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64e72204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64e722040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64e722040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64e722040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64e722040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64e72204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64e72204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3f2f6b1f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3f2f6b1f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3f2f6b1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3f2f6b1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3f2f6b1f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3f2f6b1f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64e72204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64e72204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64e72204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64e72204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3f2f6b1f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3f2f6b1f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4e7220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4e7220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64e72204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64e722040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64e72204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64e72204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64e72204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64e72204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64e722040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64e722040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64e722040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64e722040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64e72204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64e72204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64e72204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64e72204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64e72204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64e72204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64e72204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64e72204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4e72204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4e72204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4e72204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64e72204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4e72204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64e72204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64e72204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64e72204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4e7220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64e7220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487b8cb2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487b8cb2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64e72204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64e722040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Distinct K-mers Count and Compression Size: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Correlations Across Genome Orders</a:t>
            </a:r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 Mars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accession order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accession order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5570900" y="32177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S. enterica in 661k</a:t>
            </a:r>
            <a:r>
              <a:rPr lang="en" sz="1000">
                <a:solidFill>
                  <a:schemeClr val="dk1"/>
                </a:solidFill>
              </a:rPr>
              <a:t>: 178,585 genomes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Sampled</a:t>
            </a:r>
            <a:r>
              <a:rPr lang="en" sz="1000">
                <a:solidFill>
                  <a:schemeClr val="dk1"/>
                </a:solidFill>
              </a:rPr>
              <a:t>: 20,000 (11% of the total)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sampling broke the accession order.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phylo order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6067075" y="3090025"/>
            <a:ext cx="285000" cy="28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194775" y="3240750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Outlier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6194775" y="3473200"/>
            <a:ext cx="151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Low-quality genomes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random, accession, phylo</a:t>
            </a:r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random, random + phylo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Linear regression result: Salmonella enterica - accession, accession + phylo</a:t>
            </a:r>
            <a:endParaRPr sz="1900"/>
          </a:p>
        </p:txBody>
      </p:sp>
      <p:sp>
        <p:nvSpPr>
          <p:cNvPr id="267" name="Google Shape;26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Linear regression result: Salmonella enterica - phylo, accession+phylo, random+phylo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7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all orders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82" name="Google Shape;282;p29"/>
          <p:cNvGraphicFramePr/>
          <p:nvPr/>
        </p:nvGraphicFramePr>
        <p:xfrm>
          <a:off x="6321975" y="191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{089B3503-B214-4F4A-9A86-58B47BE62B2E}</a:tableStyleId>
              </a:tblPr>
              <a:tblGrid>
                <a:gridCol w="93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 (MB)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45.623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36.236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17.533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A+Phylo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14.345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R+Phylo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17.205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RMSE (MB) of 6 species investigated, how well can we predict?</a:t>
            </a: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90" name="Google Shape;290;p30"/>
          <p:cNvGraphicFramePr/>
          <p:nvPr/>
        </p:nvGraphicFramePr>
        <p:xfrm>
          <a:off x="952475" y="1428750"/>
          <a:ext cx="7239050" cy="2286000"/>
        </p:xfrm>
        <a:graphic>
          <a:graphicData uri="http://schemas.openxmlformats.org/drawingml/2006/table">
            <a:tbl>
              <a:tblPr>
                <a:noFill/>
                <a:tableStyleId>{089B3503-B214-4F4A-9A86-58B47BE62B2E}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S.enterica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E.coli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M.tuberculosis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S.aureus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C.D.jejuni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S.pneumoniae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45.623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53.375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20.590</a:t>
                      </a:r>
                      <a:endParaRPr sz="1000"/>
                    </a:p>
                  </a:txBody>
                  <a:tcPr marL="91425" marR="91425" marT="91425" marB="91425" anchor="ctr"/>
                </a:tc>
                <a:tc rowSpan="5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Still compressing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36.236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43.26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26.810</a:t>
                      </a:r>
                      <a:endParaRPr sz="1000"/>
                    </a:p>
                  </a:txBody>
                  <a:tcPr marL="91425" marR="91425" marT="91425" marB="91425" anchor="ctr"/>
                </a:tc>
                <a:tc gridSpan="3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17.533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32.325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39.635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 gridSpan="3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A+Phylo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14.345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21.464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17.702</a:t>
                      </a:r>
                      <a:endParaRPr sz="1000"/>
                    </a:p>
                  </a:txBody>
                  <a:tcPr marL="91425" marR="91425" marT="91425" marB="91425" anchor="ctr"/>
                </a:tc>
                <a:tc gridSpan="3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R+Phylo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17.205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23.332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13.761</a:t>
                      </a:r>
                      <a:endParaRPr sz="1000"/>
                    </a:p>
                  </a:txBody>
                  <a:tcPr marL="91425" marR="91425" marT="91425" marB="91425" anchor="ctr"/>
                </a:tc>
                <a:tc gridSpan="3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perspectives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Improved Approximation (3 of the most highly sampled species for now)</a:t>
            </a:r>
            <a:r>
              <a:rPr lang="en" sz="1200"/>
              <a:t>: Considering species and genome ordering improves post-compression size approximation.</a:t>
            </a:r>
            <a:br>
              <a:rPr lang="en" sz="1200"/>
            </a:br>
            <a:r>
              <a:rPr lang="en" sz="1200" b="1"/>
              <a:t>Phylogenetic Compression</a:t>
            </a:r>
            <a:r>
              <a:rPr lang="en" sz="1200"/>
              <a:t>: Its impact grows as batch size increases.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Scalability</a:t>
            </a:r>
            <a:r>
              <a:rPr lang="en" sz="1200"/>
              <a:t>: Estimating a phylogenetic tree for 20,000 genomes is feasible—can we scale to 100,000 genomes or more?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Challenge</a:t>
            </a:r>
            <a:r>
              <a:rPr lang="en" sz="1200"/>
              <a:t>: Outliers negatively impact results.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Future Improvement</a:t>
            </a:r>
            <a:r>
              <a:rPr lang="en" sz="1200"/>
              <a:t>: Incorporate genome quality to handle outliers effectively.</a:t>
            </a:r>
            <a:endParaRPr sz="1500"/>
          </a:p>
        </p:txBody>
      </p:sp>
      <p:sp>
        <p:nvSpPr>
          <p:cNvPr id="297" name="Google Shape;29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Phylogenetic compression and 3 ingredients for balancing batches</a:t>
            </a:r>
            <a:endParaRPr sz="2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765075" y="1170125"/>
            <a:ext cx="7537638" cy="3517375"/>
            <a:chOff x="674850" y="1062275"/>
            <a:chExt cx="7537638" cy="3517375"/>
          </a:xfrm>
        </p:grpSpPr>
        <p:sp>
          <p:nvSpPr>
            <p:cNvPr id="63" name="Google Shape;63;p14"/>
            <p:cNvSpPr/>
            <p:nvPr/>
          </p:nvSpPr>
          <p:spPr>
            <a:xfrm>
              <a:off x="674863" y="1062275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495788" y="1062275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74850" y="2938950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481775" y="2938950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r="46952"/>
          <a:stretch/>
        </p:blipFill>
        <p:spPr>
          <a:xfrm>
            <a:off x="4859175" y="1430325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938" y="3908800"/>
            <a:ext cx="1969625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825" y="3114800"/>
            <a:ext cx="18858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008900" y="3873625"/>
            <a:ext cx="628800" cy="270300"/>
          </a:xfrm>
          <a:prstGeom prst="downArrow">
            <a:avLst>
              <a:gd name="adj1" fmla="val 50000"/>
              <a:gd name="adj2" fmla="val 458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58645"/>
          <a:stretch/>
        </p:blipFill>
        <p:spPr>
          <a:xfrm>
            <a:off x="6745025" y="1430325"/>
            <a:ext cx="1470175" cy="11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>
            <a:stCxn id="70" idx="0"/>
          </p:cNvCxnSpPr>
          <p:nvPr/>
        </p:nvCxnSpPr>
        <p:spPr>
          <a:xfrm rot="10800000" flipH="1">
            <a:off x="3323300" y="3077725"/>
            <a:ext cx="1291800" cy="7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>
            <a:stCxn id="70" idx="2"/>
          </p:cNvCxnSpPr>
          <p:nvPr/>
        </p:nvCxnSpPr>
        <p:spPr>
          <a:xfrm>
            <a:off x="3323300" y="4143925"/>
            <a:ext cx="13164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000" y="1408700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600" y="1458026"/>
            <a:ext cx="1524597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8">
            <a:alphaModFix/>
          </a:blip>
          <a:srcRect l="4900" t="42256" r="58306" b="5225"/>
          <a:stretch/>
        </p:blipFill>
        <p:spPr>
          <a:xfrm>
            <a:off x="4998475" y="3149200"/>
            <a:ext cx="1434951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635125" y="3395000"/>
            <a:ext cx="579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2"/>
                </a:solidFill>
              </a:rPr>
              <a:t>y = ax + b</a:t>
            </a:r>
            <a:endParaRPr sz="700" i="1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716000" y="3090225"/>
            <a:ext cx="13407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2"/>
                </a:solidFill>
              </a:rPr>
              <a:t>Fast distinct kmers counting:</a:t>
            </a:r>
            <a:endParaRPr sz="7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2"/>
                </a:solidFill>
              </a:rPr>
              <a:t>HyperLogLog sketching</a:t>
            </a:r>
            <a:endParaRPr sz="700" i="1"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488" y="3687499"/>
            <a:ext cx="883580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898" y="4058051"/>
            <a:ext cx="966775" cy="77277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816075" y="3199375"/>
            <a:ext cx="115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Current batches compressed size: non-uniform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65075" y="4109200"/>
            <a:ext cx="1291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GOAL: balancing batches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387538" y="3543213"/>
            <a:ext cx="91500" cy="91500"/>
          </a:xfrm>
          <a:prstGeom prst="plus">
            <a:avLst>
              <a:gd name="adj" fmla="val 4565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784848" y="3685032"/>
            <a:ext cx="1316700" cy="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6527675" y="3591725"/>
            <a:ext cx="649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Threshold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4"/>
          <p:cNvCxnSpPr>
            <a:stCxn id="77" idx="3"/>
            <a:endCxn id="85" idx="1"/>
          </p:cNvCxnSpPr>
          <p:nvPr/>
        </p:nvCxnSpPr>
        <p:spPr>
          <a:xfrm>
            <a:off x="6214725" y="3541250"/>
            <a:ext cx="31290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765075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1: 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651050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2: 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65075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3: Current limitation and out objective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4572000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4: First approach using distinct kmers count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Supplementary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escherichia_coli</a:t>
            </a: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mycobacterium_tuberculosis</a:t>
            </a:r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mycobacterium_tuberculosis; replaced outliers with means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24" name="Google Shape;3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Campylobacter_D_jejuni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Staphylococcus_aureus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Staphylococcus_aureus; replaced outliers with means</a:t>
            </a: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Streptococcus_pneumoniae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Streptococcus_pneumoniae; replaced outliers with means</a:t>
            </a: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Phylogenetic compression and 3 ingredients for balancing batches</a:t>
            </a:r>
            <a:endParaRPr sz="2000"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765075" y="1170125"/>
            <a:ext cx="7537638" cy="3517375"/>
            <a:chOff x="674850" y="1062275"/>
            <a:chExt cx="7537638" cy="3517375"/>
          </a:xfrm>
        </p:grpSpPr>
        <p:sp>
          <p:nvSpPr>
            <p:cNvPr id="98" name="Google Shape;98;p15"/>
            <p:cNvSpPr/>
            <p:nvPr/>
          </p:nvSpPr>
          <p:spPr>
            <a:xfrm>
              <a:off x="674863" y="1062275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495788" y="1062275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74850" y="2938950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481775" y="2938950"/>
              <a:ext cx="3716700" cy="1640700"/>
            </a:xfrm>
            <a:prstGeom prst="roundRect">
              <a:avLst>
                <a:gd name="adj" fmla="val 615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r="46952"/>
          <a:stretch/>
        </p:blipFill>
        <p:spPr>
          <a:xfrm>
            <a:off x="4859175" y="1430325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938" y="3908800"/>
            <a:ext cx="1969625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825" y="3114800"/>
            <a:ext cx="18858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008900" y="3873625"/>
            <a:ext cx="628800" cy="270300"/>
          </a:xfrm>
          <a:prstGeom prst="downArrow">
            <a:avLst>
              <a:gd name="adj1" fmla="val 50000"/>
              <a:gd name="adj2" fmla="val 458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l="58645"/>
          <a:stretch/>
        </p:blipFill>
        <p:spPr>
          <a:xfrm>
            <a:off x="6745025" y="1430325"/>
            <a:ext cx="1470175" cy="11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>
            <a:stCxn id="105" idx="0"/>
          </p:cNvCxnSpPr>
          <p:nvPr/>
        </p:nvCxnSpPr>
        <p:spPr>
          <a:xfrm rot="10800000" flipH="1">
            <a:off x="3323300" y="3077725"/>
            <a:ext cx="1291800" cy="7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5"/>
          <p:cNvCxnSpPr>
            <a:stCxn id="105" idx="2"/>
          </p:cNvCxnSpPr>
          <p:nvPr/>
        </p:nvCxnSpPr>
        <p:spPr>
          <a:xfrm>
            <a:off x="3323300" y="4143925"/>
            <a:ext cx="13164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109" name="Google Shape;10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000" y="1408700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600" y="1458026"/>
            <a:ext cx="1524597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8">
            <a:alphaModFix/>
          </a:blip>
          <a:srcRect l="4900" t="42256" r="58306" b="5225"/>
          <a:stretch/>
        </p:blipFill>
        <p:spPr>
          <a:xfrm>
            <a:off x="4998475" y="3149200"/>
            <a:ext cx="1434951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635125" y="3395000"/>
            <a:ext cx="579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2"/>
                </a:solidFill>
              </a:rPr>
              <a:t>y = ax + b</a:t>
            </a:r>
            <a:endParaRPr sz="700" i="1">
              <a:solidFill>
                <a:schemeClr val="dk2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716000" y="3090225"/>
            <a:ext cx="13407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2"/>
                </a:solidFill>
              </a:rPr>
              <a:t>Fast distinct kmers counting:</a:t>
            </a:r>
            <a:endParaRPr sz="7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dk2"/>
                </a:solidFill>
              </a:rPr>
              <a:t>HyperLogLog sketching</a:t>
            </a:r>
            <a:endParaRPr sz="700" i="1">
              <a:solidFill>
                <a:schemeClr val="dk2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488" y="3687499"/>
            <a:ext cx="883580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898" y="4058051"/>
            <a:ext cx="966775" cy="772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816075" y="3199375"/>
            <a:ext cx="115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Current batches compressed size: non-uniform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65075" y="4109200"/>
            <a:ext cx="1291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GOAL: balancing batches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387538" y="3543213"/>
            <a:ext cx="91500" cy="91500"/>
          </a:xfrm>
          <a:prstGeom prst="plus">
            <a:avLst>
              <a:gd name="adj" fmla="val 4565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784848" y="3685032"/>
            <a:ext cx="1316700" cy="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527675" y="3591725"/>
            <a:ext cx="649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Threshold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21" name="Google Shape;121;p15"/>
          <p:cNvCxnSpPr>
            <a:stCxn id="112" idx="3"/>
            <a:endCxn id="120" idx="1"/>
          </p:cNvCxnSpPr>
          <p:nvPr/>
        </p:nvCxnSpPr>
        <p:spPr>
          <a:xfrm>
            <a:off x="6214725" y="3541250"/>
            <a:ext cx="31290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765075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1: 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51050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2: 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65075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3: Current limitation and out objective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572000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4: First approach using distinct kmers count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863475" y="3028575"/>
            <a:ext cx="1778400" cy="144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939075" y="4436100"/>
            <a:ext cx="162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4125"/>
                </a:solidFill>
              </a:rPr>
              <a:t>A deeper look into this ingredient</a:t>
            </a:r>
            <a:endParaRPr sz="700">
              <a:solidFill>
                <a:srgbClr val="CC4125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16075" y="2524925"/>
            <a:ext cx="4544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Reordering genomes based on evolutionary history 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 compression sizes prediction using 661k batches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900050" y="110762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Test data: 10 randomly sampled batches from a single species, each with a varying number of genomes (100 =&gt; 1000).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900050" y="192525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is used in this presentation for ease of interpretation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 compression sizes prediction using 661k batches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5900050" y="110762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Test data: 10 randomly sampled batches from a single species, each with a varying number of genomes (100 =&gt; 1000).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900050" y="202510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</a:rPr>
              <a:t>Salmonella enterica: </a:t>
            </a:r>
            <a:endParaRPr sz="10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34.850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900050" y="2717875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</a:rPr>
              <a:t>Escherichia coli: </a:t>
            </a:r>
            <a:endParaRPr sz="10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53.911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900050" y="341065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</a:rPr>
              <a:t>Mycobacterium tuberculosis: </a:t>
            </a:r>
            <a:endParaRPr sz="10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26.651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002700" y="3943575"/>
            <a:ext cx="282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Not particularly good prediction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002700" y="42060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⇒ Possible reason: The batches in the 661k dataset are not random; they have a specific ordering.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Does accounting for genome orderings improve the approximation of post-compression sizes?</a:t>
            </a:r>
            <a:endParaRPr sz="1600"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Experiment setup - </a:t>
            </a:r>
            <a:r>
              <a:rPr lang="en" sz="1400"/>
              <a:t>Dataset: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From the 661k genome collection, select </a:t>
            </a:r>
            <a:r>
              <a:rPr lang="en" sz="1200" b="1">
                <a:solidFill>
                  <a:srgbClr val="666666"/>
                </a:solidFill>
              </a:rPr>
              <a:t>6 species </a:t>
            </a:r>
            <a:r>
              <a:rPr lang="en" sz="1200">
                <a:solidFill>
                  <a:srgbClr val="666666"/>
                </a:solidFill>
              </a:rPr>
              <a:t>(gtdbtk classification)</a:t>
            </a:r>
            <a:r>
              <a:rPr lang="en" sz="1200" b="1">
                <a:solidFill>
                  <a:srgbClr val="666666"/>
                </a:solidFill>
              </a:rPr>
              <a:t> with over 20,000 genomes. </a:t>
            </a:r>
            <a:endParaRPr sz="12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66666"/>
                </a:solidFill>
              </a:rPr>
              <a:t>Sample randomly 20,000 genomes </a:t>
            </a:r>
            <a:r>
              <a:rPr lang="en" sz="1100">
                <a:solidFill>
                  <a:srgbClr val="666666"/>
                </a:solidFill>
              </a:rPr>
              <a:t>from each species.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The 6 selected species comprise </a:t>
            </a:r>
            <a:r>
              <a:rPr lang="en" sz="1100" b="1">
                <a:solidFill>
                  <a:srgbClr val="666666"/>
                </a:solidFill>
              </a:rPr>
              <a:t>444,507</a:t>
            </a:r>
            <a:r>
              <a:rPr lang="en" sz="1100">
                <a:solidFill>
                  <a:srgbClr val="666666"/>
                </a:solidFill>
              </a:rPr>
              <a:t> genomes, or </a:t>
            </a:r>
            <a:r>
              <a:rPr lang="en" sz="1100" b="1">
                <a:solidFill>
                  <a:srgbClr val="666666"/>
                </a:solidFill>
              </a:rPr>
              <a:t>67% of the collection.</a:t>
            </a:r>
            <a:r>
              <a:rPr lang="en" sz="1100">
                <a:solidFill>
                  <a:srgbClr val="666666"/>
                </a:solidFill>
              </a:rPr>
              <a:t> We sampled </a:t>
            </a:r>
            <a:r>
              <a:rPr lang="en" sz="1100" b="1">
                <a:solidFill>
                  <a:srgbClr val="666666"/>
                </a:solidFill>
              </a:rPr>
              <a:t>120,000</a:t>
            </a:r>
            <a:r>
              <a:rPr lang="en" sz="1100">
                <a:solidFill>
                  <a:srgbClr val="666666"/>
                </a:solidFill>
              </a:rPr>
              <a:t> genomes (20,000 per species), representing </a:t>
            </a:r>
            <a:r>
              <a:rPr lang="en" sz="1100" b="1">
                <a:solidFill>
                  <a:srgbClr val="666666"/>
                </a:solidFill>
              </a:rPr>
              <a:t>18% of the total collection.</a:t>
            </a:r>
            <a:endParaRPr sz="11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Species: </a:t>
            </a:r>
            <a:r>
              <a:rPr lang="en" sz="1100" i="1">
                <a:solidFill>
                  <a:srgbClr val="666666"/>
                </a:solidFill>
              </a:rPr>
              <a:t>Campylobacter_D jejuni, Escherichia coli, Mycobacterium tuberculosis , Salmonella enterica, Staphylococcus aureus, Streptococcus pneumoniae</a:t>
            </a:r>
            <a:endParaRPr sz="11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rgbClr val="666666"/>
              </a:solidFill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363525" y="2942650"/>
            <a:ext cx="3772800" cy="1252800"/>
          </a:xfrm>
          <a:prstGeom prst="roundRect">
            <a:avLst>
              <a:gd name="adj" fmla="val 94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739075" y="1371200"/>
            <a:ext cx="9825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57000" y="3036700"/>
            <a:ext cx="982500" cy="1015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739075" y="3036700"/>
            <a:ext cx="982500" cy="10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SAMN1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SAMN11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SAMN13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SAMN30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021150" y="3036700"/>
            <a:ext cx="982500" cy="10158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69" name="Google Shape;169;p19"/>
          <p:cNvCxnSpPr>
            <a:stCxn id="165" idx="2"/>
            <a:endCxn id="166" idx="0"/>
          </p:cNvCxnSpPr>
          <p:nvPr/>
        </p:nvCxnSpPr>
        <p:spPr>
          <a:xfrm flipH="1">
            <a:off x="948125" y="2387000"/>
            <a:ext cx="1282200" cy="6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>
            <a:stCxn id="165" idx="2"/>
            <a:endCxn id="167" idx="0"/>
          </p:cNvCxnSpPr>
          <p:nvPr/>
        </p:nvCxnSpPr>
        <p:spPr>
          <a:xfrm>
            <a:off x="2230325" y="2387000"/>
            <a:ext cx="0" cy="6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>
            <a:endCxn id="168" idx="0"/>
          </p:cNvCxnSpPr>
          <p:nvPr/>
        </p:nvCxnSpPr>
        <p:spPr>
          <a:xfrm>
            <a:off x="2230200" y="2386900"/>
            <a:ext cx="1282200" cy="6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50" y="2620425"/>
            <a:ext cx="359000" cy="2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822625" y="2596300"/>
            <a:ext cx="40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sort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48125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shuffle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089313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phylo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30550" y="4169800"/>
            <a:ext cx="123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Random</a:t>
            </a:r>
            <a:r>
              <a:rPr lang="en" sz="800">
                <a:solidFill>
                  <a:schemeClr val="dk1"/>
                </a:solidFill>
              </a:rPr>
              <a:t>: 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shuf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449875" y="4169800"/>
            <a:ext cx="156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Sorted by </a:t>
            </a:r>
            <a:r>
              <a:rPr lang="en" sz="800" b="1">
                <a:solidFill>
                  <a:schemeClr val="dk1"/>
                </a:solidFill>
              </a:rPr>
              <a:t>Accession</a:t>
            </a:r>
            <a:r>
              <a:rPr lang="en" sz="800">
                <a:solidFill>
                  <a:schemeClr val="dk1"/>
                </a:solidFill>
              </a:rPr>
              <a:t> number: 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sort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021150" y="4169800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Reordering with </a:t>
            </a:r>
            <a:r>
              <a:rPr lang="en" sz="800" b="1">
                <a:solidFill>
                  <a:schemeClr val="dk1"/>
                </a:solidFill>
              </a:rPr>
              <a:t>Phylo</a:t>
            </a:r>
            <a:r>
              <a:rPr lang="en" sz="800">
                <a:solidFill>
                  <a:schemeClr val="dk1"/>
                </a:solidFill>
              </a:rPr>
              <a:t> tree (mash+quicktree)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558675" y="2983250"/>
            <a:ext cx="471600" cy="2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303225" y="3313575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Cut each of the 3 sets into smaller subsets</a:t>
            </a:r>
            <a:endParaRPr sz="800"/>
          </a:p>
        </p:txBody>
      </p:sp>
      <p:sp>
        <p:nvSpPr>
          <p:cNvPr id="181" name="Google Shape;181;p19"/>
          <p:cNvSpPr txBox="1"/>
          <p:nvPr/>
        </p:nvSpPr>
        <p:spPr>
          <a:xfrm>
            <a:off x="5390900" y="1821475"/>
            <a:ext cx="1105200" cy="307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390900" y="2423200"/>
            <a:ext cx="1105200" cy="384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…</a:t>
            </a:r>
            <a:endParaRPr sz="1300" b="1"/>
          </a:p>
        </p:txBody>
      </p:sp>
      <p:sp>
        <p:nvSpPr>
          <p:cNvPr id="183" name="Google Shape;183;p19"/>
          <p:cNvSpPr txBox="1"/>
          <p:nvPr/>
        </p:nvSpPr>
        <p:spPr>
          <a:xfrm>
            <a:off x="5390900" y="2244075"/>
            <a:ext cx="1105200" cy="307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653425" y="1821475"/>
            <a:ext cx="1105200" cy="307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653425" y="24232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…</a:t>
            </a:r>
            <a:endParaRPr sz="1300" b="1"/>
          </a:p>
        </p:txBody>
      </p:sp>
      <p:sp>
        <p:nvSpPr>
          <p:cNvPr id="186" name="Google Shape;186;p19"/>
          <p:cNvSpPr txBox="1"/>
          <p:nvPr/>
        </p:nvSpPr>
        <p:spPr>
          <a:xfrm>
            <a:off x="6653425" y="2244075"/>
            <a:ext cx="1105200" cy="307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915950" y="1821463"/>
            <a:ext cx="1105200" cy="3078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915950" y="2403138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…</a:t>
            </a:r>
            <a:endParaRPr sz="1300" b="1"/>
          </a:p>
        </p:txBody>
      </p:sp>
      <p:sp>
        <p:nvSpPr>
          <p:cNvPr id="189" name="Google Shape;189;p19"/>
          <p:cNvSpPr txBox="1"/>
          <p:nvPr/>
        </p:nvSpPr>
        <p:spPr>
          <a:xfrm>
            <a:off x="7915950" y="2244063"/>
            <a:ext cx="1105200" cy="3078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653425" y="3219050"/>
            <a:ext cx="1105200" cy="4311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5390900" y="3219050"/>
            <a:ext cx="1105200" cy="431100"/>
          </a:xfrm>
          <a:prstGeom prst="rect">
            <a:avLst/>
          </a:prstGeom>
          <a:noFill/>
          <a:ln w="9525" cap="flat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92" name="Google Shape;192;p19"/>
          <p:cNvCxnSpPr>
            <a:stCxn id="186" idx="1"/>
            <a:endCxn id="190" idx="1"/>
          </p:cNvCxnSpPr>
          <p:nvPr/>
        </p:nvCxnSpPr>
        <p:spPr>
          <a:xfrm>
            <a:off x="6653425" y="2397975"/>
            <a:ext cx="0" cy="103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9"/>
          <p:cNvCxnSpPr>
            <a:stCxn id="183" idx="1"/>
            <a:endCxn id="191" idx="1"/>
          </p:cNvCxnSpPr>
          <p:nvPr/>
        </p:nvCxnSpPr>
        <p:spPr>
          <a:xfrm>
            <a:off x="5390900" y="2397975"/>
            <a:ext cx="0" cy="103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19"/>
          <p:cNvSpPr txBox="1"/>
          <p:nvPr/>
        </p:nvSpPr>
        <p:spPr>
          <a:xfrm>
            <a:off x="5390900" y="3558125"/>
            <a:ext cx="1105200" cy="384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…</a:t>
            </a:r>
            <a:endParaRPr sz="1300" b="1"/>
          </a:p>
        </p:txBody>
      </p:sp>
      <p:sp>
        <p:nvSpPr>
          <p:cNvPr id="195" name="Google Shape;195;p19"/>
          <p:cNvSpPr txBox="1"/>
          <p:nvPr/>
        </p:nvSpPr>
        <p:spPr>
          <a:xfrm>
            <a:off x="6653425" y="355812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…</a:t>
            </a:r>
            <a:endParaRPr sz="1300" b="1"/>
          </a:p>
        </p:txBody>
      </p:sp>
      <p:sp>
        <p:nvSpPr>
          <p:cNvPr id="196" name="Google Shape;196;p19"/>
          <p:cNvSpPr txBox="1"/>
          <p:nvPr/>
        </p:nvSpPr>
        <p:spPr>
          <a:xfrm>
            <a:off x="5390900" y="2808100"/>
            <a:ext cx="23370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with phylo tree</a:t>
            </a:r>
            <a:endParaRPr sz="800"/>
          </a:p>
        </p:txBody>
      </p:sp>
      <p:sp>
        <p:nvSpPr>
          <p:cNvPr id="197" name="Google Shape;197;p19"/>
          <p:cNvSpPr txBox="1"/>
          <p:nvPr/>
        </p:nvSpPr>
        <p:spPr>
          <a:xfrm>
            <a:off x="5452250" y="40611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Random+Phylo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684025" y="4061100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Accession+Phylo</a:t>
            </a:r>
            <a:endParaRPr sz="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genomes into different size groups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set genomes are then cut into subsets, starting with a small number of genomes and gradually increasing the number.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Example: with 20 genomes, and 4 groups:</a:t>
            </a:r>
            <a:endParaRPr sz="12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1: 2 genomes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2: 4 genomes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3: 6 genomes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4: 8 genomes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cut the set of</a:t>
            </a:r>
            <a:r>
              <a:rPr lang="en" sz="1200" b="1"/>
              <a:t> 20,000 genomes of single species into 40 disjunctive subsets. 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smallest one has </a:t>
            </a:r>
            <a:r>
              <a:rPr lang="en" sz="1200" b="1"/>
              <a:t>24</a:t>
            </a:r>
            <a:r>
              <a:rPr lang="en" sz="1200"/>
              <a:t>, the largest has </a:t>
            </a:r>
            <a:r>
              <a:rPr lang="en" sz="1200" b="1"/>
              <a:t>976</a:t>
            </a:r>
            <a:r>
              <a:rPr lang="en" sz="1200"/>
              <a:t> genomes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Then we estimate the distinct kmers and compress all of them.</a:t>
            </a:r>
            <a:endParaRPr sz="1200"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363975" y="1778350"/>
            <a:ext cx="963000" cy="25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07" name="Google Shape;207;p20"/>
          <p:cNvCxnSpPr/>
          <p:nvPr/>
        </p:nvCxnSpPr>
        <p:spPr>
          <a:xfrm>
            <a:off x="7064325" y="2025750"/>
            <a:ext cx="163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064325" y="2377825"/>
            <a:ext cx="163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7064325" y="2821725"/>
            <a:ext cx="163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7064325" y="3502725"/>
            <a:ext cx="163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Google Shape;211;p20"/>
          <p:cNvSpPr txBox="1"/>
          <p:nvPr/>
        </p:nvSpPr>
        <p:spPr>
          <a:xfrm>
            <a:off x="6592675" y="1702650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6592675" y="2040238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6592675" y="2422413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592675" y="3027213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4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592675" y="3827938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5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random order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Macintosh PowerPoint</Application>
  <PresentationFormat>On-screen Show (16:9)</PresentationFormat>
  <Paragraphs>208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Distinct K-mers Count and Compression Size:  Correlations Across Genome Orders</vt:lpstr>
      <vt:lpstr>Phylogenetic compression and 3 ingredients for balancing batches</vt:lpstr>
      <vt:lpstr>Phylogenetic compression and 3 ingredients for balancing batches</vt:lpstr>
      <vt:lpstr>Evaluating post compression sizes prediction using 661k batches</vt:lpstr>
      <vt:lpstr>Evaluating post compression sizes prediction using 661k batches</vt:lpstr>
      <vt:lpstr>Does accounting for genome orderings improve the approximation of post-compression sizes?</vt:lpstr>
      <vt:lpstr>Orders: Random, Accession, Phylogenetic, Accession+Phylo, Random+Phylo</vt:lpstr>
      <vt:lpstr>Split the genomes into different size groups</vt:lpstr>
      <vt:lpstr>Linear regression result: Salmonella enterica - random order</vt:lpstr>
      <vt:lpstr>Linear regression result: Salmonella enterica - accession order</vt:lpstr>
      <vt:lpstr>Linear regression result: Salmonella enterica - accession order</vt:lpstr>
      <vt:lpstr>Linear regression result: Salmonella enterica - phylo order</vt:lpstr>
      <vt:lpstr>Linear regression result: Salmonella enterica - random, accession, phylo</vt:lpstr>
      <vt:lpstr>Linear regression result: Salmonella enterica - random, random + phylo</vt:lpstr>
      <vt:lpstr>Linear regression result: Salmonella enterica - accession, accession + phylo</vt:lpstr>
      <vt:lpstr>Linear regression result: Salmonella enterica - phylo, accession+phylo, random+phylo </vt:lpstr>
      <vt:lpstr>Linear regression result: Salmonella enterica - all orders</vt:lpstr>
      <vt:lpstr>Summary: RMSE (MB) of 6 species investigated, how well can we predict?</vt:lpstr>
      <vt:lpstr>Discussion and perspectives</vt:lpstr>
      <vt:lpstr>Supplementary</vt:lpstr>
      <vt:lpstr>escherichia_coli</vt:lpstr>
      <vt:lpstr>mycobacterium_tuberculosis</vt:lpstr>
      <vt:lpstr>mycobacterium_tuberculosis; replaced outliers with means</vt:lpstr>
      <vt:lpstr>Campylobacter_D_jejuni</vt:lpstr>
      <vt:lpstr>Staphylococcus_aureus</vt:lpstr>
      <vt:lpstr>Staphylococcus_aureus; replaced outliers with means</vt:lpstr>
      <vt:lpstr>Streptococcus_pneumoniae</vt:lpstr>
      <vt:lpstr>Streptococcus_pneumoniae; replaced outliers with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Khac Minh Tam Truong</cp:lastModifiedBy>
  <cp:revision>1</cp:revision>
  <dcterms:modified xsi:type="dcterms:W3CDTF">2025-03-31T07:21:27Z</dcterms:modified>
</cp:coreProperties>
</file>